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media/image2.jpeg" ContentType="image/jpeg"/>
  <Override PartName="/ppt/media/image3.jpeg" ContentType="image/jpeg"/>
  <Override PartName="/ppt/media/image4.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1pPr>
    <a:lvl2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2pPr>
    <a:lvl3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3pPr>
    <a:lvl4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4pPr>
    <a:lvl5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5pPr>
    <a:lvl6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6pPr>
    <a:lvl7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7pPr>
    <a:lvl8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8pPr>
    <a:lvl9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4" name="Shape 174"/>
          <p:cNvSpPr/>
          <p:nvPr>
            <p:ph type="sldImg"/>
          </p:nvPr>
        </p:nvSpPr>
        <p:spPr>
          <a:xfrm>
            <a:off x="1143000" y="685800"/>
            <a:ext cx="4572000" cy="3429000"/>
          </a:xfrm>
          <a:prstGeom prst="rect">
            <a:avLst/>
          </a:prstGeom>
        </p:spPr>
        <p:txBody>
          <a:bodyPr/>
          <a:lstStyle/>
          <a:p>
            <a:pPr/>
          </a:p>
        </p:txBody>
      </p:sp>
      <p:sp>
        <p:nvSpPr>
          <p:cNvPr id="175" name="Shape 17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Shape 227"/>
          <p:cNvSpPr/>
          <p:nvPr>
            <p:ph type="sldImg"/>
          </p:nvPr>
        </p:nvSpPr>
        <p:spPr>
          <a:prstGeom prst="rect">
            <a:avLst/>
          </a:prstGeom>
        </p:spPr>
        <p:txBody>
          <a:bodyPr/>
          <a:lstStyle/>
          <a:p>
            <a:pPr/>
          </a:p>
        </p:txBody>
      </p:sp>
      <p:sp>
        <p:nvSpPr>
          <p:cNvPr id="228" name="Shape 228"/>
          <p:cNvSpPr/>
          <p:nvPr>
            <p:ph type="body" sz="quarter" idx="1"/>
          </p:nvPr>
        </p:nvSpPr>
        <p:spPr>
          <a:prstGeom prst="rect">
            <a:avLst/>
          </a:prstGeom>
        </p:spPr>
        <p:txBody>
          <a:bodyPr/>
          <a:lstStyle/>
          <a:p>
            <a:pPr/>
            <a:r>
              <a:t>cf Numbers 4:21ff - with Numbers 7:6ff </a:t>
            </a:r>
          </a:p>
          <a:p>
            <a:pPr/>
            <a:r>
              <a:t>The sons of Gershom and Merari could use carts to transport the tabernacle, but the sons of Koath were not give carts for they carried the holy things.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Shape 235"/>
          <p:cNvSpPr/>
          <p:nvPr>
            <p:ph type="sldImg"/>
          </p:nvPr>
        </p:nvSpPr>
        <p:spPr>
          <a:prstGeom prst="rect">
            <a:avLst/>
          </a:prstGeom>
        </p:spPr>
        <p:txBody>
          <a:bodyPr/>
          <a:lstStyle/>
          <a:p>
            <a:pPr/>
          </a:p>
        </p:txBody>
      </p:sp>
      <p:sp>
        <p:nvSpPr>
          <p:cNvPr id="236" name="Shape 236"/>
          <p:cNvSpPr/>
          <p:nvPr>
            <p:ph type="body" sz="quarter" idx="1"/>
          </p:nvPr>
        </p:nvSpPr>
        <p:spPr>
          <a:prstGeom prst="rect">
            <a:avLst/>
          </a:prstGeom>
        </p:spPr>
        <p:txBody>
          <a:bodyPr/>
          <a:lstStyle/>
          <a:p>
            <a:pPr/>
            <a:r>
              <a:t>cf Numbers 4:21ff - with Numbers 7:6ff </a:t>
            </a:r>
          </a:p>
          <a:p>
            <a:pPr/>
            <a:r>
              <a:t>The sons of Gershom and Merari could use carts to transport the tabernacle, but the sons of Koath were not give carts for they carried the holy things.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Shape 326"/>
          <p:cNvSpPr/>
          <p:nvPr>
            <p:ph type="sldImg"/>
          </p:nvPr>
        </p:nvSpPr>
        <p:spPr>
          <a:prstGeom prst="rect">
            <a:avLst/>
          </a:prstGeom>
        </p:spPr>
        <p:txBody>
          <a:bodyPr/>
          <a:lstStyle/>
          <a:p>
            <a:pPr/>
          </a:p>
        </p:txBody>
      </p:sp>
      <p:sp>
        <p:nvSpPr>
          <p:cNvPr id="327" name="Shape 327"/>
          <p:cNvSpPr/>
          <p:nvPr>
            <p:ph type="body" sz="quarter" idx="1"/>
          </p:nvPr>
        </p:nvSpPr>
        <p:spPr>
          <a:prstGeom prst="rect">
            <a:avLst/>
          </a:prstGeom>
        </p:spPr>
        <p:txBody>
          <a:bodyPr/>
          <a:lstStyle/>
          <a:p>
            <a:pPr/>
            <a:r>
              <a:t>cf Numbers 4:21ff - with Numbers 7:6ff </a:t>
            </a:r>
          </a:p>
          <a:p>
            <a:pPr/>
            <a:r>
              <a:t>The sons of Gershom and Merari could use carts to transport the tabernacle, but the sons of Koath were not give carts for they carried the holy things.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Shape 339"/>
          <p:cNvSpPr/>
          <p:nvPr>
            <p:ph type="sldImg"/>
          </p:nvPr>
        </p:nvSpPr>
        <p:spPr>
          <a:prstGeom prst="rect">
            <a:avLst/>
          </a:prstGeom>
        </p:spPr>
        <p:txBody>
          <a:bodyPr/>
          <a:lstStyle/>
          <a:p>
            <a:pPr/>
          </a:p>
        </p:txBody>
      </p:sp>
      <p:sp>
        <p:nvSpPr>
          <p:cNvPr id="340" name="Shape 340"/>
          <p:cNvSpPr/>
          <p:nvPr>
            <p:ph type="body" sz="quarter" idx="1"/>
          </p:nvPr>
        </p:nvSpPr>
        <p:spPr>
          <a:prstGeom prst="rect">
            <a:avLst/>
          </a:prstGeom>
        </p:spPr>
        <p:txBody>
          <a:bodyPr/>
          <a:lstStyle/>
          <a:p>
            <a:pPr/>
            <a:r>
              <a:t>cf Numbers 4:21ff - with Numbers 7:6ff </a:t>
            </a:r>
          </a:p>
          <a:p>
            <a:pPr/>
            <a:r>
              <a:t>The sons of Gershom and Merari could use carts to transport the tabernacle, but the sons of Koath were not give carts for they carried the holy things.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Shape 346"/>
          <p:cNvSpPr/>
          <p:nvPr>
            <p:ph type="sldImg"/>
          </p:nvPr>
        </p:nvSpPr>
        <p:spPr>
          <a:prstGeom prst="rect">
            <a:avLst/>
          </a:prstGeom>
        </p:spPr>
        <p:txBody>
          <a:bodyPr/>
          <a:lstStyle/>
          <a:p>
            <a:pPr/>
          </a:p>
        </p:txBody>
      </p:sp>
      <p:sp>
        <p:nvSpPr>
          <p:cNvPr id="347" name="Shape 347"/>
          <p:cNvSpPr/>
          <p:nvPr>
            <p:ph type="body" sz="quarter" idx="1"/>
          </p:nvPr>
        </p:nvSpPr>
        <p:spPr>
          <a:prstGeom prst="rect">
            <a:avLst/>
          </a:prstGeom>
        </p:spPr>
        <p:txBody>
          <a:bodyPr/>
          <a:lstStyle/>
          <a:p>
            <a:pPr/>
            <a:r>
              <a:t>cf Numbers 4:21ff - with Numbers 7:6ff </a:t>
            </a:r>
          </a:p>
          <a:p>
            <a:pPr/>
            <a:r>
              <a:t>The sons of Gershom and Merari could use carts to transport the tabernacle, but the sons of Koath were not give carts for they carried the holy things.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Shape 354"/>
          <p:cNvSpPr/>
          <p:nvPr>
            <p:ph type="sldImg"/>
          </p:nvPr>
        </p:nvSpPr>
        <p:spPr>
          <a:prstGeom prst="rect">
            <a:avLst/>
          </a:prstGeom>
        </p:spPr>
        <p:txBody>
          <a:bodyPr/>
          <a:lstStyle/>
          <a:p>
            <a:pPr/>
          </a:p>
        </p:txBody>
      </p:sp>
      <p:sp>
        <p:nvSpPr>
          <p:cNvPr id="355" name="Shape 355"/>
          <p:cNvSpPr/>
          <p:nvPr>
            <p:ph type="body" sz="quarter" idx="1"/>
          </p:nvPr>
        </p:nvSpPr>
        <p:spPr>
          <a:prstGeom prst="rect">
            <a:avLst/>
          </a:prstGeom>
        </p:spPr>
        <p:txBody>
          <a:bodyPr/>
          <a:lstStyle/>
          <a:p>
            <a:pPr/>
            <a:r>
              <a:t>cf Numbers 4:21ff - with Numbers 7:6ff </a:t>
            </a:r>
          </a:p>
          <a:p>
            <a:pPr/>
            <a:r>
              <a:t>The sons of Gershom and Merari could use carts to transport the tabernacle, but the sons of Koath were not give carts for they carried the holy things.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Shape 362"/>
          <p:cNvSpPr/>
          <p:nvPr>
            <p:ph type="sldImg"/>
          </p:nvPr>
        </p:nvSpPr>
        <p:spPr>
          <a:prstGeom prst="rect">
            <a:avLst/>
          </a:prstGeom>
        </p:spPr>
        <p:txBody>
          <a:bodyPr/>
          <a:lstStyle/>
          <a:p>
            <a:pPr/>
          </a:p>
        </p:txBody>
      </p:sp>
      <p:sp>
        <p:nvSpPr>
          <p:cNvPr id="363" name="Shape 363"/>
          <p:cNvSpPr/>
          <p:nvPr>
            <p:ph type="body" sz="quarter" idx="1"/>
          </p:nvPr>
        </p:nvSpPr>
        <p:spPr>
          <a:prstGeom prst="rect">
            <a:avLst/>
          </a:prstGeom>
        </p:spPr>
        <p:txBody>
          <a:bodyPr/>
          <a:lstStyle/>
          <a:p>
            <a:pPr/>
            <a:r>
              <a:t>cf Numbers 4:21ff - with Numbers 7:6ff </a:t>
            </a:r>
          </a:p>
          <a:p>
            <a:pPr/>
            <a:r>
              <a:t>The sons of Gershom and Merari could use carts to transport the tabernacle, but the sons of Koath were not give carts for they carried the holy things.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Shape 370"/>
          <p:cNvSpPr/>
          <p:nvPr>
            <p:ph type="sldImg"/>
          </p:nvPr>
        </p:nvSpPr>
        <p:spPr>
          <a:prstGeom prst="rect">
            <a:avLst/>
          </a:prstGeom>
        </p:spPr>
        <p:txBody>
          <a:bodyPr/>
          <a:lstStyle/>
          <a:p>
            <a:pPr/>
          </a:p>
        </p:txBody>
      </p:sp>
      <p:sp>
        <p:nvSpPr>
          <p:cNvPr id="371" name="Shape 371"/>
          <p:cNvSpPr/>
          <p:nvPr>
            <p:ph type="body" sz="quarter" idx="1"/>
          </p:nvPr>
        </p:nvSpPr>
        <p:spPr>
          <a:prstGeom prst="rect">
            <a:avLst/>
          </a:prstGeom>
        </p:spPr>
        <p:txBody>
          <a:bodyPr/>
          <a:lstStyle/>
          <a:p>
            <a:pPr/>
            <a:r>
              <a:t>cf Numbers 4:21ff - with Numbers 7:6ff </a:t>
            </a:r>
          </a:p>
          <a:p>
            <a:pPr/>
            <a:r>
              <a:t>The sons of Gershom and Merari could use carts to transport the tabernacle, but the sons of Koath were not give carts for they carried the holy things.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tif"/></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tif"/></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73100" y="2870200"/>
            <a:ext cx="23050500" cy="4559300"/>
          </a:xfrm>
          <a:prstGeom prst="rect">
            <a:avLst/>
          </a:prstGeom>
        </p:spPr>
        <p:txBody>
          <a:bodyPr anchor="b"/>
          <a:lstStyle/>
          <a:p>
            <a:pPr/>
            <a:r>
              <a:t>Title Text</a:t>
            </a:r>
          </a:p>
        </p:txBody>
      </p:sp>
      <p:sp>
        <p:nvSpPr>
          <p:cNvPr id="12" name="Body Level One…"/>
          <p:cNvSpPr txBox="1"/>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Close-up of motorcycle engine components"/>
          <p:cNvSpPr/>
          <p:nvPr>
            <p:ph type="pic" sz="half" idx="21"/>
          </p:nvPr>
        </p:nvSpPr>
        <p:spPr>
          <a:xfrm>
            <a:off x="12420509" y="5714207"/>
            <a:ext cx="11023601" cy="8255001"/>
          </a:xfrm>
          <a:prstGeom prst="rect">
            <a:avLst/>
          </a:prstGeom>
        </p:spPr>
        <p:txBody>
          <a:bodyPr lIns="91439" tIns="45719" rIns="91439" bIns="45719" anchor="t">
            <a:noAutofit/>
          </a:bodyPr>
          <a:lstStyle/>
          <a:p>
            <a:pPr/>
          </a:p>
        </p:txBody>
      </p:sp>
      <p:sp>
        <p:nvSpPr>
          <p:cNvPr id="102" name="Close-up of motorcycle gas cap"/>
          <p:cNvSpPr/>
          <p:nvPr>
            <p:ph type="pic" sz="half" idx="22"/>
          </p:nvPr>
        </p:nvSpPr>
        <p:spPr>
          <a:xfrm>
            <a:off x="12420600" y="-673100"/>
            <a:ext cx="11023600" cy="8255000"/>
          </a:xfrm>
          <a:prstGeom prst="rect">
            <a:avLst/>
          </a:prstGeom>
        </p:spPr>
        <p:txBody>
          <a:bodyPr lIns="91439" tIns="45719" rIns="91439" bIns="45719" anchor="t">
            <a:noAutofit/>
          </a:bodyPr>
          <a:lstStyle/>
          <a:p>
            <a:pPr/>
          </a:p>
        </p:txBody>
      </p:sp>
      <p:sp>
        <p:nvSpPr>
          <p:cNvPr id="103" name="Black and white photo of motorcycle engine components"/>
          <p:cNvSpPr/>
          <p:nvPr>
            <p:ph type="pic" idx="23"/>
          </p:nvPr>
        </p:nvSpPr>
        <p:spPr>
          <a:xfrm>
            <a:off x="-825499" y="-2108200"/>
            <a:ext cx="13804901" cy="18443211"/>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112" name="“Type a quote here.”"/>
          <p:cNvSpPr txBox="1"/>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pPr/>
            <a:r>
              <a:t>“Type a quote here.”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Front view of a red motorcycle against a black background"/>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Slide Number"/>
          <p:cNvSpPr txBox="1"/>
          <p:nvPr>
            <p:ph type="sldNum" sz="quarter" idx="2"/>
          </p:nvPr>
        </p:nvSpPr>
        <p:spPr>
          <a:xfrm>
            <a:off x="11935814" y="13019484"/>
            <a:ext cx="494513" cy="502642"/>
          </a:xfrm>
          <a:prstGeom prst="rect">
            <a:avLst/>
          </a:prstGeom>
        </p:spPr>
        <p:txBody>
          <a:bodyPr lIns="71437" tIns="71437" rIns="71437" bIns="71437" anchor="t"/>
          <a:lstStyle>
            <a:lvl1pPr defTabSz="821531">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42" name="Image" descr="Image"/>
          <p:cNvPicPr>
            <a:picLocks noChangeAspect="0"/>
          </p:cNvPicPr>
          <p:nvPr/>
        </p:nvPicPr>
        <p:blipFill>
          <a:blip r:embed="rId3">
            <a:extLst/>
          </a:blip>
          <a:stretch>
            <a:fillRect/>
          </a:stretch>
        </p:blipFill>
        <p:spPr>
          <a:xfrm>
            <a:off x="21332" y="-87809"/>
            <a:ext cx="24341336" cy="13891618"/>
          </a:xfrm>
          <a:prstGeom prst="rect">
            <a:avLst/>
          </a:prstGeom>
          <a:ln w="12700">
            <a:miter lim="400000"/>
          </a:ln>
        </p:spPr>
      </p:pic>
      <p:sp>
        <p:nvSpPr>
          <p:cNvPr id="143" name="Slide Number"/>
          <p:cNvSpPr txBox="1"/>
          <p:nvPr>
            <p:ph type="sldNum" sz="quarter" idx="2"/>
          </p:nvPr>
        </p:nvSpPr>
        <p:spPr>
          <a:xfrm>
            <a:off x="11935814" y="13001625"/>
            <a:ext cx="494513" cy="511175"/>
          </a:xfrm>
          <a:prstGeom prst="rect">
            <a:avLst/>
          </a:prstGeom>
        </p:spPr>
        <p:txBody>
          <a:bodyPr lIns="71437" tIns="71437" rIns="71437" bIns="71437" anchor="t"/>
          <a:lstStyle>
            <a:lvl1pPr defTabSz="821531">
              <a:defRPr>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0" name="Image" descr="Image"/>
          <p:cNvPicPr>
            <a:picLocks noChangeAspect="1"/>
          </p:cNvPicPr>
          <p:nvPr/>
        </p:nvPicPr>
        <p:blipFill>
          <a:blip r:embed="rId3">
            <a:extLst/>
          </a:blip>
          <a:stretch>
            <a:fillRect/>
          </a:stretch>
        </p:blipFill>
        <p:spPr>
          <a:xfrm>
            <a:off x="3047998" y="-1"/>
            <a:ext cx="18288003" cy="13716001"/>
          </a:xfrm>
          <a:prstGeom prst="rect">
            <a:avLst/>
          </a:prstGeom>
          <a:ln w="12700">
            <a:miter lim="400000"/>
          </a:ln>
        </p:spPr>
      </p:pic>
      <p:sp>
        <p:nvSpPr>
          <p:cNvPr id="151" name="Title Text"/>
          <p:cNvSpPr txBox="1"/>
          <p:nvPr>
            <p:ph type="title"/>
          </p:nvPr>
        </p:nvSpPr>
        <p:spPr>
          <a:xfrm>
            <a:off x="4833937" y="2303859"/>
            <a:ext cx="14716126" cy="4643438"/>
          </a:xfrm>
          <a:prstGeom prst="rect">
            <a:avLst/>
          </a:prstGeom>
        </p:spPr>
        <p:txBody>
          <a:bodyPr lIns="71437" tIns="71437" rIns="71437" bIns="71437" anchor="b"/>
          <a:lstStyle>
            <a:lvl1pPr defTabSz="821531">
              <a:defRPr cap="none" sz="11200">
                <a:solidFill>
                  <a:srgbClr val="FFFFFF"/>
                </a:solidFill>
                <a:latin typeface="Hanzel Extended Normal"/>
                <a:ea typeface="Hanzel Extended Normal"/>
                <a:cs typeface="Hanzel Extended Normal"/>
                <a:sym typeface="Hanzel Extended Normal"/>
              </a:defRPr>
            </a:lvl1pPr>
          </a:lstStyle>
          <a:p>
            <a:pPr/>
            <a:r>
              <a:t>Title Text</a:t>
            </a:r>
          </a:p>
        </p:txBody>
      </p:sp>
      <p:sp>
        <p:nvSpPr>
          <p:cNvPr id="152" name="Body Level One…"/>
          <p:cNvSpPr txBox="1"/>
          <p:nvPr>
            <p:ph type="body" sz="quarter" idx="1"/>
          </p:nvPr>
        </p:nvSpPr>
        <p:spPr>
          <a:xfrm>
            <a:off x="4833937" y="7072312"/>
            <a:ext cx="14716126" cy="1589485"/>
          </a:xfrm>
          <a:prstGeom prst="rect">
            <a:avLst/>
          </a:prstGeom>
        </p:spPr>
        <p:txBody>
          <a:bodyPr lIns="71437" tIns="71437" rIns="71437" bIns="71437" anchor="t"/>
          <a:lstStyle>
            <a:lvl1pPr marL="0" indent="0" algn="ctr" defTabSz="821531">
              <a:spcBef>
                <a:spcPts val="0"/>
              </a:spcBef>
              <a:buSzTx/>
              <a:buNone/>
              <a:defRPr sz="4400">
                <a:solidFill>
                  <a:srgbClr val="FFFFFF"/>
                </a:solidFill>
                <a:latin typeface="Adelon-Light-Regular"/>
                <a:ea typeface="Adelon-Light-Regular"/>
                <a:cs typeface="Adelon-Light-Regular"/>
                <a:sym typeface="Adelon-Light-Regular"/>
              </a:defRPr>
            </a:lvl1pPr>
            <a:lvl2pPr marL="0" indent="228600" algn="ctr" defTabSz="821531">
              <a:spcBef>
                <a:spcPts val="0"/>
              </a:spcBef>
              <a:buSzTx/>
              <a:buNone/>
              <a:defRPr sz="4400">
                <a:solidFill>
                  <a:srgbClr val="FFFFFF"/>
                </a:solidFill>
                <a:latin typeface="Adelon-Light-Regular"/>
                <a:ea typeface="Adelon-Light-Regular"/>
                <a:cs typeface="Adelon-Light-Regular"/>
                <a:sym typeface="Adelon-Light-Regular"/>
              </a:defRPr>
            </a:lvl2pPr>
            <a:lvl3pPr marL="0" indent="457200" algn="ctr" defTabSz="821531">
              <a:spcBef>
                <a:spcPts val="0"/>
              </a:spcBef>
              <a:buSzTx/>
              <a:buNone/>
              <a:defRPr sz="4400">
                <a:solidFill>
                  <a:srgbClr val="FFFFFF"/>
                </a:solidFill>
                <a:latin typeface="Adelon-Light-Regular"/>
                <a:ea typeface="Adelon-Light-Regular"/>
                <a:cs typeface="Adelon-Light-Regular"/>
                <a:sym typeface="Adelon-Light-Regular"/>
              </a:defRPr>
            </a:lvl3pPr>
            <a:lvl4pPr marL="0" indent="685800" algn="ctr" defTabSz="821531">
              <a:spcBef>
                <a:spcPts val="0"/>
              </a:spcBef>
              <a:buSzTx/>
              <a:buNone/>
              <a:defRPr sz="4400">
                <a:solidFill>
                  <a:srgbClr val="FFFFFF"/>
                </a:solidFill>
                <a:latin typeface="Adelon-Light-Regular"/>
                <a:ea typeface="Adelon-Light-Regular"/>
                <a:cs typeface="Adelon-Light-Regular"/>
                <a:sym typeface="Adelon-Light-Regular"/>
              </a:defRPr>
            </a:lvl4pPr>
            <a:lvl5pPr marL="0" indent="914400" algn="ctr" defTabSz="821531">
              <a:spcBef>
                <a:spcPts val="0"/>
              </a:spcBef>
              <a:buSzTx/>
              <a:buNone/>
              <a:defRPr sz="4400">
                <a:solidFill>
                  <a:srgbClr val="FFFFFF"/>
                </a:solidFill>
                <a:latin typeface="Adelon-Light-Regular"/>
                <a:ea typeface="Adelon-Light-Regular"/>
                <a:cs typeface="Adelon-Light-Regular"/>
                <a:sym typeface="Adelon-Light-Regular"/>
              </a:defRPr>
            </a:lvl5pPr>
          </a:lstStyle>
          <a:p>
            <a:pPr/>
            <a:r>
              <a:t>Body Level One</a:t>
            </a:r>
          </a:p>
          <a:p>
            <a:pPr lvl="1"/>
            <a:r>
              <a:t>Body Level Two</a:t>
            </a:r>
          </a:p>
          <a:p>
            <a:pPr lvl="2"/>
            <a:r>
              <a:t>Body Level Three</a:t>
            </a:r>
          </a:p>
          <a:p>
            <a:pPr lvl="3"/>
            <a:r>
              <a:t>Body Level Four</a:t>
            </a:r>
          </a:p>
          <a:p>
            <a:pPr lvl="4"/>
            <a:r>
              <a:t>Body Level Five</a:t>
            </a:r>
          </a:p>
        </p:txBody>
      </p:sp>
      <p:sp>
        <p:nvSpPr>
          <p:cNvPr id="153" name="Slide Number"/>
          <p:cNvSpPr txBox="1"/>
          <p:nvPr>
            <p:ph type="sldNum" sz="quarter" idx="2"/>
          </p:nvPr>
        </p:nvSpPr>
        <p:spPr>
          <a:xfrm>
            <a:off x="11935814" y="13001625"/>
            <a:ext cx="494513" cy="511175"/>
          </a:xfrm>
          <a:prstGeom prst="rect">
            <a:avLst/>
          </a:prstGeom>
        </p:spPr>
        <p:txBody>
          <a:bodyPr lIns="71437" tIns="71437" rIns="71437" bIns="71437" anchor="t"/>
          <a:lstStyle>
            <a:lvl1pPr defTabSz="821531">
              <a:defRPr>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0" name="Close-up of a monarch caterpillar on a partially-eaten leaf"/>
          <p:cNvSpPr/>
          <p:nvPr>
            <p:ph type="pic" idx="21"/>
          </p:nvPr>
        </p:nvSpPr>
        <p:spPr>
          <a:xfrm>
            <a:off x="2247" y="-939800"/>
            <a:ext cx="24384005" cy="16827500"/>
          </a:xfrm>
          <a:prstGeom prst="rect">
            <a:avLst/>
          </a:prstGeom>
        </p:spPr>
        <p:txBody>
          <a:bodyPr lIns="91439" tIns="45719" rIns="91439" bIns="45719" anchor="t">
            <a:noAutofit/>
          </a:bodyPr>
          <a:lstStyle/>
          <a:p>
            <a:pPr/>
          </a:p>
        </p:txBody>
      </p:sp>
      <p:sp>
        <p:nvSpPr>
          <p:cNvPr id="161" name="Slide Number"/>
          <p:cNvSpPr txBox="1"/>
          <p:nvPr>
            <p:ph type="sldNum" sz="quarter" idx="2"/>
          </p:nvPr>
        </p:nvSpPr>
        <p:spPr>
          <a:xfrm>
            <a:off x="11936944" y="13008841"/>
            <a:ext cx="508351" cy="567459"/>
          </a:xfrm>
          <a:prstGeom prst="rect">
            <a:avLst/>
          </a:prstGeom>
        </p:spPr>
        <p:txBody>
          <a:bodyPr/>
          <a:lstStyle>
            <a:lvl1pPr defTabSz="647700">
              <a:defRPr>
                <a:solidFill>
                  <a:srgbClr val="FFFFFF"/>
                </a:solidFill>
                <a:latin typeface="Chalkduster"/>
                <a:ea typeface="Chalkduster"/>
                <a:cs typeface="Chalkduster"/>
                <a:sym typeface="Chalkdus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68" name="Slide Number"/>
          <p:cNvSpPr txBox="1"/>
          <p:nvPr>
            <p:ph type="sldNum" sz="quarter" idx="2"/>
          </p:nvPr>
        </p:nvSpPr>
        <p:spPr>
          <a:xfrm>
            <a:off x="22496303" y="12753103"/>
            <a:ext cx="668497" cy="649447"/>
          </a:xfrm>
          <a:prstGeom prst="rect">
            <a:avLst/>
          </a:prstGeom>
        </p:spPr>
        <p:txBody>
          <a:bodyPr lIns="121919" tIns="121919" rIns="121919" bIns="121919" anchor="ctr"/>
          <a:lstStyle>
            <a:lvl1pPr algn="r" defTabSz="2438400">
              <a:defRPr sz="3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motorcycle"/>
          <p:cNvSpPr/>
          <p:nvPr>
            <p:ph type="pic" idx="21"/>
          </p:nvPr>
        </p:nvSpPr>
        <p:spPr>
          <a:xfrm>
            <a:off x="4280774" y="-1688429"/>
            <a:ext cx="15829857" cy="11849101"/>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728200"/>
            <a:ext cx="19621500" cy="1803400"/>
          </a:xfrm>
          <a:prstGeom prst="rect">
            <a:avLst/>
          </a:prstGeom>
        </p:spPr>
        <p:txBody>
          <a:bodyPr/>
          <a:lstStyle/>
          <a:p>
            <a:pPr/>
            <a:r>
              <a:t>Title Text</a:t>
            </a:r>
          </a:p>
        </p:txBody>
      </p:sp>
      <p:sp>
        <p:nvSpPr>
          <p:cNvPr id="22" name="Body Level One…"/>
          <p:cNvSpPr txBox="1"/>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673100" y="4572000"/>
            <a:ext cx="23050500" cy="45593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motorcycle"/>
          <p:cNvSpPr/>
          <p:nvPr>
            <p:ph type="pic" idx="21"/>
          </p:nvPr>
        </p:nvSpPr>
        <p:spPr>
          <a:xfrm>
            <a:off x="10590462" y="1511300"/>
            <a:ext cx="13644824" cy="12128732"/>
          </a:xfrm>
          <a:prstGeom prst="rect">
            <a:avLst/>
          </a:prstGeom>
        </p:spPr>
        <p:txBody>
          <a:bodyPr lIns="91439" tIns="45719" rIns="91439" bIns="45719" anchor="t">
            <a:noAutofit/>
          </a:bodyPr>
          <a:lstStyle/>
          <a:p>
            <a:pPr/>
          </a:p>
        </p:txBody>
      </p:sp>
      <p:sp>
        <p:nvSpPr>
          <p:cNvPr id="39" name="Title Text"/>
          <p:cNvSpPr txBox="1"/>
          <p:nvPr>
            <p:ph type="title"/>
          </p:nvPr>
        </p:nvSpPr>
        <p:spPr>
          <a:xfrm>
            <a:off x="673100" y="1435100"/>
            <a:ext cx="11049000" cy="5461000"/>
          </a:xfrm>
          <a:prstGeom prst="rect">
            <a:avLst/>
          </a:prstGeom>
        </p:spPr>
        <p:txBody>
          <a:bodyPr anchor="b"/>
          <a:lstStyle/>
          <a:p>
            <a:pPr/>
            <a:r>
              <a:t>Title Text</a:t>
            </a:r>
          </a:p>
        </p:txBody>
      </p:sp>
      <p:sp>
        <p:nvSpPr>
          <p:cNvPr id="40" name="Body Level One…"/>
          <p:cNvSpPr txBox="1"/>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motorcycle"/>
          <p:cNvSpPr/>
          <p:nvPr>
            <p:ph type="pic" sz="half" idx="21"/>
          </p:nvPr>
        </p:nvSpPr>
        <p:spPr>
          <a:xfrm>
            <a:off x="11814854" y="3233783"/>
            <a:ext cx="11753235" cy="10447317"/>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lgn="ctr">
              <a:lnSpc>
                <a:spcPct val="100000"/>
              </a:lnSpc>
              <a:spcBef>
                <a:spcPts val="0"/>
              </a:spcBef>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3.tif"/><Relationship Id="rId4" Type="http://schemas.openxmlformats.org/officeDocument/2006/relationships/image" Target="../media/image4.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3.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3.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 Id="rId3" Type="http://schemas.openxmlformats.org/officeDocument/2006/relationships/image" Target="../media/image3.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 Id="rId3" Type="http://schemas.openxmlformats.org/officeDocument/2006/relationships/image" Target="../media/image3.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 Id="rId3" Type="http://schemas.openxmlformats.org/officeDocument/2006/relationships/image" Target="../media/image3.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png"/><Relationship Id="rId3" Type="http://schemas.openxmlformats.org/officeDocument/2006/relationships/image" Target="../media/image3.tif"/><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5.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5.tif"/><Relationship Id="rId5" Type="http://schemas.openxmlformats.org/officeDocument/2006/relationships/image" Target="../media/image8.png"/><Relationship Id="rId6" Type="http://schemas.openxmlformats.org/officeDocument/2006/relationships/image" Target="../media/image3.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3.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 Id="rId3" Type="http://schemas.openxmlformats.org/officeDocument/2006/relationships/image" Target="../media/image3.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3.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3.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3.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3.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3.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3.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3.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3.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3.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6.tif"/><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3.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3.png"/><Relationship Id="rId4" Type="http://schemas.openxmlformats.org/officeDocument/2006/relationships/image" Target="../media/image4.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3.tif"/><Relationship Id="rId4" Type="http://schemas.openxmlformats.org/officeDocument/2006/relationships/image" Target="../media/image11.png"/><Relationship Id="rId5" Type="http://schemas.openxmlformats.org/officeDocument/2006/relationships/image" Target="../media/image4.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7.tif"/></Relationships>

</file>

<file path=ppt/slides/_rels/slide3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3.tif"/></Relationships>

</file>

<file path=ppt/slides/_rels/slide3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3.tif"/><Relationship Id="rId5" Type="http://schemas.openxmlformats.org/officeDocument/2006/relationships/image" Target="../media/image4.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3.tif"/><Relationship Id="rId5" Type="http://schemas.openxmlformats.org/officeDocument/2006/relationships/image" Target="../media/image4.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 TargetMode="External"/><Relationship Id="rId3" Type="http://schemas.openxmlformats.org/officeDocument/2006/relationships/hyperlink" Target="http://w65stchurchofchrist.org/coc/sermons/" TargetMode="External"/><Relationship Id="rId4" Type="http://schemas.openxmlformats.org/officeDocument/2006/relationships/hyperlink" Target="http://www.microsoft.com/downloads/details.aspx?FamilyID=cb9bf144-1076-4615-9951-294eeb832823&amp;displaylang=en" TargetMode="External"/><Relationship Id="rId5" Type="http://schemas.openxmlformats.org/officeDocument/2006/relationships/image" Target="../media/image8.tif"/></Relationships>

</file>

<file path=ppt/slides/_rels/slide3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3.png"/><Relationship Id="rId4"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3.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4.png"/><Relationship Id="rId4" Type="http://schemas.openxmlformats.org/officeDocument/2006/relationships/image" Target="../media/image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4.png"/><Relationship Id="rId4" Type="http://schemas.openxmlformats.org/officeDocument/2006/relationships/image" Target="../media/image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Front view of a red motorcycle against a black background" descr="Front view of a red motorcycle against a black background"/>
          <p:cNvPicPr>
            <a:picLocks noChangeAspect="1"/>
          </p:cNvPicPr>
          <p:nvPr>
            <p:ph type="pic" idx="21"/>
          </p:nvPr>
        </p:nvPicPr>
        <p:blipFill>
          <a:blip r:embed="rId2">
            <a:extLst/>
          </a:blip>
          <a:srcRect l="0" t="4296" r="0" b="3630"/>
          <a:stretch>
            <a:fillRect/>
          </a:stretch>
        </p:blipFill>
        <p:spPr>
          <a:xfrm>
            <a:off x="-980716" y="0"/>
            <a:ext cx="26345432" cy="14927362"/>
          </a:xfrm>
          <a:prstGeom prst="rect">
            <a:avLst/>
          </a:prstGeom>
        </p:spPr>
      </p:pic>
      <p:pic>
        <p:nvPicPr>
          <p:cNvPr id="178" name="Image" descr="Image"/>
          <p:cNvPicPr>
            <a:picLocks noChangeAspect="1"/>
          </p:cNvPicPr>
          <p:nvPr/>
        </p:nvPicPr>
        <p:blipFill>
          <a:blip r:embed="rId3">
            <a:extLst/>
          </a:blip>
          <a:stretch>
            <a:fillRect/>
          </a:stretch>
        </p:blipFill>
        <p:spPr>
          <a:xfrm>
            <a:off x="939942" y="3130609"/>
            <a:ext cx="22504116" cy="1769746"/>
          </a:xfrm>
          <a:prstGeom prst="rect">
            <a:avLst/>
          </a:prstGeom>
          <a:ln w="12700">
            <a:miter lim="400000"/>
          </a:ln>
          <a:effectLst>
            <a:outerShdw sx="100000" sy="100000" kx="0" ky="0" algn="b" rotWithShape="0" blurRad="190500" dist="114300" dir="2729149">
              <a:srgbClr val="000000"/>
            </a:outerShdw>
          </a:effectLst>
        </p:spPr>
      </p:pic>
      <p:pic>
        <p:nvPicPr>
          <p:cNvPr id="179" name="Layer.tiff" descr="Layer.tiff"/>
          <p:cNvPicPr>
            <a:picLocks noChangeAspect="1"/>
          </p:cNvPicPr>
          <p:nvPr/>
        </p:nvPicPr>
        <p:blipFill>
          <a:blip r:embed="rId4">
            <a:extLst/>
          </a:blip>
          <a:stretch>
            <a:fillRect/>
          </a:stretch>
        </p:blipFill>
        <p:spPr>
          <a:xfrm>
            <a:off x="2088718" y="10078978"/>
            <a:ext cx="20206564" cy="3790474"/>
          </a:xfrm>
          <a:prstGeom prst="rect">
            <a:avLst/>
          </a:prstGeom>
          <a:ln w="12700">
            <a:miter lim="400000"/>
          </a:ln>
          <a:effectLst>
            <a:outerShdw sx="100000" sy="100000" kx="0" ky="0" algn="b" rotWithShape="0" blurRad="190500" dist="114300" dir="2729149">
              <a:srgbClr val="000000"/>
            </a:outerShdw>
          </a:effectLst>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2 Samuel 6:1–11 (NKJV)…"/>
          <p:cNvSpPr txBox="1"/>
          <p:nvPr/>
        </p:nvSpPr>
        <p:spPr>
          <a:xfrm>
            <a:off x="341680" y="317500"/>
            <a:ext cx="23700640" cy="1272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8800">
                <a:solidFill>
                  <a:srgbClr val="000000"/>
                </a:solidFill>
                <a:latin typeface="Helvetica"/>
                <a:ea typeface="Helvetica"/>
                <a:cs typeface="Helvetica"/>
                <a:sym typeface="Helvetica"/>
              </a:defRPr>
            </a:pPr>
            <a:r>
              <a:t>2 Samuel 6:1–11 (NKJV)</a:t>
            </a:r>
          </a:p>
          <a:p>
            <a:pPr algn="ctr" defTabSz="457200">
              <a:lnSpc>
                <a:spcPct val="100000"/>
              </a:lnSpc>
              <a:spcBef>
                <a:spcPts val="0"/>
              </a:spcBef>
              <a:defRPr sz="6200">
                <a:solidFill>
                  <a:srgbClr val="000000"/>
                </a:solidFill>
                <a:latin typeface="Helvetica"/>
                <a:ea typeface="Helvetica"/>
                <a:cs typeface="Helvetica"/>
                <a:sym typeface="Helvetica"/>
              </a:defRPr>
            </a:pPr>
            <a:r>
              <a:rPr baseline="31999"/>
              <a:t>6</a:t>
            </a:r>
            <a:r>
              <a:t> And when they came to Nachon’s threshing floor, Uzzah put out </a:t>
            </a:r>
            <a:r>
              <a:rPr i="1"/>
              <a:t>his</a:t>
            </a:r>
            <a:r>
              <a:t> </a:t>
            </a:r>
            <a:r>
              <a:rPr i="1"/>
              <a:t>hand</a:t>
            </a:r>
            <a:r>
              <a:t> to the ark of God and took hold of it, for the oxen stumbled. </a:t>
            </a:r>
            <a:r>
              <a:rPr baseline="31999"/>
              <a:t>7</a:t>
            </a:r>
            <a:r>
              <a:t> Then the anger of the Lord was aroused against Uzzah, and God struck him there for </a:t>
            </a:r>
            <a:r>
              <a:rPr i="1"/>
              <a:t>his</a:t>
            </a:r>
            <a:r>
              <a:t> error; and he died there by the ark of God. </a:t>
            </a:r>
            <a:r>
              <a:rPr baseline="31999"/>
              <a:t>8</a:t>
            </a:r>
            <a:r>
              <a:t> And David became angry because of the Lord’s outbreak against Uzzah; and he called the name of the place Perez Uzzah to this day. </a:t>
            </a:r>
            <a:r>
              <a:rPr baseline="31999"/>
              <a:t>9</a:t>
            </a:r>
            <a:r>
              <a:t> David was afraid of the Lord that day; and he said, “How can the ark of the Lord come to me?” </a:t>
            </a:r>
            <a:r>
              <a:rPr baseline="31999"/>
              <a:t>10</a:t>
            </a:r>
            <a:r>
              <a:t> So David would not move the ark of the Lord with him into the City of David; but David took it aside into the house of Obed-Edom the Gittite. </a:t>
            </a:r>
            <a:r>
              <a:rPr baseline="31999"/>
              <a:t>11</a:t>
            </a:r>
            <a:r>
              <a:t> The ark of the Lord remained in the house of Obed-Edom the Gittite three months. And the Lord blessed Obed-Edom and all his household.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9" name="Image" descr="Image"/>
          <p:cNvPicPr>
            <a:picLocks noChangeAspect="1"/>
          </p:cNvPicPr>
          <p:nvPr/>
        </p:nvPicPr>
        <p:blipFill>
          <a:blip r:embed="rId2">
            <a:extLst/>
          </a:blip>
          <a:stretch>
            <a:fillRect/>
          </a:stretch>
        </p:blipFill>
        <p:spPr>
          <a:xfrm>
            <a:off x="939942" y="235009"/>
            <a:ext cx="22504116" cy="1769745"/>
          </a:xfrm>
          <a:prstGeom prst="rect">
            <a:avLst/>
          </a:prstGeom>
          <a:ln w="12700">
            <a:miter lim="400000"/>
          </a:ln>
          <a:effectLst>
            <a:outerShdw sx="100000" sy="100000" kx="0" ky="0" algn="b" rotWithShape="0" blurRad="190500" dist="114300" dir="2729149">
              <a:srgbClr val="000000"/>
            </a:outerShdw>
          </a:effectLst>
        </p:spPr>
      </p:pic>
      <p:pic>
        <p:nvPicPr>
          <p:cNvPr id="220" name="pasted-movie.png" descr="pasted-movie.png"/>
          <p:cNvPicPr>
            <a:picLocks noChangeAspect="1"/>
          </p:cNvPicPr>
          <p:nvPr/>
        </p:nvPicPr>
        <p:blipFill>
          <a:blip r:embed="rId3">
            <a:extLst/>
          </a:blip>
          <a:stretch>
            <a:fillRect/>
          </a:stretch>
        </p:blipFill>
        <p:spPr>
          <a:xfrm>
            <a:off x="315490" y="2470686"/>
            <a:ext cx="8755617" cy="10940514"/>
          </a:xfrm>
          <a:prstGeom prst="rect">
            <a:avLst/>
          </a:prstGeom>
          <a:ln w="12700">
            <a:miter lim="400000"/>
          </a:ln>
        </p:spPr>
      </p:pic>
      <p:sp>
        <p:nvSpPr>
          <p:cNvPr id="221" name="David’s first attempt to bring the ark to Jerusalem was unsuccessful.…"/>
          <p:cNvSpPr txBox="1"/>
          <p:nvPr/>
        </p:nvSpPr>
        <p:spPr>
          <a:xfrm>
            <a:off x="9355261" y="2489200"/>
            <a:ext cx="14590565" cy="10909300"/>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lnSpc>
                <a:spcPct val="100000"/>
              </a:lnSpc>
              <a:spcBef>
                <a:spcPts val="3600"/>
              </a:spcBef>
              <a:defRPr b="1" sz="8400">
                <a:solidFill>
                  <a:srgbClr val="FFFFFF"/>
                </a:solidFill>
                <a:latin typeface="Helvetica"/>
                <a:ea typeface="Helvetica"/>
                <a:cs typeface="Helvetica"/>
                <a:sym typeface="Helvetica"/>
              </a:defRPr>
            </a:pPr>
            <a:r>
              <a:t>David’s first attempt to bring the ark to Jerusalem was unsuccessful.  </a:t>
            </a:r>
          </a:p>
          <a:p>
            <a:pPr algn="ctr">
              <a:lnSpc>
                <a:spcPct val="100000"/>
              </a:lnSpc>
              <a:spcBef>
                <a:spcPts val="3600"/>
              </a:spcBef>
              <a:defRPr b="1" sz="8400">
                <a:solidFill>
                  <a:srgbClr val="FFFFFF"/>
                </a:solidFill>
                <a:latin typeface="Helvetica"/>
                <a:ea typeface="Helvetica"/>
                <a:cs typeface="Helvetica"/>
                <a:sym typeface="Helvetica"/>
              </a:defRPr>
            </a:pPr>
            <a:r>
              <a:t> Uzzah loses his life.</a:t>
            </a:r>
          </a:p>
          <a:p>
            <a:pPr algn="ctr">
              <a:lnSpc>
                <a:spcPct val="100000"/>
              </a:lnSpc>
              <a:spcBef>
                <a:spcPts val="3600"/>
              </a:spcBef>
              <a:defRPr b="1" sz="8400">
                <a:solidFill>
                  <a:srgbClr val="FFFFFF"/>
                </a:solidFill>
                <a:latin typeface="Helvetica"/>
                <a:ea typeface="Helvetica"/>
                <a:cs typeface="Helvetica"/>
                <a:sym typeface="Helvetica"/>
              </a:defRPr>
            </a:pPr>
            <a:r>
              <a:t>David is afraid of the Lord.</a:t>
            </a:r>
          </a:p>
          <a:p>
            <a:pPr algn="ctr">
              <a:lnSpc>
                <a:spcPct val="100000"/>
              </a:lnSpc>
              <a:spcBef>
                <a:spcPts val="3600"/>
              </a:spcBef>
              <a:defRPr b="1" sz="8400">
                <a:solidFill>
                  <a:srgbClr val="FFFFFF"/>
                </a:solidFill>
                <a:latin typeface="Helvetica"/>
                <a:ea typeface="Helvetica"/>
                <a:cs typeface="Helvetica"/>
                <a:sym typeface="Helvetica"/>
              </a:defRPr>
            </a:pPr>
            <a:r>
              <a:t>What did David do wrong?</a:t>
            </a:r>
          </a:p>
          <a:p>
            <a:pPr algn="ctr">
              <a:lnSpc>
                <a:spcPct val="100000"/>
              </a:lnSpc>
              <a:spcBef>
                <a:spcPts val="3600"/>
              </a:spcBef>
              <a:defRPr b="1" sz="8400">
                <a:solidFill>
                  <a:srgbClr val="FFFFFF"/>
                </a:solidFill>
                <a:latin typeface="Helvetica"/>
                <a:ea typeface="Helvetica"/>
                <a:cs typeface="Helvetica"/>
                <a:sym typeface="Helvetica"/>
              </a:defRPr>
            </a:pPr>
            <a:r>
              <a:t>What did David learn?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1">
                                            <p:txEl>
                                              <p:pRg st="1" end="1"/>
                                            </p:txEl>
                                          </p:spTgt>
                                        </p:tgtEl>
                                        <p:attrNameLst>
                                          <p:attrName>style.visibility</p:attrName>
                                        </p:attrNameLst>
                                      </p:cBhvr>
                                      <p:to>
                                        <p:strVal val="visible"/>
                                      </p:to>
                                    </p:set>
                                    <p:animEffect filter="wipe(left)" transition="in">
                                      <p:cBhvr>
                                        <p:cTn id="7" dur="1500"/>
                                        <p:tgtEl>
                                          <p:spTgt spid="22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21">
                                            <p:txEl>
                                              <p:pRg st="2" end="2"/>
                                            </p:txEl>
                                          </p:spTgt>
                                        </p:tgtEl>
                                        <p:attrNameLst>
                                          <p:attrName>style.visibility</p:attrName>
                                        </p:attrNameLst>
                                      </p:cBhvr>
                                      <p:to>
                                        <p:strVal val="visible"/>
                                      </p:to>
                                    </p:set>
                                    <p:animEffect filter="wipe(left)" transition="in">
                                      <p:cBhvr>
                                        <p:cTn id="12" dur="1500"/>
                                        <p:tgtEl>
                                          <p:spTgt spid="22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21">
                                            <p:txEl>
                                              <p:pRg st="3" end="3"/>
                                            </p:txEl>
                                          </p:spTgt>
                                        </p:tgtEl>
                                        <p:attrNameLst>
                                          <p:attrName>style.visibility</p:attrName>
                                        </p:attrNameLst>
                                      </p:cBhvr>
                                      <p:to>
                                        <p:strVal val="visible"/>
                                      </p:to>
                                    </p:set>
                                    <p:animEffect filter="wipe(left)" transition="in">
                                      <p:cBhvr>
                                        <p:cTn id="17" dur="1500"/>
                                        <p:tgtEl>
                                          <p:spTgt spid="22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21">
                                            <p:txEl>
                                              <p:pRg st="4" end="4"/>
                                            </p:txEl>
                                          </p:spTgt>
                                        </p:tgtEl>
                                        <p:attrNameLst>
                                          <p:attrName>style.visibility</p:attrName>
                                        </p:attrNameLst>
                                      </p:cBhvr>
                                      <p:to>
                                        <p:strVal val="visible"/>
                                      </p:to>
                                    </p:set>
                                    <p:animEffect filter="wipe(left)" transition="in">
                                      <p:cBhvr>
                                        <p:cTn id="22" dur="1500"/>
                                        <p:tgtEl>
                                          <p:spTgt spid="221">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1"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pasted-movie.png" descr="pasted-movie.png"/>
          <p:cNvPicPr>
            <a:picLocks noChangeAspect="1"/>
          </p:cNvPicPr>
          <p:nvPr/>
        </p:nvPicPr>
        <p:blipFill>
          <a:blip r:embed="rId3">
            <a:extLst/>
          </a:blip>
          <a:stretch>
            <a:fillRect/>
          </a:stretch>
        </p:blipFill>
        <p:spPr>
          <a:xfrm>
            <a:off x="315490" y="3781275"/>
            <a:ext cx="7706763" cy="9629925"/>
          </a:xfrm>
          <a:prstGeom prst="rect">
            <a:avLst/>
          </a:prstGeom>
          <a:ln w="12700">
            <a:miter lim="400000"/>
          </a:ln>
        </p:spPr>
      </p:pic>
      <p:sp>
        <p:nvSpPr>
          <p:cNvPr id="224" name="What David Did Wrong"/>
          <p:cNvSpPr/>
          <p:nvPr/>
        </p:nvSpPr>
        <p:spPr>
          <a:xfrm>
            <a:off x="-73776" y="2016918"/>
            <a:ext cx="24531552" cy="1489076"/>
          </a:xfrm>
          <a:prstGeom prst="rect">
            <a:avLst/>
          </a:prstGeom>
          <a:gradFill>
            <a:gsLst>
              <a:gs pos="0">
                <a:srgbClr val="971817">
                  <a:alpha val="74000"/>
                </a:srgbClr>
              </a:gs>
              <a:gs pos="100000">
                <a:srgbClr val="720C04">
                  <a:alpha val="41000"/>
                </a:srgbClr>
              </a:gs>
            </a:gsLst>
            <a:lin ang="5400000"/>
          </a:gradFill>
          <a:ln w="12700">
            <a:miter lim="400000"/>
          </a:ln>
          <a:effectLst>
            <a:outerShdw sx="100000" sy="100000" kx="0" ky="0" algn="b" rotWithShape="0" blurRad="101600" dist="0" dir="189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8800">
                <a:solidFill>
                  <a:srgbClr val="FFFFFF"/>
                </a:solidFill>
                <a:effectLst>
                  <a:outerShdw sx="100000" sy="100000" kx="0" ky="0" algn="b" rotWithShape="0" blurRad="25400" dist="23998" dir="2700000">
                    <a:srgbClr val="000000">
                      <a:alpha val="31034"/>
                    </a:srgbClr>
                  </a:outerShdw>
                </a:effectLst>
                <a:latin typeface="Helvetica"/>
                <a:ea typeface="Helvetica"/>
                <a:cs typeface="Helvetica"/>
                <a:sym typeface="Helvetica"/>
              </a:defRPr>
            </a:lvl1pPr>
          </a:lstStyle>
          <a:p>
            <a:pPr/>
            <a:r>
              <a:t>What David Did Wrong</a:t>
            </a:r>
          </a:p>
        </p:txBody>
      </p:sp>
      <p:sp>
        <p:nvSpPr>
          <p:cNvPr id="225" name="David’s plans were formed using “human wisdom” instead of divine revelation (1 Chron 15:11-15)…"/>
          <p:cNvSpPr txBox="1"/>
          <p:nvPr/>
        </p:nvSpPr>
        <p:spPr>
          <a:xfrm>
            <a:off x="8555429" y="3821037"/>
            <a:ext cx="15627511" cy="9550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244600" indent="-1143000" defTabSz="642937">
              <a:lnSpc>
                <a:spcPct val="100000"/>
              </a:lnSpc>
              <a:spcBef>
                <a:spcPts val="3200"/>
              </a:spcBef>
              <a:buClr>
                <a:srgbClr val="FF8000"/>
              </a:buClr>
              <a:buSzPct val="80000"/>
              <a:buFont typeface="Wingdings 2"/>
              <a:buBlip>
                <a:blip r:embed="rId4"/>
              </a:buBlip>
              <a:defRPr sz="72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David’s plans were formed using “</a:t>
            </a:r>
            <a:r>
              <a:rPr b="1"/>
              <a:t>human wisdom</a:t>
            </a:r>
            <a:r>
              <a:t>” instead of divine revelation (1 Chron 15:11-15)</a:t>
            </a:r>
          </a:p>
          <a:p>
            <a:pPr marL="1244600" indent="-1143000" defTabSz="642937">
              <a:lnSpc>
                <a:spcPct val="100000"/>
              </a:lnSpc>
              <a:spcBef>
                <a:spcPts val="3200"/>
              </a:spcBef>
              <a:buClr>
                <a:srgbClr val="FF8000"/>
              </a:buClr>
              <a:buSzPct val="80000"/>
              <a:buFont typeface="Wingdings 2"/>
              <a:buBlip>
                <a:blip r:embed="rId4"/>
              </a:buBlip>
              <a:defRPr sz="72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God had specified how the ark was to be moved (Num. 3:30-31; 4:15; 7:9; Exod. 25:14-15). </a:t>
            </a:r>
          </a:p>
          <a:p>
            <a:pPr marL="1244600" indent="-1143000" defTabSz="642937">
              <a:lnSpc>
                <a:spcPct val="100000"/>
              </a:lnSpc>
              <a:spcBef>
                <a:spcPts val="3200"/>
              </a:spcBef>
              <a:buClr>
                <a:srgbClr val="FF8000"/>
              </a:buClr>
              <a:buSzPct val="80000"/>
              <a:buFont typeface="Wingdings 2"/>
              <a:buBlip>
                <a:blip r:embed="rId4"/>
              </a:buBlip>
              <a:defRPr sz="72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rPr b="1"/>
              <a:t>Thus David disobeyed God</a:t>
            </a:r>
            <a:r>
              <a:t> </a:t>
            </a:r>
            <a:br/>
            <a:r>
              <a:t>(1 Chron 15:13)</a:t>
            </a:r>
          </a:p>
        </p:txBody>
      </p:sp>
      <p:pic>
        <p:nvPicPr>
          <p:cNvPr id="226" name="Image" descr="Image"/>
          <p:cNvPicPr>
            <a:picLocks noChangeAspect="1"/>
          </p:cNvPicPr>
          <p:nvPr/>
        </p:nvPicPr>
        <p:blipFill>
          <a:blip r:embed="rId5">
            <a:extLst/>
          </a:blip>
          <a:stretch>
            <a:fillRect/>
          </a:stretch>
        </p:blipFill>
        <p:spPr>
          <a:xfrm>
            <a:off x="939942" y="235009"/>
            <a:ext cx="22504116" cy="1769745"/>
          </a:xfrm>
          <a:prstGeom prst="rect">
            <a:avLst/>
          </a:prstGeom>
          <a:ln w="12700">
            <a:miter lim="400000"/>
          </a:ln>
          <a:effectLst>
            <a:outerShdw sx="100000" sy="100000" kx="0" ky="0" algn="b" rotWithShape="0" blurRad="190500" dist="114300" dir="2729149">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25">
                                            <p:txEl>
                                              <p:pRg st="1" end="1"/>
                                            </p:txEl>
                                          </p:spTgt>
                                        </p:tgtEl>
                                        <p:attrNameLst>
                                          <p:attrName>style.visibility</p:attrName>
                                        </p:attrNameLst>
                                      </p:cBhvr>
                                      <p:to>
                                        <p:strVal val="visible"/>
                                      </p:to>
                                    </p:set>
                                    <p:animEffect filter="fade" transition="in">
                                      <p:cBhvr>
                                        <p:cTn id="7" dur="500"/>
                                        <p:tgtEl>
                                          <p:spTgt spid="22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25">
                                            <p:txEl>
                                              <p:pRg st="2" end="2"/>
                                            </p:txEl>
                                          </p:spTgt>
                                        </p:tgtEl>
                                        <p:attrNameLst>
                                          <p:attrName>style.visibility</p:attrName>
                                        </p:attrNameLst>
                                      </p:cBhvr>
                                      <p:to>
                                        <p:strVal val="visible"/>
                                      </p:to>
                                    </p:set>
                                    <p:animEffect filter="fade" transition="in">
                                      <p:cBhvr>
                                        <p:cTn id="12" dur="500"/>
                                        <p:tgtEl>
                                          <p:spTgt spid="22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5"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0" name="pasted-movie.png" descr="pasted-movie.png"/>
          <p:cNvPicPr>
            <a:picLocks noChangeAspect="1"/>
          </p:cNvPicPr>
          <p:nvPr/>
        </p:nvPicPr>
        <p:blipFill>
          <a:blip r:embed="rId3">
            <a:extLst/>
          </a:blip>
          <a:stretch>
            <a:fillRect/>
          </a:stretch>
        </p:blipFill>
        <p:spPr>
          <a:xfrm>
            <a:off x="315490" y="3781275"/>
            <a:ext cx="7706763" cy="9629925"/>
          </a:xfrm>
          <a:prstGeom prst="rect">
            <a:avLst/>
          </a:prstGeom>
          <a:ln w="12700">
            <a:miter lim="400000"/>
          </a:ln>
        </p:spPr>
      </p:pic>
      <p:sp>
        <p:nvSpPr>
          <p:cNvPr id="231" name="What Uzzah Did Wrong"/>
          <p:cNvSpPr/>
          <p:nvPr/>
        </p:nvSpPr>
        <p:spPr>
          <a:xfrm>
            <a:off x="-73776" y="2016918"/>
            <a:ext cx="24531552" cy="1489076"/>
          </a:xfrm>
          <a:prstGeom prst="rect">
            <a:avLst/>
          </a:prstGeom>
          <a:gradFill>
            <a:gsLst>
              <a:gs pos="0">
                <a:srgbClr val="971817">
                  <a:alpha val="74000"/>
                </a:srgbClr>
              </a:gs>
              <a:gs pos="100000">
                <a:srgbClr val="720C04">
                  <a:alpha val="41000"/>
                </a:srgbClr>
              </a:gs>
            </a:gsLst>
            <a:lin ang="5400000"/>
          </a:gradFill>
          <a:ln w="12700">
            <a:miter lim="400000"/>
          </a:ln>
          <a:effectLst>
            <a:outerShdw sx="100000" sy="100000" kx="0" ky="0" algn="b" rotWithShape="0" blurRad="101600" dist="0" dir="189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8800">
                <a:solidFill>
                  <a:srgbClr val="FFFFFF"/>
                </a:solidFill>
                <a:effectLst>
                  <a:outerShdw sx="100000" sy="100000" kx="0" ky="0" algn="b" rotWithShape="0" blurRad="25400" dist="23998" dir="2700000">
                    <a:srgbClr val="000000">
                      <a:alpha val="31034"/>
                    </a:srgbClr>
                  </a:outerShdw>
                </a:effectLst>
                <a:latin typeface="Helvetica"/>
                <a:ea typeface="Helvetica"/>
                <a:cs typeface="Helvetica"/>
                <a:sym typeface="Helvetica"/>
              </a:defRPr>
            </a:lvl1pPr>
          </a:lstStyle>
          <a:p>
            <a:pPr/>
            <a:r>
              <a:t>What Uzzah Did Wrong</a:t>
            </a:r>
          </a:p>
        </p:txBody>
      </p:sp>
      <p:sp>
        <p:nvSpPr>
          <p:cNvPr id="232" name="Uzzah “put out his hand to the ark of God and took hold of” it, … “and God struck him there for his error” (2 Sam 6:7; 1 Chron 13:10)…"/>
          <p:cNvSpPr txBox="1"/>
          <p:nvPr/>
        </p:nvSpPr>
        <p:spPr>
          <a:xfrm>
            <a:off x="8555429" y="3821037"/>
            <a:ext cx="15627511" cy="9550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244600" indent="-1143000" defTabSz="642937">
              <a:lnSpc>
                <a:spcPct val="100000"/>
              </a:lnSpc>
              <a:spcBef>
                <a:spcPts val="3200"/>
              </a:spcBef>
              <a:buClr>
                <a:srgbClr val="FF8000"/>
              </a:buClr>
              <a:buSzPct val="80000"/>
              <a:buFont typeface="Wingdings 2"/>
              <a:buBlip>
                <a:blip r:embed="rId4"/>
              </a:buBlip>
              <a:defRPr sz="72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Uzzah “put out </a:t>
            </a:r>
            <a:r>
              <a:rPr i="1"/>
              <a:t>his</a:t>
            </a:r>
            <a:r>
              <a:t> </a:t>
            </a:r>
            <a:r>
              <a:rPr i="1"/>
              <a:t>hand</a:t>
            </a:r>
            <a:r>
              <a:t> to the ark of God and took hold of” it, … “and God struck him there for </a:t>
            </a:r>
            <a:r>
              <a:rPr i="1"/>
              <a:t>his</a:t>
            </a:r>
            <a:r>
              <a:t> error” (2 Sam 6:7; 1 Chron 13:10)</a:t>
            </a:r>
          </a:p>
          <a:p>
            <a:pPr marL="1244600" indent="-1143000" defTabSz="642937">
              <a:lnSpc>
                <a:spcPct val="100000"/>
              </a:lnSpc>
              <a:spcBef>
                <a:spcPts val="3200"/>
              </a:spcBef>
              <a:buClr>
                <a:srgbClr val="FF8000"/>
              </a:buClr>
              <a:buSzPct val="80000"/>
              <a:buFont typeface="Wingdings 2"/>
              <a:buBlip>
                <a:blip r:embed="rId4"/>
              </a:buBlip>
              <a:defRPr sz="72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Should have known better (Nu. 4:15, 19, 20)</a:t>
            </a:r>
          </a:p>
          <a:p>
            <a:pPr marL="1244600" indent="-1143000" defTabSz="642937">
              <a:lnSpc>
                <a:spcPct val="100000"/>
              </a:lnSpc>
              <a:spcBef>
                <a:spcPts val="3200"/>
              </a:spcBef>
              <a:buClr>
                <a:srgbClr val="FF8000"/>
              </a:buClr>
              <a:buSzPct val="80000"/>
              <a:buFont typeface="Wingdings 2"/>
              <a:buBlip>
                <a:blip r:embed="rId4"/>
              </a:buBlip>
              <a:defRPr sz="72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Though doing what he thought was good, Uzzah sinned, and He died. </a:t>
            </a:r>
          </a:p>
        </p:txBody>
      </p:sp>
      <p:pic>
        <p:nvPicPr>
          <p:cNvPr id="233" name="Image" descr="Image"/>
          <p:cNvPicPr>
            <a:picLocks noChangeAspect="1"/>
          </p:cNvPicPr>
          <p:nvPr/>
        </p:nvPicPr>
        <p:blipFill>
          <a:blip r:embed="rId5">
            <a:extLst/>
          </a:blip>
          <a:stretch>
            <a:fillRect/>
          </a:stretch>
        </p:blipFill>
        <p:spPr>
          <a:xfrm>
            <a:off x="939942" y="235009"/>
            <a:ext cx="22504116" cy="1769745"/>
          </a:xfrm>
          <a:prstGeom prst="rect">
            <a:avLst/>
          </a:prstGeom>
          <a:ln w="12700">
            <a:miter lim="400000"/>
          </a:ln>
          <a:effectLst>
            <a:outerShdw sx="100000" sy="100000" kx="0" ky="0" algn="b" rotWithShape="0" blurRad="190500" dist="114300" dir="2729149">
              <a:srgbClr val="000000"/>
            </a:outerShdw>
          </a:effectLst>
        </p:spPr>
      </p:pic>
      <p:sp>
        <p:nvSpPr>
          <p:cNvPr id="234" name="1 Chronicles 13:10 (NKJV)…"/>
          <p:cNvSpPr txBox="1"/>
          <p:nvPr/>
        </p:nvSpPr>
        <p:spPr>
          <a:xfrm>
            <a:off x="602141" y="3973437"/>
            <a:ext cx="7133462" cy="9245601"/>
          </a:xfrm>
          <a:prstGeom prst="rect">
            <a:avLst/>
          </a:prstGeom>
          <a:ln w="12700">
            <a:miter lim="400000"/>
          </a:ln>
          <a:effectLst>
            <a:outerShdw sx="100000" sy="100000" kx="0" ky="0" algn="b" rotWithShape="0" blurRad="393700" dist="237584" dir="2729149">
              <a:srgbClr val="000000">
                <a:alpha val="5951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sz="6000">
                <a:solidFill>
                  <a:srgbClr val="FFFFFF"/>
                </a:solidFill>
                <a:effectLst>
                  <a:outerShdw sx="100000" sy="100000" kx="0" ky="0" algn="b" rotWithShape="0" blurRad="50800" dist="63500" dir="2565955">
                    <a:srgbClr val="000000"/>
                  </a:outerShdw>
                </a:effectLst>
                <a:latin typeface="Helvetica"/>
                <a:ea typeface="Helvetica"/>
                <a:cs typeface="Helvetica"/>
                <a:sym typeface="Helvetica"/>
              </a:defRPr>
            </a:pPr>
            <a:r>
              <a:t>1 Chronicles 13:10 (NKJV)</a:t>
            </a:r>
          </a:p>
          <a:p>
            <a:pPr algn="ctr" defTabSz="457200">
              <a:lnSpc>
                <a:spcPct val="100000"/>
              </a:lnSpc>
              <a:spcBef>
                <a:spcPts val="0"/>
              </a:spcBef>
              <a:defRPr sz="6000">
                <a:solidFill>
                  <a:srgbClr val="FFFFFF"/>
                </a:solidFill>
                <a:effectLst>
                  <a:outerShdw sx="100000" sy="100000" kx="0" ky="0" algn="b" rotWithShape="0" blurRad="50800" dist="63500" dir="2565955">
                    <a:srgbClr val="000000"/>
                  </a:outerShdw>
                </a:effectLst>
                <a:latin typeface="Helvetica"/>
                <a:ea typeface="Helvetica"/>
                <a:cs typeface="Helvetica"/>
                <a:sym typeface="Helvetica"/>
              </a:defRPr>
            </a:pPr>
            <a:r>
              <a:rPr baseline="31999"/>
              <a:t>10</a:t>
            </a:r>
            <a:r>
              <a:t> Then the anger of the Lord was aroused against Uzza, and He struck him because he put his hand to the ark; and he died there before God.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2">
                                            <p:txEl>
                                              <p:pRg st="1" end="1"/>
                                            </p:txEl>
                                          </p:spTgt>
                                        </p:tgtEl>
                                        <p:attrNameLst>
                                          <p:attrName>style.visibility</p:attrName>
                                        </p:attrNameLst>
                                      </p:cBhvr>
                                      <p:to>
                                        <p:strVal val="visible"/>
                                      </p:to>
                                    </p:set>
                                    <p:animEffect filter="fade" transition="in">
                                      <p:cBhvr>
                                        <p:cTn id="7" dur="500"/>
                                        <p:tgtEl>
                                          <p:spTgt spid="23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32">
                                            <p:txEl>
                                              <p:pRg st="2" end="2"/>
                                            </p:txEl>
                                          </p:spTgt>
                                        </p:tgtEl>
                                        <p:attrNameLst>
                                          <p:attrName>style.visibility</p:attrName>
                                        </p:attrNameLst>
                                      </p:cBhvr>
                                      <p:to>
                                        <p:strVal val="visible"/>
                                      </p:to>
                                    </p:set>
                                    <p:animEffect filter="fade" transition="in">
                                      <p:cBhvr>
                                        <p:cTn id="12" dur="500"/>
                                        <p:tgtEl>
                                          <p:spTgt spid="23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2"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8" name="Front view of a red motorcycle against a black background" descr="Front view of a red motorcycle against a black background"/>
          <p:cNvPicPr>
            <a:picLocks noChangeAspect="1"/>
          </p:cNvPicPr>
          <p:nvPr>
            <p:ph type="pic" idx="21"/>
          </p:nvPr>
        </p:nvPicPr>
        <p:blipFill>
          <a:blip r:embed="rId2">
            <a:extLst/>
          </a:blip>
          <a:srcRect l="0" t="16" r="0" b="16"/>
          <a:stretch>
            <a:fillRect/>
          </a:stretch>
        </p:blipFill>
        <p:spPr>
          <a:prstGeom prst="rect">
            <a:avLst/>
          </a:prstGeom>
        </p:spPr>
      </p:pic>
      <p:pic>
        <p:nvPicPr>
          <p:cNvPr id="239" name="Image" descr="Image"/>
          <p:cNvPicPr>
            <a:picLocks noChangeAspect="1"/>
          </p:cNvPicPr>
          <p:nvPr/>
        </p:nvPicPr>
        <p:blipFill>
          <a:blip r:embed="rId3">
            <a:extLst/>
          </a:blip>
          <a:stretch>
            <a:fillRect/>
          </a:stretch>
        </p:blipFill>
        <p:spPr>
          <a:xfrm>
            <a:off x="939942" y="717609"/>
            <a:ext cx="22504116" cy="1769745"/>
          </a:xfrm>
          <a:prstGeom prst="rect">
            <a:avLst/>
          </a:prstGeom>
          <a:ln w="12700">
            <a:miter lim="400000"/>
          </a:ln>
          <a:effectLst>
            <a:outerShdw sx="100000" sy="100000" kx="0" ky="0" algn="b" rotWithShape="0" blurRad="190500" dist="114300" dir="2729149">
              <a:srgbClr val="000000"/>
            </a:outerShdw>
          </a:effectLst>
        </p:spPr>
      </p:pic>
      <p:sp>
        <p:nvSpPr>
          <p:cNvPr id="240" name="1 Chronicles 13:11–12 (NKJV)…"/>
          <p:cNvSpPr txBox="1"/>
          <p:nvPr/>
        </p:nvSpPr>
        <p:spPr>
          <a:xfrm>
            <a:off x="939942" y="8057602"/>
            <a:ext cx="22504115" cy="5448301"/>
          </a:xfrm>
          <a:prstGeom prst="rect">
            <a:avLst/>
          </a:prstGeom>
          <a:solidFill>
            <a:srgbClr val="000000">
              <a:alpha val="34245"/>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sz="7100">
                <a:solidFill>
                  <a:srgbClr val="FFFFFF"/>
                </a:solidFill>
                <a:effectLst>
                  <a:outerShdw sx="100000" sy="100000" kx="0" ky="0" algn="b" rotWithShape="0" blurRad="50800" dist="63500" dir="1759393">
                    <a:srgbClr val="000000"/>
                  </a:outerShdw>
                </a:effectLst>
                <a:latin typeface="Helvetica"/>
                <a:ea typeface="Helvetica"/>
                <a:cs typeface="Helvetica"/>
                <a:sym typeface="Helvetica"/>
              </a:defRPr>
            </a:pPr>
            <a:r>
              <a:t>1 Chronicles 13:11–12 (NKJV) </a:t>
            </a:r>
          </a:p>
          <a:p>
            <a:pPr algn="ctr" defTabSz="457200">
              <a:lnSpc>
                <a:spcPct val="100000"/>
              </a:lnSpc>
              <a:spcBef>
                <a:spcPts val="0"/>
              </a:spcBef>
              <a:defRPr sz="7000">
                <a:solidFill>
                  <a:srgbClr val="FFFFFF"/>
                </a:solidFill>
                <a:effectLst>
                  <a:outerShdw sx="100000" sy="100000" kx="0" ky="0" algn="b" rotWithShape="0" blurRad="50800" dist="63500" dir="1759393">
                    <a:srgbClr val="000000"/>
                  </a:outerShdw>
                </a:effectLst>
                <a:latin typeface="Helvetica"/>
                <a:ea typeface="Helvetica"/>
                <a:cs typeface="Helvetica"/>
                <a:sym typeface="Helvetica"/>
              </a:defRPr>
            </a:pPr>
            <a:r>
              <a:rPr baseline="31999"/>
              <a:t>11</a:t>
            </a:r>
            <a:r>
              <a:t> And David became angry because of the Lord’s outbreak against Uzza; therefore that place is called Perez Uzza to this day. </a:t>
            </a:r>
            <a:r>
              <a:rPr baseline="31999"/>
              <a:t>12</a:t>
            </a:r>
            <a:r>
              <a:t> David was afraid of God that day, saying, “How can I bring the ark of God to me?”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2" name="Front view of a red motorcycle against a black background" descr="Front view of a red motorcycle against a black background"/>
          <p:cNvPicPr>
            <a:picLocks noChangeAspect="1"/>
          </p:cNvPicPr>
          <p:nvPr>
            <p:ph type="pic" idx="21"/>
          </p:nvPr>
        </p:nvPicPr>
        <p:blipFill>
          <a:blip r:embed="rId2">
            <a:extLst/>
          </a:blip>
          <a:srcRect l="0" t="16" r="0" b="16"/>
          <a:stretch>
            <a:fillRect/>
          </a:stretch>
        </p:blipFill>
        <p:spPr>
          <a:prstGeom prst="rect">
            <a:avLst/>
          </a:prstGeom>
        </p:spPr>
      </p:pic>
      <p:pic>
        <p:nvPicPr>
          <p:cNvPr id="243" name="Image" descr="Image"/>
          <p:cNvPicPr>
            <a:picLocks noChangeAspect="1"/>
          </p:cNvPicPr>
          <p:nvPr/>
        </p:nvPicPr>
        <p:blipFill>
          <a:blip r:embed="rId3">
            <a:extLst/>
          </a:blip>
          <a:stretch>
            <a:fillRect/>
          </a:stretch>
        </p:blipFill>
        <p:spPr>
          <a:xfrm>
            <a:off x="939942" y="717609"/>
            <a:ext cx="22504116" cy="1769745"/>
          </a:xfrm>
          <a:prstGeom prst="rect">
            <a:avLst/>
          </a:prstGeom>
          <a:ln w="12700">
            <a:miter lim="400000"/>
          </a:ln>
          <a:effectLst>
            <a:outerShdw sx="100000" sy="100000" kx="0" ky="0" algn="b" rotWithShape="0" blurRad="190500" dist="114300" dir="2729149">
              <a:srgbClr val="000000"/>
            </a:outerShdw>
          </a:effectLst>
        </p:spPr>
      </p:pic>
      <p:sp>
        <p:nvSpPr>
          <p:cNvPr id="244" name="1 Chronicles 15:2 (NKJV)…"/>
          <p:cNvSpPr txBox="1"/>
          <p:nvPr/>
        </p:nvSpPr>
        <p:spPr>
          <a:xfrm>
            <a:off x="939942" y="8057602"/>
            <a:ext cx="22504115" cy="4368801"/>
          </a:xfrm>
          <a:prstGeom prst="rect">
            <a:avLst/>
          </a:prstGeom>
          <a:solidFill>
            <a:srgbClr val="000000">
              <a:alpha val="34245"/>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sz="7000">
                <a:solidFill>
                  <a:srgbClr val="FFFFFF"/>
                </a:solidFill>
                <a:effectLst>
                  <a:outerShdw sx="100000" sy="100000" kx="0" ky="0" algn="b" rotWithShape="0" blurRad="50800" dist="63500" dir="1759393">
                    <a:srgbClr val="000000"/>
                  </a:outerShdw>
                </a:effectLst>
                <a:latin typeface="Helvetica"/>
                <a:ea typeface="Helvetica"/>
                <a:cs typeface="Helvetica"/>
                <a:sym typeface="Helvetica"/>
              </a:defRPr>
            </a:pPr>
            <a:r>
              <a:t>1 Chronicles 15:2 (NKJV) </a:t>
            </a:r>
          </a:p>
          <a:p>
            <a:pPr algn="ctr" defTabSz="457200">
              <a:lnSpc>
                <a:spcPct val="100000"/>
              </a:lnSpc>
              <a:spcBef>
                <a:spcPts val="0"/>
              </a:spcBef>
              <a:defRPr sz="7000">
                <a:solidFill>
                  <a:srgbClr val="FFFFFF"/>
                </a:solidFill>
                <a:effectLst>
                  <a:outerShdw sx="100000" sy="100000" kx="0" ky="0" algn="b" rotWithShape="0" blurRad="50800" dist="63500" dir="1759393">
                    <a:srgbClr val="000000"/>
                  </a:outerShdw>
                </a:effectLst>
                <a:latin typeface="Helvetica"/>
                <a:ea typeface="Helvetica"/>
                <a:cs typeface="Helvetica"/>
                <a:sym typeface="Helvetica"/>
              </a:defRPr>
            </a:pPr>
            <a:r>
              <a:rPr baseline="31999"/>
              <a:t>2</a:t>
            </a:r>
            <a:r>
              <a:t> Then David said, “No one may carry the ark of God but the Levites, for the Lord has chosen them to carry the ark of God and to minister before Him forever.”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6" name="Front view of a red motorcycle against a black background" descr="Front view of a red motorcycle against a black background"/>
          <p:cNvPicPr>
            <a:picLocks noChangeAspect="1"/>
          </p:cNvPicPr>
          <p:nvPr>
            <p:ph type="pic" idx="21"/>
          </p:nvPr>
        </p:nvPicPr>
        <p:blipFill>
          <a:blip r:embed="rId2">
            <a:extLst/>
          </a:blip>
          <a:srcRect l="0" t="16" r="0" b="16"/>
          <a:stretch>
            <a:fillRect/>
          </a:stretch>
        </p:blipFill>
        <p:spPr>
          <a:prstGeom prst="rect">
            <a:avLst/>
          </a:prstGeom>
        </p:spPr>
      </p:pic>
      <p:pic>
        <p:nvPicPr>
          <p:cNvPr id="247" name="Image" descr="Image"/>
          <p:cNvPicPr>
            <a:picLocks noChangeAspect="1"/>
          </p:cNvPicPr>
          <p:nvPr/>
        </p:nvPicPr>
        <p:blipFill>
          <a:blip r:embed="rId3">
            <a:extLst/>
          </a:blip>
          <a:stretch>
            <a:fillRect/>
          </a:stretch>
        </p:blipFill>
        <p:spPr>
          <a:xfrm>
            <a:off x="939942" y="717609"/>
            <a:ext cx="22504116" cy="1769745"/>
          </a:xfrm>
          <a:prstGeom prst="rect">
            <a:avLst/>
          </a:prstGeom>
          <a:ln w="12700">
            <a:miter lim="400000"/>
          </a:ln>
          <a:effectLst>
            <a:outerShdw sx="100000" sy="100000" kx="0" ky="0" algn="b" rotWithShape="0" blurRad="190500" dist="114300" dir="2729149">
              <a:srgbClr val="000000"/>
            </a:outerShdw>
          </a:effectLst>
        </p:spPr>
      </p:pic>
      <p:sp>
        <p:nvSpPr>
          <p:cNvPr id="248" name="1 Chronicles 15:13 (NKJV)…"/>
          <p:cNvSpPr txBox="1"/>
          <p:nvPr/>
        </p:nvSpPr>
        <p:spPr>
          <a:xfrm>
            <a:off x="939942" y="8057602"/>
            <a:ext cx="22504115" cy="4419601"/>
          </a:xfrm>
          <a:prstGeom prst="rect">
            <a:avLst/>
          </a:prstGeom>
          <a:solidFill>
            <a:srgbClr val="000000">
              <a:alpha val="34245"/>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sz="7100">
                <a:solidFill>
                  <a:srgbClr val="FFFFFF"/>
                </a:solidFill>
                <a:effectLst>
                  <a:outerShdw sx="100000" sy="100000" kx="0" ky="0" algn="b" rotWithShape="0" blurRad="50800" dist="63500" dir="1759393">
                    <a:srgbClr val="000000"/>
                  </a:outerShdw>
                </a:effectLst>
                <a:latin typeface="Helvetica"/>
                <a:ea typeface="Helvetica"/>
                <a:cs typeface="Helvetica"/>
                <a:sym typeface="Helvetica"/>
              </a:defRPr>
            </a:pPr>
            <a:r>
              <a:t>1 Chronicles 15:13 (NKJV)</a:t>
            </a:r>
          </a:p>
          <a:p>
            <a:pPr algn="ctr" defTabSz="457200">
              <a:lnSpc>
                <a:spcPct val="100000"/>
              </a:lnSpc>
              <a:spcBef>
                <a:spcPts val="0"/>
              </a:spcBef>
              <a:defRPr sz="7100">
                <a:solidFill>
                  <a:srgbClr val="FFFFFF"/>
                </a:solidFill>
                <a:effectLst>
                  <a:outerShdw sx="100000" sy="100000" kx="0" ky="0" algn="b" rotWithShape="0" blurRad="50800" dist="63500" dir="1759393">
                    <a:srgbClr val="000000"/>
                  </a:outerShdw>
                </a:effectLst>
                <a:latin typeface="Helvetica"/>
                <a:ea typeface="Helvetica"/>
                <a:cs typeface="Helvetica"/>
                <a:sym typeface="Helvetica"/>
              </a:defRPr>
            </a:pPr>
            <a:r>
              <a:rPr baseline="31999"/>
              <a:t>13</a:t>
            </a:r>
            <a:r>
              <a:t> For because you </a:t>
            </a:r>
            <a:r>
              <a:rPr i="1"/>
              <a:t>did</a:t>
            </a:r>
            <a:r>
              <a:t> not </a:t>
            </a:r>
            <a:r>
              <a:rPr i="1"/>
              <a:t>do it</a:t>
            </a:r>
            <a:r>
              <a:t> the first </a:t>
            </a:r>
            <a:r>
              <a:rPr i="1"/>
              <a:t>time,</a:t>
            </a:r>
            <a:r>
              <a:t> the Lord our God broke out against us, because we did not consult Him about the proper order.”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0" name="Lessons From David's New Ox Cart Lessons From David's New Ox Cart" descr="Lessons From David's New Ox Cart Lessons From David's New Ox Cart"/>
          <p:cNvPicPr>
            <a:picLocks noChangeAspect="0"/>
          </p:cNvPicPr>
          <p:nvPr/>
        </p:nvPicPr>
        <p:blipFill>
          <a:blip r:embed="rId2">
            <a:extLst/>
          </a:blip>
          <a:stretch>
            <a:fillRect/>
          </a:stretch>
        </p:blipFill>
        <p:spPr>
          <a:xfrm>
            <a:off x="3196431" y="1795388"/>
            <a:ext cx="17991138" cy="2867894"/>
          </a:xfrm>
          <a:prstGeom prst="rect">
            <a:avLst/>
          </a:prstGeom>
          <a:effectLst>
            <a:outerShdw sx="100000" sy="100000" kx="0" ky="0" algn="b" rotWithShape="0" blurRad="101600" dist="0" dir="18900000">
              <a:srgbClr val="000000">
                <a:alpha val="80000"/>
              </a:srgbClr>
            </a:outerShdw>
          </a:effectLst>
        </p:spPr>
      </p:pic>
      <p:pic>
        <p:nvPicPr>
          <p:cNvPr id="251" name="Image" descr="Image"/>
          <p:cNvPicPr>
            <a:picLocks noChangeAspect="1"/>
          </p:cNvPicPr>
          <p:nvPr/>
        </p:nvPicPr>
        <p:blipFill>
          <a:blip r:embed="rId3">
            <a:extLst/>
          </a:blip>
          <a:stretch>
            <a:fillRect/>
          </a:stretch>
        </p:blipFill>
        <p:spPr>
          <a:xfrm>
            <a:off x="939942" y="717609"/>
            <a:ext cx="22504116" cy="1769745"/>
          </a:xfrm>
          <a:prstGeom prst="rect">
            <a:avLst/>
          </a:prstGeom>
          <a:ln w="12700">
            <a:miter lim="400000"/>
          </a:ln>
          <a:effectLst>
            <a:outerShdw sx="100000" sy="100000" kx="0" ky="0" algn="b" rotWithShape="0" blurRad="190500" dist="114300" dir="2729149">
              <a:srgbClr val="000000"/>
            </a:outerShdw>
          </a:effectLst>
        </p:spPr>
      </p:pic>
      <p:sp>
        <p:nvSpPr>
          <p:cNvPr id="252" name="Rounded Rectangle"/>
          <p:cNvSpPr/>
          <p:nvPr/>
        </p:nvSpPr>
        <p:spPr>
          <a:xfrm>
            <a:off x="5792123" y="4564202"/>
            <a:ext cx="18354797" cy="8866784"/>
          </a:xfrm>
          <a:prstGeom prst="roundRect">
            <a:avLst>
              <a:gd name="adj" fmla="val 10357"/>
            </a:avLst>
          </a:prstGeom>
          <a:solidFill>
            <a:srgbClr val="FFFFFF"/>
          </a:solidFill>
          <a:ln w="12700">
            <a:solidFill>
              <a:srgbClr val="000000"/>
            </a:solidFill>
            <a:bevel/>
          </a:ln>
        </p:spPr>
        <p:txBody>
          <a:bodyPr lIns="50800" tIns="50800" rIns="50800" bIns="50800" anchor="ctr"/>
          <a:lstStyle/>
          <a:p>
            <a:pPr algn="ctr">
              <a:lnSpc>
                <a:spcPct val="100000"/>
              </a:lnSpc>
              <a:spcBef>
                <a:spcPts val="0"/>
              </a:spcBef>
              <a:defRPr sz="5000">
                <a:solidFill>
                  <a:srgbClr val="FFFFFF"/>
                </a:solidFill>
              </a:defRPr>
            </a:pPr>
          </a:p>
        </p:txBody>
      </p:sp>
      <p:sp>
        <p:nvSpPr>
          <p:cNvPr id="253" name="Popularity or public approval does not make one right (1 Chron 13:1-4).…"/>
          <p:cNvSpPr txBox="1"/>
          <p:nvPr/>
        </p:nvSpPr>
        <p:spPr>
          <a:xfrm>
            <a:off x="6177112" y="4845696"/>
            <a:ext cx="17584820" cy="8153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244600" indent="-1143000" defTabSz="642937">
              <a:lnSpc>
                <a:spcPct val="100000"/>
              </a:lnSpc>
              <a:spcBef>
                <a:spcPts val="3200"/>
              </a:spcBef>
              <a:buClr>
                <a:srgbClr val="FF8000"/>
              </a:buClr>
              <a:buSzPct val="80000"/>
              <a:buFont typeface="Wingdings 2"/>
              <a:buBlip>
                <a:blip r:embed="rId4"/>
              </a:buBlip>
              <a:defRPr sz="65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rPr b="1"/>
              <a:t>Popularity or public approval does not make one right </a:t>
            </a:r>
            <a:r>
              <a:t>(1 Chron 13:1-4).</a:t>
            </a:r>
          </a:p>
          <a:p>
            <a:pPr marL="1701800" indent="-1143000" defTabSz="642937">
              <a:lnSpc>
                <a:spcPct val="100000"/>
              </a:lnSpc>
              <a:spcBef>
                <a:spcPts val="3200"/>
              </a:spcBef>
              <a:buClr>
                <a:srgbClr val="FF8000"/>
              </a:buClr>
              <a:buSzPct val="80000"/>
              <a:buFont typeface="Wingdings 2"/>
              <a:buBlip>
                <a:blip r:embed="rId5"/>
              </a:buBlip>
              <a:defRPr sz="65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David consults every leader (v 1). </a:t>
            </a:r>
          </a:p>
          <a:p>
            <a:pPr marL="1701800" indent="-1143000" defTabSz="642937">
              <a:lnSpc>
                <a:spcPct val="100000"/>
              </a:lnSpc>
              <a:spcBef>
                <a:spcPts val="3200"/>
              </a:spcBef>
              <a:buClr>
                <a:srgbClr val="FF8000"/>
              </a:buClr>
              <a:buSzPct val="80000"/>
              <a:buFont typeface="Wingdings 2"/>
              <a:buBlip>
                <a:blip r:embed="rId5"/>
              </a:buBlip>
              <a:defRPr sz="65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His plans met public approval (v 4). </a:t>
            </a:r>
          </a:p>
          <a:p>
            <a:pPr marL="1701800" indent="-1143000" defTabSz="642937">
              <a:lnSpc>
                <a:spcPct val="100000"/>
              </a:lnSpc>
              <a:spcBef>
                <a:spcPts val="3200"/>
              </a:spcBef>
              <a:buClr>
                <a:srgbClr val="FF8000"/>
              </a:buClr>
              <a:buSzPct val="80000"/>
              <a:buFont typeface="Wingdings 2"/>
              <a:buBlip>
                <a:blip r:embed="rId5"/>
              </a:buBlip>
              <a:defRPr sz="65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He did not include consulting with God &amp; His word. (1 Chron 15:13; Num. 3:30-31; 4:15; 7:9; Exod. 25:14-15; Ex 23:2).</a:t>
            </a:r>
          </a:p>
        </p:txBody>
      </p:sp>
      <p:pic>
        <p:nvPicPr>
          <p:cNvPr id="254" name="Image" descr="Image"/>
          <p:cNvPicPr>
            <a:picLocks noChangeAspect="1"/>
          </p:cNvPicPr>
          <p:nvPr/>
        </p:nvPicPr>
        <p:blipFill>
          <a:blip r:embed="rId6">
            <a:extLst/>
          </a:blip>
          <a:srcRect l="6080" t="8549" r="0" b="0"/>
          <a:stretch>
            <a:fillRect/>
          </a:stretch>
        </p:blipFill>
        <p:spPr>
          <a:xfrm flipH="1">
            <a:off x="-452792" y="4059482"/>
            <a:ext cx="6634037" cy="9689472"/>
          </a:xfrm>
          <a:custGeom>
            <a:avLst/>
            <a:gdLst/>
            <a:ahLst/>
            <a:cxnLst>
              <a:cxn ang="0">
                <a:pos x="wd2" y="hd2"/>
              </a:cxn>
              <a:cxn ang="5400000">
                <a:pos x="wd2" y="hd2"/>
              </a:cxn>
              <a:cxn ang="10800000">
                <a:pos x="wd2" y="hd2"/>
              </a:cxn>
              <a:cxn ang="16200000">
                <a:pos x="wd2" y="hd2"/>
              </a:cxn>
            </a:cxnLst>
            <a:rect l="0" t="0" r="r" b="b"/>
            <a:pathLst>
              <a:path w="21588" h="21474" fill="norm" stroke="1" extrusionOk="0">
                <a:moveTo>
                  <a:pt x="13586" y="1"/>
                </a:moveTo>
                <a:cubicBezTo>
                  <a:pt x="13329" y="14"/>
                  <a:pt x="13160" y="238"/>
                  <a:pt x="13160" y="608"/>
                </a:cubicBezTo>
                <a:cubicBezTo>
                  <a:pt x="13160" y="1219"/>
                  <a:pt x="12845" y="1393"/>
                  <a:pt x="12584" y="926"/>
                </a:cubicBezTo>
                <a:cubicBezTo>
                  <a:pt x="12458" y="701"/>
                  <a:pt x="12276" y="598"/>
                  <a:pt x="12057" y="628"/>
                </a:cubicBezTo>
                <a:cubicBezTo>
                  <a:pt x="11652" y="683"/>
                  <a:pt x="11645" y="1056"/>
                  <a:pt x="12017" y="2820"/>
                </a:cubicBezTo>
                <a:cubicBezTo>
                  <a:pt x="12334" y="4325"/>
                  <a:pt x="12360" y="4956"/>
                  <a:pt x="12106" y="5019"/>
                </a:cubicBezTo>
                <a:cubicBezTo>
                  <a:pt x="11897" y="5070"/>
                  <a:pt x="11120" y="3570"/>
                  <a:pt x="10950" y="2786"/>
                </a:cubicBezTo>
                <a:cubicBezTo>
                  <a:pt x="10869" y="2413"/>
                  <a:pt x="10755" y="2297"/>
                  <a:pt x="10468" y="2297"/>
                </a:cubicBezTo>
                <a:cubicBezTo>
                  <a:pt x="10163" y="2297"/>
                  <a:pt x="10096" y="2387"/>
                  <a:pt x="10099" y="2786"/>
                </a:cubicBezTo>
                <a:cubicBezTo>
                  <a:pt x="10101" y="3055"/>
                  <a:pt x="10231" y="3658"/>
                  <a:pt x="10387" y="4124"/>
                </a:cubicBezTo>
                <a:cubicBezTo>
                  <a:pt x="10543" y="4590"/>
                  <a:pt x="10763" y="5647"/>
                  <a:pt x="10877" y="6472"/>
                </a:cubicBezTo>
                <a:cubicBezTo>
                  <a:pt x="11065" y="7841"/>
                  <a:pt x="11188" y="8153"/>
                  <a:pt x="12292" y="10059"/>
                </a:cubicBezTo>
                <a:cubicBezTo>
                  <a:pt x="13427" y="12018"/>
                  <a:pt x="13720" y="12643"/>
                  <a:pt x="13842" y="13352"/>
                </a:cubicBezTo>
                <a:cubicBezTo>
                  <a:pt x="13900" y="13693"/>
                  <a:pt x="14654" y="15319"/>
                  <a:pt x="14884" y="15600"/>
                </a:cubicBezTo>
                <a:cubicBezTo>
                  <a:pt x="14989" y="15727"/>
                  <a:pt x="14864" y="15944"/>
                  <a:pt x="14508" y="16251"/>
                </a:cubicBezTo>
                <a:cubicBezTo>
                  <a:pt x="14215" y="16505"/>
                  <a:pt x="13786" y="16968"/>
                  <a:pt x="13554" y="17280"/>
                </a:cubicBezTo>
                <a:lnTo>
                  <a:pt x="13131" y="17849"/>
                </a:lnTo>
                <a:lnTo>
                  <a:pt x="13918" y="18455"/>
                </a:lnTo>
                <a:cubicBezTo>
                  <a:pt x="14351" y="18788"/>
                  <a:pt x="15092" y="19407"/>
                  <a:pt x="15565" y="19829"/>
                </a:cubicBezTo>
                <a:cubicBezTo>
                  <a:pt x="16413" y="20587"/>
                  <a:pt x="16439" y="20662"/>
                  <a:pt x="16081" y="21310"/>
                </a:cubicBezTo>
                <a:cubicBezTo>
                  <a:pt x="16012" y="21436"/>
                  <a:pt x="16631" y="21474"/>
                  <a:pt x="18789" y="21474"/>
                </a:cubicBezTo>
                <a:lnTo>
                  <a:pt x="21588" y="21474"/>
                </a:lnTo>
                <a:lnTo>
                  <a:pt x="21588" y="18832"/>
                </a:lnTo>
                <a:lnTo>
                  <a:pt x="21588" y="16190"/>
                </a:lnTo>
                <a:lnTo>
                  <a:pt x="20809" y="15179"/>
                </a:lnTo>
                <a:cubicBezTo>
                  <a:pt x="20010" y="14140"/>
                  <a:pt x="19900" y="14065"/>
                  <a:pt x="19537" y="14313"/>
                </a:cubicBezTo>
                <a:cubicBezTo>
                  <a:pt x="19304" y="14472"/>
                  <a:pt x="18698" y="13668"/>
                  <a:pt x="18313" y="12686"/>
                </a:cubicBezTo>
                <a:cubicBezTo>
                  <a:pt x="18196" y="12390"/>
                  <a:pt x="17992" y="12000"/>
                  <a:pt x="17858" y="11820"/>
                </a:cubicBezTo>
                <a:cubicBezTo>
                  <a:pt x="17520" y="11366"/>
                  <a:pt x="16799" y="9793"/>
                  <a:pt x="16799" y="9510"/>
                </a:cubicBezTo>
                <a:cubicBezTo>
                  <a:pt x="16799" y="9381"/>
                  <a:pt x="17255" y="8835"/>
                  <a:pt x="17813" y="8298"/>
                </a:cubicBezTo>
                <a:cubicBezTo>
                  <a:pt x="19158" y="7001"/>
                  <a:pt x="19877" y="5622"/>
                  <a:pt x="19815" y="4464"/>
                </a:cubicBezTo>
                <a:cubicBezTo>
                  <a:pt x="19777" y="3767"/>
                  <a:pt x="19710" y="3602"/>
                  <a:pt x="19457" y="3602"/>
                </a:cubicBezTo>
                <a:cubicBezTo>
                  <a:pt x="18981" y="3602"/>
                  <a:pt x="18645" y="3960"/>
                  <a:pt x="18606" y="4513"/>
                </a:cubicBezTo>
                <a:cubicBezTo>
                  <a:pt x="18586" y="4787"/>
                  <a:pt x="18431" y="5148"/>
                  <a:pt x="18260" y="5314"/>
                </a:cubicBezTo>
                <a:cubicBezTo>
                  <a:pt x="18089" y="5481"/>
                  <a:pt x="17949" y="5685"/>
                  <a:pt x="17949" y="5768"/>
                </a:cubicBezTo>
                <a:cubicBezTo>
                  <a:pt x="17949" y="5851"/>
                  <a:pt x="17820" y="5990"/>
                  <a:pt x="17663" y="6078"/>
                </a:cubicBezTo>
                <a:cubicBezTo>
                  <a:pt x="17228" y="6324"/>
                  <a:pt x="17032" y="5816"/>
                  <a:pt x="16897" y="4103"/>
                </a:cubicBezTo>
                <a:cubicBezTo>
                  <a:pt x="16657" y="1034"/>
                  <a:pt x="16256" y="-126"/>
                  <a:pt x="15593" y="327"/>
                </a:cubicBezTo>
                <a:cubicBezTo>
                  <a:pt x="15436" y="435"/>
                  <a:pt x="15362" y="1036"/>
                  <a:pt x="15362" y="2207"/>
                </a:cubicBezTo>
                <a:cubicBezTo>
                  <a:pt x="15362" y="4030"/>
                  <a:pt x="15062" y="4624"/>
                  <a:pt x="14870" y="3180"/>
                </a:cubicBezTo>
                <a:cubicBezTo>
                  <a:pt x="14722" y="2070"/>
                  <a:pt x="14112" y="165"/>
                  <a:pt x="13870" y="60"/>
                </a:cubicBezTo>
                <a:cubicBezTo>
                  <a:pt x="13768" y="15"/>
                  <a:pt x="13672" y="-4"/>
                  <a:pt x="13586" y="1"/>
                </a:cubicBezTo>
                <a:close/>
                <a:moveTo>
                  <a:pt x="7415" y="3472"/>
                </a:moveTo>
                <a:cubicBezTo>
                  <a:pt x="7101" y="3472"/>
                  <a:pt x="6704" y="4288"/>
                  <a:pt x="6765" y="4808"/>
                </a:cubicBezTo>
                <a:cubicBezTo>
                  <a:pt x="6808" y="5183"/>
                  <a:pt x="6735" y="5326"/>
                  <a:pt x="6447" y="5431"/>
                </a:cubicBezTo>
                <a:cubicBezTo>
                  <a:pt x="6168" y="5533"/>
                  <a:pt x="6072" y="5705"/>
                  <a:pt x="6072" y="6102"/>
                </a:cubicBezTo>
                <a:cubicBezTo>
                  <a:pt x="6072" y="6694"/>
                  <a:pt x="5549" y="7377"/>
                  <a:pt x="4858" y="7685"/>
                </a:cubicBezTo>
                <a:cubicBezTo>
                  <a:pt x="4360" y="7908"/>
                  <a:pt x="3996" y="8813"/>
                  <a:pt x="3798" y="10317"/>
                </a:cubicBezTo>
                <a:cubicBezTo>
                  <a:pt x="3691" y="11134"/>
                  <a:pt x="3632" y="11238"/>
                  <a:pt x="3254" y="11275"/>
                </a:cubicBezTo>
                <a:cubicBezTo>
                  <a:pt x="2855" y="11313"/>
                  <a:pt x="2827" y="11388"/>
                  <a:pt x="2775" y="12547"/>
                </a:cubicBezTo>
                <a:cubicBezTo>
                  <a:pt x="2744" y="13249"/>
                  <a:pt x="2638" y="13782"/>
                  <a:pt x="2528" y="13786"/>
                </a:cubicBezTo>
                <a:cubicBezTo>
                  <a:pt x="2423" y="13790"/>
                  <a:pt x="2207" y="13381"/>
                  <a:pt x="2049" y="12878"/>
                </a:cubicBezTo>
                <a:cubicBezTo>
                  <a:pt x="1741" y="11896"/>
                  <a:pt x="1387" y="11484"/>
                  <a:pt x="1175" y="11861"/>
                </a:cubicBezTo>
                <a:cubicBezTo>
                  <a:pt x="1109" y="11978"/>
                  <a:pt x="1153" y="12577"/>
                  <a:pt x="1273" y="13190"/>
                </a:cubicBezTo>
                <a:cubicBezTo>
                  <a:pt x="1520" y="14452"/>
                  <a:pt x="1447" y="14652"/>
                  <a:pt x="846" y="14366"/>
                </a:cubicBezTo>
                <a:cubicBezTo>
                  <a:pt x="442" y="14173"/>
                  <a:pt x="-12" y="14114"/>
                  <a:pt x="0" y="14233"/>
                </a:cubicBezTo>
                <a:cubicBezTo>
                  <a:pt x="1" y="14250"/>
                  <a:pt x="12" y="14271"/>
                  <a:pt x="35" y="14295"/>
                </a:cubicBezTo>
                <a:cubicBezTo>
                  <a:pt x="98" y="14365"/>
                  <a:pt x="329" y="14908"/>
                  <a:pt x="549" y="15502"/>
                </a:cubicBezTo>
                <a:cubicBezTo>
                  <a:pt x="978" y="16665"/>
                  <a:pt x="1813" y="17913"/>
                  <a:pt x="2574" y="18532"/>
                </a:cubicBezTo>
                <a:cubicBezTo>
                  <a:pt x="2945" y="18834"/>
                  <a:pt x="3028" y="19019"/>
                  <a:pt x="2955" y="19390"/>
                </a:cubicBezTo>
                <a:cubicBezTo>
                  <a:pt x="2902" y="19656"/>
                  <a:pt x="2982" y="20059"/>
                  <a:pt x="3138" y="20309"/>
                </a:cubicBezTo>
                <a:cubicBezTo>
                  <a:pt x="3291" y="20555"/>
                  <a:pt x="3423" y="20918"/>
                  <a:pt x="3433" y="21115"/>
                </a:cubicBezTo>
                <a:lnTo>
                  <a:pt x="3449" y="21474"/>
                </a:lnTo>
                <a:lnTo>
                  <a:pt x="14112" y="21474"/>
                </a:lnTo>
                <a:lnTo>
                  <a:pt x="13348" y="20789"/>
                </a:lnTo>
                <a:cubicBezTo>
                  <a:pt x="12929" y="20412"/>
                  <a:pt x="12586" y="20048"/>
                  <a:pt x="12585" y="19979"/>
                </a:cubicBezTo>
                <a:cubicBezTo>
                  <a:pt x="12585" y="19910"/>
                  <a:pt x="12356" y="19729"/>
                  <a:pt x="12078" y="19578"/>
                </a:cubicBezTo>
                <a:cubicBezTo>
                  <a:pt x="11606" y="19321"/>
                  <a:pt x="11560" y="19200"/>
                  <a:pt x="11400" y="17812"/>
                </a:cubicBezTo>
                <a:cubicBezTo>
                  <a:pt x="11285" y="16822"/>
                  <a:pt x="11294" y="16137"/>
                  <a:pt x="11427" y="15774"/>
                </a:cubicBezTo>
                <a:cubicBezTo>
                  <a:pt x="11790" y="14781"/>
                  <a:pt x="11609" y="12673"/>
                  <a:pt x="11170" y="12772"/>
                </a:cubicBezTo>
                <a:cubicBezTo>
                  <a:pt x="11047" y="12799"/>
                  <a:pt x="10916" y="13274"/>
                  <a:pt x="10861" y="13887"/>
                </a:cubicBezTo>
                <a:cubicBezTo>
                  <a:pt x="10808" y="14474"/>
                  <a:pt x="10688" y="14968"/>
                  <a:pt x="10592" y="14986"/>
                </a:cubicBezTo>
                <a:cubicBezTo>
                  <a:pt x="10470" y="15008"/>
                  <a:pt x="9614" y="12181"/>
                  <a:pt x="9524" y="11461"/>
                </a:cubicBezTo>
                <a:cubicBezTo>
                  <a:pt x="9522" y="11443"/>
                  <a:pt x="9391" y="11429"/>
                  <a:pt x="9233" y="11429"/>
                </a:cubicBezTo>
                <a:cubicBezTo>
                  <a:pt x="9026" y="11429"/>
                  <a:pt x="8946" y="11573"/>
                  <a:pt x="8946" y="11943"/>
                </a:cubicBezTo>
                <a:cubicBezTo>
                  <a:pt x="8946" y="12451"/>
                  <a:pt x="8700" y="12729"/>
                  <a:pt x="8472" y="12478"/>
                </a:cubicBezTo>
                <a:cubicBezTo>
                  <a:pt x="8407" y="12407"/>
                  <a:pt x="8303" y="12051"/>
                  <a:pt x="8239" y="11687"/>
                </a:cubicBezTo>
                <a:cubicBezTo>
                  <a:pt x="8150" y="11175"/>
                  <a:pt x="8054" y="11035"/>
                  <a:pt x="7816" y="11065"/>
                </a:cubicBezTo>
                <a:cubicBezTo>
                  <a:pt x="7606" y="11093"/>
                  <a:pt x="7478" y="11292"/>
                  <a:pt x="7413" y="11691"/>
                </a:cubicBezTo>
                <a:cubicBezTo>
                  <a:pt x="7292" y="12433"/>
                  <a:pt x="6953" y="12453"/>
                  <a:pt x="6876" y="11723"/>
                </a:cubicBezTo>
                <a:cubicBezTo>
                  <a:pt x="6834" y="11329"/>
                  <a:pt x="6953" y="10988"/>
                  <a:pt x="7289" y="10548"/>
                </a:cubicBezTo>
                <a:cubicBezTo>
                  <a:pt x="7549" y="10208"/>
                  <a:pt x="7905" y="9488"/>
                  <a:pt x="8081" y="8950"/>
                </a:cubicBezTo>
                <a:cubicBezTo>
                  <a:pt x="8256" y="8412"/>
                  <a:pt x="8485" y="7830"/>
                  <a:pt x="8588" y="7656"/>
                </a:cubicBezTo>
                <a:cubicBezTo>
                  <a:pt x="8734" y="7410"/>
                  <a:pt x="8710" y="7314"/>
                  <a:pt x="8478" y="7225"/>
                </a:cubicBezTo>
                <a:cubicBezTo>
                  <a:pt x="8301" y="7158"/>
                  <a:pt x="8179" y="6935"/>
                  <a:pt x="8179" y="6677"/>
                </a:cubicBezTo>
                <a:cubicBezTo>
                  <a:pt x="8179" y="6439"/>
                  <a:pt x="8050" y="5995"/>
                  <a:pt x="7892" y="5690"/>
                </a:cubicBezTo>
                <a:cubicBezTo>
                  <a:pt x="7734" y="5385"/>
                  <a:pt x="7604" y="4761"/>
                  <a:pt x="7604" y="4304"/>
                </a:cubicBezTo>
                <a:cubicBezTo>
                  <a:pt x="7604" y="3844"/>
                  <a:pt x="7520" y="3472"/>
                  <a:pt x="7415" y="3472"/>
                </a:cubicBezTo>
                <a:close/>
              </a:path>
            </a:pathLst>
          </a:custGeom>
          <a:ln w="12700">
            <a:miter lim="400000"/>
          </a:ln>
          <a:effectLst>
            <a:outerShdw sx="100000" sy="100000" kx="0" ky="0" algn="b" rotWithShape="0" blurRad="88900" dist="88900" dir="2715924">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3">
                                            <p:txEl>
                                              <p:pRg st="1" end="1"/>
                                            </p:txEl>
                                          </p:spTgt>
                                        </p:tgtEl>
                                        <p:attrNameLst>
                                          <p:attrName>style.visibility</p:attrName>
                                        </p:attrNameLst>
                                      </p:cBhvr>
                                      <p:to>
                                        <p:strVal val="visible"/>
                                      </p:to>
                                    </p:set>
                                    <p:animEffect filter="wipe(left)" transition="in">
                                      <p:cBhvr>
                                        <p:cTn id="7" dur="500"/>
                                        <p:tgtEl>
                                          <p:spTgt spid="25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53">
                                            <p:txEl>
                                              <p:pRg st="2" end="2"/>
                                            </p:txEl>
                                          </p:spTgt>
                                        </p:tgtEl>
                                        <p:attrNameLst>
                                          <p:attrName>style.visibility</p:attrName>
                                        </p:attrNameLst>
                                      </p:cBhvr>
                                      <p:to>
                                        <p:strVal val="visible"/>
                                      </p:to>
                                    </p:set>
                                    <p:animEffect filter="wipe(left)" transition="in">
                                      <p:cBhvr>
                                        <p:cTn id="12" dur="500"/>
                                        <p:tgtEl>
                                          <p:spTgt spid="25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53">
                                            <p:txEl>
                                              <p:pRg st="3" end="3"/>
                                            </p:txEl>
                                          </p:spTgt>
                                        </p:tgtEl>
                                        <p:attrNameLst>
                                          <p:attrName>style.visibility</p:attrName>
                                        </p:attrNameLst>
                                      </p:cBhvr>
                                      <p:to>
                                        <p:strVal val="visible"/>
                                      </p:to>
                                    </p:set>
                                    <p:animEffect filter="wipe(left)" transition="in">
                                      <p:cBhvr>
                                        <p:cTn id="17" dur="500"/>
                                        <p:tgtEl>
                                          <p:spTgt spid="25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3"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Rounded Rectangle"/>
          <p:cNvSpPr/>
          <p:nvPr/>
        </p:nvSpPr>
        <p:spPr>
          <a:xfrm>
            <a:off x="5792123" y="4564202"/>
            <a:ext cx="18354797" cy="8866784"/>
          </a:xfrm>
          <a:prstGeom prst="roundRect">
            <a:avLst>
              <a:gd name="adj" fmla="val 10357"/>
            </a:avLst>
          </a:prstGeom>
          <a:solidFill>
            <a:srgbClr val="FFFFFF"/>
          </a:solidFill>
          <a:ln w="12700">
            <a:solidFill>
              <a:srgbClr val="000000"/>
            </a:solidFill>
            <a:bevel/>
          </a:ln>
        </p:spPr>
        <p:txBody>
          <a:bodyPr lIns="50800" tIns="50800" rIns="50800" bIns="50800" anchor="ctr"/>
          <a:lstStyle/>
          <a:p>
            <a:pPr algn="ctr">
              <a:lnSpc>
                <a:spcPct val="100000"/>
              </a:lnSpc>
              <a:spcBef>
                <a:spcPts val="0"/>
              </a:spcBef>
              <a:defRPr sz="5000">
                <a:solidFill>
                  <a:srgbClr val="FFFFFF"/>
                </a:solidFill>
              </a:defRPr>
            </a:pPr>
          </a:p>
        </p:txBody>
      </p:sp>
      <p:sp>
        <p:nvSpPr>
          <p:cNvPr id="257" name="Popularity or public approval does not make one right (1 Chron 13:1-4).…"/>
          <p:cNvSpPr txBox="1"/>
          <p:nvPr/>
        </p:nvSpPr>
        <p:spPr>
          <a:xfrm>
            <a:off x="6177112" y="4845696"/>
            <a:ext cx="17584820" cy="8496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244600" indent="-1143000" defTabSz="642937">
              <a:lnSpc>
                <a:spcPct val="100000"/>
              </a:lnSpc>
              <a:spcBef>
                <a:spcPts val="900"/>
              </a:spcBef>
              <a:buClr>
                <a:srgbClr val="FF8000"/>
              </a:buClr>
              <a:buSzPct val="80000"/>
              <a:buFont typeface="Wingdings 2"/>
              <a:buBlip>
                <a:blip r:embed="rId2"/>
              </a:buBlip>
              <a:defRPr sz="65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rPr b="1"/>
              <a:t>Popularity or public approval does not make one right</a:t>
            </a:r>
            <a:r>
              <a:t> (1 Chron 13:1-4).</a:t>
            </a:r>
          </a:p>
          <a:p>
            <a:pPr marL="1701800" indent="-1143000" defTabSz="642937">
              <a:lnSpc>
                <a:spcPct val="100000"/>
              </a:lnSpc>
              <a:spcBef>
                <a:spcPts val="900"/>
              </a:spcBef>
              <a:buClr>
                <a:srgbClr val="FF8000"/>
              </a:buClr>
              <a:buSzPct val="80000"/>
              <a:buFont typeface="Wingdings 2"/>
              <a:buBlip>
                <a:blip r:embed="rId3"/>
              </a:buBlip>
              <a:defRPr sz="65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Homosexuality . . . </a:t>
            </a:r>
          </a:p>
          <a:p>
            <a:pPr marL="1701800" indent="-1143000" defTabSz="642937">
              <a:lnSpc>
                <a:spcPct val="100000"/>
              </a:lnSpc>
              <a:spcBef>
                <a:spcPts val="900"/>
              </a:spcBef>
              <a:buClr>
                <a:srgbClr val="FF8000"/>
              </a:buClr>
              <a:buSzPct val="80000"/>
              <a:buFont typeface="Wingdings 2"/>
              <a:buBlip>
                <a:blip r:embed="rId3"/>
              </a:buBlip>
              <a:defRPr sz="65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Fornication . . .</a:t>
            </a:r>
          </a:p>
          <a:p>
            <a:pPr marL="1701800" indent="-1143000" defTabSz="642937">
              <a:lnSpc>
                <a:spcPct val="100000"/>
              </a:lnSpc>
              <a:spcBef>
                <a:spcPts val="900"/>
              </a:spcBef>
              <a:buClr>
                <a:srgbClr val="FF8000"/>
              </a:buClr>
              <a:buSzPct val="80000"/>
              <a:buFont typeface="Wingdings 2"/>
              <a:buBlip>
                <a:blip r:embed="rId3"/>
              </a:buBlip>
              <a:defRPr sz="65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Divorce &amp; Remarriage for any cause </a:t>
            </a:r>
          </a:p>
          <a:p>
            <a:pPr marL="1701800" indent="-1143000" defTabSz="642937">
              <a:lnSpc>
                <a:spcPct val="100000"/>
              </a:lnSpc>
              <a:spcBef>
                <a:spcPts val="900"/>
              </a:spcBef>
              <a:buClr>
                <a:srgbClr val="FF8000"/>
              </a:buClr>
              <a:buSzPct val="80000"/>
              <a:buFont typeface="Wingdings 2"/>
              <a:buBlip>
                <a:blip r:embed="rId3"/>
              </a:buBlip>
              <a:defRPr sz="65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Worship w/ instrumental music</a:t>
            </a:r>
          </a:p>
          <a:p>
            <a:pPr marL="1701800" indent="-1143000" defTabSz="642937">
              <a:lnSpc>
                <a:spcPct val="100000"/>
              </a:lnSpc>
              <a:spcBef>
                <a:spcPts val="900"/>
              </a:spcBef>
              <a:buClr>
                <a:srgbClr val="FF8000"/>
              </a:buClr>
              <a:buSzPct val="80000"/>
              <a:buFont typeface="Wingdings 2"/>
              <a:buBlip>
                <a:blip r:embed="rId3"/>
              </a:buBlip>
              <a:defRPr sz="65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Unauthorized organization &amp; work of the church … </a:t>
            </a:r>
          </a:p>
        </p:txBody>
      </p:sp>
      <p:pic>
        <p:nvPicPr>
          <p:cNvPr id="258" name="Image" descr="Image"/>
          <p:cNvPicPr>
            <a:picLocks noChangeAspect="1"/>
          </p:cNvPicPr>
          <p:nvPr/>
        </p:nvPicPr>
        <p:blipFill>
          <a:blip r:embed="rId4">
            <a:extLst/>
          </a:blip>
          <a:srcRect l="6080" t="8549" r="0" b="0"/>
          <a:stretch>
            <a:fillRect/>
          </a:stretch>
        </p:blipFill>
        <p:spPr>
          <a:xfrm flipH="1">
            <a:off x="-452792" y="4059482"/>
            <a:ext cx="6634037" cy="9689472"/>
          </a:xfrm>
          <a:custGeom>
            <a:avLst/>
            <a:gdLst/>
            <a:ahLst/>
            <a:cxnLst>
              <a:cxn ang="0">
                <a:pos x="wd2" y="hd2"/>
              </a:cxn>
              <a:cxn ang="5400000">
                <a:pos x="wd2" y="hd2"/>
              </a:cxn>
              <a:cxn ang="10800000">
                <a:pos x="wd2" y="hd2"/>
              </a:cxn>
              <a:cxn ang="16200000">
                <a:pos x="wd2" y="hd2"/>
              </a:cxn>
            </a:cxnLst>
            <a:rect l="0" t="0" r="r" b="b"/>
            <a:pathLst>
              <a:path w="21588" h="21474" fill="norm" stroke="1" extrusionOk="0">
                <a:moveTo>
                  <a:pt x="13586" y="1"/>
                </a:moveTo>
                <a:cubicBezTo>
                  <a:pt x="13329" y="14"/>
                  <a:pt x="13160" y="238"/>
                  <a:pt x="13160" y="608"/>
                </a:cubicBezTo>
                <a:cubicBezTo>
                  <a:pt x="13160" y="1219"/>
                  <a:pt x="12845" y="1393"/>
                  <a:pt x="12584" y="926"/>
                </a:cubicBezTo>
                <a:cubicBezTo>
                  <a:pt x="12458" y="701"/>
                  <a:pt x="12276" y="598"/>
                  <a:pt x="12057" y="628"/>
                </a:cubicBezTo>
                <a:cubicBezTo>
                  <a:pt x="11652" y="683"/>
                  <a:pt x="11645" y="1056"/>
                  <a:pt x="12017" y="2820"/>
                </a:cubicBezTo>
                <a:cubicBezTo>
                  <a:pt x="12334" y="4325"/>
                  <a:pt x="12360" y="4956"/>
                  <a:pt x="12106" y="5019"/>
                </a:cubicBezTo>
                <a:cubicBezTo>
                  <a:pt x="11897" y="5070"/>
                  <a:pt x="11120" y="3570"/>
                  <a:pt x="10950" y="2786"/>
                </a:cubicBezTo>
                <a:cubicBezTo>
                  <a:pt x="10869" y="2413"/>
                  <a:pt x="10755" y="2297"/>
                  <a:pt x="10468" y="2297"/>
                </a:cubicBezTo>
                <a:cubicBezTo>
                  <a:pt x="10163" y="2297"/>
                  <a:pt x="10096" y="2387"/>
                  <a:pt x="10099" y="2786"/>
                </a:cubicBezTo>
                <a:cubicBezTo>
                  <a:pt x="10101" y="3055"/>
                  <a:pt x="10231" y="3658"/>
                  <a:pt x="10387" y="4124"/>
                </a:cubicBezTo>
                <a:cubicBezTo>
                  <a:pt x="10543" y="4590"/>
                  <a:pt x="10763" y="5647"/>
                  <a:pt x="10877" y="6472"/>
                </a:cubicBezTo>
                <a:cubicBezTo>
                  <a:pt x="11065" y="7841"/>
                  <a:pt x="11188" y="8153"/>
                  <a:pt x="12292" y="10059"/>
                </a:cubicBezTo>
                <a:cubicBezTo>
                  <a:pt x="13427" y="12018"/>
                  <a:pt x="13720" y="12643"/>
                  <a:pt x="13842" y="13352"/>
                </a:cubicBezTo>
                <a:cubicBezTo>
                  <a:pt x="13900" y="13693"/>
                  <a:pt x="14654" y="15319"/>
                  <a:pt x="14884" y="15600"/>
                </a:cubicBezTo>
                <a:cubicBezTo>
                  <a:pt x="14989" y="15727"/>
                  <a:pt x="14864" y="15944"/>
                  <a:pt x="14508" y="16251"/>
                </a:cubicBezTo>
                <a:cubicBezTo>
                  <a:pt x="14215" y="16505"/>
                  <a:pt x="13786" y="16968"/>
                  <a:pt x="13554" y="17280"/>
                </a:cubicBezTo>
                <a:lnTo>
                  <a:pt x="13131" y="17849"/>
                </a:lnTo>
                <a:lnTo>
                  <a:pt x="13918" y="18455"/>
                </a:lnTo>
                <a:cubicBezTo>
                  <a:pt x="14351" y="18788"/>
                  <a:pt x="15092" y="19407"/>
                  <a:pt x="15565" y="19829"/>
                </a:cubicBezTo>
                <a:cubicBezTo>
                  <a:pt x="16413" y="20587"/>
                  <a:pt x="16439" y="20662"/>
                  <a:pt x="16081" y="21310"/>
                </a:cubicBezTo>
                <a:cubicBezTo>
                  <a:pt x="16012" y="21436"/>
                  <a:pt x="16631" y="21474"/>
                  <a:pt x="18789" y="21474"/>
                </a:cubicBezTo>
                <a:lnTo>
                  <a:pt x="21588" y="21474"/>
                </a:lnTo>
                <a:lnTo>
                  <a:pt x="21588" y="18832"/>
                </a:lnTo>
                <a:lnTo>
                  <a:pt x="21588" y="16190"/>
                </a:lnTo>
                <a:lnTo>
                  <a:pt x="20809" y="15179"/>
                </a:lnTo>
                <a:cubicBezTo>
                  <a:pt x="20010" y="14140"/>
                  <a:pt x="19900" y="14065"/>
                  <a:pt x="19537" y="14313"/>
                </a:cubicBezTo>
                <a:cubicBezTo>
                  <a:pt x="19304" y="14472"/>
                  <a:pt x="18698" y="13668"/>
                  <a:pt x="18313" y="12686"/>
                </a:cubicBezTo>
                <a:cubicBezTo>
                  <a:pt x="18196" y="12390"/>
                  <a:pt x="17992" y="12000"/>
                  <a:pt x="17858" y="11820"/>
                </a:cubicBezTo>
                <a:cubicBezTo>
                  <a:pt x="17520" y="11366"/>
                  <a:pt x="16799" y="9793"/>
                  <a:pt x="16799" y="9510"/>
                </a:cubicBezTo>
                <a:cubicBezTo>
                  <a:pt x="16799" y="9381"/>
                  <a:pt x="17255" y="8835"/>
                  <a:pt x="17813" y="8298"/>
                </a:cubicBezTo>
                <a:cubicBezTo>
                  <a:pt x="19158" y="7001"/>
                  <a:pt x="19877" y="5622"/>
                  <a:pt x="19815" y="4464"/>
                </a:cubicBezTo>
                <a:cubicBezTo>
                  <a:pt x="19777" y="3767"/>
                  <a:pt x="19710" y="3602"/>
                  <a:pt x="19457" y="3602"/>
                </a:cubicBezTo>
                <a:cubicBezTo>
                  <a:pt x="18981" y="3602"/>
                  <a:pt x="18645" y="3960"/>
                  <a:pt x="18606" y="4513"/>
                </a:cubicBezTo>
                <a:cubicBezTo>
                  <a:pt x="18586" y="4787"/>
                  <a:pt x="18431" y="5148"/>
                  <a:pt x="18260" y="5314"/>
                </a:cubicBezTo>
                <a:cubicBezTo>
                  <a:pt x="18089" y="5481"/>
                  <a:pt x="17949" y="5685"/>
                  <a:pt x="17949" y="5768"/>
                </a:cubicBezTo>
                <a:cubicBezTo>
                  <a:pt x="17949" y="5851"/>
                  <a:pt x="17820" y="5990"/>
                  <a:pt x="17663" y="6078"/>
                </a:cubicBezTo>
                <a:cubicBezTo>
                  <a:pt x="17228" y="6324"/>
                  <a:pt x="17032" y="5816"/>
                  <a:pt x="16897" y="4103"/>
                </a:cubicBezTo>
                <a:cubicBezTo>
                  <a:pt x="16657" y="1034"/>
                  <a:pt x="16256" y="-126"/>
                  <a:pt x="15593" y="327"/>
                </a:cubicBezTo>
                <a:cubicBezTo>
                  <a:pt x="15436" y="435"/>
                  <a:pt x="15362" y="1036"/>
                  <a:pt x="15362" y="2207"/>
                </a:cubicBezTo>
                <a:cubicBezTo>
                  <a:pt x="15362" y="4030"/>
                  <a:pt x="15062" y="4624"/>
                  <a:pt x="14870" y="3180"/>
                </a:cubicBezTo>
                <a:cubicBezTo>
                  <a:pt x="14722" y="2070"/>
                  <a:pt x="14112" y="165"/>
                  <a:pt x="13870" y="60"/>
                </a:cubicBezTo>
                <a:cubicBezTo>
                  <a:pt x="13768" y="15"/>
                  <a:pt x="13672" y="-4"/>
                  <a:pt x="13586" y="1"/>
                </a:cubicBezTo>
                <a:close/>
                <a:moveTo>
                  <a:pt x="7415" y="3472"/>
                </a:moveTo>
                <a:cubicBezTo>
                  <a:pt x="7101" y="3472"/>
                  <a:pt x="6704" y="4288"/>
                  <a:pt x="6765" y="4808"/>
                </a:cubicBezTo>
                <a:cubicBezTo>
                  <a:pt x="6808" y="5183"/>
                  <a:pt x="6735" y="5326"/>
                  <a:pt x="6447" y="5431"/>
                </a:cubicBezTo>
                <a:cubicBezTo>
                  <a:pt x="6168" y="5533"/>
                  <a:pt x="6072" y="5705"/>
                  <a:pt x="6072" y="6102"/>
                </a:cubicBezTo>
                <a:cubicBezTo>
                  <a:pt x="6072" y="6694"/>
                  <a:pt x="5549" y="7377"/>
                  <a:pt x="4858" y="7685"/>
                </a:cubicBezTo>
                <a:cubicBezTo>
                  <a:pt x="4360" y="7908"/>
                  <a:pt x="3996" y="8813"/>
                  <a:pt x="3798" y="10317"/>
                </a:cubicBezTo>
                <a:cubicBezTo>
                  <a:pt x="3691" y="11134"/>
                  <a:pt x="3632" y="11238"/>
                  <a:pt x="3254" y="11275"/>
                </a:cubicBezTo>
                <a:cubicBezTo>
                  <a:pt x="2855" y="11313"/>
                  <a:pt x="2827" y="11388"/>
                  <a:pt x="2775" y="12547"/>
                </a:cubicBezTo>
                <a:cubicBezTo>
                  <a:pt x="2744" y="13249"/>
                  <a:pt x="2638" y="13782"/>
                  <a:pt x="2528" y="13786"/>
                </a:cubicBezTo>
                <a:cubicBezTo>
                  <a:pt x="2423" y="13790"/>
                  <a:pt x="2207" y="13381"/>
                  <a:pt x="2049" y="12878"/>
                </a:cubicBezTo>
                <a:cubicBezTo>
                  <a:pt x="1741" y="11896"/>
                  <a:pt x="1387" y="11484"/>
                  <a:pt x="1175" y="11861"/>
                </a:cubicBezTo>
                <a:cubicBezTo>
                  <a:pt x="1109" y="11978"/>
                  <a:pt x="1153" y="12577"/>
                  <a:pt x="1273" y="13190"/>
                </a:cubicBezTo>
                <a:cubicBezTo>
                  <a:pt x="1520" y="14452"/>
                  <a:pt x="1447" y="14652"/>
                  <a:pt x="846" y="14366"/>
                </a:cubicBezTo>
                <a:cubicBezTo>
                  <a:pt x="442" y="14173"/>
                  <a:pt x="-12" y="14114"/>
                  <a:pt x="0" y="14233"/>
                </a:cubicBezTo>
                <a:cubicBezTo>
                  <a:pt x="1" y="14250"/>
                  <a:pt x="12" y="14271"/>
                  <a:pt x="35" y="14295"/>
                </a:cubicBezTo>
                <a:cubicBezTo>
                  <a:pt x="98" y="14365"/>
                  <a:pt x="329" y="14908"/>
                  <a:pt x="549" y="15502"/>
                </a:cubicBezTo>
                <a:cubicBezTo>
                  <a:pt x="978" y="16665"/>
                  <a:pt x="1813" y="17913"/>
                  <a:pt x="2574" y="18532"/>
                </a:cubicBezTo>
                <a:cubicBezTo>
                  <a:pt x="2945" y="18834"/>
                  <a:pt x="3028" y="19019"/>
                  <a:pt x="2955" y="19390"/>
                </a:cubicBezTo>
                <a:cubicBezTo>
                  <a:pt x="2902" y="19656"/>
                  <a:pt x="2982" y="20059"/>
                  <a:pt x="3138" y="20309"/>
                </a:cubicBezTo>
                <a:cubicBezTo>
                  <a:pt x="3291" y="20555"/>
                  <a:pt x="3423" y="20918"/>
                  <a:pt x="3433" y="21115"/>
                </a:cubicBezTo>
                <a:lnTo>
                  <a:pt x="3449" y="21474"/>
                </a:lnTo>
                <a:lnTo>
                  <a:pt x="14112" y="21474"/>
                </a:lnTo>
                <a:lnTo>
                  <a:pt x="13348" y="20789"/>
                </a:lnTo>
                <a:cubicBezTo>
                  <a:pt x="12929" y="20412"/>
                  <a:pt x="12586" y="20048"/>
                  <a:pt x="12585" y="19979"/>
                </a:cubicBezTo>
                <a:cubicBezTo>
                  <a:pt x="12585" y="19910"/>
                  <a:pt x="12356" y="19729"/>
                  <a:pt x="12078" y="19578"/>
                </a:cubicBezTo>
                <a:cubicBezTo>
                  <a:pt x="11606" y="19321"/>
                  <a:pt x="11560" y="19200"/>
                  <a:pt x="11400" y="17812"/>
                </a:cubicBezTo>
                <a:cubicBezTo>
                  <a:pt x="11285" y="16822"/>
                  <a:pt x="11294" y="16137"/>
                  <a:pt x="11427" y="15774"/>
                </a:cubicBezTo>
                <a:cubicBezTo>
                  <a:pt x="11790" y="14781"/>
                  <a:pt x="11609" y="12673"/>
                  <a:pt x="11170" y="12772"/>
                </a:cubicBezTo>
                <a:cubicBezTo>
                  <a:pt x="11047" y="12799"/>
                  <a:pt x="10916" y="13274"/>
                  <a:pt x="10861" y="13887"/>
                </a:cubicBezTo>
                <a:cubicBezTo>
                  <a:pt x="10808" y="14474"/>
                  <a:pt x="10688" y="14968"/>
                  <a:pt x="10592" y="14986"/>
                </a:cubicBezTo>
                <a:cubicBezTo>
                  <a:pt x="10470" y="15008"/>
                  <a:pt x="9614" y="12181"/>
                  <a:pt x="9524" y="11461"/>
                </a:cubicBezTo>
                <a:cubicBezTo>
                  <a:pt x="9522" y="11443"/>
                  <a:pt x="9391" y="11429"/>
                  <a:pt x="9233" y="11429"/>
                </a:cubicBezTo>
                <a:cubicBezTo>
                  <a:pt x="9026" y="11429"/>
                  <a:pt x="8946" y="11573"/>
                  <a:pt x="8946" y="11943"/>
                </a:cubicBezTo>
                <a:cubicBezTo>
                  <a:pt x="8946" y="12451"/>
                  <a:pt x="8700" y="12729"/>
                  <a:pt x="8472" y="12478"/>
                </a:cubicBezTo>
                <a:cubicBezTo>
                  <a:pt x="8407" y="12407"/>
                  <a:pt x="8303" y="12051"/>
                  <a:pt x="8239" y="11687"/>
                </a:cubicBezTo>
                <a:cubicBezTo>
                  <a:pt x="8150" y="11175"/>
                  <a:pt x="8054" y="11035"/>
                  <a:pt x="7816" y="11065"/>
                </a:cubicBezTo>
                <a:cubicBezTo>
                  <a:pt x="7606" y="11093"/>
                  <a:pt x="7478" y="11292"/>
                  <a:pt x="7413" y="11691"/>
                </a:cubicBezTo>
                <a:cubicBezTo>
                  <a:pt x="7292" y="12433"/>
                  <a:pt x="6953" y="12453"/>
                  <a:pt x="6876" y="11723"/>
                </a:cubicBezTo>
                <a:cubicBezTo>
                  <a:pt x="6834" y="11329"/>
                  <a:pt x="6953" y="10988"/>
                  <a:pt x="7289" y="10548"/>
                </a:cubicBezTo>
                <a:cubicBezTo>
                  <a:pt x="7549" y="10208"/>
                  <a:pt x="7905" y="9488"/>
                  <a:pt x="8081" y="8950"/>
                </a:cubicBezTo>
                <a:cubicBezTo>
                  <a:pt x="8256" y="8412"/>
                  <a:pt x="8485" y="7830"/>
                  <a:pt x="8588" y="7656"/>
                </a:cubicBezTo>
                <a:cubicBezTo>
                  <a:pt x="8734" y="7410"/>
                  <a:pt x="8710" y="7314"/>
                  <a:pt x="8478" y="7225"/>
                </a:cubicBezTo>
                <a:cubicBezTo>
                  <a:pt x="8301" y="7158"/>
                  <a:pt x="8179" y="6935"/>
                  <a:pt x="8179" y="6677"/>
                </a:cubicBezTo>
                <a:cubicBezTo>
                  <a:pt x="8179" y="6439"/>
                  <a:pt x="8050" y="5995"/>
                  <a:pt x="7892" y="5690"/>
                </a:cubicBezTo>
                <a:cubicBezTo>
                  <a:pt x="7734" y="5385"/>
                  <a:pt x="7604" y="4761"/>
                  <a:pt x="7604" y="4304"/>
                </a:cubicBezTo>
                <a:cubicBezTo>
                  <a:pt x="7604" y="3844"/>
                  <a:pt x="7520" y="3472"/>
                  <a:pt x="7415" y="3472"/>
                </a:cubicBezTo>
                <a:close/>
              </a:path>
            </a:pathLst>
          </a:custGeom>
          <a:ln w="12700">
            <a:miter lim="400000"/>
          </a:ln>
          <a:effectLst>
            <a:outerShdw sx="100000" sy="100000" kx="0" ky="0" algn="b" rotWithShape="0" blurRad="88900" dist="88900" dir="2715924">
              <a:srgbClr val="000000"/>
            </a:outerShdw>
          </a:effectLst>
        </p:spPr>
      </p:pic>
      <p:pic>
        <p:nvPicPr>
          <p:cNvPr id="259" name="Lessons From David's New Ox Cart Lessons From David's New Ox Cart" descr="Lessons From David's New Ox Cart Lessons From David's New Ox Cart"/>
          <p:cNvPicPr>
            <a:picLocks noChangeAspect="0"/>
          </p:cNvPicPr>
          <p:nvPr/>
        </p:nvPicPr>
        <p:blipFill>
          <a:blip r:embed="rId5">
            <a:extLst/>
          </a:blip>
          <a:stretch>
            <a:fillRect/>
          </a:stretch>
        </p:blipFill>
        <p:spPr>
          <a:xfrm>
            <a:off x="3196431" y="1795388"/>
            <a:ext cx="17991138" cy="2867894"/>
          </a:xfrm>
          <a:prstGeom prst="rect">
            <a:avLst/>
          </a:prstGeom>
          <a:effectLst>
            <a:outerShdw sx="100000" sy="100000" kx="0" ky="0" algn="b" rotWithShape="0" blurRad="101600" dist="0" dir="18900000">
              <a:srgbClr val="000000">
                <a:alpha val="80000"/>
              </a:srgbClr>
            </a:outerShdw>
          </a:effectLst>
        </p:spPr>
      </p:pic>
      <p:pic>
        <p:nvPicPr>
          <p:cNvPr id="260" name="Image" descr="Image"/>
          <p:cNvPicPr>
            <a:picLocks noChangeAspect="1"/>
          </p:cNvPicPr>
          <p:nvPr/>
        </p:nvPicPr>
        <p:blipFill>
          <a:blip r:embed="rId6">
            <a:extLst/>
          </a:blip>
          <a:stretch>
            <a:fillRect/>
          </a:stretch>
        </p:blipFill>
        <p:spPr>
          <a:xfrm>
            <a:off x="939942" y="717609"/>
            <a:ext cx="22504116" cy="1769745"/>
          </a:xfrm>
          <a:prstGeom prst="rect">
            <a:avLst/>
          </a:prstGeom>
          <a:ln w="12700">
            <a:miter lim="400000"/>
          </a:ln>
          <a:effectLst>
            <a:outerShdw sx="100000" sy="100000" kx="0" ky="0" algn="b" rotWithShape="0" blurRad="190500" dist="114300" dir="2729149">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7">
                                            <p:txEl>
                                              <p:pRg st="2" end="2"/>
                                            </p:txEl>
                                          </p:spTgt>
                                        </p:tgtEl>
                                        <p:attrNameLst>
                                          <p:attrName>style.visibility</p:attrName>
                                        </p:attrNameLst>
                                      </p:cBhvr>
                                      <p:to>
                                        <p:strVal val="visible"/>
                                      </p:to>
                                    </p:set>
                                    <p:animEffect filter="wipe(left)" transition="in">
                                      <p:cBhvr>
                                        <p:cTn id="7" dur="500"/>
                                        <p:tgtEl>
                                          <p:spTgt spid="25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57">
                                            <p:txEl>
                                              <p:pRg st="3" end="3"/>
                                            </p:txEl>
                                          </p:spTgt>
                                        </p:tgtEl>
                                        <p:attrNameLst>
                                          <p:attrName>style.visibility</p:attrName>
                                        </p:attrNameLst>
                                      </p:cBhvr>
                                      <p:to>
                                        <p:strVal val="visible"/>
                                      </p:to>
                                    </p:set>
                                    <p:animEffect filter="wipe(left)" transition="in">
                                      <p:cBhvr>
                                        <p:cTn id="12" dur="500"/>
                                        <p:tgtEl>
                                          <p:spTgt spid="25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57">
                                            <p:txEl>
                                              <p:pRg st="4" end="4"/>
                                            </p:txEl>
                                          </p:spTgt>
                                        </p:tgtEl>
                                        <p:attrNameLst>
                                          <p:attrName>style.visibility</p:attrName>
                                        </p:attrNameLst>
                                      </p:cBhvr>
                                      <p:to>
                                        <p:strVal val="visible"/>
                                      </p:to>
                                    </p:set>
                                    <p:animEffect filter="wipe(left)" transition="in">
                                      <p:cBhvr>
                                        <p:cTn id="17" dur="500"/>
                                        <p:tgtEl>
                                          <p:spTgt spid="25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57">
                                            <p:txEl>
                                              <p:pRg st="5" end="5"/>
                                            </p:txEl>
                                          </p:spTgt>
                                        </p:tgtEl>
                                        <p:attrNameLst>
                                          <p:attrName>style.visibility</p:attrName>
                                        </p:attrNameLst>
                                      </p:cBhvr>
                                      <p:to>
                                        <p:strVal val="visible"/>
                                      </p:to>
                                    </p:set>
                                    <p:animEffect filter="wipe(left)" transition="in">
                                      <p:cBhvr>
                                        <p:cTn id="22" dur="500"/>
                                        <p:tgtEl>
                                          <p:spTgt spid="257">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7"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Rounded Rectangle"/>
          <p:cNvSpPr/>
          <p:nvPr/>
        </p:nvSpPr>
        <p:spPr>
          <a:xfrm>
            <a:off x="5792123" y="4564202"/>
            <a:ext cx="18354797" cy="8866784"/>
          </a:xfrm>
          <a:prstGeom prst="roundRect">
            <a:avLst>
              <a:gd name="adj" fmla="val 10357"/>
            </a:avLst>
          </a:prstGeom>
          <a:solidFill>
            <a:srgbClr val="FFFFFF"/>
          </a:solidFill>
          <a:ln w="12700">
            <a:solidFill>
              <a:srgbClr val="000000"/>
            </a:solidFill>
            <a:bevel/>
          </a:ln>
        </p:spPr>
        <p:txBody>
          <a:bodyPr lIns="50800" tIns="50800" rIns="50800" bIns="50800" anchor="ctr"/>
          <a:lstStyle/>
          <a:p>
            <a:pPr algn="ctr">
              <a:lnSpc>
                <a:spcPct val="100000"/>
              </a:lnSpc>
              <a:spcBef>
                <a:spcPts val="0"/>
              </a:spcBef>
              <a:defRPr sz="5000">
                <a:solidFill>
                  <a:srgbClr val="FFFFFF"/>
                </a:solidFill>
              </a:defRPr>
            </a:pPr>
          </a:p>
        </p:txBody>
      </p:sp>
      <p:sp>
        <p:nvSpPr>
          <p:cNvPr id="263" name="Zeal does not make one right (2 Sam 6:1-5; 1 Chron 13:8).…"/>
          <p:cNvSpPr txBox="1"/>
          <p:nvPr/>
        </p:nvSpPr>
        <p:spPr>
          <a:xfrm>
            <a:off x="6177112" y="4845696"/>
            <a:ext cx="17584820" cy="8153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244600" indent="-1143000" defTabSz="642937">
              <a:lnSpc>
                <a:spcPct val="100000"/>
              </a:lnSpc>
              <a:spcBef>
                <a:spcPts val="900"/>
              </a:spcBef>
              <a:buClr>
                <a:srgbClr val="FF8000"/>
              </a:buClr>
              <a:buSzPct val="80000"/>
              <a:buFont typeface="Wingdings 2"/>
              <a:buBlip>
                <a:blip r:embed="rId2"/>
              </a:buBlip>
              <a:defRPr sz="65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rPr b="1"/>
              <a:t>Zeal does not make one right </a:t>
            </a:r>
            <a:r>
              <a:t>(2 Sam 6:1-5; 1 Chron 13:8).</a:t>
            </a:r>
          </a:p>
          <a:p>
            <a:pPr marL="1701800" indent="-1143000" defTabSz="642937">
              <a:lnSpc>
                <a:spcPct val="100000"/>
              </a:lnSpc>
              <a:spcBef>
                <a:spcPts val="900"/>
              </a:spcBef>
              <a:buClr>
                <a:srgbClr val="FF8000"/>
              </a:buClr>
              <a:buSzPct val="80000"/>
              <a:buFont typeface="Wingdings 2"/>
              <a:buBlip>
                <a:blip r:embed="rId3"/>
              </a:buBlip>
              <a:defRPr sz="65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David &amp; Israel only wanted to honor God (1 Chron. 13:2)</a:t>
            </a:r>
          </a:p>
          <a:p>
            <a:pPr marL="1701800" indent="-1143000" defTabSz="642937">
              <a:lnSpc>
                <a:spcPct val="100000"/>
              </a:lnSpc>
              <a:spcBef>
                <a:spcPts val="900"/>
              </a:spcBef>
              <a:buClr>
                <a:srgbClr val="FF8000"/>
              </a:buClr>
              <a:buSzPct val="80000"/>
              <a:buFont typeface="Wingdings 2"/>
              <a:buBlip>
                <a:blip r:embed="rId3"/>
              </a:buBlip>
              <a:defRPr sz="65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Prepared a new oxcart - made big plans / honored God with their words / but rushed ahead without “consulting the proper order” (1 Chronicles 13:5-8; cf. 15:13)</a:t>
            </a:r>
          </a:p>
        </p:txBody>
      </p:sp>
      <p:pic>
        <p:nvPicPr>
          <p:cNvPr id="264" name="Image" descr="Image"/>
          <p:cNvPicPr>
            <a:picLocks noChangeAspect="1"/>
          </p:cNvPicPr>
          <p:nvPr/>
        </p:nvPicPr>
        <p:blipFill>
          <a:blip r:embed="rId4">
            <a:extLst/>
          </a:blip>
          <a:stretch>
            <a:fillRect/>
          </a:stretch>
        </p:blipFill>
        <p:spPr>
          <a:xfrm>
            <a:off x="-351516" y="3343348"/>
            <a:ext cx="6516272" cy="11593533"/>
          </a:xfrm>
          <a:prstGeom prst="rect">
            <a:avLst/>
          </a:prstGeom>
          <a:ln w="12700">
            <a:miter lim="400000"/>
          </a:ln>
        </p:spPr>
      </p:pic>
      <p:pic>
        <p:nvPicPr>
          <p:cNvPr id="265" name="Lessons From David's New Ox Cart Lessons From David's New Ox Cart" descr="Lessons From David's New Ox Cart Lessons From David's New Ox Cart"/>
          <p:cNvPicPr>
            <a:picLocks noChangeAspect="0"/>
          </p:cNvPicPr>
          <p:nvPr/>
        </p:nvPicPr>
        <p:blipFill>
          <a:blip r:embed="rId5">
            <a:extLst/>
          </a:blip>
          <a:stretch>
            <a:fillRect/>
          </a:stretch>
        </p:blipFill>
        <p:spPr>
          <a:xfrm>
            <a:off x="3196431" y="1795388"/>
            <a:ext cx="17991138" cy="2867894"/>
          </a:xfrm>
          <a:prstGeom prst="rect">
            <a:avLst/>
          </a:prstGeom>
          <a:effectLst>
            <a:outerShdw sx="100000" sy="100000" kx="0" ky="0" algn="b" rotWithShape="0" blurRad="101600" dist="0" dir="18900000">
              <a:srgbClr val="000000">
                <a:alpha val="80000"/>
              </a:srgbClr>
            </a:outerShdw>
          </a:effectLst>
        </p:spPr>
      </p:pic>
      <p:pic>
        <p:nvPicPr>
          <p:cNvPr id="266" name="Image" descr="Image"/>
          <p:cNvPicPr>
            <a:picLocks noChangeAspect="1"/>
          </p:cNvPicPr>
          <p:nvPr/>
        </p:nvPicPr>
        <p:blipFill>
          <a:blip r:embed="rId6">
            <a:extLst/>
          </a:blip>
          <a:stretch>
            <a:fillRect/>
          </a:stretch>
        </p:blipFill>
        <p:spPr>
          <a:xfrm>
            <a:off x="939942" y="717609"/>
            <a:ext cx="22504116" cy="1769745"/>
          </a:xfrm>
          <a:prstGeom prst="rect">
            <a:avLst/>
          </a:prstGeom>
          <a:ln w="12700">
            <a:miter lim="400000"/>
          </a:ln>
          <a:effectLst>
            <a:outerShdw sx="100000" sy="100000" kx="0" ky="0" algn="b" rotWithShape="0" blurRad="190500" dist="114300" dir="2729149">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3">
                                            <p:txEl>
                                              <p:pRg st="1" end="1"/>
                                            </p:txEl>
                                          </p:spTgt>
                                        </p:tgtEl>
                                        <p:attrNameLst>
                                          <p:attrName>style.visibility</p:attrName>
                                        </p:attrNameLst>
                                      </p:cBhvr>
                                      <p:to>
                                        <p:strVal val="visible"/>
                                      </p:to>
                                    </p:set>
                                    <p:animEffect filter="wipe(left)" transition="in">
                                      <p:cBhvr>
                                        <p:cTn id="7" dur="500"/>
                                        <p:tgtEl>
                                          <p:spTgt spid="26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63">
                                            <p:txEl>
                                              <p:pRg st="2" end="2"/>
                                            </p:txEl>
                                          </p:spTgt>
                                        </p:tgtEl>
                                        <p:attrNameLst>
                                          <p:attrName>style.visibility</p:attrName>
                                        </p:attrNameLst>
                                      </p:cBhvr>
                                      <p:to>
                                        <p:strVal val="visible"/>
                                      </p:to>
                                    </p:set>
                                    <p:animEffect filter="wipe(left)" transition="in">
                                      <p:cBhvr>
                                        <p:cTn id="12" dur="500"/>
                                        <p:tgtEl>
                                          <p:spTgt spid="26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3"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81" name="Front view of a red motorcycle against a black background" descr="Front view of a red motorcycle against a black background"/>
          <p:cNvPicPr>
            <a:picLocks noChangeAspect="1"/>
          </p:cNvPicPr>
          <p:nvPr>
            <p:ph type="pic" idx="21"/>
          </p:nvPr>
        </p:nvPicPr>
        <p:blipFill>
          <a:blip r:embed="rId2">
            <a:extLst/>
          </a:blip>
          <a:srcRect l="0" t="16" r="0" b="16"/>
          <a:stretch>
            <a:fillRect/>
          </a:stretch>
        </p:blipFill>
        <p:spPr>
          <a:prstGeom prst="rect">
            <a:avLst/>
          </a:prstGeom>
        </p:spPr>
      </p:pic>
      <p:pic>
        <p:nvPicPr>
          <p:cNvPr id="182" name="Image" descr="Image"/>
          <p:cNvPicPr>
            <a:picLocks noChangeAspect="1"/>
          </p:cNvPicPr>
          <p:nvPr/>
        </p:nvPicPr>
        <p:blipFill>
          <a:blip r:embed="rId3">
            <a:extLst/>
          </a:blip>
          <a:stretch>
            <a:fillRect/>
          </a:stretch>
        </p:blipFill>
        <p:spPr>
          <a:xfrm>
            <a:off x="939942" y="717609"/>
            <a:ext cx="22504116" cy="1769745"/>
          </a:xfrm>
          <a:prstGeom prst="rect">
            <a:avLst/>
          </a:prstGeom>
          <a:ln w="12700">
            <a:miter lim="400000"/>
          </a:ln>
          <a:effectLst>
            <a:outerShdw sx="100000" sy="100000" kx="0" ky="0" algn="b" rotWithShape="0" blurRad="190500" dist="114300" dir="2729149">
              <a:srgbClr val="000000"/>
            </a:outerShdw>
          </a:effectLst>
        </p:spPr>
      </p:pic>
      <p:sp>
        <p:nvSpPr>
          <p:cNvPr id="183" name="1 Chronicles 15:13 (NKJV)…"/>
          <p:cNvSpPr txBox="1"/>
          <p:nvPr/>
        </p:nvSpPr>
        <p:spPr>
          <a:xfrm>
            <a:off x="939942" y="8961550"/>
            <a:ext cx="22504115" cy="4419601"/>
          </a:xfrm>
          <a:prstGeom prst="rect">
            <a:avLst/>
          </a:prstGeom>
          <a:solidFill>
            <a:srgbClr val="000000">
              <a:alpha val="34245"/>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sz="7100">
                <a:solidFill>
                  <a:srgbClr val="FFFFFF"/>
                </a:solidFill>
                <a:effectLst>
                  <a:outerShdw sx="100000" sy="100000" kx="0" ky="0" algn="b" rotWithShape="0" blurRad="50800" dist="63500" dir="1759393">
                    <a:srgbClr val="000000"/>
                  </a:outerShdw>
                </a:effectLst>
                <a:latin typeface="Helvetica"/>
                <a:ea typeface="Helvetica"/>
                <a:cs typeface="Helvetica"/>
                <a:sym typeface="Helvetica"/>
              </a:defRPr>
            </a:pPr>
            <a:r>
              <a:t>1 Chronicles 15:13 (NKJV)</a:t>
            </a:r>
          </a:p>
          <a:p>
            <a:pPr algn="ctr" defTabSz="457200">
              <a:lnSpc>
                <a:spcPct val="100000"/>
              </a:lnSpc>
              <a:spcBef>
                <a:spcPts val="0"/>
              </a:spcBef>
              <a:defRPr sz="7100">
                <a:solidFill>
                  <a:srgbClr val="FFFFFF"/>
                </a:solidFill>
                <a:effectLst>
                  <a:outerShdw sx="100000" sy="100000" kx="0" ky="0" algn="b" rotWithShape="0" blurRad="50800" dist="63500" dir="1759393">
                    <a:srgbClr val="000000"/>
                  </a:outerShdw>
                </a:effectLst>
                <a:latin typeface="Helvetica"/>
                <a:ea typeface="Helvetica"/>
                <a:cs typeface="Helvetica"/>
                <a:sym typeface="Helvetica"/>
              </a:defRPr>
            </a:pPr>
            <a:r>
              <a:rPr baseline="31999"/>
              <a:t>13</a:t>
            </a:r>
            <a:r>
              <a:t> For because you </a:t>
            </a:r>
            <a:r>
              <a:rPr i="1"/>
              <a:t>did</a:t>
            </a:r>
            <a:r>
              <a:t> not </a:t>
            </a:r>
            <a:r>
              <a:rPr i="1"/>
              <a:t>do it</a:t>
            </a:r>
            <a:r>
              <a:t> the first </a:t>
            </a:r>
            <a:r>
              <a:rPr i="1"/>
              <a:t>time,</a:t>
            </a:r>
            <a:r>
              <a:t> the Lord our God broke out against us, because we did not consult Him about the proper order.”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Rounded Rectangle"/>
          <p:cNvSpPr/>
          <p:nvPr/>
        </p:nvSpPr>
        <p:spPr>
          <a:xfrm>
            <a:off x="5792123" y="4564202"/>
            <a:ext cx="18354797" cy="8866784"/>
          </a:xfrm>
          <a:prstGeom prst="roundRect">
            <a:avLst>
              <a:gd name="adj" fmla="val 10357"/>
            </a:avLst>
          </a:prstGeom>
          <a:solidFill>
            <a:srgbClr val="FFFFFF"/>
          </a:solidFill>
          <a:ln w="12700">
            <a:solidFill>
              <a:srgbClr val="000000"/>
            </a:solidFill>
            <a:bevel/>
          </a:ln>
        </p:spPr>
        <p:txBody>
          <a:bodyPr lIns="50800" tIns="50800" rIns="50800" bIns="50800" anchor="ctr"/>
          <a:lstStyle/>
          <a:p>
            <a:pPr algn="ctr">
              <a:lnSpc>
                <a:spcPct val="100000"/>
              </a:lnSpc>
              <a:spcBef>
                <a:spcPts val="0"/>
              </a:spcBef>
              <a:defRPr sz="5000">
                <a:solidFill>
                  <a:srgbClr val="FFFFFF"/>
                </a:solidFill>
              </a:defRPr>
            </a:pPr>
          </a:p>
        </p:txBody>
      </p:sp>
      <p:sp>
        <p:nvSpPr>
          <p:cNvPr id="269" name="Zeal does not make one right (2 Sam 6:1-5; 1 Chron 13:8).…"/>
          <p:cNvSpPr txBox="1"/>
          <p:nvPr/>
        </p:nvSpPr>
        <p:spPr>
          <a:xfrm>
            <a:off x="6177112" y="4845696"/>
            <a:ext cx="17584820" cy="7912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244600" indent="-1143000" defTabSz="642937">
              <a:lnSpc>
                <a:spcPct val="100000"/>
              </a:lnSpc>
              <a:spcBef>
                <a:spcPts val="900"/>
              </a:spcBef>
              <a:buClr>
                <a:srgbClr val="FF8000"/>
              </a:buClr>
              <a:buSzPct val="80000"/>
              <a:buFont typeface="Wingdings 2"/>
              <a:buBlip>
                <a:blip r:embed="rId2"/>
              </a:buBlip>
              <a:defRPr sz="65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rPr b="1"/>
              <a:t>Zeal does not make one right </a:t>
            </a:r>
            <a:r>
              <a:t>(2 Sam 6:1-5; 1 Chron 13:8).</a:t>
            </a:r>
          </a:p>
          <a:p>
            <a:pPr marL="1701800" indent="-1143000" defTabSz="642937">
              <a:lnSpc>
                <a:spcPct val="100000"/>
              </a:lnSpc>
              <a:spcBef>
                <a:spcPts val="900"/>
              </a:spcBef>
              <a:buClr>
                <a:srgbClr val="FF8000"/>
              </a:buClr>
              <a:buSzPct val="80000"/>
              <a:buFont typeface="Wingdings 2"/>
              <a:buBlip>
                <a:blip r:embed="rId3"/>
              </a:buBlip>
              <a:defRPr sz="73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Zeal without truth is dangerous!  </a:t>
            </a:r>
          </a:p>
          <a:p>
            <a:pPr marL="1701800" indent="-1143000" defTabSz="642937">
              <a:lnSpc>
                <a:spcPct val="100000"/>
              </a:lnSpc>
              <a:spcBef>
                <a:spcPts val="900"/>
              </a:spcBef>
              <a:buClr>
                <a:srgbClr val="FF8000"/>
              </a:buClr>
              <a:buSzPct val="80000"/>
              <a:buFont typeface="Wingdings 2"/>
              <a:buBlip>
                <a:blip r:embed="rId3"/>
              </a:buBlip>
              <a:defRPr sz="73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The Jews in Paul’s day were zealous for God but lost (Rom 10:1,2)</a:t>
            </a:r>
          </a:p>
          <a:p>
            <a:pPr marL="1701800" indent="-1143000" defTabSz="642937">
              <a:lnSpc>
                <a:spcPct val="100000"/>
              </a:lnSpc>
              <a:spcBef>
                <a:spcPts val="900"/>
              </a:spcBef>
              <a:buClr>
                <a:srgbClr val="FF8000"/>
              </a:buClr>
              <a:buSzPct val="80000"/>
              <a:buFont typeface="Wingdings 2"/>
              <a:buBlip>
                <a:blip r:embed="rId3"/>
              </a:buBlip>
              <a:defRPr sz="73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We must be zealous &amp; obedient  (Gal 4:18; Eph 5:15-18)</a:t>
            </a:r>
          </a:p>
        </p:txBody>
      </p:sp>
      <p:pic>
        <p:nvPicPr>
          <p:cNvPr id="270" name="Image" descr="Image"/>
          <p:cNvPicPr>
            <a:picLocks noChangeAspect="1"/>
          </p:cNvPicPr>
          <p:nvPr/>
        </p:nvPicPr>
        <p:blipFill>
          <a:blip r:embed="rId4">
            <a:extLst/>
          </a:blip>
          <a:stretch>
            <a:fillRect/>
          </a:stretch>
        </p:blipFill>
        <p:spPr>
          <a:xfrm>
            <a:off x="-351516" y="3343348"/>
            <a:ext cx="6516272" cy="11593533"/>
          </a:xfrm>
          <a:prstGeom prst="rect">
            <a:avLst/>
          </a:prstGeom>
          <a:ln w="12700">
            <a:miter lim="400000"/>
          </a:ln>
        </p:spPr>
      </p:pic>
      <p:pic>
        <p:nvPicPr>
          <p:cNvPr id="271" name="Lessons From David's New Ox Cart Lessons From David's New Ox Cart" descr="Lessons From David's New Ox Cart Lessons From David's New Ox Cart"/>
          <p:cNvPicPr>
            <a:picLocks noChangeAspect="0"/>
          </p:cNvPicPr>
          <p:nvPr/>
        </p:nvPicPr>
        <p:blipFill>
          <a:blip r:embed="rId5">
            <a:extLst/>
          </a:blip>
          <a:stretch>
            <a:fillRect/>
          </a:stretch>
        </p:blipFill>
        <p:spPr>
          <a:xfrm>
            <a:off x="3196431" y="1795388"/>
            <a:ext cx="17991138" cy="2867894"/>
          </a:xfrm>
          <a:prstGeom prst="rect">
            <a:avLst/>
          </a:prstGeom>
          <a:effectLst>
            <a:outerShdw sx="100000" sy="100000" kx="0" ky="0" algn="b" rotWithShape="0" blurRad="101600" dist="0" dir="18900000">
              <a:srgbClr val="000000">
                <a:alpha val="80000"/>
              </a:srgbClr>
            </a:outerShdw>
          </a:effectLst>
        </p:spPr>
      </p:pic>
      <p:pic>
        <p:nvPicPr>
          <p:cNvPr id="272" name="Image" descr="Image"/>
          <p:cNvPicPr>
            <a:picLocks noChangeAspect="1"/>
          </p:cNvPicPr>
          <p:nvPr/>
        </p:nvPicPr>
        <p:blipFill>
          <a:blip r:embed="rId6">
            <a:extLst/>
          </a:blip>
          <a:stretch>
            <a:fillRect/>
          </a:stretch>
        </p:blipFill>
        <p:spPr>
          <a:xfrm>
            <a:off x="939942" y="717609"/>
            <a:ext cx="22504116" cy="1769745"/>
          </a:xfrm>
          <a:prstGeom prst="rect">
            <a:avLst/>
          </a:prstGeom>
          <a:ln w="12700">
            <a:miter lim="400000"/>
          </a:ln>
          <a:effectLst>
            <a:outerShdw sx="100000" sy="100000" kx="0" ky="0" algn="b" rotWithShape="0" blurRad="190500" dist="114300" dir="2729149">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9">
                                            <p:txEl>
                                              <p:pRg st="2" end="2"/>
                                            </p:txEl>
                                          </p:spTgt>
                                        </p:tgtEl>
                                        <p:attrNameLst>
                                          <p:attrName>style.visibility</p:attrName>
                                        </p:attrNameLst>
                                      </p:cBhvr>
                                      <p:to>
                                        <p:strVal val="visible"/>
                                      </p:to>
                                    </p:set>
                                    <p:animEffect filter="wipe(left)" transition="in">
                                      <p:cBhvr>
                                        <p:cTn id="7" dur="500"/>
                                        <p:tgtEl>
                                          <p:spTgt spid="26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69">
                                            <p:txEl>
                                              <p:pRg st="3" end="3"/>
                                            </p:txEl>
                                          </p:spTgt>
                                        </p:tgtEl>
                                        <p:attrNameLst>
                                          <p:attrName>style.visibility</p:attrName>
                                        </p:attrNameLst>
                                      </p:cBhvr>
                                      <p:to>
                                        <p:strVal val="visible"/>
                                      </p:to>
                                    </p:set>
                                    <p:animEffect filter="wipe(left)" transition="in">
                                      <p:cBhvr>
                                        <p:cTn id="12" dur="500"/>
                                        <p:tgtEl>
                                          <p:spTgt spid="26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9"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Rounded Rectangle"/>
          <p:cNvSpPr/>
          <p:nvPr/>
        </p:nvSpPr>
        <p:spPr>
          <a:xfrm>
            <a:off x="5792123" y="4564202"/>
            <a:ext cx="18354797" cy="8866784"/>
          </a:xfrm>
          <a:prstGeom prst="roundRect">
            <a:avLst>
              <a:gd name="adj" fmla="val 10357"/>
            </a:avLst>
          </a:prstGeom>
          <a:solidFill>
            <a:srgbClr val="FFFFFF"/>
          </a:solidFill>
          <a:ln w="12700">
            <a:solidFill>
              <a:srgbClr val="000000"/>
            </a:solidFill>
            <a:bevel/>
          </a:ln>
        </p:spPr>
        <p:txBody>
          <a:bodyPr lIns="50800" tIns="50800" rIns="50800" bIns="50800" anchor="ctr"/>
          <a:lstStyle/>
          <a:p>
            <a:pPr algn="ctr">
              <a:lnSpc>
                <a:spcPct val="100000"/>
              </a:lnSpc>
              <a:spcBef>
                <a:spcPts val="0"/>
              </a:spcBef>
              <a:defRPr sz="5000">
                <a:solidFill>
                  <a:srgbClr val="FFFFFF"/>
                </a:solidFill>
              </a:defRPr>
            </a:pPr>
          </a:p>
        </p:txBody>
      </p:sp>
      <p:sp>
        <p:nvSpPr>
          <p:cNvPr id="275" name="Good intentions are insufficient (1 Chron 13:2,3; Prov. 14:12; Acts 26:9–11 ).…"/>
          <p:cNvSpPr txBox="1"/>
          <p:nvPr/>
        </p:nvSpPr>
        <p:spPr>
          <a:xfrm>
            <a:off x="6177112" y="4845696"/>
            <a:ext cx="17584820" cy="779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244600" indent="-1143000" defTabSz="642937">
              <a:lnSpc>
                <a:spcPct val="100000"/>
              </a:lnSpc>
              <a:spcBef>
                <a:spcPts val="900"/>
              </a:spcBef>
              <a:buClr>
                <a:srgbClr val="FF8000"/>
              </a:buClr>
              <a:buSzPct val="80000"/>
              <a:buFont typeface="Wingdings 2"/>
              <a:buBlip>
                <a:blip r:embed="rId2"/>
              </a:buBlip>
              <a:defRPr sz="65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rPr b="1"/>
              <a:t>Good intentions are insufficient </a:t>
            </a:r>
            <a:r>
              <a:t>(1 Chron 13:2,3; Prov. 14:12; Acts 26:9–11 ).</a:t>
            </a:r>
          </a:p>
          <a:p>
            <a:pPr marL="1701800" indent="-1143000" defTabSz="642937">
              <a:lnSpc>
                <a:spcPct val="100000"/>
              </a:lnSpc>
              <a:spcBef>
                <a:spcPts val="900"/>
              </a:spcBef>
              <a:buClr>
                <a:srgbClr val="FF8000"/>
              </a:buClr>
              <a:buSzPct val="80000"/>
              <a:buFont typeface="Wingdings 2"/>
              <a:buBlip>
                <a:blip r:embed="rId3"/>
              </a:buBlip>
              <a:defRPr sz="73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David and Israel had good intentions (2 Sam 6:2; 1 Chron. 13:3,4)</a:t>
            </a:r>
          </a:p>
          <a:p>
            <a:pPr marL="1701800" indent="-1143000" defTabSz="642937">
              <a:lnSpc>
                <a:spcPct val="100000"/>
              </a:lnSpc>
              <a:spcBef>
                <a:spcPts val="900"/>
              </a:spcBef>
              <a:buClr>
                <a:srgbClr val="FF8000"/>
              </a:buClr>
              <a:buSzPct val="80000"/>
              <a:buFont typeface="Wingdings 2"/>
              <a:buBlip>
                <a:blip r:embed="rId3"/>
              </a:buBlip>
              <a:defRPr sz="73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Uzzah had good intentions when he reached out to steady the ark (2 Sam 6:6,7; 1 Chron. 13:10,11)</a:t>
            </a:r>
          </a:p>
        </p:txBody>
      </p:sp>
      <p:pic>
        <p:nvPicPr>
          <p:cNvPr id="276" name="Image" descr="Image"/>
          <p:cNvPicPr>
            <a:picLocks noChangeAspect="1"/>
          </p:cNvPicPr>
          <p:nvPr/>
        </p:nvPicPr>
        <p:blipFill>
          <a:blip r:embed="rId4">
            <a:extLst/>
          </a:blip>
          <a:stretch>
            <a:fillRect/>
          </a:stretch>
        </p:blipFill>
        <p:spPr>
          <a:xfrm>
            <a:off x="-351516" y="3343348"/>
            <a:ext cx="6516272" cy="11593533"/>
          </a:xfrm>
          <a:prstGeom prst="rect">
            <a:avLst/>
          </a:prstGeom>
          <a:ln w="12700">
            <a:miter lim="400000"/>
          </a:ln>
        </p:spPr>
      </p:pic>
      <p:pic>
        <p:nvPicPr>
          <p:cNvPr id="277" name="Lessons From David's New Ox Cart Lessons From David's New Ox Cart" descr="Lessons From David's New Ox Cart Lessons From David's New Ox Cart"/>
          <p:cNvPicPr>
            <a:picLocks noChangeAspect="0"/>
          </p:cNvPicPr>
          <p:nvPr/>
        </p:nvPicPr>
        <p:blipFill>
          <a:blip r:embed="rId5">
            <a:extLst/>
          </a:blip>
          <a:stretch>
            <a:fillRect/>
          </a:stretch>
        </p:blipFill>
        <p:spPr>
          <a:xfrm>
            <a:off x="3196431" y="1795388"/>
            <a:ext cx="17991138" cy="2867894"/>
          </a:xfrm>
          <a:prstGeom prst="rect">
            <a:avLst/>
          </a:prstGeom>
          <a:effectLst>
            <a:outerShdw sx="100000" sy="100000" kx="0" ky="0" algn="b" rotWithShape="0" blurRad="101600" dist="0" dir="18900000">
              <a:srgbClr val="000000">
                <a:alpha val="80000"/>
              </a:srgbClr>
            </a:outerShdw>
          </a:effectLst>
        </p:spPr>
      </p:pic>
      <p:pic>
        <p:nvPicPr>
          <p:cNvPr id="278" name="Image" descr="Image"/>
          <p:cNvPicPr>
            <a:picLocks noChangeAspect="1"/>
          </p:cNvPicPr>
          <p:nvPr/>
        </p:nvPicPr>
        <p:blipFill>
          <a:blip r:embed="rId6">
            <a:extLst/>
          </a:blip>
          <a:stretch>
            <a:fillRect/>
          </a:stretch>
        </p:blipFill>
        <p:spPr>
          <a:xfrm>
            <a:off x="939942" y="717609"/>
            <a:ext cx="22504116" cy="1769745"/>
          </a:xfrm>
          <a:prstGeom prst="rect">
            <a:avLst/>
          </a:prstGeom>
          <a:ln w="12700">
            <a:miter lim="400000"/>
          </a:ln>
          <a:effectLst>
            <a:outerShdw sx="100000" sy="100000" kx="0" ky="0" algn="b" rotWithShape="0" blurRad="190500" dist="114300" dir="2729149">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5">
                                            <p:txEl>
                                              <p:pRg st="2" end="2"/>
                                            </p:txEl>
                                          </p:spTgt>
                                        </p:tgtEl>
                                        <p:attrNameLst>
                                          <p:attrName>style.visibility</p:attrName>
                                        </p:attrNameLst>
                                      </p:cBhvr>
                                      <p:to>
                                        <p:strVal val="visible"/>
                                      </p:to>
                                    </p:set>
                                    <p:animEffect filter="wipe(left)" transition="in">
                                      <p:cBhvr>
                                        <p:cTn id="7" dur="500"/>
                                        <p:tgtEl>
                                          <p:spTgt spid="27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5"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Rounded Rectangle"/>
          <p:cNvSpPr/>
          <p:nvPr/>
        </p:nvSpPr>
        <p:spPr>
          <a:xfrm>
            <a:off x="5792123" y="4564202"/>
            <a:ext cx="18354797" cy="8866784"/>
          </a:xfrm>
          <a:prstGeom prst="roundRect">
            <a:avLst>
              <a:gd name="adj" fmla="val 10357"/>
            </a:avLst>
          </a:prstGeom>
          <a:solidFill>
            <a:srgbClr val="FFFFFF"/>
          </a:solidFill>
          <a:ln w="12700">
            <a:solidFill>
              <a:srgbClr val="000000"/>
            </a:solidFill>
            <a:bevel/>
          </a:ln>
        </p:spPr>
        <p:txBody>
          <a:bodyPr lIns="50800" tIns="50800" rIns="50800" bIns="50800" anchor="ctr"/>
          <a:lstStyle/>
          <a:p>
            <a:pPr algn="ctr">
              <a:lnSpc>
                <a:spcPct val="100000"/>
              </a:lnSpc>
              <a:spcBef>
                <a:spcPts val="0"/>
              </a:spcBef>
              <a:defRPr sz="5000">
                <a:solidFill>
                  <a:srgbClr val="FFFFFF"/>
                </a:solidFill>
              </a:defRPr>
            </a:pPr>
          </a:p>
        </p:txBody>
      </p:sp>
      <p:sp>
        <p:nvSpPr>
          <p:cNvPr id="281" name="Good intentions are insufficient (1 Chron 13:2,3; Prov. 14:12; Acts 26:9–11 ).…"/>
          <p:cNvSpPr txBox="1"/>
          <p:nvPr/>
        </p:nvSpPr>
        <p:spPr>
          <a:xfrm>
            <a:off x="6177112" y="4845696"/>
            <a:ext cx="17584820" cy="8115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244600" indent="-1143000" defTabSz="642937">
              <a:lnSpc>
                <a:spcPct val="100000"/>
              </a:lnSpc>
              <a:spcBef>
                <a:spcPts val="900"/>
              </a:spcBef>
              <a:buClr>
                <a:srgbClr val="FF8000"/>
              </a:buClr>
              <a:buSzPct val="80000"/>
              <a:buFont typeface="Wingdings 2"/>
              <a:buBlip>
                <a:blip r:embed="rId2"/>
              </a:buBlip>
              <a:defRPr sz="65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rPr b="1"/>
              <a:t>Good intentions are insufficient </a:t>
            </a:r>
            <a:r>
              <a:t>(1 Chron 13:2,3; Prov. 14:12; Acts 26:9–11 ).</a:t>
            </a:r>
          </a:p>
          <a:p>
            <a:pPr marL="1701800" indent="-1143000" defTabSz="642937">
              <a:lnSpc>
                <a:spcPct val="100000"/>
              </a:lnSpc>
              <a:spcBef>
                <a:spcPts val="900"/>
              </a:spcBef>
              <a:buClr>
                <a:srgbClr val="FF8000"/>
              </a:buClr>
              <a:buSzPct val="80000"/>
              <a:buFont typeface="Wingdings 2"/>
              <a:buBlip>
                <a:blip r:embed="rId3"/>
              </a:buBlip>
              <a:defRPr sz="63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No substitute for obedience (1 Sam 15:22,23; Mat 7:21-23) </a:t>
            </a:r>
          </a:p>
          <a:p>
            <a:pPr marL="1701800" indent="-1143000" defTabSz="642937">
              <a:lnSpc>
                <a:spcPct val="100000"/>
              </a:lnSpc>
              <a:spcBef>
                <a:spcPts val="900"/>
              </a:spcBef>
              <a:buClr>
                <a:srgbClr val="FF8000"/>
              </a:buClr>
              <a:buSzPct val="80000"/>
              <a:buFont typeface="Wingdings 2"/>
              <a:buBlip>
                <a:blip r:embed="rId3"/>
              </a:buBlip>
              <a:defRPr sz="63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A good conscience does NOT make one right (Prov 14:12; Acts 23:1) </a:t>
            </a:r>
          </a:p>
          <a:p>
            <a:pPr marL="1701800" indent="-1143000" defTabSz="642937">
              <a:lnSpc>
                <a:spcPct val="100000"/>
              </a:lnSpc>
              <a:spcBef>
                <a:spcPts val="900"/>
              </a:spcBef>
              <a:buClr>
                <a:srgbClr val="FF8000"/>
              </a:buClr>
              <a:buSzPct val="80000"/>
              <a:buFont typeface="Wingdings 2"/>
              <a:buBlip>
                <a:blip r:embed="rId3"/>
              </a:buBlip>
              <a:defRPr sz="63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Ignorance is no excuse / sins has its consequences (1 Chr 13:12; Hos 4:6).</a:t>
            </a:r>
          </a:p>
        </p:txBody>
      </p:sp>
      <p:pic>
        <p:nvPicPr>
          <p:cNvPr id="282" name="Image" descr="Image"/>
          <p:cNvPicPr>
            <a:picLocks noChangeAspect="1"/>
          </p:cNvPicPr>
          <p:nvPr/>
        </p:nvPicPr>
        <p:blipFill>
          <a:blip r:embed="rId4">
            <a:extLst/>
          </a:blip>
          <a:stretch>
            <a:fillRect/>
          </a:stretch>
        </p:blipFill>
        <p:spPr>
          <a:xfrm>
            <a:off x="-351516" y="3343348"/>
            <a:ext cx="6516272" cy="11593533"/>
          </a:xfrm>
          <a:prstGeom prst="rect">
            <a:avLst/>
          </a:prstGeom>
          <a:ln w="12700">
            <a:miter lim="400000"/>
          </a:ln>
        </p:spPr>
      </p:pic>
      <p:pic>
        <p:nvPicPr>
          <p:cNvPr id="283" name="Lessons From David's New Ox Cart Lessons From David's New Ox Cart" descr="Lessons From David's New Ox Cart Lessons From David's New Ox Cart"/>
          <p:cNvPicPr>
            <a:picLocks noChangeAspect="0"/>
          </p:cNvPicPr>
          <p:nvPr/>
        </p:nvPicPr>
        <p:blipFill>
          <a:blip r:embed="rId5">
            <a:extLst/>
          </a:blip>
          <a:stretch>
            <a:fillRect/>
          </a:stretch>
        </p:blipFill>
        <p:spPr>
          <a:xfrm>
            <a:off x="3196431" y="1795388"/>
            <a:ext cx="17991138" cy="2867894"/>
          </a:xfrm>
          <a:prstGeom prst="rect">
            <a:avLst/>
          </a:prstGeom>
          <a:effectLst>
            <a:outerShdw sx="100000" sy="100000" kx="0" ky="0" algn="b" rotWithShape="0" blurRad="101600" dist="0" dir="18900000">
              <a:srgbClr val="000000">
                <a:alpha val="80000"/>
              </a:srgbClr>
            </a:outerShdw>
          </a:effectLst>
        </p:spPr>
      </p:pic>
      <p:pic>
        <p:nvPicPr>
          <p:cNvPr id="284" name="Image" descr="Image"/>
          <p:cNvPicPr>
            <a:picLocks noChangeAspect="1"/>
          </p:cNvPicPr>
          <p:nvPr/>
        </p:nvPicPr>
        <p:blipFill>
          <a:blip r:embed="rId6">
            <a:extLst/>
          </a:blip>
          <a:stretch>
            <a:fillRect/>
          </a:stretch>
        </p:blipFill>
        <p:spPr>
          <a:xfrm>
            <a:off x="939942" y="717609"/>
            <a:ext cx="22504116" cy="1769745"/>
          </a:xfrm>
          <a:prstGeom prst="rect">
            <a:avLst/>
          </a:prstGeom>
          <a:ln w="12700">
            <a:miter lim="400000"/>
          </a:ln>
          <a:effectLst>
            <a:outerShdw sx="100000" sy="100000" kx="0" ky="0" algn="b" rotWithShape="0" blurRad="190500" dist="114300" dir="2729149">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1">
                                            <p:txEl>
                                              <p:pRg st="2" end="2"/>
                                            </p:txEl>
                                          </p:spTgt>
                                        </p:tgtEl>
                                        <p:attrNameLst>
                                          <p:attrName>style.visibility</p:attrName>
                                        </p:attrNameLst>
                                      </p:cBhvr>
                                      <p:to>
                                        <p:strVal val="visible"/>
                                      </p:to>
                                    </p:set>
                                    <p:animEffect filter="wipe(left)" transition="in">
                                      <p:cBhvr>
                                        <p:cTn id="7" dur="500"/>
                                        <p:tgtEl>
                                          <p:spTgt spid="28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1">
                                            <p:txEl>
                                              <p:pRg st="3" end="3"/>
                                            </p:txEl>
                                          </p:spTgt>
                                        </p:tgtEl>
                                        <p:attrNameLst>
                                          <p:attrName>style.visibility</p:attrName>
                                        </p:attrNameLst>
                                      </p:cBhvr>
                                      <p:to>
                                        <p:strVal val="visible"/>
                                      </p:to>
                                    </p:set>
                                    <p:animEffect filter="wipe(left)" transition="in">
                                      <p:cBhvr>
                                        <p:cTn id="12" dur="500"/>
                                        <p:tgtEl>
                                          <p:spTgt spid="28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1"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6" name="Image" descr="Image"/>
          <p:cNvPicPr>
            <a:picLocks noChangeAspect="0"/>
          </p:cNvPicPr>
          <p:nvPr/>
        </p:nvPicPr>
        <p:blipFill>
          <a:blip r:embed="rId2">
            <a:extLst/>
          </a:blip>
          <a:stretch>
            <a:fillRect/>
          </a:stretch>
        </p:blipFill>
        <p:spPr>
          <a:xfrm>
            <a:off x="-586433" y="3677693"/>
            <a:ext cx="7728451" cy="10273679"/>
          </a:xfrm>
          <a:prstGeom prst="rect">
            <a:avLst/>
          </a:prstGeom>
          <a:ln w="12700">
            <a:miter lim="400000"/>
          </a:ln>
        </p:spPr>
      </p:pic>
      <p:sp>
        <p:nvSpPr>
          <p:cNvPr id="287" name="Rounded Rectangle"/>
          <p:cNvSpPr/>
          <p:nvPr/>
        </p:nvSpPr>
        <p:spPr>
          <a:xfrm>
            <a:off x="5792123" y="4564202"/>
            <a:ext cx="18354797" cy="8866784"/>
          </a:xfrm>
          <a:prstGeom prst="roundRect">
            <a:avLst>
              <a:gd name="adj" fmla="val 10357"/>
            </a:avLst>
          </a:prstGeom>
          <a:solidFill>
            <a:srgbClr val="FFFFFF"/>
          </a:solidFill>
          <a:ln w="12700">
            <a:solidFill>
              <a:srgbClr val="000000"/>
            </a:solidFill>
            <a:bevel/>
          </a:ln>
        </p:spPr>
        <p:txBody>
          <a:bodyPr lIns="50800" tIns="50800" rIns="50800" bIns="50800" anchor="ctr"/>
          <a:lstStyle/>
          <a:p>
            <a:pPr algn="ctr">
              <a:lnSpc>
                <a:spcPct val="100000"/>
              </a:lnSpc>
              <a:spcBef>
                <a:spcPts val="0"/>
              </a:spcBef>
              <a:defRPr sz="5000">
                <a:solidFill>
                  <a:srgbClr val="FFFFFF"/>
                </a:solidFill>
              </a:defRPr>
            </a:pPr>
          </a:p>
        </p:txBody>
      </p:sp>
      <p:sp>
        <p:nvSpPr>
          <p:cNvPr id="288" name="When God specifies - we CANNOT substitute. (1 Chron 13:5-8)…"/>
          <p:cNvSpPr txBox="1"/>
          <p:nvPr/>
        </p:nvSpPr>
        <p:spPr>
          <a:xfrm>
            <a:off x="6177112" y="4845696"/>
            <a:ext cx="17584820" cy="7937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244600" indent="-1143000" defTabSz="642937">
              <a:lnSpc>
                <a:spcPct val="100000"/>
              </a:lnSpc>
              <a:spcBef>
                <a:spcPts val="900"/>
              </a:spcBef>
              <a:buClr>
                <a:srgbClr val="FF8000"/>
              </a:buClr>
              <a:buSzPct val="80000"/>
              <a:buFont typeface="Wingdings 2"/>
              <a:buBlip>
                <a:blip r:embed="rId3"/>
              </a:buBlip>
              <a:defRPr sz="65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rPr b="1"/>
              <a:t>When God specifies - we CANNOT substitute. </a:t>
            </a:r>
            <a:r>
              <a:t>(1 Chron 13:5-8)</a:t>
            </a:r>
          </a:p>
          <a:p>
            <a:pPr marL="1701800" indent="-1143000" defTabSz="642937">
              <a:lnSpc>
                <a:spcPct val="100000"/>
              </a:lnSpc>
              <a:spcBef>
                <a:spcPts val="900"/>
              </a:spcBef>
              <a:buClr>
                <a:srgbClr val="FF8000"/>
              </a:buClr>
              <a:buSzPct val="80000"/>
              <a:buFont typeface="Wingdings 2"/>
              <a:buBlip>
                <a:blip r:embed="rId4"/>
              </a:buBlip>
              <a:defRPr sz="77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David’s best attempt to serve God according to his own thinking dishonored God instead of honoring Him (Lev 10:1-4; 1 Chron 15:2,13; Isa 55:6-9; Hos 14:9; Col. 3:17)</a:t>
            </a:r>
          </a:p>
        </p:txBody>
      </p:sp>
      <p:pic>
        <p:nvPicPr>
          <p:cNvPr id="289" name="Lessons From David's New Ox Cart Lessons From David's New Ox Cart" descr="Lessons From David's New Ox Cart Lessons From David's New Ox Cart"/>
          <p:cNvPicPr>
            <a:picLocks noChangeAspect="0"/>
          </p:cNvPicPr>
          <p:nvPr/>
        </p:nvPicPr>
        <p:blipFill>
          <a:blip r:embed="rId5">
            <a:extLst/>
          </a:blip>
          <a:stretch>
            <a:fillRect/>
          </a:stretch>
        </p:blipFill>
        <p:spPr>
          <a:xfrm>
            <a:off x="3196431" y="1795388"/>
            <a:ext cx="17991138" cy="2867894"/>
          </a:xfrm>
          <a:prstGeom prst="rect">
            <a:avLst/>
          </a:prstGeom>
          <a:effectLst>
            <a:outerShdw sx="100000" sy="100000" kx="0" ky="0" algn="b" rotWithShape="0" blurRad="101600" dist="0" dir="18900000">
              <a:srgbClr val="000000">
                <a:alpha val="80000"/>
              </a:srgbClr>
            </a:outerShdw>
          </a:effectLst>
        </p:spPr>
      </p:pic>
      <p:pic>
        <p:nvPicPr>
          <p:cNvPr id="290" name="Image" descr="Image"/>
          <p:cNvPicPr>
            <a:picLocks noChangeAspect="1"/>
          </p:cNvPicPr>
          <p:nvPr/>
        </p:nvPicPr>
        <p:blipFill>
          <a:blip r:embed="rId6">
            <a:extLst/>
          </a:blip>
          <a:stretch>
            <a:fillRect/>
          </a:stretch>
        </p:blipFill>
        <p:spPr>
          <a:xfrm>
            <a:off x="939942" y="717609"/>
            <a:ext cx="22504116" cy="1769745"/>
          </a:xfrm>
          <a:prstGeom prst="rect">
            <a:avLst/>
          </a:prstGeom>
          <a:ln w="12700">
            <a:miter lim="400000"/>
          </a:ln>
          <a:effectLst>
            <a:outerShdw sx="100000" sy="100000" kx="0" ky="0" algn="b" rotWithShape="0" blurRad="190500" dist="114300" dir="2729149">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8">
                                            <p:txEl>
                                              <p:pRg st="1" end="1"/>
                                            </p:txEl>
                                          </p:spTgt>
                                        </p:tgtEl>
                                        <p:attrNameLst>
                                          <p:attrName>style.visibility</p:attrName>
                                        </p:attrNameLst>
                                      </p:cBhvr>
                                      <p:to>
                                        <p:strVal val="visible"/>
                                      </p:to>
                                    </p:set>
                                    <p:animEffect filter="wipe(left)" transition="in">
                                      <p:cBhvr>
                                        <p:cTn id="7" dur="500"/>
                                        <p:tgtEl>
                                          <p:spTgt spid="28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8"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2" name="Image" descr="Image"/>
          <p:cNvPicPr>
            <a:picLocks noChangeAspect="0"/>
          </p:cNvPicPr>
          <p:nvPr/>
        </p:nvPicPr>
        <p:blipFill>
          <a:blip r:embed="rId2">
            <a:extLst/>
          </a:blip>
          <a:stretch>
            <a:fillRect/>
          </a:stretch>
        </p:blipFill>
        <p:spPr>
          <a:xfrm>
            <a:off x="-586433" y="3677693"/>
            <a:ext cx="7728451" cy="10273679"/>
          </a:xfrm>
          <a:prstGeom prst="rect">
            <a:avLst/>
          </a:prstGeom>
          <a:ln w="12700">
            <a:miter lim="400000"/>
          </a:ln>
        </p:spPr>
      </p:pic>
      <p:sp>
        <p:nvSpPr>
          <p:cNvPr id="293" name="Rounded Rectangle"/>
          <p:cNvSpPr/>
          <p:nvPr/>
        </p:nvSpPr>
        <p:spPr>
          <a:xfrm>
            <a:off x="5792123" y="4564202"/>
            <a:ext cx="18354797" cy="8866784"/>
          </a:xfrm>
          <a:prstGeom prst="roundRect">
            <a:avLst>
              <a:gd name="adj" fmla="val 10357"/>
            </a:avLst>
          </a:prstGeom>
          <a:solidFill>
            <a:srgbClr val="FFFFFF"/>
          </a:solidFill>
          <a:ln w="12700">
            <a:solidFill>
              <a:srgbClr val="000000"/>
            </a:solidFill>
            <a:bevel/>
          </a:ln>
        </p:spPr>
        <p:txBody>
          <a:bodyPr lIns="50800" tIns="50800" rIns="50800" bIns="50800" anchor="ctr"/>
          <a:lstStyle/>
          <a:p>
            <a:pPr algn="ctr">
              <a:lnSpc>
                <a:spcPct val="100000"/>
              </a:lnSpc>
              <a:spcBef>
                <a:spcPts val="0"/>
              </a:spcBef>
              <a:defRPr sz="5000">
                <a:solidFill>
                  <a:srgbClr val="FFFFFF"/>
                </a:solidFill>
              </a:defRPr>
            </a:pPr>
          </a:p>
        </p:txBody>
      </p:sp>
      <p:sp>
        <p:nvSpPr>
          <p:cNvPr id="294" name="When God specifies - we CANNOT substitute. (1 Chron 13:5-8)…"/>
          <p:cNvSpPr txBox="1"/>
          <p:nvPr/>
        </p:nvSpPr>
        <p:spPr>
          <a:xfrm>
            <a:off x="6177112" y="4845696"/>
            <a:ext cx="17584820" cy="8305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244600" indent="-1143000" defTabSz="642937">
              <a:lnSpc>
                <a:spcPct val="100000"/>
              </a:lnSpc>
              <a:spcBef>
                <a:spcPts val="900"/>
              </a:spcBef>
              <a:buClr>
                <a:srgbClr val="FF8000"/>
              </a:buClr>
              <a:buSzPct val="80000"/>
              <a:buFont typeface="Wingdings 2"/>
              <a:buBlip>
                <a:blip r:embed="rId3"/>
              </a:buBlip>
              <a:defRPr sz="65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rPr b="1"/>
              <a:t>When God specifies - we CANNOT substitute. </a:t>
            </a:r>
            <a:r>
              <a:t>(1 Chron 13:5-8)</a:t>
            </a:r>
          </a:p>
          <a:p>
            <a:pPr marL="1701800" indent="-1143000" defTabSz="642937">
              <a:lnSpc>
                <a:spcPct val="100000"/>
              </a:lnSpc>
              <a:spcBef>
                <a:spcPts val="900"/>
              </a:spcBef>
              <a:buClr>
                <a:srgbClr val="FF8000"/>
              </a:buClr>
              <a:buSzPct val="80000"/>
              <a:buFont typeface="Wingdings 2"/>
              <a:buBlip>
                <a:blip r:embed="rId4"/>
              </a:buBlip>
              <a:defRPr sz="62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Cain’s offering (Gen. 4:7; Heb 11:4)</a:t>
            </a:r>
          </a:p>
          <a:p>
            <a:pPr marL="1701800" indent="-1143000" defTabSz="642937">
              <a:lnSpc>
                <a:spcPct val="100000"/>
              </a:lnSpc>
              <a:spcBef>
                <a:spcPts val="900"/>
              </a:spcBef>
              <a:buClr>
                <a:srgbClr val="FF8000"/>
              </a:buClr>
              <a:buSzPct val="80000"/>
              <a:buFont typeface="Wingdings 2"/>
              <a:buBlip>
                <a:blip r:embed="rId4"/>
              </a:buBlip>
              <a:defRPr sz="62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Nadab and Abihu’s fire (Lev. 10:1,2)</a:t>
            </a:r>
          </a:p>
          <a:p>
            <a:pPr marL="1701800" indent="-1143000" defTabSz="642937">
              <a:lnSpc>
                <a:spcPct val="100000"/>
              </a:lnSpc>
              <a:spcBef>
                <a:spcPts val="900"/>
              </a:spcBef>
              <a:buClr>
                <a:srgbClr val="FF8000"/>
              </a:buClr>
              <a:buSzPct val="80000"/>
              <a:buFont typeface="Wingdings 2"/>
              <a:buBlip>
                <a:blip r:embed="rId4"/>
              </a:buBlip>
              <a:defRPr sz="62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Moses’s disobedience (Num 20:8-24)</a:t>
            </a:r>
          </a:p>
          <a:p>
            <a:pPr marL="1701800" indent="-1143000" defTabSz="642937">
              <a:lnSpc>
                <a:spcPct val="100000"/>
              </a:lnSpc>
              <a:spcBef>
                <a:spcPts val="900"/>
              </a:spcBef>
              <a:buClr>
                <a:srgbClr val="FF8000"/>
              </a:buClr>
              <a:buSzPct val="80000"/>
              <a:buFont typeface="Wingdings 2"/>
              <a:buBlip>
                <a:blip r:embed="rId4"/>
              </a:buBlip>
              <a:defRPr sz="62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King Saul’s failure to obey (1 Sam. 13 &amp; 15)</a:t>
            </a:r>
          </a:p>
          <a:p>
            <a:pPr marL="1701800" indent="-1143000" defTabSz="642937">
              <a:lnSpc>
                <a:spcPct val="100000"/>
              </a:lnSpc>
              <a:spcBef>
                <a:spcPts val="900"/>
              </a:spcBef>
              <a:buClr>
                <a:srgbClr val="FF8000"/>
              </a:buClr>
              <a:buSzPct val="80000"/>
              <a:buFont typeface="Wingdings 2"/>
              <a:buBlip>
                <a:blip r:embed="rId4"/>
              </a:buBlip>
              <a:defRPr sz="62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Jeroboam’s calves &amp; priests (1 Ki. 12:25-33)</a:t>
            </a:r>
          </a:p>
          <a:p>
            <a:pPr marL="1701800" indent="-1143000" defTabSz="642937">
              <a:lnSpc>
                <a:spcPct val="100000"/>
              </a:lnSpc>
              <a:spcBef>
                <a:spcPts val="900"/>
              </a:spcBef>
              <a:buClr>
                <a:srgbClr val="FF8000"/>
              </a:buClr>
              <a:buSzPct val="80000"/>
              <a:buFont typeface="Wingdings 2"/>
              <a:buBlip>
                <a:blip r:embed="rId4"/>
              </a:buBlip>
              <a:defRPr sz="62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Uzziah’s incense (2 Chr. 26:16-23)</a:t>
            </a:r>
          </a:p>
        </p:txBody>
      </p:sp>
      <p:pic>
        <p:nvPicPr>
          <p:cNvPr id="295" name="Lessons From David's New Ox Cart Lessons From David's New Ox Cart" descr="Lessons From David's New Ox Cart Lessons From David's New Ox Cart"/>
          <p:cNvPicPr>
            <a:picLocks noChangeAspect="0"/>
          </p:cNvPicPr>
          <p:nvPr/>
        </p:nvPicPr>
        <p:blipFill>
          <a:blip r:embed="rId5">
            <a:extLst/>
          </a:blip>
          <a:stretch>
            <a:fillRect/>
          </a:stretch>
        </p:blipFill>
        <p:spPr>
          <a:xfrm>
            <a:off x="3196431" y="1795388"/>
            <a:ext cx="17991138" cy="2867894"/>
          </a:xfrm>
          <a:prstGeom prst="rect">
            <a:avLst/>
          </a:prstGeom>
          <a:effectLst>
            <a:outerShdw sx="100000" sy="100000" kx="0" ky="0" algn="b" rotWithShape="0" blurRad="101600" dist="0" dir="18900000">
              <a:srgbClr val="000000">
                <a:alpha val="80000"/>
              </a:srgbClr>
            </a:outerShdw>
          </a:effectLst>
        </p:spPr>
      </p:pic>
      <p:pic>
        <p:nvPicPr>
          <p:cNvPr id="296" name="Image" descr="Image"/>
          <p:cNvPicPr>
            <a:picLocks noChangeAspect="1"/>
          </p:cNvPicPr>
          <p:nvPr/>
        </p:nvPicPr>
        <p:blipFill>
          <a:blip r:embed="rId6">
            <a:extLst/>
          </a:blip>
          <a:stretch>
            <a:fillRect/>
          </a:stretch>
        </p:blipFill>
        <p:spPr>
          <a:xfrm>
            <a:off x="939942" y="717609"/>
            <a:ext cx="22504116" cy="1769745"/>
          </a:xfrm>
          <a:prstGeom prst="rect">
            <a:avLst/>
          </a:prstGeom>
          <a:ln w="12700">
            <a:miter lim="400000"/>
          </a:ln>
          <a:effectLst>
            <a:outerShdw sx="100000" sy="100000" kx="0" ky="0" algn="b" rotWithShape="0" blurRad="190500" dist="114300" dir="2729149">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4">
                                            <p:txEl>
                                              <p:pRg st="1" end="1"/>
                                            </p:txEl>
                                          </p:spTgt>
                                        </p:tgtEl>
                                        <p:attrNameLst>
                                          <p:attrName>style.visibility</p:attrName>
                                        </p:attrNameLst>
                                      </p:cBhvr>
                                      <p:to>
                                        <p:strVal val="visible"/>
                                      </p:to>
                                    </p:set>
                                    <p:animEffect filter="wipe(left)" transition="in">
                                      <p:cBhvr>
                                        <p:cTn id="7" dur="500"/>
                                        <p:tgtEl>
                                          <p:spTgt spid="29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4">
                                            <p:txEl>
                                              <p:pRg st="2" end="2"/>
                                            </p:txEl>
                                          </p:spTgt>
                                        </p:tgtEl>
                                        <p:attrNameLst>
                                          <p:attrName>style.visibility</p:attrName>
                                        </p:attrNameLst>
                                      </p:cBhvr>
                                      <p:to>
                                        <p:strVal val="visible"/>
                                      </p:to>
                                    </p:set>
                                    <p:animEffect filter="wipe(left)" transition="in">
                                      <p:cBhvr>
                                        <p:cTn id="12" dur="500"/>
                                        <p:tgtEl>
                                          <p:spTgt spid="29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94">
                                            <p:txEl>
                                              <p:pRg st="3" end="3"/>
                                            </p:txEl>
                                          </p:spTgt>
                                        </p:tgtEl>
                                        <p:attrNameLst>
                                          <p:attrName>style.visibility</p:attrName>
                                        </p:attrNameLst>
                                      </p:cBhvr>
                                      <p:to>
                                        <p:strVal val="visible"/>
                                      </p:to>
                                    </p:set>
                                    <p:animEffect filter="wipe(left)" transition="in">
                                      <p:cBhvr>
                                        <p:cTn id="17" dur="500"/>
                                        <p:tgtEl>
                                          <p:spTgt spid="29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94">
                                            <p:txEl>
                                              <p:pRg st="4" end="4"/>
                                            </p:txEl>
                                          </p:spTgt>
                                        </p:tgtEl>
                                        <p:attrNameLst>
                                          <p:attrName>style.visibility</p:attrName>
                                        </p:attrNameLst>
                                      </p:cBhvr>
                                      <p:to>
                                        <p:strVal val="visible"/>
                                      </p:to>
                                    </p:set>
                                    <p:animEffect filter="wipe(left)" transition="in">
                                      <p:cBhvr>
                                        <p:cTn id="22" dur="500"/>
                                        <p:tgtEl>
                                          <p:spTgt spid="29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294">
                                            <p:txEl>
                                              <p:pRg st="5" end="5"/>
                                            </p:txEl>
                                          </p:spTgt>
                                        </p:tgtEl>
                                        <p:attrNameLst>
                                          <p:attrName>style.visibility</p:attrName>
                                        </p:attrNameLst>
                                      </p:cBhvr>
                                      <p:to>
                                        <p:strVal val="visible"/>
                                      </p:to>
                                    </p:set>
                                    <p:animEffect filter="wipe(left)" transition="in">
                                      <p:cBhvr>
                                        <p:cTn id="27" dur="500"/>
                                        <p:tgtEl>
                                          <p:spTgt spid="29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294">
                                            <p:txEl>
                                              <p:pRg st="6" end="6"/>
                                            </p:txEl>
                                          </p:spTgt>
                                        </p:tgtEl>
                                        <p:attrNameLst>
                                          <p:attrName>style.visibility</p:attrName>
                                        </p:attrNameLst>
                                      </p:cBhvr>
                                      <p:to>
                                        <p:strVal val="visible"/>
                                      </p:to>
                                    </p:set>
                                    <p:animEffect filter="wipe(left)" transition="in">
                                      <p:cBhvr>
                                        <p:cTn id="32" dur="500"/>
                                        <p:tgtEl>
                                          <p:spTgt spid="294">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4"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8" name="Image" descr="Image"/>
          <p:cNvPicPr>
            <a:picLocks noChangeAspect="0"/>
          </p:cNvPicPr>
          <p:nvPr/>
        </p:nvPicPr>
        <p:blipFill>
          <a:blip r:embed="rId2">
            <a:extLst/>
          </a:blip>
          <a:stretch>
            <a:fillRect/>
          </a:stretch>
        </p:blipFill>
        <p:spPr>
          <a:xfrm>
            <a:off x="-586433" y="3677693"/>
            <a:ext cx="7728451" cy="10273679"/>
          </a:xfrm>
          <a:prstGeom prst="rect">
            <a:avLst/>
          </a:prstGeom>
          <a:ln w="12700">
            <a:miter lim="400000"/>
          </a:ln>
        </p:spPr>
      </p:pic>
      <p:sp>
        <p:nvSpPr>
          <p:cNvPr id="299" name="Rounded Rectangle"/>
          <p:cNvSpPr/>
          <p:nvPr/>
        </p:nvSpPr>
        <p:spPr>
          <a:xfrm>
            <a:off x="5792123" y="4564202"/>
            <a:ext cx="18354797" cy="8866784"/>
          </a:xfrm>
          <a:prstGeom prst="roundRect">
            <a:avLst>
              <a:gd name="adj" fmla="val 10357"/>
            </a:avLst>
          </a:prstGeom>
          <a:solidFill>
            <a:srgbClr val="FFFFFF"/>
          </a:solidFill>
          <a:ln w="12700">
            <a:solidFill>
              <a:srgbClr val="000000"/>
            </a:solidFill>
            <a:bevel/>
          </a:ln>
        </p:spPr>
        <p:txBody>
          <a:bodyPr lIns="50800" tIns="50800" rIns="50800" bIns="50800" anchor="ctr"/>
          <a:lstStyle/>
          <a:p>
            <a:pPr algn="ctr">
              <a:lnSpc>
                <a:spcPct val="100000"/>
              </a:lnSpc>
              <a:spcBef>
                <a:spcPts val="0"/>
              </a:spcBef>
              <a:defRPr sz="5000">
                <a:solidFill>
                  <a:srgbClr val="FFFFFF"/>
                </a:solidFill>
              </a:defRPr>
            </a:pPr>
          </a:p>
        </p:txBody>
      </p:sp>
      <p:sp>
        <p:nvSpPr>
          <p:cNvPr id="300" name="When God specifies - we CANNOT substitute. (1 Chron 13:5-8)…"/>
          <p:cNvSpPr txBox="1"/>
          <p:nvPr/>
        </p:nvSpPr>
        <p:spPr>
          <a:xfrm>
            <a:off x="6177112" y="4845696"/>
            <a:ext cx="17584820" cy="7556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244600" indent="-1143000" defTabSz="642937">
              <a:lnSpc>
                <a:spcPct val="100000"/>
              </a:lnSpc>
              <a:spcBef>
                <a:spcPts val="900"/>
              </a:spcBef>
              <a:buClr>
                <a:srgbClr val="FF8000"/>
              </a:buClr>
              <a:buSzPct val="80000"/>
              <a:buFont typeface="Wingdings 2"/>
              <a:buBlip>
                <a:blip r:embed="rId3"/>
              </a:buBlip>
              <a:defRPr sz="65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rPr b="1"/>
              <a:t>When God specifies - we CANNOT substitute. </a:t>
            </a:r>
            <a:r>
              <a:t>(1 Chron 13:5-8)</a:t>
            </a:r>
          </a:p>
          <a:p>
            <a:pPr marL="1701800" indent="-1143000" defTabSz="642937">
              <a:lnSpc>
                <a:spcPct val="100000"/>
              </a:lnSpc>
              <a:spcBef>
                <a:spcPts val="900"/>
              </a:spcBef>
              <a:buClr>
                <a:srgbClr val="FF8000"/>
              </a:buClr>
              <a:buSzPct val="80000"/>
              <a:buFont typeface="Wingdings 2"/>
              <a:buBlip>
                <a:blip r:embed="rId4"/>
              </a:buBlip>
              <a:defRPr sz="72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We must remember that any substitute for what God specifies is evil, regardless of intent (cf Num 20:8,11; Matt 7:21-23; 2 Jn 9,10; Dt 4:2; 12:32; Jos 1:7; Pro 30:6; Rev 22:18,19).</a:t>
            </a:r>
          </a:p>
        </p:txBody>
      </p:sp>
      <p:pic>
        <p:nvPicPr>
          <p:cNvPr id="301" name="Lessons From David's New Ox Cart Lessons From David's New Ox Cart" descr="Lessons From David's New Ox Cart Lessons From David's New Ox Cart"/>
          <p:cNvPicPr>
            <a:picLocks noChangeAspect="0"/>
          </p:cNvPicPr>
          <p:nvPr/>
        </p:nvPicPr>
        <p:blipFill>
          <a:blip r:embed="rId5">
            <a:extLst/>
          </a:blip>
          <a:stretch>
            <a:fillRect/>
          </a:stretch>
        </p:blipFill>
        <p:spPr>
          <a:xfrm>
            <a:off x="3196431" y="1795388"/>
            <a:ext cx="17991138" cy="2867894"/>
          </a:xfrm>
          <a:prstGeom prst="rect">
            <a:avLst/>
          </a:prstGeom>
          <a:effectLst>
            <a:outerShdw sx="100000" sy="100000" kx="0" ky="0" algn="b" rotWithShape="0" blurRad="101600" dist="0" dir="18900000">
              <a:srgbClr val="000000">
                <a:alpha val="80000"/>
              </a:srgbClr>
            </a:outerShdw>
          </a:effectLst>
        </p:spPr>
      </p:pic>
      <p:pic>
        <p:nvPicPr>
          <p:cNvPr id="302" name="Image" descr="Image"/>
          <p:cNvPicPr>
            <a:picLocks noChangeAspect="1"/>
          </p:cNvPicPr>
          <p:nvPr/>
        </p:nvPicPr>
        <p:blipFill>
          <a:blip r:embed="rId6">
            <a:extLst/>
          </a:blip>
          <a:stretch>
            <a:fillRect/>
          </a:stretch>
        </p:blipFill>
        <p:spPr>
          <a:xfrm>
            <a:off x="939942" y="717609"/>
            <a:ext cx="22504116" cy="1769745"/>
          </a:xfrm>
          <a:prstGeom prst="rect">
            <a:avLst/>
          </a:prstGeom>
          <a:ln w="12700">
            <a:miter lim="400000"/>
          </a:ln>
          <a:effectLst>
            <a:outerShdw sx="100000" sy="100000" kx="0" ky="0" algn="b" rotWithShape="0" blurRad="190500" dist="114300" dir="2729149">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0">
                                            <p:txEl>
                                              <p:pRg st="1" end="1"/>
                                            </p:txEl>
                                          </p:spTgt>
                                        </p:tgtEl>
                                        <p:attrNameLst>
                                          <p:attrName>style.visibility</p:attrName>
                                        </p:attrNameLst>
                                      </p:cBhvr>
                                      <p:to>
                                        <p:strVal val="visible"/>
                                      </p:to>
                                    </p:set>
                                    <p:animEffect filter="wipe(left)" transition="in">
                                      <p:cBhvr>
                                        <p:cTn id="7" dur="500"/>
                                        <p:tgtEl>
                                          <p:spTgt spid="30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0"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4" name="Image" descr="Image"/>
          <p:cNvPicPr>
            <a:picLocks noChangeAspect="0"/>
          </p:cNvPicPr>
          <p:nvPr/>
        </p:nvPicPr>
        <p:blipFill>
          <a:blip r:embed="rId2">
            <a:extLst/>
          </a:blip>
          <a:stretch>
            <a:fillRect/>
          </a:stretch>
        </p:blipFill>
        <p:spPr>
          <a:xfrm>
            <a:off x="-586433" y="3677693"/>
            <a:ext cx="7728451" cy="10273679"/>
          </a:xfrm>
          <a:prstGeom prst="rect">
            <a:avLst/>
          </a:prstGeom>
          <a:ln w="12700">
            <a:miter lim="400000"/>
          </a:ln>
        </p:spPr>
      </p:pic>
      <p:sp>
        <p:nvSpPr>
          <p:cNvPr id="305" name="Rounded Rectangle"/>
          <p:cNvSpPr/>
          <p:nvPr/>
        </p:nvSpPr>
        <p:spPr>
          <a:xfrm>
            <a:off x="5792123" y="4564202"/>
            <a:ext cx="18354797" cy="8866784"/>
          </a:xfrm>
          <a:prstGeom prst="roundRect">
            <a:avLst>
              <a:gd name="adj" fmla="val 10357"/>
            </a:avLst>
          </a:prstGeom>
          <a:solidFill>
            <a:srgbClr val="FFFFFF"/>
          </a:solidFill>
          <a:ln w="12700">
            <a:solidFill>
              <a:srgbClr val="000000"/>
            </a:solidFill>
            <a:bevel/>
          </a:ln>
        </p:spPr>
        <p:txBody>
          <a:bodyPr lIns="50800" tIns="50800" rIns="50800" bIns="50800" anchor="ctr"/>
          <a:lstStyle/>
          <a:p>
            <a:pPr algn="ctr">
              <a:lnSpc>
                <a:spcPct val="100000"/>
              </a:lnSpc>
              <a:spcBef>
                <a:spcPts val="0"/>
              </a:spcBef>
              <a:defRPr sz="5000">
                <a:solidFill>
                  <a:srgbClr val="FFFFFF"/>
                </a:solidFill>
              </a:defRPr>
            </a:pPr>
          </a:p>
        </p:txBody>
      </p:sp>
      <p:sp>
        <p:nvSpPr>
          <p:cNvPr id="306" name="When God specifies - we CANNOT substitute. (1 Chron 13:5-8)…"/>
          <p:cNvSpPr txBox="1"/>
          <p:nvPr/>
        </p:nvSpPr>
        <p:spPr>
          <a:xfrm>
            <a:off x="6177112" y="4845696"/>
            <a:ext cx="17584820" cy="8534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244600" indent="-1143000" defTabSz="642937">
              <a:lnSpc>
                <a:spcPct val="100000"/>
              </a:lnSpc>
              <a:spcBef>
                <a:spcPts val="300"/>
              </a:spcBef>
              <a:buClr>
                <a:srgbClr val="FF8000"/>
              </a:buClr>
              <a:buSzPct val="80000"/>
              <a:buFont typeface="Wingdings 2"/>
              <a:buBlip>
                <a:blip r:embed="rId3"/>
              </a:buBlip>
              <a:defRPr sz="65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rPr b="1"/>
              <a:t>When God specifies - we CANNOT substitute. </a:t>
            </a:r>
            <a:r>
              <a:t>(1 Chron 13:5-8)</a:t>
            </a:r>
          </a:p>
          <a:p>
            <a:pPr marL="1701800" indent="-1143000" defTabSz="642937">
              <a:lnSpc>
                <a:spcPct val="100000"/>
              </a:lnSpc>
              <a:spcBef>
                <a:spcPts val="300"/>
              </a:spcBef>
              <a:buClr>
                <a:srgbClr val="FF8000"/>
              </a:buClr>
              <a:buSzPct val="80000"/>
              <a:buFont typeface="Wingdings 2"/>
              <a:buBlip>
                <a:blip r:embed="rId4"/>
              </a:buBlip>
              <a:defRPr sz="60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Different ways other than the one way (Mat 7:13-14; John 14:6; Acts 4:12; Prov 14:12).</a:t>
            </a:r>
          </a:p>
          <a:p>
            <a:pPr marL="1701800" indent="-1143000" defTabSz="642937">
              <a:lnSpc>
                <a:spcPct val="100000"/>
              </a:lnSpc>
              <a:spcBef>
                <a:spcPts val="300"/>
              </a:spcBef>
              <a:buClr>
                <a:srgbClr val="FF8000"/>
              </a:buClr>
              <a:buSzPct val="80000"/>
              <a:buFont typeface="Wingdings 2"/>
              <a:buBlip>
                <a:blip r:embed="rId4"/>
              </a:buBlip>
              <a:defRPr sz="60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Creeds replacing Scripture (2 Tim 3:16,17).   </a:t>
            </a:r>
          </a:p>
          <a:p>
            <a:pPr marL="1701800" indent="-1143000" defTabSz="642937">
              <a:lnSpc>
                <a:spcPct val="100000"/>
              </a:lnSpc>
              <a:spcBef>
                <a:spcPts val="300"/>
              </a:spcBef>
              <a:buClr>
                <a:srgbClr val="FF8000"/>
              </a:buClr>
              <a:buSzPct val="80000"/>
              <a:buFont typeface="Wingdings 2"/>
              <a:buBlip>
                <a:blip r:embed="rId4"/>
              </a:buBlip>
              <a:defRPr sz="60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Man made doctrines instead of Christ’s </a:t>
            </a:r>
            <a:br/>
            <a:r>
              <a:t>(Mat 15:7-9; 2 John 9-11). </a:t>
            </a:r>
          </a:p>
          <a:p>
            <a:pPr marL="1701800" indent="-1143000" defTabSz="642937">
              <a:lnSpc>
                <a:spcPct val="100000"/>
              </a:lnSpc>
              <a:spcBef>
                <a:spcPts val="300"/>
              </a:spcBef>
              <a:buClr>
                <a:srgbClr val="FF8000"/>
              </a:buClr>
              <a:buSzPct val="80000"/>
              <a:buFont typeface="Wingdings 2"/>
              <a:buBlip>
                <a:blip r:embed="rId4"/>
              </a:buBlip>
              <a:defRPr sz="60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Man made churches instead of Christ’s </a:t>
            </a:r>
            <a:br/>
            <a:r>
              <a:t>(Mat 16:18; Eph 4:5).</a:t>
            </a:r>
          </a:p>
        </p:txBody>
      </p:sp>
      <p:pic>
        <p:nvPicPr>
          <p:cNvPr id="307" name="Lessons From David's New Ox Cart Lessons From David's New Ox Cart" descr="Lessons From David's New Ox Cart Lessons From David's New Ox Cart"/>
          <p:cNvPicPr>
            <a:picLocks noChangeAspect="0"/>
          </p:cNvPicPr>
          <p:nvPr/>
        </p:nvPicPr>
        <p:blipFill>
          <a:blip r:embed="rId5">
            <a:extLst/>
          </a:blip>
          <a:stretch>
            <a:fillRect/>
          </a:stretch>
        </p:blipFill>
        <p:spPr>
          <a:xfrm>
            <a:off x="3196431" y="1795388"/>
            <a:ext cx="17991138" cy="2867894"/>
          </a:xfrm>
          <a:prstGeom prst="rect">
            <a:avLst/>
          </a:prstGeom>
          <a:effectLst>
            <a:outerShdw sx="100000" sy="100000" kx="0" ky="0" algn="b" rotWithShape="0" blurRad="101600" dist="0" dir="18900000">
              <a:srgbClr val="000000">
                <a:alpha val="80000"/>
              </a:srgbClr>
            </a:outerShdw>
          </a:effectLst>
        </p:spPr>
      </p:pic>
      <p:pic>
        <p:nvPicPr>
          <p:cNvPr id="308" name="Image" descr="Image"/>
          <p:cNvPicPr>
            <a:picLocks noChangeAspect="1"/>
          </p:cNvPicPr>
          <p:nvPr/>
        </p:nvPicPr>
        <p:blipFill>
          <a:blip r:embed="rId6">
            <a:extLst/>
          </a:blip>
          <a:stretch>
            <a:fillRect/>
          </a:stretch>
        </p:blipFill>
        <p:spPr>
          <a:xfrm>
            <a:off x="939942" y="717609"/>
            <a:ext cx="22504116" cy="1769745"/>
          </a:xfrm>
          <a:prstGeom prst="rect">
            <a:avLst/>
          </a:prstGeom>
          <a:ln w="12700">
            <a:miter lim="400000"/>
          </a:ln>
          <a:effectLst>
            <a:outerShdw sx="100000" sy="100000" kx="0" ky="0" algn="b" rotWithShape="0" blurRad="190500" dist="114300" dir="2729149">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6">
                                            <p:txEl>
                                              <p:pRg st="1" end="1"/>
                                            </p:txEl>
                                          </p:spTgt>
                                        </p:tgtEl>
                                        <p:attrNameLst>
                                          <p:attrName>style.visibility</p:attrName>
                                        </p:attrNameLst>
                                      </p:cBhvr>
                                      <p:to>
                                        <p:strVal val="visible"/>
                                      </p:to>
                                    </p:set>
                                    <p:animEffect filter="wipe(left)" transition="in">
                                      <p:cBhvr>
                                        <p:cTn id="7" dur="500"/>
                                        <p:tgtEl>
                                          <p:spTgt spid="30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06">
                                            <p:txEl>
                                              <p:pRg st="2" end="2"/>
                                            </p:txEl>
                                          </p:spTgt>
                                        </p:tgtEl>
                                        <p:attrNameLst>
                                          <p:attrName>style.visibility</p:attrName>
                                        </p:attrNameLst>
                                      </p:cBhvr>
                                      <p:to>
                                        <p:strVal val="visible"/>
                                      </p:to>
                                    </p:set>
                                    <p:animEffect filter="wipe(left)" transition="in">
                                      <p:cBhvr>
                                        <p:cTn id="12" dur="500"/>
                                        <p:tgtEl>
                                          <p:spTgt spid="30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06">
                                            <p:txEl>
                                              <p:pRg st="3" end="3"/>
                                            </p:txEl>
                                          </p:spTgt>
                                        </p:tgtEl>
                                        <p:attrNameLst>
                                          <p:attrName>style.visibility</p:attrName>
                                        </p:attrNameLst>
                                      </p:cBhvr>
                                      <p:to>
                                        <p:strVal val="visible"/>
                                      </p:to>
                                    </p:set>
                                    <p:animEffect filter="wipe(left)" transition="in">
                                      <p:cBhvr>
                                        <p:cTn id="17" dur="500"/>
                                        <p:tgtEl>
                                          <p:spTgt spid="30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06">
                                            <p:txEl>
                                              <p:pRg st="4" end="4"/>
                                            </p:txEl>
                                          </p:spTgt>
                                        </p:tgtEl>
                                        <p:attrNameLst>
                                          <p:attrName>style.visibility</p:attrName>
                                        </p:attrNameLst>
                                      </p:cBhvr>
                                      <p:to>
                                        <p:strVal val="visible"/>
                                      </p:to>
                                    </p:set>
                                    <p:animEffect filter="wipe(left)" transition="in">
                                      <p:cBhvr>
                                        <p:cTn id="22" dur="500"/>
                                        <p:tgtEl>
                                          <p:spTgt spid="306">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6"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0" name="Image" descr="Image"/>
          <p:cNvPicPr>
            <a:picLocks noChangeAspect="0"/>
          </p:cNvPicPr>
          <p:nvPr/>
        </p:nvPicPr>
        <p:blipFill>
          <a:blip r:embed="rId2">
            <a:extLst/>
          </a:blip>
          <a:stretch>
            <a:fillRect/>
          </a:stretch>
        </p:blipFill>
        <p:spPr>
          <a:xfrm>
            <a:off x="-586433" y="3677693"/>
            <a:ext cx="7728451" cy="10273679"/>
          </a:xfrm>
          <a:prstGeom prst="rect">
            <a:avLst/>
          </a:prstGeom>
          <a:ln w="12700">
            <a:miter lim="400000"/>
          </a:ln>
        </p:spPr>
      </p:pic>
      <p:sp>
        <p:nvSpPr>
          <p:cNvPr id="311" name="Rounded Rectangle"/>
          <p:cNvSpPr/>
          <p:nvPr/>
        </p:nvSpPr>
        <p:spPr>
          <a:xfrm>
            <a:off x="5792123" y="4564202"/>
            <a:ext cx="18354797" cy="8866784"/>
          </a:xfrm>
          <a:prstGeom prst="roundRect">
            <a:avLst>
              <a:gd name="adj" fmla="val 10357"/>
            </a:avLst>
          </a:prstGeom>
          <a:solidFill>
            <a:srgbClr val="FFFFFF"/>
          </a:solidFill>
          <a:ln w="12700">
            <a:solidFill>
              <a:srgbClr val="000000"/>
            </a:solidFill>
            <a:bevel/>
          </a:ln>
        </p:spPr>
        <p:txBody>
          <a:bodyPr lIns="50800" tIns="50800" rIns="50800" bIns="50800" anchor="ctr"/>
          <a:lstStyle/>
          <a:p>
            <a:pPr algn="ctr">
              <a:lnSpc>
                <a:spcPct val="100000"/>
              </a:lnSpc>
              <a:spcBef>
                <a:spcPts val="0"/>
              </a:spcBef>
              <a:defRPr sz="5000">
                <a:solidFill>
                  <a:srgbClr val="FFFFFF"/>
                </a:solidFill>
              </a:defRPr>
            </a:pPr>
          </a:p>
        </p:txBody>
      </p:sp>
      <p:sp>
        <p:nvSpPr>
          <p:cNvPr id="312" name="When God specifies - we CANNOT substitute. (1 Chron 13:5-8)…"/>
          <p:cNvSpPr txBox="1"/>
          <p:nvPr/>
        </p:nvSpPr>
        <p:spPr>
          <a:xfrm>
            <a:off x="6177112" y="4845696"/>
            <a:ext cx="17584820" cy="8496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244600" indent="-1143000" defTabSz="642937">
              <a:lnSpc>
                <a:spcPct val="100000"/>
              </a:lnSpc>
              <a:spcBef>
                <a:spcPts val="300"/>
              </a:spcBef>
              <a:buClr>
                <a:srgbClr val="FF8000"/>
              </a:buClr>
              <a:buSzPct val="80000"/>
              <a:buFont typeface="Wingdings 2"/>
              <a:buBlip>
                <a:blip r:embed="rId3"/>
              </a:buBlip>
              <a:defRPr sz="65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rPr b="1"/>
              <a:t>When God specifies - we CANNOT substitute. </a:t>
            </a:r>
            <a:r>
              <a:t>(1 Chron 13:5-8)</a:t>
            </a:r>
          </a:p>
          <a:p>
            <a:pPr marL="1701800" indent="-1143000" defTabSz="642937">
              <a:lnSpc>
                <a:spcPct val="100000"/>
              </a:lnSpc>
              <a:spcBef>
                <a:spcPts val="300"/>
              </a:spcBef>
              <a:buClr>
                <a:srgbClr val="FF8000"/>
              </a:buClr>
              <a:buSzPct val="80000"/>
              <a:buFont typeface="Wingdings 2"/>
              <a:buBlip>
                <a:blip r:embed="rId4"/>
              </a:buBlip>
              <a:defRPr sz="60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Faith only for obedience to the gospel (James 2:24; 2 Thes 1:7-9)</a:t>
            </a:r>
          </a:p>
          <a:p>
            <a:pPr marL="1701800" indent="-1143000" defTabSz="642937">
              <a:lnSpc>
                <a:spcPct val="100000"/>
              </a:lnSpc>
              <a:spcBef>
                <a:spcPts val="300"/>
              </a:spcBef>
              <a:buClr>
                <a:srgbClr val="FF8000"/>
              </a:buClr>
              <a:buSzPct val="80000"/>
              <a:buFont typeface="Wingdings 2"/>
              <a:buBlip>
                <a:blip r:embed="rId4"/>
              </a:buBlip>
              <a:defRPr sz="60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Infant Baptism, sprinkling, pouring for Believers’ immersion (Mark 16:15-16; Rom 6:3-6; Col. 2:12,13).</a:t>
            </a:r>
          </a:p>
          <a:p>
            <a:pPr marL="1701800" indent="-1143000" defTabSz="642937">
              <a:lnSpc>
                <a:spcPct val="100000"/>
              </a:lnSpc>
              <a:spcBef>
                <a:spcPts val="300"/>
              </a:spcBef>
              <a:buClr>
                <a:srgbClr val="FF8000"/>
              </a:buClr>
              <a:buSzPct val="80000"/>
              <a:buFont typeface="Wingdings 2"/>
              <a:buBlip>
                <a:blip r:embed="rId4"/>
              </a:buBlip>
              <a:defRPr sz="60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Man’s organizational structure instead of God’s (Phili 1:1; 2 Tim 3:1-10)</a:t>
            </a:r>
          </a:p>
        </p:txBody>
      </p:sp>
      <p:pic>
        <p:nvPicPr>
          <p:cNvPr id="313" name="Lessons From David's New Ox Cart Lessons From David's New Ox Cart" descr="Lessons From David's New Ox Cart Lessons From David's New Ox Cart"/>
          <p:cNvPicPr>
            <a:picLocks noChangeAspect="0"/>
          </p:cNvPicPr>
          <p:nvPr/>
        </p:nvPicPr>
        <p:blipFill>
          <a:blip r:embed="rId5">
            <a:extLst/>
          </a:blip>
          <a:stretch>
            <a:fillRect/>
          </a:stretch>
        </p:blipFill>
        <p:spPr>
          <a:xfrm>
            <a:off x="3196431" y="1795388"/>
            <a:ext cx="17991138" cy="2867894"/>
          </a:xfrm>
          <a:prstGeom prst="rect">
            <a:avLst/>
          </a:prstGeom>
          <a:effectLst>
            <a:outerShdw sx="100000" sy="100000" kx="0" ky="0" algn="b" rotWithShape="0" blurRad="101600" dist="0" dir="18900000">
              <a:srgbClr val="000000">
                <a:alpha val="80000"/>
              </a:srgbClr>
            </a:outerShdw>
          </a:effectLst>
        </p:spPr>
      </p:pic>
      <p:pic>
        <p:nvPicPr>
          <p:cNvPr id="314" name="Image" descr="Image"/>
          <p:cNvPicPr>
            <a:picLocks noChangeAspect="1"/>
          </p:cNvPicPr>
          <p:nvPr/>
        </p:nvPicPr>
        <p:blipFill>
          <a:blip r:embed="rId6">
            <a:extLst/>
          </a:blip>
          <a:stretch>
            <a:fillRect/>
          </a:stretch>
        </p:blipFill>
        <p:spPr>
          <a:xfrm>
            <a:off x="939942" y="717609"/>
            <a:ext cx="22504116" cy="1769745"/>
          </a:xfrm>
          <a:prstGeom prst="rect">
            <a:avLst/>
          </a:prstGeom>
          <a:ln w="12700">
            <a:miter lim="400000"/>
          </a:ln>
          <a:effectLst>
            <a:outerShdw sx="100000" sy="100000" kx="0" ky="0" algn="b" rotWithShape="0" blurRad="190500" dist="114300" dir="2729149">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2">
                                            <p:txEl>
                                              <p:pRg st="1" end="1"/>
                                            </p:txEl>
                                          </p:spTgt>
                                        </p:tgtEl>
                                        <p:attrNameLst>
                                          <p:attrName>style.visibility</p:attrName>
                                        </p:attrNameLst>
                                      </p:cBhvr>
                                      <p:to>
                                        <p:strVal val="visible"/>
                                      </p:to>
                                    </p:set>
                                    <p:animEffect filter="wipe(left)" transition="in">
                                      <p:cBhvr>
                                        <p:cTn id="7" dur="500"/>
                                        <p:tgtEl>
                                          <p:spTgt spid="3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12">
                                            <p:txEl>
                                              <p:pRg st="2" end="2"/>
                                            </p:txEl>
                                          </p:spTgt>
                                        </p:tgtEl>
                                        <p:attrNameLst>
                                          <p:attrName>style.visibility</p:attrName>
                                        </p:attrNameLst>
                                      </p:cBhvr>
                                      <p:to>
                                        <p:strVal val="visible"/>
                                      </p:to>
                                    </p:set>
                                    <p:animEffect filter="wipe(left)" transition="in">
                                      <p:cBhvr>
                                        <p:cTn id="12" dur="500"/>
                                        <p:tgtEl>
                                          <p:spTgt spid="3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12">
                                            <p:txEl>
                                              <p:pRg st="3" end="3"/>
                                            </p:txEl>
                                          </p:spTgt>
                                        </p:tgtEl>
                                        <p:attrNameLst>
                                          <p:attrName>style.visibility</p:attrName>
                                        </p:attrNameLst>
                                      </p:cBhvr>
                                      <p:to>
                                        <p:strVal val="visible"/>
                                      </p:to>
                                    </p:set>
                                    <p:animEffect filter="wipe(left)" transition="in">
                                      <p:cBhvr>
                                        <p:cTn id="17" dur="500"/>
                                        <p:tgtEl>
                                          <p:spTgt spid="31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2"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6" name="Image" descr="Image"/>
          <p:cNvPicPr>
            <a:picLocks noChangeAspect="0"/>
          </p:cNvPicPr>
          <p:nvPr/>
        </p:nvPicPr>
        <p:blipFill>
          <a:blip r:embed="rId2">
            <a:extLst/>
          </a:blip>
          <a:stretch>
            <a:fillRect/>
          </a:stretch>
        </p:blipFill>
        <p:spPr>
          <a:xfrm>
            <a:off x="-586433" y="3677693"/>
            <a:ext cx="7728451" cy="10273679"/>
          </a:xfrm>
          <a:prstGeom prst="rect">
            <a:avLst/>
          </a:prstGeom>
          <a:ln w="12700">
            <a:miter lim="400000"/>
          </a:ln>
        </p:spPr>
      </p:pic>
      <p:sp>
        <p:nvSpPr>
          <p:cNvPr id="317" name="Rounded Rectangle"/>
          <p:cNvSpPr/>
          <p:nvPr/>
        </p:nvSpPr>
        <p:spPr>
          <a:xfrm>
            <a:off x="5792123" y="4564202"/>
            <a:ext cx="18354797" cy="8866784"/>
          </a:xfrm>
          <a:prstGeom prst="roundRect">
            <a:avLst>
              <a:gd name="adj" fmla="val 10357"/>
            </a:avLst>
          </a:prstGeom>
          <a:solidFill>
            <a:srgbClr val="FFFFFF"/>
          </a:solidFill>
          <a:ln w="12700">
            <a:solidFill>
              <a:srgbClr val="000000"/>
            </a:solidFill>
            <a:bevel/>
          </a:ln>
        </p:spPr>
        <p:txBody>
          <a:bodyPr lIns="50800" tIns="50800" rIns="50800" bIns="50800" anchor="ctr"/>
          <a:lstStyle/>
          <a:p>
            <a:pPr algn="ctr">
              <a:lnSpc>
                <a:spcPct val="100000"/>
              </a:lnSpc>
              <a:spcBef>
                <a:spcPts val="0"/>
              </a:spcBef>
              <a:defRPr sz="5000">
                <a:solidFill>
                  <a:srgbClr val="FFFFFF"/>
                </a:solidFill>
              </a:defRPr>
            </a:pPr>
          </a:p>
        </p:txBody>
      </p:sp>
      <p:sp>
        <p:nvSpPr>
          <p:cNvPr id="318" name="When God specifies - we CANNOT substitute. (1 Chron 13:5-8)…"/>
          <p:cNvSpPr txBox="1"/>
          <p:nvPr/>
        </p:nvSpPr>
        <p:spPr>
          <a:xfrm>
            <a:off x="6177112" y="4845696"/>
            <a:ext cx="17584820" cy="8153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244600" indent="-1143000" defTabSz="642937">
              <a:lnSpc>
                <a:spcPct val="100000"/>
              </a:lnSpc>
              <a:spcBef>
                <a:spcPts val="1600"/>
              </a:spcBef>
              <a:buClr>
                <a:srgbClr val="FF8000"/>
              </a:buClr>
              <a:buSzPct val="80000"/>
              <a:buFont typeface="Wingdings 2"/>
              <a:buBlip>
                <a:blip r:embed="rId3"/>
              </a:buBlip>
              <a:defRPr sz="65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rPr b="1"/>
              <a:t>When God specifies - we CANNOT substitute. </a:t>
            </a:r>
            <a:r>
              <a:t>(1 Chron 13:5-8)</a:t>
            </a:r>
          </a:p>
          <a:p>
            <a:pPr marL="1701800" indent="-1143000" defTabSz="642937">
              <a:lnSpc>
                <a:spcPct val="100000"/>
              </a:lnSpc>
              <a:spcBef>
                <a:spcPts val="1600"/>
              </a:spcBef>
              <a:buClr>
                <a:srgbClr val="FF8000"/>
              </a:buClr>
              <a:buSzPct val="80000"/>
              <a:buFont typeface="Wingdings 2"/>
              <a:buBlip>
                <a:blip r:embed="rId4"/>
              </a:buBlip>
              <a:defRPr sz="61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Musical Instruments for Singing (Eph 5:19; Col 3:16,17).</a:t>
            </a:r>
          </a:p>
          <a:p>
            <a:pPr marL="1701800" indent="-1143000" defTabSz="642937">
              <a:lnSpc>
                <a:spcPct val="100000"/>
              </a:lnSpc>
              <a:spcBef>
                <a:spcPts val="1600"/>
              </a:spcBef>
              <a:buClr>
                <a:srgbClr val="FF8000"/>
              </a:buClr>
              <a:buSzPct val="80000"/>
              <a:buFont typeface="Wingdings 2"/>
              <a:buBlip>
                <a:blip r:embed="rId4"/>
              </a:buBlip>
              <a:defRPr sz="61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Entertainment for reverential, true worship (John 4:24; Heb 12:28,29).</a:t>
            </a:r>
          </a:p>
          <a:p>
            <a:pPr marL="1701800" indent="-1143000" defTabSz="642937">
              <a:lnSpc>
                <a:spcPct val="100000"/>
              </a:lnSpc>
              <a:spcBef>
                <a:spcPts val="1600"/>
              </a:spcBef>
              <a:buClr>
                <a:srgbClr val="FF8000"/>
              </a:buClr>
              <a:buSzPct val="80000"/>
              <a:buFont typeface="Wingdings 2"/>
              <a:buBlip>
                <a:blip r:embed="rId4"/>
              </a:buBlip>
              <a:defRPr sz="61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Social, recreational, secular work, not spiritual work (Rom 14:17; 2 Tim 4:2-4; 1 Tim 5:16) </a:t>
            </a:r>
          </a:p>
        </p:txBody>
      </p:sp>
      <p:pic>
        <p:nvPicPr>
          <p:cNvPr id="319" name="Lessons From David's New Ox Cart Lessons From David's New Ox Cart" descr="Lessons From David's New Ox Cart Lessons From David's New Ox Cart"/>
          <p:cNvPicPr>
            <a:picLocks noChangeAspect="0"/>
          </p:cNvPicPr>
          <p:nvPr/>
        </p:nvPicPr>
        <p:blipFill>
          <a:blip r:embed="rId5">
            <a:extLst/>
          </a:blip>
          <a:stretch>
            <a:fillRect/>
          </a:stretch>
        </p:blipFill>
        <p:spPr>
          <a:xfrm>
            <a:off x="3196431" y="1795388"/>
            <a:ext cx="17991138" cy="2867894"/>
          </a:xfrm>
          <a:prstGeom prst="rect">
            <a:avLst/>
          </a:prstGeom>
          <a:effectLst>
            <a:outerShdw sx="100000" sy="100000" kx="0" ky="0" algn="b" rotWithShape="0" blurRad="101600" dist="0" dir="18900000">
              <a:srgbClr val="000000">
                <a:alpha val="80000"/>
              </a:srgbClr>
            </a:outerShdw>
          </a:effectLst>
        </p:spPr>
      </p:pic>
      <p:pic>
        <p:nvPicPr>
          <p:cNvPr id="320" name="Image" descr="Image"/>
          <p:cNvPicPr>
            <a:picLocks noChangeAspect="1"/>
          </p:cNvPicPr>
          <p:nvPr/>
        </p:nvPicPr>
        <p:blipFill>
          <a:blip r:embed="rId6">
            <a:extLst/>
          </a:blip>
          <a:stretch>
            <a:fillRect/>
          </a:stretch>
        </p:blipFill>
        <p:spPr>
          <a:xfrm>
            <a:off x="939942" y="717609"/>
            <a:ext cx="22504116" cy="1769745"/>
          </a:xfrm>
          <a:prstGeom prst="rect">
            <a:avLst/>
          </a:prstGeom>
          <a:ln w="12700">
            <a:miter lim="400000"/>
          </a:ln>
          <a:effectLst>
            <a:outerShdw sx="100000" sy="100000" kx="0" ky="0" algn="b" rotWithShape="0" blurRad="190500" dist="114300" dir="2729149">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8">
                                            <p:txEl>
                                              <p:pRg st="1" end="1"/>
                                            </p:txEl>
                                          </p:spTgt>
                                        </p:tgtEl>
                                        <p:attrNameLst>
                                          <p:attrName>style.visibility</p:attrName>
                                        </p:attrNameLst>
                                      </p:cBhvr>
                                      <p:to>
                                        <p:strVal val="visible"/>
                                      </p:to>
                                    </p:set>
                                    <p:animEffect filter="wipe(left)" transition="in">
                                      <p:cBhvr>
                                        <p:cTn id="7" dur="500"/>
                                        <p:tgtEl>
                                          <p:spTgt spid="31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18">
                                            <p:txEl>
                                              <p:pRg st="2" end="2"/>
                                            </p:txEl>
                                          </p:spTgt>
                                        </p:tgtEl>
                                        <p:attrNameLst>
                                          <p:attrName>style.visibility</p:attrName>
                                        </p:attrNameLst>
                                      </p:cBhvr>
                                      <p:to>
                                        <p:strVal val="visible"/>
                                      </p:to>
                                    </p:set>
                                    <p:animEffect filter="wipe(left)" transition="in">
                                      <p:cBhvr>
                                        <p:cTn id="12" dur="500"/>
                                        <p:tgtEl>
                                          <p:spTgt spid="31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18">
                                            <p:txEl>
                                              <p:pRg st="3" end="3"/>
                                            </p:txEl>
                                          </p:spTgt>
                                        </p:tgtEl>
                                        <p:attrNameLst>
                                          <p:attrName>style.visibility</p:attrName>
                                        </p:attrNameLst>
                                      </p:cBhvr>
                                      <p:to>
                                        <p:strVal val="visible"/>
                                      </p:to>
                                    </p:set>
                                    <p:animEffect filter="wipe(left)" transition="in">
                                      <p:cBhvr>
                                        <p:cTn id="17" dur="500"/>
                                        <p:tgtEl>
                                          <p:spTgt spid="31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8"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2" name="Image" descr="Image"/>
          <p:cNvPicPr>
            <a:picLocks noChangeAspect="1"/>
          </p:cNvPicPr>
          <p:nvPr/>
        </p:nvPicPr>
        <p:blipFill>
          <a:blip r:embed="rId3">
            <a:extLst/>
          </a:blip>
          <a:srcRect l="1878" t="0" r="14324" b="0"/>
          <a:stretch>
            <a:fillRect/>
          </a:stretch>
        </p:blipFill>
        <p:spPr>
          <a:xfrm>
            <a:off x="270595" y="4619733"/>
            <a:ext cx="11126866" cy="8838362"/>
          </a:xfrm>
          <a:prstGeom prst="rect">
            <a:avLst/>
          </a:prstGeom>
          <a:ln w="12700">
            <a:miter lim="400000"/>
          </a:ln>
        </p:spPr>
      </p:pic>
      <p:sp>
        <p:nvSpPr>
          <p:cNvPr id="323" name="What happens to our worship when we put it on a New Oxcart rather than following the divine order?…"/>
          <p:cNvSpPr txBox="1"/>
          <p:nvPr/>
        </p:nvSpPr>
        <p:spPr>
          <a:xfrm>
            <a:off x="11487169" y="4638387"/>
            <a:ext cx="12718370" cy="88011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spAutoFit/>
          </a:bodyPr>
          <a:lstStyle/>
          <a:p>
            <a:pPr marL="1244600" indent="-1143000" defTabSz="642937">
              <a:lnSpc>
                <a:spcPct val="100000"/>
              </a:lnSpc>
              <a:spcBef>
                <a:spcPts val="2700"/>
              </a:spcBef>
              <a:buClr>
                <a:srgbClr val="FF8000"/>
              </a:buClr>
              <a:buSzPct val="80000"/>
              <a:buFont typeface="Wingdings 2"/>
              <a:buBlip>
                <a:blip r:embed="rId4"/>
              </a:buBlip>
              <a:defRPr sz="62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rPr b="1"/>
              <a:t>What happens to our worship when we put it on a New Oxcart rather than following the divine order?</a:t>
            </a:r>
            <a:endParaRPr b="1"/>
          </a:p>
          <a:p>
            <a:pPr marL="1244600" indent="-1143000" defTabSz="642937">
              <a:lnSpc>
                <a:spcPct val="100000"/>
              </a:lnSpc>
              <a:spcBef>
                <a:spcPts val="2700"/>
              </a:spcBef>
              <a:buClr>
                <a:srgbClr val="FF8000"/>
              </a:buClr>
              <a:buSzPct val="80000"/>
              <a:buFont typeface="Wingdings 2"/>
              <a:buBlip>
                <a:blip r:embed="rId4"/>
              </a:buBlip>
              <a:defRPr sz="62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rPr b="1"/>
              <a:t>What happens to our work when we load it on an oxcart we have made (institutionalism) rather than following the divine order?</a:t>
            </a:r>
          </a:p>
        </p:txBody>
      </p:sp>
      <p:pic>
        <p:nvPicPr>
          <p:cNvPr id="324" name="Lessons From David's New Ox Cart Lessons From David's New Ox Cart" descr="Lessons From David's New Ox Cart Lessons From David's New Ox Cart"/>
          <p:cNvPicPr>
            <a:picLocks noChangeAspect="0"/>
          </p:cNvPicPr>
          <p:nvPr/>
        </p:nvPicPr>
        <p:blipFill>
          <a:blip r:embed="rId5">
            <a:extLst/>
          </a:blip>
          <a:stretch>
            <a:fillRect/>
          </a:stretch>
        </p:blipFill>
        <p:spPr>
          <a:xfrm>
            <a:off x="3196431" y="1795388"/>
            <a:ext cx="17991138" cy="2867894"/>
          </a:xfrm>
          <a:prstGeom prst="rect">
            <a:avLst/>
          </a:prstGeom>
          <a:effectLst>
            <a:outerShdw sx="100000" sy="100000" kx="0" ky="0" algn="b" rotWithShape="0" blurRad="101600" dist="0" dir="18900000">
              <a:srgbClr val="000000">
                <a:alpha val="80000"/>
              </a:srgbClr>
            </a:outerShdw>
          </a:effectLst>
        </p:spPr>
      </p:pic>
      <p:pic>
        <p:nvPicPr>
          <p:cNvPr id="325" name="Image" descr="Image"/>
          <p:cNvPicPr>
            <a:picLocks noChangeAspect="1"/>
          </p:cNvPicPr>
          <p:nvPr/>
        </p:nvPicPr>
        <p:blipFill>
          <a:blip r:embed="rId6">
            <a:extLst/>
          </a:blip>
          <a:stretch>
            <a:fillRect/>
          </a:stretch>
        </p:blipFill>
        <p:spPr>
          <a:xfrm>
            <a:off x="939942" y="717609"/>
            <a:ext cx="22504116" cy="1769745"/>
          </a:xfrm>
          <a:prstGeom prst="rect">
            <a:avLst/>
          </a:prstGeom>
          <a:ln w="12700">
            <a:miter lim="400000"/>
          </a:ln>
          <a:effectLst>
            <a:outerShdw sx="100000" sy="100000" kx="0" ky="0" algn="b" rotWithShape="0" blurRad="190500" dist="114300" dir="2729149">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3">
                                            <p:bg/>
                                          </p:spTgt>
                                        </p:tgtEl>
                                        <p:attrNameLst>
                                          <p:attrName>style.visibility</p:attrName>
                                        </p:attrNameLst>
                                      </p:cBhvr>
                                      <p:to>
                                        <p:strVal val="visible"/>
                                      </p:to>
                                    </p:set>
                                    <p:animEffect filter="fade" transition="in">
                                      <p:cBhvr>
                                        <p:cTn id="7" dur="500"/>
                                        <p:tgtEl>
                                          <p:spTgt spid="323">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23">
                                            <p:txEl>
                                              <p:pRg st="0" end="0"/>
                                            </p:txEl>
                                          </p:spTgt>
                                        </p:tgtEl>
                                        <p:attrNameLst>
                                          <p:attrName>style.visibility</p:attrName>
                                        </p:attrNameLst>
                                      </p:cBhvr>
                                      <p:to>
                                        <p:strVal val="visible"/>
                                      </p:to>
                                    </p:set>
                                    <p:animEffect filter="fade" transition="in">
                                      <p:cBhvr>
                                        <p:cTn id="10" dur="500"/>
                                        <p:tgtEl>
                                          <p:spTgt spid="3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23">
                                            <p:txEl>
                                              <p:pRg st="1" end="1"/>
                                            </p:txEl>
                                          </p:spTgt>
                                        </p:tgtEl>
                                        <p:attrNameLst>
                                          <p:attrName>style.visibility</p:attrName>
                                        </p:attrNameLst>
                                      </p:cBhvr>
                                      <p:to>
                                        <p:strVal val="visible"/>
                                      </p:to>
                                    </p:set>
                                    <p:animEffect filter="fade" transition="in">
                                      <p:cBhvr>
                                        <p:cTn id="15" dur="500"/>
                                        <p:tgtEl>
                                          <p:spTgt spid="32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3"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Image" descr="Image"/>
          <p:cNvPicPr>
            <a:picLocks noChangeAspect="1"/>
          </p:cNvPicPr>
          <p:nvPr/>
        </p:nvPicPr>
        <p:blipFill>
          <a:blip r:embed="rId2">
            <a:extLst/>
          </a:blip>
          <a:stretch>
            <a:fillRect/>
          </a:stretch>
        </p:blipFill>
        <p:spPr>
          <a:xfrm>
            <a:off x="939942" y="235009"/>
            <a:ext cx="22504116" cy="1769745"/>
          </a:xfrm>
          <a:prstGeom prst="rect">
            <a:avLst/>
          </a:prstGeom>
          <a:ln w="12700">
            <a:miter lim="400000"/>
          </a:ln>
          <a:effectLst>
            <a:outerShdw sx="100000" sy="100000" kx="0" ky="0" algn="b" rotWithShape="0" blurRad="190500" dist="114300" dir="2729149">
              <a:srgbClr val="000000"/>
            </a:outerShdw>
          </a:effectLst>
        </p:spPr>
      </p:pic>
      <p:pic>
        <p:nvPicPr>
          <p:cNvPr id="186" name="Image" descr="Image"/>
          <p:cNvPicPr>
            <a:picLocks noChangeAspect="1"/>
          </p:cNvPicPr>
          <p:nvPr/>
        </p:nvPicPr>
        <p:blipFill>
          <a:blip r:embed="rId3">
            <a:extLst/>
          </a:blip>
          <a:stretch>
            <a:fillRect/>
          </a:stretch>
        </p:blipFill>
        <p:spPr>
          <a:xfrm>
            <a:off x="-86122" y="2828131"/>
            <a:ext cx="10904089" cy="11280091"/>
          </a:xfrm>
          <a:prstGeom prst="rect">
            <a:avLst/>
          </a:prstGeom>
          <a:ln w="12700">
            <a:miter lim="400000"/>
          </a:ln>
        </p:spPr>
      </p:pic>
      <p:sp>
        <p:nvSpPr>
          <p:cNvPr id="187" name="The Ark of God Takes A 7 Month Journey - 1 Sam 4-6"/>
          <p:cNvSpPr/>
          <p:nvPr/>
        </p:nvSpPr>
        <p:spPr>
          <a:xfrm>
            <a:off x="-73776" y="2232818"/>
            <a:ext cx="24531552" cy="1057276"/>
          </a:xfrm>
          <a:prstGeom prst="rect">
            <a:avLst/>
          </a:prstGeom>
          <a:gradFill>
            <a:gsLst>
              <a:gs pos="0">
                <a:srgbClr val="971817">
                  <a:alpha val="74000"/>
                </a:srgbClr>
              </a:gs>
              <a:gs pos="100000">
                <a:srgbClr val="720C04">
                  <a:alpha val="41000"/>
                </a:srgbClr>
              </a:gs>
            </a:gsLst>
            <a:lin ang="5400000"/>
          </a:gradFill>
          <a:ln w="12700">
            <a:miter lim="400000"/>
          </a:ln>
          <a:effectLst>
            <a:outerShdw sx="100000" sy="100000" kx="0" ky="0" algn="b" rotWithShape="0" blurRad="101600" dist="0" dir="189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sz="6000">
                <a:solidFill>
                  <a:srgbClr val="FFFFFF"/>
                </a:solidFill>
                <a:effectLst>
                  <a:outerShdw sx="100000" sy="100000" kx="0" ky="0" algn="b" rotWithShape="0" blurRad="25400" dist="23998" dir="2700000">
                    <a:srgbClr val="000000">
                      <a:alpha val="31034"/>
                    </a:srgbClr>
                  </a:outerShdw>
                </a:effectLst>
                <a:latin typeface="Helvetica"/>
                <a:ea typeface="Helvetica"/>
                <a:cs typeface="Helvetica"/>
                <a:sym typeface="Helvetica"/>
              </a:defRPr>
            </a:lvl1pPr>
          </a:lstStyle>
          <a:p>
            <a:pPr/>
            <a:r>
              <a:t>The Ark of God Takes A 7 Month Journey - 1 Sam 4-6</a:t>
            </a:r>
          </a:p>
        </p:txBody>
      </p:sp>
      <p:sp>
        <p:nvSpPr>
          <p:cNvPr id="188" name="The Ark of God Captured by The Philistines (1 Sam 4:1-11)…"/>
          <p:cNvSpPr txBox="1"/>
          <p:nvPr/>
        </p:nvSpPr>
        <p:spPr>
          <a:xfrm>
            <a:off x="10183807" y="3800926"/>
            <a:ext cx="14048147" cy="9702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244599" indent="-1142999" defTabSz="642937">
              <a:lnSpc>
                <a:spcPct val="100000"/>
              </a:lnSpc>
              <a:spcBef>
                <a:spcPts val="1700"/>
              </a:spcBef>
              <a:buClr>
                <a:srgbClr val="FF8000"/>
              </a:buClr>
              <a:buSzPct val="80000"/>
              <a:buFont typeface="Wingdings 2"/>
              <a:buBlip>
                <a:blip r:embed="rId4"/>
              </a:buBlip>
              <a:defRPr sz="60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The Ark of God Captured by The Philistines (1 Sam 4:1-11)</a:t>
            </a:r>
          </a:p>
          <a:p>
            <a:pPr marL="1244599" indent="-1142999" defTabSz="642937">
              <a:lnSpc>
                <a:spcPct val="100000"/>
              </a:lnSpc>
              <a:spcBef>
                <a:spcPts val="1700"/>
              </a:spcBef>
              <a:buClr>
                <a:srgbClr val="FF8000"/>
              </a:buClr>
              <a:buSzPct val="80000"/>
              <a:buFont typeface="Wingdings 2"/>
              <a:buBlip>
                <a:blip r:embed="rId4"/>
              </a:buBlip>
              <a:defRPr sz="60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When Eli heard, he“fell off the seat backward … his neck was broken and he died (1 Sam 4:12-18)</a:t>
            </a:r>
          </a:p>
          <a:p>
            <a:pPr marL="1244599" indent="-1142999" defTabSz="642937">
              <a:lnSpc>
                <a:spcPct val="100000"/>
              </a:lnSpc>
              <a:spcBef>
                <a:spcPts val="1700"/>
              </a:spcBef>
              <a:buClr>
                <a:srgbClr val="FF8000"/>
              </a:buClr>
              <a:buSzPct val="80000"/>
              <a:buFont typeface="Wingdings 2"/>
              <a:buBlip>
                <a:blip r:embed="rId4"/>
              </a:buBlip>
              <a:defRPr sz="60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Phinehas’ wife has a son / names him Ichabod [“</a:t>
            </a:r>
            <a:r>
              <a:rPr i="1"/>
              <a:t>The glory has departed from Israel, for the ark of God has been captured</a:t>
            </a:r>
            <a:r>
              <a:t>”] and then she dies (1 Sam 4:19-22)</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88">
                                            <p:bg/>
                                          </p:spTgt>
                                        </p:tgtEl>
                                        <p:attrNameLst>
                                          <p:attrName>style.visibility</p:attrName>
                                        </p:attrNameLst>
                                      </p:cBhvr>
                                      <p:to>
                                        <p:strVal val="visible"/>
                                      </p:to>
                                    </p:set>
                                    <p:animEffect filter="fade" transition="in">
                                      <p:cBhvr>
                                        <p:cTn id="7" dur="500"/>
                                        <p:tgtEl>
                                          <p:spTgt spid="18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88">
                                            <p:txEl>
                                              <p:pRg st="0" end="0"/>
                                            </p:txEl>
                                          </p:spTgt>
                                        </p:tgtEl>
                                        <p:attrNameLst>
                                          <p:attrName>style.visibility</p:attrName>
                                        </p:attrNameLst>
                                      </p:cBhvr>
                                      <p:to>
                                        <p:strVal val="visible"/>
                                      </p:to>
                                    </p:set>
                                    <p:animEffect filter="fade" transition="in">
                                      <p:cBhvr>
                                        <p:cTn id="10" dur="500"/>
                                        <p:tgtEl>
                                          <p:spTgt spid="18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88">
                                            <p:txEl>
                                              <p:pRg st="1" end="1"/>
                                            </p:txEl>
                                          </p:spTgt>
                                        </p:tgtEl>
                                        <p:attrNameLst>
                                          <p:attrName>style.visibility</p:attrName>
                                        </p:attrNameLst>
                                      </p:cBhvr>
                                      <p:to>
                                        <p:strVal val="visible"/>
                                      </p:to>
                                    </p:set>
                                    <p:animEffect filter="fade" transition="in">
                                      <p:cBhvr>
                                        <p:cTn id="15" dur="500"/>
                                        <p:tgtEl>
                                          <p:spTgt spid="18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188">
                                            <p:txEl>
                                              <p:pRg st="2" end="2"/>
                                            </p:txEl>
                                          </p:spTgt>
                                        </p:tgtEl>
                                        <p:attrNameLst>
                                          <p:attrName>style.visibility</p:attrName>
                                        </p:attrNameLst>
                                      </p:cBhvr>
                                      <p:to>
                                        <p:strVal val="visible"/>
                                      </p:to>
                                    </p:set>
                                    <p:animEffect filter="fade" transition="in">
                                      <p:cBhvr>
                                        <p:cTn id="20" dur="500"/>
                                        <p:tgtEl>
                                          <p:spTgt spid="18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8"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Walking by faith means walking by what God has said…"/>
          <p:cNvSpPr txBox="1"/>
          <p:nvPr/>
        </p:nvSpPr>
        <p:spPr>
          <a:xfrm>
            <a:off x="241010" y="11729232"/>
            <a:ext cx="23901979" cy="1819276"/>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a:lnSpc>
                <a:spcPct val="100000"/>
              </a:lnSpc>
              <a:spcBef>
                <a:spcPts val="0"/>
              </a:spcBef>
              <a:defRPr b="1" cap="all" sz="5200">
                <a:solidFill>
                  <a:srgbClr val="FFFFFF"/>
                </a:solidFill>
                <a:latin typeface="Gill Sans"/>
                <a:ea typeface="Gill Sans"/>
                <a:cs typeface="Gill Sans"/>
                <a:sym typeface="Gill Sans"/>
              </a:defRPr>
            </a:pPr>
            <a:r>
              <a:t>Walking by faith means walking by what God has said</a:t>
            </a:r>
          </a:p>
          <a:p>
            <a:pPr algn="ctr">
              <a:lnSpc>
                <a:spcPct val="100000"/>
              </a:lnSpc>
              <a:spcBef>
                <a:spcPts val="0"/>
              </a:spcBef>
              <a:defRPr sz="6000">
                <a:solidFill>
                  <a:srgbClr val="FFFFFF"/>
                </a:solidFill>
                <a:latin typeface="Helvetica"/>
                <a:ea typeface="Helvetica"/>
                <a:cs typeface="Helvetica"/>
                <a:sym typeface="Helvetica"/>
              </a:defRPr>
            </a:pPr>
            <a:r>
              <a:t>2 Cor. 5:7; 1 Cor. 4:6; Gal. 1:6-9</a:t>
            </a:r>
          </a:p>
        </p:txBody>
      </p:sp>
      <p:pic>
        <p:nvPicPr>
          <p:cNvPr id="330" name="Image" descr="Image"/>
          <p:cNvPicPr>
            <a:picLocks noChangeAspect="1"/>
          </p:cNvPicPr>
          <p:nvPr/>
        </p:nvPicPr>
        <p:blipFill>
          <a:blip r:embed="rId3">
            <a:extLst/>
          </a:blip>
          <a:stretch>
            <a:fillRect/>
          </a:stretch>
        </p:blipFill>
        <p:spPr>
          <a:xfrm>
            <a:off x="939942" y="717609"/>
            <a:ext cx="22504116" cy="1769745"/>
          </a:xfrm>
          <a:prstGeom prst="rect">
            <a:avLst/>
          </a:prstGeom>
          <a:ln w="12700">
            <a:miter lim="400000"/>
          </a:ln>
          <a:effectLst>
            <a:outerShdw sx="100000" sy="100000" kx="0" ky="0" algn="b" rotWithShape="0" blurRad="190500" dist="114300" dir="2729149">
              <a:srgbClr val="000000"/>
            </a:outerShdw>
          </a:effectLst>
        </p:spPr>
      </p:pic>
      <p:sp>
        <p:nvSpPr>
          <p:cNvPr id="331" name="Shape"/>
          <p:cNvSpPr/>
          <p:nvPr/>
        </p:nvSpPr>
        <p:spPr>
          <a:xfrm>
            <a:off x="12177690" y="4949380"/>
            <a:ext cx="11826901" cy="6481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6" y="0"/>
                </a:moveTo>
                <a:lnTo>
                  <a:pt x="21600" y="0"/>
                </a:lnTo>
                <a:lnTo>
                  <a:pt x="21600" y="18000"/>
                </a:lnTo>
                <a:cubicBezTo>
                  <a:pt x="21600" y="19988"/>
                  <a:pt x="20738" y="21600"/>
                  <a:pt x="19674" y="21600"/>
                </a:cubicBezTo>
                <a:lnTo>
                  <a:pt x="0" y="21600"/>
                </a:lnTo>
                <a:lnTo>
                  <a:pt x="0" y="3600"/>
                </a:lnTo>
                <a:cubicBezTo>
                  <a:pt x="0" y="1612"/>
                  <a:pt x="862" y="0"/>
                  <a:pt x="1926" y="0"/>
                </a:cubicBezTo>
                <a:close/>
              </a:path>
            </a:pathLst>
          </a:custGeom>
          <a:gradFill>
            <a:gsLst>
              <a:gs pos="0">
                <a:srgbClr val="FFD479"/>
              </a:gs>
              <a:gs pos="100000">
                <a:srgbClr val="945200"/>
              </a:gs>
            </a:gsLst>
            <a:lin ang="5400000"/>
          </a:gradFill>
          <a:ln w="12700">
            <a:miter lim="400000"/>
          </a:ln>
          <a:effectLst>
            <a:outerShdw sx="100000" sy="100000" kx="0" ky="0" algn="b" rotWithShape="0" blurRad="101600" dist="0" dir="18900000">
              <a:srgbClr val="000000">
                <a:alpha val="80000"/>
              </a:srgbClr>
            </a:outerShdw>
          </a:effectLst>
        </p:spPr>
        <p:txBody>
          <a:bodyPr lIns="71437" tIns="71437" rIns="71437" bIns="71437" anchor="ctr"/>
          <a:lstStyle/>
          <a:p>
            <a:pPr algn="ctr" defTabSz="821531">
              <a:lnSpc>
                <a:spcPct val="100000"/>
              </a:lnSpc>
              <a:spcBef>
                <a:spcPts val="0"/>
              </a:spcBef>
              <a:defRPr sz="3200">
                <a:solidFill>
                  <a:srgbClr val="FFFFFF"/>
                </a:solidFill>
                <a:effectLst>
                  <a:outerShdw sx="100000" sy="100000" kx="0" ky="0" algn="b" rotWithShape="0" blurRad="25400" dist="23998" dir="2700000">
                    <a:srgbClr val="000000">
                      <a:alpha val="31034"/>
                    </a:srgbClr>
                  </a:outerShdw>
                </a:effectLst>
                <a:latin typeface="Helvetica Light"/>
                <a:ea typeface="Helvetica Light"/>
                <a:cs typeface="Helvetica Light"/>
                <a:sym typeface="Helvetica Light"/>
              </a:defRPr>
            </a:pPr>
          </a:p>
        </p:txBody>
      </p:sp>
      <p:sp>
        <p:nvSpPr>
          <p:cNvPr id="332" name="Shape"/>
          <p:cNvSpPr/>
          <p:nvPr/>
        </p:nvSpPr>
        <p:spPr>
          <a:xfrm flipH="1">
            <a:off x="379409" y="4949380"/>
            <a:ext cx="11824948" cy="6481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6" y="0"/>
                </a:moveTo>
                <a:lnTo>
                  <a:pt x="21600" y="0"/>
                </a:lnTo>
                <a:lnTo>
                  <a:pt x="21600" y="18000"/>
                </a:lnTo>
                <a:cubicBezTo>
                  <a:pt x="21600" y="19988"/>
                  <a:pt x="20738" y="21600"/>
                  <a:pt x="19674" y="21600"/>
                </a:cubicBezTo>
                <a:lnTo>
                  <a:pt x="0" y="21600"/>
                </a:lnTo>
                <a:lnTo>
                  <a:pt x="0" y="3600"/>
                </a:lnTo>
                <a:cubicBezTo>
                  <a:pt x="0" y="1612"/>
                  <a:pt x="862" y="0"/>
                  <a:pt x="1926" y="0"/>
                </a:cubicBezTo>
                <a:close/>
              </a:path>
            </a:pathLst>
          </a:custGeom>
          <a:gradFill>
            <a:gsLst>
              <a:gs pos="0">
                <a:srgbClr val="5E5E5E"/>
              </a:gs>
              <a:gs pos="100000">
                <a:srgbClr val="000000"/>
              </a:gs>
            </a:gsLst>
            <a:lin ang="5400000"/>
          </a:gradFill>
          <a:ln w="12700">
            <a:miter lim="400000"/>
          </a:ln>
        </p:spPr>
        <p:txBody>
          <a:bodyPr lIns="71437" tIns="71437" rIns="71437" bIns="71437" anchor="ctr"/>
          <a:lstStyle/>
          <a:p>
            <a:pPr algn="ctr">
              <a:lnSpc>
                <a:spcPct val="100000"/>
              </a:lnSpc>
              <a:spcBef>
                <a:spcPts val="0"/>
              </a:spcBef>
              <a:defRPr sz="5000">
                <a:solidFill>
                  <a:srgbClr val="FFFFFF"/>
                </a:solidFill>
              </a:defRPr>
            </a:pPr>
          </a:p>
        </p:txBody>
      </p:sp>
      <p:pic>
        <p:nvPicPr>
          <p:cNvPr id="333" name="Image" descr="Image"/>
          <p:cNvPicPr>
            <a:picLocks noChangeAspect="1"/>
          </p:cNvPicPr>
          <p:nvPr/>
        </p:nvPicPr>
        <p:blipFill>
          <a:blip r:embed="rId4">
            <a:extLst/>
          </a:blip>
          <a:stretch>
            <a:fillRect/>
          </a:stretch>
        </p:blipFill>
        <p:spPr>
          <a:xfrm>
            <a:off x="9212507" y="4823411"/>
            <a:ext cx="5958986" cy="6818839"/>
          </a:xfrm>
          <a:prstGeom prst="rect">
            <a:avLst/>
          </a:prstGeom>
          <a:ln w="12700">
            <a:miter lim="400000"/>
          </a:ln>
          <a:effectLst>
            <a:outerShdw sx="100000" sy="100000" kx="0" ky="0" algn="b" rotWithShape="0" blurRad="139700" dist="114300" dir="2715924">
              <a:srgbClr val="000000"/>
            </a:outerShdw>
          </a:effectLst>
        </p:spPr>
      </p:pic>
      <p:sp>
        <p:nvSpPr>
          <p:cNvPr id="334" name="Faith comes by hearing"/>
          <p:cNvSpPr txBox="1"/>
          <p:nvPr/>
        </p:nvSpPr>
        <p:spPr>
          <a:xfrm>
            <a:off x="10337471" y="5184770"/>
            <a:ext cx="3709058" cy="2383156"/>
          </a:xfrm>
          <a:prstGeom prst="rect">
            <a:avLst/>
          </a:prstGeom>
          <a:ln w="12700">
            <a:miter lim="400000"/>
          </a:ln>
          <a:effectLst>
            <a:outerShdw sx="100000" sy="100000" kx="0" ky="0" algn="b" rotWithShape="0" blurRad="88900" dist="88900" dir="2715924">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1285875">
              <a:lnSpc>
                <a:spcPct val="130000"/>
              </a:lnSpc>
              <a:spcBef>
                <a:spcPts val="0"/>
              </a:spcBef>
              <a:defRPr sz="5200">
                <a:solidFill>
                  <a:srgbClr val="FFFFFF"/>
                </a:solidFill>
                <a:effectLst>
                  <a:outerShdw sx="100000" sy="100000" kx="0" ky="0" algn="b" rotWithShape="0" blurRad="63500" dist="63500" dir="3600000">
                    <a:srgbClr val="000000">
                      <a:alpha val="70000"/>
                    </a:srgbClr>
                  </a:outerShdw>
                </a:effectLst>
                <a:latin typeface="Grunge Face"/>
                <a:ea typeface="Grunge Face"/>
                <a:cs typeface="Grunge Face"/>
                <a:sym typeface="Grunge Face"/>
              </a:defRPr>
            </a:lvl1pPr>
          </a:lstStyle>
          <a:p>
            <a:pPr/>
            <a:r>
              <a:t>Faith comes by hearing</a:t>
            </a:r>
          </a:p>
        </p:txBody>
      </p:sp>
      <p:sp>
        <p:nvSpPr>
          <p:cNvPr id="335" name="ROMANS 10:17"/>
          <p:cNvSpPr txBox="1"/>
          <p:nvPr/>
        </p:nvSpPr>
        <p:spPr>
          <a:xfrm>
            <a:off x="9564762" y="9002663"/>
            <a:ext cx="5254477" cy="94510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1285875">
              <a:lnSpc>
                <a:spcPct val="100000"/>
              </a:lnSpc>
              <a:spcBef>
                <a:spcPts val="0"/>
              </a:spcBef>
              <a:defRPr sz="5600">
                <a:solidFill>
                  <a:srgbClr val="FFFFFF"/>
                </a:solidFill>
                <a:effectLst>
                  <a:outerShdw sx="100000" sy="100000" kx="0" ky="0" algn="b" rotWithShape="0" blurRad="63500" dist="0" dir="3600000">
                    <a:srgbClr val="000000">
                      <a:alpha val="70000"/>
                    </a:srgbClr>
                  </a:outerShdw>
                </a:effectLst>
                <a:latin typeface="Arial"/>
                <a:ea typeface="Arial"/>
                <a:cs typeface="Arial"/>
                <a:sym typeface="Arial"/>
              </a:defRPr>
            </a:lvl1pPr>
          </a:lstStyle>
          <a:p>
            <a:pPr>
              <a:defRPr>
                <a:effectLst/>
                <a:latin typeface="Berlin Sans FB Demi Bold"/>
                <a:ea typeface="Berlin Sans FB Demi Bold"/>
                <a:cs typeface="Berlin Sans FB Demi Bold"/>
                <a:sym typeface="Berlin Sans FB Demi Bold"/>
              </a:defRPr>
            </a:pPr>
            <a:r>
              <a:rPr>
                <a:effectLst>
                  <a:outerShdw sx="100000" sy="100000" kx="0" ky="0" algn="b" rotWithShape="0" blurRad="63500" dist="0" dir="3600000">
                    <a:srgbClr val="000000">
                      <a:alpha val="70000"/>
                    </a:srgbClr>
                  </a:outerShdw>
                </a:effectLst>
                <a:latin typeface="Arial"/>
                <a:ea typeface="Arial"/>
                <a:cs typeface="Arial"/>
                <a:sym typeface="Arial"/>
              </a:rPr>
              <a:t>ROMANS 10:17</a:t>
            </a:r>
          </a:p>
        </p:txBody>
      </p:sp>
      <p:sp>
        <p:nvSpPr>
          <p:cNvPr id="336" name="Cannot know the mind of God except through revelation…"/>
          <p:cNvSpPr txBox="1"/>
          <p:nvPr/>
        </p:nvSpPr>
        <p:spPr>
          <a:xfrm>
            <a:off x="940823" y="5184771"/>
            <a:ext cx="8013701" cy="6010276"/>
          </a:xfrm>
          <a:prstGeom prst="rect">
            <a:avLst/>
          </a:prstGeom>
          <a:ln w="12700">
            <a:miter lim="400000"/>
          </a:ln>
          <a:effectLst>
            <a:outerShdw sx="100000" sy="100000" kx="0" ky="0" algn="b" rotWithShape="0" blurRad="139700" dist="114300" dir="2715924">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1285875">
              <a:lnSpc>
                <a:spcPct val="100000"/>
              </a:lnSpc>
              <a:spcBef>
                <a:spcPts val="0"/>
              </a:spcBef>
              <a:defRPr b="1">
                <a:solidFill>
                  <a:srgbClr val="FFFFFF"/>
                </a:solidFill>
                <a:latin typeface="Helvetica"/>
                <a:ea typeface="Helvetica"/>
                <a:cs typeface="Helvetica"/>
                <a:sym typeface="Helvetica"/>
              </a:defRPr>
            </a:pPr>
            <a:r>
              <a:t>C</a:t>
            </a:r>
            <a:r>
              <a:t>annot know the mind of God except through revelation </a:t>
            </a:r>
          </a:p>
          <a:p>
            <a:pPr algn="ctr" defTabSz="1285875">
              <a:lnSpc>
                <a:spcPct val="100000"/>
              </a:lnSpc>
              <a:spcBef>
                <a:spcPts val="0"/>
              </a:spcBef>
              <a:defRPr b="1">
                <a:solidFill>
                  <a:srgbClr val="FFFFFF"/>
                </a:solidFill>
                <a:latin typeface="Helvetica"/>
                <a:ea typeface="Helvetica"/>
                <a:cs typeface="Helvetica"/>
                <a:sym typeface="Helvetica"/>
              </a:defRPr>
            </a:pPr>
            <a:r>
              <a:rPr b="0"/>
              <a:t>1 Cor 2:10, 11,14</a:t>
            </a:r>
            <a:endParaRPr b="0"/>
          </a:p>
          <a:p>
            <a:pPr algn="ctr" defTabSz="1285875">
              <a:lnSpc>
                <a:spcPct val="100000"/>
              </a:lnSpc>
              <a:spcBef>
                <a:spcPts val="0"/>
              </a:spcBef>
              <a:defRPr b="1">
                <a:solidFill>
                  <a:srgbClr val="FFFFFF"/>
                </a:solidFill>
                <a:latin typeface="Helvetica"/>
                <a:ea typeface="Helvetica"/>
                <a:cs typeface="Helvetica"/>
                <a:sym typeface="Helvetica"/>
              </a:defRPr>
            </a:pPr>
            <a:r>
              <a:rPr b="0"/>
              <a:t>Eph 3:3-5</a:t>
            </a:r>
            <a:endParaRPr b="0"/>
          </a:p>
          <a:p>
            <a:pPr algn="ctr" defTabSz="1285875">
              <a:lnSpc>
                <a:spcPct val="100000"/>
              </a:lnSpc>
              <a:spcBef>
                <a:spcPts val="0"/>
              </a:spcBef>
              <a:defRPr b="1">
                <a:solidFill>
                  <a:srgbClr val="FFFFFF"/>
                </a:solidFill>
                <a:latin typeface="Helvetica"/>
                <a:ea typeface="Helvetica"/>
                <a:cs typeface="Helvetica"/>
                <a:sym typeface="Helvetica"/>
              </a:defRPr>
            </a:pPr>
            <a:r>
              <a:rPr b="0"/>
              <a:t>Isaiah 55:8,9</a:t>
            </a:r>
          </a:p>
        </p:txBody>
      </p:sp>
      <p:sp>
        <p:nvSpPr>
          <p:cNvPr id="337" name="God has revealed everything that He wants from us…"/>
          <p:cNvSpPr txBox="1"/>
          <p:nvPr/>
        </p:nvSpPr>
        <p:spPr>
          <a:xfrm>
            <a:off x="15429476" y="5184771"/>
            <a:ext cx="8013701" cy="6010276"/>
          </a:xfrm>
          <a:prstGeom prst="rect">
            <a:avLst/>
          </a:prstGeom>
          <a:ln w="12700">
            <a:miter lim="400000"/>
          </a:ln>
          <a:effectLst>
            <a:outerShdw sx="100000" sy="100000" kx="0" ky="0" algn="b" rotWithShape="0" blurRad="139700" dist="114300" dir="2715924">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1285875">
              <a:lnSpc>
                <a:spcPct val="100000"/>
              </a:lnSpc>
              <a:spcBef>
                <a:spcPts val="0"/>
              </a:spcBef>
              <a:defRPr b="1">
                <a:solidFill>
                  <a:srgbClr val="FFFFFF"/>
                </a:solidFill>
                <a:latin typeface="Helvetica"/>
                <a:ea typeface="Helvetica"/>
                <a:cs typeface="Helvetica"/>
                <a:sym typeface="Helvetica"/>
              </a:defRPr>
            </a:pPr>
            <a:r>
              <a:t>God has revealed everything that He wants from us </a:t>
            </a:r>
          </a:p>
          <a:p>
            <a:pPr algn="ctr" defTabSz="1285875">
              <a:lnSpc>
                <a:spcPct val="100000"/>
              </a:lnSpc>
              <a:spcBef>
                <a:spcPts val="0"/>
              </a:spcBef>
              <a:defRPr b="1">
                <a:solidFill>
                  <a:srgbClr val="FFFFFF"/>
                </a:solidFill>
                <a:latin typeface="Helvetica"/>
                <a:ea typeface="Helvetica"/>
                <a:cs typeface="Helvetica"/>
                <a:sym typeface="Helvetica"/>
              </a:defRPr>
            </a:pPr>
            <a:r>
              <a:rPr b="0"/>
              <a:t>2 Pet 1:3; </a:t>
            </a:r>
            <a:endParaRPr b="0"/>
          </a:p>
          <a:p>
            <a:pPr algn="ctr" defTabSz="1285875">
              <a:lnSpc>
                <a:spcPct val="100000"/>
              </a:lnSpc>
              <a:spcBef>
                <a:spcPts val="0"/>
              </a:spcBef>
              <a:defRPr b="1">
                <a:solidFill>
                  <a:srgbClr val="FFFFFF"/>
                </a:solidFill>
                <a:latin typeface="Helvetica"/>
                <a:ea typeface="Helvetica"/>
                <a:cs typeface="Helvetica"/>
                <a:sym typeface="Helvetica"/>
              </a:defRPr>
            </a:pPr>
            <a:r>
              <a:rPr b="0"/>
              <a:t>2 Tim 3:16,17</a:t>
            </a:r>
            <a:endParaRPr b="0"/>
          </a:p>
          <a:p>
            <a:pPr algn="ctr" defTabSz="1285875">
              <a:lnSpc>
                <a:spcPct val="100000"/>
              </a:lnSpc>
              <a:spcBef>
                <a:spcPts val="0"/>
              </a:spcBef>
              <a:defRPr b="1">
                <a:solidFill>
                  <a:srgbClr val="FFFFFF"/>
                </a:solidFill>
                <a:latin typeface="Helvetica"/>
                <a:ea typeface="Helvetica"/>
                <a:cs typeface="Helvetica"/>
                <a:sym typeface="Helvetica"/>
              </a:defRPr>
            </a:pPr>
            <a:r>
              <a:rPr b="0"/>
              <a:t>Jude 3</a:t>
            </a:r>
          </a:p>
        </p:txBody>
      </p:sp>
      <p:pic>
        <p:nvPicPr>
          <p:cNvPr id="338" name="Layer.tiff" descr="Layer.tiff"/>
          <p:cNvPicPr>
            <a:picLocks noChangeAspect="1"/>
          </p:cNvPicPr>
          <p:nvPr/>
        </p:nvPicPr>
        <p:blipFill>
          <a:blip r:embed="rId5">
            <a:extLst/>
          </a:blip>
          <a:stretch>
            <a:fillRect/>
          </a:stretch>
        </p:blipFill>
        <p:spPr>
          <a:xfrm>
            <a:off x="6248417" y="2506559"/>
            <a:ext cx="11887166" cy="2229869"/>
          </a:xfrm>
          <a:prstGeom prst="rect">
            <a:avLst/>
          </a:prstGeom>
          <a:ln w="12700">
            <a:miter lim="400000"/>
          </a:ln>
          <a:effectLst>
            <a:outerShdw sx="100000" sy="100000" kx="0" ky="0" algn="b" rotWithShape="0" blurRad="190500" dist="114300" dir="2729149">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336"/>
                                        </p:tgtEl>
                                        <p:attrNameLst>
                                          <p:attrName>style.visibility</p:attrName>
                                        </p:attrNameLst>
                                      </p:cBhvr>
                                      <p:to>
                                        <p:strVal val="visible"/>
                                      </p:to>
                                    </p:set>
                                    <p:anim calcmode="lin" valueType="num">
                                      <p:cBhvr>
                                        <p:cTn id="7" dur="750" fill="hold"/>
                                        <p:tgtEl>
                                          <p:spTgt spid="336"/>
                                        </p:tgtEl>
                                        <p:attrNameLst>
                                          <p:attrName>ppt_w</p:attrName>
                                        </p:attrNameLst>
                                      </p:cBhvr>
                                      <p:tavLst>
                                        <p:tav tm="0">
                                          <p:val>
                                            <p:fltVal val="0"/>
                                          </p:val>
                                        </p:tav>
                                        <p:tav tm="100000">
                                          <p:val>
                                            <p:strVal val="#ppt_w"/>
                                          </p:val>
                                        </p:tav>
                                      </p:tavLst>
                                    </p:anim>
                                    <p:anim calcmode="lin" valueType="num">
                                      <p:cBhvr>
                                        <p:cTn id="8" dur="750" fill="hold"/>
                                        <p:tgtEl>
                                          <p:spTgt spid="336"/>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Class="entr" nodeType="afterEffect" presetSubtype="16" presetID="23" grpId="2" fill="hold">
                                  <p:stCondLst>
                                    <p:cond delay="0"/>
                                  </p:stCondLst>
                                  <p:iterate type="el" backwards="0">
                                    <p:tmAbs val="0"/>
                                  </p:iterate>
                                  <p:childTnLst>
                                    <p:set>
                                      <p:cBhvr>
                                        <p:cTn id="11" fill="hold"/>
                                        <p:tgtEl>
                                          <p:spTgt spid="337"/>
                                        </p:tgtEl>
                                        <p:attrNameLst>
                                          <p:attrName>style.visibility</p:attrName>
                                        </p:attrNameLst>
                                      </p:cBhvr>
                                      <p:to>
                                        <p:strVal val="visible"/>
                                      </p:to>
                                    </p:set>
                                    <p:anim calcmode="lin" valueType="num">
                                      <p:cBhvr>
                                        <p:cTn id="12" dur="750" fill="hold"/>
                                        <p:tgtEl>
                                          <p:spTgt spid="337"/>
                                        </p:tgtEl>
                                        <p:attrNameLst>
                                          <p:attrName>ppt_w</p:attrName>
                                        </p:attrNameLst>
                                      </p:cBhvr>
                                      <p:tavLst>
                                        <p:tav tm="0">
                                          <p:val>
                                            <p:fltVal val="0"/>
                                          </p:val>
                                        </p:tav>
                                        <p:tav tm="100000">
                                          <p:val>
                                            <p:strVal val="#ppt_w"/>
                                          </p:val>
                                        </p:tav>
                                      </p:tavLst>
                                    </p:anim>
                                    <p:anim calcmode="lin" valueType="num">
                                      <p:cBhvr>
                                        <p:cTn id="13" dur="750" fill="hold"/>
                                        <p:tgtEl>
                                          <p:spTgt spid="337"/>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 presetID="2" grpId="3" fill="hold">
                                  <p:stCondLst>
                                    <p:cond delay="0"/>
                                  </p:stCondLst>
                                  <p:iterate type="el" backwards="0">
                                    <p:tmAbs val="0"/>
                                  </p:iterate>
                                  <p:childTnLst>
                                    <p:set>
                                      <p:cBhvr>
                                        <p:cTn id="17" fill="hold"/>
                                        <p:tgtEl>
                                          <p:spTgt spid="329"/>
                                        </p:tgtEl>
                                        <p:attrNameLst>
                                          <p:attrName>style.visibility</p:attrName>
                                        </p:attrNameLst>
                                      </p:cBhvr>
                                      <p:to>
                                        <p:strVal val="visible"/>
                                      </p:to>
                                    </p:set>
                                    <p:anim calcmode="lin" valueType="num">
                                      <p:cBhvr>
                                        <p:cTn id="18" dur="1500" fill="hold"/>
                                        <p:tgtEl>
                                          <p:spTgt spid="329"/>
                                        </p:tgtEl>
                                        <p:attrNameLst>
                                          <p:attrName>ppt_x</p:attrName>
                                        </p:attrNameLst>
                                      </p:cBhvr>
                                      <p:tavLst>
                                        <p:tav tm="0">
                                          <p:val>
                                            <p:strVal val="#ppt_x"/>
                                          </p:val>
                                        </p:tav>
                                        <p:tav tm="100000">
                                          <p:val>
                                            <p:strVal val="#ppt_x"/>
                                          </p:val>
                                        </p:tav>
                                      </p:tavLst>
                                    </p:anim>
                                    <p:anim calcmode="lin" valueType="num">
                                      <p:cBhvr>
                                        <p:cTn id="19" dur="1500" fill="hold"/>
                                        <p:tgtEl>
                                          <p:spTgt spid="3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7" grpId="2"/>
      <p:bldP build="whole" bldLvl="1" animBg="1" rev="0" advAuto="0" spid="329" grpId="3"/>
      <p:bldP build="whole" bldLvl="1" animBg="1" rev="0" advAuto="0" spid="336"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Walking by faith means walking by what God has said…"/>
          <p:cNvSpPr txBox="1"/>
          <p:nvPr/>
        </p:nvSpPr>
        <p:spPr>
          <a:xfrm>
            <a:off x="241010" y="11729232"/>
            <a:ext cx="23901979" cy="1819276"/>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a:lnSpc>
                <a:spcPct val="100000"/>
              </a:lnSpc>
              <a:spcBef>
                <a:spcPts val="0"/>
              </a:spcBef>
              <a:defRPr b="1" cap="all" sz="5200">
                <a:solidFill>
                  <a:srgbClr val="FFFFFF"/>
                </a:solidFill>
                <a:latin typeface="Gill Sans"/>
                <a:ea typeface="Gill Sans"/>
                <a:cs typeface="Gill Sans"/>
                <a:sym typeface="Gill Sans"/>
              </a:defRPr>
            </a:pPr>
            <a:r>
              <a:t>Walking by faith means walking by what God has said</a:t>
            </a:r>
          </a:p>
          <a:p>
            <a:pPr algn="ctr">
              <a:lnSpc>
                <a:spcPct val="100000"/>
              </a:lnSpc>
              <a:spcBef>
                <a:spcPts val="0"/>
              </a:spcBef>
              <a:defRPr sz="6000">
                <a:solidFill>
                  <a:srgbClr val="FFFFFF"/>
                </a:solidFill>
                <a:latin typeface="Helvetica"/>
                <a:ea typeface="Helvetica"/>
                <a:cs typeface="Helvetica"/>
                <a:sym typeface="Helvetica"/>
              </a:defRPr>
            </a:pPr>
            <a:r>
              <a:t>2 Cor. 5:7; 1 Cor. 4:6; Gal. 1:6-9</a:t>
            </a:r>
          </a:p>
        </p:txBody>
      </p:sp>
      <p:pic>
        <p:nvPicPr>
          <p:cNvPr id="343" name="Image" descr="Image"/>
          <p:cNvPicPr>
            <a:picLocks noChangeAspect="1"/>
          </p:cNvPicPr>
          <p:nvPr/>
        </p:nvPicPr>
        <p:blipFill>
          <a:blip r:embed="rId3">
            <a:extLst/>
          </a:blip>
          <a:stretch>
            <a:fillRect/>
          </a:stretch>
        </p:blipFill>
        <p:spPr>
          <a:xfrm>
            <a:off x="939942" y="717609"/>
            <a:ext cx="22504116" cy="1769745"/>
          </a:xfrm>
          <a:prstGeom prst="rect">
            <a:avLst/>
          </a:prstGeom>
          <a:ln w="12700">
            <a:miter lim="400000"/>
          </a:ln>
          <a:effectLst>
            <a:outerShdw sx="100000" sy="100000" kx="0" ky="0" algn="b" rotWithShape="0" blurRad="190500" dist="114300" dir="2729149">
              <a:srgbClr val="000000"/>
            </a:outerShdw>
          </a:effectLst>
        </p:spPr>
      </p:pic>
      <p:pic>
        <p:nvPicPr>
          <p:cNvPr id="344" name="Layer.tiff" descr="Layer.tiff"/>
          <p:cNvPicPr>
            <a:picLocks noChangeAspect="1"/>
          </p:cNvPicPr>
          <p:nvPr/>
        </p:nvPicPr>
        <p:blipFill>
          <a:blip r:embed="rId4">
            <a:extLst/>
          </a:blip>
          <a:stretch>
            <a:fillRect/>
          </a:stretch>
        </p:blipFill>
        <p:spPr>
          <a:xfrm>
            <a:off x="6248417" y="2506559"/>
            <a:ext cx="11887166" cy="2229869"/>
          </a:xfrm>
          <a:prstGeom prst="rect">
            <a:avLst/>
          </a:prstGeom>
          <a:ln w="12700">
            <a:miter lim="400000"/>
          </a:ln>
          <a:effectLst>
            <a:outerShdw sx="100000" sy="100000" kx="0" ky="0" algn="b" rotWithShape="0" blurRad="190500" dist="114300" dir="2729149">
              <a:srgbClr val="000000"/>
            </a:outerShdw>
          </a:effectLst>
        </p:spPr>
      </p:pic>
      <p:pic>
        <p:nvPicPr>
          <p:cNvPr id="345" name="Layer.tiff" descr="Layer.tiff"/>
          <p:cNvPicPr>
            <a:picLocks noChangeAspect="1"/>
          </p:cNvPicPr>
          <p:nvPr/>
        </p:nvPicPr>
        <p:blipFill>
          <a:blip r:embed="rId5">
            <a:extLst/>
          </a:blip>
          <a:stretch>
            <a:fillRect/>
          </a:stretch>
        </p:blipFill>
        <p:spPr>
          <a:xfrm>
            <a:off x="-1" y="4682534"/>
            <a:ext cx="24384001" cy="7062777"/>
          </a:xfrm>
          <a:prstGeom prst="rect">
            <a:avLst/>
          </a:prstGeom>
          <a:ln w="12700">
            <a:miter lim="400000"/>
          </a:ln>
          <a:effectLst>
            <a:outerShdw sx="100000" sy="100000" kx="0" ky="0" algn="b" rotWithShape="0" blurRad="139700" dist="114300" dir="2715924">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9" name="Image" descr="Image"/>
          <p:cNvPicPr>
            <a:picLocks noChangeAspect="0"/>
          </p:cNvPicPr>
          <p:nvPr/>
        </p:nvPicPr>
        <p:blipFill>
          <a:blip r:embed="rId3">
            <a:extLst/>
          </a:blip>
          <a:stretch>
            <a:fillRect/>
          </a:stretch>
        </p:blipFill>
        <p:spPr>
          <a:xfrm>
            <a:off x="289876" y="4529646"/>
            <a:ext cx="9146475" cy="7844496"/>
          </a:xfrm>
          <a:prstGeom prst="rect">
            <a:avLst/>
          </a:prstGeom>
          <a:effectLst>
            <a:outerShdw sx="100000" sy="100000" kx="0" ky="0" algn="b" rotWithShape="0" blurRad="88900" dist="88900" dir="2715924">
              <a:srgbClr val="000000"/>
            </a:outerShdw>
          </a:effectLst>
        </p:spPr>
      </p:pic>
      <p:sp>
        <p:nvSpPr>
          <p:cNvPr id="350" name="Walking by faith means walking by what God has said…"/>
          <p:cNvSpPr txBox="1"/>
          <p:nvPr/>
        </p:nvSpPr>
        <p:spPr>
          <a:xfrm>
            <a:off x="241010" y="11729232"/>
            <a:ext cx="23901979" cy="1819276"/>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a:lnSpc>
                <a:spcPct val="100000"/>
              </a:lnSpc>
              <a:spcBef>
                <a:spcPts val="0"/>
              </a:spcBef>
              <a:defRPr b="1" cap="all" sz="5200">
                <a:solidFill>
                  <a:srgbClr val="FFFFFF"/>
                </a:solidFill>
                <a:latin typeface="Gill Sans"/>
                <a:ea typeface="Gill Sans"/>
                <a:cs typeface="Gill Sans"/>
                <a:sym typeface="Gill Sans"/>
              </a:defRPr>
            </a:pPr>
            <a:r>
              <a:t>Walking by faith means walking by what God has said</a:t>
            </a:r>
          </a:p>
          <a:p>
            <a:pPr algn="ctr">
              <a:lnSpc>
                <a:spcPct val="100000"/>
              </a:lnSpc>
              <a:spcBef>
                <a:spcPts val="0"/>
              </a:spcBef>
              <a:defRPr sz="6000">
                <a:solidFill>
                  <a:srgbClr val="FFFFFF"/>
                </a:solidFill>
                <a:latin typeface="Helvetica"/>
                <a:ea typeface="Helvetica"/>
                <a:cs typeface="Helvetica"/>
                <a:sym typeface="Helvetica"/>
              </a:defRPr>
            </a:pPr>
            <a:r>
              <a:t>2 Cor. 5:7; 1 Cor. 4:6; Gal. 1:6-9</a:t>
            </a:r>
          </a:p>
        </p:txBody>
      </p:sp>
      <p:pic>
        <p:nvPicPr>
          <p:cNvPr id="351" name="Image" descr="Image"/>
          <p:cNvPicPr>
            <a:picLocks noChangeAspect="1"/>
          </p:cNvPicPr>
          <p:nvPr/>
        </p:nvPicPr>
        <p:blipFill>
          <a:blip r:embed="rId4">
            <a:extLst/>
          </a:blip>
          <a:stretch>
            <a:fillRect/>
          </a:stretch>
        </p:blipFill>
        <p:spPr>
          <a:xfrm>
            <a:off x="939942" y="717609"/>
            <a:ext cx="22504116" cy="1769745"/>
          </a:xfrm>
          <a:prstGeom prst="rect">
            <a:avLst/>
          </a:prstGeom>
          <a:ln w="12700">
            <a:miter lim="400000"/>
          </a:ln>
          <a:effectLst>
            <a:outerShdw sx="100000" sy="100000" kx="0" ky="0" algn="b" rotWithShape="0" blurRad="190500" dist="114300" dir="2729149">
              <a:srgbClr val="000000"/>
            </a:outerShdw>
          </a:effectLst>
        </p:spPr>
      </p:pic>
      <p:sp>
        <p:nvSpPr>
          <p:cNvPr id="352" name="1 Chronicles 13:12 (NKJV)…"/>
          <p:cNvSpPr txBox="1"/>
          <p:nvPr/>
        </p:nvSpPr>
        <p:spPr>
          <a:xfrm>
            <a:off x="9651740" y="5755307"/>
            <a:ext cx="14379472" cy="4968876"/>
          </a:xfrm>
          <a:prstGeom prst="rect">
            <a:avLst/>
          </a:prstGeom>
          <a:solidFill>
            <a:srgbClr val="FFFFFF"/>
          </a:solidFill>
          <a:ln w="12700">
            <a:miter lim="400000"/>
          </a:ln>
          <a:effectLst>
            <a:outerShdw sx="100000" sy="100000" kx="0" ky="0" algn="b" rotWithShape="0" blurRad="88900" dist="88900" dir="2715924">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7900">
                <a:solidFill>
                  <a:srgbClr val="000000"/>
                </a:solidFill>
                <a:latin typeface="Helvetica"/>
                <a:ea typeface="Helvetica"/>
                <a:cs typeface="Helvetica"/>
                <a:sym typeface="Helvetica"/>
              </a:defRPr>
            </a:pPr>
            <a:r>
              <a:t>1 Chronicles 13:12 (NKJV)</a:t>
            </a:r>
          </a:p>
          <a:p>
            <a:pPr algn="ctr" defTabSz="642937">
              <a:lnSpc>
                <a:spcPct val="100000"/>
              </a:lnSpc>
              <a:spcBef>
                <a:spcPts val="0"/>
              </a:spcBef>
              <a:defRPr sz="7900">
                <a:solidFill>
                  <a:srgbClr val="000000"/>
                </a:solidFill>
                <a:latin typeface="Helvetica"/>
                <a:ea typeface="Helvetica"/>
                <a:cs typeface="Helvetica"/>
                <a:sym typeface="Helvetica"/>
              </a:defRPr>
            </a:pPr>
            <a:r>
              <a:rPr baseline="31999"/>
              <a:t>12</a:t>
            </a:r>
            <a:r>
              <a:t> David was afraid of God that day, saying, “How can I bring the ark of God to me?”</a:t>
            </a:r>
          </a:p>
        </p:txBody>
      </p:sp>
      <p:sp>
        <p:nvSpPr>
          <p:cNvPr id="353" name="HOW CAN ONE PLEASE GOD?"/>
          <p:cNvSpPr/>
          <p:nvPr/>
        </p:nvSpPr>
        <p:spPr>
          <a:xfrm>
            <a:off x="387856" y="2902403"/>
            <a:ext cx="23608288" cy="1652766"/>
          </a:xfrm>
          <a:prstGeom prst="roundRect">
            <a:avLst>
              <a:gd name="adj" fmla="val 11526"/>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8800">
                <a:ln w="12700" cap="flat">
                  <a:solidFill>
                    <a:srgbClr val="000000"/>
                  </a:solidFill>
                  <a:prstDash val="solid"/>
                  <a:miter lim="400000"/>
                </a:ln>
                <a:solidFill>
                  <a:srgbClr val="FFFFFF"/>
                </a:solidFill>
                <a:effectLst>
                  <a:outerShdw sx="100000" sy="100000" kx="0" ky="0" algn="b" rotWithShape="0" blurRad="50800" dist="63500" dir="1648011">
                    <a:srgbClr val="000000"/>
                  </a:outerShdw>
                </a:effectLst>
                <a:latin typeface="Gill Sans"/>
                <a:ea typeface="Gill Sans"/>
                <a:cs typeface="Gill Sans"/>
                <a:sym typeface="Gill Sans"/>
              </a:defRPr>
            </a:lvl1pPr>
          </a:lstStyle>
          <a:p>
            <a:pPr/>
            <a:r>
              <a:t>HOW CAN ONE PLEASE GOD?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7" name="Image" descr="Image"/>
          <p:cNvPicPr>
            <a:picLocks noChangeAspect="0"/>
          </p:cNvPicPr>
          <p:nvPr/>
        </p:nvPicPr>
        <p:blipFill>
          <a:blip r:embed="rId3">
            <a:extLst/>
          </a:blip>
          <a:stretch>
            <a:fillRect/>
          </a:stretch>
        </p:blipFill>
        <p:spPr>
          <a:xfrm>
            <a:off x="289876" y="4529646"/>
            <a:ext cx="9146475" cy="7844496"/>
          </a:xfrm>
          <a:prstGeom prst="rect">
            <a:avLst/>
          </a:prstGeom>
          <a:effectLst>
            <a:outerShdw sx="100000" sy="100000" kx="0" ky="0" algn="b" rotWithShape="0" blurRad="88900" dist="88900" dir="2715924">
              <a:srgbClr val="000000"/>
            </a:outerShdw>
          </a:effectLst>
        </p:spPr>
      </p:pic>
      <p:sp>
        <p:nvSpPr>
          <p:cNvPr id="358" name="Walking by faith means walking by what God has said…"/>
          <p:cNvSpPr txBox="1"/>
          <p:nvPr/>
        </p:nvSpPr>
        <p:spPr>
          <a:xfrm>
            <a:off x="241010" y="11729232"/>
            <a:ext cx="23901979" cy="1819276"/>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a:lnSpc>
                <a:spcPct val="100000"/>
              </a:lnSpc>
              <a:spcBef>
                <a:spcPts val="0"/>
              </a:spcBef>
              <a:defRPr b="1" cap="all" sz="5200">
                <a:solidFill>
                  <a:srgbClr val="FFFFFF"/>
                </a:solidFill>
                <a:latin typeface="Gill Sans"/>
                <a:ea typeface="Gill Sans"/>
                <a:cs typeface="Gill Sans"/>
                <a:sym typeface="Gill Sans"/>
              </a:defRPr>
            </a:pPr>
            <a:r>
              <a:t>Walking by faith means walking by what God has said</a:t>
            </a:r>
          </a:p>
          <a:p>
            <a:pPr algn="ctr">
              <a:lnSpc>
                <a:spcPct val="100000"/>
              </a:lnSpc>
              <a:spcBef>
                <a:spcPts val="0"/>
              </a:spcBef>
              <a:defRPr sz="6000">
                <a:solidFill>
                  <a:srgbClr val="FFFFFF"/>
                </a:solidFill>
                <a:latin typeface="Helvetica"/>
                <a:ea typeface="Helvetica"/>
                <a:cs typeface="Helvetica"/>
                <a:sym typeface="Helvetica"/>
              </a:defRPr>
            </a:pPr>
            <a:r>
              <a:t>2 Cor. 5:7; 1 Cor. 4:6; Gal. 1:6-9</a:t>
            </a:r>
          </a:p>
        </p:txBody>
      </p:sp>
      <p:pic>
        <p:nvPicPr>
          <p:cNvPr id="359" name="Image" descr="Image"/>
          <p:cNvPicPr>
            <a:picLocks noChangeAspect="1"/>
          </p:cNvPicPr>
          <p:nvPr/>
        </p:nvPicPr>
        <p:blipFill>
          <a:blip r:embed="rId4">
            <a:extLst/>
          </a:blip>
          <a:stretch>
            <a:fillRect/>
          </a:stretch>
        </p:blipFill>
        <p:spPr>
          <a:xfrm>
            <a:off x="939942" y="717609"/>
            <a:ext cx="22504116" cy="1769745"/>
          </a:xfrm>
          <a:prstGeom prst="rect">
            <a:avLst/>
          </a:prstGeom>
          <a:ln w="12700">
            <a:miter lim="400000"/>
          </a:ln>
          <a:effectLst>
            <a:outerShdw sx="100000" sy="100000" kx="0" ky="0" algn="b" rotWithShape="0" blurRad="190500" dist="114300" dir="2729149">
              <a:srgbClr val="000000"/>
            </a:outerShdw>
          </a:effectLst>
        </p:spPr>
      </p:pic>
      <p:sp>
        <p:nvSpPr>
          <p:cNvPr id="360" name="Consult the proper order  (1 Chro 15:1,2; 11-13; Acts 17:11)…"/>
          <p:cNvSpPr txBox="1"/>
          <p:nvPr/>
        </p:nvSpPr>
        <p:spPr>
          <a:xfrm>
            <a:off x="9419564" y="5170401"/>
            <a:ext cx="14834792" cy="5943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244600" indent="-1143000" defTabSz="642937">
              <a:lnSpc>
                <a:spcPct val="100000"/>
              </a:lnSpc>
              <a:spcBef>
                <a:spcPts val="1600"/>
              </a:spcBef>
              <a:buClr>
                <a:srgbClr val="FF8000"/>
              </a:buClr>
              <a:buSzPct val="80000"/>
              <a:buFont typeface="Wingdings 2"/>
              <a:buBlip>
                <a:blip r:embed="rId5"/>
              </a:buBlip>
              <a:defRPr sz="83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rPr b="1"/>
              <a:t>Consult the proper order </a:t>
            </a:r>
            <a:br>
              <a:rPr b="1"/>
            </a:br>
            <a:r>
              <a:rPr sz="7000"/>
              <a:t>(1 Chro 15:1,2; 11-13; Acts 17:11)</a:t>
            </a:r>
            <a:endParaRPr b="1"/>
          </a:p>
          <a:p>
            <a:pPr marL="1244600" indent="-1143000" defTabSz="642937">
              <a:lnSpc>
                <a:spcPct val="100000"/>
              </a:lnSpc>
              <a:spcBef>
                <a:spcPts val="1600"/>
              </a:spcBef>
              <a:buClr>
                <a:srgbClr val="FF8000"/>
              </a:buClr>
              <a:buSzPct val="80000"/>
              <a:buFont typeface="Wingdings 2"/>
              <a:buBlip>
                <a:blip r:embed="rId5"/>
              </a:buBlip>
              <a:defRPr sz="83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rPr b="1"/>
              <a:t>Follow the proper order </a:t>
            </a:r>
            <a:br>
              <a:rPr b="1"/>
            </a:br>
            <a:r>
              <a:rPr sz="7000"/>
              <a:t>(1 Chro. 15:14-28; 2 Timothy 2:15; James 1:22-25)</a:t>
            </a:r>
          </a:p>
        </p:txBody>
      </p:sp>
      <p:sp>
        <p:nvSpPr>
          <p:cNvPr id="361" name="HOW CAN ONE PLEASE GOD?"/>
          <p:cNvSpPr/>
          <p:nvPr/>
        </p:nvSpPr>
        <p:spPr>
          <a:xfrm>
            <a:off x="387856" y="2902403"/>
            <a:ext cx="23608288" cy="1652766"/>
          </a:xfrm>
          <a:prstGeom prst="roundRect">
            <a:avLst>
              <a:gd name="adj" fmla="val 11526"/>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8800">
                <a:ln w="12700" cap="flat">
                  <a:solidFill>
                    <a:srgbClr val="000000"/>
                  </a:solidFill>
                  <a:prstDash val="solid"/>
                  <a:miter lim="400000"/>
                </a:ln>
                <a:solidFill>
                  <a:srgbClr val="FFFFFF"/>
                </a:solidFill>
                <a:effectLst>
                  <a:outerShdw sx="100000" sy="100000" kx="0" ky="0" algn="b" rotWithShape="0" blurRad="50800" dist="63500" dir="1648011">
                    <a:srgbClr val="000000"/>
                  </a:outerShdw>
                </a:effectLst>
                <a:latin typeface="Gill Sans"/>
                <a:ea typeface="Gill Sans"/>
                <a:cs typeface="Gill Sans"/>
                <a:sym typeface="Gill Sans"/>
              </a:defRPr>
            </a:lvl1pPr>
          </a:lstStyle>
          <a:p>
            <a:pPr/>
            <a:r>
              <a:t>HOW CAN ONE PLEASE GOD?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0">
                                            <p:txEl>
                                              <p:pRg st="1" end="1"/>
                                            </p:txEl>
                                          </p:spTgt>
                                        </p:tgtEl>
                                        <p:attrNameLst>
                                          <p:attrName>style.visibility</p:attrName>
                                        </p:attrNameLst>
                                      </p:cBhvr>
                                      <p:to>
                                        <p:strVal val="visible"/>
                                      </p:to>
                                    </p:set>
                                    <p:animEffect filter="fade" transition="in">
                                      <p:cBhvr>
                                        <p:cTn id="7" dur="500"/>
                                        <p:tgtEl>
                                          <p:spTgt spid="36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0"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5" name="Image" descr="Image"/>
          <p:cNvPicPr>
            <a:picLocks noChangeAspect="0"/>
          </p:cNvPicPr>
          <p:nvPr/>
        </p:nvPicPr>
        <p:blipFill>
          <a:blip r:embed="rId3">
            <a:extLst/>
          </a:blip>
          <a:stretch>
            <a:fillRect/>
          </a:stretch>
        </p:blipFill>
        <p:spPr>
          <a:xfrm>
            <a:off x="289876" y="4529646"/>
            <a:ext cx="9146475" cy="7844496"/>
          </a:xfrm>
          <a:prstGeom prst="rect">
            <a:avLst/>
          </a:prstGeom>
          <a:effectLst>
            <a:outerShdw sx="100000" sy="100000" kx="0" ky="0" algn="b" rotWithShape="0" blurRad="88900" dist="88900" dir="2715924">
              <a:srgbClr val="000000"/>
            </a:outerShdw>
          </a:effectLst>
        </p:spPr>
      </p:pic>
      <p:sp>
        <p:nvSpPr>
          <p:cNvPr id="366" name="Walking by faith means walking by what God has said…"/>
          <p:cNvSpPr txBox="1"/>
          <p:nvPr/>
        </p:nvSpPr>
        <p:spPr>
          <a:xfrm>
            <a:off x="241010" y="11729232"/>
            <a:ext cx="23901979" cy="1819276"/>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a:lnSpc>
                <a:spcPct val="100000"/>
              </a:lnSpc>
              <a:spcBef>
                <a:spcPts val="0"/>
              </a:spcBef>
              <a:defRPr b="1" cap="all" sz="5200">
                <a:solidFill>
                  <a:srgbClr val="FFFFFF"/>
                </a:solidFill>
                <a:latin typeface="Gill Sans"/>
                <a:ea typeface="Gill Sans"/>
                <a:cs typeface="Gill Sans"/>
                <a:sym typeface="Gill Sans"/>
              </a:defRPr>
            </a:pPr>
            <a:r>
              <a:t>Walking by faith means walking by what God has said</a:t>
            </a:r>
          </a:p>
          <a:p>
            <a:pPr algn="ctr">
              <a:lnSpc>
                <a:spcPct val="100000"/>
              </a:lnSpc>
              <a:spcBef>
                <a:spcPts val="0"/>
              </a:spcBef>
              <a:defRPr sz="6000">
                <a:solidFill>
                  <a:srgbClr val="FFFFFF"/>
                </a:solidFill>
                <a:latin typeface="Helvetica"/>
                <a:ea typeface="Helvetica"/>
                <a:cs typeface="Helvetica"/>
                <a:sym typeface="Helvetica"/>
              </a:defRPr>
            </a:pPr>
            <a:r>
              <a:t>2 Cor. 5:7; 1 Cor. 4:6; Gal. 1:6-9</a:t>
            </a:r>
          </a:p>
        </p:txBody>
      </p:sp>
      <p:pic>
        <p:nvPicPr>
          <p:cNvPr id="367" name="Image" descr="Image"/>
          <p:cNvPicPr>
            <a:picLocks noChangeAspect="1"/>
          </p:cNvPicPr>
          <p:nvPr/>
        </p:nvPicPr>
        <p:blipFill>
          <a:blip r:embed="rId4">
            <a:extLst/>
          </a:blip>
          <a:stretch>
            <a:fillRect/>
          </a:stretch>
        </p:blipFill>
        <p:spPr>
          <a:xfrm>
            <a:off x="939942" y="717609"/>
            <a:ext cx="22504116" cy="1769745"/>
          </a:xfrm>
          <a:prstGeom prst="rect">
            <a:avLst/>
          </a:prstGeom>
          <a:ln w="12700">
            <a:miter lim="400000"/>
          </a:ln>
          <a:effectLst>
            <a:outerShdw sx="100000" sy="100000" kx="0" ky="0" algn="b" rotWithShape="0" blurRad="190500" dist="114300" dir="2729149">
              <a:srgbClr val="000000"/>
            </a:outerShdw>
          </a:effectLst>
        </p:spPr>
      </p:pic>
      <p:sp>
        <p:nvSpPr>
          <p:cNvPr id="368" name="Hear, believe, repent, confess, be baptized (Rom 10:17; John 8:24; Acts 17:30; Rom 10:9; Acts 2:38; 22:16; 1 Pet 3:21)…"/>
          <p:cNvSpPr txBox="1"/>
          <p:nvPr/>
        </p:nvSpPr>
        <p:spPr>
          <a:xfrm>
            <a:off x="9713347" y="4878301"/>
            <a:ext cx="14383876" cy="652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244599" indent="-1142999" defTabSz="642937">
              <a:lnSpc>
                <a:spcPct val="100000"/>
              </a:lnSpc>
              <a:spcBef>
                <a:spcPts val="1600"/>
              </a:spcBef>
              <a:buClr>
                <a:srgbClr val="FF8000"/>
              </a:buClr>
              <a:buSzPct val="80000"/>
              <a:buFont typeface="Wingdings 2"/>
              <a:buBlip>
                <a:blip r:embed="rId5"/>
              </a:buBlip>
              <a:defRPr sz="69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rPr b="1"/>
              <a:t>Hear, believe, repent, confess, be baptized </a:t>
            </a:r>
            <a:r>
              <a:t>(Rom 10:17; John 8:24; Acts 17:30; Rom 10:9; Acts 2:38; 22:16; 1 Pet 3:21)</a:t>
            </a:r>
            <a:endParaRPr b="1"/>
          </a:p>
          <a:p>
            <a:pPr marL="1244599" indent="-1142999" defTabSz="642937">
              <a:lnSpc>
                <a:spcPct val="100000"/>
              </a:lnSpc>
              <a:spcBef>
                <a:spcPts val="1600"/>
              </a:spcBef>
              <a:buClr>
                <a:srgbClr val="FF8000"/>
              </a:buClr>
              <a:buSzPct val="80000"/>
              <a:buFont typeface="Wingdings 2"/>
              <a:buBlip>
                <a:blip r:embed="rId5"/>
              </a:buBlip>
              <a:defRPr sz="69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rPr b="1"/>
              <a:t>Serve faithfully </a:t>
            </a:r>
            <a:r>
              <a:t>(1 Cor 15:58; 2 Tim 1:13; 2:5; Luke 6:46)</a:t>
            </a:r>
          </a:p>
        </p:txBody>
      </p:sp>
      <p:sp>
        <p:nvSpPr>
          <p:cNvPr id="369" name="HOW CAN ONE PLEASE GOD?"/>
          <p:cNvSpPr/>
          <p:nvPr/>
        </p:nvSpPr>
        <p:spPr>
          <a:xfrm>
            <a:off x="387856" y="2902403"/>
            <a:ext cx="23608288" cy="1652766"/>
          </a:xfrm>
          <a:prstGeom prst="roundRect">
            <a:avLst>
              <a:gd name="adj" fmla="val 11526"/>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8800">
                <a:ln w="12700" cap="flat">
                  <a:solidFill>
                    <a:srgbClr val="000000"/>
                  </a:solidFill>
                  <a:prstDash val="solid"/>
                  <a:miter lim="400000"/>
                </a:ln>
                <a:solidFill>
                  <a:srgbClr val="FFFFFF"/>
                </a:solidFill>
                <a:effectLst>
                  <a:outerShdw sx="100000" sy="100000" kx="0" ky="0" algn="b" rotWithShape="0" blurRad="50800" dist="63500" dir="1648011">
                    <a:srgbClr val="000000"/>
                  </a:outerShdw>
                </a:effectLst>
                <a:latin typeface="Gill Sans"/>
                <a:ea typeface="Gill Sans"/>
                <a:cs typeface="Gill Sans"/>
                <a:sym typeface="Gill Sans"/>
              </a:defRPr>
            </a:lvl1pPr>
          </a:lstStyle>
          <a:p>
            <a:pPr/>
            <a:r>
              <a:t>HOW CAN ONE PLEASE GOD?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8">
                                            <p:txEl>
                                              <p:pRg st="1" end="1"/>
                                            </p:txEl>
                                          </p:spTgt>
                                        </p:tgtEl>
                                        <p:attrNameLst>
                                          <p:attrName>style.visibility</p:attrName>
                                        </p:attrNameLst>
                                      </p:cBhvr>
                                      <p:to>
                                        <p:strVal val="visible"/>
                                      </p:to>
                                    </p:set>
                                    <p:animEffect filter="fade" transition="in">
                                      <p:cBhvr>
                                        <p:cTn id="7" dur="500"/>
                                        <p:tgtEl>
                                          <p:spTgt spid="36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8"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Charts by Don McClain…"/>
          <p:cNvSpPr/>
          <p:nvPr/>
        </p:nvSpPr>
        <p:spPr>
          <a:xfrm>
            <a:off x="3717726" y="6527277"/>
            <a:ext cx="16948548" cy="5791201"/>
          </a:xfrm>
          <a:prstGeom prst="rect">
            <a:avLst/>
          </a:prstGeom>
          <a:gradFill>
            <a:gsLst>
              <a:gs pos="0">
                <a:srgbClr val="655E57">
                  <a:alpha val="63000"/>
                </a:srgbClr>
              </a:gs>
              <a:gs pos="100000">
                <a:srgbClr val="2A2A20">
                  <a:alpha val="84000"/>
                </a:srgbClr>
              </a:gs>
            </a:gsLst>
            <a:lin ang="16200000"/>
          </a:gradFill>
          <a:ln w="12700">
            <a:miter lim="400000"/>
          </a:ln>
          <a:extLst>
            <a:ext uri="{C572A759-6A51-4108-AA02-DFA0A04FC94B}">
              <ma14:wrappingTextBoxFlag xmlns:ma14="http://schemas.microsoft.com/office/mac/drawingml/2011/main" val="1"/>
            </a:ext>
          </a:extLst>
        </p:spPr>
        <p:txBody>
          <a:bodyPr lIns="53578" tIns="53578" rIns="53578" bIns="53578">
            <a:spAutoFit/>
          </a:bodyPr>
          <a:lstStyle/>
          <a:p>
            <a:pPr algn="ctr" defTabSz="821531">
              <a:lnSpc>
                <a:spcPct val="100000"/>
              </a:lnSpc>
              <a:spcBef>
                <a:spcPts val="0"/>
              </a:spcBef>
              <a:defRPr sz="38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r>
              <a:rPr>
                <a:latin typeface="Berlin Sans FB Demi Bold"/>
                <a:ea typeface="Berlin Sans FB Demi Bold"/>
                <a:cs typeface="Berlin Sans FB Demi Bold"/>
                <a:sym typeface="Berlin Sans FB Demi Bold"/>
              </a:rPr>
              <a:t>Charts by Don McClain</a:t>
            </a:r>
          </a:p>
          <a:p>
            <a:pPr algn="ctr" defTabSz="821531">
              <a:lnSpc>
                <a:spcPct val="100000"/>
              </a:lnSpc>
              <a:spcBef>
                <a:spcPts val="0"/>
              </a:spcBef>
              <a:defRPr sz="38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r>
              <a:t>Preached October 5, 2014 — West 65</a:t>
            </a:r>
            <a:r>
              <a:rPr baseline="31052"/>
              <a:t>th</a:t>
            </a:r>
            <a:r>
              <a:t> Street church of Christ</a:t>
            </a:r>
          </a:p>
          <a:p>
            <a:pPr algn="ctr" defTabSz="821531">
              <a:lnSpc>
                <a:spcPct val="100000"/>
              </a:lnSpc>
              <a:spcBef>
                <a:spcPts val="0"/>
              </a:spcBef>
              <a:defRPr sz="38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r>
              <a:t>Preached February 22, 2026 — Alexander church of Christ </a:t>
            </a:r>
          </a:p>
          <a:p>
            <a:pPr algn="ctr" defTabSz="821531">
              <a:lnSpc>
                <a:spcPct val="100000"/>
              </a:lnSpc>
              <a:spcBef>
                <a:spcPts val="0"/>
              </a:spcBef>
              <a:defRPr sz="38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r>
              <a:t>501-568-1062</a:t>
            </a:r>
          </a:p>
          <a:p>
            <a:pPr algn="ctr" defTabSz="821531">
              <a:lnSpc>
                <a:spcPct val="100000"/>
              </a:lnSpc>
              <a:spcBef>
                <a:spcPts val="0"/>
              </a:spcBef>
              <a:defRPr sz="38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r>
              <a:t>Prepared using Keynote</a:t>
            </a:r>
          </a:p>
          <a:p>
            <a:pPr algn="ctr" defTabSz="821531">
              <a:lnSpc>
                <a:spcPct val="100000"/>
              </a:lnSpc>
              <a:spcBef>
                <a:spcPts val="0"/>
              </a:spcBef>
              <a:defRPr sz="38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r>
              <a:t>Email –</a:t>
            </a:r>
            <a:r>
              <a:rPr>
                <a:solidFill>
                  <a:srgbClr val="0056D6"/>
                </a:solidFill>
                <a:uFill>
                  <a:solidFill>
                    <a:srgbClr val="0056D6"/>
                  </a:solidFill>
                </a:uFill>
              </a:rPr>
              <a:t> </a:t>
            </a:r>
            <a:r>
              <a:rPr u="sng">
                <a:solidFill>
                  <a:srgbClr val="0056D6"/>
                </a:solidFill>
                <a:uFill>
                  <a:solidFill>
                    <a:srgbClr val="0056D6"/>
                  </a:solidFill>
                </a:uFill>
                <a:hlinkClick r:id="rId2" invalidUrl="" action="" tgtFrame="" tooltip="" history="1" highlightClick="0" endSnd="0"/>
              </a:rPr>
              <a:t>donmcclain@sbcglobal.net</a:t>
            </a:r>
            <a:r>
              <a:rPr u="sng">
                <a:solidFill>
                  <a:srgbClr val="0056D6"/>
                </a:solidFill>
                <a:uFill>
                  <a:solidFill>
                    <a:srgbClr val="0056D6"/>
                  </a:solidFill>
                </a:uFill>
              </a:rPr>
              <a:t> </a:t>
            </a:r>
            <a:r>
              <a:rPr>
                <a:solidFill>
                  <a:srgbClr val="0056D6"/>
                </a:solidFill>
                <a:uFill>
                  <a:solidFill>
                    <a:srgbClr val="0056D6"/>
                  </a:solidFill>
                </a:uFill>
              </a:rPr>
              <a:t> </a:t>
            </a:r>
          </a:p>
          <a:p>
            <a:pPr algn="ctr" defTabSz="821531">
              <a:lnSpc>
                <a:spcPct val="100000"/>
              </a:lnSpc>
              <a:spcBef>
                <a:spcPts val="0"/>
              </a:spcBef>
              <a:defRPr sz="38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r>
              <a:t>More PPT &amp; Audio Sermons:</a:t>
            </a:r>
          </a:p>
          <a:p>
            <a:pPr algn="ctr" defTabSz="821531">
              <a:lnSpc>
                <a:spcPct val="100000"/>
              </a:lnSpc>
              <a:spcBef>
                <a:spcPts val="0"/>
              </a:spcBef>
              <a:defRPr sz="38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r>
              <a:rPr u="sng">
                <a:hlinkClick r:id="rId3" invalidUrl="" action="" tgtFrame="" tooltip="" history="1" highlightClick="0" endSnd="0"/>
              </a:rPr>
              <a:t>http://w65stchurchofchrist.org/coc/sermons/</a:t>
            </a:r>
            <a:r>
              <a:t> </a:t>
            </a:r>
          </a:p>
        </p:txBody>
      </p:sp>
      <p:sp>
        <p:nvSpPr>
          <p:cNvPr id="375" name="Note – Many of the transition effects used in this presentation may be lost using PPT 2007 Viewer…"/>
          <p:cNvSpPr txBox="1"/>
          <p:nvPr/>
        </p:nvSpPr>
        <p:spPr>
          <a:xfrm>
            <a:off x="3708796" y="12065913"/>
            <a:ext cx="16948548" cy="1358901"/>
          </a:xfrm>
          <a:prstGeom prst="rect">
            <a:avLst/>
          </a:prstGeom>
          <a:solidFill>
            <a:srgbClr val="424242"/>
          </a:solidFill>
          <a:ln w="50800">
            <a:solidFill>
              <a:srgbClr val="FFFFFF"/>
            </a:solidFil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53578" tIns="53578" rIns="53578" bIns="53578">
            <a:spAutoFit/>
          </a:bodyPr>
          <a:lstStyle/>
          <a:p>
            <a:pPr algn="ctr" defTabSz="1821656">
              <a:lnSpc>
                <a:spcPct val="100000"/>
              </a:lnSpc>
              <a:spcBef>
                <a:spcPts val="0"/>
              </a:spcBef>
              <a:buClr>
                <a:srgbClr val="FFFFFF"/>
              </a:buClr>
              <a:defRPr sz="5800">
                <a:solidFill>
                  <a:srgbClr val="FFFFFF"/>
                </a:solidFill>
                <a:effectLst>
                  <a:outerShdw sx="100000" sy="100000" kx="0" ky="0" algn="b" rotWithShape="0" blurRad="38100" dist="64529" dir="2700000">
                    <a:srgbClr val="000000">
                      <a:alpha val="48275"/>
                    </a:srgbClr>
                  </a:outerShdw>
                </a:effectLst>
                <a:uFill>
                  <a:solidFill>
                    <a:srgbClr val="FFFFFF"/>
                  </a:solidFill>
                </a:uFill>
                <a:latin typeface="Book Antiqua"/>
                <a:ea typeface="Book Antiqua"/>
                <a:cs typeface="Book Antiqua"/>
                <a:sym typeface="Book Antiqua"/>
              </a:defRPr>
            </a:pPr>
            <a:r>
              <a:rPr sz="2400">
                <a:effectLst>
                  <a:outerShdw sx="100000" sy="100000" kx="0" ky="0" algn="b" rotWithShape="0" blurRad="63500" dist="0" dir="3600000">
                    <a:srgbClr val="000000">
                      <a:alpha val="70000"/>
                    </a:srgbClr>
                  </a:outerShdw>
                </a:effectLst>
              </a:rPr>
              <a:t>Note – Many of the transition effects used in this presentation may be lost using PPT 2007 Viewer</a:t>
            </a:r>
          </a:p>
          <a:p>
            <a:pPr algn="ctr" defTabSz="1821656">
              <a:lnSpc>
                <a:spcPct val="100000"/>
              </a:lnSpc>
              <a:spcBef>
                <a:spcPts val="0"/>
              </a:spcBef>
              <a:buClr>
                <a:srgbClr val="FFFFFF"/>
              </a:buClr>
              <a:defRPr sz="5800">
                <a:solidFill>
                  <a:srgbClr val="FFFFFF"/>
                </a:solidFill>
                <a:effectLst>
                  <a:outerShdw sx="100000" sy="100000" kx="0" ky="0" algn="b" rotWithShape="0" blurRad="38100" dist="64529" dir="2700000">
                    <a:srgbClr val="000000">
                      <a:alpha val="48275"/>
                    </a:srgbClr>
                  </a:outerShdw>
                </a:effectLst>
                <a:uFill>
                  <a:solidFill>
                    <a:srgbClr val="FFFFFF"/>
                  </a:solidFill>
                </a:uFill>
                <a:latin typeface="Book Antiqua"/>
                <a:ea typeface="Book Antiqua"/>
                <a:cs typeface="Book Antiqua"/>
                <a:sym typeface="Book Antiqua"/>
              </a:defRPr>
            </a:pPr>
            <a:r>
              <a:rPr sz="2400" u="sng">
                <a:solidFill>
                  <a:srgbClr val="D6A800"/>
                </a:solidFill>
                <a:effectLst>
                  <a:outerShdw sx="100000" sy="100000" kx="0" ky="0" algn="b" rotWithShape="0" blurRad="63500" dist="0" dir="3600000">
                    <a:srgbClr val="000000">
                      <a:alpha val="70000"/>
                    </a:srgbClr>
                  </a:outerShdw>
                </a:effectLst>
                <a:uFill>
                  <a:solidFill>
                    <a:srgbClr val="D6A800"/>
                  </a:solidFill>
                </a:uFill>
                <a:hlinkClick r:id="rId4" invalidUrl="" action="" tgtFrame="" tooltip="" history="1" highlightClick="0" endSnd="0"/>
              </a:rPr>
              <a:t>http://www.microsoft.com/downloads/details.aspx?FamilyID=cb9bf144-1076-4615-9951-294eeb832823&amp;displaylang=en</a:t>
            </a:r>
            <a:r>
              <a:rPr sz="2400">
                <a:effectLst>
                  <a:outerShdw sx="100000" sy="100000" kx="0" ky="0" algn="b" rotWithShape="0" blurRad="63500" dist="0" dir="3600000">
                    <a:srgbClr val="000000">
                      <a:alpha val="70000"/>
                    </a:srgbClr>
                  </a:outerShdw>
                </a:effectLst>
              </a:rPr>
              <a:t> </a:t>
            </a:r>
          </a:p>
        </p:txBody>
      </p:sp>
      <p:sp>
        <p:nvSpPr>
          <p:cNvPr id="376" name="2 Samuel 6:1-11; 1 Chronicles 13:1-14"/>
          <p:cNvSpPr txBox="1"/>
          <p:nvPr>
            <p:ph type="body" sz="quarter" idx="4294967295"/>
          </p:nvPr>
        </p:nvSpPr>
        <p:spPr>
          <a:xfrm>
            <a:off x="4833937" y="4586091"/>
            <a:ext cx="14716126" cy="1589485"/>
          </a:xfrm>
          <a:prstGeom prst="rect">
            <a:avLst/>
          </a:prstGeom>
        </p:spPr>
        <p:txBody>
          <a:bodyPr lIns="71437" tIns="71437" rIns="71437" bIns="71437" anchor="t"/>
          <a:lstStyle>
            <a:lvl1pPr marL="0" indent="0" algn="ctr" defTabSz="821531">
              <a:spcBef>
                <a:spcPts val="0"/>
              </a:spcBef>
              <a:buSzTx/>
              <a:buNone/>
              <a:defRPr sz="6600">
                <a:solidFill>
                  <a:srgbClr val="FFFFFF"/>
                </a:solidFill>
                <a:latin typeface="Adelon-Light-Regular"/>
                <a:ea typeface="Adelon-Light-Regular"/>
                <a:cs typeface="Adelon-Light-Regular"/>
                <a:sym typeface="Adelon-Light-Regular"/>
              </a:defRPr>
            </a:lvl1pPr>
          </a:lstStyle>
          <a:p>
            <a:pPr/>
            <a:r>
              <a:t>2 Samuel 6:1-11; 1 Chronicles 13:1-14</a:t>
            </a:r>
          </a:p>
        </p:txBody>
      </p:sp>
      <p:sp>
        <p:nvSpPr>
          <p:cNvPr id="377" name="And Uzzah's Error"/>
          <p:cNvSpPr txBox="1"/>
          <p:nvPr/>
        </p:nvSpPr>
        <p:spPr>
          <a:xfrm>
            <a:off x="3080009" y="2372121"/>
            <a:ext cx="18223981" cy="2720976"/>
          </a:xfrm>
          <a:prstGeom prst="rect">
            <a:avLst/>
          </a:prstGeom>
          <a:ln w="12700">
            <a:miter lim="400000"/>
          </a:ln>
          <a:effectLst>
            <a:outerShdw sx="100000" sy="100000" kx="0" ky="0" algn="b" rotWithShape="0" blurRad="101600" dist="88900" dir="1526942">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sz="6000">
                <a:solidFill>
                  <a:srgbClr val="FFFFFF"/>
                </a:solidFill>
                <a:effectLst>
                  <a:outerShdw sx="100000" sy="100000" kx="0" ky="0" algn="b" rotWithShape="0" blurRad="63500" dist="63500" dir="3212739">
                    <a:srgbClr val="000000"/>
                  </a:outerShdw>
                </a:effectLst>
                <a:latin typeface="Zapfino"/>
                <a:ea typeface="Zapfino"/>
                <a:cs typeface="Zapfino"/>
                <a:sym typeface="Zapfino"/>
              </a:defRPr>
            </a:lvl1pPr>
          </a:lstStyle>
          <a:p>
            <a:pPr/>
            <a:r>
              <a:t>And Uzzah's Error</a:t>
            </a:r>
          </a:p>
        </p:txBody>
      </p:sp>
      <p:pic>
        <p:nvPicPr>
          <p:cNvPr id="378" name="Image" descr="Image"/>
          <p:cNvPicPr>
            <a:picLocks noChangeAspect="0"/>
          </p:cNvPicPr>
          <p:nvPr/>
        </p:nvPicPr>
        <p:blipFill>
          <a:blip r:embed="rId5">
            <a:extLst/>
          </a:blip>
          <a:stretch>
            <a:fillRect/>
          </a:stretch>
        </p:blipFill>
        <p:spPr>
          <a:xfrm>
            <a:off x="3597687" y="497104"/>
            <a:ext cx="17556976" cy="2024837"/>
          </a:xfrm>
          <a:prstGeom prst="rect">
            <a:avLst/>
          </a:prstGeom>
          <a:ln w="12700">
            <a:miter lim="400000"/>
          </a:ln>
          <a:effectLst>
            <a:outerShdw sx="100000" sy="100000" kx="0" ky="0" algn="b" rotWithShape="0" blurRad="50800" dist="25400" dir="5400000">
              <a:srgbClr val="000000">
                <a:alpha val="50000"/>
              </a:srgbClr>
            </a:outerShdw>
          </a:effectLst>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0" name="Front view of a red motorcycle against a black background" descr="Front view of a red motorcycle against a black background"/>
          <p:cNvPicPr>
            <a:picLocks noChangeAspect="1"/>
          </p:cNvPicPr>
          <p:nvPr>
            <p:ph type="pic" idx="21"/>
          </p:nvPr>
        </p:nvPicPr>
        <p:blipFill>
          <a:blip r:embed="rId2">
            <a:extLst/>
          </a:blip>
          <a:srcRect l="0" t="12500" r="0" b="12500"/>
          <a:stretch>
            <a:fillRect/>
          </a:stretch>
        </p:blipFill>
        <p:spPr>
          <a:prstGeom prst="rect">
            <a:avLst/>
          </a:prstGeom>
        </p:spPr>
      </p:pic>
      <p:sp>
        <p:nvSpPr>
          <p:cNvPr id="381" name="1 Chronicles 15:13 (NKJV)…"/>
          <p:cNvSpPr txBox="1"/>
          <p:nvPr/>
        </p:nvSpPr>
        <p:spPr>
          <a:xfrm>
            <a:off x="1431053" y="9266350"/>
            <a:ext cx="21521895" cy="4114801"/>
          </a:xfrm>
          <a:prstGeom prst="rect">
            <a:avLst/>
          </a:prstGeom>
          <a:solidFill>
            <a:srgbClr val="000000">
              <a:alpha val="34245"/>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sz="6600">
                <a:solidFill>
                  <a:srgbClr val="FFFFFF"/>
                </a:solidFill>
                <a:effectLst>
                  <a:outerShdw sx="100000" sy="100000" kx="0" ky="0" algn="b" rotWithShape="0" blurRad="50800" dist="63500" dir="1759393">
                    <a:srgbClr val="000000"/>
                  </a:outerShdw>
                </a:effectLst>
                <a:latin typeface="Helvetica"/>
                <a:ea typeface="Helvetica"/>
                <a:cs typeface="Helvetica"/>
                <a:sym typeface="Helvetica"/>
              </a:defRPr>
            </a:pPr>
            <a:r>
              <a:t>1 Chronicles 15:13 (NKJV)</a:t>
            </a:r>
          </a:p>
          <a:p>
            <a:pPr algn="ctr" defTabSz="457200">
              <a:lnSpc>
                <a:spcPct val="100000"/>
              </a:lnSpc>
              <a:spcBef>
                <a:spcPts val="0"/>
              </a:spcBef>
              <a:defRPr sz="6600">
                <a:solidFill>
                  <a:srgbClr val="FFFFFF"/>
                </a:solidFill>
                <a:effectLst>
                  <a:outerShdw sx="100000" sy="100000" kx="0" ky="0" algn="b" rotWithShape="0" blurRad="50800" dist="63500" dir="1759393">
                    <a:srgbClr val="000000"/>
                  </a:outerShdw>
                </a:effectLst>
                <a:latin typeface="Helvetica"/>
                <a:ea typeface="Helvetica"/>
                <a:cs typeface="Helvetica"/>
                <a:sym typeface="Helvetica"/>
              </a:defRPr>
            </a:pPr>
            <a:r>
              <a:rPr baseline="31999"/>
              <a:t>13</a:t>
            </a:r>
            <a:r>
              <a:t> For because you </a:t>
            </a:r>
            <a:r>
              <a:rPr i="1"/>
              <a:t>did</a:t>
            </a:r>
            <a:r>
              <a:t> not </a:t>
            </a:r>
            <a:r>
              <a:rPr i="1"/>
              <a:t>do it</a:t>
            </a:r>
            <a:r>
              <a:t> the first </a:t>
            </a:r>
            <a:r>
              <a:rPr i="1"/>
              <a:t>time,</a:t>
            </a:r>
            <a:r>
              <a:t> the Lord our God broke out against us, because we did not consult Him about the proper order.”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0" name="Image" descr="Image"/>
          <p:cNvPicPr>
            <a:picLocks noChangeAspect="1"/>
          </p:cNvPicPr>
          <p:nvPr/>
        </p:nvPicPr>
        <p:blipFill>
          <a:blip r:embed="rId2">
            <a:extLst/>
          </a:blip>
          <a:stretch>
            <a:fillRect/>
          </a:stretch>
        </p:blipFill>
        <p:spPr>
          <a:xfrm>
            <a:off x="939942" y="235009"/>
            <a:ext cx="22504116" cy="1769745"/>
          </a:xfrm>
          <a:prstGeom prst="rect">
            <a:avLst/>
          </a:prstGeom>
          <a:ln w="12700">
            <a:miter lim="400000"/>
          </a:ln>
          <a:effectLst>
            <a:outerShdw sx="100000" sy="100000" kx="0" ky="0" algn="b" rotWithShape="0" blurRad="190500" dist="114300" dir="2729149">
              <a:srgbClr val="000000"/>
            </a:outerShdw>
          </a:effectLst>
        </p:spPr>
      </p:pic>
      <p:pic>
        <p:nvPicPr>
          <p:cNvPr id="191" name="Image" descr="Image"/>
          <p:cNvPicPr>
            <a:picLocks noChangeAspect="1"/>
          </p:cNvPicPr>
          <p:nvPr/>
        </p:nvPicPr>
        <p:blipFill>
          <a:blip r:embed="rId3">
            <a:extLst/>
          </a:blip>
          <a:stretch>
            <a:fillRect/>
          </a:stretch>
        </p:blipFill>
        <p:spPr>
          <a:xfrm>
            <a:off x="-86122" y="2828131"/>
            <a:ext cx="10904089" cy="11280091"/>
          </a:xfrm>
          <a:prstGeom prst="rect">
            <a:avLst/>
          </a:prstGeom>
          <a:ln w="12700">
            <a:miter lim="400000"/>
          </a:ln>
        </p:spPr>
      </p:pic>
      <p:sp>
        <p:nvSpPr>
          <p:cNvPr id="192" name="The Ark of God Takes A 7 Month Journey - 1 Sam 4-6"/>
          <p:cNvSpPr/>
          <p:nvPr/>
        </p:nvSpPr>
        <p:spPr>
          <a:xfrm>
            <a:off x="-73776" y="2232818"/>
            <a:ext cx="24531552" cy="1057276"/>
          </a:xfrm>
          <a:prstGeom prst="rect">
            <a:avLst/>
          </a:prstGeom>
          <a:gradFill>
            <a:gsLst>
              <a:gs pos="0">
                <a:srgbClr val="971817">
                  <a:alpha val="74000"/>
                </a:srgbClr>
              </a:gs>
              <a:gs pos="100000">
                <a:srgbClr val="720C04">
                  <a:alpha val="41000"/>
                </a:srgbClr>
              </a:gs>
            </a:gsLst>
            <a:lin ang="5400000"/>
          </a:gradFill>
          <a:ln w="12700">
            <a:miter lim="400000"/>
          </a:ln>
          <a:effectLst>
            <a:outerShdw sx="100000" sy="100000" kx="0" ky="0" algn="b" rotWithShape="0" blurRad="101600" dist="0" dir="189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sz="6000">
                <a:solidFill>
                  <a:srgbClr val="FFFFFF"/>
                </a:solidFill>
                <a:effectLst>
                  <a:outerShdw sx="100000" sy="100000" kx="0" ky="0" algn="b" rotWithShape="0" blurRad="25400" dist="23998" dir="2700000">
                    <a:srgbClr val="000000">
                      <a:alpha val="31034"/>
                    </a:srgbClr>
                  </a:outerShdw>
                </a:effectLst>
                <a:latin typeface="Helvetica"/>
                <a:ea typeface="Helvetica"/>
                <a:cs typeface="Helvetica"/>
                <a:sym typeface="Helvetica"/>
              </a:defRPr>
            </a:lvl1pPr>
          </a:lstStyle>
          <a:p>
            <a:pPr/>
            <a:r>
              <a:t>The Ark of God Takes A 7 Month Journey - 1 Sam 4-6</a:t>
            </a:r>
          </a:p>
        </p:txBody>
      </p:sp>
      <p:sp>
        <p:nvSpPr>
          <p:cNvPr id="193" name="Philistines &amp; the Ark:…"/>
          <p:cNvSpPr txBox="1"/>
          <p:nvPr/>
        </p:nvSpPr>
        <p:spPr>
          <a:xfrm>
            <a:off x="10183807" y="3800926"/>
            <a:ext cx="14048147" cy="9309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244599" indent="-1142999" defTabSz="642937">
              <a:lnSpc>
                <a:spcPct val="100000"/>
              </a:lnSpc>
              <a:spcBef>
                <a:spcPts val="1700"/>
              </a:spcBef>
              <a:buClr>
                <a:srgbClr val="FF8000"/>
              </a:buClr>
              <a:buSzPct val="80000"/>
              <a:buFont typeface="Wingdings 2"/>
              <a:buBlip>
                <a:blip r:embed="rId4"/>
              </a:buBlip>
              <a:defRPr b="1" sz="66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Philistines &amp; the Ark: </a:t>
            </a:r>
          </a:p>
          <a:p>
            <a:pPr marL="1790700" indent="-1003300" defTabSz="642937">
              <a:lnSpc>
                <a:spcPct val="100000"/>
              </a:lnSpc>
              <a:spcBef>
                <a:spcPts val="1700"/>
              </a:spcBef>
              <a:buClr>
                <a:srgbClr val="FF8000"/>
              </a:buClr>
              <a:buSzPct val="80000"/>
              <a:buFont typeface="Wingdings 2"/>
              <a:buBlip>
                <a:blip r:embed="rId5"/>
              </a:buBlip>
              <a:defRPr sz="60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Ashdod: Dagon falls / people stricken with tumors (1 Sam 5:1-8) </a:t>
            </a:r>
          </a:p>
          <a:p>
            <a:pPr marL="1790700" indent="-1003300" defTabSz="642937">
              <a:lnSpc>
                <a:spcPct val="100000"/>
              </a:lnSpc>
              <a:spcBef>
                <a:spcPts val="1700"/>
              </a:spcBef>
              <a:buClr>
                <a:srgbClr val="FF8000"/>
              </a:buClr>
              <a:buSzPct val="80000"/>
              <a:buFont typeface="Wingdings 2"/>
              <a:buBlip>
                <a:blip r:embed="rId5"/>
              </a:buBlip>
              <a:defRPr sz="60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Men of Gath made sick with tumors also (1 Sam 5:9) </a:t>
            </a:r>
          </a:p>
          <a:p>
            <a:pPr marL="1790700" indent="-1003300" defTabSz="642937">
              <a:lnSpc>
                <a:spcPct val="100000"/>
              </a:lnSpc>
              <a:spcBef>
                <a:spcPts val="1700"/>
              </a:spcBef>
              <a:buClr>
                <a:srgbClr val="FF8000"/>
              </a:buClr>
              <a:buSzPct val="80000"/>
              <a:buFont typeface="Wingdings 2"/>
              <a:buBlip>
                <a:blip r:embed="rId5"/>
              </a:buBlip>
              <a:defRPr sz="60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Men of Ekron made sick with tumors - many died (1 Sam 5:10)  </a:t>
            </a:r>
          </a:p>
          <a:p>
            <a:pPr marL="1790700" indent="-1003300" defTabSz="642937">
              <a:lnSpc>
                <a:spcPct val="100000"/>
              </a:lnSpc>
              <a:spcBef>
                <a:spcPts val="1700"/>
              </a:spcBef>
              <a:buClr>
                <a:srgbClr val="FF8000"/>
              </a:buClr>
              <a:buSzPct val="80000"/>
              <a:buFont typeface="Wingdings 2"/>
              <a:buBlip>
                <a:blip r:embed="rId5"/>
              </a:buBlip>
              <a:defRPr sz="60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Ark sent back to Israel (1 Sam 5:11,12)</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93">
                                            <p:txEl>
                                              <p:pRg st="2" end="2"/>
                                            </p:txEl>
                                          </p:spTgt>
                                        </p:tgtEl>
                                        <p:attrNameLst>
                                          <p:attrName>style.visibility</p:attrName>
                                        </p:attrNameLst>
                                      </p:cBhvr>
                                      <p:to>
                                        <p:strVal val="visible"/>
                                      </p:to>
                                    </p:set>
                                    <p:animEffect filter="fade" transition="in">
                                      <p:cBhvr>
                                        <p:cTn id="7" dur="500"/>
                                        <p:tgtEl>
                                          <p:spTgt spid="19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193">
                                            <p:txEl>
                                              <p:pRg st="3" end="3"/>
                                            </p:txEl>
                                          </p:spTgt>
                                        </p:tgtEl>
                                        <p:attrNameLst>
                                          <p:attrName>style.visibility</p:attrName>
                                        </p:attrNameLst>
                                      </p:cBhvr>
                                      <p:to>
                                        <p:strVal val="visible"/>
                                      </p:to>
                                    </p:set>
                                    <p:animEffect filter="fade" transition="in">
                                      <p:cBhvr>
                                        <p:cTn id="12" dur="500"/>
                                        <p:tgtEl>
                                          <p:spTgt spid="19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193">
                                            <p:txEl>
                                              <p:pRg st="4" end="4"/>
                                            </p:txEl>
                                          </p:spTgt>
                                        </p:tgtEl>
                                        <p:attrNameLst>
                                          <p:attrName>style.visibility</p:attrName>
                                        </p:attrNameLst>
                                      </p:cBhvr>
                                      <p:to>
                                        <p:strVal val="visible"/>
                                      </p:to>
                                    </p:set>
                                    <p:animEffect filter="fade" transition="in">
                                      <p:cBhvr>
                                        <p:cTn id="17" dur="500"/>
                                        <p:tgtEl>
                                          <p:spTgt spid="193">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3"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5" name="Image" descr="Image"/>
          <p:cNvPicPr>
            <a:picLocks noChangeAspect="1"/>
          </p:cNvPicPr>
          <p:nvPr/>
        </p:nvPicPr>
        <p:blipFill>
          <a:blip r:embed="rId2">
            <a:extLst/>
          </a:blip>
          <a:stretch>
            <a:fillRect/>
          </a:stretch>
        </p:blipFill>
        <p:spPr>
          <a:xfrm>
            <a:off x="939942" y="235009"/>
            <a:ext cx="22504116" cy="1769745"/>
          </a:xfrm>
          <a:prstGeom prst="rect">
            <a:avLst/>
          </a:prstGeom>
          <a:ln w="12700">
            <a:miter lim="400000"/>
          </a:ln>
          <a:effectLst>
            <a:outerShdw sx="100000" sy="100000" kx="0" ky="0" algn="b" rotWithShape="0" blurRad="190500" dist="114300" dir="2729149">
              <a:srgbClr val="000000"/>
            </a:outerShdw>
          </a:effectLst>
        </p:spPr>
      </p:pic>
      <p:pic>
        <p:nvPicPr>
          <p:cNvPr id="196" name="Image" descr="Image"/>
          <p:cNvPicPr>
            <a:picLocks noChangeAspect="1"/>
          </p:cNvPicPr>
          <p:nvPr/>
        </p:nvPicPr>
        <p:blipFill>
          <a:blip r:embed="rId3">
            <a:extLst/>
          </a:blip>
          <a:stretch>
            <a:fillRect/>
          </a:stretch>
        </p:blipFill>
        <p:spPr>
          <a:xfrm>
            <a:off x="-86122" y="2828131"/>
            <a:ext cx="10904089" cy="11280091"/>
          </a:xfrm>
          <a:prstGeom prst="rect">
            <a:avLst/>
          </a:prstGeom>
          <a:ln w="12700">
            <a:miter lim="400000"/>
          </a:ln>
        </p:spPr>
      </p:pic>
      <p:sp>
        <p:nvSpPr>
          <p:cNvPr id="197" name="The Ark Taken Back To Israel - To Kirjath Jearim (1 Sam 6:13-7:1)"/>
          <p:cNvSpPr/>
          <p:nvPr/>
        </p:nvSpPr>
        <p:spPr>
          <a:xfrm>
            <a:off x="-73776" y="2232818"/>
            <a:ext cx="24531552" cy="1057276"/>
          </a:xfrm>
          <a:prstGeom prst="rect">
            <a:avLst/>
          </a:prstGeom>
          <a:gradFill>
            <a:gsLst>
              <a:gs pos="0">
                <a:srgbClr val="971817">
                  <a:alpha val="74000"/>
                </a:srgbClr>
              </a:gs>
              <a:gs pos="100000">
                <a:srgbClr val="720C04">
                  <a:alpha val="41000"/>
                </a:srgbClr>
              </a:gs>
            </a:gsLst>
            <a:lin ang="5400000"/>
          </a:gradFill>
          <a:ln w="12700">
            <a:miter lim="400000"/>
          </a:ln>
          <a:effectLst>
            <a:outerShdw sx="100000" sy="100000" kx="0" ky="0" algn="b" rotWithShape="0" blurRad="101600" dist="0" dir="189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sz="6000">
                <a:solidFill>
                  <a:srgbClr val="FFFFFF"/>
                </a:solidFill>
                <a:effectLst>
                  <a:outerShdw sx="100000" sy="100000" kx="0" ky="0" algn="b" rotWithShape="0" blurRad="25400" dist="23998" dir="2700000">
                    <a:srgbClr val="000000">
                      <a:alpha val="31034"/>
                    </a:srgbClr>
                  </a:outerShdw>
                </a:effectLst>
                <a:latin typeface="Helvetica"/>
                <a:ea typeface="Helvetica"/>
                <a:cs typeface="Helvetica"/>
                <a:sym typeface="Helvetica"/>
              </a:defRPr>
            </a:lvl1pPr>
          </a:lstStyle>
          <a:p>
            <a:pPr/>
            <a:r>
              <a:t>The Ark Taken Back To Israel - To Kirjath Jearim (1 Sam 6:13-7:1)</a:t>
            </a:r>
          </a:p>
        </p:txBody>
      </p:sp>
      <p:sp>
        <p:nvSpPr>
          <p:cNvPr id="198" name="Many men of Beth Shemesh die because they looked into the ark (1 Sam 6:13-19).…"/>
          <p:cNvSpPr txBox="1"/>
          <p:nvPr/>
        </p:nvSpPr>
        <p:spPr>
          <a:xfrm>
            <a:off x="10183807" y="3800926"/>
            <a:ext cx="14048147" cy="9474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244599" indent="-1142999" defTabSz="642937">
              <a:lnSpc>
                <a:spcPct val="100000"/>
              </a:lnSpc>
              <a:spcBef>
                <a:spcPts val="1700"/>
              </a:spcBef>
              <a:buClr>
                <a:srgbClr val="FF8000"/>
              </a:buClr>
              <a:buSzPct val="80000"/>
              <a:buFont typeface="Wingdings 2"/>
              <a:buBlip>
                <a:blip r:embed="rId4"/>
              </a:buBlip>
              <a:defRPr sz="66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Many men of Beth Shemesh die because they looked into the ark (1 Sam 6:13-19).</a:t>
            </a:r>
          </a:p>
          <a:p>
            <a:pPr marL="1244599" indent="-1142999" defTabSz="642937">
              <a:lnSpc>
                <a:spcPct val="100000"/>
              </a:lnSpc>
              <a:spcBef>
                <a:spcPts val="1700"/>
              </a:spcBef>
              <a:buClr>
                <a:srgbClr val="FF8000"/>
              </a:buClr>
              <a:buSzPct val="80000"/>
              <a:buFont typeface="Wingdings 2"/>
              <a:buBlip>
                <a:blip r:embed="rId4"/>
              </a:buBlip>
              <a:defRPr sz="66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“the men of Kirjath Jearim came and took the ark … into the house of Abinadab on the hill, and consecrated Eleazar his son to keep the ark of the Lord.” (1 Sam 6:20-7:1)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98">
                                            <p:txEl>
                                              <p:pRg st="1" end="1"/>
                                            </p:txEl>
                                          </p:spTgt>
                                        </p:tgtEl>
                                        <p:attrNameLst>
                                          <p:attrName>style.visibility</p:attrName>
                                        </p:attrNameLst>
                                      </p:cBhvr>
                                      <p:to>
                                        <p:strVal val="visible"/>
                                      </p:to>
                                    </p:set>
                                    <p:animEffect filter="fade" transition="in">
                                      <p:cBhvr>
                                        <p:cTn id="7" dur="500"/>
                                        <p:tgtEl>
                                          <p:spTgt spid="19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8"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1 Samuel 4 — 2 Samuel 6 / 1094 to 1003 b.c."/>
          <p:cNvSpPr/>
          <p:nvPr/>
        </p:nvSpPr>
        <p:spPr>
          <a:xfrm>
            <a:off x="-73776" y="2112168"/>
            <a:ext cx="24531552" cy="1298576"/>
          </a:xfrm>
          <a:prstGeom prst="rect">
            <a:avLst/>
          </a:prstGeom>
          <a:gradFill>
            <a:gsLst>
              <a:gs pos="0">
                <a:srgbClr val="971817">
                  <a:alpha val="74000"/>
                </a:srgbClr>
              </a:gs>
              <a:gs pos="100000">
                <a:srgbClr val="720C04">
                  <a:alpha val="41000"/>
                </a:srgbClr>
              </a:gs>
            </a:gsLst>
            <a:lin ang="5400000"/>
          </a:gradFill>
          <a:ln w="12700">
            <a:miter lim="400000"/>
          </a:ln>
          <a:effectLst>
            <a:outerShdw sx="100000" sy="100000" kx="0" ky="0" algn="b" rotWithShape="0" blurRad="101600" dist="0" dir="189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b="1" sz="7600">
                <a:solidFill>
                  <a:srgbClr val="FFFFFF"/>
                </a:solidFill>
                <a:effectLst>
                  <a:outerShdw sx="100000" sy="100000" kx="0" ky="0" algn="b" rotWithShape="0" blurRad="25400" dist="23998" dir="2700000">
                    <a:srgbClr val="000000">
                      <a:alpha val="31034"/>
                    </a:srgbClr>
                  </a:outerShdw>
                </a:effectLst>
                <a:latin typeface="Helvetica"/>
                <a:ea typeface="Helvetica"/>
                <a:cs typeface="Helvetica"/>
                <a:sym typeface="Helvetica"/>
              </a:defRPr>
            </a:pPr>
            <a:r>
              <a:t>1 Samuel 4 — 2 Samuel 6 / </a:t>
            </a:r>
            <a:r>
              <a:rPr b="0"/>
              <a:t>1094 to 1003 b.c.</a:t>
            </a:r>
          </a:p>
        </p:txBody>
      </p:sp>
      <p:sp>
        <p:nvSpPr>
          <p:cNvPr id="201" name="The ark was in Kirjath Jearim, in the house of Abinadab for 20 years when Samuel pleaded with the people (1 Samuel 7:2).…"/>
          <p:cNvSpPr txBox="1"/>
          <p:nvPr/>
        </p:nvSpPr>
        <p:spPr>
          <a:xfrm>
            <a:off x="10729907" y="3800926"/>
            <a:ext cx="13502047" cy="972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244599" indent="-1142999" defTabSz="642937">
              <a:lnSpc>
                <a:spcPct val="100000"/>
              </a:lnSpc>
              <a:spcBef>
                <a:spcPts val="1200"/>
              </a:spcBef>
              <a:buClr>
                <a:srgbClr val="FF8000"/>
              </a:buClr>
              <a:buSzPct val="80000"/>
              <a:buFont typeface="Wingdings 2"/>
              <a:buBlip>
                <a:blip r:embed="rId2"/>
              </a:buBlip>
              <a:defRPr sz="61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The ark was in Kirjath Jearim, in the house of Abinadab for 20 years when Samuel pleaded with the people (1 Samuel 7:2). </a:t>
            </a:r>
          </a:p>
          <a:p>
            <a:pPr marL="1244599" indent="-1142999" defTabSz="642937">
              <a:lnSpc>
                <a:spcPct val="100000"/>
              </a:lnSpc>
              <a:spcBef>
                <a:spcPts val="1200"/>
              </a:spcBef>
              <a:buClr>
                <a:srgbClr val="FF8000"/>
              </a:buClr>
              <a:buSzPct val="80000"/>
              <a:buFont typeface="Wingdings 2"/>
              <a:buBlip>
                <a:blip r:embed="rId2"/>
              </a:buBlip>
              <a:defRPr sz="61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Israel demands a king in 1 Sam 8.  </a:t>
            </a:r>
          </a:p>
          <a:p>
            <a:pPr marL="1244599" indent="-1142999" defTabSz="642937">
              <a:lnSpc>
                <a:spcPct val="100000"/>
              </a:lnSpc>
              <a:spcBef>
                <a:spcPts val="1200"/>
              </a:spcBef>
              <a:buClr>
                <a:srgbClr val="FF8000"/>
              </a:buClr>
              <a:buSzPct val="80000"/>
              <a:buFont typeface="Wingdings 2"/>
              <a:buBlip>
                <a:blip r:embed="rId2"/>
              </a:buBlip>
              <a:defRPr sz="61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Saul appointed king &amp; reigns for 42 years (1 Sam 9:1-31:6).</a:t>
            </a:r>
          </a:p>
          <a:p>
            <a:pPr marL="1244599" indent="-1142999" defTabSz="642937">
              <a:lnSpc>
                <a:spcPct val="100000"/>
              </a:lnSpc>
              <a:spcBef>
                <a:spcPts val="1200"/>
              </a:spcBef>
              <a:buClr>
                <a:srgbClr val="FF8000"/>
              </a:buClr>
              <a:buSzPct val="80000"/>
              <a:buFont typeface="Wingdings 2"/>
              <a:buBlip>
                <a:blip r:embed="rId2"/>
              </a:buBlip>
              <a:defRPr sz="61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Saul’s son, Ishbosheth Made King of Israel &amp; reigns 2 years (2 Sam 2:8-11; 4:5-8) </a:t>
            </a:r>
          </a:p>
        </p:txBody>
      </p:sp>
      <p:pic>
        <p:nvPicPr>
          <p:cNvPr id="202" name="pasted-movie.png" descr="pasted-movie.png"/>
          <p:cNvPicPr>
            <a:picLocks noChangeAspect="1"/>
          </p:cNvPicPr>
          <p:nvPr/>
        </p:nvPicPr>
        <p:blipFill>
          <a:blip r:embed="rId3">
            <a:extLst/>
          </a:blip>
          <a:srcRect l="7175" t="30333" r="16191" b="24060"/>
          <a:stretch>
            <a:fillRect/>
          </a:stretch>
        </p:blipFill>
        <p:spPr>
          <a:xfrm>
            <a:off x="-2489357" y="4687575"/>
            <a:ext cx="13882456" cy="8261825"/>
          </a:xfrm>
          <a:custGeom>
            <a:avLst/>
            <a:gdLst/>
            <a:ahLst/>
            <a:cxnLst>
              <a:cxn ang="0">
                <a:pos x="wd2" y="hd2"/>
              </a:cxn>
              <a:cxn ang="5400000">
                <a:pos x="wd2" y="hd2"/>
              </a:cxn>
              <a:cxn ang="10800000">
                <a:pos x="wd2" y="hd2"/>
              </a:cxn>
              <a:cxn ang="16200000">
                <a:pos x="wd2" y="hd2"/>
              </a:cxn>
            </a:cxnLst>
            <a:rect l="0" t="0" r="r" b="b"/>
            <a:pathLst>
              <a:path w="21548" h="21541" fill="norm" stroke="1" extrusionOk="0">
                <a:moveTo>
                  <a:pt x="14373" y="0"/>
                </a:moveTo>
                <a:cubicBezTo>
                  <a:pt x="14246" y="0"/>
                  <a:pt x="14010" y="224"/>
                  <a:pt x="14010" y="345"/>
                </a:cubicBezTo>
                <a:cubicBezTo>
                  <a:pt x="14010" y="497"/>
                  <a:pt x="13869" y="682"/>
                  <a:pt x="13681" y="775"/>
                </a:cubicBezTo>
                <a:cubicBezTo>
                  <a:pt x="13480" y="875"/>
                  <a:pt x="13128" y="1083"/>
                  <a:pt x="13002" y="1176"/>
                </a:cubicBezTo>
                <a:cubicBezTo>
                  <a:pt x="12950" y="1213"/>
                  <a:pt x="12771" y="1321"/>
                  <a:pt x="12603" y="1416"/>
                </a:cubicBezTo>
                <a:cubicBezTo>
                  <a:pt x="12436" y="1510"/>
                  <a:pt x="12243" y="1639"/>
                  <a:pt x="12174" y="1700"/>
                </a:cubicBezTo>
                <a:cubicBezTo>
                  <a:pt x="12105" y="1762"/>
                  <a:pt x="11789" y="1886"/>
                  <a:pt x="11471" y="1976"/>
                </a:cubicBezTo>
                <a:cubicBezTo>
                  <a:pt x="11153" y="2067"/>
                  <a:pt x="10826" y="2187"/>
                  <a:pt x="10745" y="2244"/>
                </a:cubicBezTo>
                <a:cubicBezTo>
                  <a:pt x="10663" y="2301"/>
                  <a:pt x="10437" y="2391"/>
                  <a:pt x="10243" y="2444"/>
                </a:cubicBezTo>
                <a:cubicBezTo>
                  <a:pt x="9912" y="2534"/>
                  <a:pt x="9876" y="2529"/>
                  <a:pt x="9674" y="2370"/>
                </a:cubicBezTo>
                <a:lnTo>
                  <a:pt x="9459" y="2199"/>
                </a:lnTo>
                <a:lnTo>
                  <a:pt x="9180" y="2409"/>
                </a:lnTo>
                <a:cubicBezTo>
                  <a:pt x="9027" y="2524"/>
                  <a:pt x="8901" y="2643"/>
                  <a:pt x="8901" y="2672"/>
                </a:cubicBezTo>
                <a:cubicBezTo>
                  <a:pt x="8901" y="2701"/>
                  <a:pt x="8830" y="2856"/>
                  <a:pt x="8743" y="3015"/>
                </a:cubicBezTo>
                <a:cubicBezTo>
                  <a:pt x="8653" y="3181"/>
                  <a:pt x="8561" y="3460"/>
                  <a:pt x="8531" y="3663"/>
                </a:cubicBezTo>
                <a:cubicBezTo>
                  <a:pt x="8473" y="4048"/>
                  <a:pt x="8368" y="4172"/>
                  <a:pt x="8100" y="4172"/>
                </a:cubicBezTo>
                <a:cubicBezTo>
                  <a:pt x="8023" y="4172"/>
                  <a:pt x="7878" y="4243"/>
                  <a:pt x="7777" y="4330"/>
                </a:cubicBezTo>
                <a:cubicBezTo>
                  <a:pt x="7676" y="4416"/>
                  <a:pt x="7541" y="4487"/>
                  <a:pt x="7479" y="4487"/>
                </a:cubicBezTo>
                <a:cubicBezTo>
                  <a:pt x="7416" y="4487"/>
                  <a:pt x="7274" y="4555"/>
                  <a:pt x="7163" y="4639"/>
                </a:cubicBezTo>
                <a:cubicBezTo>
                  <a:pt x="7047" y="4726"/>
                  <a:pt x="6908" y="4774"/>
                  <a:pt x="6838" y="4751"/>
                </a:cubicBezTo>
                <a:cubicBezTo>
                  <a:pt x="6751" y="4721"/>
                  <a:pt x="6675" y="4767"/>
                  <a:pt x="6572" y="4913"/>
                </a:cubicBezTo>
                <a:cubicBezTo>
                  <a:pt x="6462" y="5068"/>
                  <a:pt x="6375" y="5117"/>
                  <a:pt x="6210" y="5117"/>
                </a:cubicBezTo>
                <a:cubicBezTo>
                  <a:pt x="6018" y="5117"/>
                  <a:pt x="5988" y="5141"/>
                  <a:pt x="5946" y="5327"/>
                </a:cubicBezTo>
                <a:cubicBezTo>
                  <a:pt x="5920" y="5443"/>
                  <a:pt x="5904" y="5642"/>
                  <a:pt x="5912" y="5770"/>
                </a:cubicBezTo>
                <a:cubicBezTo>
                  <a:pt x="5928" y="6040"/>
                  <a:pt x="5894" y="6080"/>
                  <a:pt x="5504" y="6261"/>
                </a:cubicBezTo>
                <a:cubicBezTo>
                  <a:pt x="4802" y="6587"/>
                  <a:pt x="4700" y="6642"/>
                  <a:pt x="4601" y="6744"/>
                </a:cubicBezTo>
                <a:cubicBezTo>
                  <a:pt x="4466" y="6883"/>
                  <a:pt x="4466" y="7170"/>
                  <a:pt x="4601" y="7372"/>
                </a:cubicBezTo>
                <a:cubicBezTo>
                  <a:pt x="4659" y="7458"/>
                  <a:pt x="4849" y="7643"/>
                  <a:pt x="5023" y="7784"/>
                </a:cubicBezTo>
                <a:cubicBezTo>
                  <a:pt x="5344" y="8043"/>
                  <a:pt x="5506" y="8273"/>
                  <a:pt x="5820" y="8917"/>
                </a:cubicBezTo>
                <a:cubicBezTo>
                  <a:pt x="6028" y="9344"/>
                  <a:pt x="6036" y="9425"/>
                  <a:pt x="5873" y="9529"/>
                </a:cubicBezTo>
                <a:cubicBezTo>
                  <a:pt x="5805" y="9573"/>
                  <a:pt x="5685" y="9685"/>
                  <a:pt x="5607" y="9779"/>
                </a:cubicBezTo>
                <a:cubicBezTo>
                  <a:pt x="5457" y="9958"/>
                  <a:pt x="5123" y="10178"/>
                  <a:pt x="4440" y="10547"/>
                </a:cubicBezTo>
                <a:cubicBezTo>
                  <a:pt x="4216" y="10668"/>
                  <a:pt x="3921" y="10840"/>
                  <a:pt x="3784" y="10930"/>
                </a:cubicBezTo>
                <a:cubicBezTo>
                  <a:pt x="3647" y="11021"/>
                  <a:pt x="3124" y="11365"/>
                  <a:pt x="2621" y="11695"/>
                </a:cubicBezTo>
                <a:cubicBezTo>
                  <a:pt x="2119" y="12025"/>
                  <a:pt x="1624" y="12360"/>
                  <a:pt x="1521" y="12438"/>
                </a:cubicBezTo>
                <a:cubicBezTo>
                  <a:pt x="1149" y="12720"/>
                  <a:pt x="369" y="13226"/>
                  <a:pt x="307" y="13226"/>
                </a:cubicBezTo>
                <a:cubicBezTo>
                  <a:pt x="272" y="13226"/>
                  <a:pt x="187" y="13301"/>
                  <a:pt x="118" y="13392"/>
                </a:cubicBezTo>
                <a:cubicBezTo>
                  <a:pt x="-50" y="13614"/>
                  <a:pt x="-37" y="14043"/>
                  <a:pt x="144" y="14269"/>
                </a:cubicBezTo>
                <a:lnTo>
                  <a:pt x="266" y="14422"/>
                </a:lnTo>
                <a:lnTo>
                  <a:pt x="683" y="14186"/>
                </a:lnTo>
                <a:cubicBezTo>
                  <a:pt x="1291" y="13841"/>
                  <a:pt x="2028" y="13461"/>
                  <a:pt x="2089" y="13462"/>
                </a:cubicBezTo>
                <a:cubicBezTo>
                  <a:pt x="2228" y="13463"/>
                  <a:pt x="5539" y="11635"/>
                  <a:pt x="5642" y="11501"/>
                </a:cubicBezTo>
                <a:cubicBezTo>
                  <a:pt x="5669" y="11465"/>
                  <a:pt x="5778" y="11414"/>
                  <a:pt x="5883" y="11387"/>
                </a:cubicBezTo>
                <a:lnTo>
                  <a:pt x="6075" y="11338"/>
                </a:lnTo>
                <a:lnTo>
                  <a:pt x="6157" y="12498"/>
                </a:lnTo>
                <a:cubicBezTo>
                  <a:pt x="6203" y="13136"/>
                  <a:pt x="6257" y="14013"/>
                  <a:pt x="6278" y="14446"/>
                </a:cubicBezTo>
                <a:cubicBezTo>
                  <a:pt x="6366" y="16249"/>
                  <a:pt x="6412" y="16898"/>
                  <a:pt x="6466" y="17098"/>
                </a:cubicBezTo>
                <a:cubicBezTo>
                  <a:pt x="6498" y="17214"/>
                  <a:pt x="6512" y="17362"/>
                  <a:pt x="6497" y="17426"/>
                </a:cubicBezTo>
                <a:cubicBezTo>
                  <a:pt x="6482" y="17490"/>
                  <a:pt x="6165" y="17796"/>
                  <a:pt x="5792" y="18106"/>
                </a:cubicBezTo>
                <a:cubicBezTo>
                  <a:pt x="5418" y="18416"/>
                  <a:pt x="5100" y="18722"/>
                  <a:pt x="5086" y="18788"/>
                </a:cubicBezTo>
                <a:cubicBezTo>
                  <a:pt x="5071" y="18853"/>
                  <a:pt x="5058" y="19025"/>
                  <a:pt x="5058" y="19170"/>
                </a:cubicBezTo>
                <a:cubicBezTo>
                  <a:pt x="5058" y="19646"/>
                  <a:pt x="5367" y="19832"/>
                  <a:pt x="5644" y="19523"/>
                </a:cubicBezTo>
                <a:cubicBezTo>
                  <a:pt x="5722" y="19437"/>
                  <a:pt x="5811" y="19366"/>
                  <a:pt x="5843" y="19366"/>
                </a:cubicBezTo>
                <a:cubicBezTo>
                  <a:pt x="5875" y="19366"/>
                  <a:pt x="6034" y="19262"/>
                  <a:pt x="6195" y="19135"/>
                </a:cubicBezTo>
                <a:cubicBezTo>
                  <a:pt x="6356" y="19008"/>
                  <a:pt x="6614" y="18833"/>
                  <a:pt x="6769" y="18745"/>
                </a:cubicBezTo>
                <a:cubicBezTo>
                  <a:pt x="6924" y="18658"/>
                  <a:pt x="7139" y="18514"/>
                  <a:pt x="7247" y="18425"/>
                </a:cubicBezTo>
                <a:cubicBezTo>
                  <a:pt x="7355" y="18337"/>
                  <a:pt x="7464" y="18264"/>
                  <a:pt x="7489" y="18264"/>
                </a:cubicBezTo>
                <a:cubicBezTo>
                  <a:pt x="7541" y="18264"/>
                  <a:pt x="8479" y="17606"/>
                  <a:pt x="8704" y="17412"/>
                </a:cubicBezTo>
                <a:cubicBezTo>
                  <a:pt x="8855" y="17282"/>
                  <a:pt x="8864" y="17284"/>
                  <a:pt x="9103" y="17504"/>
                </a:cubicBezTo>
                <a:cubicBezTo>
                  <a:pt x="9237" y="17628"/>
                  <a:pt x="9529" y="17886"/>
                  <a:pt x="9752" y="18076"/>
                </a:cubicBezTo>
                <a:lnTo>
                  <a:pt x="10159" y="18420"/>
                </a:lnTo>
                <a:lnTo>
                  <a:pt x="10210" y="18819"/>
                </a:lnTo>
                <a:cubicBezTo>
                  <a:pt x="10237" y="19037"/>
                  <a:pt x="10261" y="19509"/>
                  <a:pt x="10261" y="19867"/>
                </a:cubicBezTo>
                <a:cubicBezTo>
                  <a:pt x="10261" y="20698"/>
                  <a:pt x="10360" y="21213"/>
                  <a:pt x="10559" y="21423"/>
                </a:cubicBezTo>
                <a:cubicBezTo>
                  <a:pt x="10728" y="21600"/>
                  <a:pt x="10971" y="21576"/>
                  <a:pt x="11107" y="21368"/>
                </a:cubicBezTo>
                <a:cubicBezTo>
                  <a:pt x="11256" y="21143"/>
                  <a:pt x="11338" y="20570"/>
                  <a:pt x="11339" y="19764"/>
                </a:cubicBezTo>
                <a:cubicBezTo>
                  <a:pt x="11339" y="19350"/>
                  <a:pt x="11352" y="18879"/>
                  <a:pt x="11368" y="18718"/>
                </a:cubicBezTo>
                <a:lnTo>
                  <a:pt x="11397" y="18425"/>
                </a:lnTo>
                <a:lnTo>
                  <a:pt x="13277" y="16844"/>
                </a:lnTo>
                <a:cubicBezTo>
                  <a:pt x="14312" y="15975"/>
                  <a:pt x="15190" y="15231"/>
                  <a:pt x="15228" y="15193"/>
                </a:cubicBezTo>
                <a:cubicBezTo>
                  <a:pt x="15343" y="15078"/>
                  <a:pt x="16344" y="14328"/>
                  <a:pt x="16382" y="14328"/>
                </a:cubicBezTo>
                <a:cubicBezTo>
                  <a:pt x="16392" y="14328"/>
                  <a:pt x="16399" y="14559"/>
                  <a:pt x="16399" y="14842"/>
                </a:cubicBezTo>
                <a:cubicBezTo>
                  <a:pt x="16399" y="15353"/>
                  <a:pt x="16492" y="15880"/>
                  <a:pt x="16601" y="15997"/>
                </a:cubicBezTo>
                <a:cubicBezTo>
                  <a:pt x="16669" y="16070"/>
                  <a:pt x="16972" y="16078"/>
                  <a:pt x="17078" y="16010"/>
                </a:cubicBezTo>
                <a:cubicBezTo>
                  <a:pt x="17236" y="15908"/>
                  <a:pt x="17353" y="15345"/>
                  <a:pt x="17395" y="14485"/>
                </a:cubicBezTo>
                <a:cubicBezTo>
                  <a:pt x="17459" y="13171"/>
                  <a:pt x="17513" y="12296"/>
                  <a:pt x="17580" y="11507"/>
                </a:cubicBezTo>
                <a:lnTo>
                  <a:pt x="17641" y="10773"/>
                </a:lnTo>
                <a:lnTo>
                  <a:pt x="17889" y="10632"/>
                </a:lnTo>
                <a:cubicBezTo>
                  <a:pt x="18025" y="10555"/>
                  <a:pt x="18219" y="10381"/>
                  <a:pt x="18319" y="10245"/>
                </a:cubicBezTo>
                <a:cubicBezTo>
                  <a:pt x="18420" y="10109"/>
                  <a:pt x="18752" y="9801"/>
                  <a:pt x="19056" y="9561"/>
                </a:cubicBezTo>
                <a:cubicBezTo>
                  <a:pt x="19674" y="9074"/>
                  <a:pt x="19615" y="9126"/>
                  <a:pt x="20630" y="8185"/>
                </a:cubicBezTo>
                <a:cubicBezTo>
                  <a:pt x="21037" y="7808"/>
                  <a:pt x="21411" y="7437"/>
                  <a:pt x="21462" y="7359"/>
                </a:cubicBezTo>
                <a:cubicBezTo>
                  <a:pt x="21524" y="7265"/>
                  <a:pt x="21550" y="7137"/>
                  <a:pt x="21547" y="7013"/>
                </a:cubicBezTo>
                <a:cubicBezTo>
                  <a:pt x="21543" y="6806"/>
                  <a:pt x="21458" y="6612"/>
                  <a:pt x="21327" y="6612"/>
                </a:cubicBezTo>
                <a:cubicBezTo>
                  <a:pt x="21169" y="6612"/>
                  <a:pt x="19318" y="7728"/>
                  <a:pt x="18743" y="8170"/>
                </a:cubicBezTo>
                <a:cubicBezTo>
                  <a:pt x="18316" y="8498"/>
                  <a:pt x="17938" y="8738"/>
                  <a:pt x="17849" y="8738"/>
                </a:cubicBezTo>
                <a:cubicBezTo>
                  <a:pt x="17770" y="8738"/>
                  <a:pt x="17759" y="8680"/>
                  <a:pt x="17759" y="8271"/>
                </a:cubicBezTo>
                <a:cubicBezTo>
                  <a:pt x="17759" y="7874"/>
                  <a:pt x="17775" y="7783"/>
                  <a:pt x="17870" y="7658"/>
                </a:cubicBezTo>
                <a:cubicBezTo>
                  <a:pt x="17931" y="7578"/>
                  <a:pt x="18013" y="7407"/>
                  <a:pt x="18053" y="7279"/>
                </a:cubicBezTo>
                <a:cubicBezTo>
                  <a:pt x="18181" y="6868"/>
                  <a:pt x="18610" y="6298"/>
                  <a:pt x="18791" y="6298"/>
                </a:cubicBezTo>
                <a:cubicBezTo>
                  <a:pt x="18903" y="6298"/>
                  <a:pt x="19165" y="5883"/>
                  <a:pt x="19165" y="5704"/>
                </a:cubicBezTo>
                <a:cubicBezTo>
                  <a:pt x="19165" y="5488"/>
                  <a:pt x="19057" y="5288"/>
                  <a:pt x="18915" y="5241"/>
                </a:cubicBezTo>
                <a:cubicBezTo>
                  <a:pt x="18859" y="5223"/>
                  <a:pt x="18687" y="5166"/>
                  <a:pt x="18532" y="5116"/>
                </a:cubicBezTo>
                <a:cubicBezTo>
                  <a:pt x="18377" y="5066"/>
                  <a:pt x="18156" y="4948"/>
                  <a:pt x="18040" y="4854"/>
                </a:cubicBezTo>
                <a:cubicBezTo>
                  <a:pt x="17841" y="4694"/>
                  <a:pt x="17828" y="4664"/>
                  <a:pt x="17815" y="4330"/>
                </a:cubicBezTo>
                <a:cubicBezTo>
                  <a:pt x="17799" y="3922"/>
                  <a:pt x="17716" y="3779"/>
                  <a:pt x="17498" y="3779"/>
                </a:cubicBezTo>
                <a:cubicBezTo>
                  <a:pt x="17416" y="3779"/>
                  <a:pt x="17272" y="3726"/>
                  <a:pt x="17180" y="3661"/>
                </a:cubicBezTo>
                <a:cubicBezTo>
                  <a:pt x="17087" y="3596"/>
                  <a:pt x="16943" y="3542"/>
                  <a:pt x="16858" y="3542"/>
                </a:cubicBezTo>
                <a:cubicBezTo>
                  <a:pt x="16774" y="3542"/>
                  <a:pt x="16635" y="3471"/>
                  <a:pt x="16551" y="3385"/>
                </a:cubicBezTo>
                <a:cubicBezTo>
                  <a:pt x="16466" y="3298"/>
                  <a:pt x="16328" y="3227"/>
                  <a:pt x="16243" y="3227"/>
                </a:cubicBezTo>
                <a:cubicBezTo>
                  <a:pt x="16159" y="3227"/>
                  <a:pt x="16048" y="3175"/>
                  <a:pt x="15998" y="3112"/>
                </a:cubicBezTo>
                <a:cubicBezTo>
                  <a:pt x="15948" y="3048"/>
                  <a:pt x="15854" y="2995"/>
                  <a:pt x="15790" y="2994"/>
                </a:cubicBezTo>
                <a:cubicBezTo>
                  <a:pt x="15653" y="2991"/>
                  <a:pt x="15041" y="2783"/>
                  <a:pt x="15009" y="2729"/>
                </a:cubicBezTo>
                <a:cubicBezTo>
                  <a:pt x="14997" y="2708"/>
                  <a:pt x="15021" y="2579"/>
                  <a:pt x="15063" y="2443"/>
                </a:cubicBezTo>
                <a:cubicBezTo>
                  <a:pt x="15240" y="1869"/>
                  <a:pt x="15195" y="1013"/>
                  <a:pt x="14963" y="552"/>
                </a:cubicBezTo>
                <a:cubicBezTo>
                  <a:pt x="14835" y="295"/>
                  <a:pt x="14519" y="0"/>
                  <a:pt x="14373" y="0"/>
                </a:cubicBezTo>
                <a:close/>
                <a:moveTo>
                  <a:pt x="7527" y="16223"/>
                </a:moveTo>
                <a:cubicBezTo>
                  <a:pt x="7549" y="16215"/>
                  <a:pt x="7582" y="16236"/>
                  <a:pt x="7628" y="16285"/>
                </a:cubicBezTo>
                <a:cubicBezTo>
                  <a:pt x="7678" y="16339"/>
                  <a:pt x="7675" y="16362"/>
                  <a:pt x="7612" y="16402"/>
                </a:cubicBezTo>
                <a:cubicBezTo>
                  <a:pt x="7503" y="16473"/>
                  <a:pt x="7495" y="16468"/>
                  <a:pt x="7495" y="16335"/>
                </a:cubicBezTo>
                <a:cubicBezTo>
                  <a:pt x="7495" y="16269"/>
                  <a:pt x="7506" y="16231"/>
                  <a:pt x="7527" y="16223"/>
                </a:cubicBezTo>
                <a:close/>
              </a:path>
            </a:pathLst>
          </a:custGeom>
          <a:ln w="12700">
            <a:miter lim="400000"/>
          </a:ln>
          <a:effectLst>
            <a:outerShdw sx="100000" sy="100000" kx="0" ky="0" algn="b" rotWithShape="0" blurRad="393700" dist="237584" dir="2729149">
              <a:srgbClr val="000000">
                <a:alpha val="59513"/>
              </a:srgbClr>
            </a:outerShdw>
          </a:effectLst>
        </p:spPr>
      </p:pic>
      <p:pic>
        <p:nvPicPr>
          <p:cNvPr id="203" name="Image" descr="Image"/>
          <p:cNvPicPr>
            <a:picLocks noChangeAspect="1"/>
          </p:cNvPicPr>
          <p:nvPr/>
        </p:nvPicPr>
        <p:blipFill>
          <a:blip r:embed="rId4">
            <a:extLst/>
          </a:blip>
          <a:stretch>
            <a:fillRect/>
          </a:stretch>
        </p:blipFill>
        <p:spPr>
          <a:xfrm>
            <a:off x="939942" y="235009"/>
            <a:ext cx="22504116" cy="1769745"/>
          </a:xfrm>
          <a:prstGeom prst="rect">
            <a:avLst/>
          </a:prstGeom>
          <a:ln w="12700">
            <a:miter lim="400000"/>
          </a:ln>
          <a:effectLst>
            <a:outerShdw sx="100000" sy="100000" kx="0" ky="0" algn="b" rotWithShape="0" blurRad="190500" dist="114300" dir="2729149">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01">
                                            <p:txEl>
                                              <p:pRg st="1" end="1"/>
                                            </p:txEl>
                                          </p:spTgt>
                                        </p:tgtEl>
                                        <p:attrNameLst>
                                          <p:attrName>style.visibility</p:attrName>
                                        </p:attrNameLst>
                                      </p:cBhvr>
                                      <p:to>
                                        <p:strVal val="visible"/>
                                      </p:to>
                                    </p:set>
                                    <p:animEffect filter="fade" transition="in">
                                      <p:cBhvr>
                                        <p:cTn id="7" dur="500"/>
                                        <p:tgtEl>
                                          <p:spTgt spid="20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01">
                                            <p:txEl>
                                              <p:pRg st="2" end="2"/>
                                            </p:txEl>
                                          </p:spTgt>
                                        </p:tgtEl>
                                        <p:attrNameLst>
                                          <p:attrName>style.visibility</p:attrName>
                                        </p:attrNameLst>
                                      </p:cBhvr>
                                      <p:to>
                                        <p:strVal val="visible"/>
                                      </p:to>
                                    </p:set>
                                    <p:animEffect filter="fade" transition="in">
                                      <p:cBhvr>
                                        <p:cTn id="12" dur="500"/>
                                        <p:tgtEl>
                                          <p:spTgt spid="20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01">
                                            <p:txEl>
                                              <p:pRg st="3" end="3"/>
                                            </p:txEl>
                                          </p:spTgt>
                                        </p:tgtEl>
                                        <p:attrNameLst>
                                          <p:attrName>style.visibility</p:attrName>
                                        </p:attrNameLst>
                                      </p:cBhvr>
                                      <p:to>
                                        <p:strVal val="visible"/>
                                      </p:to>
                                    </p:set>
                                    <p:animEffect filter="fade" transition="in">
                                      <p:cBhvr>
                                        <p:cTn id="17" dur="500"/>
                                        <p:tgtEl>
                                          <p:spTgt spid="20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1"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5" name="Image" descr="Image"/>
          <p:cNvPicPr>
            <a:picLocks noChangeAspect="1"/>
          </p:cNvPicPr>
          <p:nvPr/>
        </p:nvPicPr>
        <p:blipFill>
          <a:blip r:embed="rId2">
            <a:extLst/>
          </a:blip>
          <a:stretch>
            <a:fillRect/>
          </a:stretch>
        </p:blipFill>
        <p:spPr>
          <a:xfrm>
            <a:off x="939942" y="235009"/>
            <a:ext cx="22504116" cy="1769745"/>
          </a:xfrm>
          <a:prstGeom prst="rect">
            <a:avLst/>
          </a:prstGeom>
          <a:ln w="12700">
            <a:miter lim="400000"/>
          </a:ln>
          <a:effectLst>
            <a:outerShdw sx="100000" sy="100000" kx="0" ky="0" algn="b" rotWithShape="0" blurRad="190500" dist="114300" dir="2729149">
              <a:srgbClr val="000000"/>
            </a:outerShdw>
          </a:effectLst>
        </p:spPr>
      </p:pic>
      <p:sp>
        <p:nvSpPr>
          <p:cNvPr id="206" name="1 Samuel 4 — 2 Samuel 6 / 1094 to 1003 b.c."/>
          <p:cNvSpPr/>
          <p:nvPr/>
        </p:nvSpPr>
        <p:spPr>
          <a:xfrm>
            <a:off x="-73776" y="2112168"/>
            <a:ext cx="24531552" cy="1298576"/>
          </a:xfrm>
          <a:prstGeom prst="rect">
            <a:avLst/>
          </a:prstGeom>
          <a:gradFill>
            <a:gsLst>
              <a:gs pos="0">
                <a:srgbClr val="971817">
                  <a:alpha val="74000"/>
                </a:srgbClr>
              </a:gs>
              <a:gs pos="100000">
                <a:srgbClr val="720C04">
                  <a:alpha val="41000"/>
                </a:srgbClr>
              </a:gs>
            </a:gsLst>
            <a:lin ang="5400000"/>
          </a:gradFill>
          <a:ln w="12700">
            <a:miter lim="400000"/>
          </a:ln>
          <a:effectLst>
            <a:outerShdw sx="100000" sy="100000" kx="0" ky="0" algn="b" rotWithShape="0" blurRad="101600" dist="0" dir="189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b="1" sz="7600">
                <a:solidFill>
                  <a:srgbClr val="FFFFFF"/>
                </a:solidFill>
                <a:effectLst>
                  <a:outerShdw sx="100000" sy="100000" kx="0" ky="0" algn="b" rotWithShape="0" blurRad="25400" dist="23998" dir="2700000">
                    <a:srgbClr val="000000">
                      <a:alpha val="31034"/>
                    </a:srgbClr>
                  </a:outerShdw>
                </a:effectLst>
                <a:latin typeface="Helvetica"/>
                <a:ea typeface="Helvetica"/>
                <a:cs typeface="Helvetica"/>
                <a:sym typeface="Helvetica"/>
              </a:defRPr>
            </a:pPr>
            <a:r>
              <a:t>1 Samuel 4 — 2 Samuel 6 / </a:t>
            </a:r>
            <a:r>
              <a:rPr b="0"/>
              <a:t>1094 to 1003 b.c.</a:t>
            </a:r>
          </a:p>
        </p:txBody>
      </p:sp>
      <p:sp>
        <p:nvSpPr>
          <p:cNvPr id="207" name="David reigns over Judah for 7 1/2 years (2 Sam. 2:11)…"/>
          <p:cNvSpPr txBox="1"/>
          <p:nvPr/>
        </p:nvSpPr>
        <p:spPr>
          <a:xfrm>
            <a:off x="10729907" y="3724726"/>
            <a:ext cx="13502047" cy="9702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244600" indent="-1143000" defTabSz="642937">
              <a:lnSpc>
                <a:spcPct val="100000"/>
              </a:lnSpc>
              <a:spcBef>
                <a:spcPts val="2200"/>
              </a:spcBef>
              <a:buClr>
                <a:srgbClr val="FF8000"/>
              </a:buClr>
              <a:buSzPct val="80000"/>
              <a:buFont typeface="Wingdings 2"/>
              <a:buBlip>
                <a:blip r:embed="rId3"/>
              </a:buBlip>
              <a:defRPr sz="75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David reigns over Judah for 7 1/2 years (2 Sam. 2:11)</a:t>
            </a:r>
          </a:p>
          <a:p>
            <a:pPr marL="1244600" indent="-1143000" defTabSz="642937">
              <a:lnSpc>
                <a:spcPct val="100000"/>
              </a:lnSpc>
              <a:spcBef>
                <a:spcPts val="2200"/>
              </a:spcBef>
              <a:buClr>
                <a:srgbClr val="FF8000"/>
              </a:buClr>
              <a:buSzPct val="80000"/>
              <a:buFont typeface="Wingdings 2"/>
              <a:buBlip>
                <a:blip r:embed="rId3"/>
              </a:buBlip>
              <a:defRPr sz="75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There is civil war between Israel &amp; Judah, (Ishbosheth &amp; Abner vs. David &amp; Joab)  (2 Sam. 2:12-4:12)</a:t>
            </a:r>
          </a:p>
          <a:p>
            <a:pPr marL="1244600" indent="-1143000" defTabSz="642937">
              <a:lnSpc>
                <a:spcPct val="100000"/>
              </a:lnSpc>
              <a:spcBef>
                <a:spcPts val="2200"/>
              </a:spcBef>
              <a:buClr>
                <a:srgbClr val="FF8000"/>
              </a:buClr>
              <a:buSzPct val="80000"/>
              <a:buFont typeface="Wingdings 2"/>
              <a:buBlip>
                <a:blip r:embed="rId3"/>
              </a:buBlip>
              <a:defRPr sz="75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David is made king over all Israel (2 Sam. 5:1-5)</a:t>
            </a:r>
          </a:p>
        </p:txBody>
      </p:sp>
      <p:pic>
        <p:nvPicPr>
          <p:cNvPr id="208" name="pasted-movie.png" descr="pasted-movie.png"/>
          <p:cNvPicPr>
            <a:picLocks noChangeAspect="1"/>
          </p:cNvPicPr>
          <p:nvPr/>
        </p:nvPicPr>
        <p:blipFill>
          <a:blip r:embed="rId4">
            <a:extLst/>
          </a:blip>
          <a:srcRect l="7175" t="30333" r="16191" b="24060"/>
          <a:stretch>
            <a:fillRect/>
          </a:stretch>
        </p:blipFill>
        <p:spPr>
          <a:xfrm>
            <a:off x="-2489357" y="4687575"/>
            <a:ext cx="13882456" cy="8261825"/>
          </a:xfrm>
          <a:custGeom>
            <a:avLst/>
            <a:gdLst/>
            <a:ahLst/>
            <a:cxnLst>
              <a:cxn ang="0">
                <a:pos x="wd2" y="hd2"/>
              </a:cxn>
              <a:cxn ang="5400000">
                <a:pos x="wd2" y="hd2"/>
              </a:cxn>
              <a:cxn ang="10800000">
                <a:pos x="wd2" y="hd2"/>
              </a:cxn>
              <a:cxn ang="16200000">
                <a:pos x="wd2" y="hd2"/>
              </a:cxn>
            </a:cxnLst>
            <a:rect l="0" t="0" r="r" b="b"/>
            <a:pathLst>
              <a:path w="21548" h="21541" fill="norm" stroke="1" extrusionOk="0">
                <a:moveTo>
                  <a:pt x="14373" y="0"/>
                </a:moveTo>
                <a:cubicBezTo>
                  <a:pt x="14246" y="0"/>
                  <a:pt x="14010" y="224"/>
                  <a:pt x="14010" y="345"/>
                </a:cubicBezTo>
                <a:cubicBezTo>
                  <a:pt x="14010" y="497"/>
                  <a:pt x="13869" y="682"/>
                  <a:pt x="13681" y="775"/>
                </a:cubicBezTo>
                <a:cubicBezTo>
                  <a:pt x="13480" y="875"/>
                  <a:pt x="13128" y="1083"/>
                  <a:pt x="13002" y="1176"/>
                </a:cubicBezTo>
                <a:cubicBezTo>
                  <a:pt x="12950" y="1213"/>
                  <a:pt x="12771" y="1321"/>
                  <a:pt x="12603" y="1416"/>
                </a:cubicBezTo>
                <a:cubicBezTo>
                  <a:pt x="12436" y="1510"/>
                  <a:pt x="12243" y="1639"/>
                  <a:pt x="12174" y="1700"/>
                </a:cubicBezTo>
                <a:cubicBezTo>
                  <a:pt x="12105" y="1762"/>
                  <a:pt x="11789" y="1886"/>
                  <a:pt x="11471" y="1976"/>
                </a:cubicBezTo>
                <a:cubicBezTo>
                  <a:pt x="11153" y="2067"/>
                  <a:pt x="10826" y="2187"/>
                  <a:pt x="10745" y="2244"/>
                </a:cubicBezTo>
                <a:cubicBezTo>
                  <a:pt x="10663" y="2301"/>
                  <a:pt x="10437" y="2391"/>
                  <a:pt x="10243" y="2444"/>
                </a:cubicBezTo>
                <a:cubicBezTo>
                  <a:pt x="9912" y="2534"/>
                  <a:pt x="9876" y="2529"/>
                  <a:pt x="9674" y="2370"/>
                </a:cubicBezTo>
                <a:lnTo>
                  <a:pt x="9459" y="2199"/>
                </a:lnTo>
                <a:lnTo>
                  <a:pt x="9180" y="2409"/>
                </a:lnTo>
                <a:cubicBezTo>
                  <a:pt x="9027" y="2524"/>
                  <a:pt x="8901" y="2643"/>
                  <a:pt x="8901" y="2672"/>
                </a:cubicBezTo>
                <a:cubicBezTo>
                  <a:pt x="8901" y="2701"/>
                  <a:pt x="8830" y="2856"/>
                  <a:pt x="8743" y="3015"/>
                </a:cubicBezTo>
                <a:cubicBezTo>
                  <a:pt x="8653" y="3181"/>
                  <a:pt x="8561" y="3460"/>
                  <a:pt x="8531" y="3663"/>
                </a:cubicBezTo>
                <a:cubicBezTo>
                  <a:pt x="8473" y="4048"/>
                  <a:pt x="8368" y="4172"/>
                  <a:pt x="8100" y="4172"/>
                </a:cubicBezTo>
                <a:cubicBezTo>
                  <a:pt x="8023" y="4172"/>
                  <a:pt x="7878" y="4243"/>
                  <a:pt x="7777" y="4330"/>
                </a:cubicBezTo>
                <a:cubicBezTo>
                  <a:pt x="7676" y="4416"/>
                  <a:pt x="7541" y="4487"/>
                  <a:pt x="7479" y="4487"/>
                </a:cubicBezTo>
                <a:cubicBezTo>
                  <a:pt x="7416" y="4487"/>
                  <a:pt x="7274" y="4555"/>
                  <a:pt x="7163" y="4639"/>
                </a:cubicBezTo>
                <a:cubicBezTo>
                  <a:pt x="7047" y="4726"/>
                  <a:pt x="6908" y="4774"/>
                  <a:pt x="6838" y="4751"/>
                </a:cubicBezTo>
                <a:cubicBezTo>
                  <a:pt x="6751" y="4721"/>
                  <a:pt x="6675" y="4767"/>
                  <a:pt x="6572" y="4913"/>
                </a:cubicBezTo>
                <a:cubicBezTo>
                  <a:pt x="6462" y="5068"/>
                  <a:pt x="6375" y="5117"/>
                  <a:pt x="6210" y="5117"/>
                </a:cubicBezTo>
                <a:cubicBezTo>
                  <a:pt x="6018" y="5117"/>
                  <a:pt x="5988" y="5141"/>
                  <a:pt x="5946" y="5327"/>
                </a:cubicBezTo>
                <a:cubicBezTo>
                  <a:pt x="5920" y="5443"/>
                  <a:pt x="5904" y="5642"/>
                  <a:pt x="5912" y="5770"/>
                </a:cubicBezTo>
                <a:cubicBezTo>
                  <a:pt x="5928" y="6040"/>
                  <a:pt x="5894" y="6080"/>
                  <a:pt x="5504" y="6261"/>
                </a:cubicBezTo>
                <a:cubicBezTo>
                  <a:pt x="4802" y="6587"/>
                  <a:pt x="4700" y="6642"/>
                  <a:pt x="4601" y="6744"/>
                </a:cubicBezTo>
                <a:cubicBezTo>
                  <a:pt x="4466" y="6883"/>
                  <a:pt x="4466" y="7170"/>
                  <a:pt x="4601" y="7372"/>
                </a:cubicBezTo>
                <a:cubicBezTo>
                  <a:pt x="4659" y="7458"/>
                  <a:pt x="4849" y="7643"/>
                  <a:pt x="5023" y="7784"/>
                </a:cubicBezTo>
                <a:cubicBezTo>
                  <a:pt x="5344" y="8043"/>
                  <a:pt x="5506" y="8273"/>
                  <a:pt x="5820" y="8917"/>
                </a:cubicBezTo>
                <a:cubicBezTo>
                  <a:pt x="6028" y="9344"/>
                  <a:pt x="6036" y="9425"/>
                  <a:pt x="5873" y="9529"/>
                </a:cubicBezTo>
                <a:cubicBezTo>
                  <a:pt x="5805" y="9573"/>
                  <a:pt x="5685" y="9685"/>
                  <a:pt x="5607" y="9779"/>
                </a:cubicBezTo>
                <a:cubicBezTo>
                  <a:pt x="5457" y="9958"/>
                  <a:pt x="5123" y="10178"/>
                  <a:pt x="4440" y="10547"/>
                </a:cubicBezTo>
                <a:cubicBezTo>
                  <a:pt x="4216" y="10668"/>
                  <a:pt x="3921" y="10840"/>
                  <a:pt x="3784" y="10930"/>
                </a:cubicBezTo>
                <a:cubicBezTo>
                  <a:pt x="3647" y="11021"/>
                  <a:pt x="3124" y="11365"/>
                  <a:pt x="2621" y="11695"/>
                </a:cubicBezTo>
                <a:cubicBezTo>
                  <a:pt x="2119" y="12025"/>
                  <a:pt x="1624" y="12360"/>
                  <a:pt x="1521" y="12438"/>
                </a:cubicBezTo>
                <a:cubicBezTo>
                  <a:pt x="1149" y="12720"/>
                  <a:pt x="369" y="13226"/>
                  <a:pt x="307" y="13226"/>
                </a:cubicBezTo>
                <a:cubicBezTo>
                  <a:pt x="272" y="13226"/>
                  <a:pt x="187" y="13301"/>
                  <a:pt x="118" y="13392"/>
                </a:cubicBezTo>
                <a:cubicBezTo>
                  <a:pt x="-50" y="13614"/>
                  <a:pt x="-37" y="14043"/>
                  <a:pt x="144" y="14269"/>
                </a:cubicBezTo>
                <a:lnTo>
                  <a:pt x="266" y="14422"/>
                </a:lnTo>
                <a:lnTo>
                  <a:pt x="683" y="14186"/>
                </a:lnTo>
                <a:cubicBezTo>
                  <a:pt x="1291" y="13841"/>
                  <a:pt x="2028" y="13461"/>
                  <a:pt x="2089" y="13462"/>
                </a:cubicBezTo>
                <a:cubicBezTo>
                  <a:pt x="2228" y="13463"/>
                  <a:pt x="5539" y="11635"/>
                  <a:pt x="5642" y="11501"/>
                </a:cubicBezTo>
                <a:cubicBezTo>
                  <a:pt x="5669" y="11465"/>
                  <a:pt x="5778" y="11414"/>
                  <a:pt x="5883" y="11387"/>
                </a:cubicBezTo>
                <a:lnTo>
                  <a:pt x="6075" y="11338"/>
                </a:lnTo>
                <a:lnTo>
                  <a:pt x="6157" y="12498"/>
                </a:lnTo>
                <a:cubicBezTo>
                  <a:pt x="6203" y="13136"/>
                  <a:pt x="6257" y="14013"/>
                  <a:pt x="6278" y="14446"/>
                </a:cubicBezTo>
                <a:cubicBezTo>
                  <a:pt x="6366" y="16249"/>
                  <a:pt x="6412" y="16898"/>
                  <a:pt x="6466" y="17098"/>
                </a:cubicBezTo>
                <a:cubicBezTo>
                  <a:pt x="6498" y="17214"/>
                  <a:pt x="6512" y="17362"/>
                  <a:pt x="6497" y="17426"/>
                </a:cubicBezTo>
                <a:cubicBezTo>
                  <a:pt x="6482" y="17490"/>
                  <a:pt x="6165" y="17796"/>
                  <a:pt x="5792" y="18106"/>
                </a:cubicBezTo>
                <a:cubicBezTo>
                  <a:pt x="5418" y="18416"/>
                  <a:pt x="5100" y="18722"/>
                  <a:pt x="5086" y="18788"/>
                </a:cubicBezTo>
                <a:cubicBezTo>
                  <a:pt x="5071" y="18853"/>
                  <a:pt x="5058" y="19025"/>
                  <a:pt x="5058" y="19170"/>
                </a:cubicBezTo>
                <a:cubicBezTo>
                  <a:pt x="5058" y="19646"/>
                  <a:pt x="5367" y="19832"/>
                  <a:pt x="5644" y="19523"/>
                </a:cubicBezTo>
                <a:cubicBezTo>
                  <a:pt x="5722" y="19437"/>
                  <a:pt x="5811" y="19366"/>
                  <a:pt x="5843" y="19366"/>
                </a:cubicBezTo>
                <a:cubicBezTo>
                  <a:pt x="5875" y="19366"/>
                  <a:pt x="6034" y="19262"/>
                  <a:pt x="6195" y="19135"/>
                </a:cubicBezTo>
                <a:cubicBezTo>
                  <a:pt x="6356" y="19008"/>
                  <a:pt x="6614" y="18833"/>
                  <a:pt x="6769" y="18745"/>
                </a:cubicBezTo>
                <a:cubicBezTo>
                  <a:pt x="6924" y="18658"/>
                  <a:pt x="7139" y="18514"/>
                  <a:pt x="7247" y="18425"/>
                </a:cubicBezTo>
                <a:cubicBezTo>
                  <a:pt x="7355" y="18337"/>
                  <a:pt x="7464" y="18264"/>
                  <a:pt x="7489" y="18264"/>
                </a:cubicBezTo>
                <a:cubicBezTo>
                  <a:pt x="7541" y="18264"/>
                  <a:pt x="8479" y="17606"/>
                  <a:pt x="8704" y="17412"/>
                </a:cubicBezTo>
                <a:cubicBezTo>
                  <a:pt x="8855" y="17282"/>
                  <a:pt x="8864" y="17284"/>
                  <a:pt x="9103" y="17504"/>
                </a:cubicBezTo>
                <a:cubicBezTo>
                  <a:pt x="9237" y="17628"/>
                  <a:pt x="9529" y="17886"/>
                  <a:pt x="9752" y="18076"/>
                </a:cubicBezTo>
                <a:lnTo>
                  <a:pt x="10159" y="18420"/>
                </a:lnTo>
                <a:lnTo>
                  <a:pt x="10210" y="18819"/>
                </a:lnTo>
                <a:cubicBezTo>
                  <a:pt x="10237" y="19037"/>
                  <a:pt x="10261" y="19509"/>
                  <a:pt x="10261" y="19867"/>
                </a:cubicBezTo>
                <a:cubicBezTo>
                  <a:pt x="10261" y="20698"/>
                  <a:pt x="10360" y="21213"/>
                  <a:pt x="10559" y="21423"/>
                </a:cubicBezTo>
                <a:cubicBezTo>
                  <a:pt x="10728" y="21600"/>
                  <a:pt x="10971" y="21576"/>
                  <a:pt x="11107" y="21368"/>
                </a:cubicBezTo>
                <a:cubicBezTo>
                  <a:pt x="11256" y="21143"/>
                  <a:pt x="11338" y="20570"/>
                  <a:pt x="11339" y="19764"/>
                </a:cubicBezTo>
                <a:cubicBezTo>
                  <a:pt x="11339" y="19350"/>
                  <a:pt x="11352" y="18879"/>
                  <a:pt x="11368" y="18718"/>
                </a:cubicBezTo>
                <a:lnTo>
                  <a:pt x="11397" y="18425"/>
                </a:lnTo>
                <a:lnTo>
                  <a:pt x="13277" y="16844"/>
                </a:lnTo>
                <a:cubicBezTo>
                  <a:pt x="14312" y="15975"/>
                  <a:pt x="15190" y="15231"/>
                  <a:pt x="15228" y="15193"/>
                </a:cubicBezTo>
                <a:cubicBezTo>
                  <a:pt x="15343" y="15078"/>
                  <a:pt x="16344" y="14328"/>
                  <a:pt x="16382" y="14328"/>
                </a:cubicBezTo>
                <a:cubicBezTo>
                  <a:pt x="16392" y="14328"/>
                  <a:pt x="16399" y="14559"/>
                  <a:pt x="16399" y="14842"/>
                </a:cubicBezTo>
                <a:cubicBezTo>
                  <a:pt x="16399" y="15353"/>
                  <a:pt x="16492" y="15880"/>
                  <a:pt x="16601" y="15997"/>
                </a:cubicBezTo>
                <a:cubicBezTo>
                  <a:pt x="16669" y="16070"/>
                  <a:pt x="16972" y="16078"/>
                  <a:pt x="17078" y="16010"/>
                </a:cubicBezTo>
                <a:cubicBezTo>
                  <a:pt x="17236" y="15908"/>
                  <a:pt x="17353" y="15345"/>
                  <a:pt x="17395" y="14485"/>
                </a:cubicBezTo>
                <a:cubicBezTo>
                  <a:pt x="17459" y="13171"/>
                  <a:pt x="17513" y="12296"/>
                  <a:pt x="17580" y="11507"/>
                </a:cubicBezTo>
                <a:lnTo>
                  <a:pt x="17641" y="10773"/>
                </a:lnTo>
                <a:lnTo>
                  <a:pt x="17889" y="10632"/>
                </a:lnTo>
                <a:cubicBezTo>
                  <a:pt x="18025" y="10555"/>
                  <a:pt x="18219" y="10381"/>
                  <a:pt x="18319" y="10245"/>
                </a:cubicBezTo>
                <a:cubicBezTo>
                  <a:pt x="18420" y="10109"/>
                  <a:pt x="18752" y="9801"/>
                  <a:pt x="19056" y="9561"/>
                </a:cubicBezTo>
                <a:cubicBezTo>
                  <a:pt x="19674" y="9074"/>
                  <a:pt x="19615" y="9126"/>
                  <a:pt x="20630" y="8185"/>
                </a:cubicBezTo>
                <a:cubicBezTo>
                  <a:pt x="21037" y="7808"/>
                  <a:pt x="21411" y="7437"/>
                  <a:pt x="21462" y="7359"/>
                </a:cubicBezTo>
                <a:cubicBezTo>
                  <a:pt x="21524" y="7265"/>
                  <a:pt x="21550" y="7137"/>
                  <a:pt x="21547" y="7013"/>
                </a:cubicBezTo>
                <a:cubicBezTo>
                  <a:pt x="21543" y="6806"/>
                  <a:pt x="21458" y="6612"/>
                  <a:pt x="21327" y="6612"/>
                </a:cubicBezTo>
                <a:cubicBezTo>
                  <a:pt x="21169" y="6612"/>
                  <a:pt x="19318" y="7728"/>
                  <a:pt x="18743" y="8170"/>
                </a:cubicBezTo>
                <a:cubicBezTo>
                  <a:pt x="18316" y="8498"/>
                  <a:pt x="17938" y="8738"/>
                  <a:pt x="17849" y="8738"/>
                </a:cubicBezTo>
                <a:cubicBezTo>
                  <a:pt x="17770" y="8738"/>
                  <a:pt x="17759" y="8680"/>
                  <a:pt x="17759" y="8271"/>
                </a:cubicBezTo>
                <a:cubicBezTo>
                  <a:pt x="17759" y="7874"/>
                  <a:pt x="17775" y="7783"/>
                  <a:pt x="17870" y="7658"/>
                </a:cubicBezTo>
                <a:cubicBezTo>
                  <a:pt x="17931" y="7578"/>
                  <a:pt x="18013" y="7407"/>
                  <a:pt x="18053" y="7279"/>
                </a:cubicBezTo>
                <a:cubicBezTo>
                  <a:pt x="18181" y="6868"/>
                  <a:pt x="18610" y="6298"/>
                  <a:pt x="18791" y="6298"/>
                </a:cubicBezTo>
                <a:cubicBezTo>
                  <a:pt x="18903" y="6298"/>
                  <a:pt x="19165" y="5883"/>
                  <a:pt x="19165" y="5704"/>
                </a:cubicBezTo>
                <a:cubicBezTo>
                  <a:pt x="19165" y="5488"/>
                  <a:pt x="19057" y="5288"/>
                  <a:pt x="18915" y="5241"/>
                </a:cubicBezTo>
                <a:cubicBezTo>
                  <a:pt x="18859" y="5223"/>
                  <a:pt x="18687" y="5166"/>
                  <a:pt x="18532" y="5116"/>
                </a:cubicBezTo>
                <a:cubicBezTo>
                  <a:pt x="18377" y="5066"/>
                  <a:pt x="18156" y="4948"/>
                  <a:pt x="18040" y="4854"/>
                </a:cubicBezTo>
                <a:cubicBezTo>
                  <a:pt x="17841" y="4694"/>
                  <a:pt x="17828" y="4664"/>
                  <a:pt x="17815" y="4330"/>
                </a:cubicBezTo>
                <a:cubicBezTo>
                  <a:pt x="17799" y="3922"/>
                  <a:pt x="17716" y="3779"/>
                  <a:pt x="17498" y="3779"/>
                </a:cubicBezTo>
                <a:cubicBezTo>
                  <a:pt x="17416" y="3779"/>
                  <a:pt x="17272" y="3726"/>
                  <a:pt x="17180" y="3661"/>
                </a:cubicBezTo>
                <a:cubicBezTo>
                  <a:pt x="17087" y="3596"/>
                  <a:pt x="16943" y="3542"/>
                  <a:pt x="16858" y="3542"/>
                </a:cubicBezTo>
                <a:cubicBezTo>
                  <a:pt x="16774" y="3542"/>
                  <a:pt x="16635" y="3471"/>
                  <a:pt x="16551" y="3385"/>
                </a:cubicBezTo>
                <a:cubicBezTo>
                  <a:pt x="16466" y="3298"/>
                  <a:pt x="16328" y="3227"/>
                  <a:pt x="16243" y="3227"/>
                </a:cubicBezTo>
                <a:cubicBezTo>
                  <a:pt x="16159" y="3227"/>
                  <a:pt x="16048" y="3175"/>
                  <a:pt x="15998" y="3112"/>
                </a:cubicBezTo>
                <a:cubicBezTo>
                  <a:pt x="15948" y="3048"/>
                  <a:pt x="15854" y="2995"/>
                  <a:pt x="15790" y="2994"/>
                </a:cubicBezTo>
                <a:cubicBezTo>
                  <a:pt x="15653" y="2991"/>
                  <a:pt x="15041" y="2783"/>
                  <a:pt x="15009" y="2729"/>
                </a:cubicBezTo>
                <a:cubicBezTo>
                  <a:pt x="14997" y="2708"/>
                  <a:pt x="15021" y="2579"/>
                  <a:pt x="15063" y="2443"/>
                </a:cubicBezTo>
                <a:cubicBezTo>
                  <a:pt x="15240" y="1869"/>
                  <a:pt x="15195" y="1013"/>
                  <a:pt x="14963" y="552"/>
                </a:cubicBezTo>
                <a:cubicBezTo>
                  <a:pt x="14835" y="295"/>
                  <a:pt x="14519" y="0"/>
                  <a:pt x="14373" y="0"/>
                </a:cubicBezTo>
                <a:close/>
                <a:moveTo>
                  <a:pt x="7527" y="16223"/>
                </a:moveTo>
                <a:cubicBezTo>
                  <a:pt x="7549" y="16215"/>
                  <a:pt x="7582" y="16236"/>
                  <a:pt x="7628" y="16285"/>
                </a:cubicBezTo>
                <a:cubicBezTo>
                  <a:pt x="7678" y="16339"/>
                  <a:pt x="7675" y="16362"/>
                  <a:pt x="7612" y="16402"/>
                </a:cubicBezTo>
                <a:cubicBezTo>
                  <a:pt x="7503" y="16473"/>
                  <a:pt x="7495" y="16468"/>
                  <a:pt x="7495" y="16335"/>
                </a:cubicBezTo>
                <a:cubicBezTo>
                  <a:pt x="7495" y="16269"/>
                  <a:pt x="7506" y="16231"/>
                  <a:pt x="7527" y="16223"/>
                </a:cubicBezTo>
                <a:close/>
              </a:path>
            </a:pathLst>
          </a:custGeom>
          <a:ln w="12700">
            <a:miter lim="400000"/>
          </a:ln>
          <a:effectLst>
            <a:outerShdw sx="100000" sy="100000" kx="0" ky="0" algn="b" rotWithShape="0" blurRad="393700" dist="237584" dir="2729149">
              <a:srgbClr val="000000">
                <a:alpha val="59513"/>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07">
                                            <p:txEl>
                                              <p:pRg st="1" end="1"/>
                                            </p:txEl>
                                          </p:spTgt>
                                        </p:tgtEl>
                                        <p:attrNameLst>
                                          <p:attrName>style.visibility</p:attrName>
                                        </p:attrNameLst>
                                      </p:cBhvr>
                                      <p:to>
                                        <p:strVal val="visible"/>
                                      </p:to>
                                    </p:set>
                                    <p:animEffect filter="fade" transition="in">
                                      <p:cBhvr>
                                        <p:cTn id="7" dur="500"/>
                                        <p:tgtEl>
                                          <p:spTgt spid="20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07">
                                            <p:txEl>
                                              <p:pRg st="2" end="2"/>
                                            </p:txEl>
                                          </p:spTgt>
                                        </p:tgtEl>
                                        <p:attrNameLst>
                                          <p:attrName>style.visibility</p:attrName>
                                        </p:attrNameLst>
                                      </p:cBhvr>
                                      <p:to>
                                        <p:strVal val="visible"/>
                                      </p:to>
                                    </p:set>
                                    <p:animEffect filter="fade" transition="in">
                                      <p:cBhvr>
                                        <p:cTn id="12" dur="500"/>
                                        <p:tgtEl>
                                          <p:spTgt spid="20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7"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 name="Image" descr="Image"/>
          <p:cNvPicPr>
            <a:picLocks noChangeAspect="1"/>
          </p:cNvPicPr>
          <p:nvPr/>
        </p:nvPicPr>
        <p:blipFill>
          <a:blip r:embed="rId2">
            <a:extLst/>
          </a:blip>
          <a:stretch>
            <a:fillRect/>
          </a:stretch>
        </p:blipFill>
        <p:spPr>
          <a:xfrm>
            <a:off x="939942" y="235009"/>
            <a:ext cx="22504116" cy="1769745"/>
          </a:xfrm>
          <a:prstGeom prst="rect">
            <a:avLst/>
          </a:prstGeom>
          <a:ln w="12700">
            <a:miter lim="400000"/>
          </a:ln>
          <a:effectLst>
            <a:outerShdw sx="100000" sy="100000" kx="0" ky="0" algn="b" rotWithShape="0" blurRad="190500" dist="114300" dir="2729149">
              <a:srgbClr val="000000"/>
            </a:outerShdw>
          </a:effectLst>
        </p:spPr>
      </p:pic>
      <p:sp>
        <p:nvSpPr>
          <p:cNvPr id="211" name="1 Samuel 4 — 2 Samuel 6 / 1094 to 1003 b.c."/>
          <p:cNvSpPr/>
          <p:nvPr/>
        </p:nvSpPr>
        <p:spPr>
          <a:xfrm>
            <a:off x="-73776" y="2112168"/>
            <a:ext cx="24531552" cy="1298576"/>
          </a:xfrm>
          <a:prstGeom prst="rect">
            <a:avLst/>
          </a:prstGeom>
          <a:gradFill>
            <a:gsLst>
              <a:gs pos="0">
                <a:srgbClr val="971817">
                  <a:alpha val="74000"/>
                </a:srgbClr>
              </a:gs>
              <a:gs pos="100000">
                <a:srgbClr val="720C04">
                  <a:alpha val="41000"/>
                </a:srgbClr>
              </a:gs>
            </a:gsLst>
            <a:lin ang="5400000"/>
          </a:gradFill>
          <a:ln w="12700">
            <a:miter lim="400000"/>
          </a:ln>
          <a:effectLst>
            <a:outerShdw sx="100000" sy="100000" kx="0" ky="0" algn="b" rotWithShape="0" blurRad="101600" dist="0" dir="189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b="1" sz="7600">
                <a:solidFill>
                  <a:srgbClr val="FFFFFF"/>
                </a:solidFill>
                <a:effectLst>
                  <a:outerShdw sx="100000" sy="100000" kx="0" ky="0" algn="b" rotWithShape="0" blurRad="25400" dist="23998" dir="2700000">
                    <a:srgbClr val="000000">
                      <a:alpha val="31034"/>
                    </a:srgbClr>
                  </a:outerShdw>
                </a:effectLst>
                <a:latin typeface="Helvetica"/>
                <a:ea typeface="Helvetica"/>
                <a:cs typeface="Helvetica"/>
                <a:sym typeface="Helvetica"/>
              </a:defRPr>
            </a:pPr>
            <a:r>
              <a:t>1 Samuel 4 — 2 Samuel 6 / </a:t>
            </a:r>
            <a:r>
              <a:rPr b="0"/>
              <a:t>1094 to 1003 b.c.</a:t>
            </a:r>
          </a:p>
        </p:txBody>
      </p:sp>
      <p:sp>
        <p:nvSpPr>
          <p:cNvPr id="212" name="David takes Jerusalem from the Jebusites / calls it “the city of David” (2 Sam 5:6-14)…"/>
          <p:cNvSpPr txBox="1"/>
          <p:nvPr/>
        </p:nvSpPr>
        <p:spPr>
          <a:xfrm>
            <a:off x="11234832" y="3725787"/>
            <a:ext cx="12788862" cy="9740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244599" indent="-1142999" defTabSz="642937">
              <a:lnSpc>
                <a:spcPct val="100000"/>
              </a:lnSpc>
              <a:spcBef>
                <a:spcPts val="2800"/>
              </a:spcBef>
              <a:buClr>
                <a:srgbClr val="FF8000"/>
              </a:buClr>
              <a:buSzPct val="80000"/>
              <a:buFont typeface="Wingdings 2"/>
              <a:buBlip>
                <a:blip r:embed="rId3"/>
              </a:buBlip>
              <a:defRPr sz="66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David takes Jerusalem from the Jebusites / calls it “the city of David” (2 Sam 5:6-14)</a:t>
            </a:r>
          </a:p>
          <a:p>
            <a:pPr marL="1244600" indent="-1143000" defTabSz="642937">
              <a:lnSpc>
                <a:spcPct val="100000"/>
              </a:lnSpc>
              <a:spcBef>
                <a:spcPts val="2800"/>
              </a:spcBef>
              <a:buClr>
                <a:srgbClr val="FF8000"/>
              </a:buClr>
              <a:buSzPct val="80000"/>
              <a:buFont typeface="Wingdings 2"/>
              <a:buBlip>
                <a:blip r:embed="rId3"/>
              </a:buBlip>
              <a:defRPr sz="66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David drives the Philistines, out of Israel solidifying his kingdom (2 Sam 5:17-25)</a:t>
            </a:r>
          </a:p>
          <a:p>
            <a:pPr marL="1244600" indent="-1143000" defTabSz="642937">
              <a:lnSpc>
                <a:spcPct val="100000"/>
              </a:lnSpc>
              <a:spcBef>
                <a:spcPts val="2800"/>
              </a:spcBef>
              <a:buClr>
                <a:srgbClr val="FF8000"/>
              </a:buClr>
              <a:buSzPct val="80000"/>
              <a:buFont typeface="Wingdings 2"/>
              <a:buBlip>
                <a:blip r:embed="rId3"/>
              </a:buBlip>
              <a:defRPr sz="6600">
                <a:solidFill>
                  <a:srgbClr val="000000"/>
                </a:solidFill>
                <a:effectLst>
                  <a:outerShdw sx="100000" sy="100000" kx="0" ky="0" algn="b" rotWithShape="0" blurRad="12700" dist="25400" dir="2700000">
                    <a:srgbClr val="FFFFFF"/>
                  </a:outerShdw>
                </a:effectLst>
                <a:latin typeface="Helvetica"/>
                <a:ea typeface="Helvetica"/>
                <a:cs typeface="Helvetica"/>
                <a:sym typeface="Helvetica"/>
              </a:defRPr>
            </a:pPr>
            <a:r>
              <a:t>Now to retrieve the ark &amp; bring it to Mount Zion (2 Sam 6:1,2; </a:t>
            </a:r>
            <a:br/>
            <a:r>
              <a:t>1 Chron 13:5,6)</a:t>
            </a:r>
          </a:p>
        </p:txBody>
      </p:sp>
      <p:pic>
        <p:nvPicPr>
          <p:cNvPr id="213" name="pasted-movie.png" descr="pasted-movie.png"/>
          <p:cNvPicPr>
            <a:picLocks noChangeAspect="1"/>
          </p:cNvPicPr>
          <p:nvPr/>
        </p:nvPicPr>
        <p:blipFill>
          <a:blip r:embed="rId4">
            <a:extLst/>
          </a:blip>
          <a:srcRect l="7175" t="30333" r="16191" b="24060"/>
          <a:stretch>
            <a:fillRect/>
          </a:stretch>
        </p:blipFill>
        <p:spPr>
          <a:xfrm>
            <a:off x="-2489357" y="4687575"/>
            <a:ext cx="13882456" cy="8261825"/>
          </a:xfrm>
          <a:custGeom>
            <a:avLst/>
            <a:gdLst/>
            <a:ahLst/>
            <a:cxnLst>
              <a:cxn ang="0">
                <a:pos x="wd2" y="hd2"/>
              </a:cxn>
              <a:cxn ang="5400000">
                <a:pos x="wd2" y="hd2"/>
              </a:cxn>
              <a:cxn ang="10800000">
                <a:pos x="wd2" y="hd2"/>
              </a:cxn>
              <a:cxn ang="16200000">
                <a:pos x="wd2" y="hd2"/>
              </a:cxn>
            </a:cxnLst>
            <a:rect l="0" t="0" r="r" b="b"/>
            <a:pathLst>
              <a:path w="21548" h="21541" fill="norm" stroke="1" extrusionOk="0">
                <a:moveTo>
                  <a:pt x="14373" y="0"/>
                </a:moveTo>
                <a:cubicBezTo>
                  <a:pt x="14246" y="0"/>
                  <a:pt x="14010" y="224"/>
                  <a:pt x="14010" y="345"/>
                </a:cubicBezTo>
                <a:cubicBezTo>
                  <a:pt x="14010" y="497"/>
                  <a:pt x="13869" y="682"/>
                  <a:pt x="13681" y="775"/>
                </a:cubicBezTo>
                <a:cubicBezTo>
                  <a:pt x="13480" y="875"/>
                  <a:pt x="13128" y="1083"/>
                  <a:pt x="13002" y="1176"/>
                </a:cubicBezTo>
                <a:cubicBezTo>
                  <a:pt x="12950" y="1213"/>
                  <a:pt x="12771" y="1321"/>
                  <a:pt x="12603" y="1416"/>
                </a:cubicBezTo>
                <a:cubicBezTo>
                  <a:pt x="12436" y="1510"/>
                  <a:pt x="12243" y="1639"/>
                  <a:pt x="12174" y="1700"/>
                </a:cubicBezTo>
                <a:cubicBezTo>
                  <a:pt x="12105" y="1762"/>
                  <a:pt x="11789" y="1886"/>
                  <a:pt x="11471" y="1976"/>
                </a:cubicBezTo>
                <a:cubicBezTo>
                  <a:pt x="11153" y="2067"/>
                  <a:pt x="10826" y="2187"/>
                  <a:pt x="10745" y="2244"/>
                </a:cubicBezTo>
                <a:cubicBezTo>
                  <a:pt x="10663" y="2301"/>
                  <a:pt x="10437" y="2391"/>
                  <a:pt x="10243" y="2444"/>
                </a:cubicBezTo>
                <a:cubicBezTo>
                  <a:pt x="9912" y="2534"/>
                  <a:pt x="9876" y="2529"/>
                  <a:pt x="9674" y="2370"/>
                </a:cubicBezTo>
                <a:lnTo>
                  <a:pt x="9459" y="2199"/>
                </a:lnTo>
                <a:lnTo>
                  <a:pt x="9180" y="2409"/>
                </a:lnTo>
                <a:cubicBezTo>
                  <a:pt x="9027" y="2524"/>
                  <a:pt x="8901" y="2643"/>
                  <a:pt x="8901" y="2672"/>
                </a:cubicBezTo>
                <a:cubicBezTo>
                  <a:pt x="8901" y="2701"/>
                  <a:pt x="8830" y="2856"/>
                  <a:pt x="8743" y="3015"/>
                </a:cubicBezTo>
                <a:cubicBezTo>
                  <a:pt x="8653" y="3181"/>
                  <a:pt x="8561" y="3460"/>
                  <a:pt x="8531" y="3663"/>
                </a:cubicBezTo>
                <a:cubicBezTo>
                  <a:pt x="8473" y="4048"/>
                  <a:pt x="8368" y="4172"/>
                  <a:pt x="8100" y="4172"/>
                </a:cubicBezTo>
                <a:cubicBezTo>
                  <a:pt x="8023" y="4172"/>
                  <a:pt x="7878" y="4243"/>
                  <a:pt x="7777" y="4330"/>
                </a:cubicBezTo>
                <a:cubicBezTo>
                  <a:pt x="7676" y="4416"/>
                  <a:pt x="7541" y="4487"/>
                  <a:pt x="7479" y="4487"/>
                </a:cubicBezTo>
                <a:cubicBezTo>
                  <a:pt x="7416" y="4487"/>
                  <a:pt x="7274" y="4555"/>
                  <a:pt x="7163" y="4639"/>
                </a:cubicBezTo>
                <a:cubicBezTo>
                  <a:pt x="7047" y="4726"/>
                  <a:pt x="6908" y="4774"/>
                  <a:pt x="6838" y="4751"/>
                </a:cubicBezTo>
                <a:cubicBezTo>
                  <a:pt x="6751" y="4721"/>
                  <a:pt x="6675" y="4767"/>
                  <a:pt x="6572" y="4913"/>
                </a:cubicBezTo>
                <a:cubicBezTo>
                  <a:pt x="6462" y="5068"/>
                  <a:pt x="6375" y="5117"/>
                  <a:pt x="6210" y="5117"/>
                </a:cubicBezTo>
                <a:cubicBezTo>
                  <a:pt x="6018" y="5117"/>
                  <a:pt x="5988" y="5141"/>
                  <a:pt x="5946" y="5327"/>
                </a:cubicBezTo>
                <a:cubicBezTo>
                  <a:pt x="5920" y="5443"/>
                  <a:pt x="5904" y="5642"/>
                  <a:pt x="5912" y="5770"/>
                </a:cubicBezTo>
                <a:cubicBezTo>
                  <a:pt x="5928" y="6040"/>
                  <a:pt x="5894" y="6080"/>
                  <a:pt x="5504" y="6261"/>
                </a:cubicBezTo>
                <a:cubicBezTo>
                  <a:pt x="4802" y="6587"/>
                  <a:pt x="4700" y="6642"/>
                  <a:pt x="4601" y="6744"/>
                </a:cubicBezTo>
                <a:cubicBezTo>
                  <a:pt x="4466" y="6883"/>
                  <a:pt x="4466" y="7170"/>
                  <a:pt x="4601" y="7372"/>
                </a:cubicBezTo>
                <a:cubicBezTo>
                  <a:pt x="4659" y="7458"/>
                  <a:pt x="4849" y="7643"/>
                  <a:pt x="5023" y="7784"/>
                </a:cubicBezTo>
                <a:cubicBezTo>
                  <a:pt x="5344" y="8043"/>
                  <a:pt x="5506" y="8273"/>
                  <a:pt x="5820" y="8917"/>
                </a:cubicBezTo>
                <a:cubicBezTo>
                  <a:pt x="6028" y="9344"/>
                  <a:pt x="6036" y="9425"/>
                  <a:pt x="5873" y="9529"/>
                </a:cubicBezTo>
                <a:cubicBezTo>
                  <a:pt x="5805" y="9573"/>
                  <a:pt x="5685" y="9685"/>
                  <a:pt x="5607" y="9779"/>
                </a:cubicBezTo>
                <a:cubicBezTo>
                  <a:pt x="5457" y="9958"/>
                  <a:pt x="5123" y="10178"/>
                  <a:pt x="4440" y="10547"/>
                </a:cubicBezTo>
                <a:cubicBezTo>
                  <a:pt x="4216" y="10668"/>
                  <a:pt x="3921" y="10840"/>
                  <a:pt x="3784" y="10930"/>
                </a:cubicBezTo>
                <a:cubicBezTo>
                  <a:pt x="3647" y="11021"/>
                  <a:pt x="3124" y="11365"/>
                  <a:pt x="2621" y="11695"/>
                </a:cubicBezTo>
                <a:cubicBezTo>
                  <a:pt x="2119" y="12025"/>
                  <a:pt x="1624" y="12360"/>
                  <a:pt x="1521" y="12438"/>
                </a:cubicBezTo>
                <a:cubicBezTo>
                  <a:pt x="1149" y="12720"/>
                  <a:pt x="369" y="13226"/>
                  <a:pt x="307" y="13226"/>
                </a:cubicBezTo>
                <a:cubicBezTo>
                  <a:pt x="272" y="13226"/>
                  <a:pt x="187" y="13301"/>
                  <a:pt x="118" y="13392"/>
                </a:cubicBezTo>
                <a:cubicBezTo>
                  <a:pt x="-50" y="13614"/>
                  <a:pt x="-37" y="14043"/>
                  <a:pt x="144" y="14269"/>
                </a:cubicBezTo>
                <a:lnTo>
                  <a:pt x="266" y="14422"/>
                </a:lnTo>
                <a:lnTo>
                  <a:pt x="683" y="14186"/>
                </a:lnTo>
                <a:cubicBezTo>
                  <a:pt x="1291" y="13841"/>
                  <a:pt x="2028" y="13461"/>
                  <a:pt x="2089" y="13462"/>
                </a:cubicBezTo>
                <a:cubicBezTo>
                  <a:pt x="2228" y="13463"/>
                  <a:pt x="5539" y="11635"/>
                  <a:pt x="5642" y="11501"/>
                </a:cubicBezTo>
                <a:cubicBezTo>
                  <a:pt x="5669" y="11465"/>
                  <a:pt x="5778" y="11414"/>
                  <a:pt x="5883" y="11387"/>
                </a:cubicBezTo>
                <a:lnTo>
                  <a:pt x="6075" y="11338"/>
                </a:lnTo>
                <a:lnTo>
                  <a:pt x="6157" y="12498"/>
                </a:lnTo>
                <a:cubicBezTo>
                  <a:pt x="6203" y="13136"/>
                  <a:pt x="6257" y="14013"/>
                  <a:pt x="6278" y="14446"/>
                </a:cubicBezTo>
                <a:cubicBezTo>
                  <a:pt x="6366" y="16249"/>
                  <a:pt x="6412" y="16898"/>
                  <a:pt x="6466" y="17098"/>
                </a:cubicBezTo>
                <a:cubicBezTo>
                  <a:pt x="6498" y="17214"/>
                  <a:pt x="6512" y="17362"/>
                  <a:pt x="6497" y="17426"/>
                </a:cubicBezTo>
                <a:cubicBezTo>
                  <a:pt x="6482" y="17490"/>
                  <a:pt x="6165" y="17796"/>
                  <a:pt x="5792" y="18106"/>
                </a:cubicBezTo>
                <a:cubicBezTo>
                  <a:pt x="5418" y="18416"/>
                  <a:pt x="5100" y="18722"/>
                  <a:pt x="5086" y="18788"/>
                </a:cubicBezTo>
                <a:cubicBezTo>
                  <a:pt x="5071" y="18853"/>
                  <a:pt x="5058" y="19025"/>
                  <a:pt x="5058" y="19170"/>
                </a:cubicBezTo>
                <a:cubicBezTo>
                  <a:pt x="5058" y="19646"/>
                  <a:pt x="5367" y="19832"/>
                  <a:pt x="5644" y="19523"/>
                </a:cubicBezTo>
                <a:cubicBezTo>
                  <a:pt x="5722" y="19437"/>
                  <a:pt x="5811" y="19366"/>
                  <a:pt x="5843" y="19366"/>
                </a:cubicBezTo>
                <a:cubicBezTo>
                  <a:pt x="5875" y="19366"/>
                  <a:pt x="6034" y="19262"/>
                  <a:pt x="6195" y="19135"/>
                </a:cubicBezTo>
                <a:cubicBezTo>
                  <a:pt x="6356" y="19008"/>
                  <a:pt x="6614" y="18833"/>
                  <a:pt x="6769" y="18745"/>
                </a:cubicBezTo>
                <a:cubicBezTo>
                  <a:pt x="6924" y="18658"/>
                  <a:pt x="7139" y="18514"/>
                  <a:pt x="7247" y="18425"/>
                </a:cubicBezTo>
                <a:cubicBezTo>
                  <a:pt x="7355" y="18337"/>
                  <a:pt x="7464" y="18264"/>
                  <a:pt x="7489" y="18264"/>
                </a:cubicBezTo>
                <a:cubicBezTo>
                  <a:pt x="7541" y="18264"/>
                  <a:pt x="8479" y="17606"/>
                  <a:pt x="8704" y="17412"/>
                </a:cubicBezTo>
                <a:cubicBezTo>
                  <a:pt x="8855" y="17282"/>
                  <a:pt x="8864" y="17284"/>
                  <a:pt x="9103" y="17504"/>
                </a:cubicBezTo>
                <a:cubicBezTo>
                  <a:pt x="9237" y="17628"/>
                  <a:pt x="9529" y="17886"/>
                  <a:pt x="9752" y="18076"/>
                </a:cubicBezTo>
                <a:lnTo>
                  <a:pt x="10159" y="18420"/>
                </a:lnTo>
                <a:lnTo>
                  <a:pt x="10210" y="18819"/>
                </a:lnTo>
                <a:cubicBezTo>
                  <a:pt x="10237" y="19037"/>
                  <a:pt x="10261" y="19509"/>
                  <a:pt x="10261" y="19867"/>
                </a:cubicBezTo>
                <a:cubicBezTo>
                  <a:pt x="10261" y="20698"/>
                  <a:pt x="10360" y="21213"/>
                  <a:pt x="10559" y="21423"/>
                </a:cubicBezTo>
                <a:cubicBezTo>
                  <a:pt x="10728" y="21600"/>
                  <a:pt x="10971" y="21576"/>
                  <a:pt x="11107" y="21368"/>
                </a:cubicBezTo>
                <a:cubicBezTo>
                  <a:pt x="11256" y="21143"/>
                  <a:pt x="11338" y="20570"/>
                  <a:pt x="11339" y="19764"/>
                </a:cubicBezTo>
                <a:cubicBezTo>
                  <a:pt x="11339" y="19350"/>
                  <a:pt x="11352" y="18879"/>
                  <a:pt x="11368" y="18718"/>
                </a:cubicBezTo>
                <a:lnTo>
                  <a:pt x="11397" y="18425"/>
                </a:lnTo>
                <a:lnTo>
                  <a:pt x="13277" y="16844"/>
                </a:lnTo>
                <a:cubicBezTo>
                  <a:pt x="14312" y="15975"/>
                  <a:pt x="15190" y="15231"/>
                  <a:pt x="15228" y="15193"/>
                </a:cubicBezTo>
                <a:cubicBezTo>
                  <a:pt x="15343" y="15078"/>
                  <a:pt x="16344" y="14328"/>
                  <a:pt x="16382" y="14328"/>
                </a:cubicBezTo>
                <a:cubicBezTo>
                  <a:pt x="16392" y="14328"/>
                  <a:pt x="16399" y="14559"/>
                  <a:pt x="16399" y="14842"/>
                </a:cubicBezTo>
                <a:cubicBezTo>
                  <a:pt x="16399" y="15353"/>
                  <a:pt x="16492" y="15880"/>
                  <a:pt x="16601" y="15997"/>
                </a:cubicBezTo>
                <a:cubicBezTo>
                  <a:pt x="16669" y="16070"/>
                  <a:pt x="16972" y="16078"/>
                  <a:pt x="17078" y="16010"/>
                </a:cubicBezTo>
                <a:cubicBezTo>
                  <a:pt x="17236" y="15908"/>
                  <a:pt x="17353" y="15345"/>
                  <a:pt x="17395" y="14485"/>
                </a:cubicBezTo>
                <a:cubicBezTo>
                  <a:pt x="17459" y="13171"/>
                  <a:pt x="17513" y="12296"/>
                  <a:pt x="17580" y="11507"/>
                </a:cubicBezTo>
                <a:lnTo>
                  <a:pt x="17641" y="10773"/>
                </a:lnTo>
                <a:lnTo>
                  <a:pt x="17889" y="10632"/>
                </a:lnTo>
                <a:cubicBezTo>
                  <a:pt x="18025" y="10555"/>
                  <a:pt x="18219" y="10381"/>
                  <a:pt x="18319" y="10245"/>
                </a:cubicBezTo>
                <a:cubicBezTo>
                  <a:pt x="18420" y="10109"/>
                  <a:pt x="18752" y="9801"/>
                  <a:pt x="19056" y="9561"/>
                </a:cubicBezTo>
                <a:cubicBezTo>
                  <a:pt x="19674" y="9074"/>
                  <a:pt x="19615" y="9126"/>
                  <a:pt x="20630" y="8185"/>
                </a:cubicBezTo>
                <a:cubicBezTo>
                  <a:pt x="21037" y="7808"/>
                  <a:pt x="21411" y="7437"/>
                  <a:pt x="21462" y="7359"/>
                </a:cubicBezTo>
                <a:cubicBezTo>
                  <a:pt x="21524" y="7265"/>
                  <a:pt x="21550" y="7137"/>
                  <a:pt x="21547" y="7013"/>
                </a:cubicBezTo>
                <a:cubicBezTo>
                  <a:pt x="21543" y="6806"/>
                  <a:pt x="21458" y="6612"/>
                  <a:pt x="21327" y="6612"/>
                </a:cubicBezTo>
                <a:cubicBezTo>
                  <a:pt x="21169" y="6612"/>
                  <a:pt x="19318" y="7728"/>
                  <a:pt x="18743" y="8170"/>
                </a:cubicBezTo>
                <a:cubicBezTo>
                  <a:pt x="18316" y="8498"/>
                  <a:pt x="17938" y="8738"/>
                  <a:pt x="17849" y="8738"/>
                </a:cubicBezTo>
                <a:cubicBezTo>
                  <a:pt x="17770" y="8738"/>
                  <a:pt x="17759" y="8680"/>
                  <a:pt x="17759" y="8271"/>
                </a:cubicBezTo>
                <a:cubicBezTo>
                  <a:pt x="17759" y="7874"/>
                  <a:pt x="17775" y="7783"/>
                  <a:pt x="17870" y="7658"/>
                </a:cubicBezTo>
                <a:cubicBezTo>
                  <a:pt x="17931" y="7578"/>
                  <a:pt x="18013" y="7407"/>
                  <a:pt x="18053" y="7279"/>
                </a:cubicBezTo>
                <a:cubicBezTo>
                  <a:pt x="18181" y="6868"/>
                  <a:pt x="18610" y="6298"/>
                  <a:pt x="18791" y="6298"/>
                </a:cubicBezTo>
                <a:cubicBezTo>
                  <a:pt x="18903" y="6298"/>
                  <a:pt x="19165" y="5883"/>
                  <a:pt x="19165" y="5704"/>
                </a:cubicBezTo>
                <a:cubicBezTo>
                  <a:pt x="19165" y="5488"/>
                  <a:pt x="19057" y="5288"/>
                  <a:pt x="18915" y="5241"/>
                </a:cubicBezTo>
                <a:cubicBezTo>
                  <a:pt x="18859" y="5223"/>
                  <a:pt x="18687" y="5166"/>
                  <a:pt x="18532" y="5116"/>
                </a:cubicBezTo>
                <a:cubicBezTo>
                  <a:pt x="18377" y="5066"/>
                  <a:pt x="18156" y="4948"/>
                  <a:pt x="18040" y="4854"/>
                </a:cubicBezTo>
                <a:cubicBezTo>
                  <a:pt x="17841" y="4694"/>
                  <a:pt x="17828" y="4664"/>
                  <a:pt x="17815" y="4330"/>
                </a:cubicBezTo>
                <a:cubicBezTo>
                  <a:pt x="17799" y="3922"/>
                  <a:pt x="17716" y="3779"/>
                  <a:pt x="17498" y="3779"/>
                </a:cubicBezTo>
                <a:cubicBezTo>
                  <a:pt x="17416" y="3779"/>
                  <a:pt x="17272" y="3726"/>
                  <a:pt x="17180" y="3661"/>
                </a:cubicBezTo>
                <a:cubicBezTo>
                  <a:pt x="17087" y="3596"/>
                  <a:pt x="16943" y="3542"/>
                  <a:pt x="16858" y="3542"/>
                </a:cubicBezTo>
                <a:cubicBezTo>
                  <a:pt x="16774" y="3542"/>
                  <a:pt x="16635" y="3471"/>
                  <a:pt x="16551" y="3385"/>
                </a:cubicBezTo>
                <a:cubicBezTo>
                  <a:pt x="16466" y="3298"/>
                  <a:pt x="16328" y="3227"/>
                  <a:pt x="16243" y="3227"/>
                </a:cubicBezTo>
                <a:cubicBezTo>
                  <a:pt x="16159" y="3227"/>
                  <a:pt x="16048" y="3175"/>
                  <a:pt x="15998" y="3112"/>
                </a:cubicBezTo>
                <a:cubicBezTo>
                  <a:pt x="15948" y="3048"/>
                  <a:pt x="15854" y="2995"/>
                  <a:pt x="15790" y="2994"/>
                </a:cubicBezTo>
                <a:cubicBezTo>
                  <a:pt x="15653" y="2991"/>
                  <a:pt x="15041" y="2783"/>
                  <a:pt x="15009" y="2729"/>
                </a:cubicBezTo>
                <a:cubicBezTo>
                  <a:pt x="14997" y="2708"/>
                  <a:pt x="15021" y="2579"/>
                  <a:pt x="15063" y="2443"/>
                </a:cubicBezTo>
                <a:cubicBezTo>
                  <a:pt x="15240" y="1869"/>
                  <a:pt x="15195" y="1013"/>
                  <a:pt x="14963" y="552"/>
                </a:cubicBezTo>
                <a:cubicBezTo>
                  <a:pt x="14835" y="295"/>
                  <a:pt x="14519" y="0"/>
                  <a:pt x="14373" y="0"/>
                </a:cubicBezTo>
                <a:close/>
                <a:moveTo>
                  <a:pt x="7527" y="16223"/>
                </a:moveTo>
                <a:cubicBezTo>
                  <a:pt x="7549" y="16215"/>
                  <a:pt x="7582" y="16236"/>
                  <a:pt x="7628" y="16285"/>
                </a:cubicBezTo>
                <a:cubicBezTo>
                  <a:pt x="7678" y="16339"/>
                  <a:pt x="7675" y="16362"/>
                  <a:pt x="7612" y="16402"/>
                </a:cubicBezTo>
                <a:cubicBezTo>
                  <a:pt x="7503" y="16473"/>
                  <a:pt x="7495" y="16468"/>
                  <a:pt x="7495" y="16335"/>
                </a:cubicBezTo>
                <a:cubicBezTo>
                  <a:pt x="7495" y="16269"/>
                  <a:pt x="7506" y="16231"/>
                  <a:pt x="7527" y="16223"/>
                </a:cubicBezTo>
                <a:close/>
              </a:path>
            </a:pathLst>
          </a:custGeom>
          <a:ln w="12700">
            <a:miter lim="400000"/>
          </a:ln>
          <a:effectLst>
            <a:outerShdw sx="100000" sy="100000" kx="0" ky="0" algn="b" rotWithShape="0" blurRad="393700" dist="237584" dir="2729149">
              <a:srgbClr val="000000">
                <a:alpha val="59513"/>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2">
                                            <p:txEl>
                                              <p:pRg st="1" end="1"/>
                                            </p:txEl>
                                          </p:spTgt>
                                        </p:tgtEl>
                                        <p:attrNameLst>
                                          <p:attrName>style.visibility</p:attrName>
                                        </p:attrNameLst>
                                      </p:cBhvr>
                                      <p:to>
                                        <p:strVal val="visible"/>
                                      </p:to>
                                    </p:set>
                                    <p:animEffect filter="fade" transition="in">
                                      <p:cBhvr>
                                        <p:cTn id="7" dur="500"/>
                                        <p:tgtEl>
                                          <p:spTgt spid="2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12">
                                            <p:txEl>
                                              <p:pRg st="2" end="2"/>
                                            </p:txEl>
                                          </p:spTgt>
                                        </p:tgtEl>
                                        <p:attrNameLst>
                                          <p:attrName>style.visibility</p:attrName>
                                        </p:attrNameLst>
                                      </p:cBhvr>
                                      <p:to>
                                        <p:strVal val="visible"/>
                                      </p:to>
                                    </p:set>
                                    <p:animEffect filter="fade" transition="in">
                                      <p:cBhvr>
                                        <p:cTn id="12" dur="500"/>
                                        <p:tgtEl>
                                          <p:spTgt spid="21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2"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2 Samuel 6:1–11 (NKJV)…"/>
          <p:cNvSpPr txBox="1"/>
          <p:nvPr/>
        </p:nvSpPr>
        <p:spPr>
          <a:xfrm>
            <a:off x="341680" y="317500"/>
            <a:ext cx="23700640" cy="1272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8800">
                <a:solidFill>
                  <a:srgbClr val="000000"/>
                </a:solidFill>
                <a:latin typeface="Helvetica"/>
                <a:ea typeface="Helvetica"/>
                <a:cs typeface="Helvetica"/>
                <a:sym typeface="Helvetica"/>
              </a:defRPr>
            </a:pPr>
            <a:r>
              <a:t>2 Samuel 6:1–11 (NKJV)</a:t>
            </a:r>
          </a:p>
          <a:p>
            <a:pPr algn="ctr" defTabSz="457200">
              <a:lnSpc>
                <a:spcPct val="100000"/>
              </a:lnSpc>
              <a:spcBef>
                <a:spcPts val="0"/>
              </a:spcBef>
              <a:defRPr sz="6200">
                <a:solidFill>
                  <a:srgbClr val="000000"/>
                </a:solidFill>
                <a:latin typeface="Helvetica"/>
                <a:ea typeface="Helvetica"/>
                <a:cs typeface="Helvetica"/>
                <a:sym typeface="Helvetica"/>
              </a:defRPr>
            </a:pPr>
            <a:r>
              <a:rPr baseline="31999"/>
              <a:t>1</a:t>
            </a:r>
            <a:r>
              <a:t> Again David gathered all </a:t>
            </a:r>
            <a:r>
              <a:rPr i="1"/>
              <a:t>the</a:t>
            </a:r>
            <a:r>
              <a:t> choice </a:t>
            </a:r>
            <a:r>
              <a:rPr i="1"/>
              <a:t>men</a:t>
            </a:r>
            <a:r>
              <a:t> of Israel, thirty thousand. </a:t>
            </a:r>
            <a:r>
              <a:rPr baseline="31999"/>
              <a:t>2</a:t>
            </a:r>
            <a:r>
              <a:t> And David arose and went with all the people who </a:t>
            </a:r>
            <a:r>
              <a:rPr i="1"/>
              <a:t>were</a:t>
            </a:r>
            <a:r>
              <a:t> with him from Baale Judah to bring up from there the ark of God, whose name is called by the Name, the Lord of Hosts, who dwells </a:t>
            </a:r>
            <a:r>
              <a:rPr i="1"/>
              <a:t>between</a:t>
            </a:r>
            <a:r>
              <a:t> the cherubim. </a:t>
            </a:r>
            <a:r>
              <a:rPr baseline="31999"/>
              <a:t>3</a:t>
            </a:r>
            <a:r>
              <a:t> So they set the ark of God on a new cart, and brought it out of the house of Abinadab, which </a:t>
            </a:r>
            <a:r>
              <a:rPr i="1"/>
              <a:t>was</a:t>
            </a:r>
            <a:r>
              <a:t> on the hill; and Uzzah and Ahio, the sons of Abinadab, drove the new cart. </a:t>
            </a:r>
            <a:r>
              <a:rPr baseline="31999"/>
              <a:t>4</a:t>
            </a:r>
            <a:r>
              <a:t> And they brought it out of the house of Abinadab, which </a:t>
            </a:r>
            <a:r>
              <a:rPr i="1"/>
              <a:t>was</a:t>
            </a:r>
            <a:r>
              <a:t> on the hill, accompanying the ark of God; and Ahio went before the ark. </a:t>
            </a:r>
            <a:r>
              <a:rPr baseline="31999"/>
              <a:t>5</a:t>
            </a:r>
            <a:r>
              <a:t> Then David and all the house of Israel played </a:t>
            </a:r>
            <a:r>
              <a:rPr i="1"/>
              <a:t>music</a:t>
            </a:r>
            <a:r>
              <a:t> before the Lord on all kinds of </a:t>
            </a:r>
            <a:r>
              <a:rPr i="1"/>
              <a:t>instruments of</a:t>
            </a:r>
            <a:r>
              <a:t> fir wood, on harps, on stringed instruments, on tambourines, on sistrums, and on cymbals.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