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itle Text"/>
          <p:cNvSpPr txBox="1"/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3" name="Body Level One…"/>
          <p:cNvSpPr txBox="1"/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le Text"/>
          <p:cNvSpPr txBox="1"/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2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hyperlink" Target="https://www.youtube.com/user/donmcclain11/live" TargetMode="External"/><Relationship Id="rId6" Type="http://schemas.openxmlformats.org/officeDocument/2006/relationships/hyperlink" Target="https://www.w65stchurchofchrist.com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hyperlink" Target="https://www.w65stchurchofchrist.com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ODAY’S LESSON"/>
          <p:cNvSpPr txBox="1"/>
          <p:nvPr/>
        </p:nvSpPr>
        <p:spPr>
          <a:xfrm>
            <a:off x="-1" y="1739878"/>
            <a:ext cx="24384001" cy="939801"/>
          </a:xfrm>
          <a:prstGeom prst="rect">
            <a:avLst/>
          </a:prstGeom>
          <a:gradFill>
            <a:gsLst>
              <a:gs pos="0">
                <a:srgbClr val="001121">
                  <a:alpha val="49266"/>
                </a:srgbClr>
              </a:gs>
              <a:gs pos="100000">
                <a:srgbClr val="003367">
                  <a:alpha val="72958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effectLst>
                  <a:outerShdw sx="100000" sy="100000" kx="0" ky="0" algn="b" rotWithShape="0" blurRad="63500" dist="63500" dir="1890000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TODAY’S LESSON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81559" y="11148164"/>
            <a:ext cx="3633119" cy="137098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10355" y="11092017"/>
            <a:ext cx="2598106" cy="14832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sp>
        <p:nvSpPr>
          <p:cNvPr id="165" name="Sunday evening lesson live stream 4:00 PM CDT June 28, 2026"/>
          <p:cNvSpPr txBox="1"/>
          <p:nvPr/>
        </p:nvSpPr>
        <p:spPr>
          <a:xfrm>
            <a:off x="6145167" y="10769398"/>
            <a:ext cx="12093667" cy="212852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58420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defRPr i="1" sz="7500">
                <a:solidFill>
                  <a:srgbClr val="FFFFFF"/>
                </a:solidFill>
                <a:effectLst>
                  <a:outerShdw sx="100000" sy="100000" kx="0" ky="0" algn="b" rotWithShape="0" blurRad="152400" dist="76200" dir="0">
                    <a:srgbClr val="000000"/>
                  </a:outerShdw>
                </a:effectLst>
                <a:uFill>
                  <a:solidFill>
                    <a:srgbClr val="E9ADD0"/>
                  </a:solidFill>
                </a:u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Sunday evening lesson live stream 4:00 PM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  <a:r>
              <a:rPr baseline="31999" sz="4800">
                <a:uFill>
                  <a:solidFill>
                    <a:srgbClr val="FFFFFF"/>
                  </a:solidFill>
                </a:uFill>
              </a:rPr>
              <a:t>CDT</a:t>
            </a:r>
            <a:r>
              <a:rPr>
                <a:uFill>
                  <a:solidFill>
                    <a:srgbClr val="FFFFFF"/>
                  </a:solidFill>
                </a:uFill>
              </a:rPr>
              <a:t> June 28, 2026</a:t>
            </a:r>
          </a:p>
        </p:txBody>
      </p:sp>
      <p:sp>
        <p:nvSpPr>
          <p:cNvPr id="166" name="“Church of Christ MEETING @ 100 CORNERSTONE, Alexander AR. 72002”"/>
          <p:cNvSpPr txBox="1"/>
          <p:nvPr/>
        </p:nvSpPr>
        <p:spPr>
          <a:xfrm>
            <a:off x="-15032" y="-111714"/>
            <a:ext cx="24414065" cy="698501"/>
          </a:xfrm>
          <a:prstGeom prst="rect">
            <a:avLst/>
          </a:prstGeom>
          <a:solidFill>
            <a:schemeClr val="accent6">
              <a:hueOff val="-133706"/>
              <a:satOff val="8281"/>
              <a:lumOff val="-27269"/>
              <a:alpha val="40019"/>
            </a:schemeClr>
          </a:solidFill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198700"/>
                    <a:satOff val="21248"/>
                    <a:lumOff val="19305"/>
                  </a:schemeClr>
                </a:solidFill>
                <a:latin typeface="Thames Nude Roman"/>
                <a:ea typeface="Thames Nude Roman"/>
                <a:cs typeface="Thames Nude Roman"/>
                <a:sym typeface="Thames Nude Roman"/>
              </a:defRPr>
            </a:lvl1pPr>
          </a:lstStyle>
          <a:p>
            <a:pPr/>
            <a:r>
              <a:t>“Church of Christ MEETING @ 100 CORNERSTONE, Alexander AR. 72002”</a:t>
            </a:r>
          </a:p>
        </p:txBody>
      </p:sp>
      <p:sp>
        <p:nvSpPr>
          <p:cNvPr id="167" name="https://www.youtube.com/user/donmcclain11/live  / WWW.ALEXANDERCHURCHOFCHRIST.COM"/>
          <p:cNvSpPr/>
          <p:nvPr/>
        </p:nvSpPr>
        <p:spPr>
          <a:xfrm>
            <a:off x="-15033" y="12880954"/>
            <a:ext cx="24414066" cy="723901"/>
          </a:xfrm>
          <a:prstGeom prst="rect">
            <a:avLst/>
          </a:prstGeom>
          <a:solidFill>
            <a:schemeClr val="accent6">
              <a:satOff val="1848"/>
              <a:lumOff val="-15262"/>
              <a:alpha val="5107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sz="4300">
                <a:solidFill>
                  <a:srgbClr val="FFFFFF"/>
                </a:solidFill>
              </a:defRPr>
            </a:pPr>
            <a:r>
              <a:rPr u="sng">
                <a:hlinkClick r:id="rId5" invalidUrl="" action="" tgtFrame="" tooltip="" history="1" highlightClick="0" endSnd="0"/>
              </a:rPr>
              <a:t>https://www.youtube.com/user/donmcclain11/live</a:t>
            </a:r>
            <a:r>
              <a:t> </a:t>
            </a:r>
            <a:r>
              <a:rPr>
                <a:uFill>
                  <a:solidFill>
                    <a:srgbClr val="FFFFFF"/>
                  </a:solidFill>
                </a:uFill>
              </a:rPr>
              <a:t> / </a:t>
            </a:r>
            <a:r>
              <a:rPr u="sng">
                <a:hlinkClick r:id="rId6" invalidUrl="" action="" tgtFrame="" tooltip="" history="1" highlightClick="0" endSnd="0"/>
              </a:rPr>
              <a:t>WWW.ALEXANDERCHURCHOFCHRIST.COM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pic>
        <p:nvPicPr>
          <p:cNvPr id="168" name="“FOLLOWING JESUS THE COMFORTER”… “FOLLOWING JESUS THE COMFORTER” (John 14:12-21) James Hamilton" descr="“FOLLOWING JESUS THE COMFORTER”… “FOLLOWING JESUS THE COMFORTER” (John 14:12-21) James Hamilton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61644" y="3363074"/>
            <a:ext cx="17060712" cy="5613401"/>
          </a:xfrm>
          <a:prstGeom prst="rect">
            <a:avLst/>
          </a:prstGeom>
          <a:effectLst>
            <a:outerShdw sx="100000" sy="100000" kx="0" ky="0" algn="b" rotWithShape="0" blurRad="215900" dist="98081" dir="5400000">
              <a:srgbClr val="000000">
                <a:alpha val="79241"/>
              </a:srgbClr>
            </a:outerShdw>
          </a:effectLst>
        </p:spPr>
      </p:pic>
      <p:grpSp>
        <p:nvGrpSpPr>
          <p:cNvPr id="171" name="Screenshot 2026-03-01 at 7.18.26 AM.png"/>
          <p:cNvGrpSpPr/>
          <p:nvPr/>
        </p:nvGrpSpPr>
        <p:grpSpPr>
          <a:xfrm>
            <a:off x="18522683" y="5463412"/>
            <a:ext cx="5227187" cy="5710176"/>
            <a:chOff x="0" y="0"/>
            <a:chExt cx="5227185" cy="5710175"/>
          </a:xfrm>
        </p:grpSpPr>
        <p:pic>
          <p:nvPicPr>
            <p:cNvPr id="170" name="Screenshot 2026-03-01 at 7.18.26 AM.png" descr="Screenshot 2026-03-01 at 7.18.26 AM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15900" y="139700"/>
              <a:ext cx="4795386" cy="515137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9" name="Screenshot 2026-03-01 at 7.18.26 AM.png" descr="Screenshot 2026-03-01 at 7.18.26 AM.pn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227186" cy="571017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Another</a:t>
            </a:r>
          </a:p>
        </p:txBody>
      </p:sp>
      <p:sp>
        <p:nvSpPr>
          <p:cNvPr id="198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r>
              <a:t> </a:t>
            </a:r>
            <a:r>
              <a:rPr sz="6400"/>
              <a:t>so show up</a:t>
            </a:r>
            <a:r>
              <a:t> </a:t>
            </a:r>
            <a:r>
              <a:rPr sz="6400">
                <a:solidFill>
                  <a:srgbClr val="FF0000"/>
                </a:solidFill>
              </a:rPr>
              <a:t>Hebrews 10:24-25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</a:t>
            </a:r>
            <a:r>
              <a:rPr sz="6400">
                <a:solidFill>
                  <a:srgbClr val="00B05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so</a:t>
            </a:r>
            <a:r>
              <a:t> </a:t>
            </a:r>
            <a:r>
              <a:rPr>
                <a:solidFill>
                  <a:srgbClr val="00CC79"/>
                </a:solidFill>
              </a:rPr>
              <a:t>comfort</a:t>
            </a:r>
            <a:r>
              <a:t> one another</a:t>
            </a:r>
            <a:r>
              <a:rPr sz="6400"/>
              <a:t> </a:t>
            </a:r>
            <a:r>
              <a:rPr sz="6400">
                <a:solidFill>
                  <a:srgbClr val="FF0000"/>
                </a:solidFill>
              </a:rPr>
              <a:t>1 Thessalonians 4:18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>
                <a:solidFill>
                  <a:srgbClr val="FFFFFF"/>
                </a:solidFill>
              </a:rPr>
              <a:t>so show love 2 Cor. 2:3-8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so share Rom. 12:15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 sz="6400">
                <a:solidFill>
                  <a:srgbClr val="FFFFFF"/>
                </a:solidFill>
              </a:rPr>
              <a:t>so live peaceably</a:t>
            </a:r>
            <a:endParaRPr sz="6400"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 Another</a:t>
            </a:r>
          </a:p>
        </p:txBody>
      </p:sp>
      <p:sp>
        <p:nvSpPr>
          <p:cNvPr id="201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r>
              <a:t> </a:t>
            </a:r>
            <a:r>
              <a:rPr sz="6400"/>
              <a:t>so show up </a:t>
            </a:r>
            <a:r>
              <a:rPr sz="6400">
                <a:solidFill>
                  <a:srgbClr val="FF0000"/>
                </a:solidFill>
              </a:rPr>
              <a:t>Hebrews 10:24-25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 </a:t>
            </a:r>
            <a:r>
              <a:rPr sz="6400">
                <a:solidFill>
                  <a:srgbClr val="00B050"/>
                </a:solidFill>
              </a:rPr>
              <a:t>so</a:t>
            </a:r>
            <a:r>
              <a:rPr sz="6400"/>
              <a:t> </a:t>
            </a:r>
            <a:r>
              <a:rPr sz="6400">
                <a:solidFill>
                  <a:srgbClr val="00CC79"/>
                </a:solidFill>
              </a:rPr>
              <a:t>comfort</a:t>
            </a:r>
            <a:r>
              <a:rPr sz="6400"/>
              <a:t> one another</a:t>
            </a:r>
            <a:r>
              <a:t> </a:t>
            </a:r>
            <a:r>
              <a:rPr sz="6400">
                <a:solidFill>
                  <a:srgbClr val="FF0000"/>
                </a:solidFill>
              </a:rPr>
              <a:t>1 Thessalonians 4:18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>
                <a:solidFill>
                  <a:srgbClr val="00CC79"/>
                </a:solidFill>
              </a:rPr>
              <a:t>so show </a:t>
            </a:r>
            <a:r>
              <a:t>love</a:t>
            </a:r>
            <a:r>
              <a:rPr>
                <a:solidFill>
                  <a:srgbClr val="00CC79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 Cor. 2:3-8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so share Rom. 12:15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 sz="6400">
                <a:solidFill>
                  <a:srgbClr val="FFFFFF"/>
                </a:solidFill>
              </a:rPr>
              <a:t>so live peaceably</a:t>
            </a:r>
            <a:endParaRPr sz="6400"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 Another</a:t>
            </a:r>
          </a:p>
        </p:txBody>
      </p:sp>
      <p:sp>
        <p:nvSpPr>
          <p:cNvPr id="204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r>
              <a:t> </a:t>
            </a:r>
            <a:r>
              <a:rPr sz="6400"/>
              <a:t>so show up </a:t>
            </a:r>
            <a:r>
              <a:rPr sz="6400">
                <a:solidFill>
                  <a:srgbClr val="FF0000"/>
                </a:solidFill>
              </a:rPr>
              <a:t>Hebrews 10:24-25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 </a:t>
            </a:r>
            <a:r>
              <a:rPr sz="6400">
                <a:solidFill>
                  <a:srgbClr val="00B050"/>
                </a:solidFill>
              </a:rPr>
              <a:t>so</a:t>
            </a:r>
            <a:r>
              <a:rPr sz="6400"/>
              <a:t> </a:t>
            </a:r>
            <a:r>
              <a:rPr sz="6400">
                <a:solidFill>
                  <a:srgbClr val="00CC79"/>
                </a:solidFill>
              </a:rPr>
              <a:t>comfort</a:t>
            </a:r>
            <a:r>
              <a:rPr sz="6400"/>
              <a:t> one another</a:t>
            </a:r>
            <a:r>
              <a:t> </a:t>
            </a:r>
            <a:r>
              <a:rPr sz="6400">
                <a:solidFill>
                  <a:srgbClr val="FF0000"/>
                </a:solidFill>
              </a:rPr>
              <a:t>1 Thessalonians 4:18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 sz="6400">
                <a:solidFill>
                  <a:srgbClr val="00CC79"/>
                </a:solidFill>
              </a:rPr>
              <a:t>so show </a:t>
            </a:r>
            <a:r>
              <a:rPr sz="6400"/>
              <a:t>love</a:t>
            </a:r>
            <a:r>
              <a:rPr sz="6400">
                <a:solidFill>
                  <a:srgbClr val="00CC79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 Cor. 2:3-8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so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share </a:t>
            </a:r>
            <a:r>
              <a:rPr sz="6400">
                <a:solidFill>
                  <a:srgbClr val="FF0000"/>
                </a:solidFill>
              </a:rPr>
              <a:t>Rom. 12:15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 sz="6400">
                <a:solidFill>
                  <a:srgbClr val="FFFFFF"/>
                </a:solidFill>
              </a:rPr>
              <a:t>so live peaceably</a:t>
            </a:r>
            <a:endParaRPr sz="6400"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 Another</a:t>
            </a:r>
          </a:p>
        </p:txBody>
      </p:sp>
      <p:sp>
        <p:nvSpPr>
          <p:cNvPr id="207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r>
              <a:t> </a:t>
            </a:r>
            <a:r>
              <a:rPr sz="6400"/>
              <a:t>so show up </a:t>
            </a:r>
            <a:r>
              <a:rPr sz="6400">
                <a:solidFill>
                  <a:srgbClr val="FF0000"/>
                </a:solidFill>
              </a:rPr>
              <a:t>Hebrews 10:24-25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 </a:t>
            </a:r>
            <a:r>
              <a:rPr sz="6400">
                <a:solidFill>
                  <a:srgbClr val="00B050"/>
                </a:solidFill>
              </a:rPr>
              <a:t>so</a:t>
            </a:r>
            <a:r>
              <a:rPr sz="6400"/>
              <a:t> </a:t>
            </a:r>
            <a:r>
              <a:rPr sz="6400">
                <a:solidFill>
                  <a:srgbClr val="00CC79"/>
                </a:solidFill>
              </a:rPr>
              <a:t>comfort</a:t>
            </a:r>
            <a:r>
              <a:rPr sz="6400"/>
              <a:t> one another </a:t>
            </a:r>
            <a:r>
              <a:rPr sz="6400">
                <a:solidFill>
                  <a:srgbClr val="FF0000"/>
                </a:solidFill>
              </a:rPr>
              <a:t>1 Thessalonians 4:18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 sz="6400">
                <a:solidFill>
                  <a:srgbClr val="00CC79"/>
                </a:solidFill>
              </a:rPr>
              <a:t>so show </a:t>
            </a:r>
            <a:r>
              <a:rPr sz="6400"/>
              <a:t>love</a:t>
            </a:r>
            <a:r>
              <a:rPr sz="6400">
                <a:solidFill>
                  <a:srgbClr val="00CC79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 Cor. 2:3-8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B050"/>
                </a:solidFill>
              </a:rPr>
              <a:t>so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CC79"/>
                </a:solidFill>
              </a:rPr>
              <a:t>share</a:t>
            </a:r>
            <a:r>
              <a:rPr sz="6400">
                <a:solidFill>
                  <a:srgbClr val="FF0000"/>
                </a:solidFill>
              </a:rPr>
              <a:t> Rom. 12:15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>
                <a:solidFill>
                  <a:srgbClr val="00CC79"/>
                </a:solidFill>
              </a:rPr>
              <a:t>so live peaceably </a:t>
            </a:r>
            <a:r>
              <a:rPr sz="6400">
                <a:solidFill>
                  <a:srgbClr val="FF0000"/>
                </a:solidFill>
              </a:rPr>
              <a:t>Romans 12:18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Matt. 5:9</a:t>
            </a:r>
            <a:r>
              <a:rPr sz="6400">
                <a:solidFill>
                  <a:srgbClr val="00CC79"/>
                </a:solidFill>
              </a:rPr>
              <a:t> </a:t>
            </a:r>
            <a:endParaRPr sz="6400">
              <a:solidFill>
                <a:srgbClr val="00CC79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 Another</a:t>
            </a:r>
          </a:p>
        </p:txBody>
      </p:sp>
      <p:sp>
        <p:nvSpPr>
          <p:cNvPr id="210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r>
              <a:t> </a:t>
            </a:r>
            <a:r>
              <a:rPr sz="6400"/>
              <a:t>so show up </a:t>
            </a:r>
            <a:r>
              <a:rPr sz="6400">
                <a:solidFill>
                  <a:srgbClr val="FF0000"/>
                </a:solidFill>
              </a:rPr>
              <a:t>Hebrews 10:24-25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</a:t>
            </a:r>
            <a:r>
              <a:rPr sz="6400">
                <a:solidFill>
                  <a:srgbClr val="00B050"/>
                </a:solidFill>
              </a:rPr>
              <a:t> so</a:t>
            </a:r>
            <a:r>
              <a:rPr sz="6400"/>
              <a:t> </a:t>
            </a:r>
            <a:r>
              <a:rPr sz="6400">
                <a:solidFill>
                  <a:srgbClr val="00CC79"/>
                </a:solidFill>
              </a:rPr>
              <a:t>comfort</a:t>
            </a:r>
            <a:r>
              <a:rPr sz="6400"/>
              <a:t> one another </a:t>
            </a:r>
            <a:r>
              <a:rPr sz="6400">
                <a:solidFill>
                  <a:srgbClr val="FF0000"/>
                </a:solidFill>
              </a:rPr>
              <a:t>1 Thessalonians 4:18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 sz="6400">
                <a:solidFill>
                  <a:srgbClr val="00CC79"/>
                </a:solidFill>
              </a:rPr>
              <a:t>so show </a:t>
            </a:r>
            <a:r>
              <a:rPr sz="6400"/>
              <a:t>love</a:t>
            </a:r>
            <a:r>
              <a:rPr sz="6400">
                <a:solidFill>
                  <a:srgbClr val="00CC79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 Cor. 2:3-8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B050"/>
                </a:solidFill>
              </a:rPr>
              <a:t>so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CC79"/>
                </a:solidFill>
              </a:rPr>
              <a:t>share</a:t>
            </a:r>
            <a:r>
              <a:rPr sz="6400">
                <a:solidFill>
                  <a:srgbClr val="FF0000"/>
                </a:solidFill>
              </a:rPr>
              <a:t> Rom. 12:15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 sz="6400">
                <a:solidFill>
                  <a:srgbClr val="00CC79"/>
                </a:solidFill>
              </a:rPr>
              <a:t>so live peaceably </a:t>
            </a:r>
            <a:r>
              <a:rPr sz="6400">
                <a:solidFill>
                  <a:srgbClr val="FF0000"/>
                </a:solidFill>
              </a:rPr>
              <a:t>Romans 12:18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Matt. 5:9</a:t>
            </a:r>
            <a:r>
              <a:rPr sz="6400">
                <a:solidFill>
                  <a:srgbClr val="00CC79"/>
                </a:solidFill>
              </a:rPr>
              <a:t> </a:t>
            </a:r>
            <a:endParaRPr sz="6400">
              <a:solidFill>
                <a:srgbClr val="00CC79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  <a:r>
              <a:rPr>
                <a:solidFill>
                  <a:srgbClr val="00B050"/>
                </a:solidFill>
              </a:rPr>
              <a:t> so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radiate</a:t>
            </a:r>
            <a:r>
              <a:rPr>
                <a:solidFill>
                  <a:srgbClr val="00B05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hope</a:t>
            </a:r>
            <a:r>
              <a:rPr>
                <a:solidFill>
                  <a:srgbClr val="00B05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Rom. 12:12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7800">
                <a:solidFill>
                  <a:srgbClr val="00B050"/>
                </a:solidFill>
              </a:defRPr>
            </a:pPr>
            <a:r>
              <a:t>Daily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Renewing</a:t>
            </a:r>
            <a:r>
              <a:rPr>
                <a:solidFill>
                  <a:srgbClr val="00B0F0"/>
                </a:solidFill>
              </a:rPr>
              <a:t> The Inner Man </a:t>
            </a:r>
            <a:r>
              <a:t>with</a:t>
            </a:r>
            <a:r>
              <a:rPr>
                <a:solidFill>
                  <a:srgbClr val="00B0F0"/>
                </a:solidFill>
              </a:rPr>
              <a:t> The Comfort of God</a:t>
            </a:r>
          </a:p>
        </p:txBody>
      </p:sp>
      <p:sp>
        <p:nvSpPr>
          <p:cNvPr id="213" name="Content Placeholder 2"/>
          <p:cNvSpPr txBox="1"/>
          <p:nvPr>
            <p:ph type="body" idx="1"/>
          </p:nvPr>
        </p:nvSpPr>
        <p:spPr>
          <a:xfrm>
            <a:off x="3352800" y="2590800"/>
            <a:ext cx="17678400" cy="11125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John 14:1-31 </a:t>
            </a:r>
            <a:r>
              <a:rPr>
                <a:solidFill>
                  <a:srgbClr val="0070C0"/>
                </a:solidFill>
              </a:rPr>
              <a:t>the promise </a:t>
            </a:r>
            <a:r>
              <a:rPr>
                <a:solidFill>
                  <a:srgbClr val="00B0F0"/>
                </a:solidFill>
              </a:rPr>
              <a:t>of the Holy Spirit</a:t>
            </a:r>
            <a:endParaRPr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John 15:1-27 </a:t>
            </a:r>
            <a:r>
              <a:rPr>
                <a:solidFill>
                  <a:srgbClr val="00B0F0"/>
                </a:solidFill>
              </a:rPr>
              <a:t>Jesus</a:t>
            </a:r>
            <a:r>
              <a:t> </a:t>
            </a:r>
            <a:r>
              <a:rPr>
                <a:solidFill>
                  <a:srgbClr val="00CC79"/>
                </a:solidFill>
              </a:rPr>
              <a:t>comforts</a:t>
            </a:r>
            <a:r>
              <a:t> </a:t>
            </a:r>
            <a:r>
              <a:rPr>
                <a:solidFill>
                  <a:srgbClr val="0070C0"/>
                </a:solidFill>
              </a:rPr>
              <a:t>the apostles</a:t>
            </a:r>
            <a:endParaRPr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John 16:1-33 </a:t>
            </a:r>
            <a:r>
              <a:rPr>
                <a:solidFill>
                  <a:srgbClr val="00B0F0"/>
                </a:solidFill>
              </a:rPr>
              <a:t>gentle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&amp;</a:t>
            </a:r>
            <a:r>
              <a:rPr>
                <a:solidFill>
                  <a:srgbClr val="0070C0"/>
                </a:solidFill>
              </a:rPr>
              <a:t> honest words of comfort</a:t>
            </a:r>
            <a:endParaRPr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Romans 12:9-16 </a:t>
            </a:r>
            <a:r>
              <a:rPr>
                <a:solidFill>
                  <a:srgbClr val="00B0F0"/>
                </a:solidFill>
              </a:rPr>
              <a:t>kindness &amp; empathy</a:t>
            </a:r>
            <a:endParaRPr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Cor. 1:3-11 </a:t>
            </a:r>
            <a:r>
              <a:rPr>
                <a:solidFill>
                  <a:srgbClr val="00B0F0"/>
                </a:solidFill>
              </a:rPr>
              <a:t>God</a:t>
            </a:r>
            <a:r>
              <a:rPr>
                <a:solidFill>
                  <a:srgbClr val="00206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comforts</a:t>
            </a:r>
            <a:r>
              <a:rPr>
                <a:solidFill>
                  <a:srgbClr val="00206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you…so you </a:t>
            </a:r>
            <a:r>
              <a:rPr>
                <a:solidFill>
                  <a:srgbClr val="00B050"/>
                </a:solidFill>
              </a:rPr>
              <a:t>can</a:t>
            </a:r>
            <a:r>
              <a:rPr>
                <a:solidFill>
                  <a:srgbClr val="0070C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comfort</a:t>
            </a:r>
            <a:r>
              <a:rPr>
                <a:solidFill>
                  <a:srgbClr val="0070C0"/>
                </a:solidFill>
              </a:rPr>
              <a:t> others</a:t>
            </a:r>
            <a:endParaRPr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Cor.7:9-11 </a:t>
            </a:r>
            <a:r>
              <a:rPr>
                <a:solidFill>
                  <a:srgbClr val="002060"/>
                </a:solidFill>
              </a:rPr>
              <a:t>mourn</a:t>
            </a:r>
            <a:r>
              <a:t>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 </a:t>
            </a:r>
            <a:r>
              <a:rPr>
                <a:solidFill>
                  <a:srgbClr val="00CC79"/>
                </a:solidFill>
              </a:rPr>
              <a:t>comforted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/>
              <a:t>Matt. 5:4</a:t>
            </a: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1 Thessalonians 2:4-12 </a:t>
            </a:r>
            <a:r>
              <a:rPr>
                <a:solidFill>
                  <a:srgbClr val="0070C0"/>
                </a:solidFill>
              </a:rPr>
              <a:t>example of Paul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1">
            <a:hueOff val="-78595"/>
            <a:satOff val="12505"/>
            <a:lumOff val="13871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NEW_BUILDING_1.jpg" descr="NEW_BUILDING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762" y="-23399"/>
            <a:ext cx="26010075" cy="13847469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ALEXANDERCHURCHOFCHRIST.COM"/>
          <p:cNvSpPr txBox="1"/>
          <p:nvPr/>
        </p:nvSpPr>
        <p:spPr>
          <a:xfrm>
            <a:off x="8509164" y="11909393"/>
            <a:ext cx="18519625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03200" dist="79218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u="sng">
                <a:hlinkClick r:id="rId3" invalidUrl="" action="" tgtFrame="" tooltip="" history="1" highlightClick="0" endSnd="0"/>
              </a:rPr>
              <a:t>ALEXANDERCHURCHOFCHRIST.COM</a:t>
            </a:r>
            <a:r>
              <a:t> </a:t>
            </a:r>
          </a:p>
        </p:txBody>
      </p:sp>
      <p:sp>
        <p:nvSpPr>
          <p:cNvPr id="217" name="You Are Welcome At Any And All of Our Services!"/>
          <p:cNvSpPr txBox="1"/>
          <p:nvPr/>
        </p:nvSpPr>
        <p:spPr>
          <a:xfrm>
            <a:off x="12090910" y="3246548"/>
            <a:ext cx="11356132" cy="2062957"/>
          </a:xfrm>
          <a:prstGeom prst="rect">
            <a:avLst/>
          </a:prstGeom>
          <a:ln w="12700"/>
          <a:effectLst>
            <a:outerShdw sx="100000" sy="100000" kx="0" ky="0" algn="b" rotWithShape="0" blurRad="190500" dist="101600" dir="0">
              <a:srgbClr val="424242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ctr" defTabSz="821531">
              <a:lnSpc>
                <a:spcPct val="100000"/>
              </a:lnSpc>
              <a:spcBef>
                <a:spcPts val="2300"/>
              </a:spcBef>
              <a:buClr>
                <a:srgbClr val="FFFFFF"/>
              </a:buClr>
              <a:defRPr b="1" spc="-83" sz="63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>
                <a:effectLst/>
                <a:uFillTx/>
              </a:defRPr>
            </a:pPr>
            <a:r>
              <a:rPr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You Are Welcome At Any And All of Our Services!</a:t>
            </a:r>
          </a:p>
        </p:txBody>
      </p:sp>
      <p:sp>
        <p:nvSpPr>
          <p:cNvPr id="218" name="Meeting Times:…"/>
          <p:cNvSpPr txBox="1"/>
          <p:nvPr/>
        </p:nvSpPr>
        <p:spPr>
          <a:xfrm>
            <a:off x="11535978" y="5441642"/>
            <a:ext cx="12465997" cy="6016626"/>
          </a:xfrm>
          <a:prstGeom prst="rect">
            <a:avLst/>
          </a:prstGeom>
          <a:gradFill>
            <a:gsLst>
              <a:gs pos="0">
                <a:srgbClr val="EBEBEB">
                  <a:alpha val="68713"/>
                </a:srgbClr>
              </a:gs>
              <a:gs pos="100000">
                <a:srgbClr val="FFFFFF">
                  <a:alpha val="76559"/>
                </a:srgbClr>
              </a:gs>
            </a:gsLst>
            <a:lin ang="16200000"/>
          </a:gradFill>
          <a:ln w="63500">
            <a:solidFill>
              <a:srgbClr val="000000"/>
            </a:solidFill>
          </a:ln>
          <a:effectLst>
            <a:outerShdw sx="100000" sy="100000" kx="0" ky="0" algn="b" rotWithShape="0" blurRad="279400" dist="241300" dir="5400000">
              <a:srgbClr val="000000">
                <a:alpha val="38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7" tIns="357187" rIns="357187" bIns="357187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b="1" cap="all" spc="959" sz="8000">
                <a:solidFill>
                  <a:srgbClr val="005493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>
                <a:uFill>
                  <a:solidFill>
                    <a:srgbClr val="000000"/>
                  </a:solidFill>
                </a:uFill>
              </a:rPr>
              <a:t>Meeting Times: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Bible Study: 9:00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Assembly:	10:00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P.M. Assembly:     4:00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Wed. P.M. Bible Study:      7:00</a:t>
            </a:r>
          </a:p>
        </p:txBody>
      </p:sp>
      <p:pic>
        <p:nvPicPr>
          <p:cNvPr id="219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809" y="7572071"/>
            <a:ext cx="5718073" cy="5718073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100 CORNERSTONE ALEXANDER AR, 72002"/>
          <p:cNvSpPr txBox="1"/>
          <p:nvPr/>
        </p:nvSpPr>
        <p:spPr>
          <a:xfrm>
            <a:off x="6479382" y="2162558"/>
            <a:ext cx="17904620" cy="990601"/>
          </a:xfrm>
          <a:prstGeom prst="rect">
            <a:avLst/>
          </a:prstGeom>
          <a:gradFill>
            <a:gsLst>
              <a:gs pos="0">
                <a:srgbClr val="005493">
                  <a:alpha val="38270"/>
                </a:srgbClr>
              </a:gs>
              <a:gs pos="100000">
                <a:srgbClr val="FFFFFF">
                  <a:alpha val="44810"/>
                </a:srgb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b="1" sz="5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2700" dist="63500" dir="4418335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100 CORNERSTONE ALEXANDER AR, 72002</a:t>
            </a:r>
          </a:p>
        </p:txBody>
      </p:sp>
      <p:pic>
        <p:nvPicPr>
          <p:cNvPr id="221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4497" y="684307"/>
            <a:ext cx="7609327" cy="71874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335577" y="-324224"/>
            <a:ext cx="25055154" cy="2430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FOLLOWING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JESUS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THE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COMFORTER</a:t>
            </a:r>
          </a:p>
        </p:txBody>
      </p:sp>
      <p:sp>
        <p:nvSpPr>
          <p:cNvPr id="174" name="Subtitle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1700"/>
              </a:spcBef>
              <a:defRPr b="1" sz="7200">
                <a:solidFill>
                  <a:srgbClr val="FF0000"/>
                </a:solidFill>
              </a:defRPr>
            </a:lvl1pPr>
          </a:lstStyle>
          <a:p>
            <a:pPr/>
            <a:r>
              <a:t>JOHN 14:12-21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B0F0"/>
                </a:solidFill>
              </a:defRPr>
            </a:lvl1pPr>
          </a:lstStyle>
          <a:p>
            <a:pPr/>
            <a:r>
              <a:t>Comfort From God</a:t>
            </a:r>
          </a:p>
        </p:txBody>
      </p:sp>
      <p:sp>
        <p:nvSpPr>
          <p:cNvPr id="177" name="Content Placeholder 2"/>
          <p:cNvSpPr txBox="1"/>
          <p:nvPr>
            <p:ph type="body" idx="1"/>
          </p:nvPr>
        </p:nvSpPr>
        <p:spPr>
          <a:xfrm>
            <a:off x="3657600" y="2133600"/>
            <a:ext cx="17068800" cy="115824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Corinthians 1:3-7 </a:t>
            </a:r>
            <a:r>
              <a:rPr>
                <a:solidFill>
                  <a:srgbClr val="00B0F0"/>
                </a:solidFill>
              </a:rPr>
              <a:t>the God of </a:t>
            </a:r>
            <a:r>
              <a:rPr>
                <a:solidFill>
                  <a:srgbClr val="00B050"/>
                </a:solidFill>
              </a:rPr>
              <a:t>all</a:t>
            </a:r>
            <a:r>
              <a:rPr>
                <a:solidFill>
                  <a:srgbClr val="00B0F0"/>
                </a:solidFill>
              </a:rPr>
              <a:t> comfort</a:t>
            </a:r>
            <a:endParaRPr>
              <a:solidFill>
                <a:srgbClr val="00B0F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Cor. 7 </a:t>
            </a:r>
            <a:r>
              <a:rPr>
                <a:solidFill>
                  <a:srgbClr val="00B0F0"/>
                </a:solidFill>
              </a:rPr>
              <a:t>God</a:t>
            </a:r>
            <a:r>
              <a:rPr b="0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comforts</a:t>
            </a:r>
            <a:r>
              <a:rPr b="0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the downcast</a:t>
            </a:r>
            <a:endParaRPr>
              <a:solidFill>
                <a:srgbClr val="00206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John 14:16-18 </a:t>
            </a:r>
            <a:r>
              <a:rPr>
                <a:solidFill>
                  <a:srgbClr val="00B0F0"/>
                </a:solidFill>
              </a:rPr>
              <a:t>the Holy Spirit </a:t>
            </a:r>
            <a:r>
              <a:rPr b="0">
                <a:solidFill>
                  <a:srgbClr val="000000"/>
                </a:solidFill>
              </a:rPr>
              <a:t>is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another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Comforter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"/>
          <p:cNvSpPr txBox="1"/>
          <p:nvPr>
            <p:ph type="title"/>
          </p:nvPr>
        </p:nvSpPr>
        <p:spPr>
          <a:xfrm>
            <a:off x="4305300" y="1"/>
            <a:ext cx="15773400" cy="2212258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John 14:16-18</a:t>
            </a:r>
          </a:p>
        </p:txBody>
      </p:sp>
      <p:sp>
        <p:nvSpPr>
          <p:cNvPr id="180" name="Content Placeholder 2"/>
          <p:cNvSpPr txBox="1"/>
          <p:nvPr>
            <p:ph type="body" idx="1"/>
          </p:nvPr>
        </p:nvSpPr>
        <p:spPr>
          <a:xfrm>
            <a:off x="3645307" y="2212257"/>
            <a:ext cx="17233493" cy="1150374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</a:pPr>
            <a:r>
              <a:t>	</a:t>
            </a:r>
            <a:r>
              <a:rPr b="1" baseline="31000">
                <a:solidFill>
                  <a:srgbClr val="FF0000"/>
                </a:solidFill>
              </a:rPr>
              <a:t>16</a:t>
            </a:r>
            <a:r>
              <a:rPr b="1" baseline="31000"/>
              <a:t> </a:t>
            </a:r>
            <a:r>
              <a:rPr i="1"/>
              <a:t> "And </a:t>
            </a:r>
            <a:r>
              <a:rPr b="1" i="1">
                <a:solidFill>
                  <a:srgbClr val="00B0F0"/>
                </a:solidFill>
              </a:rPr>
              <a:t>I</a:t>
            </a:r>
            <a:r>
              <a:rPr i="1"/>
              <a:t> </a:t>
            </a:r>
            <a:r>
              <a:rPr b="1" i="1">
                <a:solidFill>
                  <a:srgbClr val="00CC79"/>
                </a:solidFill>
              </a:rPr>
              <a:t>will pray </a:t>
            </a:r>
            <a:r>
              <a:rPr b="1" i="1">
                <a:solidFill>
                  <a:srgbClr val="00B0F0"/>
                </a:solidFill>
              </a:rPr>
              <a:t>the Father</a:t>
            </a:r>
            <a:r>
              <a:rPr i="1"/>
              <a:t>, and </a:t>
            </a:r>
            <a:r>
              <a:rPr b="1" i="1">
                <a:solidFill>
                  <a:srgbClr val="00B0F0"/>
                </a:solidFill>
              </a:rPr>
              <a:t>He</a:t>
            </a:r>
            <a:r>
              <a:rPr i="1"/>
              <a:t> </a:t>
            </a:r>
            <a:r>
              <a:rPr b="1" i="1">
                <a:solidFill>
                  <a:srgbClr val="00CC79"/>
                </a:solidFill>
              </a:rPr>
              <a:t>will give</a:t>
            </a:r>
            <a:r>
              <a:rPr i="1"/>
              <a:t>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 </a:t>
            </a:r>
            <a:r>
              <a:rPr b="1" i="1">
                <a:solidFill>
                  <a:srgbClr val="00B050"/>
                </a:solidFill>
              </a:rPr>
              <a:t>another</a:t>
            </a:r>
            <a:r>
              <a:rPr i="1"/>
              <a:t> </a:t>
            </a:r>
            <a:r>
              <a:rPr b="1" i="1">
                <a:solidFill>
                  <a:srgbClr val="00B0F0"/>
                </a:solidFill>
              </a:rPr>
              <a:t>Helper</a:t>
            </a:r>
            <a:r>
              <a:rPr i="1"/>
              <a:t>, that </a:t>
            </a:r>
            <a:r>
              <a:rPr b="1" i="1">
                <a:solidFill>
                  <a:srgbClr val="00B0F0"/>
                </a:solidFill>
              </a:rPr>
              <a:t>He</a:t>
            </a:r>
            <a:r>
              <a:rPr i="1"/>
              <a:t> </a:t>
            </a:r>
            <a:r>
              <a:rPr b="1" i="1">
                <a:solidFill>
                  <a:srgbClr val="00CC79"/>
                </a:solidFill>
              </a:rPr>
              <a:t>may abide with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 </a:t>
            </a:r>
            <a:r>
              <a:rPr b="1" i="1">
                <a:solidFill>
                  <a:srgbClr val="00B0F0"/>
                </a:solidFill>
              </a:rPr>
              <a:t>forever</a:t>
            </a:r>
            <a:r>
              <a:rPr i="1"/>
              <a:t>— </a:t>
            </a:r>
            <a:r>
              <a:rPr b="1" i="1">
                <a:solidFill>
                  <a:srgbClr val="00B0F0"/>
                </a:solidFill>
              </a:rPr>
              <a:t>the Spirit of truth</a:t>
            </a:r>
            <a:r>
              <a:rPr i="1"/>
              <a:t>, </a:t>
            </a:r>
            <a:r>
              <a:rPr b="1">
                <a:solidFill>
                  <a:srgbClr val="00B0F0"/>
                </a:solidFill>
              </a:rPr>
              <a:t>whom</a:t>
            </a:r>
            <a:r>
              <a:rPr i="1"/>
              <a:t> </a:t>
            </a:r>
            <a:r>
              <a:rPr b="1" i="1">
                <a:solidFill>
                  <a:srgbClr val="0070C0"/>
                </a:solidFill>
              </a:rPr>
              <a:t>the world </a:t>
            </a:r>
            <a:r>
              <a:rPr b="1" i="1"/>
              <a:t>cannot receive</a:t>
            </a:r>
            <a:r>
              <a:rPr i="1"/>
              <a:t>, </a:t>
            </a:r>
            <a:r>
              <a:rPr b="1" i="1">
                <a:solidFill>
                  <a:srgbClr val="00B050"/>
                </a:solidFill>
              </a:rPr>
              <a:t>because</a:t>
            </a:r>
            <a:r>
              <a:rPr i="1"/>
              <a:t> </a:t>
            </a:r>
            <a:r>
              <a:rPr b="1" i="1">
                <a:solidFill>
                  <a:srgbClr val="0070C0"/>
                </a:solidFill>
              </a:rPr>
              <a:t>it</a:t>
            </a:r>
            <a:r>
              <a:rPr i="1"/>
              <a:t> </a:t>
            </a:r>
            <a:r>
              <a:rPr b="1" i="1"/>
              <a:t>neither sees </a:t>
            </a:r>
            <a:r>
              <a:rPr b="1" i="1">
                <a:solidFill>
                  <a:srgbClr val="00B0F0"/>
                </a:solidFill>
              </a:rPr>
              <a:t>Him</a:t>
            </a:r>
            <a:r>
              <a:rPr i="1"/>
              <a:t> </a:t>
            </a:r>
            <a:r>
              <a:rPr b="1" i="1">
                <a:solidFill>
                  <a:srgbClr val="0070C0"/>
                </a:solidFill>
              </a:rPr>
              <a:t>nor knows </a:t>
            </a:r>
            <a:r>
              <a:rPr b="1" i="1">
                <a:solidFill>
                  <a:srgbClr val="00B0F0"/>
                </a:solidFill>
              </a:rPr>
              <a:t>Him</a:t>
            </a:r>
            <a:r>
              <a:rPr i="1"/>
              <a:t>; but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 </a:t>
            </a:r>
            <a:r>
              <a:rPr b="1" i="1">
                <a:solidFill>
                  <a:srgbClr val="00CC79"/>
                </a:solidFill>
              </a:rPr>
              <a:t>know</a:t>
            </a:r>
            <a:r>
              <a:rPr i="1"/>
              <a:t> </a:t>
            </a:r>
            <a:r>
              <a:rPr b="1" i="1">
                <a:solidFill>
                  <a:srgbClr val="00B0F0"/>
                </a:solidFill>
              </a:rPr>
              <a:t>Him</a:t>
            </a:r>
            <a:r>
              <a:rPr i="1"/>
              <a:t>, for </a:t>
            </a:r>
            <a:r>
              <a:rPr b="1" i="1">
                <a:solidFill>
                  <a:srgbClr val="00B0F0"/>
                </a:solidFill>
              </a:rPr>
              <a:t>He</a:t>
            </a:r>
            <a:r>
              <a:rPr i="1"/>
              <a:t> </a:t>
            </a:r>
            <a:r>
              <a:rPr b="1" i="1">
                <a:solidFill>
                  <a:srgbClr val="00CC79"/>
                </a:solidFill>
              </a:rPr>
              <a:t>dwells with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 and </a:t>
            </a:r>
            <a:r>
              <a:rPr b="1" i="1">
                <a:solidFill>
                  <a:srgbClr val="00CC79"/>
                </a:solidFill>
              </a:rPr>
              <a:t>will be in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. </a:t>
            </a:r>
            <a:r>
              <a:rPr b="1" i="1">
                <a:solidFill>
                  <a:srgbClr val="00B0F0"/>
                </a:solidFill>
              </a:rPr>
              <a:t>I</a:t>
            </a:r>
            <a:r>
              <a:rPr i="1"/>
              <a:t> </a:t>
            </a:r>
            <a:r>
              <a:rPr b="1" i="1"/>
              <a:t>will not leave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 </a:t>
            </a:r>
            <a:r>
              <a:rPr b="1" i="1">
                <a:solidFill>
                  <a:srgbClr val="0070C0"/>
                </a:solidFill>
              </a:rPr>
              <a:t>orphans</a:t>
            </a:r>
            <a:r>
              <a:rPr i="1"/>
              <a:t>; </a:t>
            </a:r>
            <a:r>
              <a:rPr b="1" i="1">
                <a:solidFill>
                  <a:srgbClr val="00B0F0"/>
                </a:solidFill>
              </a:rPr>
              <a:t>I</a:t>
            </a:r>
            <a:r>
              <a:rPr i="1"/>
              <a:t> </a:t>
            </a:r>
            <a:r>
              <a:rPr b="1" i="1">
                <a:solidFill>
                  <a:srgbClr val="00CC79"/>
                </a:solidFill>
              </a:rPr>
              <a:t>will come to </a:t>
            </a:r>
            <a:r>
              <a:rPr b="1" i="1">
                <a:solidFill>
                  <a:srgbClr val="0070C0"/>
                </a:solidFill>
              </a:rPr>
              <a:t>you</a:t>
            </a:r>
            <a:r>
              <a:rPr i="1"/>
              <a:t>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B0F0"/>
                </a:solidFill>
              </a:defRPr>
            </a:lvl1pPr>
          </a:lstStyle>
          <a:p>
            <a:pPr/>
            <a:r>
              <a:t>Comfort From God</a:t>
            </a:r>
          </a:p>
        </p:txBody>
      </p:sp>
      <p:sp>
        <p:nvSpPr>
          <p:cNvPr id="183" name="Content Placeholder 2"/>
          <p:cNvSpPr txBox="1"/>
          <p:nvPr>
            <p:ph type="body" idx="1"/>
          </p:nvPr>
        </p:nvSpPr>
        <p:spPr>
          <a:xfrm>
            <a:off x="3657600" y="2133600"/>
            <a:ext cx="17068800" cy="115824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Corinthians 1:3-7 </a:t>
            </a:r>
            <a:r>
              <a:rPr>
                <a:solidFill>
                  <a:srgbClr val="00B0F0"/>
                </a:solidFill>
              </a:rPr>
              <a:t>the God of </a:t>
            </a:r>
            <a:r>
              <a:rPr>
                <a:solidFill>
                  <a:srgbClr val="00B050"/>
                </a:solidFill>
              </a:rPr>
              <a:t>all</a:t>
            </a:r>
            <a:r>
              <a:rPr>
                <a:solidFill>
                  <a:srgbClr val="00B0F0"/>
                </a:solidFill>
              </a:rPr>
              <a:t> comfort</a:t>
            </a:r>
            <a:endParaRPr>
              <a:solidFill>
                <a:srgbClr val="00B0F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Cor. 7 </a:t>
            </a:r>
            <a:r>
              <a:rPr>
                <a:solidFill>
                  <a:srgbClr val="00B0F0"/>
                </a:solidFill>
              </a:rPr>
              <a:t>God</a:t>
            </a:r>
            <a:r>
              <a:rPr b="0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00CC79"/>
                </a:solidFill>
              </a:rPr>
              <a:t>comforts</a:t>
            </a:r>
            <a:r>
              <a:rPr b="0">
                <a:solidFill>
                  <a:srgbClr val="7030A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the downcast</a:t>
            </a:r>
            <a:endParaRPr>
              <a:solidFill>
                <a:srgbClr val="00206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John 14:16-18 </a:t>
            </a:r>
            <a:r>
              <a:rPr>
                <a:solidFill>
                  <a:srgbClr val="00B0F0"/>
                </a:solidFill>
              </a:rPr>
              <a:t>the Holy Spirit </a:t>
            </a:r>
            <a:r>
              <a:rPr b="0">
                <a:solidFill>
                  <a:srgbClr val="000000"/>
                </a:solidFill>
              </a:rPr>
              <a:t>is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another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Comforter</a:t>
            </a:r>
            <a:endParaRPr>
              <a:solidFill>
                <a:srgbClr val="00B0F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Implies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Jesus</a:t>
            </a:r>
            <a:r>
              <a:rPr b="0">
                <a:solidFill>
                  <a:srgbClr val="000000"/>
                </a:solidFill>
              </a:rPr>
              <a:t> was a </a:t>
            </a:r>
            <a:r>
              <a:rPr>
                <a:solidFill>
                  <a:srgbClr val="00B0F0"/>
                </a:solidFill>
              </a:rPr>
              <a:t>comforter</a:t>
            </a:r>
            <a:r>
              <a:rPr b="0">
                <a:solidFill>
                  <a:srgbClr val="000000"/>
                </a:solidFill>
              </a:rPr>
              <a:t> for the </a:t>
            </a:r>
            <a:r>
              <a:rPr>
                <a:solidFill>
                  <a:srgbClr val="0070C0"/>
                </a:solidFill>
              </a:rPr>
              <a:t>disciples</a:t>
            </a:r>
            <a:endParaRPr>
              <a:solidFill>
                <a:srgbClr val="0070C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Still with </a:t>
            </a:r>
            <a:r>
              <a:rPr>
                <a:solidFill>
                  <a:srgbClr val="0070C0"/>
                </a:solidFill>
              </a:rPr>
              <a:t>them</a:t>
            </a:r>
            <a:r>
              <a:t> in </a:t>
            </a:r>
            <a:r>
              <a:rPr>
                <a:solidFill>
                  <a:srgbClr val="00B0F0"/>
                </a:solidFill>
              </a:rPr>
              <a:t>spirit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v.18</a:t>
            </a:r>
            <a:r>
              <a:rPr b="0">
                <a:solidFill>
                  <a:srgbClr val="000000"/>
                </a:solidFill>
              </a:rPr>
              <a:t>;</a:t>
            </a:r>
            <a:r>
              <a:rPr>
                <a:solidFill>
                  <a:srgbClr val="FF0000"/>
                </a:solidFill>
              </a:rPr>
              <a:t> Matt. 28:20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Still with </a:t>
            </a:r>
            <a:r>
              <a:rPr>
                <a:solidFill>
                  <a:srgbClr val="0070C0"/>
                </a:solidFill>
              </a:rPr>
              <a:t>them</a:t>
            </a:r>
            <a:r>
              <a:t> in </a:t>
            </a:r>
            <a:r>
              <a:rPr>
                <a:solidFill>
                  <a:srgbClr val="00B0F0"/>
                </a:solidFill>
              </a:rPr>
              <a:t>Spirit</a:t>
            </a:r>
            <a:r>
              <a:rPr>
                <a:solidFill>
                  <a:srgbClr val="0070C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v.18</a:t>
            </a:r>
            <a:r>
              <a:rPr b="0">
                <a:solidFill>
                  <a:srgbClr val="000000"/>
                </a:solidFill>
              </a:rPr>
              <a:t>;</a:t>
            </a:r>
            <a:r>
              <a:rPr>
                <a:solidFill>
                  <a:srgbClr val="FF0000"/>
                </a:solidFill>
              </a:rPr>
              <a:t> Ephesians 2:22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70C0"/>
                </a:solidFill>
              </a:defRPr>
            </a:pPr>
            <a:r>
              <a:t>What</a:t>
            </a:r>
            <a:r>
              <a:rPr>
                <a:solidFill>
                  <a:srgbClr val="00B0F0"/>
                </a:solidFill>
              </a:rPr>
              <a:t> </a:t>
            </a:r>
            <a:r>
              <a:t>Is</a:t>
            </a:r>
            <a:r>
              <a:rPr>
                <a:solidFill>
                  <a:srgbClr val="00B0F0"/>
                </a:solidFill>
              </a:rPr>
              <a:t> </a:t>
            </a:r>
            <a:r>
              <a:t>Comfort?</a:t>
            </a:r>
          </a:p>
        </p:txBody>
      </p:sp>
      <p:sp>
        <p:nvSpPr>
          <p:cNvPr id="186" name="Content Placeholder 2"/>
          <p:cNvSpPr txBox="1"/>
          <p:nvPr>
            <p:ph type="body" idx="1"/>
          </p:nvPr>
        </p:nvSpPr>
        <p:spPr>
          <a:xfrm>
            <a:off x="3657600" y="2133600"/>
            <a:ext cx="17068800" cy="115824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Greek noun </a:t>
            </a:r>
            <a:r>
              <a:rPr b="0"/>
              <a:t>PARAKLESIS </a:t>
            </a:r>
            <a:r>
              <a:rPr b="0">
                <a:solidFill>
                  <a:srgbClr val="000000"/>
                </a:solidFill>
              </a:rPr>
              <a:t>(</a:t>
            </a:r>
            <a:r>
              <a:rPr>
                <a:solidFill>
                  <a:srgbClr val="00B0F0"/>
                </a:solidFill>
              </a:rPr>
              <a:t>comfort</a:t>
            </a:r>
            <a:r>
              <a:rPr b="0">
                <a:solidFill>
                  <a:srgbClr val="000000"/>
                </a:solidFill>
              </a:rPr>
              <a:t>” </a:t>
            </a:r>
            <a:r>
              <a:rPr>
                <a:solidFill>
                  <a:srgbClr val="00B050"/>
                </a:solidFill>
              </a:rPr>
              <a:t>in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</a:t>
            </a:r>
            <a:r>
              <a:rPr b="0" sz="6400"/>
              <a:t> </a:t>
            </a:r>
            <a:r>
              <a:rPr sz="6400">
                <a:solidFill>
                  <a:srgbClr val="FF0000"/>
                </a:solidFill>
              </a:rPr>
              <a:t>Cor. 1:3,4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/>
              <a:t> </a:t>
            </a:r>
            <a:r>
              <a:rPr b="0">
                <a:solidFill>
                  <a:srgbClr val="000000"/>
                </a:solidFill>
              </a:rPr>
              <a:t>“</a:t>
            </a:r>
            <a:r>
              <a:rPr>
                <a:solidFill>
                  <a:srgbClr val="00B0F0"/>
                </a:solidFill>
              </a:rPr>
              <a:t>consolation</a:t>
            </a:r>
            <a:r>
              <a:rPr b="0">
                <a:solidFill>
                  <a:srgbClr val="000000"/>
                </a:solidFill>
              </a:rPr>
              <a:t>”</a:t>
            </a:r>
            <a:r>
              <a:t>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Luke</a:t>
            </a:r>
            <a:r>
              <a:t> </a:t>
            </a:r>
            <a:r>
              <a:rPr sz="6400">
                <a:solidFill>
                  <a:srgbClr val="FF0000"/>
                </a:solidFill>
              </a:rPr>
              <a:t>2:25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b="0" sz="6400">
                <a:solidFill>
                  <a:srgbClr val="000000"/>
                </a:solidFill>
              </a:rPr>
              <a:t>“</a:t>
            </a:r>
            <a:r>
              <a:t>exhortation</a:t>
            </a:r>
            <a:r>
              <a:rPr b="0" sz="6400">
                <a:solidFill>
                  <a:srgbClr val="000000"/>
                </a:solidFill>
              </a:rPr>
              <a:t>”</a:t>
            </a:r>
            <a:r>
              <a:rPr sz="6400">
                <a:solidFill>
                  <a:srgbClr val="00B050"/>
                </a:solidFill>
              </a:rPr>
              <a:t> in</a:t>
            </a:r>
            <a:r>
              <a:rPr sz="6400">
                <a:solidFill>
                  <a:srgbClr val="FF0000"/>
                </a:solidFill>
              </a:rPr>
              <a:t> 1 Cor. 14:3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Thess. 2:3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Hebrews 12:5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b="0" sz="6400">
                <a:solidFill>
                  <a:srgbClr val="000000"/>
                </a:solidFill>
              </a:rPr>
              <a:t>“</a:t>
            </a:r>
            <a:r>
              <a:t>encouragement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Acts 4:36</a:t>
            </a:r>
            <a:r>
              <a:rPr b="0" sz="6400">
                <a:solidFill>
                  <a:srgbClr val="000000"/>
                </a:solidFill>
              </a:rPr>
              <a:t>)</a:t>
            </a:r>
            <a:endParaRPr b="0" sz="6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Greek </a:t>
            </a:r>
            <a:r>
              <a:rPr>
                <a:solidFill>
                  <a:srgbClr val="00B050"/>
                </a:solidFill>
              </a:rPr>
              <a:t>Verb </a:t>
            </a:r>
            <a:r>
              <a:rPr b="0"/>
              <a:t>PARAKALEO </a:t>
            </a:r>
            <a:r>
              <a:rPr b="0" sz="6400">
                <a:solidFill>
                  <a:srgbClr val="000000"/>
                </a:solidFill>
              </a:rPr>
              <a:t>(“</a:t>
            </a:r>
            <a:r>
              <a:rPr sz="6400">
                <a:solidFill>
                  <a:srgbClr val="00CC79"/>
                </a:solidFill>
              </a:rPr>
              <a:t>comfort</a:t>
            </a:r>
            <a:r>
              <a:rPr b="0" sz="6400">
                <a:solidFill>
                  <a:srgbClr val="000000"/>
                </a:solidFill>
              </a:rPr>
              <a:t>”</a:t>
            </a:r>
            <a:r>
              <a:rPr sz="6400"/>
              <a:t>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sz="6400"/>
              <a:t> </a:t>
            </a:r>
            <a:r>
              <a:rPr sz="6400">
                <a:solidFill>
                  <a:srgbClr val="FF0000"/>
                </a:solidFill>
              </a:rPr>
              <a:t>2 Cor. 1:4; 2:7</a:t>
            </a:r>
            <a:r>
              <a:rPr b="0" sz="6400">
                <a:solidFill>
                  <a:srgbClr val="000000"/>
                </a:solidFill>
              </a:rPr>
              <a:t>; “</a:t>
            </a:r>
            <a:r>
              <a:rPr sz="6400">
                <a:solidFill>
                  <a:srgbClr val="00CC79"/>
                </a:solidFill>
              </a:rPr>
              <a:t>exhort</a:t>
            </a:r>
            <a:r>
              <a:rPr b="0" sz="6400">
                <a:solidFill>
                  <a:srgbClr val="000000"/>
                </a:solidFill>
              </a:rPr>
              <a:t>” in </a:t>
            </a:r>
            <a:r>
              <a:rPr sz="6400">
                <a:solidFill>
                  <a:srgbClr val="FF0000"/>
                </a:solidFill>
              </a:rPr>
              <a:t>Acts 2:40</a:t>
            </a:r>
            <a:r>
              <a:rPr b="0" sz="6400">
                <a:solidFill>
                  <a:srgbClr val="000000"/>
                </a:solidFill>
              </a:rPr>
              <a:t>; “</a:t>
            </a:r>
            <a:r>
              <a:rPr sz="6400">
                <a:solidFill>
                  <a:srgbClr val="00CC79"/>
                </a:solidFill>
              </a:rPr>
              <a:t>pleading</a:t>
            </a:r>
            <a:r>
              <a:rPr b="0" sz="6400">
                <a:solidFill>
                  <a:srgbClr val="000000"/>
                </a:solidFill>
              </a:rPr>
              <a:t>”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Acts 19:31</a:t>
            </a:r>
            <a:r>
              <a:rPr b="0" sz="6400">
                <a:solidFill>
                  <a:srgbClr val="000000"/>
                </a:solidFill>
              </a:rPr>
              <a:t>; “</a:t>
            </a:r>
            <a:r>
              <a:rPr sz="6400">
                <a:solidFill>
                  <a:srgbClr val="00CC79"/>
                </a:solidFill>
              </a:rPr>
              <a:t>entreat</a:t>
            </a:r>
            <a:r>
              <a:rPr b="0" sz="6400">
                <a:solidFill>
                  <a:srgbClr val="000000"/>
                </a:solidFill>
              </a:rPr>
              <a:t>”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Cor.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4:13</a:t>
            </a:r>
            <a:r>
              <a:rPr b="0" sz="6400">
                <a:solidFill>
                  <a:srgbClr val="000000"/>
                </a:solidFill>
              </a:rPr>
              <a:t>)</a:t>
            </a:r>
            <a:endParaRPr b="0" sz="6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Greek noun </a:t>
            </a:r>
            <a:r>
              <a:rPr b="0"/>
              <a:t>PARAKLETOS</a:t>
            </a:r>
            <a:r>
              <a:t> </a:t>
            </a:r>
            <a:r>
              <a:rPr b="0">
                <a:solidFill>
                  <a:srgbClr val="000000"/>
                </a:solidFill>
              </a:rPr>
              <a:t>(“</a:t>
            </a:r>
            <a:r>
              <a:rPr sz="6400">
                <a:solidFill>
                  <a:srgbClr val="00B0F0"/>
                </a:solidFill>
              </a:rPr>
              <a:t>Comforter</a:t>
            </a:r>
            <a:r>
              <a:rPr b="0" sz="6400">
                <a:solidFill>
                  <a:srgbClr val="000000"/>
                </a:solidFill>
              </a:rPr>
              <a:t>” or “</a:t>
            </a:r>
            <a:r>
              <a:rPr sz="6400">
                <a:solidFill>
                  <a:srgbClr val="00B0F0"/>
                </a:solidFill>
              </a:rPr>
              <a:t>Helper</a:t>
            </a:r>
            <a:r>
              <a:rPr b="0" sz="6400">
                <a:solidFill>
                  <a:srgbClr val="000000"/>
                </a:solidFill>
              </a:rPr>
              <a:t>”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14:16,26; 15:26; 16:7</a:t>
            </a:r>
            <a:r>
              <a:rPr b="0" sz="6400">
                <a:solidFill>
                  <a:srgbClr val="000000"/>
                </a:solidFill>
              </a:rPr>
              <a:t>; “</a:t>
            </a:r>
            <a:r>
              <a:rPr sz="6400">
                <a:solidFill>
                  <a:srgbClr val="00B0F0"/>
                </a:solidFill>
              </a:rPr>
              <a:t>Advocate</a:t>
            </a:r>
            <a:r>
              <a:rPr b="0" sz="6400">
                <a:solidFill>
                  <a:srgbClr val="000000"/>
                </a:solidFill>
              </a:rPr>
              <a:t>” </a:t>
            </a:r>
            <a:r>
              <a:rPr sz="6400">
                <a:solidFill>
                  <a:srgbClr val="00B050"/>
                </a:solidFill>
              </a:rPr>
              <a:t>in</a:t>
            </a:r>
            <a:r>
              <a:rPr sz="6400"/>
              <a:t> </a:t>
            </a:r>
            <a:r>
              <a:rPr sz="6400">
                <a:solidFill>
                  <a:srgbClr val="FF0000"/>
                </a:solidFill>
              </a:rPr>
              <a:t>1 John 2:1</a:t>
            </a:r>
            <a:r>
              <a:rPr b="0" sz="6400">
                <a:solidFill>
                  <a:srgbClr val="000000"/>
                </a:solidFill>
              </a:rPr>
              <a:t>)</a:t>
            </a:r>
            <a:r>
              <a:rPr sz="6400"/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le 1"/>
          <p:cNvSpPr txBox="1"/>
          <p:nvPr>
            <p:ph type="title"/>
          </p:nvPr>
        </p:nvSpPr>
        <p:spPr>
          <a:xfrm>
            <a:off x="3962400" y="0"/>
            <a:ext cx="16459200" cy="18288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70C0"/>
                </a:solidFill>
              </a:defRPr>
            </a:pPr>
            <a:r>
              <a:t>Qualities of </a:t>
            </a:r>
            <a:r>
              <a:rPr>
                <a:solidFill>
                  <a:srgbClr val="00B0F0"/>
                </a:solidFill>
              </a:rPr>
              <a:t>Christ</a:t>
            </a:r>
            <a:r>
              <a:t> as Comforter</a:t>
            </a:r>
          </a:p>
        </p:txBody>
      </p:sp>
      <p:sp>
        <p:nvSpPr>
          <p:cNvPr id="189" name="Content Placeholder 2"/>
          <p:cNvSpPr txBox="1"/>
          <p:nvPr>
            <p:ph type="body" idx="1"/>
          </p:nvPr>
        </p:nvSpPr>
        <p:spPr>
          <a:xfrm>
            <a:off x="3657600" y="1524000"/>
            <a:ext cx="167640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CC79"/>
                </a:solidFill>
              </a:rPr>
              <a:t>sharing</a:t>
            </a:r>
            <a:endParaRPr sz="6400">
              <a:solidFill>
                <a:srgbClr val="00CC79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16:12-13; 25-33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 Another</a:t>
            </a:r>
          </a:p>
        </p:txBody>
      </p:sp>
      <p:sp>
        <p:nvSpPr>
          <p:cNvPr id="192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>
                <a:solidFill>
                  <a:srgbClr val="FFFFFF"/>
                </a:solidFill>
              </a:rPr>
              <a:t>so show love 2 Cor. 2:3-8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so share Rom. 12:15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 sz="6400">
                <a:solidFill>
                  <a:srgbClr val="FFFFFF"/>
                </a:solidFill>
              </a:rPr>
              <a:t>so live peaceably</a:t>
            </a:r>
            <a:endParaRPr sz="6400"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CC79"/>
                </a:solidFill>
              </a:defRPr>
            </a:pPr>
            <a:r>
              <a:t>Comfort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One Another</a:t>
            </a:r>
          </a:p>
        </p:txBody>
      </p:sp>
      <p:sp>
        <p:nvSpPr>
          <p:cNvPr id="195" name="Content Placeholder 2"/>
          <p:cNvSpPr txBox="1"/>
          <p:nvPr>
            <p:ph type="body" idx="1"/>
          </p:nvPr>
        </p:nvSpPr>
        <p:spPr>
          <a:xfrm>
            <a:off x="3657600" y="1524000"/>
            <a:ext cx="17068800" cy="1219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Presence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14:16-18</a:t>
            </a:r>
            <a:r>
              <a:t> so show up </a:t>
            </a:r>
            <a:r>
              <a:rPr sz="6400">
                <a:solidFill>
                  <a:srgbClr val="FF0000"/>
                </a:solidFill>
              </a:rPr>
              <a:t>Hebrews 10:24-25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of comfort </a:t>
            </a:r>
            <a:r>
              <a:rPr sz="6400">
                <a:solidFill>
                  <a:srgbClr val="FF0000"/>
                </a:solidFill>
              </a:rPr>
              <a:t>John 14:25-26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70C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15:9 </a:t>
            </a:r>
            <a:r>
              <a:rPr>
                <a:solidFill>
                  <a:srgbClr val="FFFFFF"/>
                </a:solidFill>
              </a:rPr>
              <a:t>so show love 2 Cor. 2:3-8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Empathy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15:11</a:t>
            </a:r>
            <a:r>
              <a:rPr b="0"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so share Rom. 12:15</a:t>
            </a:r>
            <a:endParaRPr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Peace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15:25-28 </a:t>
            </a:r>
            <a:r>
              <a:rPr sz="6400">
                <a:solidFill>
                  <a:srgbClr val="FFFFFF"/>
                </a:solidFill>
              </a:rPr>
              <a:t>so live peaceably</a:t>
            </a:r>
            <a:endParaRPr sz="6400">
              <a:solidFill>
                <a:srgbClr val="FFFFFF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Optimism</a:t>
            </a:r>
            <a:r>
              <a:rPr>
                <a:solidFill>
                  <a:srgbClr val="7030A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John 16:12-13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