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lose-up of a monarch caterpillar on a partially-eaten leaf"/>
          <p:cNvSpPr/>
          <p:nvPr>
            <p:ph type="pic" idx="21"/>
          </p:nvPr>
        </p:nvSpPr>
        <p:spPr>
          <a:xfrm>
            <a:off x="2247" y="-939800"/>
            <a:ext cx="24384005" cy="1682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Slide Number"/>
          <p:cNvSpPr txBox="1"/>
          <p:nvPr>
            <p:ph type="sldNum" sz="quarter" idx="2"/>
          </p:nvPr>
        </p:nvSpPr>
        <p:spPr>
          <a:xfrm>
            <a:off x="11936944" y="13008841"/>
            <a:ext cx="508351" cy="567459"/>
          </a:xfrm>
          <a:prstGeom prst="rect">
            <a:avLst/>
          </a:prstGeom>
        </p:spPr>
        <p:txBody>
          <a:bodyPr/>
          <a:lstStyle>
            <a:lvl1pPr defTabSz="6477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1" name="Body Level One…"/>
          <p:cNvSpPr txBox="1"/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0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hyperlink" Target="https://www.youtube.com/user/donmcclain11/live" TargetMode="External"/><Relationship Id="rId6" Type="http://schemas.openxmlformats.org/officeDocument/2006/relationships/hyperlink" Target="https://www.w65stchurchofchrist.com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hyperlink" Target="https://www.w65stchurchofchrist.com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ODAY’S LESSON"/>
          <p:cNvSpPr txBox="1"/>
          <p:nvPr/>
        </p:nvSpPr>
        <p:spPr>
          <a:xfrm>
            <a:off x="-1" y="1262835"/>
            <a:ext cx="24384001" cy="939801"/>
          </a:xfrm>
          <a:prstGeom prst="rect">
            <a:avLst/>
          </a:prstGeom>
          <a:gradFill>
            <a:gsLst>
              <a:gs pos="0">
                <a:srgbClr val="001121">
                  <a:alpha val="49266"/>
                </a:srgbClr>
              </a:gs>
              <a:gs pos="100000">
                <a:srgbClr val="003367">
                  <a:alpha val="72958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effectLst>
                  <a:outerShdw sx="100000" sy="100000" kx="0" ky="0" algn="b" rotWithShape="0" blurRad="63500" dist="63500" dir="1890000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TODAY’S LESSON</a:t>
            </a:r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1559" y="11148164"/>
            <a:ext cx="3633119" cy="137098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pic>
        <p:nvPicPr>
          <p:cNvPr id="17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10355" y="11092017"/>
            <a:ext cx="2598106" cy="14832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sp>
        <p:nvSpPr>
          <p:cNvPr id="173" name="Sunday Morning Stream  10:00 AM CT August 2, 2026"/>
          <p:cNvSpPr txBox="1"/>
          <p:nvPr/>
        </p:nvSpPr>
        <p:spPr>
          <a:xfrm>
            <a:off x="5730625" y="10297913"/>
            <a:ext cx="12922749" cy="214036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defRPr i="1" sz="7500">
                <a:solidFill>
                  <a:srgbClr val="FFFFFF"/>
                </a:solidFill>
                <a:effectLst>
                  <a:outerShdw sx="100000" sy="100000" kx="0" ky="0" algn="b" rotWithShape="0" blurRad="152400" dist="76200" dir="0">
                    <a:srgbClr val="000000"/>
                  </a:outerShdw>
                </a:effectLst>
                <a:uFill>
                  <a:solidFill>
                    <a:srgbClr val="E9ADD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Sunday Morning Stream </a:t>
            </a:r>
            <a:br/>
            <a:r>
              <a:t>10:00 AM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  <a:r>
              <a:rPr baseline="31999" sz="4800">
                <a:uFill>
                  <a:solidFill>
                    <a:srgbClr val="FFFFFF"/>
                  </a:solidFill>
                </a:uFill>
              </a:rPr>
              <a:t>CT</a:t>
            </a:r>
            <a:r>
              <a:rPr>
                <a:uFill>
                  <a:solidFill>
                    <a:srgbClr val="FFFFFF"/>
                  </a:solidFill>
                </a:uFill>
              </a:rPr>
              <a:t> August 2, 2026</a:t>
            </a:r>
          </a:p>
        </p:txBody>
      </p:sp>
      <p:sp>
        <p:nvSpPr>
          <p:cNvPr id="174" name="“Church of Christ MEETING @ 100 CORNERSTONE, Alexander AR. 72002”"/>
          <p:cNvSpPr txBox="1"/>
          <p:nvPr/>
        </p:nvSpPr>
        <p:spPr>
          <a:xfrm>
            <a:off x="-15032" y="-111714"/>
            <a:ext cx="24414065" cy="698501"/>
          </a:xfrm>
          <a:prstGeom prst="rect">
            <a:avLst/>
          </a:prstGeom>
          <a:solidFill>
            <a:schemeClr val="accent6">
              <a:hueOff val="-133706"/>
              <a:satOff val="8281"/>
              <a:lumOff val="-27269"/>
              <a:alpha val="40019"/>
            </a:schemeClr>
          </a:solidFill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198700"/>
                    <a:satOff val="21248"/>
                    <a:lumOff val="19305"/>
                  </a:schemeClr>
                </a:solidFill>
                <a:latin typeface="Thames Nude Roman"/>
                <a:ea typeface="Thames Nude Roman"/>
                <a:cs typeface="Thames Nude Roman"/>
                <a:sym typeface="Thames Nude Roman"/>
              </a:defRPr>
            </a:lvl1pPr>
          </a:lstStyle>
          <a:p>
            <a:pPr/>
            <a:r>
              <a:t>“Church of Christ MEETING @ 100 CORNERSTONE, Alexander AR. 72002”</a:t>
            </a:r>
          </a:p>
        </p:txBody>
      </p:sp>
      <p:sp>
        <p:nvSpPr>
          <p:cNvPr id="175" name="https://www.youtube.com/user/donmcclain11/live  / WWW.ALEXANDERCHURCHOFCHRIST.COM"/>
          <p:cNvSpPr/>
          <p:nvPr/>
        </p:nvSpPr>
        <p:spPr>
          <a:xfrm>
            <a:off x="-15033" y="12880954"/>
            <a:ext cx="24414066" cy="723901"/>
          </a:xfrm>
          <a:prstGeom prst="rect">
            <a:avLst/>
          </a:prstGeom>
          <a:solidFill>
            <a:schemeClr val="accent6">
              <a:satOff val="1848"/>
              <a:lumOff val="-15262"/>
              <a:alpha val="5107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4300">
                <a:solidFill>
                  <a:srgbClr val="FFFFFF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https://www.youtube.com/user/donmcclain11/live</a:t>
            </a:r>
            <a:r>
              <a:t> </a:t>
            </a:r>
            <a:r>
              <a:rPr>
                <a:uFill>
                  <a:solidFill>
                    <a:srgbClr val="FFFFFF"/>
                  </a:solidFill>
                </a:uFill>
              </a:rPr>
              <a:t> / </a:t>
            </a:r>
            <a:r>
              <a:rPr u="sng">
                <a:hlinkClick r:id="rId6" invalidUrl="" action="" tgtFrame="" tooltip="" history="1" highlightClick="0" endSnd="0"/>
              </a:rPr>
              <a:t>WWW.ALEXANDERCHURCHOFCHRIST.COM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176" name="THE GENEROSITY OF JESUS (2 Corinthians 8:1–9)… THE GENEROSITY OF JESUS (2 Corinthians 8:1–9) James Hamilton " descr="THE GENEROSITY OF JESUS (2 Corinthians 8:1–9)… THE GENEROSITY OF JESUS (2 Corinthians 8:1–9) James Hamilton 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61644" y="3634128"/>
            <a:ext cx="17060712" cy="4410548"/>
          </a:xfrm>
          <a:prstGeom prst="rect">
            <a:avLst/>
          </a:prstGeom>
          <a:effectLst>
            <a:outerShdw sx="100000" sy="100000" kx="0" ky="0" algn="b" rotWithShape="0" blurRad="215900" dist="98081" dir="5400000">
              <a:srgbClr val="000000">
                <a:alpha val="79241"/>
              </a:srgbClr>
            </a:outerShdw>
          </a:effectLst>
        </p:spPr>
      </p:pic>
      <p:grpSp>
        <p:nvGrpSpPr>
          <p:cNvPr id="179" name="Screenshot 2026-03-01 at 7.18.26 AM.png"/>
          <p:cNvGrpSpPr/>
          <p:nvPr/>
        </p:nvGrpSpPr>
        <p:grpSpPr>
          <a:xfrm>
            <a:off x="18522683" y="5463412"/>
            <a:ext cx="5227187" cy="5710176"/>
            <a:chOff x="0" y="0"/>
            <a:chExt cx="5227185" cy="5710175"/>
          </a:xfrm>
        </p:grpSpPr>
        <p:pic>
          <p:nvPicPr>
            <p:cNvPr id="178" name="Screenshot 2026-03-01 at 7.18.26 AM.png" descr="Screenshot 2026-03-01 at 7.18.26 A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15900" y="139700"/>
              <a:ext cx="4795386" cy="51513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7" name="Screenshot 2026-03-01 at 7.18.26 AM.png" descr="Screenshot 2026-03-01 at 7.18.26 AM.pn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227186" cy="57101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1"/>
          <p:cNvSpPr txBox="1"/>
          <p:nvPr>
            <p:ph type="title"/>
          </p:nvPr>
        </p:nvSpPr>
        <p:spPr>
          <a:xfrm>
            <a:off x="3962400" y="0"/>
            <a:ext cx="16459200" cy="2133600"/>
          </a:xfrm>
          <a:prstGeom prst="rect">
            <a:avLst/>
          </a:prstGeom>
        </p:spPr>
        <p:txBody>
          <a:bodyPr/>
          <a:lstStyle/>
          <a:p>
            <a:pPr defTabSz="1773936">
              <a:defRPr b="1" sz="6984">
                <a:solidFill>
                  <a:srgbClr val="00B050"/>
                </a:solidFill>
              </a:defRPr>
            </a:pPr>
            <a:r>
              <a:t>Daily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Renewing</a:t>
            </a:r>
            <a:r>
              <a:rPr>
                <a:solidFill>
                  <a:srgbClr val="00B0F0"/>
                </a:solidFill>
              </a:rPr>
              <a:t> the Inner Man </a:t>
            </a:r>
            <a:r>
              <a:t>with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Generosity </a:t>
            </a:r>
          </a:p>
        </p:txBody>
      </p:sp>
      <p:sp>
        <p:nvSpPr>
          <p:cNvPr id="206" name="Content Placeholder 2"/>
          <p:cNvSpPr txBox="1"/>
          <p:nvPr>
            <p:ph type="body" idx="1"/>
          </p:nvPr>
        </p:nvSpPr>
        <p:spPr>
          <a:xfrm>
            <a:off x="3962400" y="2133600"/>
            <a:ext cx="16459200" cy="115824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Gen. 4:1-5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Gen. 14:8-20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Gen. 18:1-8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Gen. 19:1-8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Gen. 42:11-26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Exodus 35:4-36:7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Ruth 2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Job 29:11-16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Proverbs 31:10-31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itle 1"/>
          <p:cNvSpPr txBox="1"/>
          <p:nvPr>
            <p:ph type="title"/>
          </p:nvPr>
        </p:nvSpPr>
        <p:spPr>
          <a:xfrm>
            <a:off x="3962400" y="0"/>
            <a:ext cx="16459200" cy="2133600"/>
          </a:xfrm>
          <a:prstGeom prst="rect">
            <a:avLst/>
          </a:prstGeom>
        </p:spPr>
        <p:txBody>
          <a:bodyPr/>
          <a:lstStyle/>
          <a:p>
            <a:pPr defTabSz="1773936">
              <a:defRPr b="1" sz="6984">
                <a:solidFill>
                  <a:srgbClr val="00B050"/>
                </a:solidFill>
              </a:defRPr>
            </a:pPr>
            <a:r>
              <a:t>Daily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Renewing</a:t>
            </a:r>
            <a:r>
              <a:rPr>
                <a:solidFill>
                  <a:srgbClr val="00B0F0"/>
                </a:solidFill>
              </a:rPr>
              <a:t> the Inner Man </a:t>
            </a:r>
            <a:r>
              <a:t>with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Generosity </a:t>
            </a:r>
          </a:p>
        </p:txBody>
      </p:sp>
      <p:sp>
        <p:nvSpPr>
          <p:cNvPr id="209" name="Content Placeholder 2"/>
          <p:cNvSpPr txBox="1"/>
          <p:nvPr>
            <p:ph type="body" idx="1"/>
          </p:nvPr>
        </p:nvSpPr>
        <p:spPr>
          <a:xfrm>
            <a:off x="3962400" y="2133600"/>
            <a:ext cx="16459200" cy="11582400"/>
          </a:xfrm>
          <a:prstGeom prst="rect">
            <a:avLst/>
          </a:prstGeom>
        </p:spPr>
        <p:txBody>
          <a:bodyPr/>
          <a:lstStyle/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Matthew 25:31-46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Luke 10:25-37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Luke 12:13-34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Luke 16:1-15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Luke 16:19-31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Acts 2:41-47; 4:32-37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Acts 9:36-39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Hebrews 13:1-6,15-16</a:t>
            </a:r>
          </a:p>
          <a:p>
            <a:pPr>
              <a:buSzTx/>
              <a:buNone/>
              <a:defRPr b="1">
                <a:solidFill>
                  <a:srgbClr val="FF0000"/>
                </a:solidFill>
              </a:defRPr>
            </a:pPr>
            <a:r>
              <a:t>1 Peter 4:9-11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-78595"/>
            <a:satOff val="12505"/>
            <a:lumOff val="13871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NEW_BUILDING_1.jpg" descr="NEW_BUILDING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762" y="-23399"/>
            <a:ext cx="26010075" cy="13847469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ALEXANDERCHURCHOFCHRIST.COM"/>
          <p:cNvSpPr txBox="1"/>
          <p:nvPr/>
        </p:nvSpPr>
        <p:spPr>
          <a:xfrm>
            <a:off x="8509164" y="11909393"/>
            <a:ext cx="18519625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03200" dist="7921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3" invalidUrl="" action="" tgtFrame="" tooltip="" history="1" highlightClick="0" endSnd="0"/>
              </a:rPr>
              <a:t>ALEXANDERCHURCHOFCHRIST.COM</a:t>
            </a:r>
            <a:r>
              <a:t> </a:t>
            </a:r>
          </a:p>
        </p:txBody>
      </p:sp>
      <p:sp>
        <p:nvSpPr>
          <p:cNvPr id="213" name="You Are Welcome At Any And All of Our Services!"/>
          <p:cNvSpPr txBox="1"/>
          <p:nvPr/>
        </p:nvSpPr>
        <p:spPr>
          <a:xfrm>
            <a:off x="12090910" y="3246548"/>
            <a:ext cx="11356132" cy="2062957"/>
          </a:xfrm>
          <a:prstGeom prst="rect">
            <a:avLst/>
          </a:prstGeom>
          <a:ln w="12700"/>
          <a:effectLst>
            <a:outerShdw sx="100000" sy="100000" kx="0" ky="0" algn="b" rotWithShape="0" blurRad="190500" dist="101600" dir="0">
              <a:srgbClr val="424242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ctr" defTabSz="821531">
              <a:lnSpc>
                <a:spcPct val="100000"/>
              </a:lnSpc>
              <a:spcBef>
                <a:spcPts val="2300"/>
              </a:spcBef>
              <a:buClr>
                <a:srgbClr val="FFFFFF"/>
              </a:buClr>
              <a:defRPr b="1" spc="-83" sz="63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  <a:uFillTx/>
              </a:defRPr>
            </a:pPr>
            <a:r>
              <a:rPr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You Are Welcome At Any And All of Our Services!</a:t>
            </a:r>
          </a:p>
        </p:txBody>
      </p:sp>
      <p:sp>
        <p:nvSpPr>
          <p:cNvPr id="214" name="Meeting Times:…"/>
          <p:cNvSpPr txBox="1"/>
          <p:nvPr/>
        </p:nvSpPr>
        <p:spPr>
          <a:xfrm>
            <a:off x="11535978" y="5441642"/>
            <a:ext cx="12465997" cy="6016626"/>
          </a:xfrm>
          <a:prstGeom prst="rect">
            <a:avLst/>
          </a:prstGeom>
          <a:gradFill>
            <a:gsLst>
              <a:gs pos="0">
                <a:srgbClr val="EBEBEB">
                  <a:alpha val="68713"/>
                </a:srgbClr>
              </a:gs>
              <a:gs pos="100000">
                <a:srgbClr val="FFFFFF">
                  <a:alpha val="76559"/>
                </a:srgbClr>
              </a:gs>
            </a:gsLst>
            <a:lin ang="16200000"/>
          </a:gradFill>
          <a:ln w="63500">
            <a:solidFill>
              <a:srgbClr val="000000"/>
            </a:solidFill>
          </a:ln>
          <a:effectLst>
            <a:outerShdw sx="100000" sy="100000" kx="0" ky="0" algn="b" rotWithShape="0" blurRad="279400" dist="241300" dir="5400000">
              <a:srgbClr val="000000">
                <a:alpha val="38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7" tIns="357187" rIns="357187" bIns="35718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b="1" cap="all" spc="959" sz="8000">
                <a:solidFill>
                  <a:srgbClr val="005493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>
                <a:uFill>
                  <a:solidFill>
                    <a:srgbClr val="000000"/>
                  </a:solidFill>
                </a:uFill>
              </a:rPr>
              <a:t>Meeting Times: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Bible Study: 9:00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Assembly:	10:00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P.M. Assembly:     4:00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Wed. P.M. Bible Study:      7:00</a:t>
            </a:r>
          </a:p>
        </p:txBody>
      </p:sp>
      <p:pic>
        <p:nvPicPr>
          <p:cNvPr id="21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09" y="7572071"/>
            <a:ext cx="5718073" cy="5718073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100 CORNERSTONE ALEXANDER AR, 72002"/>
          <p:cNvSpPr txBox="1"/>
          <p:nvPr/>
        </p:nvSpPr>
        <p:spPr>
          <a:xfrm>
            <a:off x="6479382" y="2162558"/>
            <a:ext cx="17904620" cy="990601"/>
          </a:xfrm>
          <a:prstGeom prst="rect">
            <a:avLst/>
          </a:prstGeom>
          <a:gradFill>
            <a:gsLst>
              <a:gs pos="0">
                <a:srgbClr val="005493">
                  <a:alpha val="38270"/>
                </a:srgbClr>
              </a:gs>
              <a:gs pos="100000">
                <a:srgbClr val="FFFFFF">
                  <a:alpha val="44810"/>
                </a:srgb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b="1" sz="5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2700" dist="63500" dir="4418335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100 CORNERSTONE ALEXANDER AR, 72002</a:t>
            </a:r>
          </a:p>
        </p:txBody>
      </p:sp>
      <p:pic>
        <p:nvPicPr>
          <p:cNvPr id="217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4497" y="684307"/>
            <a:ext cx="7609327" cy="7187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5577" y="-324224"/>
            <a:ext cx="25055154" cy="2430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F0"/>
                </a:solidFill>
              </a:defRPr>
            </a:pPr>
            <a:r>
              <a:t>THE </a:t>
            </a:r>
            <a:r>
              <a:rPr>
                <a:solidFill>
                  <a:srgbClr val="00C877"/>
                </a:solidFill>
              </a:rPr>
              <a:t>GENEROSITY</a:t>
            </a:r>
            <a:r>
              <a:t> OF JESUS</a:t>
            </a:r>
          </a:p>
        </p:txBody>
      </p:sp>
      <p:sp>
        <p:nvSpPr>
          <p:cNvPr id="182" name="Subtitle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700"/>
              </a:spcBef>
              <a:defRPr b="1" sz="7200">
                <a:solidFill>
                  <a:srgbClr val="FF0000"/>
                </a:solidFill>
              </a:defRPr>
            </a:lvl1pPr>
          </a:lstStyle>
          <a:p>
            <a:pPr/>
            <a:r>
              <a:t>2 CORINTHIANS 8:1-9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le 1"/>
          <p:cNvSpPr txBox="1"/>
          <p:nvPr>
            <p:ph type="title"/>
          </p:nvPr>
        </p:nvSpPr>
        <p:spPr>
          <a:xfrm>
            <a:off x="3962400" y="0"/>
            <a:ext cx="16459200" cy="18288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>
                <a:solidFill>
                  <a:srgbClr val="00C877"/>
                </a:solidFill>
              </a:rPr>
              <a:t>GIVING</a:t>
            </a:r>
          </a:p>
        </p:txBody>
      </p:sp>
      <p:sp>
        <p:nvSpPr>
          <p:cNvPr id="185" name="Content Placeholder 2"/>
          <p:cNvSpPr txBox="1"/>
          <p:nvPr>
            <p:ph type="body" idx="1"/>
          </p:nvPr>
        </p:nvSpPr>
        <p:spPr>
          <a:xfrm>
            <a:off x="3962400" y="1676400"/>
            <a:ext cx="16459200" cy="12039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1 John 4:16 </a:t>
            </a:r>
            <a:r>
              <a:rPr i="1">
                <a:solidFill>
                  <a:srgbClr val="0070C0"/>
                </a:solidFill>
              </a:rPr>
              <a:t>We</a:t>
            </a:r>
            <a:r>
              <a:rPr i="1"/>
              <a:t> </a:t>
            </a:r>
            <a:r>
              <a:rPr i="1">
                <a:solidFill>
                  <a:srgbClr val="00C877"/>
                </a:solidFill>
              </a:rPr>
              <a:t>have known and believed </a:t>
            </a:r>
            <a:r>
              <a:rPr i="1">
                <a:solidFill>
                  <a:srgbClr val="00B0F0"/>
                </a:solidFill>
              </a:rPr>
              <a:t>the love that God </a:t>
            </a:r>
            <a:r>
              <a:rPr i="1">
                <a:solidFill>
                  <a:srgbClr val="00C877"/>
                </a:solidFill>
              </a:rPr>
              <a:t>has for </a:t>
            </a:r>
            <a:r>
              <a:rPr i="1">
                <a:solidFill>
                  <a:srgbClr val="0070C0"/>
                </a:solidFill>
              </a:rPr>
              <a:t>us</a:t>
            </a:r>
            <a:r>
              <a:rPr b="0" i="1">
                <a:solidFill>
                  <a:srgbClr val="000000"/>
                </a:solidFill>
              </a:rPr>
              <a:t>.</a:t>
            </a:r>
            <a:r>
              <a:rPr i="1"/>
              <a:t> </a:t>
            </a:r>
            <a:r>
              <a:rPr i="1">
                <a:solidFill>
                  <a:srgbClr val="00B0F0"/>
                </a:solidFill>
              </a:rPr>
              <a:t>God is love</a:t>
            </a:r>
            <a:r>
              <a:rPr b="0" i="1">
                <a:solidFill>
                  <a:srgbClr val="000000"/>
                </a:solidFill>
              </a:rPr>
              <a:t>,</a:t>
            </a:r>
            <a:r>
              <a:rPr i="1">
                <a:solidFill>
                  <a:srgbClr val="00B0F0"/>
                </a:solidFill>
              </a:rPr>
              <a:t> </a:t>
            </a:r>
            <a:r>
              <a:rPr b="0" i="1">
                <a:solidFill>
                  <a:srgbClr val="000000"/>
                </a:solidFill>
              </a:rPr>
              <a:t>and</a:t>
            </a:r>
            <a:r>
              <a:rPr i="1">
                <a:solidFill>
                  <a:srgbClr val="00B0F0"/>
                </a:solidFill>
              </a:rPr>
              <a:t> he who abides in love abides in God</a:t>
            </a:r>
            <a:r>
              <a:rPr b="0" i="1">
                <a:solidFill>
                  <a:srgbClr val="000000"/>
                </a:solidFill>
              </a:rPr>
              <a:t>,</a:t>
            </a:r>
            <a:r>
              <a:rPr i="1">
                <a:solidFill>
                  <a:srgbClr val="00B0F0"/>
                </a:solidFill>
              </a:rPr>
              <a:t> </a:t>
            </a:r>
            <a:r>
              <a:rPr b="0" i="1">
                <a:solidFill>
                  <a:srgbClr val="000000"/>
                </a:solidFill>
              </a:rPr>
              <a:t>and</a:t>
            </a:r>
            <a:r>
              <a:rPr i="1">
                <a:solidFill>
                  <a:srgbClr val="00B0F0"/>
                </a:solidFill>
              </a:rPr>
              <a:t> in Him</a:t>
            </a:r>
            <a:r>
              <a:rPr b="0" i="1">
                <a:solidFill>
                  <a:srgbClr val="000000"/>
                </a:solidFill>
              </a:rPr>
              <a:t>.</a:t>
            </a:r>
            <a:endParaRPr b="0" i="1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John 3:16 </a:t>
            </a:r>
            <a:r>
              <a:rPr i="1">
                <a:solidFill>
                  <a:srgbClr val="00B0F0"/>
                </a:solidFill>
              </a:rPr>
              <a:t>God</a:t>
            </a:r>
            <a:r>
              <a:rPr i="1"/>
              <a:t> </a:t>
            </a:r>
            <a:r>
              <a:rPr i="1">
                <a:solidFill>
                  <a:srgbClr val="00C877"/>
                </a:solidFill>
              </a:rPr>
              <a:t>loved</a:t>
            </a:r>
            <a:r>
              <a:rPr i="1"/>
              <a:t> </a:t>
            </a:r>
            <a:r>
              <a:rPr i="1">
                <a:solidFill>
                  <a:srgbClr val="0070C0"/>
                </a:solidFill>
              </a:rPr>
              <a:t>the world </a:t>
            </a:r>
            <a:r>
              <a:rPr i="1">
                <a:solidFill>
                  <a:srgbClr val="00B050"/>
                </a:solidFill>
              </a:rPr>
              <a:t>so much </a:t>
            </a:r>
            <a:r>
              <a:rPr b="0" i="1">
                <a:solidFill>
                  <a:srgbClr val="000000"/>
                </a:solidFill>
              </a:rPr>
              <a:t>that</a:t>
            </a:r>
            <a:r>
              <a:rPr i="1"/>
              <a:t> </a:t>
            </a:r>
            <a:r>
              <a:rPr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i="1">
                <a:solidFill>
                  <a:srgbClr val="00C877"/>
                </a:solidFill>
              </a:rPr>
              <a:t>gave</a:t>
            </a:r>
            <a:r>
              <a:rPr i="1"/>
              <a:t> </a:t>
            </a:r>
            <a:r>
              <a:rPr i="1">
                <a:solidFill>
                  <a:srgbClr val="00B0F0"/>
                </a:solidFill>
              </a:rPr>
              <a:t>His only begotten Son</a:t>
            </a:r>
            <a:endParaRPr i="1">
              <a:solidFill>
                <a:srgbClr val="00B0F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1 John 3:16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C877"/>
                </a:solidFill>
              </a:rPr>
              <a:t>This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B050"/>
                </a:solidFill>
              </a:rPr>
              <a:t>is how </a:t>
            </a:r>
            <a:r>
              <a:rPr i="1">
                <a:solidFill>
                  <a:srgbClr val="0070C0"/>
                </a:solidFill>
              </a:rPr>
              <a:t>we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C877"/>
                </a:solidFill>
              </a:rPr>
              <a:t>know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B0F0"/>
                </a:solidFill>
              </a:rPr>
              <a:t>love</a:t>
            </a:r>
            <a:r>
              <a:rPr b="0" i="1">
                <a:solidFill>
                  <a:srgbClr val="000000"/>
                </a:solidFill>
              </a:rPr>
              <a:t>, </a:t>
            </a:r>
            <a:r>
              <a:rPr i="1">
                <a:solidFill>
                  <a:srgbClr val="00B050"/>
                </a:solidFill>
              </a:rPr>
              <a:t>because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B0F0"/>
                </a:solidFill>
              </a:rPr>
              <a:t>He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C877"/>
                </a:solidFill>
              </a:rPr>
              <a:t>laid down </a:t>
            </a:r>
            <a:r>
              <a:rPr i="1">
                <a:solidFill>
                  <a:srgbClr val="00B0F0"/>
                </a:solidFill>
              </a:rPr>
              <a:t>His</a:t>
            </a:r>
            <a:r>
              <a:rPr b="0" i="1">
                <a:solidFill>
                  <a:srgbClr val="000000"/>
                </a:solidFill>
              </a:rPr>
              <a:t> </a:t>
            </a:r>
            <a:r>
              <a:rPr i="1">
                <a:solidFill>
                  <a:srgbClr val="00B050"/>
                </a:solidFill>
              </a:rPr>
              <a:t>life for </a:t>
            </a:r>
            <a:r>
              <a:rPr i="1">
                <a:solidFill>
                  <a:srgbClr val="0070C0"/>
                </a:solidFill>
              </a:rPr>
              <a:t>us</a:t>
            </a:r>
            <a:r>
              <a:rPr b="0">
                <a:solidFill>
                  <a:srgbClr val="000000"/>
                </a:solidFill>
              </a:rPr>
              <a:t>.</a:t>
            </a:r>
            <a:endParaRPr b="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Corinthians 8:9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le 1"/>
          <p:cNvSpPr txBox="1"/>
          <p:nvPr>
            <p:ph type="title"/>
          </p:nvPr>
        </p:nvSpPr>
        <p:spPr>
          <a:xfrm>
            <a:off x="3962400" y="0"/>
            <a:ext cx="16459200" cy="18288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2 Corinthians 8:9</a:t>
            </a:r>
          </a:p>
        </p:txBody>
      </p:sp>
      <p:sp>
        <p:nvSpPr>
          <p:cNvPr id="188" name="Content Placeholder 2"/>
          <p:cNvSpPr txBox="1"/>
          <p:nvPr>
            <p:ph type="body" idx="1"/>
          </p:nvPr>
        </p:nvSpPr>
        <p:spPr>
          <a:xfrm>
            <a:off x="3505200" y="1676400"/>
            <a:ext cx="17526000" cy="12039600"/>
          </a:xfrm>
          <a:prstGeom prst="rect">
            <a:avLst/>
          </a:prstGeom>
        </p:spPr>
        <p:txBody>
          <a:bodyPr/>
          <a:lstStyle/>
          <a:p>
            <a:pPr marL="0" indent="685800">
              <a:spcBef>
                <a:spcPts val="1700"/>
              </a:spcBef>
              <a:buSzTx/>
              <a:buNone/>
              <a:defRPr b="1" i="1" sz="7200">
                <a:solidFill>
                  <a:srgbClr val="0070C0"/>
                </a:solidFill>
              </a:defRPr>
            </a:pPr>
            <a:r>
              <a:t>You</a:t>
            </a:r>
            <a:r>
              <a:rPr>
                <a:solidFill>
                  <a:srgbClr val="00C877"/>
                </a:solidFill>
              </a:rPr>
              <a:t> know </a:t>
            </a:r>
            <a:r>
              <a:rPr>
                <a:solidFill>
                  <a:srgbClr val="00B0F0"/>
                </a:solidFill>
              </a:rPr>
              <a:t>the grace of </a:t>
            </a:r>
            <a:r>
              <a:t>our</a:t>
            </a:r>
            <a:r>
              <a:rPr>
                <a:solidFill>
                  <a:srgbClr val="00B0F0"/>
                </a:solidFill>
              </a:rPr>
              <a:t> Lord Jesus Christ</a:t>
            </a:r>
            <a:r>
              <a:rPr b="0">
                <a:solidFill>
                  <a:srgbClr val="000000"/>
                </a:solidFill>
              </a:rPr>
              <a:t>, that though</a:t>
            </a:r>
            <a:r>
              <a:rPr>
                <a:solidFill>
                  <a:srgbClr val="00B0F0"/>
                </a:solidFill>
              </a:rPr>
              <a:t> He was rich</a:t>
            </a:r>
            <a:r>
              <a:rPr b="0">
                <a:solidFill>
                  <a:srgbClr val="000000"/>
                </a:solidFill>
              </a:rPr>
              <a:t>,</a:t>
            </a:r>
            <a:r>
              <a:rPr>
                <a:solidFill>
                  <a:srgbClr val="00B0F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yet for </a:t>
            </a:r>
            <a:r>
              <a:t>your sakes </a:t>
            </a:r>
            <a:r>
              <a:rPr>
                <a:solidFill>
                  <a:srgbClr val="00B0F0"/>
                </a:solidFill>
              </a:rPr>
              <a:t>He </a:t>
            </a:r>
            <a:r>
              <a:rPr>
                <a:solidFill>
                  <a:srgbClr val="00B050"/>
                </a:solidFill>
              </a:rPr>
              <a:t>became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2774"/>
                </a:solidFill>
              </a:rPr>
              <a:t>poor</a:t>
            </a:r>
            <a:r>
              <a:rPr b="0">
                <a:solidFill>
                  <a:srgbClr val="000000"/>
                </a:solidFill>
              </a:rPr>
              <a:t>,</a:t>
            </a:r>
            <a:r>
              <a:rPr>
                <a:solidFill>
                  <a:srgbClr val="00B0F0"/>
                </a:solidFill>
              </a:rPr>
              <a:t> </a:t>
            </a:r>
            <a:r>
              <a:rPr b="0">
                <a:solidFill>
                  <a:srgbClr val="002060"/>
                </a:solidFill>
              </a:rPr>
              <a:t>that</a:t>
            </a:r>
            <a:r>
              <a:rPr>
                <a:solidFill>
                  <a:srgbClr val="00B0F0"/>
                </a:solidFill>
              </a:rPr>
              <a:t> </a:t>
            </a:r>
            <a:r>
              <a:t>you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through</a:t>
            </a:r>
            <a:r>
              <a:rPr>
                <a:solidFill>
                  <a:srgbClr val="00B0F0"/>
                </a:solidFill>
              </a:rPr>
              <a:t> His </a:t>
            </a:r>
            <a:r>
              <a:rPr>
                <a:solidFill>
                  <a:srgbClr val="002774"/>
                </a:solidFill>
              </a:rPr>
              <a:t>poverty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might</a:t>
            </a:r>
            <a:r>
              <a:rPr>
                <a:solidFill>
                  <a:srgbClr val="00B0F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become</a:t>
            </a:r>
            <a:r>
              <a:rPr>
                <a:solidFill>
                  <a:srgbClr val="00B0F0"/>
                </a:solidFill>
              </a:rPr>
              <a:t> rich</a:t>
            </a:r>
            <a:r>
              <a:rPr b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/>
          <p:nvPr>
            <p:ph type="title"/>
          </p:nvPr>
        </p:nvSpPr>
        <p:spPr>
          <a:xfrm>
            <a:off x="3962400" y="0"/>
            <a:ext cx="16459200" cy="21336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>
                <a:solidFill>
                  <a:srgbClr val="00C877"/>
                </a:solidFill>
              </a:rPr>
              <a:t>GIVING</a:t>
            </a:r>
          </a:p>
        </p:txBody>
      </p:sp>
      <p:sp>
        <p:nvSpPr>
          <p:cNvPr id="191" name="Content Placeholder 2"/>
          <p:cNvSpPr txBox="1"/>
          <p:nvPr>
            <p:ph type="body" idx="1"/>
          </p:nvPr>
        </p:nvSpPr>
        <p:spPr>
          <a:xfrm>
            <a:off x="3962400" y="1828800"/>
            <a:ext cx="16459200" cy="118872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 8:1-9 </a:t>
            </a:r>
            <a:r>
              <a:rPr>
                <a:solidFill>
                  <a:srgbClr val="0070C0"/>
                </a:solidFill>
              </a:rPr>
              <a:t>Macedonians</a:t>
            </a:r>
            <a:r>
              <a:t> </a:t>
            </a:r>
            <a:r>
              <a:rPr>
                <a:solidFill>
                  <a:srgbClr val="00C877"/>
                </a:solidFill>
              </a:rPr>
              <a:t>begged</a:t>
            </a:r>
            <a:r>
              <a:t> </a:t>
            </a:r>
            <a:r>
              <a:rPr>
                <a:solidFill>
                  <a:srgbClr val="00C877"/>
                </a:solidFill>
              </a:rPr>
              <a:t>to give</a:t>
            </a:r>
            <a:endParaRPr>
              <a:solidFill>
                <a:srgbClr val="00C877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Opportunity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to give </a:t>
            </a:r>
            <a:r>
              <a:rPr b="0">
                <a:solidFill>
                  <a:srgbClr val="000000"/>
                </a:solidFill>
              </a:rPr>
              <a:t>is a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gift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from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God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C877"/>
                </a:solidFill>
              </a:defRPr>
            </a:pPr>
            <a:r>
              <a:t>Giving</a:t>
            </a:r>
            <a:r>
              <a:rPr>
                <a:solidFill>
                  <a:srgbClr val="FF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is</a:t>
            </a:r>
            <a:r>
              <a:rPr>
                <a:solidFill>
                  <a:srgbClr val="FF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proportional to </a:t>
            </a:r>
            <a:r>
              <a:rPr>
                <a:solidFill>
                  <a:srgbClr val="0070C0"/>
                </a:solidFill>
              </a:rPr>
              <a:t>faith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v.10-13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C877"/>
                </a:solidFill>
              </a:defRPr>
            </a:pPr>
            <a:r>
              <a:t>Giving</a:t>
            </a:r>
            <a:r>
              <a:rPr>
                <a:solidFill>
                  <a:srgbClr val="FF0000"/>
                </a:solidFill>
              </a:rPr>
              <a:t> </a:t>
            </a:r>
            <a:r>
              <a:t>to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2774"/>
                </a:solidFill>
              </a:rPr>
              <a:t>the poor </a:t>
            </a:r>
            <a:r>
              <a:rPr b="0">
                <a:solidFill>
                  <a:srgbClr val="000000"/>
                </a:solidFill>
              </a:rPr>
              <a:t>is an </a:t>
            </a:r>
            <a:r>
              <a:rPr>
                <a:solidFill>
                  <a:srgbClr val="0070C0"/>
                </a:solidFill>
              </a:rPr>
              <a:t>investment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9:6-10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le 1"/>
          <p:cNvSpPr txBox="1"/>
          <p:nvPr>
            <p:ph type="title"/>
          </p:nvPr>
        </p:nvSpPr>
        <p:spPr>
          <a:xfrm>
            <a:off x="3962400" y="0"/>
            <a:ext cx="16459200" cy="18288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2 Corinthians 9:6-10</a:t>
            </a:r>
          </a:p>
        </p:txBody>
      </p:sp>
      <p:sp>
        <p:nvSpPr>
          <p:cNvPr id="194" name="Content Placeholder 2"/>
          <p:cNvSpPr txBox="1"/>
          <p:nvPr>
            <p:ph type="body" idx="1"/>
          </p:nvPr>
        </p:nvSpPr>
        <p:spPr>
          <a:xfrm>
            <a:off x="3505200" y="1676400"/>
            <a:ext cx="17373600" cy="12039600"/>
          </a:xfrm>
          <a:prstGeom prst="rect">
            <a:avLst/>
          </a:prstGeom>
        </p:spPr>
        <p:txBody>
          <a:bodyPr/>
          <a:lstStyle/>
          <a:p>
            <a:pPr marL="0" indent="685800">
              <a:spcBef>
                <a:spcPts val="1700"/>
              </a:spcBef>
              <a:buSzTx/>
              <a:buNone/>
              <a:defRPr sz="7200"/>
            </a:pPr>
            <a:r>
              <a:t>But this I say: He who </a:t>
            </a:r>
            <a:r>
              <a:rPr b="1">
                <a:solidFill>
                  <a:srgbClr val="00C877"/>
                </a:solidFill>
              </a:rPr>
              <a:t>sows</a:t>
            </a:r>
            <a:r>
              <a:t> </a:t>
            </a:r>
            <a:r>
              <a:rPr b="1">
                <a:solidFill>
                  <a:srgbClr val="002774"/>
                </a:solidFill>
              </a:rPr>
              <a:t>sparingly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will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also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reap</a:t>
            </a:r>
            <a:r>
              <a:t> </a:t>
            </a:r>
            <a:r>
              <a:rPr b="1">
                <a:solidFill>
                  <a:srgbClr val="002774"/>
                </a:solidFill>
              </a:rPr>
              <a:t>sparingly</a:t>
            </a:r>
            <a:r>
              <a:t>, and he who </a:t>
            </a:r>
            <a:r>
              <a:rPr b="1">
                <a:solidFill>
                  <a:srgbClr val="00C877"/>
                </a:solidFill>
              </a:rPr>
              <a:t>sows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bountifully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will also reap bountifully</a:t>
            </a:r>
            <a:r>
              <a:t>. So let each one give as he purposes in his heart, </a:t>
            </a:r>
            <a:r>
              <a:rPr b="1"/>
              <a:t>not</a:t>
            </a:r>
            <a:r>
              <a:t> </a:t>
            </a:r>
            <a:r>
              <a:rPr b="1"/>
              <a:t>grudgingly</a:t>
            </a:r>
            <a:r>
              <a:t> </a:t>
            </a:r>
            <a:r>
              <a:rPr b="1"/>
              <a:t>or</a:t>
            </a:r>
            <a:r>
              <a:t> </a:t>
            </a:r>
            <a:r>
              <a:rPr b="1"/>
              <a:t>of</a:t>
            </a:r>
            <a:r>
              <a:t> </a:t>
            </a:r>
            <a:r>
              <a:rPr b="1"/>
              <a:t>necessity</a:t>
            </a:r>
            <a:r>
              <a:t>; for </a:t>
            </a:r>
            <a:r>
              <a:rPr b="1">
                <a:solidFill>
                  <a:srgbClr val="00B0F0"/>
                </a:solidFill>
              </a:rPr>
              <a:t>God</a:t>
            </a:r>
            <a:r>
              <a:t> </a:t>
            </a:r>
            <a:r>
              <a:rPr b="1">
                <a:solidFill>
                  <a:srgbClr val="00C877"/>
                </a:solidFill>
              </a:rPr>
              <a:t>loves</a:t>
            </a:r>
            <a:r>
              <a:t> a </a:t>
            </a:r>
            <a:r>
              <a:rPr b="1">
                <a:solidFill>
                  <a:srgbClr val="00B0F0"/>
                </a:solidFill>
              </a:rPr>
              <a:t>cheerful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giver</a:t>
            </a:r>
            <a:r>
              <a:t>. And </a:t>
            </a:r>
            <a:r>
              <a:rPr b="1">
                <a:solidFill>
                  <a:srgbClr val="00B0F0"/>
                </a:solidFill>
              </a:rPr>
              <a:t>God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is able </a:t>
            </a:r>
            <a:r>
              <a:rPr b="1">
                <a:solidFill>
                  <a:srgbClr val="00C877"/>
                </a:solidFill>
              </a:rPr>
              <a:t>to make </a:t>
            </a:r>
            <a:r>
              <a:rPr b="1">
                <a:solidFill>
                  <a:srgbClr val="00B050"/>
                </a:solidFill>
              </a:rPr>
              <a:t>all</a:t>
            </a:r>
            <a:r>
              <a:rPr b="1">
                <a:solidFill>
                  <a:srgbClr val="00C877"/>
                </a:solidFill>
              </a:rPr>
              <a:t> </a:t>
            </a:r>
            <a:r>
              <a:rPr b="1">
                <a:solidFill>
                  <a:srgbClr val="00B0F0"/>
                </a:solidFill>
              </a:rPr>
              <a:t>grace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abound toward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, that you, </a:t>
            </a:r>
            <a:r>
              <a:rPr b="1">
                <a:solidFill>
                  <a:srgbClr val="00B050"/>
                </a:solidFill>
              </a:rPr>
              <a:t>always having all sufficiency in all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things</a:t>
            </a:r>
            <a:r>
              <a:t>, may have an </a:t>
            </a:r>
            <a:r>
              <a:rPr b="1">
                <a:solidFill>
                  <a:srgbClr val="00B050"/>
                </a:solidFill>
              </a:rPr>
              <a:t>abundance</a:t>
            </a:r>
            <a:r>
              <a:t> for </a:t>
            </a:r>
            <a:r>
              <a:rPr b="1">
                <a:solidFill>
                  <a:srgbClr val="00B050"/>
                </a:solidFill>
              </a:rPr>
              <a:t>every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good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work</a:t>
            </a:r>
            <a:r>
              <a:t>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itle 1"/>
          <p:cNvSpPr txBox="1"/>
          <p:nvPr>
            <p:ph type="title"/>
          </p:nvPr>
        </p:nvSpPr>
        <p:spPr>
          <a:xfrm>
            <a:off x="3962400" y="0"/>
            <a:ext cx="16459200" cy="18288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2 Corinthians 9:6-10</a:t>
            </a:r>
          </a:p>
        </p:txBody>
      </p:sp>
      <p:sp>
        <p:nvSpPr>
          <p:cNvPr id="197" name="Content Placeholder 2"/>
          <p:cNvSpPr txBox="1"/>
          <p:nvPr>
            <p:ph type="body" idx="1"/>
          </p:nvPr>
        </p:nvSpPr>
        <p:spPr>
          <a:xfrm>
            <a:off x="3505200" y="1676400"/>
            <a:ext cx="17373600" cy="12039600"/>
          </a:xfrm>
          <a:prstGeom prst="rect">
            <a:avLst/>
          </a:prstGeom>
        </p:spPr>
        <p:txBody>
          <a:bodyPr/>
          <a:lstStyle/>
          <a:p>
            <a:pPr marL="0" indent="685800">
              <a:spcBef>
                <a:spcPts val="1700"/>
              </a:spcBef>
              <a:buSzTx/>
              <a:buNone/>
              <a:defRPr sz="7200"/>
            </a:pPr>
            <a:r>
              <a:t>As it is written: “</a:t>
            </a:r>
            <a:r>
              <a:rPr b="1"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b="1" i="1">
                <a:solidFill>
                  <a:srgbClr val="00C877"/>
                </a:solidFill>
              </a:rPr>
              <a:t>has dispersed abroad</a:t>
            </a:r>
            <a:r>
              <a:rPr i="1"/>
              <a:t>, </a:t>
            </a:r>
            <a:r>
              <a:rPr b="1" i="1">
                <a:solidFill>
                  <a:srgbClr val="00B0F0"/>
                </a:solidFill>
              </a:rPr>
              <a:t>He</a:t>
            </a:r>
            <a:r>
              <a:rPr i="1"/>
              <a:t> </a:t>
            </a:r>
            <a:r>
              <a:rPr b="1" i="1">
                <a:solidFill>
                  <a:srgbClr val="00C877"/>
                </a:solidFill>
              </a:rPr>
              <a:t>has given to </a:t>
            </a:r>
            <a:r>
              <a:rPr b="1" i="1">
                <a:solidFill>
                  <a:srgbClr val="002060"/>
                </a:solidFill>
              </a:rPr>
              <a:t>the poor</a:t>
            </a:r>
            <a:r>
              <a:rPr i="1"/>
              <a:t>; </a:t>
            </a:r>
            <a:r>
              <a:rPr b="1" i="1">
                <a:solidFill>
                  <a:srgbClr val="00B0F0"/>
                </a:solidFill>
              </a:rPr>
              <a:t>His righteousness </a:t>
            </a:r>
            <a:r>
              <a:rPr b="1" i="1">
                <a:solidFill>
                  <a:srgbClr val="00C877"/>
                </a:solidFill>
              </a:rPr>
              <a:t>endures</a:t>
            </a:r>
            <a:r>
              <a:rPr i="1"/>
              <a:t> </a:t>
            </a:r>
            <a:r>
              <a:rPr b="1" i="1">
                <a:solidFill>
                  <a:srgbClr val="00B0F0"/>
                </a:solidFill>
              </a:rPr>
              <a:t>forever</a:t>
            </a:r>
            <a:r>
              <a:t>.” Now may </a:t>
            </a:r>
            <a:r>
              <a:rPr b="1">
                <a:solidFill>
                  <a:srgbClr val="00B0F0"/>
                </a:solidFill>
              </a:rPr>
              <a:t>He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who</a:t>
            </a:r>
            <a:r>
              <a:t> </a:t>
            </a:r>
            <a:r>
              <a:rPr b="1">
                <a:solidFill>
                  <a:srgbClr val="00C877"/>
                </a:solidFill>
              </a:rPr>
              <a:t>supplies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seed</a:t>
            </a:r>
            <a:r>
              <a:t> to </a:t>
            </a:r>
            <a:r>
              <a:rPr b="1">
                <a:solidFill>
                  <a:srgbClr val="0070C0"/>
                </a:solidFill>
              </a:rPr>
              <a:t>the sower</a:t>
            </a:r>
            <a:r>
              <a:t>, and </a:t>
            </a:r>
            <a:r>
              <a:rPr b="1">
                <a:solidFill>
                  <a:srgbClr val="0070C0"/>
                </a:solidFill>
              </a:rPr>
              <a:t>bread</a:t>
            </a:r>
            <a:r>
              <a:t> for </a:t>
            </a:r>
            <a:r>
              <a:rPr b="1">
                <a:solidFill>
                  <a:srgbClr val="0070C0"/>
                </a:solidFill>
              </a:rPr>
              <a:t>food</a:t>
            </a:r>
            <a:r>
              <a:t>, </a:t>
            </a:r>
            <a:r>
              <a:rPr b="1">
                <a:solidFill>
                  <a:srgbClr val="00C877"/>
                </a:solidFill>
              </a:rPr>
              <a:t>supply</a:t>
            </a:r>
            <a:r>
              <a:t> and </a:t>
            </a:r>
            <a:r>
              <a:rPr b="1">
                <a:solidFill>
                  <a:srgbClr val="00C877"/>
                </a:solidFill>
              </a:rPr>
              <a:t>multiply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the seed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 </a:t>
            </a:r>
            <a:r>
              <a:rPr b="1">
                <a:solidFill>
                  <a:srgbClr val="00C877"/>
                </a:solidFill>
              </a:rPr>
              <a:t>have sown </a:t>
            </a:r>
            <a:r>
              <a:t>and </a:t>
            </a:r>
            <a:r>
              <a:rPr b="1">
                <a:solidFill>
                  <a:srgbClr val="00C877"/>
                </a:solidFill>
              </a:rPr>
              <a:t>increase</a:t>
            </a:r>
            <a:r>
              <a:t> the</a:t>
            </a:r>
            <a:r>
              <a:rPr b="1"/>
              <a:t> </a:t>
            </a:r>
            <a:r>
              <a:rPr b="1">
                <a:solidFill>
                  <a:srgbClr val="00B0F0"/>
                </a:solidFill>
              </a:rPr>
              <a:t>fruits</a:t>
            </a:r>
            <a:r>
              <a:rPr b="1"/>
              <a:t> </a:t>
            </a:r>
            <a:r>
              <a:t>of </a:t>
            </a:r>
            <a:r>
              <a:rPr b="1">
                <a:solidFill>
                  <a:srgbClr val="0070C0"/>
                </a:solidFill>
              </a:rPr>
              <a:t>your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righteousness</a:t>
            </a:r>
            <a:r>
              <a:t>, while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 </a:t>
            </a:r>
            <a:r>
              <a:rPr b="1">
                <a:solidFill>
                  <a:srgbClr val="00C877"/>
                </a:solidFill>
              </a:rPr>
              <a:t>are enriched </a:t>
            </a:r>
            <a:r>
              <a:t>in </a:t>
            </a:r>
            <a:r>
              <a:rPr b="1">
                <a:solidFill>
                  <a:srgbClr val="00B050"/>
                </a:solidFill>
              </a:rPr>
              <a:t>everything</a:t>
            </a:r>
            <a:r>
              <a:t> for </a:t>
            </a:r>
            <a:r>
              <a:rPr b="1">
                <a:solidFill>
                  <a:srgbClr val="00B050"/>
                </a:solidFill>
              </a:rPr>
              <a:t>all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liberality</a:t>
            </a:r>
            <a:r>
              <a:t>, which </a:t>
            </a:r>
            <a:r>
              <a:rPr b="1">
                <a:solidFill>
                  <a:srgbClr val="00C877"/>
                </a:solidFill>
              </a:rPr>
              <a:t>causes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thanksgiving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through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us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to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God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itle 1"/>
          <p:cNvSpPr txBox="1"/>
          <p:nvPr>
            <p:ph type="title"/>
          </p:nvPr>
        </p:nvSpPr>
        <p:spPr>
          <a:xfrm>
            <a:off x="3962400" y="0"/>
            <a:ext cx="16459200" cy="21336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F0"/>
                </a:solidFill>
              </a:defRPr>
            </a:pPr>
            <a:r>
              <a:t>LOVE</a:t>
            </a:r>
            <a:r>
              <a:rPr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>
                <a:solidFill>
                  <a:srgbClr val="00C877"/>
                </a:solidFill>
              </a:rPr>
              <a:t>GIVING</a:t>
            </a:r>
          </a:p>
        </p:txBody>
      </p:sp>
      <p:sp>
        <p:nvSpPr>
          <p:cNvPr id="200" name="Content Placeholder 2"/>
          <p:cNvSpPr txBox="1"/>
          <p:nvPr>
            <p:ph type="body" idx="1"/>
          </p:nvPr>
        </p:nvSpPr>
        <p:spPr>
          <a:xfrm>
            <a:off x="3962400" y="1828800"/>
            <a:ext cx="16459200" cy="118872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2 Cor. 8:1-9 </a:t>
            </a:r>
            <a:r>
              <a:rPr>
                <a:solidFill>
                  <a:srgbClr val="0070C0"/>
                </a:solidFill>
              </a:rPr>
              <a:t>Macedonians</a:t>
            </a:r>
            <a:r>
              <a:t> </a:t>
            </a:r>
            <a:r>
              <a:rPr>
                <a:solidFill>
                  <a:srgbClr val="00C877"/>
                </a:solidFill>
              </a:rPr>
              <a:t>begged</a:t>
            </a:r>
            <a:r>
              <a:t> </a:t>
            </a:r>
            <a:r>
              <a:rPr>
                <a:solidFill>
                  <a:srgbClr val="00C877"/>
                </a:solidFill>
              </a:rPr>
              <a:t>to give</a:t>
            </a:r>
            <a:endParaRPr>
              <a:solidFill>
                <a:srgbClr val="00C877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Opportunity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to give </a:t>
            </a:r>
            <a:r>
              <a:rPr b="0">
                <a:solidFill>
                  <a:srgbClr val="000000"/>
                </a:solidFill>
              </a:rPr>
              <a:t>is a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gift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from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God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C877"/>
                </a:solidFill>
              </a:defRPr>
            </a:pPr>
            <a:r>
              <a:t>Giving</a:t>
            </a:r>
            <a:r>
              <a:rPr>
                <a:solidFill>
                  <a:srgbClr val="FF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is</a:t>
            </a:r>
            <a:r>
              <a:rPr>
                <a:solidFill>
                  <a:srgbClr val="FF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proportional to </a:t>
            </a:r>
            <a:r>
              <a:rPr>
                <a:solidFill>
                  <a:srgbClr val="0070C0"/>
                </a:solidFill>
              </a:rPr>
              <a:t>faith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v.10-13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C877"/>
                </a:solidFill>
              </a:defRPr>
            </a:pPr>
            <a:r>
              <a:t>Giving</a:t>
            </a:r>
            <a:r>
              <a:rPr>
                <a:solidFill>
                  <a:srgbClr val="FF0000"/>
                </a:solidFill>
              </a:rPr>
              <a:t> </a:t>
            </a:r>
            <a:r>
              <a:t>to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2774"/>
                </a:solidFill>
              </a:rPr>
              <a:t>the poor </a:t>
            </a:r>
            <a:r>
              <a:rPr b="0">
                <a:solidFill>
                  <a:srgbClr val="000000"/>
                </a:solidFill>
              </a:rPr>
              <a:t>is an </a:t>
            </a:r>
            <a:r>
              <a:rPr>
                <a:solidFill>
                  <a:srgbClr val="0070C0"/>
                </a:solidFill>
              </a:rPr>
              <a:t>investment</a:t>
            </a:r>
            <a:r>
              <a:rPr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9:6-10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Proverbs 19:17 </a:t>
            </a:r>
            <a:r>
              <a:rPr>
                <a:solidFill>
                  <a:srgbClr val="0070C0"/>
                </a:solidFill>
              </a:rPr>
              <a:t>He who </a:t>
            </a:r>
            <a:r>
              <a:rPr>
                <a:solidFill>
                  <a:srgbClr val="00C877"/>
                </a:solidFill>
              </a:rPr>
              <a:t>is kind to </a:t>
            </a:r>
            <a:r>
              <a:rPr>
                <a:solidFill>
                  <a:srgbClr val="002774"/>
                </a:solidFill>
              </a:rPr>
              <a:t>the poor </a:t>
            </a:r>
            <a:r>
              <a:rPr>
                <a:solidFill>
                  <a:srgbClr val="00C877"/>
                </a:solidFill>
              </a:rPr>
              <a:t>lends to </a:t>
            </a:r>
            <a:r>
              <a:rPr>
                <a:solidFill>
                  <a:srgbClr val="00B0F0"/>
                </a:solidFill>
              </a:rPr>
              <a:t>the LORD</a:t>
            </a:r>
            <a:r>
              <a:rPr b="0">
                <a:solidFill>
                  <a:srgbClr val="000000"/>
                </a:solidFill>
              </a:rPr>
              <a:t>; </a:t>
            </a:r>
            <a:r>
              <a:rPr>
                <a:solidFill>
                  <a:srgbClr val="00B0F0"/>
                </a:solidFill>
              </a:rPr>
              <a:t>He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will repay </a:t>
            </a:r>
            <a:r>
              <a:rPr>
                <a:solidFill>
                  <a:srgbClr val="00B0F0"/>
                </a:solidFill>
              </a:rPr>
              <a:t>what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he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has given</a:t>
            </a:r>
            <a:r>
              <a:rPr b="0">
                <a:solidFill>
                  <a:srgbClr val="000000"/>
                </a:solidFill>
              </a:rPr>
              <a:t>.</a:t>
            </a:r>
            <a:endParaRPr b="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Acts 2:41-47</a:t>
            </a: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FF0000"/>
                </a:solidFill>
              </a:defRPr>
            </a:pPr>
            <a:r>
              <a:t>Acts 3:1-6 </a:t>
            </a:r>
            <a:r>
              <a:rPr>
                <a:solidFill>
                  <a:srgbClr val="000000"/>
                </a:solidFill>
              </a:rPr>
              <a:t>don’t give only </a:t>
            </a:r>
            <a:r>
              <a:rPr>
                <a:solidFill>
                  <a:srgbClr val="00B050"/>
                </a:solidFill>
              </a:rPr>
              <a:t>money </a:t>
            </a:r>
            <a:r>
              <a:rPr sz="6400"/>
              <a:t>2 Cor. 8:5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itle 1"/>
          <p:cNvSpPr txBox="1"/>
          <p:nvPr>
            <p:ph type="title"/>
          </p:nvPr>
        </p:nvSpPr>
        <p:spPr>
          <a:xfrm>
            <a:off x="3962400" y="0"/>
            <a:ext cx="16459200" cy="21336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Malachi 1:2-14</a:t>
            </a:r>
          </a:p>
        </p:txBody>
      </p:sp>
      <p:sp>
        <p:nvSpPr>
          <p:cNvPr id="203" name="Content Placeholder 2"/>
          <p:cNvSpPr txBox="1"/>
          <p:nvPr>
            <p:ph type="body" idx="1"/>
          </p:nvPr>
        </p:nvSpPr>
        <p:spPr>
          <a:xfrm>
            <a:off x="3505200" y="2133600"/>
            <a:ext cx="17373600" cy="115824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God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expressed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His love </a:t>
            </a:r>
            <a:r>
              <a:rPr>
                <a:solidFill>
                  <a:srgbClr val="FF0000"/>
                </a:solidFill>
              </a:rPr>
              <a:t>v.2a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Israel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questioned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it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v.2b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Special relationship </a:t>
            </a:r>
            <a:r>
              <a:rPr>
                <a:solidFill>
                  <a:srgbClr val="00B050"/>
                </a:solidFill>
              </a:rPr>
              <a:t>better than </a:t>
            </a:r>
            <a:r>
              <a:rPr>
                <a:solidFill>
                  <a:srgbClr val="0070C0"/>
                </a:solidFill>
              </a:rPr>
              <a:t>Edom’s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v.4-5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God</a:t>
            </a:r>
            <a:r>
              <a:rPr>
                <a:solidFill>
                  <a:srgbClr val="0070C0"/>
                </a:solidFill>
              </a:rPr>
              <a:t> </a:t>
            </a:r>
            <a:r>
              <a:rPr>
                <a:solidFill>
                  <a:srgbClr val="00C877"/>
                </a:solidFill>
              </a:rPr>
              <a:t>questioned</a:t>
            </a:r>
            <a:r>
              <a:rPr>
                <a:solidFill>
                  <a:srgbClr val="0070C0"/>
                </a:solidFill>
              </a:rPr>
              <a:t> Israel’s worship </a:t>
            </a:r>
            <a:r>
              <a:rPr sz="6400">
                <a:solidFill>
                  <a:srgbClr val="FF0000"/>
                </a:solidFill>
              </a:rPr>
              <a:t>v.6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C00000"/>
                </a:solidFill>
              </a:defRPr>
            </a:pPr>
            <a:r>
              <a:t>Complained</a:t>
            </a:r>
            <a:r>
              <a:rPr>
                <a:solidFill>
                  <a:srgbClr val="FF0000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about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worship </a:t>
            </a:r>
            <a:r>
              <a:rPr sz="6400">
                <a:solidFill>
                  <a:srgbClr val="FF0000"/>
                </a:solidFill>
              </a:rPr>
              <a:t>v.7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/>
            </a:pPr>
            <a:r>
              <a:t>Did not give </a:t>
            </a:r>
            <a:r>
              <a:rPr>
                <a:solidFill>
                  <a:srgbClr val="0070C0"/>
                </a:solidFill>
              </a:rPr>
              <a:t>what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God </a:t>
            </a:r>
            <a:r>
              <a:rPr>
                <a:solidFill>
                  <a:srgbClr val="00C877"/>
                </a:solidFill>
              </a:rPr>
              <a:t>said</a:t>
            </a:r>
            <a:r>
              <a:rPr>
                <a:solidFill>
                  <a:srgbClr val="00B0F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v.8-10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7030A0"/>
                </a:solidFill>
              </a:defRPr>
            </a:pPr>
            <a:r>
              <a:t>Respect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>
                <a:solidFill>
                  <a:srgbClr val="00C877"/>
                </a:solidFill>
              </a:rPr>
              <a:t>Giving </a:t>
            </a:r>
            <a:r>
              <a:rPr sz="6400">
                <a:solidFill>
                  <a:srgbClr val="FF0000"/>
                </a:solidFill>
              </a:rPr>
              <a:t>v.11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C00000"/>
                </a:solidFill>
              </a:defRPr>
            </a:pPr>
            <a:r>
              <a:t>Wrong attitude </a:t>
            </a:r>
            <a:r>
              <a:rPr sz="6400">
                <a:solidFill>
                  <a:srgbClr val="FF0000"/>
                </a:solidFill>
              </a:rPr>
              <a:t>v.12-14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