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cap="none" sz="88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hyperlink" Target="https://www.youtube.com/user/donmcclain11/live" TargetMode="External"/><Relationship Id="rId7" Type="http://schemas.openxmlformats.org/officeDocument/2006/relationships/hyperlink" Target="https://www.w65stchurchofchrist.com" TargetMode="External"/><Relationship Id="rId8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hyperlink" Target="https://www.youtube.com/user/donmcclain11/live" TargetMode="External"/><Relationship Id="rId7" Type="http://schemas.openxmlformats.org/officeDocument/2006/relationships/hyperlink" Target="https://www.w65stchurchofchrist.com" TargetMode="External"/><Relationship Id="rId8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“HOW JESUS OVERCAME THE LUST OF THE EYES” (2 Cor. 4:16-18)… “HOW JESUS OVERCAME THE LUST OF THE EYES” (2 Cor. 4:16-18) James Hamilton" descr="“HOW JESUS OVERCAME THE LUST OF THE EYES” (2 Cor. 4:16-18)… “HOW JESUS OVERCAME THE LUST OF THE EYES” (2 Cor. 4:16-18)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414" y="2976985"/>
            <a:ext cx="21883173" cy="7035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78" name="TODAY’S LESSON"/>
          <p:cNvSpPr txBox="1"/>
          <p:nvPr/>
        </p:nvSpPr>
        <p:spPr>
          <a:xfrm>
            <a:off x="-1" y="1359295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81" name="Sunday Morning Live Stream 10:00 AM CT January 4, 2026"/>
          <p:cNvSpPr txBox="1"/>
          <p:nvPr/>
        </p:nvSpPr>
        <p:spPr>
          <a:xfrm>
            <a:off x="5730626" y="10690675"/>
            <a:ext cx="12922748" cy="21403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Sunday Morning Live Stream 10:00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January 4, 2026</a:t>
            </a:r>
          </a:p>
        </p:txBody>
      </p:sp>
      <p:sp>
        <p:nvSpPr>
          <p:cNvPr id="182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183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2459419" y="1"/>
            <a:ext cx="19360058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Overcame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Lust</a:t>
            </a:r>
            <a:r>
              <a:rPr>
                <a:solidFill>
                  <a:srgbClr val="0070C0"/>
                </a:solidFill>
              </a:rPr>
              <a:t> of the Eyes </a:t>
            </a:r>
            <a:r>
              <a:rPr>
                <a:solidFill>
                  <a:srgbClr val="FF0000"/>
                </a:solidFill>
              </a:rPr>
              <a:t>Luke 4:1-4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understood</a:t>
            </a:r>
            <a:r>
              <a:rPr b="0">
                <a:solidFill>
                  <a:srgbClr val="000000"/>
                </a:solidFill>
              </a:rPr>
              <a:t> that </a:t>
            </a:r>
            <a:r>
              <a:t>glory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without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God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B050"/>
                </a:solidFill>
              </a:rPr>
              <a:t>momentary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v.8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Temporary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vs.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Eternal</a:t>
            </a:r>
            <a:r>
              <a:rPr>
                <a:solidFill>
                  <a:srgbClr val="FF0000"/>
                </a:solidFill>
              </a:rPr>
              <a:t> 2 Cor. 4:16-18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Heb. 11:25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had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word </a:t>
            </a:r>
            <a:r>
              <a:t>of God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His heart </a:t>
            </a:r>
            <a:r>
              <a:rPr>
                <a:solidFill>
                  <a:srgbClr val="FF0000"/>
                </a:solidFill>
              </a:rPr>
              <a:t>v.8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Psalm 119:11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 </a:t>
            </a:r>
            <a:r>
              <a:rPr>
                <a:solidFill>
                  <a:srgbClr val="15C6AA"/>
                </a:solidFill>
              </a:rPr>
              <a:t>foresaw</a:t>
            </a:r>
            <a:r>
              <a:t> the joy </a:t>
            </a:r>
            <a:r>
              <a:rPr>
                <a:solidFill>
                  <a:srgbClr val="00B050"/>
                </a:solidFill>
              </a:rPr>
              <a:t>set before </a:t>
            </a:r>
            <a:r>
              <a:t>Him </a:t>
            </a:r>
            <a:r>
              <a:rPr>
                <a:solidFill>
                  <a:srgbClr val="FF0000"/>
                </a:solidFill>
              </a:rPr>
              <a:t>Heb. 12:2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John 12:31 </a:t>
            </a:r>
            <a:r>
              <a:t>Jesus </a:t>
            </a:r>
            <a:r>
              <a:rPr>
                <a:solidFill>
                  <a:srgbClr val="15C6AA"/>
                </a:solidFill>
              </a:rPr>
              <a:t>knew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t> God </a:t>
            </a:r>
            <a:r>
              <a:rPr>
                <a:solidFill>
                  <a:srgbClr val="15C6AA"/>
                </a:solidFill>
              </a:rPr>
              <a:t>would give </a:t>
            </a:r>
            <a:r>
              <a:t>Him </a:t>
            </a:r>
            <a:r>
              <a:rPr>
                <a:solidFill>
                  <a:srgbClr val="00B050"/>
                </a:solidFill>
              </a:rPr>
              <a:t>all</a:t>
            </a:r>
            <a:r>
              <a:t> authority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heaven </a:t>
            </a:r>
            <a:r>
              <a:rPr>
                <a:solidFill>
                  <a:srgbClr val="00B050"/>
                </a:solidFill>
              </a:rPr>
              <a:t>as well as on </a:t>
            </a:r>
            <a:r>
              <a:rPr>
                <a:solidFill>
                  <a:srgbClr val="0070C0"/>
                </a:solidFill>
              </a:rPr>
              <a:t>earth</a:t>
            </a:r>
            <a:r>
              <a:t> </a:t>
            </a:r>
            <a:r>
              <a:rPr>
                <a:solidFill>
                  <a:srgbClr val="00B050"/>
                </a:solidFill>
              </a:rPr>
              <a:t>after</a:t>
            </a:r>
            <a:r>
              <a:t> </a:t>
            </a:r>
            <a:r>
              <a:rPr>
                <a:solidFill>
                  <a:srgbClr val="000000"/>
                </a:solidFill>
              </a:rPr>
              <a:t>dying</a:t>
            </a:r>
            <a:r>
              <a:t> </a:t>
            </a:r>
            <a:r>
              <a:rPr>
                <a:solidFill>
                  <a:srgbClr val="00B050"/>
                </a:solidFill>
              </a:rPr>
              <a:t>on</a:t>
            </a:r>
            <a:r>
              <a:t> </a:t>
            </a:r>
            <a:r>
              <a:rPr>
                <a:solidFill>
                  <a:srgbClr val="9B7717"/>
                </a:solidFill>
              </a:rPr>
              <a:t>the</a:t>
            </a:r>
            <a:r>
              <a:t> </a:t>
            </a:r>
            <a:r>
              <a:rPr>
                <a:solidFill>
                  <a:srgbClr val="9B7717"/>
                </a:solidFill>
              </a:rPr>
              <a:t>cross</a:t>
            </a:r>
            <a:r>
              <a:t>  </a:t>
            </a:r>
            <a:r>
              <a:rPr>
                <a:solidFill>
                  <a:srgbClr val="FF0000"/>
                </a:solidFill>
              </a:rPr>
              <a:t>Hebrews 5:7-9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knew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Gehenna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real</a:t>
            </a:r>
            <a:r>
              <a:rPr>
                <a:solidFill>
                  <a:srgbClr val="FF0000"/>
                </a:solidFill>
              </a:rPr>
              <a:t> Matt. 10:28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2 Cor. 5:14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 </a:t>
            </a:r>
            <a:r>
              <a:rPr>
                <a:solidFill>
                  <a:srgbClr val="15C6AA"/>
                </a:solidFill>
              </a:rPr>
              <a:t>loved</a:t>
            </a:r>
            <a:r>
              <a:t> God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t> </a:t>
            </a:r>
            <a:r>
              <a:rPr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t> </a:t>
            </a:r>
            <a:r>
              <a:rPr>
                <a:solidFill>
                  <a:srgbClr val="0070C0"/>
                </a:solidFill>
              </a:rPr>
              <a:t>me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t> </a:t>
            </a:r>
            <a:r>
              <a:rPr>
                <a:solidFill>
                  <a:srgbClr val="0070C0"/>
                </a:solidFill>
              </a:rPr>
              <a:t>all</a:t>
            </a:r>
            <a:r>
              <a:t> </a:t>
            </a:r>
            <a:r>
              <a:rPr>
                <a:solidFill>
                  <a:srgbClr val="00B050"/>
                </a:solidFill>
              </a:rPr>
              <a:t>more than </a:t>
            </a:r>
            <a:r>
              <a:t>Himself </a:t>
            </a:r>
            <a:r>
              <a:rPr>
                <a:solidFill>
                  <a:srgbClr val="FF0000"/>
                </a:solidFill>
              </a:rPr>
              <a:t>John</a:t>
            </a:r>
            <a:r>
              <a:t> </a:t>
            </a:r>
            <a:r>
              <a:rPr>
                <a:solidFill>
                  <a:srgbClr val="FF0000"/>
                </a:solidFill>
              </a:rPr>
              <a:t>10:17-18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</a:t>
            </a:r>
            <a:r>
              <a:rPr>
                <a:solidFill>
                  <a:srgbClr val="FF0000"/>
                </a:solidFill>
              </a:rPr>
              <a:t>1 John 3:16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John 3:16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2459419" y="1"/>
            <a:ext cx="19360058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15C6A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Renewing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Inner Man </a:t>
            </a:r>
            <a:r>
              <a:t>By Putting Off </a:t>
            </a:r>
            <a:r>
              <a:rPr>
                <a:solidFill>
                  <a:srgbClr val="C00000"/>
                </a:solidFill>
              </a:rPr>
              <a:t>the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Lust</a:t>
            </a:r>
            <a:r>
              <a:rPr>
                <a:solidFill>
                  <a:srgbClr val="0070C0"/>
                </a:solidFill>
              </a:rPr>
              <a:t> of the Eyes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Matthew 4:1-11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t> </a:t>
            </a:r>
            <a:r>
              <a:rPr>
                <a:solidFill>
                  <a:srgbClr val="15C6AA"/>
                </a:solidFill>
              </a:rPr>
              <a:t>overcame</a:t>
            </a:r>
            <a:r>
              <a:t> </a:t>
            </a:r>
            <a:r>
              <a:rPr>
                <a:solidFill>
                  <a:srgbClr val="00B050"/>
                </a:solidFill>
              </a:rPr>
              <a:t>each</a:t>
            </a:r>
            <a:r>
              <a:t> </a:t>
            </a:r>
            <a:r>
              <a:rPr>
                <a:solidFill>
                  <a:srgbClr val="C00000"/>
                </a:solidFill>
              </a:rPr>
              <a:t>temptation</a:t>
            </a:r>
            <a:endParaRPr>
              <a:solidFill>
                <a:srgbClr val="C0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Genesis 39:6-15 </a:t>
            </a:r>
            <a:r>
              <a:rPr>
                <a:solidFill>
                  <a:srgbClr val="0070C0"/>
                </a:solidFill>
              </a:rPr>
              <a:t>prey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</a:t>
            </a:r>
            <a:r>
              <a:rPr>
                <a:solidFill>
                  <a:srgbClr val="C00000"/>
                </a:solidFill>
              </a:rPr>
              <a:t>predator</a:t>
            </a:r>
            <a:r>
              <a:t> </a:t>
            </a:r>
            <a:r>
              <a:rPr>
                <a:solidFill>
                  <a:srgbClr val="00B050"/>
                </a:solidFill>
              </a:rPr>
              <a:t>reversed</a:t>
            </a:r>
            <a:endParaRPr>
              <a:solidFill>
                <a:srgbClr val="00B05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Joshua 7:19-21 </a:t>
            </a:r>
            <a:r>
              <a:rPr>
                <a:solidFill>
                  <a:srgbClr val="00B050"/>
                </a:solidFill>
              </a:rPr>
              <a:t>saw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C00000"/>
                </a:solidFill>
              </a:rPr>
              <a:t>coveted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00B050"/>
                </a:solidFill>
              </a:rPr>
              <a:t>took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3A3A3A"/>
                </a:solidFill>
              </a:rPr>
              <a:t>hid </a:t>
            </a:r>
            <a:endParaRPr>
              <a:solidFill>
                <a:srgbClr val="3A3A3A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Job 31:1-4 </a:t>
            </a:r>
            <a:r>
              <a:rPr>
                <a:solidFill>
                  <a:srgbClr val="15C6AA"/>
                </a:solidFill>
              </a:rPr>
              <a:t>make </a:t>
            </a: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C6AA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covenant</a:t>
            </a:r>
            <a:r>
              <a:rPr>
                <a:solidFill>
                  <a:srgbClr val="15C6AA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t> </a:t>
            </a:r>
            <a:r>
              <a:rPr>
                <a:solidFill>
                  <a:srgbClr val="0070C0"/>
                </a:solidFill>
              </a:rPr>
              <a:t>your eyes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Matthew 5:27-30 </a:t>
            </a:r>
            <a:r>
              <a:rPr>
                <a:solidFill>
                  <a:srgbClr val="C00000"/>
                </a:solidFill>
              </a:rPr>
              <a:t>lust</a:t>
            </a:r>
            <a:r>
              <a:rPr>
                <a:solidFill>
                  <a:srgbClr val="15C6AA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 the eye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solidFill>
                  <a:srgbClr val="15C6AA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adultery</a:t>
            </a:r>
            <a:r>
              <a:rPr>
                <a:solidFill>
                  <a:srgbClr val="15C6AA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15C6AA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Corinthians 4:16-18 </a:t>
            </a:r>
            <a:r>
              <a:rPr>
                <a:solidFill>
                  <a:srgbClr val="15C6AA"/>
                </a:solidFill>
              </a:rPr>
              <a:t>focus on </a:t>
            </a:r>
            <a:r>
              <a:rPr>
                <a:solidFill>
                  <a:srgbClr val="00B0F0"/>
                </a:solidFill>
              </a:rPr>
              <a:t>the unseen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Hebrews 11:24-27 </a:t>
            </a:r>
            <a:r>
              <a:rPr>
                <a:solidFill>
                  <a:srgbClr val="0070C0"/>
                </a:solidFill>
              </a:rPr>
              <a:t>example of </a:t>
            </a:r>
            <a:r>
              <a:t>2 Cor. 4:18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“HOW JESUS OVERCAME THE LUST OF THE EYES” (2 Cor. 4:16-18)… “HOW JESUS OVERCAME THE LUST OF THE EYES” (2 Cor. 4:16-18) James Hamilton" descr="“HOW JESUS OVERCAME THE LUST OF THE EYES” (2 Cor. 4:16-18)… “HOW JESUS OVERCAME THE LUST OF THE EYES” (2 Cor. 4:16-18)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414" y="2976985"/>
            <a:ext cx="21883173" cy="7035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217" name="TODAY’S LESSON"/>
          <p:cNvSpPr txBox="1"/>
          <p:nvPr/>
        </p:nvSpPr>
        <p:spPr>
          <a:xfrm>
            <a:off x="-1" y="1359295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220" name="Sunday Morning Live Stream 10:00 AM CT January 4, 2026"/>
          <p:cNvSpPr txBox="1"/>
          <p:nvPr/>
        </p:nvSpPr>
        <p:spPr>
          <a:xfrm>
            <a:off x="5730626" y="10690675"/>
            <a:ext cx="12922748" cy="21403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Sunday Morning Live Stream 10:00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January 4, 2026</a:t>
            </a:r>
          </a:p>
        </p:txBody>
      </p:sp>
      <p:sp>
        <p:nvSpPr>
          <p:cNvPr id="221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222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 Corinthians 4:16–18 (NKJV)…"/>
          <p:cNvSpPr txBox="1"/>
          <p:nvPr/>
        </p:nvSpPr>
        <p:spPr>
          <a:xfrm>
            <a:off x="325998" y="961893"/>
            <a:ext cx="23732003" cy="12207876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b="1"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Corinthians 4:16–18 (NKJV)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16</a:t>
            </a:r>
            <a:r>
              <a:t> Therefore we do not lose heart. Even though our outward man is perishing, yet the inward </a:t>
            </a:r>
            <a:r>
              <a:rPr i="1"/>
              <a:t>man</a:t>
            </a:r>
            <a:r>
              <a:t> is being renewed day by day. </a:t>
            </a:r>
            <a:r>
              <a:rPr baseline="31999"/>
              <a:t>17</a:t>
            </a:r>
            <a:r>
              <a:t> For our light affliction, which is but for a moment, is working for us a far more exceeding </a:t>
            </a:r>
            <a:r>
              <a:rPr i="1"/>
              <a:t>and</a:t>
            </a:r>
            <a:r>
              <a:t> eternal weight of glory, </a:t>
            </a:r>
            <a:r>
              <a:rPr baseline="31999"/>
              <a:t>18</a:t>
            </a:r>
            <a:r>
              <a:t> while we do not look at the things which are seen, but at the things which are not seen. For the things which are seen </a:t>
            </a:r>
            <a:r>
              <a:rPr i="1"/>
              <a:t>are</a:t>
            </a:r>
            <a:r>
              <a:t> temporary, but the things which are not seen </a:t>
            </a:r>
            <a:r>
              <a:rPr i="1"/>
              <a:t>are</a:t>
            </a:r>
            <a:r>
              <a:t> eternal.</a:t>
            </a:r>
          </a:p>
        </p:txBody>
      </p:sp>
      <p:sp>
        <p:nvSpPr>
          <p:cNvPr id="226" name="SCRIPTURE READING SUNDAY, January 4, AM"/>
          <p:cNvSpPr txBox="1"/>
          <p:nvPr/>
        </p:nvSpPr>
        <p:spPr>
          <a:xfrm>
            <a:off x="622715" y="31412"/>
            <a:ext cx="8280339" cy="596901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SCRIPTURE READING SUNDAY, January 4, 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4129547" y="1"/>
            <a:ext cx="15856626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Our Savior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</a:t>
            </a:r>
            <a:r>
              <a:t>Lord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High Priest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Example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70C0"/>
                </a:solidFill>
              </a:rPr>
              <a:t> Teacher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our example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0000"/>
                </a:solidFill>
              </a:rPr>
              <a:t>self-denial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Philippians 2:1-11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 is God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was God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t>Creator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Father </a:t>
            </a:r>
            <a:r>
              <a:rPr>
                <a:solidFill>
                  <a:srgbClr val="FF0000"/>
                </a:solidFill>
              </a:rPr>
              <a:t>John 1:1-3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became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B7717"/>
                </a:solidFill>
              </a:rPr>
              <a:t>flesh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 1:10-14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felt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feel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002060"/>
                </a:solidFill>
              </a:rPr>
              <a:t>hunger</a:t>
            </a:r>
            <a:r>
              <a:rPr b="0">
                <a:solidFill>
                  <a:srgbClr val="000000"/>
                </a:solidFill>
              </a:rPr>
              <a:t>/</a:t>
            </a:r>
            <a:r>
              <a:rPr>
                <a:solidFill>
                  <a:srgbClr val="0070C0"/>
                </a:solidFill>
              </a:rPr>
              <a:t>thirst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595959"/>
                </a:solidFill>
              </a:rPr>
              <a:t>weariness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50"/>
                </a:solidFill>
              </a:rPr>
              <a:t>survival</a:t>
            </a:r>
            <a:r>
              <a:rPr b="0">
                <a:solidFill>
                  <a:srgbClr val="000000"/>
                </a:solidFill>
              </a:rPr>
              <a:t>, etc.)</a:t>
            </a:r>
            <a:endParaRPr b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b="1" i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was tempted </a:t>
            </a:r>
            <a:r>
              <a:rPr>
                <a:solidFill>
                  <a:srgbClr val="00B050"/>
                </a:solidFill>
              </a:rPr>
              <a:t>in all points just as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>
                <a:solidFill>
                  <a:srgbClr val="00B050"/>
                </a:solidFill>
              </a:rPr>
              <a:t> are </a:t>
            </a:r>
            <a:r>
              <a:rPr i="0">
                <a:solidFill>
                  <a:srgbClr val="FF0000"/>
                </a:solidFill>
              </a:rPr>
              <a:t>Heb. 4:15-16</a:t>
            </a:r>
            <a:r>
              <a:rPr b="0" i="0">
                <a:solidFill>
                  <a:srgbClr val="000000"/>
                </a:solidFill>
              </a:rPr>
              <a:t>; </a:t>
            </a:r>
            <a:r>
              <a:rPr i="0">
                <a:solidFill>
                  <a:srgbClr val="FF0000"/>
                </a:solidFill>
              </a:rPr>
              <a:t>1 Corinthians 10:13</a:t>
            </a:r>
            <a:endParaRPr i="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our successful example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15C6AA"/>
                </a:solidFill>
              </a:rPr>
              <a:t>overcoming</a:t>
            </a:r>
            <a:r>
              <a:rPr>
                <a:solidFill>
                  <a:srgbClr val="C00000"/>
                </a:solidFill>
              </a:rPr>
              <a:t> temptation</a:t>
            </a:r>
            <a:endParaRPr>
              <a:solidFill>
                <a:srgbClr val="C0000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overcame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>
                <a:solidFill>
                  <a:srgbClr val="0070C0"/>
                </a:solidFill>
              </a:rPr>
              <a:t>what we must </a:t>
            </a:r>
            <a:r>
              <a:rPr>
                <a:solidFill>
                  <a:srgbClr val="15C6AA"/>
                </a:solidFill>
              </a:rPr>
              <a:t>learn from </a:t>
            </a:r>
            <a:r>
              <a:rPr>
                <a:solidFill>
                  <a:srgbClr val="00B0F0"/>
                </a:solidFill>
              </a:rPr>
              <a:t>Him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Luke 4:1-13 </a:t>
            </a:r>
            <a:r>
              <a:rPr>
                <a:solidFill>
                  <a:srgbClr val="0070C0"/>
                </a:solidFill>
              </a:rPr>
              <a:t>narrative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lines up with </a:t>
            </a:r>
            <a:r>
              <a:t>1 John 2:16 </a:t>
            </a:r>
            <a:r>
              <a:rPr b="0">
                <a:solidFill>
                  <a:srgbClr val="000000"/>
                </a:solidFill>
              </a:rPr>
              <a:t>&amp;</a:t>
            </a:r>
            <a:r>
              <a:t> Genesis 3:6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1676400" y="2"/>
            <a:ext cx="21031200" cy="2005778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 John 2:16</a:t>
            </a:r>
          </a:p>
        </p:txBody>
      </p:sp>
      <p:sp>
        <p:nvSpPr>
          <p:cNvPr id="190" name="Content Placeholder 2"/>
          <p:cNvSpPr txBox="1"/>
          <p:nvPr>
            <p:ph type="body" idx="1"/>
          </p:nvPr>
        </p:nvSpPr>
        <p:spPr>
          <a:xfrm>
            <a:off x="1072055" y="1765737"/>
            <a:ext cx="21635546" cy="115088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b="1" sz="5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For all that is in </a:t>
            </a:r>
            <a:r>
              <a:rPr>
                <a:solidFill>
                  <a:srgbClr val="0070C0"/>
                </a:solidFill>
              </a:rPr>
              <a:t>the world</a:t>
            </a:r>
            <a:r>
              <a:rPr b="0">
                <a:solidFill>
                  <a:srgbClr val="000000"/>
                </a:solidFill>
              </a:rPr>
              <a:t>—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	the </a:t>
            </a:r>
            <a:r>
              <a:rPr b="1">
                <a:solidFill>
                  <a:srgbClr val="C00000"/>
                </a:solidFill>
              </a:rPr>
              <a:t>lust</a:t>
            </a:r>
            <a:r>
              <a:t> of the </a:t>
            </a:r>
            <a:r>
              <a:rPr b="1">
                <a:solidFill>
                  <a:srgbClr val="9B7717"/>
                </a:solidFill>
              </a:rPr>
              <a:t>flesh</a:t>
            </a:r>
            <a:r>
              <a:t>, (desiring what the body needs or wants)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	the </a:t>
            </a:r>
            <a:r>
              <a:rPr b="1">
                <a:solidFill>
                  <a:srgbClr val="C00000"/>
                </a:solidFill>
              </a:rPr>
              <a:t>lust</a:t>
            </a:r>
            <a:r>
              <a:t> of the </a:t>
            </a:r>
            <a:r>
              <a:rPr b="1">
                <a:solidFill>
                  <a:srgbClr val="0070C0"/>
                </a:solidFill>
              </a:rPr>
              <a:t>eyes</a:t>
            </a:r>
            <a:r>
              <a:t>, (desiring what the eyes see)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	and the </a:t>
            </a:r>
            <a:r>
              <a:rPr b="1">
                <a:solidFill>
                  <a:srgbClr val="7030A0"/>
                </a:solidFill>
              </a:rPr>
              <a:t>pride</a:t>
            </a:r>
            <a:r>
              <a:t> of </a:t>
            </a:r>
            <a:r>
              <a:rPr b="1">
                <a:solidFill>
                  <a:srgbClr val="00B050"/>
                </a:solidFill>
              </a:rPr>
              <a:t>life</a:t>
            </a:r>
            <a:r>
              <a:t>—(desire for significance in life)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is </a:t>
            </a:r>
            <a:r>
              <a:rPr b="1"/>
              <a:t>not</a:t>
            </a:r>
            <a:r>
              <a:t> of </a:t>
            </a:r>
            <a:r>
              <a:rPr b="1">
                <a:solidFill>
                  <a:srgbClr val="00B0F0"/>
                </a:solidFill>
              </a:rPr>
              <a:t>the Father </a:t>
            </a:r>
            <a:r>
              <a:t>but is of </a:t>
            </a:r>
            <a:r>
              <a:rPr b="1">
                <a:solidFill>
                  <a:srgbClr val="0070C0"/>
                </a:solidFill>
              </a:rPr>
              <a:t>the world</a:t>
            </a:r>
            <a:r>
              <a:t>.</a:t>
            </a:r>
            <a:endParaRPr sz="5000"/>
          </a:p>
          <a:p>
            <a:pPr marL="0" indent="0" algn="ctr">
              <a:lnSpc>
                <a:spcPct val="72000"/>
              </a:lnSpc>
              <a:buSzTx/>
              <a:buNone/>
              <a:defRPr b="1" sz="7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Genesis</a:t>
            </a:r>
            <a:r>
              <a:rPr sz="7400"/>
              <a:t> </a:t>
            </a:r>
            <a:r>
              <a:t>3:6</a:t>
            </a:r>
            <a:r>
              <a:rPr sz="7400"/>
              <a:t> </a:t>
            </a:r>
            <a:endParaRPr sz="8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   So when the </a:t>
            </a:r>
            <a:r>
              <a:rPr b="1">
                <a:solidFill>
                  <a:srgbClr val="FA04F8"/>
                </a:solidFill>
              </a:rPr>
              <a:t>woman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saw</a:t>
            </a:r>
            <a:r>
              <a:t> that </a:t>
            </a:r>
            <a:r>
              <a:rPr b="1">
                <a:solidFill>
                  <a:srgbClr val="0070C0"/>
                </a:solidFill>
              </a:rPr>
              <a:t>the tree </a:t>
            </a:r>
            <a:r>
              <a:t>was 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b="1" sz="5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good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food</a:t>
            </a:r>
            <a:r>
              <a:rPr b="0">
                <a:solidFill>
                  <a:srgbClr val="000000"/>
                </a:solidFill>
              </a:rPr>
              <a:t>, 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	that it was </a:t>
            </a:r>
            <a:r>
              <a:rPr b="1">
                <a:solidFill>
                  <a:srgbClr val="00B0F0"/>
                </a:solidFill>
              </a:rPr>
              <a:t>pleasant</a:t>
            </a:r>
            <a:r>
              <a:t> to </a:t>
            </a:r>
            <a:r>
              <a:rPr b="1">
                <a:solidFill>
                  <a:srgbClr val="0070C0"/>
                </a:solidFill>
              </a:rPr>
              <a:t>the eyes</a:t>
            </a:r>
            <a:r>
              <a:t>, 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sz="5800">
                <a:latin typeface="Calibri"/>
                <a:ea typeface="Calibri"/>
                <a:cs typeface="Calibri"/>
                <a:sym typeface="Calibri"/>
              </a:defRPr>
            </a:pPr>
            <a:r>
              <a:t>	and a </a:t>
            </a:r>
            <a:r>
              <a:rPr b="1">
                <a:solidFill>
                  <a:srgbClr val="0070C0"/>
                </a:solidFill>
              </a:rPr>
              <a:t>tree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desirable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to make one </a:t>
            </a:r>
            <a:r>
              <a:rPr b="1">
                <a:solidFill>
                  <a:srgbClr val="0070C0"/>
                </a:solidFill>
              </a:rPr>
              <a:t>wise</a:t>
            </a:r>
            <a:r>
              <a:t>, </a:t>
            </a:r>
            <a:endParaRPr sz="5000"/>
          </a:p>
          <a:p>
            <a:pPr marL="0" indent="0">
              <a:lnSpc>
                <a:spcPct val="72000"/>
              </a:lnSpc>
              <a:buSzTx/>
              <a:buNone/>
              <a:defRPr b="1" sz="5800">
                <a:solidFill>
                  <a:srgbClr val="FA04F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took</a:t>
            </a:r>
            <a:r>
              <a:rPr b="0">
                <a:solidFill>
                  <a:srgbClr val="000000"/>
                </a:solidFill>
              </a:rPr>
              <a:t> of its fruit and </a:t>
            </a:r>
            <a:r>
              <a:rPr>
                <a:solidFill>
                  <a:srgbClr val="00B050"/>
                </a:solidFill>
              </a:rPr>
              <a:t>ate</a:t>
            </a:r>
            <a:r>
              <a:rPr b="0">
                <a:solidFill>
                  <a:srgbClr val="000000"/>
                </a:solidFill>
              </a:rPr>
              <a:t>. </a:t>
            </a:r>
            <a:r>
              <a:t>She</a:t>
            </a:r>
            <a:r>
              <a:rPr b="0">
                <a:solidFill>
                  <a:srgbClr val="000000"/>
                </a:solidFill>
              </a:rPr>
              <a:t> also </a:t>
            </a:r>
            <a:r>
              <a:rPr>
                <a:solidFill>
                  <a:srgbClr val="00B050"/>
                </a:solidFill>
              </a:rPr>
              <a:t>gave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husband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her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70C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ate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1676400" y="2"/>
            <a:ext cx="21031200" cy="2005778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4:1-13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1676400" y="2005780"/>
            <a:ext cx="21031200" cy="103481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v.1-4</a:t>
            </a:r>
            <a:r>
              <a:rPr>
                <a:solidFill>
                  <a:srgbClr val="00B050"/>
                </a:solidFill>
              </a:rPr>
              <a:t>   </a:t>
            </a:r>
            <a:r>
              <a:rPr>
                <a:solidFill>
                  <a:srgbClr val="C00000"/>
                </a:solidFill>
              </a:rPr>
              <a:t>temptation</a:t>
            </a:r>
            <a:r>
              <a:rPr>
                <a:solidFill>
                  <a:srgbClr val="00B050"/>
                </a:solidFill>
              </a:rPr>
              <a:t> to make </a:t>
            </a:r>
            <a:r>
              <a:rPr>
                <a:solidFill>
                  <a:srgbClr val="0070C0"/>
                </a:solidFill>
              </a:rPr>
              <a:t>stone</a:t>
            </a:r>
            <a:r>
              <a:rPr>
                <a:solidFill>
                  <a:srgbClr val="00B050"/>
                </a:solidFill>
              </a:rPr>
              <a:t> into </a:t>
            </a:r>
            <a:r>
              <a:rPr>
                <a:solidFill>
                  <a:srgbClr val="0070C0"/>
                </a:solidFill>
              </a:rPr>
              <a:t>food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body</a:t>
            </a:r>
            <a:r>
              <a:rPr>
                <a:solidFill>
                  <a:srgbClr val="00B050"/>
                </a:solidFill>
              </a:rPr>
              <a:t> needs</a:t>
            </a:r>
          </a:p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v.5-8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	 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SHOWED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all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7030A0"/>
                </a:solidFill>
              </a:rPr>
              <a:t>the kingdoms </a:t>
            </a:r>
            <a:r>
              <a:rPr>
                <a:solidFill>
                  <a:srgbClr val="0070C0"/>
                </a:solidFill>
              </a:rPr>
              <a:t>of the world </a:t>
            </a:r>
            <a:r>
              <a:rPr b="0">
                <a:solidFill>
                  <a:srgbClr val="000000"/>
                </a:solidFill>
              </a:rPr>
              <a:t>that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could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have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if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would bow to </a:t>
            </a:r>
            <a:r>
              <a:rPr>
                <a:solidFill>
                  <a:srgbClr val="C00000"/>
                </a:solidFill>
              </a:rPr>
              <a:t>the</a:t>
            </a:r>
            <a:r>
              <a:rPr b="0">
                <a:solidFill>
                  <a:srgbClr val="C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god</a:t>
            </a:r>
            <a:r>
              <a:rPr b="0">
                <a:solidFill>
                  <a:srgbClr val="C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of this world</a:t>
            </a:r>
            <a:endParaRPr>
              <a:solidFill>
                <a:srgbClr val="0070C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v.9-12</a:t>
            </a:r>
            <a:r>
              <a:rPr>
                <a:solidFill>
                  <a:srgbClr val="00B050"/>
                </a:solidFill>
              </a:rPr>
              <a:t>  </a:t>
            </a:r>
            <a:r>
              <a:rPr>
                <a:solidFill>
                  <a:srgbClr val="C00000"/>
                </a:solidFill>
              </a:rPr>
              <a:t>temptation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to test </a:t>
            </a:r>
            <a:r>
              <a:rPr>
                <a:solidFill>
                  <a:srgbClr val="00B0F0"/>
                </a:solidFill>
              </a:rPr>
              <a:t>God’s promise of His care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B050"/>
                </a:solidFill>
              </a:rPr>
              <a:t>show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world </a:t>
            </a:r>
            <a:r>
              <a:rPr b="0">
                <a:solidFill>
                  <a:srgbClr val="000000"/>
                </a:solidFill>
              </a:rPr>
              <a:t>that </a:t>
            </a:r>
            <a:r>
              <a:rPr>
                <a:solidFill>
                  <a:srgbClr val="00B0F0"/>
                </a:solidFill>
              </a:rPr>
              <a:t>He is the Son of God</a:t>
            </a:r>
            <a:endParaRPr>
              <a:solidFill>
                <a:srgbClr val="00B0F0"/>
              </a:solidFill>
            </a:endParaRPr>
          </a:p>
          <a:p>
            <a:pPr marL="0" indent="0">
              <a:buSzTx/>
              <a:buNone/>
              <a:defRPr b="1" sz="6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v.13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devil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departed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until an opportune time </a:t>
            </a:r>
            <a:r>
              <a:t>James 4:7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1676400" y="2"/>
            <a:ext cx="21031200" cy="2005778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4:5-8</a:t>
            </a: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1676400" y="2005780"/>
            <a:ext cx="21031200" cy="10348146"/>
          </a:xfrm>
          <a:prstGeom prst="rect">
            <a:avLst/>
          </a:prstGeom>
        </p:spPr>
        <p:txBody>
          <a:bodyPr/>
          <a:lstStyle/>
          <a:p>
            <a:pPr marL="0" indent="0" defTabSz="1773936">
              <a:spcBef>
                <a:spcPts val="1900"/>
              </a:spcBef>
              <a:buSzTx/>
              <a:buNone/>
              <a:defRPr sz="5432"/>
            </a:pPr>
            <a:r>
              <a:t>	</a:t>
            </a:r>
            <a:r>
              <a:rPr b="1" baseline="30969" sz="6984">
                <a:solidFill>
                  <a:srgbClr val="FF0000"/>
                </a:solidFill>
              </a:rPr>
              <a:t>5</a:t>
            </a:r>
            <a:r>
              <a:rPr b="1" baseline="30969" sz="6984"/>
              <a:t> </a:t>
            </a:r>
            <a:r>
              <a:rPr sz="6984"/>
              <a:t>Then the devil, taking Him up on a high mountain, </a:t>
            </a:r>
            <a:r>
              <a:rPr b="1" sz="6984">
                <a:solidFill>
                  <a:srgbClr val="00B050"/>
                </a:solidFill>
              </a:rPr>
              <a:t>showed</a:t>
            </a:r>
            <a:r>
              <a:rPr sz="6984"/>
              <a:t> </a:t>
            </a:r>
            <a:r>
              <a:rPr b="1" sz="6984">
                <a:solidFill>
                  <a:srgbClr val="00B0F0"/>
                </a:solidFill>
              </a:rPr>
              <a:t>Him</a:t>
            </a:r>
            <a:r>
              <a:rPr sz="6984"/>
              <a:t> </a:t>
            </a:r>
            <a:r>
              <a:rPr b="1" sz="6984">
                <a:solidFill>
                  <a:srgbClr val="00B050"/>
                </a:solidFill>
              </a:rPr>
              <a:t>all</a:t>
            </a:r>
            <a:r>
              <a:rPr sz="6984"/>
              <a:t> the </a:t>
            </a:r>
            <a:r>
              <a:rPr b="1" sz="6984">
                <a:solidFill>
                  <a:srgbClr val="7030A0"/>
                </a:solidFill>
              </a:rPr>
              <a:t>kingdoms</a:t>
            </a:r>
            <a:r>
              <a:rPr sz="6984"/>
              <a:t> </a:t>
            </a:r>
            <a:r>
              <a:rPr b="1" sz="6984">
                <a:solidFill>
                  <a:srgbClr val="0070C0"/>
                </a:solidFill>
              </a:rPr>
              <a:t>of the world</a:t>
            </a:r>
            <a:r>
              <a:rPr sz="6984"/>
              <a:t> </a:t>
            </a:r>
            <a:r>
              <a:rPr b="1" sz="6984">
                <a:solidFill>
                  <a:srgbClr val="00B050"/>
                </a:solidFill>
              </a:rPr>
              <a:t>in a moment of time</a:t>
            </a:r>
            <a:r>
              <a:rPr sz="6984"/>
              <a:t>. </a:t>
            </a:r>
            <a:r>
              <a:rPr b="1" baseline="30969" sz="6984">
                <a:solidFill>
                  <a:srgbClr val="FF0000"/>
                </a:solidFill>
              </a:rPr>
              <a:t>6</a:t>
            </a:r>
            <a:r>
              <a:rPr b="1" baseline="30969" sz="6984"/>
              <a:t> </a:t>
            </a:r>
            <a:r>
              <a:rPr sz="6984"/>
              <a:t>And the devil said to Him, “</a:t>
            </a:r>
            <a:r>
              <a:rPr b="1" sz="6984">
                <a:solidFill>
                  <a:srgbClr val="00B050"/>
                </a:solidFill>
              </a:rPr>
              <a:t>All</a:t>
            </a:r>
            <a:r>
              <a:rPr sz="6984"/>
              <a:t> </a:t>
            </a:r>
            <a:r>
              <a:rPr b="1" sz="6984">
                <a:solidFill>
                  <a:srgbClr val="00B050"/>
                </a:solidFill>
              </a:rPr>
              <a:t>this</a:t>
            </a:r>
            <a:r>
              <a:rPr sz="6984"/>
              <a:t> </a:t>
            </a:r>
            <a:r>
              <a:rPr b="1" sz="6984">
                <a:solidFill>
                  <a:srgbClr val="7030A0"/>
                </a:solidFill>
              </a:rPr>
              <a:t>authority</a:t>
            </a:r>
            <a:r>
              <a:rPr sz="6984"/>
              <a:t> I will give You, and </a:t>
            </a:r>
            <a:r>
              <a:rPr b="1" sz="6984">
                <a:solidFill>
                  <a:srgbClr val="7030A0"/>
                </a:solidFill>
              </a:rPr>
              <a:t>their</a:t>
            </a:r>
            <a:r>
              <a:rPr sz="6984"/>
              <a:t> </a:t>
            </a:r>
            <a:r>
              <a:rPr b="1" sz="6984">
                <a:solidFill>
                  <a:srgbClr val="00B0F0"/>
                </a:solidFill>
              </a:rPr>
              <a:t>glory</a:t>
            </a:r>
            <a:r>
              <a:rPr sz="6984"/>
              <a:t>; for </a:t>
            </a:r>
            <a:r>
              <a:rPr i="1" sz="6984"/>
              <a:t>this</a:t>
            </a:r>
            <a:r>
              <a:rPr sz="6984"/>
              <a:t> has been delivered to me, and I give it to whomever I wish. </a:t>
            </a:r>
            <a:r>
              <a:rPr b="1" baseline="30969" sz="6984">
                <a:solidFill>
                  <a:srgbClr val="FF0000"/>
                </a:solidFill>
              </a:rPr>
              <a:t>7</a:t>
            </a:r>
            <a:r>
              <a:rPr b="1" baseline="30969" sz="6984"/>
              <a:t> </a:t>
            </a:r>
            <a:r>
              <a:rPr sz="6984"/>
              <a:t>Therefore, if You will worship before me, </a:t>
            </a:r>
            <a:r>
              <a:rPr b="1" sz="6984">
                <a:solidFill>
                  <a:srgbClr val="00B050"/>
                </a:solidFill>
              </a:rPr>
              <a:t>all</a:t>
            </a:r>
            <a:r>
              <a:rPr sz="6984"/>
              <a:t> </a:t>
            </a:r>
            <a:r>
              <a:rPr b="1" sz="6984">
                <a:solidFill>
                  <a:srgbClr val="00B050"/>
                </a:solidFill>
              </a:rPr>
              <a:t>will</a:t>
            </a:r>
            <a:r>
              <a:rPr sz="6984"/>
              <a:t> </a:t>
            </a:r>
            <a:r>
              <a:rPr b="1" sz="6984">
                <a:solidFill>
                  <a:srgbClr val="00B050"/>
                </a:solidFill>
              </a:rPr>
              <a:t>be</a:t>
            </a:r>
            <a:r>
              <a:rPr sz="6984"/>
              <a:t> </a:t>
            </a:r>
            <a:r>
              <a:rPr b="1" sz="6984">
                <a:solidFill>
                  <a:srgbClr val="00B0F0"/>
                </a:solidFill>
              </a:rPr>
              <a:t>Yours</a:t>
            </a:r>
            <a:r>
              <a:rPr sz="6984"/>
              <a:t>.”</a:t>
            </a:r>
            <a:endParaRPr sz="6984"/>
          </a:p>
          <a:p>
            <a:pPr marL="0" indent="0" defTabSz="1773936">
              <a:spcBef>
                <a:spcPts val="1900"/>
              </a:spcBef>
              <a:buSzTx/>
              <a:buNone/>
              <a:defRPr sz="6984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 baseline="30969"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 baseline="30969">
                <a:solidFill>
                  <a:srgbClr val="FF0000"/>
                </a:solidFill>
                <a:latin typeface="Aptos"/>
                <a:ea typeface="Aptos"/>
                <a:cs typeface="Aptos"/>
                <a:sym typeface="Aptos"/>
              </a:rPr>
              <a:t>8</a:t>
            </a:r>
            <a:r>
              <a:rPr b="1" baseline="30969">
                <a:latin typeface="Aptos"/>
                <a:ea typeface="Aptos"/>
                <a:cs typeface="Aptos"/>
                <a:sym typeface="Aptos"/>
              </a:rPr>
              <a:t> </a:t>
            </a:r>
            <a:r>
              <a:rPr>
                <a:latin typeface="Aptos"/>
                <a:ea typeface="Aptos"/>
                <a:cs typeface="Aptos"/>
                <a:sym typeface="Aptos"/>
              </a:rPr>
              <a:t>And </a:t>
            </a:r>
            <a:r>
              <a:rPr b="1">
                <a:solidFill>
                  <a:srgbClr val="00B0F0"/>
                </a:solidFill>
                <a:latin typeface="Aptos"/>
                <a:ea typeface="Aptos"/>
                <a:cs typeface="Aptos"/>
                <a:sym typeface="Aptos"/>
              </a:rPr>
              <a:t>Jesus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15C6AA"/>
                </a:solidFill>
                <a:latin typeface="Aptos"/>
                <a:ea typeface="Aptos"/>
                <a:cs typeface="Aptos"/>
                <a:sym typeface="Aptos"/>
              </a:rPr>
              <a:t>answered</a:t>
            </a:r>
            <a:r>
              <a:rPr>
                <a:latin typeface="Aptos"/>
                <a:ea typeface="Aptos"/>
                <a:cs typeface="Aptos"/>
                <a:sym typeface="Aptos"/>
              </a:rPr>
              <a:t> and </a:t>
            </a:r>
            <a:r>
              <a:rPr b="1">
                <a:solidFill>
                  <a:srgbClr val="00B050"/>
                </a:solidFill>
                <a:latin typeface="Aptos"/>
                <a:ea typeface="Aptos"/>
                <a:cs typeface="Aptos"/>
                <a:sym typeface="Aptos"/>
              </a:rPr>
              <a:t>said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00B050"/>
                </a:solidFill>
                <a:latin typeface="Aptos"/>
                <a:ea typeface="Aptos"/>
                <a:cs typeface="Aptos"/>
                <a:sym typeface="Aptos"/>
              </a:rPr>
              <a:t>to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C00000"/>
                </a:solidFill>
                <a:latin typeface="Aptos"/>
                <a:ea typeface="Aptos"/>
                <a:cs typeface="Aptos"/>
                <a:sym typeface="Aptos"/>
              </a:rPr>
              <a:t>him</a:t>
            </a:r>
            <a:r>
              <a:rPr>
                <a:latin typeface="Aptos"/>
                <a:ea typeface="Aptos"/>
                <a:cs typeface="Aptos"/>
                <a:sym typeface="Aptos"/>
              </a:rPr>
              <a:t>,“</a:t>
            </a:r>
            <a:r>
              <a:rPr b="1">
                <a:solidFill>
                  <a:srgbClr val="00B050"/>
                </a:solidFill>
                <a:latin typeface="Aptos"/>
                <a:ea typeface="Aptos"/>
                <a:cs typeface="Aptos"/>
                <a:sym typeface="Aptos"/>
              </a:rPr>
              <a:t>It is written</a:t>
            </a:r>
            <a:r>
              <a:rPr>
                <a:latin typeface="Aptos"/>
                <a:ea typeface="Aptos"/>
                <a:cs typeface="Aptos"/>
                <a:sym typeface="Aptos"/>
              </a:rPr>
              <a:t>, ‘</a:t>
            </a:r>
            <a:r>
              <a:rPr b="1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You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15C6AA"/>
                </a:solidFill>
                <a:latin typeface="Aptos"/>
                <a:ea typeface="Aptos"/>
                <a:cs typeface="Aptos"/>
                <a:sym typeface="Aptos"/>
              </a:rPr>
              <a:t>shall worship </a:t>
            </a:r>
            <a:r>
              <a:rPr b="1">
                <a:solidFill>
                  <a:srgbClr val="00B0F0"/>
                </a:solidFill>
                <a:latin typeface="Aptos"/>
                <a:ea typeface="Aptos"/>
                <a:cs typeface="Aptos"/>
                <a:sym typeface="Aptos"/>
              </a:rPr>
              <a:t>the</a:t>
            </a:r>
            <a:r>
              <a:rPr>
                <a:latin typeface="Aptos"/>
                <a:ea typeface="Aptos"/>
                <a:cs typeface="Aptos"/>
                <a:sym typeface="Aptos"/>
              </a:rPr>
              <a:t> </a:t>
            </a:r>
            <a:r>
              <a:rPr b="1" cap="small">
                <a:solidFill>
                  <a:srgbClr val="00B0F0"/>
                </a:solidFill>
                <a:latin typeface="Aptos"/>
                <a:ea typeface="Aptos"/>
                <a:cs typeface="Aptos"/>
                <a:sym typeface="Aptos"/>
              </a:rPr>
              <a:t>Lord</a:t>
            </a:r>
            <a:r>
              <a:rPr>
                <a:latin typeface="Aptos"/>
                <a:ea typeface="Aptos"/>
                <a:cs typeface="Aptos"/>
                <a:sym typeface="Aptos"/>
              </a:rPr>
              <a:t> </a:t>
            </a:r>
            <a:r>
              <a:rPr b="1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your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00B0F0"/>
                </a:solidFill>
                <a:latin typeface="Aptos"/>
                <a:ea typeface="Aptos"/>
                <a:cs typeface="Aptos"/>
                <a:sym typeface="Aptos"/>
              </a:rPr>
              <a:t>God</a:t>
            </a:r>
            <a:r>
              <a:rPr>
                <a:latin typeface="Aptos"/>
                <a:ea typeface="Aptos"/>
                <a:cs typeface="Aptos"/>
                <a:sym typeface="Aptos"/>
              </a:rPr>
              <a:t>, and </a:t>
            </a:r>
            <a:r>
              <a:rPr b="1">
                <a:solidFill>
                  <a:srgbClr val="00B0F0"/>
                </a:solidFill>
                <a:latin typeface="Aptos"/>
                <a:ea typeface="Aptos"/>
                <a:cs typeface="Aptos"/>
                <a:sym typeface="Aptos"/>
              </a:rPr>
              <a:t>Him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00B050"/>
                </a:solidFill>
                <a:latin typeface="Aptos"/>
                <a:ea typeface="Aptos"/>
                <a:cs typeface="Aptos"/>
                <a:sym typeface="Aptos"/>
              </a:rPr>
              <a:t>only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0070C0"/>
                </a:solidFill>
                <a:latin typeface="Aptos"/>
                <a:ea typeface="Aptos"/>
                <a:cs typeface="Aptos"/>
                <a:sym typeface="Aptos"/>
              </a:rPr>
              <a:t>you</a:t>
            </a:r>
            <a:r>
              <a:rPr>
                <a:latin typeface="Aptos"/>
                <a:ea typeface="Aptos"/>
                <a:cs typeface="Aptos"/>
                <a:sym typeface="Aptos"/>
              </a:rPr>
              <a:t> </a:t>
            </a:r>
            <a:r>
              <a:rPr b="1">
                <a:solidFill>
                  <a:srgbClr val="15C6AA"/>
                </a:solidFill>
                <a:latin typeface="Aptos"/>
                <a:ea typeface="Aptos"/>
                <a:cs typeface="Aptos"/>
                <a:sym typeface="Aptos"/>
              </a:rPr>
              <a:t>shall serve</a:t>
            </a:r>
            <a:r>
              <a:rPr>
                <a:latin typeface="Aptos"/>
                <a:ea typeface="Aptos"/>
                <a:cs typeface="Aptos"/>
                <a:sym typeface="Aptos"/>
              </a:rPr>
              <a:t>.’ 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OVERCAME</a:t>
            </a:r>
            <a:br>
              <a:rPr>
                <a:solidFill>
                  <a:srgbClr val="15C6AA"/>
                </a:solidFill>
              </a:rPr>
            </a:br>
            <a:r>
              <a:rPr>
                <a:solidFill>
                  <a:srgbClr val="C00000"/>
                </a:solidFill>
              </a:rPr>
              <a:t>THE LUST </a:t>
            </a:r>
            <a:r>
              <a:rPr>
                <a:solidFill>
                  <a:srgbClr val="0070C0"/>
                </a:solidFill>
              </a:rPr>
              <a:t>OF THE EYES</a:t>
            </a:r>
          </a:p>
        </p:txBody>
      </p:sp>
      <p:sp>
        <p:nvSpPr>
          <p:cNvPr id="199" name="Subtitle 2"/>
          <p:cNvSpPr txBox="1"/>
          <p:nvPr>
            <p:ph type="body" sz="quarter" idx="1"/>
          </p:nvPr>
        </p:nvSpPr>
        <p:spPr>
          <a:xfrm>
            <a:off x="3048000" y="7204075"/>
            <a:ext cx="18288000" cy="3311523"/>
          </a:xfrm>
          <a:prstGeom prst="rect">
            <a:avLst/>
          </a:prstGeom>
        </p:spPr>
        <p:txBody>
          <a:bodyPr/>
          <a:lstStyle>
            <a:lvl1pPr>
              <a:defRPr b="1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LUKE 4:5-8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2459419" y="1"/>
            <a:ext cx="19360058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</a:t>
            </a:r>
            <a:r>
              <a:rPr>
                <a:solidFill>
                  <a:srgbClr val="0070C0"/>
                </a:solidFill>
              </a:rPr>
              <a:t> </a:t>
            </a:r>
            <a:r>
              <a:t>Lust</a:t>
            </a:r>
            <a:r>
              <a:rPr>
                <a:solidFill>
                  <a:srgbClr val="0070C0"/>
                </a:solidFill>
              </a:rPr>
              <a:t> of the Eyes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pPr>
            <a:r>
              <a:t>Desiring what you see (</a:t>
            </a:r>
            <a:r>
              <a:rPr b="1">
                <a:solidFill>
                  <a:srgbClr val="00B050"/>
                </a:solidFill>
              </a:rPr>
              <a:t>intensifies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desire</a:t>
            </a:r>
            <a:r>
              <a:t>) </a:t>
            </a:r>
            <a:r>
              <a:rPr b="1">
                <a:solidFill>
                  <a:srgbClr val="00B050"/>
                </a:solidFill>
              </a:rPr>
              <a:t>within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reach</a:t>
            </a:r>
            <a:endParaRPr b="1">
              <a:solidFill>
                <a:srgbClr val="00B050"/>
              </a:solidFill>
            </a:endParaRPr>
          </a:p>
          <a:p>
            <a:pPr marL="0" indent="0">
              <a:buSzTx/>
              <a:buNone/>
              <a:defRPr b="1" sz="7200">
                <a:latin typeface="Calibri"/>
                <a:ea typeface="Calibri"/>
                <a:cs typeface="Calibri"/>
                <a:sym typeface="Calibri"/>
              </a:defRPr>
            </a:pPr>
            <a:r>
              <a:t>Can’t be tempted by something undesirable</a:t>
            </a:r>
          </a:p>
          <a:p>
            <a:pPr marL="0" indent="0">
              <a:buSzTx/>
              <a:buNone/>
              <a:defRPr b="1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did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offer</a:t>
            </a:r>
            <a:r>
              <a:rPr b="0">
                <a:solidFill>
                  <a:srgbClr val="000000"/>
                </a:solidFill>
              </a:rPr>
              <a:t> to give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? </a:t>
            </a:r>
            <a: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desired</a:t>
            </a:r>
            <a:endParaRPr>
              <a:solidFill>
                <a:srgbClr val="15C6AA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less than all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the world’s </a:t>
            </a:r>
            <a:r>
              <a:rPr>
                <a:solidFill>
                  <a:srgbClr val="7030A0"/>
                </a:solidFill>
              </a:rPr>
              <a:t>kingdoms </a:t>
            </a:r>
            <a:r>
              <a:rPr b="0">
                <a:solidFill>
                  <a:srgbClr val="000000"/>
                </a:solidFill>
              </a:rPr>
              <a:t>&amp;</a:t>
            </a:r>
            <a:r>
              <a:rPr>
                <a:solidFill>
                  <a:srgbClr val="7030A0"/>
                </a:solidFill>
              </a:rPr>
              <a:t> their </a:t>
            </a:r>
            <a:r>
              <a:rPr b="0">
                <a:solidFill>
                  <a:srgbClr val="000000"/>
                </a:solidFill>
              </a:rPr>
              <a:t>“</a:t>
            </a:r>
            <a:r>
              <a:rPr>
                <a:solidFill>
                  <a:srgbClr val="3A3A3A"/>
                </a:solidFill>
              </a:rPr>
              <a:t>glory</a:t>
            </a:r>
            <a:r>
              <a:rPr b="0">
                <a:solidFill>
                  <a:srgbClr val="000000"/>
                </a:solidFill>
              </a:rPr>
              <a:t>”</a:t>
            </a:r>
            <a:endParaRPr b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sz="7200">
                <a:latin typeface="Calibri"/>
                <a:ea typeface="Calibri"/>
                <a:cs typeface="Calibri"/>
                <a:sym typeface="Calibri"/>
              </a:defRPr>
            </a:pPr>
            <a:r>
              <a:t>He </a:t>
            </a:r>
            <a:r>
              <a:rPr b="1">
                <a:solidFill>
                  <a:srgbClr val="00B050"/>
                </a:solidFill>
              </a:rPr>
              <a:t>showed</a:t>
            </a:r>
            <a:r>
              <a:t> </a:t>
            </a:r>
            <a:r>
              <a:rPr b="1"/>
              <a:t>not</a:t>
            </a:r>
            <a:r>
              <a:t> </a:t>
            </a:r>
            <a:r>
              <a:rPr b="1"/>
              <a:t>told</a:t>
            </a:r>
            <a:r>
              <a:t> Him all the kingdoms of this world</a:t>
            </a:r>
          </a:p>
          <a:p>
            <a:pPr marL="0" indent="0">
              <a:buSzTx/>
              <a:buNone/>
              <a:defRPr b="1" sz="7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Satan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rPr i="1">
                <a:solidFill>
                  <a:srgbClr val="0070C0"/>
                </a:solidFill>
              </a:rPr>
              <a:t>the god of this world </a:t>
            </a:r>
            <a:r>
              <a:rPr>
                <a:solidFill>
                  <a:srgbClr val="FF0000"/>
                </a:solidFill>
              </a:rPr>
              <a:t>2 Corinthians 4:3</a:t>
            </a:r>
            <a:endParaRPr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C6AA"/>
                </a:solidFill>
              </a:rPr>
              <a:t>understood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Deuteronomy 6:13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FF0000"/>
                </a:solidFill>
              </a:rPr>
              <a:t>Isaiah 40:15-17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1676400" y="2"/>
            <a:ext cx="21031200" cy="2005778"/>
          </a:xfrm>
          <a:prstGeom prst="rect">
            <a:avLst/>
          </a:prstGeom>
        </p:spPr>
        <p:txBody>
          <a:bodyPr/>
          <a:lstStyle>
            <a:lvl1pPr algn="ctr">
              <a:defRPr b="1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Isaiah 40:15-17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1676400" y="2005780"/>
            <a:ext cx="21031200" cy="103481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15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 baseline="0">
                <a:solidFill>
                  <a:srgbClr val="000000"/>
                </a:solidFill>
              </a:rPr>
              <a:t>Behold, the nations </a:t>
            </a:r>
            <a:r>
              <a:rPr b="0" baseline="0" i="1">
                <a:solidFill>
                  <a:srgbClr val="000000"/>
                </a:solidFill>
              </a:rPr>
              <a:t>are</a:t>
            </a:r>
            <a:r>
              <a:rPr b="0" baseline="0">
                <a:solidFill>
                  <a:srgbClr val="000000"/>
                </a:solidFill>
              </a:rPr>
              <a:t> as a drop in a bucket,</a:t>
            </a:r>
            <a:endParaRPr b="0" baseline="0">
              <a:solidFill>
                <a:srgbClr val="000000"/>
              </a:solidFill>
            </a:endParaRPr>
          </a:p>
          <a:p>
            <a:pPr marL="0" indent="0">
              <a:buSzTx/>
              <a:buNone/>
              <a:defRPr sz="7200"/>
            </a:pPr>
            <a:r>
              <a:t>And are counted as the small dust on the scales;</a:t>
            </a:r>
            <a:br/>
            <a:r>
              <a:t>Look, He lifts up the isles as a very little thing.</a:t>
            </a:r>
          </a:p>
          <a:p>
            <a:pPr marL="0" indent="0">
              <a:buSzTx/>
              <a:buNone/>
              <a:defRPr sz="7200"/>
            </a:pPr>
            <a:r>
              <a:t> </a:t>
            </a:r>
            <a:r>
              <a:rPr b="1" baseline="31000">
                <a:solidFill>
                  <a:srgbClr val="FF0000"/>
                </a:solidFill>
              </a:rPr>
              <a:t>16</a:t>
            </a:r>
            <a:r>
              <a:rPr b="1" baseline="31000"/>
              <a:t> </a:t>
            </a:r>
            <a:r>
              <a:t>And Lebanon </a:t>
            </a:r>
            <a:r>
              <a:rPr i="1"/>
              <a:t>is</a:t>
            </a:r>
            <a:r>
              <a:t> not sufficient to burn, nor its beasts sufficient for a burnt offering. </a:t>
            </a:r>
          </a:p>
          <a:p>
            <a:pPr marL="0" indent="0">
              <a:buSzTx/>
              <a:buNone/>
              <a:defRPr b="1" baseline="31000" sz="7200">
                <a:solidFill>
                  <a:srgbClr val="FF0000"/>
                </a:solidFill>
              </a:defRPr>
            </a:pPr>
            <a:r>
              <a:t>17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nations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before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Him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are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as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0000"/>
                </a:solidFill>
              </a:rPr>
              <a:t>nothing</a:t>
            </a:r>
            <a:r>
              <a:rPr b="0" baseline="0">
                <a:solidFill>
                  <a:srgbClr val="000000"/>
                </a:solidFill>
              </a:rPr>
              <a:t>,</a:t>
            </a:r>
            <a:br>
              <a:rPr b="0" baseline="0">
                <a:solidFill>
                  <a:srgbClr val="000000"/>
                </a:solidFill>
              </a:rPr>
            </a:br>
            <a:r>
              <a:rPr b="0" baseline="0">
                <a:solidFill>
                  <a:srgbClr val="000000"/>
                </a:solidFill>
              </a:rPr>
              <a:t>And they are counted by Him </a:t>
            </a:r>
            <a:r>
              <a:rPr baseline="0">
                <a:solidFill>
                  <a:srgbClr val="000000"/>
                </a:solidFill>
              </a:rPr>
              <a:t>less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than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nothing</a:t>
            </a:r>
            <a:r>
              <a:rPr b="0" baseline="0">
                <a:solidFill>
                  <a:srgbClr val="000000"/>
                </a:solidFill>
              </a:rPr>
              <a:t> and </a:t>
            </a:r>
            <a:r>
              <a:rPr baseline="0">
                <a:solidFill>
                  <a:srgbClr val="000000"/>
                </a:solidFill>
              </a:rPr>
              <a:t>worthless</a:t>
            </a:r>
            <a:r>
              <a:rPr b="0" baseline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2459419" y="1"/>
            <a:ext cx="19360058" cy="2861188"/>
          </a:xfrm>
          <a:prstGeom prst="rect">
            <a:avLst/>
          </a:prstGeom>
        </p:spPr>
        <p:txBody>
          <a:bodyPr/>
          <a:lstStyle/>
          <a:p>
            <a:pPr algn="ctr">
              <a:defRPr b="1" sz="8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</a:t>
            </a:r>
            <a:r>
              <a:rPr>
                <a:solidFill>
                  <a:srgbClr val="0070C0"/>
                </a:solidFill>
              </a:rPr>
              <a:t> </a:t>
            </a:r>
            <a:r>
              <a:t>Lust</a:t>
            </a:r>
            <a:r>
              <a:rPr>
                <a:solidFill>
                  <a:srgbClr val="0070C0"/>
                </a:solidFill>
              </a:rPr>
              <a:t> of the Eyes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1676400" y="2861187"/>
            <a:ext cx="21031200" cy="10854812"/>
          </a:xfrm>
          <a:prstGeom prst="rect">
            <a:avLst/>
          </a:prstGeom>
        </p:spPr>
        <p:txBody>
          <a:bodyPr/>
          <a:lstStyle/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Genesis 13:10 </a:t>
            </a:r>
            <a:r>
              <a:rPr>
                <a:solidFill>
                  <a:srgbClr val="000000"/>
                </a:solidFill>
              </a:rPr>
              <a:t>not necessarily </a:t>
            </a:r>
            <a:r>
              <a:rPr b="0">
                <a:solidFill>
                  <a:srgbClr val="000000"/>
                </a:solidFill>
              </a:rPr>
              <a:t>an</a:t>
            </a:r>
            <a:r>
              <a:t> </a:t>
            </a:r>
            <a:r>
              <a:rPr>
                <a:solidFill>
                  <a:srgbClr val="C00000"/>
                </a:solidFill>
              </a:rPr>
              <a:t>evil</a:t>
            </a:r>
            <a:r>
              <a:t> </a:t>
            </a:r>
            <a:r>
              <a:rPr>
                <a:solidFill>
                  <a:srgbClr val="0070C0"/>
                </a:solidFill>
              </a:rPr>
              <a:t>sight</a:t>
            </a:r>
            <a:endParaRPr>
              <a:solidFill>
                <a:srgbClr val="0070C0"/>
              </a:solidFill>
            </a:endParaRP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algn="ctr" defTabSz="1773936">
              <a:spcBef>
                <a:spcPts val="1900"/>
              </a:spcBef>
              <a:buSzTx/>
              <a:buNone/>
              <a:defRPr b="1" sz="6984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INTERNET/SMARTPHONE</a:t>
            </a:r>
            <a:r>
              <a:rPr>
                <a:solidFill>
                  <a:srgbClr val="FF0000"/>
                </a:solidFill>
              </a:rPr>
              <a:t> SCREEN WARNING</a:t>
            </a:r>
            <a:r>
              <a:rPr>
                <a:solidFill>
                  <a:srgbClr val="000000"/>
                </a:solidFill>
              </a:rPr>
              <a:t>: </a:t>
            </a:r>
            <a:endParaRPr>
              <a:solidFill>
                <a:srgbClr val="000000"/>
              </a:solidFill>
            </a:endParaRP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 119:37 </a:t>
            </a:r>
            <a:r>
              <a:rPr i="1">
                <a:solidFill>
                  <a:srgbClr val="15C6AA"/>
                </a:solidFill>
              </a:rPr>
              <a:t>Turn away </a:t>
            </a:r>
            <a:r>
              <a:rPr i="1">
                <a:solidFill>
                  <a:srgbClr val="0070C0"/>
                </a:solidFill>
              </a:rPr>
              <a:t>my eyes </a:t>
            </a:r>
            <a:r>
              <a:rPr i="1">
                <a:solidFill>
                  <a:srgbClr val="00B050"/>
                </a:solidFill>
              </a:rPr>
              <a:t>from looking at </a:t>
            </a:r>
            <a:r>
              <a:rPr i="1">
                <a:solidFill>
                  <a:srgbClr val="3A3A3A"/>
                </a:solidFill>
              </a:rPr>
              <a:t>worthless things</a:t>
            </a:r>
            <a:r>
              <a:rPr b="0" i="1">
                <a:solidFill>
                  <a:srgbClr val="000000"/>
                </a:solidFill>
              </a:rPr>
              <a:t>,</a:t>
            </a:r>
            <a:r>
              <a:rPr i="1">
                <a:solidFill>
                  <a:srgbClr val="0070C0"/>
                </a:solidFill>
              </a:rPr>
              <a:t> </a:t>
            </a:r>
            <a:r>
              <a:rPr i="1">
                <a:solidFill>
                  <a:srgbClr val="15C6AA"/>
                </a:solidFill>
              </a:rPr>
              <a:t>revive</a:t>
            </a:r>
            <a:r>
              <a:rPr i="1">
                <a:solidFill>
                  <a:srgbClr val="0070C0"/>
                </a:solidFill>
              </a:rPr>
              <a:t> me </a:t>
            </a:r>
            <a:r>
              <a:rPr i="1">
                <a:solidFill>
                  <a:srgbClr val="00B050"/>
                </a:solidFill>
              </a:rPr>
              <a:t>in</a:t>
            </a:r>
            <a:r>
              <a:rPr i="1">
                <a:solidFill>
                  <a:srgbClr val="0070C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Your</a:t>
            </a:r>
            <a:r>
              <a:rPr i="1">
                <a:solidFill>
                  <a:srgbClr val="0070C0"/>
                </a:solidFill>
              </a:rPr>
              <a:t> way</a:t>
            </a:r>
            <a:endParaRPr i="1">
              <a:solidFill>
                <a:srgbClr val="0070C0"/>
              </a:solidFill>
            </a:endParaRP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Proverbs 4:20-27</a:t>
            </a: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Prov. 6:23-26; 7:6-12</a:t>
            </a: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Prov. 23:5</a:t>
            </a:r>
          </a:p>
          <a:p>
            <a:pPr marL="0" indent="0" defTabSz="1773936">
              <a:spcBef>
                <a:spcPts val="1900"/>
              </a:spcBef>
              <a:buSzTx/>
              <a:buNone/>
              <a:defRPr b="1" sz="6984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Prov. 23:31-33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