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cap="none" sz="88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hyperlink" Target="https://www.youtube.com/user/donmcclain11/live" TargetMode="External"/><Relationship Id="rId7" Type="http://schemas.openxmlformats.org/officeDocument/2006/relationships/hyperlink" Target="https://www.w65stchurchofchrist.com" TargetMode="External"/><Relationship Id="rId8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“JESUS IS OUR EXAMPLE OF HOW TO OVERCOME THE PRIDE OF LIFE”… “JESUS IS OUR EXAMPLE OF HOW TO OVERCOME THE PRIDE OF LIFE” (James 3:13-18) James Hamilton" descr="“JESUS IS OUR EXAMPLE OF HOW TO OVERCOME THE PRIDE OF LIFE”… “JESUS IS OUR EXAMPLE OF HOW TO OVERCOME THE PRIDE OF LIFE” (James 3:13-18)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414" y="3192885"/>
            <a:ext cx="21883173" cy="66040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78" name="TODAY’S LESSON"/>
          <p:cNvSpPr txBox="1"/>
          <p:nvPr/>
        </p:nvSpPr>
        <p:spPr>
          <a:xfrm>
            <a:off x="-1" y="1359295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81" name="Sunday Morning Live Stream 10:00 AM CT January 18, 2026"/>
          <p:cNvSpPr txBox="1"/>
          <p:nvPr/>
        </p:nvSpPr>
        <p:spPr>
          <a:xfrm>
            <a:off x="5730626" y="10690675"/>
            <a:ext cx="12922748" cy="21403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Sunday Morning Live Stream 10:00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January 18, 2026</a:t>
            </a:r>
          </a:p>
        </p:txBody>
      </p:sp>
      <p:sp>
        <p:nvSpPr>
          <p:cNvPr id="182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183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1676400" y="2"/>
            <a:ext cx="21031200" cy="218276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Daily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Renewing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Inner Man </a:t>
            </a:r>
            <a:r>
              <a:t>Against</a:t>
            </a:r>
            <a:r>
              <a:rPr>
                <a:solidFill>
                  <a:srgbClr val="7030A0"/>
                </a:solidFill>
              </a:rPr>
              <a:t> Pride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1676400" y="1946787"/>
            <a:ext cx="21031200" cy="11503743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Proverbs 16:18-19; 17:19; 29:23 warnings</a:t>
            </a: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Isaiah 6 </a:t>
            </a:r>
            <a:r>
              <a:rPr>
                <a:solidFill>
                  <a:srgbClr val="00B050"/>
                </a:solidFill>
              </a:rPr>
              <a:t>cure</a:t>
            </a:r>
            <a: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t> </a:t>
            </a:r>
            <a:r>
              <a:rPr>
                <a:solidFill>
                  <a:srgbClr val="7030A0"/>
                </a:solidFill>
              </a:rPr>
              <a:t>pride</a:t>
            </a:r>
            <a:endParaRPr>
              <a:solidFill>
                <a:srgbClr val="7030A0"/>
              </a:solidFill>
            </a:endParaRP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Luke 14:31-33 </a:t>
            </a:r>
            <a:r>
              <a:rPr>
                <a:solidFill>
                  <a:srgbClr val="0070C0"/>
                </a:solidFill>
              </a:rPr>
              <a:t>you and whose army</a:t>
            </a:r>
            <a:r>
              <a:rPr b="0">
                <a:solidFill>
                  <a:srgbClr val="000000"/>
                </a:solidFill>
              </a:rPr>
              <a:t>?</a:t>
            </a:r>
            <a:endParaRPr b="0">
              <a:solidFill>
                <a:srgbClr val="000000"/>
              </a:solidFill>
            </a:endParaRP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Romans 11:16-33 </a:t>
            </a:r>
            <a:r>
              <a:rPr>
                <a:solidFill>
                  <a:srgbClr val="000000"/>
                </a:solidFill>
              </a:rPr>
              <a:t>don’t boast even about </a:t>
            </a:r>
            <a:r>
              <a:rPr>
                <a:solidFill>
                  <a:srgbClr val="00B0F0"/>
                </a:solidFill>
              </a:rPr>
              <a:t>salvation</a:t>
            </a:r>
            <a:endParaRPr>
              <a:solidFill>
                <a:srgbClr val="00B0F0"/>
              </a:solidFill>
            </a:endParaRP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Romans 12</a:t>
            </a:r>
            <a:r>
              <a:rPr>
                <a:solidFill>
                  <a:srgbClr val="15C6AA"/>
                </a:solidFill>
              </a:rPr>
              <a:t> sacrifice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serve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sympathize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supply</a:t>
            </a: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Corinthians 13 </a:t>
            </a:r>
            <a:r>
              <a:rPr>
                <a:solidFill>
                  <a:srgbClr val="00B0F0"/>
                </a:solidFill>
              </a:rPr>
              <a:t>love</a:t>
            </a:r>
            <a:r>
              <a:t> </a:t>
            </a:r>
            <a:r>
              <a:rPr>
                <a:solidFill>
                  <a:srgbClr val="000000"/>
                </a:solidFill>
              </a:rPr>
              <a:t>isn’t puffed up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show off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etc.</a:t>
            </a:r>
            <a:endParaRPr b="0" i="1">
              <a:solidFill>
                <a:srgbClr val="000000"/>
              </a:solidFill>
            </a:endParaRPr>
          </a:p>
          <a:p>
            <a: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Philippians 2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unselfish chapter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OVERCAME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  <a:br>
              <a:rPr>
                <a:solidFill>
                  <a:srgbClr val="C00000"/>
                </a:solidFill>
              </a:rPr>
            </a:br>
            <a:r>
              <a:rPr sz="7200"/>
              <a:t>Part 3</a:t>
            </a:r>
          </a:p>
        </p:txBody>
      </p:sp>
      <p:sp>
        <p:nvSpPr>
          <p:cNvPr id="187" name="Subtitle 2"/>
          <p:cNvSpPr txBox="1"/>
          <p:nvPr>
            <p:ph type="body" sz="quarter" idx="1"/>
          </p:nvPr>
        </p:nvSpPr>
        <p:spPr>
          <a:xfrm>
            <a:off x="3048000" y="7204075"/>
            <a:ext cx="18288000" cy="3311523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4:9-13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OVERCAME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 PRIDE OF LIFE</a:t>
            </a:r>
            <a:br>
              <a:rPr>
                <a:solidFill>
                  <a:srgbClr val="C00000"/>
                </a:solidFill>
              </a:rPr>
            </a:br>
            <a:r>
              <a:rPr sz="7200"/>
              <a:t>Part 1</a:t>
            </a:r>
          </a:p>
        </p:txBody>
      </p:sp>
      <p:sp>
        <p:nvSpPr>
          <p:cNvPr id="190" name="Subtitle 2"/>
          <p:cNvSpPr txBox="1"/>
          <p:nvPr>
            <p:ph type="body" sz="quarter" idx="1"/>
          </p:nvPr>
        </p:nvSpPr>
        <p:spPr>
          <a:xfrm>
            <a:off x="3048000" y="7204075"/>
            <a:ext cx="18288000" cy="3311523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4:9-13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1676400" y="1"/>
            <a:ext cx="21031200" cy="2212258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4:9-13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796411" y="2212257"/>
            <a:ext cx="22977990" cy="115037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	</a:t>
            </a:r>
            <a:r>
              <a:rPr b="1" baseline="31000" sz="6400">
                <a:solidFill>
                  <a:srgbClr val="FF0000"/>
                </a:solidFill>
              </a:rPr>
              <a:t>9</a:t>
            </a:r>
            <a:r>
              <a:rPr b="1" baseline="31000" sz="6400"/>
              <a:t> </a:t>
            </a:r>
            <a:r>
              <a:rPr sz="6400"/>
              <a:t>Then he brought Him to Jerusalem, set Him on the pinnacle of the temple, and said to Him, “Since </a:t>
            </a:r>
            <a:r>
              <a:rPr b="1" sz="6400">
                <a:solidFill>
                  <a:srgbClr val="00B0F0"/>
                </a:solidFill>
              </a:rPr>
              <a:t>You are the Son of God</a:t>
            </a:r>
            <a:r>
              <a:rPr sz="6400"/>
              <a:t>, </a:t>
            </a:r>
            <a:r>
              <a:rPr b="1" sz="6400">
                <a:solidFill>
                  <a:srgbClr val="00B050"/>
                </a:solidFill>
              </a:rPr>
              <a:t>throw</a:t>
            </a:r>
            <a:r>
              <a:rPr sz="6400"/>
              <a:t> </a:t>
            </a:r>
            <a:r>
              <a:rPr b="1" sz="6400">
                <a:solidFill>
                  <a:srgbClr val="00B0F0"/>
                </a:solidFill>
              </a:rPr>
              <a:t>Yourself</a:t>
            </a:r>
            <a:r>
              <a:rPr sz="6400"/>
              <a:t> </a:t>
            </a:r>
            <a:r>
              <a:rPr b="1" sz="6400">
                <a:solidFill>
                  <a:srgbClr val="00B050"/>
                </a:solidFill>
              </a:rPr>
              <a:t>down from here</a:t>
            </a:r>
            <a:r>
              <a:rPr sz="6400"/>
              <a:t>. </a:t>
            </a:r>
            <a:r>
              <a:rPr b="1" baseline="31000" sz="6400">
                <a:solidFill>
                  <a:srgbClr val="FF0000"/>
                </a:solidFill>
              </a:rPr>
              <a:t>10</a:t>
            </a:r>
            <a:r>
              <a:rPr b="1" baseline="31000" sz="6400"/>
              <a:t> </a:t>
            </a:r>
            <a:r>
              <a:rPr sz="6400"/>
              <a:t>For it is written: “‘He shall give His angels charge over you, to keep you,’ </a:t>
            </a:r>
            <a:r>
              <a:rPr b="1" baseline="31000" sz="6400">
                <a:solidFill>
                  <a:srgbClr val="FF0000"/>
                </a:solidFill>
              </a:rPr>
              <a:t>11</a:t>
            </a:r>
            <a:r>
              <a:rPr b="1" baseline="31000" sz="6400"/>
              <a:t> </a:t>
            </a:r>
            <a:r>
              <a:rPr sz="6400"/>
              <a:t>and, ‘In their hands they shall bear you up, lest you dash your foot against a stone.’ ”</a:t>
            </a:r>
            <a:endParaRPr sz="6400"/>
          </a:p>
          <a:p>
            <a:pPr marL="0" indent="0">
              <a:spcBef>
                <a:spcPts val="0"/>
              </a:spcBef>
              <a:buSzTx/>
              <a:buNone/>
              <a:defRPr sz="6400"/>
            </a:pPr>
            <a:r>
              <a:t>	</a:t>
            </a:r>
            <a:r>
              <a:rPr b="1" baseline="31000">
                <a:solidFill>
                  <a:srgbClr val="FF0000"/>
                </a:solidFill>
              </a:rPr>
              <a:t>12</a:t>
            </a:r>
            <a:r>
              <a:rPr b="1" baseline="31000"/>
              <a:t> </a:t>
            </a:r>
            <a:r>
              <a:t>And Jesus answered and said to him, “It has been said, ‘</a:t>
            </a:r>
            <a:r>
              <a:rPr b="1">
                <a:solidFill>
                  <a:srgbClr val="C00000"/>
                </a:solidFill>
              </a:rPr>
              <a:t>You</a:t>
            </a:r>
            <a:r>
              <a:t> </a:t>
            </a:r>
            <a:r>
              <a:rPr b="1"/>
              <a:t>shall not tempt </a:t>
            </a:r>
            <a:r>
              <a:rPr b="1">
                <a:solidFill>
                  <a:srgbClr val="00B0F0"/>
                </a:solidFill>
              </a:rPr>
              <a:t>the </a:t>
            </a:r>
            <a:r>
              <a:rPr b="1" cap="small">
                <a:solidFill>
                  <a:srgbClr val="00B0F0"/>
                </a:solidFill>
              </a:rPr>
              <a:t>Lord</a:t>
            </a:r>
            <a:r>
              <a:rPr b="1">
                <a:solidFill>
                  <a:srgbClr val="00B0F0"/>
                </a:solidFill>
              </a:rPr>
              <a:t> your God</a:t>
            </a:r>
            <a:r>
              <a:t>.’ ”</a:t>
            </a:r>
          </a:p>
          <a:p>
            <a:pPr marL="0" indent="0">
              <a:spcBef>
                <a:spcPts val="0"/>
              </a:spcBef>
              <a:buSzTx/>
              <a:buNone/>
              <a:defRPr sz="6400"/>
            </a:pPr>
            <a:r>
              <a:t>	</a:t>
            </a:r>
            <a:r>
              <a:rPr b="1" baseline="31000">
                <a:solidFill>
                  <a:srgbClr val="FF0000"/>
                </a:solidFill>
              </a:rPr>
              <a:t>13</a:t>
            </a:r>
            <a:r>
              <a:rPr b="1" baseline="31000"/>
              <a:t> </a:t>
            </a:r>
            <a:r>
              <a:t>Now when the devil had ended every temptation, he departed from Him until an opportune time.</a:t>
            </a:r>
          </a:p>
          <a:p>
            <a:pPr marL="0" indent="0">
              <a:buSzTx/>
              <a:buNone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4129547" y="1"/>
            <a:ext cx="15856626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Our Savior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</a:t>
            </a:r>
            <a:r>
              <a:t>Lord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High Priest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Example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70C0"/>
                </a:solidFill>
              </a:rPr>
              <a:t> Teacher</a:t>
            </a: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our example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0000"/>
                </a:solidFill>
              </a:rPr>
              <a:t>self-denial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Philippians 2:1-11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 is God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was God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Creator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Father </a:t>
            </a:r>
            <a:r>
              <a:rPr>
                <a:solidFill>
                  <a:srgbClr val="FF0000"/>
                </a:solidFill>
              </a:rPr>
              <a:t>John 1:1-3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became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B7717"/>
                </a:solidFill>
              </a:rPr>
              <a:t>flesh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 1:10-14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felt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feel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002060"/>
                </a:solidFill>
              </a:rPr>
              <a:t>hunger</a:t>
            </a:r>
            <a:r>
              <a:rPr b="0">
                <a:solidFill>
                  <a:srgbClr val="000000"/>
                </a:solidFill>
              </a:rPr>
              <a:t>/</a:t>
            </a:r>
            <a:r>
              <a:rPr>
                <a:solidFill>
                  <a:srgbClr val="0070C0"/>
                </a:solidFill>
              </a:rPr>
              <a:t>thirst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595959"/>
                </a:solidFill>
              </a:rPr>
              <a:t>weariness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survival</a:t>
            </a:r>
            <a:r>
              <a:rPr b="0">
                <a:solidFill>
                  <a:srgbClr val="000000"/>
                </a:solidFill>
              </a:rPr>
              <a:t>, etc.)</a:t>
            </a:r>
            <a:endParaRPr b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b="1" i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was tempted </a:t>
            </a:r>
            <a:r>
              <a:rPr>
                <a:solidFill>
                  <a:srgbClr val="00B050"/>
                </a:solidFill>
              </a:rPr>
              <a:t>in all points just as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00B050"/>
                </a:solidFill>
              </a:rPr>
              <a:t> are </a:t>
            </a:r>
            <a:r>
              <a:rPr i="0">
                <a:solidFill>
                  <a:srgbClr val="FF0000"/>
                </a:solidFill>
              </a:rPr>
              <a:t>Heb. 4:15-16</a:t>
            </a:r>
            <a:r>
              <a:rPr b="0" i="0">
                <a:solidFill>
                  <a:srgbClr val="000000"/>
                </a:solidFill>
              </a:rPr>
              <a:t>; </a:t>
            </a:r>
            <a:r>
              <a:rPr i="0">
                <a:solidFill>
                  <a:srgbClr val="FF0000"/>
                </a:solidFill>
              </a:rPr>
              <a:t>1 Corinthians 10:13</a:t>
            </a:r>
            <a:endParaRPr i="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our successful example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15C6AA"/>
                </a:solidFill>
              </a:rPr>
              <a:t>overcoming</a:t>
            </a:r>
            <a:r>
              <a:rPr>
                <a:solidFill>
                  <a:srgbClr val="C00000"/>
                </a:solidFill>
              </a:rPr>
              <a:t> temptation</a:t>
            </a:r>
            <a:endParaRPr>
              <a:solidFill>
                <a:srgbClr val="C0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overcame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what we must </a:t>
            </a:r>
            <a:r>
              <a:rPr>
                <a:solidFill>
                  <a:srgbClr val="15C6AA"/>
                </a:solidFill>
              </a:rPr>
              <a:t>learn from </a:t>
            </a:r>
            <a:r>
              <a:rPr>
                <a:solidFill>
                  <a:srgbClr val="00B0F0"/>
                </a:solidFill>
              </a:rPr>
              <a:t>Him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Luke 4:1-13 </a:t>
            </a:r>
            <a:r>
              <a:rPr>
                <a:solidFill>
                  <a:srgbClr val="0070C0"/>
                </a:solidFill>
              </a:rPr>
              <a:t>narrative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lines up with </a:t>
            </a:r>
            <a:r>
              <a:t>1 John 2:16 </a:t>
            </a:r>
            <a:r>
              <a:rPr b="0">
                <a:solidFill>
                  <a:srgbClr val="000000"/>
                </a:solidFill>
              </a:rPr>
              <a:t>&amp;</a:t>
            </a:r>
            <a:r>
              <a:t> Genesis 3:6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Problems in Corinth!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1.</a:t>
            </a:r>
            <a:r>
              <a:rPr>
                <a:solidFill>
                  <a:srgbClr val="C00000"/>
                </a:solidFill>
              </a:rPr>
              <a:t> Divisions</a:t>
            </a:r>
            <a:r>
              <a:rPr b="0"/>
              <a:t>!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2.</a:t>
            </a:r>
            <a:r>
              <a:rPr>
                <a:solidFill>
                  <a:srgbClr val="0070C0"/>
                </a:solidFill>
              </a:rPr>
              <a:t> Toleration</a:t>
            </a:r>
            <a:r>
              <a:t> </a:t>
            </a:r>
            <a:r>
              <a:rPr b="0"/>
              <a:t>of</a:t>
            </a:r>
            <a:r>
              <a:t> </a:t>
            </a:r>
            <a:r>
              <a:rPr>
                <a:solidFill>
                  <a:srgbClr val="C00000"/>
                </a:solidFill>
              </a:rPr>
              <a:t>fornication</a:t>
            </a:r>
            <a:r>
              <a:t> </a:t>
            </a:r>
            <a:r>
              <a:rPr b="0"/>
              <a:t>among them!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3.</a:t>
            </a:r>
            <a:r>
              <a:rPr>
                <a:solidFill>
                  <a:srgbClr val="0070C0"/>
                </a:solidFill>
              </a:rPr>
              <a:t> Lawsuits</a:t>
            </a:r>
            <a:r>
              <a:t> </a:t>
            </a:r>
            <a:r>
              <a:rPr b="0"/>
              <a:t>between brothers!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4.</a:t>
            </a:r>
            <a:r>
              <a:rPr b="0"/>
              <a:t> Questions and confusion about marriage &amp; sex?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5.</a:t>
            </a:r>
            <a:r>
              <a:rPr>
                <a:solidFill>
                  <a:srgbClr val="C00000"/>
                </a:solidFill>
              </a:rPr>
              <a:t> Despising</a:t>
            </a:r>
            <a:r>
              <a:t> </a:t>
            </a:r>
            <a:r>
              <a:rPr>
                <a:solidFill>
                  <a:srgbClr val="0070C0"/>
                </a:solidFill>
              </a:rPr>
              <a:t>consciences of new Christians</a:t>
            </a:r>
            <a:r>
              <a:rPr b="0"/>
              <a:t>!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6.</a:t>
            </a:r>
            <a:r>
              <a:rPr>
                <a:solidFill>
                  <a:srgbClr val="00B050"/>
                </a:solidFill>
              </a:rPr>
              <a:t> Participation</a:t>
            </a:r>
            <a:r>
              <a:t> </a:t>
            </a:r>
            <a:r>
              <a:rPr b="0"/>
              <a:t>in</a:t>
            </a:r>
            <a:r>
              <a:t> </a:t>
            </a:r>
            <a:r>
              <a:rPr>
                <a:solidFill>
                  <a:srgbClr val="C00000"/>
                </a:solidFill>
              </a:rPr>
              <a:t>idolatry</a:t>
            </a:r>
            <a:r>
              <a:rPr b="0"/>
              <a:t>!</a:t>
            </a:r>
            <a:r>
              <a:t> </a:t>
            </a:r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7.</a:t>
            </a:r>
            <a:r>
              <a:rPr>
                <a:solidFill>
                  <a:srgbClr val="0070C0"/>
                </a:solidFill>
              </a:rPr>
              <a:t> Gender roles in the church</a:t>
            </a:r>
            <a:r>
              <a:rPr b="0"/>
              <a:t>?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8.</a:t>
            </a:r>
            <a:r>
              <a:rPr>
                <a:solidFill>
                  <a:srgbClr val="C00000"/>
                </a:solidFill>
              </a:rPr>
              <a:t> Perverting</a:t>
            </a:r>
            <a:r>
              <a:t> </a:t>
            </a:r>
            <a:r>
              <a:rPr>
                <a:solidFill>
                  <a:srgbClr val="00B0F0"/>
                </a:solidFill>
              </a:rPr>
              <a:t>communion</a:t>
            </a:r>
            <a:r>
              <a:t> </a:t>
            </a:r>
            <a:r>
              <a:rPr b="0"/>
              <a:t>into</a:t>
            </a:r>
            <a:r>
              <a:t> </a:t>
            </a:r>
            <a:r>
              <a:rPr>
                <a:solidFill>
                  <a:srgbClr val="C00000"/>
                </a:solidFill>
              </a:rPr>
              <a:t>division</a:t>
            </a:r>
            <a:r>
              <a:rPr b="0"/>
              <a:t>!</a:t>
            </a:r>
            <a:r>
              <a:t> </a:t>
            </a:r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9.</a:t>
            </a:r>
            <a:r>
              <a:rPr>
                <a:solidFill>
                  <a:srgbClr val="C00000"/>
                </a:solidFill>
              </a:rPr>
              <a:t> Disorder</a:t>
            </a:r>
            <a:r>
              <a:t> </a:t>
            </a:r>
            <a:r>
              <a:rPr b="0"/>
              <a:t>in</a:t>
            </a:r>
            <a:r>
              <a:t> </a:t>
            </a:r>
            <a:r>
              <a:rPr>
                <a:solidFill>
                  <a:srgbClr val="00B0F0"/>
                </a:solidFill>
              </a:rPr>
              <a:t>worship</a:t>
            </a:r>
            <a:r>
              <a:rPr b="0"/>
              <a:t>! 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10.</a:t>
            </a:r>
            <a:r>
              <a:rPr>
                <a:solidFill>
                  <a:srgbClr val="C00000"/>
                </a:solidFill>
              </a:rPr>
              <a:t> Carnality</a:t>
            </a:r>
            <a:r>
              <a:t> </a:t>
            </a:r>
            <a:r>
              <a:rPr b="0"/>
              <a:t>in the use of </a:t>
            </a:r>
            <a:r>
              <a:rPr>
                <a:solidFill>
                  <a:srgbClr val="00B0F0"/>
                </a:solidFill>
              </a:rPr>
              <a:t>spiritual gifts</a:t>
            </a:r>
            <a:r>
              <a:rPr b="0"/>
              <a:t>!</a:t>
            </a:r>
            <a:endParaRPr b="0"/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11.</a:t>
            </a:r>
            <a:r>
              <a:rPr>
                <a:solidFill>
                  <a:srgbClr val="C00000"/>
                </a:solidFill>
              </a:rPr>
              <a:t> False doctrines </a:t>
            </a:r>
            <a:r>
              <a:rPr b="0"/>
              <a:t>on</a:t>
            </a:r>
            <a:r>
              <a:t> </a:t>
            </a:r>
            <a:r>
              <a:rPr>
                <a:solidFill>
                  <a:srgbClr val="0070C0"/>
                </a:solidFill>
              </a:rPr>
              <a:t>fundamentals of the faith</a:t>
            </a:r>
            <a:r>
              <a:rPr b="0"/>
              <a:t>!</a:t>
            </a:r>
            <a:r>
              <a:t> </a:t>
            </a:r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12.</a:t>
            </a:r>
            <a:r>
              <a:rPr>
                <a:solidFill>
                  <a:srgbClr val="0070C0"/>
                </a:solidFill>
              </a:rPr>
              <a:t> Brothers</a:t>
            </a:r>
            <a:r>
              <a:t> </a:t>
            </a:r>
            <a:r>
              <a:rPr>
                <a:solidFill>
                  <a:srgbClr val="002060"/>
                </a:solidFill>
              </a:rPr>
              <a:t>in</a:t>
            </a:r>
            <a:r>
              <a:t> </a:t>
            </a:r>
            <a:r>
              <a:rPr>
                <a:solidFill>
                  <a:srgbClr val="002060"/>
                </a:solidFill>
              </a:rPr>
              <a:t>physical need </a:t>
            </a:r>
            <a:r>
              <a:rPr b="0"/>
              <a:t>in other places!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Simple Outline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1 Corinthians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>
                <a:solidFill>
                  <a:srgbClr val="002060"/>
                </a:solidFill>
              </a:defRPr>
            </a:pPr>
            <a:r>
              <a:t>Problems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Reported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1-6</a:t>
            </a:r>
            <a:r>
              <a:rPr b="0">
                <a:solidFill>
                  <a:srgbClr val="000000"/>
                </a:solidFill>
              </a:rPr>
              <a:t> “</a:t>
            </a:r>
            <a:r>
              <a:rPr i="1">
                <a:solidFill>
                  <a:srgbClr val="00B050"/>
                </a:solidFill>
              </a:rPr>
              <a:t>It has been reported</a:t>
            </a:r>
            <a:r>
              <a:rPr b="0">
                <a:solidFill>
                  <a:srgbClr val="000000"/>
                </a:solidFill>
              </a:rPr>
              <a:t>…”</a:t>
            </a:r>
            <a:endParaRPr b="0">
              <a:solidFill>
                <a:srgbClr val="00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002060"/>
                </a:solidFill>
              </a:defRPr>
            </a:pPr>
            <a:r>
              <a:t>Divisions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Practiced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1-4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/>
            </a:pPr>
            <a:r>
              <a:t>Fornication</a:t>
            </a:r>
            <a:r>
              <a:rPr b="0"/>
              <a:t> </a:t>
            </a:r>
            <a:r>
              <a:rPr>
                <a:solidFill>
                  <a:srgbClr val="13501B"/>
                </a:solidFill>
              </a:rPr>
              <a:t>Tolerated</a:t>
            </a:r>
            <a:r>
              <a:rPr b="0"/>
              <a:t> </a:t>
            </a:r>
            <a:r>
              <a:rPr>
                <a:solidFill>
                  <a:srgbClr val="FF0000"/>
                </a:solidFill>
              </a:rPr>
              <a:t>5-6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>
                <a:solidFill>
                  <a:srgbClr val="0070C0"/>
                </a:solidFill>
              </a:defRPr>
            </a:pPr>
            <a:r>
              <a:t>Corinthians’ Questions </a:t>
            </a:r>
            <a:r>
              <a:rPr>
                <a:solidFill>
                  <a:srgbClr val="FF0000"/>
                </a:solidFill>
              </a:rPr>
              <a:t>7-16</a:t>
            </a:r>
            <a:r>
              <a:rPr b="0">
                <a:solidFill>
                  <a:srgbClr val="000000"/>
                </a:solidFill>
              </a:rPr>
              <a:t> “</a:t>
            </a:r>
            <a:r>
              <a:rPr i="1">
                <a:solidFill>
                  <a:srgbClr val="00B050"/>
                </a:solidFill>
              </a:rPr>
              <a:t>Now concerning</a:t>
            </a:r>
            <a:r>
              <a:rPr b="0">
                <a:solidFill>
                  <a:srgbClr val="000000"/>
                </a:solidFill>
              </a:rPr>
              <a:t>…”</a:t>
            </a:r>
            <a:endParaRPr b="0">
              <a:solidFill>
                <a:srgbClr val="000000"/>
              </a:solidFill>
            </a:endParaRPr>
          </a:p>
          <a:p>
            <a:pPr marL="0" indent="1691639">
              <a:buSzTx/>
              <a:buNone/>
            </a:pPr>
            <a:r>
              <a:t>Sex in </a:t>
            </a:r>
            <a:r>
              <a:rPr b="1">
                <a:solidFill>
                  <a:srgbClr val="0070C0"/>
                </a:solidFill>
              </a:rPr>
              <a:t>Marriage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7:1-24</a:t>
            </a:r>
            <a:endParaRPr b="1">
              <a:solidFill>
                <a:srgbClr val="FF0000"/>
              </a:solidFill>
            </a:endParaRPr>
          </a:p>
          <a:p>
            <a:pPr marL="0" indent="1691639">
              <a:buSzTx/>
              <a:buNone/>
            </a:pPr>
            <a:r>
              <a:t>Whether to </a:t>
            </a:r>
            <a:r>
              <a:rPr b="1">
                <a:solidFill>
                  <a:srgbClr val="52DA2C"/>
                </a:solidFill>
              </a:rPr>
              <a:t>Marry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7:25-40</a:t>
            </a:r>
            <a:endParaRPr b="1"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275417"/>
                </a:solidFill>
              </a:defRPr>
            </a:pPr>
            <a:r>
              <a:t>Meat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Sacrificed</a:t>
            </a:r>
            <a:r>
              <a:rPr b="0">
                <a:solidFill>
                  <a:srgbClr val="000000"/>
                </a:solidFill>
              </a:rPr>
              <a:t> to </a:t>
            </a:r>
            <a:r>
              <a:rPr>
                <a:solidFill>
                  <a:srgbClr val="000000"/>
                </a:solidFill>
              </a:rPr>
              <a:t>Idols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8:1-11:34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00B0F0"/>
                </a:solidFill>
              </a:defRPr>
            </a:pPr>
            <a:r>
              <a:t>Spiritual Gifts </a:t>
            </a:r>
            <a:r>
              <a:rPr>
                <a:solidFill>
                  <a:srgbClr val="FF0000"/>
                </a:solidFill>
              </a:rPr>
              <a:t>12:1-15:58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00B050"/>
                </a:solidFill>
              </a:defRPr>
            </a:pPr>
            <a:r>
              <a:t>Collection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70C0"/>
                </a:solidFill>
              </a:rPr>
              <a:t> Saints </a:t>
            </a:r>
            <a:r>
              <a:rPr>
                <a:solidFill>
                  <a:srgbClr val="FF0000"/>
                </a:solidFill>
              </a:rPr>
              <a:t>16:1-11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0070C0"/>
                </a:solidFill>
              </a:defRPr>
            </a:pPr>
            <a:r>
              <a:t>Apollos</a:t>
            </a:r>
            <a:r>
              <a:rPr>
                <a:solidFill>
                  <a:srgbClr val="FF0000"/>
                </a:solidFill>
              </a:rPr>
              <a:t> 16:12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70C0"/>
                </a:solidFill>
              </a:defRPr>
            </a:pPr>
            <a:r>
              <a:t>Effect of </a:t>
            </a:r>
            <a:r>
              <a:rPr>
                <a:solidFill>
                  <a:srgbClr val="7030A0"/>
                </a:solidFill>
              </a:rPr>
              <a:t>Pride</a:t>
            </a:r>
            <a:r>
              <a:t> on the</a:t>
            </a:r>
            <a:r>
              <a:rPr>
                <a:solidFill>
                  <a:srgbClr val="FF0000"/>
                </a:solidFill>
              </a:rPr>
              <a:t> </a:t>
            </a:r>
            <a:r>
              <a:t>Corinthians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3102427" y="2057399"/>
            <a:ext cx="18157374" cy="1087483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>
                <a:solidFill>
                  <a:srgbClr val="002060"/>
                </a:solidFill>
              </a:defRPr>
            </a:pPr>
            <a:r>
              <a:t>Problems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Reported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1-6</a:t>
            </a:r>
            <a:r>
              <a:rPr b="0">
                <a:solidFill>
                  <a:srgbClr val="000000"/>
                </a:solidFill>
              </a:rPr>
              <a:t> “</a:t>
            </a:r>
            <a:r>
              <a:rPr i="1">
                <a:solidFill>
                  <a:srgbClr val="00B050"/>
                </a:solidFill>
              </a:rPr>
              <a:t>It has been reported</a:t>
            </a:r>
            <a:r>
              <a:rPr b="0">
                <a:solidFill>
                  <a:srgbClr val="000000"/>
                </a:solidFill>
              </a:rPr>
              <a:t>…”</a:t>
            </a:r>
            <a:endParaRPr b="0">
              <a:solidFill>
                <a:srgbClr val="00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my own wisdom</a:t>
            </a:r>
            <a:r>
              <a:rPr b="0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1-4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0000"/>
                </a:solidFill>
              </a:rPr>
              <a:t> my magnanimous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3501B"/>
                </a:solidFill>
              </a:rPr>
              <a:t>toleration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5-6</a:t>
            </a:r>
            <a:endParaRPr>
              <a:solidFill>
                <a:srgbClr val="FF0000"/>
              </a:solidFill>
            </a:endParaRPr>
          </a:p>
          <a:p>
            <a:pPr>
              <a:buSzTx/>
              <a:buNone/>
              <a:defRPr b="1">
                <a:solidFill>
                  <a:srgbClr val="0070C0"/>
                </a:solidFill>
              </a:defRPr>
            </a:pPr>
            <a:r>
              <a:t>Corinthians’ Questions </a:t>
            </a:r>
            <a:r>
              <a:rPr>
                <a:solidFill>
                  <a:srgbClr val="FF0000"/>
                </a:solidFill>
              </a:rPr>
              <a:t>7-16</a:t>
            </a:r>
            <a:r>
              <a:rPr b="0">
                <a:solidFill>
                  <a:srgbClr val="000000"/>
                </a:solidFill>
              </a:rPr>
              <a:t> “</a:t>
            </a:r>
            <a:r>
              <a:rPr i="1">
                <a:solidFill>
                  <a:srgbClr val="00B050"/>
                </a:solidFill>
              </a:rPr>
              <a:t>Now concerning</a:t>
            </a:r>
            <a:r>
              <a:rPr b="0">
                <a:solidFill>
                  <a:srgbClr val="000000"/>
                </a:solidFill>
              </a:rPr>
              <a:t>…”</a:t>
            </a:r>
            <a:endParaRPr b="0">
              <a:solidFill>
                <a:srgbClr val="000000"/>
              </a:solidFill>
            </a:endParaRPr>
          </a:p>
          <a:p>
            <a:pPr marL="0" indent="1691639">
              <a:buSzTx/>
              <a:buNone/>
            </a:pPr>
            <a:r>
              <a:t> </a:t>
            </a:r>
            <a:r>
              <a:rPr b="1">
                <a:solidFill>
                  <a:srgbClr val="FF0000"/>
                </a:solidFill>
              </a:rPr>
              <a:t>7:1-24</a:t>
            </a:r>
            <a:endParaRPr b="1">
              <a:solidFill>
                <a:srgbClr val="FF0000"/>
              </a:solidFill>
            </a:endParaRPr>
          </a:p>
          <a:p>
            <a:pPr marL="0" indent="1691639">
              <a:buSzTx/>
              <a:buNone/>
            </a:pPr>
            <a:r>
              <a:t> </a:t>
            </a:r>
            <a:r>
              <a:rPr b="1">
                <a:solidFill>
                  <a:srgbClr val="FF0000"/>
                </a:solidFill>
              </a:rPr>
              <a:t>7:25-40</a:t>
            </a:r>
            <a:endParaRPr b="1"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B050"/>
                </a:solidFill>
              </a:rPr>
              <a:t> 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my superior knowledge </a:t>
            </a:r>
            <a:r>
              <a:rPr>
                <a:solidFill>
                  <a:srgbClr val="FF0000"/>
                </a:solidFill>
              </a:rPr>
              <a:t>8:1-11:34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B050"/>
                </a:solidFill>
              </a:rPr>
              <a:t> in</a:t>
            </a:r>
            <a:r>
              <a:t> </a:t>
            </a:r>
            <a:r>
              <a:rPr>
                <a:solidFill>
                  <a:srgbClr val="0070C0"/>
                </a:solidFill>
              </a:rPr>
              <a:t>my attention-grabbing talent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12:1-15:58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B050"/>
                </a:solidFill>
              </a:rPr>
              <a:t> in</a:t>
            </a:r>
            <a:r>
              <a:t> </a:t>
            </a:r>
            <a:r>
              <a:rPr>
                <a:solidFill>
                  <a:srgbClr val="0070C0"/>
                </a:solidFill>
              </a:rPr>
              <a:t>my </a:t>
            </a:r>
            <a:r>
              <a:rPr>
                <a:solidFill>
                  <a:srgbClr val="00B050"/>
                </a:solidFill>
              </a:rPr>
              <a:t>wealth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16:1-11</a:t>
            </a:r>
            <a:endParaRPr>
              <a:solidFill>
                <a:srgbClr val="FF0000"/>
              </a:solidFill>
            </a:endParaRPr>
          </a:p>
          <a:p>
            <a:pPr marL="0" indent="1691639">
              <a:buSzTx/>
              <a:buNone/>
              <a:defRPr b="1">
                <a:solidFill>
                  <a:srgbClr val="7030A0"/>
                </a:solidFill>
              </a:defRPr>
            </a:pPr>
            <a:r>
              <a:t>Pride</a:t>
            </a:r>
            <a:r>
              <a:rPr>
                <a:solidFill>
                  <a:srgbClr val="00B050"/>
                </a:solidFill>
              </a:rPr>
              <a:t> in</a:t>
            </a:r>
            <a:r>
              <a:t> </a:t>
            </a:r>
            <a:r>
              <a:rPr>
                <a:solidFill>
                  <a:srgbClr val="0070C0"/>
                </a:solidFill>
              </a:rPr>
              <a:t>my favorite people</a:t>
            </a:r>
            <a:r>
              <a:rPr>
                <a:solidFill>
                  <a:srgbClr val="FF0000"/>
                </a:solidFill>
              </a:rPr>
              <a:t> 16:12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1676400" y="2"/>
            <a:ext cx="21031200" cy="2182760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Future </a:t>
            </a:r>
            <a:r>
              <a:rPr>
                <a:solidFill>
                  <a:srgbClr val="0070C0"/>
                </a:solidFill>
              </a:rPr>
              <a:t>Lessons</a:t>
            </a:r>
            <a:r>
              <a:t> About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7030A0"/>
                </a:solidFill>
              </a:rPr>
              <a:t> Pride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1676400" y="1946787"/>
            <a:ext cx="21031200" cy="11503743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>
                <a:solidFill>
                  <a:srgbClr val="FF0000"/>
                </a:solidFill>
              </a:rPr>
              <a:t> </a:t>
            </a:r>
            <a:r>
              <a:t>uses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scripture</a:t>
            </a:r>
            <a:r>
              <a:rPr>
                <a:solidFill>
                  <a:srgbClr val="FF0000"/>
                </a:solidFill>
              </a:rPr>
              <a:t> </a:t>
            </a:r>
            <a:r>
              <a:t>against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endParaRPr>
              <a:solidFill>
                <a:srgbClr val="0070C0"/>
              </a:solidFill>
            </a:endParaRPr>
          </a:p>
          <a:p>
            <a:pPr>
              <a:defRPr b="1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</a:t>
            </a:r>
            <a:r>
              <a:rPr>
                <a:solidFill>
                  <a:srgbClr val="00B0F0"/>
                </a:solidFill>
              </a:rPr>
              <a:t>God </a:t>
            </a:r>
            <a:r>
              <a:rPr>
                <a:solidFill>
                  <a:srgbClr val="15C6AA"/>
                </a:solidFill>
              </a:rPr>
              <a:t>fulfills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our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specific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spiritual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needs lawfully</a:t>
            </a:r>
            <a:r>
              <a:rPr>
                <a:solidFill>
                  <a:srgbClr val="FF0000"/>
                </a:solidFill>
              </a:rPr>
              <a:t> </a:t>
            </a:r>
            <a:endParaRPr>
              <a:solidFill>
                <a:srgbClr val="00B0F0"/>
              </a:solidFill>
            </a:endParaRPr>
          </a:p>
          <a:p>
            <a:pPr>
              <a:defRPr b="1" sz="7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Satan’s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later</a:t>
            </a:r>
            <a:r>
              <a:rPr>
                <a:solidFill>
                  <a:srgbClr val="FF0000"/>
                </a:solidFill>
              </a:rPr>
              <a:t> </a:t>
            </a:r>
            <a:r>
              <a:t>temptations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against </a:t>
            </a:r>
            <a:r>
              <a:rPr>
                <a:solidFill>
                  <a:srgbClr val="00B0F0"/>
                </a:solidFill>
              </a:rPr>
              <a:t>Christ</a:t>
            </a:r>
          </a:p>
          <a:p>
            <a:pPr>
              <a:defRPr b="1" sz="7200">
                <a:solidFill>
                  <a:srgbClr val="15C6A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Trusting</a:t>
            </a:r>
            <a:r>
              <a:rPr>
                <a:solidFill>
                  <a:srgbClr val="00B0F0"/>
                </a:solidFill>
              </a:rPr>
              <a:t> God’s </a:t>
            </a:r>
            <a:r>
              <a:rPr>
                <a:solidFill>
                  <a:srgbClr val="0070C0"/>
                </a:solidFill>
              </a:rPr>
              <a:t>word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way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wisdom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time</a:t>
            </a:r>
            <a:endParaRPr>
              <a:solidFill>
                <a:srgbClr val="00B050"/>
              </a:solidFill>
            </a:endParaRPr>
          </a:p>
          <a:p>
            <a:pPr>
              <a:defRPr b="1" sz="7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Satan’s</a:t>
            </a:r>
            <a:r>
              <a:rPr>
                <a:solidFill>
                  <a:srgbClr val="00B050"/>
                </a:solidFill>
              </a:rPr>
              <a:t> synthesis of sinful </a:t>
            </a:r>
            <a:r>
              <a:t>temptations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