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1pPr>
    <a:lvl2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2pPr>
    <a:lvl3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3pPr>
    <a:lvl4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4pPr>
    <a:lvl5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5pPr>
    <a:lvl6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6pPr>
    <a:lvl7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7pPr>
    <a:lvl8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8pPr>
    <a:lvl9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satOff val="1848"/>
              <a:lumOff val="-15262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6">
                  <a:satOff val="1848"/>
                  <a:lumOff val="-15262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6">
                  <a:satOff val="1848"/>
                  <a:lumOff val="-15262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5E6E5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A5F5E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BEBEB"/>
          </a:solidFill>
        </a:fill>
      </a:tcStyle>
    </a:band2H>
    <a:firstCo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E5E6E5"/>
          </a:solidFill>
        </a:fill>
      </a:tcStyle>
    </a:firstCol>
    <a:la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lastRow>
    <a:fir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5A5F5E"/>
              </a:solidFill>
              <a:prstDash val="solid"/>
              <a:miter lim="400000"/>
            </a:ln>
          </a:right>
          <a:top>
            <a:ln w="12700" cap="flat">
              <a:solidFill>
                <a:srgbClr val="C8C8C8"/>
              </a:solidFill>
              <a:prstDash val="solid"/>
              <a:miter lim="400000"/>
            </a:ln>
          </a:top>
          <a:bottom>
            <a:ln w="12700" cap="flat">
              <a:solidFill>
                <a:srgbClr val="C8C8C8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5A5F5E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0" name="Shape 16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673100" y="2870200"/>
            <a:ext cx="23050500" cy="45593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673100" y="7416800"/>
            <a:ext cx="23050500" cy="1816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idx="1"/>
          </p:nvPr>
        </p:nvSpPr>
        <p:spPr>
          <a:xfrm>
            <a:off x="1435100" y="1066800"/>
            <a:ext cx="21501100" cy="11557000"/>
          </a:xfrm>
          <a:prstGeom prst="rect">
            <a:avLst/>
          </a:prstGeom>
        </p:spPr>
        <p:txBody>
          <a:bodyPr/>
          <a:lstStyle>
            <a:lvl1pPr marL="736600" indent="-736600">
              <a:lnSpc>
                <a:spcPct val="120000"/>
              </a:lnSpc>
              <a:spcBef>
                <a:spcPts val="6500"/>
              </a:spcBef>
              <a:defRPr sz="6400"/>
            </a:lvl1pPr>
            <a:lvl2pPr marL="1473200" indent="-736600">
              <a:lnSpc>
                <a:spcPct val="120000"/>
              </a:lnSpc>
              <a:spcBef>
                <a:spcPts val="6500"/>
              </a:spcBef>
              <a:defRPr sz="6400"/>
            </a:lvl2pPr>
            <a:lvl3pPr marL="2209800" indent="-736600">
              <a:lnSpc>
                <a:spcPct val="120000"/>
              </a:lnSpc>
              <a:spcBef>
                <a:spcPts val="6500"/>
              </a:spcBef>
              <a:defRPr sz="6400"/>
            </a:lvl3pPr>
            <a:lvl4pPr marL="2946400" indent="-736600">
              <a:lnSpc>
                <a:spcPct val="120000"/>
              </a:lnSpc>
              <a:spcBef>
                <a:spcPts val="6500"/>
              </a:spcBef>
              <a:defRPr sz="6400"/>
            </a:lvl4pPr>
            <a:lvl5pPr marL="3683000" indent="-736600">
              <a:lnSpc>
                <a:spcPct val="120000"/>
              </a:lnSpc>
              <a:spcBef>
                <a:spcPts val="6500"/>
              </a:spcBef>
              <a:defRPr sz="6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lose-up of motorcycle engine components"/>
          <p:cNvSpPr/>
          <p:nvPr>
            <p:ph type="pic" sz="half" idx="21"/>
          </p:nvPr>
        </p:nvSpPr>
        <p:spPr>
          <a:xfrm>
            <a:off x="12420509" y="5714207"/>
            <a:ext cx="11023601" cy="82550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2" name="Close-up of motorcycle gas cap"/>
          <p:cNvSpPr/>
          <p:nvPr>
            <p:ph type="pic" sz="half" idx="22"/>
          </p:nvPr>
        </p:nvSpPr>
        <p:spPr>
          <a:xfrm>
            <a:off x="12420600" y="-673100"/>
            <a:ext cx="11023600" cy="8255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Black and white photo of motorcycle engine components"/>
          <p:cNvSpPr/>
          <p:nvPr>
            <p:ph type="pic" idx="23"/>
          </p:nvPr>
        </p:nvSpPr>
        <p:spPr>
          <a:xfrm>
            <a:off x="-825499" y="-2108200"/>
            <a:ext cx="13804901" cy="1844321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–Johnny Appleseed"/>
          <p:cNvSpPr txBox="1"/>
          <p:nvPr>
            <p:ph type="body" sz="quarter" idx="21"/>
          </p:nvPr>
        </p:nvSpPr>
        <p:spPr>
          <a:xfrm>
            <a:off x="2387600" y="8001000"/>
            <a:ext cx="19621500" cy="6477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112" name="“Type a quote here.”"/>
          <p:cNvSpPr txBox="1"/>
          <p:nvPr>
            <p:ph type="body" sz="quarter" idx="22"/>
          </p:nvPr>
        </p:nvSpPr>
        <p:spPr>
          <a:xfrm>
            <a:off x="2374900" y="5892800"/>
            <a:ext cx="19621500" cy="8509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/>
            <a:r>
              <a:t>“Type a quote here.”</a:t>
            </a:r>
          </a:p>
        </p:txBody>
      </p:sp>
      <p:sp>
        <p:nvSpPr>
          <p:cNvPr id="1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Front view of a red motorcycle against a black background"/>
          <p:cNvSpPr/>
          <p:nvPr>
            <p:ph type="pic" idx="2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le Text"/>
          <p:cNvSpPr txBox="1"/>
          <p:nvPr>
            <p:ph type="title"/>
          </p:nvPr>
        </p:nvSpPr>
        <p:spPr>
          <a:xfrm>
            <a:off x="3962400" y="549276"/>
            <a:ext cx="16459200" cy="2286001"/>
          </a:xfrm>
          <a:prstGeom prst="rect">
            <a:avLst/>
          </a:prstGeom>
        </p:spPr>
        <p:txBody>
          <a:bodyPr lIns="91439" tIns="91439" rIns="91439" bIns="91439"/>
          <a:lstStyle>
            <a:lvl1pPr defTabSz="1828800">
              <a:defRPr cap="none" sz="8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36" name="Body Level One…"/>
          <p:cNvSpPr txBox="1"/>
          <p:nvPr>
            <p:ph type="body" idx="1"/>
          </p:nvPr>
        </p:nvSpPr>
        <p:spPr>
          <a:xfrm>
            <a:off x="3962400" y="3200400"/>
            <a:ext cx="16459200" cy="9051926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685800" indent="-685800" defTabSz="1828800">
              <a:spcBef>
                <a:spcPts val="1500"/>
              </a:spcBef>
              <a:buSzPct val="100000"/>
              <a:buFont typeface="Arial"/>
              <a:defRPr sz="6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110342" indent="-653142" defTabSz="1828800">
              <a:spcBef>
                <a:spcPts val="1500"/>
              </a:spcBef>
              <a:buSzPct val="100000"/>
              <a:buFont typeface="Arial"/>
              <a:buChar char="–"/>
              <a:defRPr sz="6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524000" indent="-609600" defTabSz="1828800">
              <a:spcBef>
                <a:spcPts val="1500"/>
              </a:spcBef>
              <a:buSzPct val="100000"/>
              <a:buFont typeface="Arial"/>
              <a:defRPr sz="6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103120" indent="-731520" defTabSz="1828800">
              <a:spcBef>
                <a:spcPts val="1500"/>
              </a:spcBef>
              <a:buSzPct val="100000"/>
              <a:buFont typeface="Arial"/>
              <a:buChar char="–"/>
              <a:defRPr sz="6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560320" indent="-731520" defTabSz="1828800">
              <a:spcBef>
                <a:spcPts val="1500"/>
              </a:spcBef>
              <a:buSzPct val="100000"/>
              <a:buFont typeface="Arial"/>
              <a:buChar char="»"/>
              <a:defRPr sz="6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xfrm>
            <a:off x="19917052" y="12835870"/>
            <a:ext cx="504548" cy="48391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itle Text"/>
          <p:cNvSpPr txBox="1"/>
          <p:nvPr>
            <p:ph type="title"/>
          </p:nvPr>
        </p:nvSpPr>
        <p:spPr>
          <a:xfrm>
            <a:off x="4419600" y="4260850"/>
            <a:ext cx="15544800" cy="2940050"/>
          </a:xfrm>
          <a:prstGeom prst="rect">
            <a:avLst/>
          </a:prstGeom>
        </p:spPr>
        <p:txBody>
          <a:bodyPr lIns="91439" tIns="91439" rIns="91439" bIns="91439"/>
          <a:lstStyle>
            <a:lvl1pPr defTabSz="1828800">
              <a:defRPr cap="none" sz="8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45" name="Body Level One…"/>
          <p:cNvSpPr txBox="1"/>
          <p:nvPr>
            <p:ph type="body" sz="quarter" idx="1"/>
          </p:nvPr>
        </p:nvSpPr>
        <p:spPr>
          <a:xfrm>
            <a:off x="5791200" y="7772400"/>
            <a:ext cx="12801600" cy="3505200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0" indent="0" algn="ctr" defTabSz="1828800">
              <a:spcBef>
                <a:spcPts val="1500"/>
              </a:spcBef>
              <a:buSzTx/>
              <a:buNone/>
              <a:defRPr sz="6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indent="457200" algn="ctr" defTabSz="1828800">
              <a:spcBef>
                <a:spcPts val="1500"/>
              </a:spcBef>
              <a:buSzTx/>
              <a:buNone/>
              <a:defRPr sz="6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indent="914400" algn="ctr" defTabSz="1828800">
              <a:spcBef>
                <a:spcPts val="1500"/>
              </a:spcBef>
              <a:buSzTx/>
              <a:buNone/>
              <a:defRPr sz="6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indent="1371600" algn="ctr" defTabSz="1828800">
              <a:spcBef>
                <a:spcPts val="1500"/>
              </a:spcBef>
              <a:buSzTx/>
              <a:buNone/>
              <a:defRPr sz="6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indent="1828800" algn="ctr" defTabSz="1828800">
              <a:spcBef>
                <a:spcPts val="1500"/>
              </a:spcBef>
              <a:buSzTx/>
              <a:buNone/>
              <a:defRPr sz="6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6" name="Slide Number"/>
          <p:cNvSpPr txBox="1"/>
          <p:nvPr>
            <p:ph type="sldNum" sz="quarter" idx="2"/>
          </p:nvPr>
        </p:nvSpPr>
        <p:spPr>
          <a:xfrm>
            <a:off x="19917052" y="12835870"/>
            <a:ext cx="504548" cy="48391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lide Number"/>
          <p:cNvSpPr txBox="1"/>
          <p:nvPr>
            <p:ph type="sldNum" sz="quarter" idx="2"/>
          </p:nvPr>
        </p:nvSpPr>
        <p:spPr>
          <a:xfrm>
            <a:off x="22496303" y="12753103"/>
            <a:ext cx="668497" cy="649447"/>
          </a:xfrm>
          <a:prstGeom prst="rect">
            <a:avLst/>
          </a:prstGeom>
        </p:spPr>
        <p:txBody>
          <a:bodyPr lIns="121919" tIns="121919" rIns="121919" bIns="121919" anchor="ctr"/>
          <a:lstStyle>
            <a:lvl1pPr algn="r" defTabSz="2438400"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file view of a red motorcycle"/>
          <p:cNvSpPr/>
          <p:nvPr>
            <p:ph type="pic" idx="21"/>
          </p:nvPr>
        </p:nvSpPr>
        <p:spPr>
          <a:xfrm>
            <a:off x="4280774" y="-1688429"/>
            <a:ext cx="15829857" cy="118491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2387600" y="9728200"/>
            <a:ext cx="19621500" cy="1803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2387600" y="11518900"/>
            <a:ext cx="19621500" cy="1600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673100" y="4572000"/>
            <a:ext cx="23050500" cy="45593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ont view of a red motorcycle"/>
          <p:cNvSpPr/>
          <p:nvPr>
            <p:ph type="pic" idx="21"/>
          </p:nvPr>
        </p:nvSpPr>
        <p:spPr>
          <a:xfrm>
            <a:off x="10590462" y="1511300"/>
            <a:ext cx="13644824" cy="1212873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673100" y="1435100"/>
            <a:ext cx="11049000" cy="5461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673100" y="6870700"/>
            <a:ext cx="11049000" cy="5461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736600" indent="-736600">
              <a:lnSpc>
                <a:spcPct val="120000"/>
              </a:lnSpc>
              <a:spcBef>
                <a:spcPts val="6500"/>
              </a:spcBef>
              <a:defRPr sz="6400"/>
            </a:lvl1pPr>
            <a:lvl2pPr marL="1473200" indent="-736600">
              <a:lnSpc>
                <a:spcPct val="120000"/>
              </a:lnSpc>
              <a:spcBef>
                <a:spcPts val="6500"/>
              </a:spcBef>
              <a:defRPr sz="6400"/>
            </a:lvl2pPr>
            <a:lvl3pPr marL="2209800" indent="-736600">
              <a:lnSpc>
                <a:spcPct val="120000"/>
              </a:lnSpc>
              <a:spcBef>
                <a:spcPts val="6500"/>
              </a:spcBef>
              <a:defRPr sz="6400"/>
            </a:lvl3pPr>
            <a:lvl4pPr marL="2946400" indent="-736600">
              <a:lnSpc>
                <a:spcPct val="120000"/>
              </a:lnSpc>
              <a:spcBef>
                <a:spcPts val="6500"/>
              </a:spcBef>
              <a:defRPr sz="6400"/>
            </a:lvl4pPr>
            <a:lvl5pPr marL="3683000" indent="-736600">
              <a:lnSpc>
                <a:spcPct val="120000"/>
              </a:lnSpc>
              <a:spcBef>
                <a:spcPts val="6500"/>
              </a:spcBef>
              <a:defRPr sz="6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Front view of a red motorcycle"/>
          <p:cNvSpPr/>
          <p:nvPr>
            <p:ph type="pic" sz="half" idx="21"/>
          </p:nvPr>
        </p:nvSpPr>
        <p:spPr>
          <a:xfrm>
            <a:off x="11814854" y="3233783"/>
            <a:ext cx="11753235" cy="1044731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673100" y="3835400"/>
            <a:ext cx="11049000" cy="8864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6" name="Body Level One…"/>
          <p:cNvSpPr txBox="1"/>
          <p:nvPr>
            <p:ph type="body" sz="half" idx="1"/>
          </p:nvPr>
        </p:nvSpPr>
        <p:spPr>
          <a:xfrm>
            <a:off x="673100" y="3835400"/>
            <a:ext cx="11049000" cy="8864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5" name="Body Level One…"/>
          <p:cNvSpPr txBox="1"/>
          <p:nvPr>
            <p:ph type="body" sz="half" idx="1"/>
          </p:nvPr>
        </p:nvSpPr>
        <p:spPr>
          <a:xfrm>
            <a:off x="673100" y="3835400"/>
            <a:ext cx="11049000" cy="8864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673100" y="355600"/>
            <a:ext cx="23050500" cy="342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673100" y="3835400"/>
            <a:ext cx="23050500" cy="8864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76100" y="13081000"/>
            <a:ext cx="419100" cy="4572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9pPr>
    </p:titleStyle>
    <p:bodyStyle>
      <a:lvl1pPr marL="5842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1pPr>
      <a:lvl2pPr marL="11684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2pPr>
      <a:lvl3pPr marL="17526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3pPr>
      <a:lvl4pPr marL="23368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4pPr>
      <a:lvl5pPr marL="29210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5pPr>
      <a:lvl6pPr marL="35052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6pPr>
      <a:lvl7pPr marL="40894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7pPr>
      <a:lvl8pPr marL="46736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8pPr>
      <a:lvl9pPr marL="52578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1.tif"/><Relationship Id="rId4" Type="http://schemas.openxmlformats.org/officeDocument/2006/relationships/image" Target="../media/image2.tif"/><Relationship Id="rId5" Type="http://schemas.openxmlformats.org/officeDocument/2006/relationships/hyperlink" Target="https://www.youtube.com/user/donmcclain11/live" TargetMode="External"/><Relationship Id="rId6" Type="http://schemas.openxmlformats.org/officeDocument/2006/relationships/hyperlink" Target="https://www.w65stchurchofchrist.com" TargetMode="External"/><Relationship Id="rId7" Type="http://schemas.openxmlformats.org/officeDocument/2006/relationships/image" Target="../media/image2.png"/><Relationship Id="rId8" Type="http://schemas.openxmlformats.org/officeDocument/2006/relationships/image" Target="../media/image3.png"/><Relationship Id="rId9" Type="http://schemas.openxmlformats.org/officeDocument/2006/relationships/image" Target="../media/image4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eg"/><Relationship Id="rId3" Type="http://schemas.openxmlformats.org/officeDocument/2006/relationships/hyperlink" Target="https://www.w65stchurchofchrist.com" TargetMode="External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ODAY’S LESSON"/>
          <p:cNvSpPr txBox="1"/>
          <p:nvPr/>
        </p:nvSpPr>
        <p:spPr>
          <a:xfrm>
            <a:off x="-1" y="1739878"/>
            <a:ext cx="24384001" cy="939801"/>
          </a:xfrm>
          <a:prstGeom prst="rect">
            <a:avLst/>
          </a:prstGeom>
          <a:gradFill>
            <a:gsLst>
              <a:gs pos="0">
                <a:srgbClr val="001121">
                  <a:alpha val="49266"/>
                </a:srgbClr>
              </a:gs>
              <a:gs pos="100000">
                <a:srgbClr val="003367">
                  <a:alpha val="72958"/>
                </a:srgbClr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457200">
              <a:lnSpc>
                <a:spcPct val="100000"/>
              </a:lnSpc>
              <a:spcBef>
                <a:spcPts val="0"/>
              </a:spcBef>
              <a:defRPr sz="5500">
                <a:solidFill>
                  <a:srgbClr val="FFFFFF"/>
                </a:solidFill>
                <a:effectLst>
                  <a:outerShdw sx="100000" sy="100000" kx="0" ky="0" algn="b" rotWithShape="0" blurRad="63500" dist="63500" dir="18900000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TODAY’S LESSON</a:t>
            </a:r>
          </a:p>
        </p:txBody>
      </p:sp>
      <p:pic>
        <p:nvPicPr>
          <p:cNvPr id="163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581559" y="11148164"/>
            <a:ext cx="3633119" cy="1370989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14300" dist="61100" dir="5400000">
              <a:srgbClr val="000000">
                <a:alpha val="97381"/>
              </a:srgbClr>
            </a:outerShdw>
          </a:effectLst>
        </p:spPr>
      </p:pic>
      <p:pic>
        <p:nvPicPr>
          <p:cNvPr id="164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710355" y="11092017"/>
            <a:ext cx="2598106" cy="1483283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14300" dist="61100" dir="5400000">
              <a:srgbClr val="000000">
                <a:alpha val="97381"/>
              </a:srgbClr>
            </a:outerShdw>
          </a:effectLst>
        </p:spPr>
      </p:pic>
      <p:sp>
        <p:nvSpPr>
          <p:cNvPr id="165" name="Sunday evening lesson live stream 4:00 PM CDT July 26, 2026"/>
          <p:cNvSpPr txBox="1"/>
          <p:nvPr/>
        </p:nvSpPr>
        <p:spPr>
          <a:xfrm>
            <a:off x="6145167" y="10769398"/>
            <a:ext cx="12093667" cy="212852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14300" dist="61100" dir="5400000">
              <a:srgbClr val="000000">
                <a:alpha val="97381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 defTabSz="584200">
              <a:lnSpc>
                <a:spcPct val="90000"/>
              </a:lnSpc>
              <a:spcBef>
                <a:spcPts val="0"/>
              </a:spcBef>
              <a:buClr>
                <a:srgbClr val="FFFFFF"/>
              </a:buClr>
              <a:defRPr i="1" sz="7500">
                <a:solidFill>
                  <a:srgbClr val="FFFFFF"/>
                </a:solidFill>
                <a:effectLst>
                  <a:outerShdw sx="100000" sy="100000" kx="0" ky="0" algn="b" rotWithShape="0" blurRad="152400" dist="76200" dir="0">
                    <a:srgbClr val="000000"/>
                  </a:outerShdw>
                </a:effectLst>
                <a:uFill>
                  <a:solidFill>
                    <a:srgbClr val="E9ADD0"/>
                  </a:solidFill>
                </a:u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Sunday evening lesson live stream 4:00 PM</a:t>
            </a:r>
            <a:r>
              <a:rPr>
                <a:uFill>
                  <a:solidFill>
                    <a:srgbClr val="FFFFFF"/>
                  </a:solidFill>
                </a:uFill>
              </a:rPr>
              <a:t> </a:t>
            </a:r>
            <a:r>
              <a:rPr baseline="31999" sz="4800">
                <a:uFill>
                  <a:solidFill>
                    <a:srgbClr val="FFFFFF"/>
                  </a:solidFill>
                </a:uFill>
              </a:rPr>
              <a:t>CDT</a:t>
            </a:r>
            <a:r>
              <a:rPr>
                <a:uFill>
                  <a:solidFill>
                    <a:srgbClr val="FFFFFF"/>
                  </a:solidFill>
                </a:uFill>
              </a:rPr>
              <a:t> July 26, 2026</a:t>
            </a:r>
          </a:p>
        </p:txBody>
      </p:sp>
      <p:sp>
        <p:nvSpPr>
          <p:cNvPr id="166" name="“Church of Christ MEETING @ 100 CORNERSTONE, Alexander AR. 72002”"/>
          <p:cNvSpPr txBox="1"/>
          <p:nvPr/>
        </p:nvSpPr>
        <p:spPr>
          <a:xfrm>
            <a:off x="-15032" y="-111714"/>
            <a:ext cx="24414065" cy="698501"/>
          </a:xfrm>
          <a:prstGeom prst="rect">
            <a:avLst/>
          </a:prstGeom>
          <a:solidFill>
            <a:schemeClr val="accent6">
              <a:hueOff val="-133706"/>
              <a:satOff val="8281"/>
              <a:lumOff val="-27269"/>
              <a:alpha val="40019"/>
            </a:schemeClr>
          </a:solidFill>
          <a:ln w="12700">
            <a:miter lim="400000"/>
          </a:ln>
          <a:effectLst>
            <a:outerShdw sx="100000" sy="100000" kx="0" ky="0" algn="b" rotWithShape="0" blurRad="114300" dist="61100" dir="5400000">
              <a:srgbClr val="000000">
                <a:alpha val="97381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457200"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accent3">
                    <a:hueOff val="198700"/>
                    <a:satOff val="21248"/>
                    <a:lumOff val="19305"/>
                  </a:schemeClr>
                </a:solidFill>
                <a:latin typeface="Thames Nude Roman"/>
                <a:ea typeface="Thames Nude Roman"/>
                <a:cs typeface="Thames Nude Roman"/>
                <a:sym typeface="Thames Nude Roman"/>
              </a:defRPr>
            </a:lvl1pPr>
          </a:lstStyle>
          <a:p>
            <a:pPr/>
            <a:r>
              <a:t>“Church of Christ MEETING @ 100 CORNERSTONE, Alexander AR. 72002”</a:t>
            </a:r>
          </a:p>
        </p:txBody>
      </p:sp>
      <p:sp>
        <p:nvSpPr>
          <p:cNvPr id="167" name="https://www.youtube.com/user/donmcclain11/live  / WWW.ALEXANDERCHURCHOFCHRIST.COM"/>
          <p:cNvSpPr/>
          <p:nvPr/>
        </p:nvSpPr>
        <p:spPr>
          <a:xfrm>
            <a:off x="-15033" y="12880954"/>
            <a:ext cx="24414066" cy="723901"/>
          </a:xfrm>
          <a:prstGeom prst="rect">
            <a:avLst/>
          </a:prstGeom>
          <a:solidFill>
            <a:schemeClr val="accent6">
              <a:satOff val="1848"/>
              <a:lumOff val="-15262"/>
              <a:alpha val="51078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defRPr sz="4300">
                <a:solidFill>
                  <a:srgbClr val="FFFFFF"/>
                </a:solidFill>
              </a:defRPr>
            </a:pPr>
            <a:r>
              <a:rPr u="sng">
                <a:hlinkClick r:id="rId5" invalidUrl="" action="" tgtFrame="" tooltip="" history="1" highlightClick="0" endSnd="0"/>
              </a:rPr>
              <a:t>https://www.youtube.com/user/donmcclain11/live</a:t>
            </a:r>
            <a:r>
              <a:t> </a:t>
            </a:r>
            <a:r>
              <a:rPr>
                <a:uFill>
                  <a:solidFill>
                    <a:srgbClr val="FFFFFF"/>
                  </a:solidFill>
                </a:uFill>
              </a:rPr>
              <a:t> / </a:t>
            </a:r>
            <a:r>
              <a:rPr u="sng">
                <a:hlinkClick r:id="rId6" invalidUrl="" action="" tgtFrame="" tooltip="" history="1" highlightClick="0" endSnd="0"/>
              </a:rPr>
              <a:t>WWW.ALEXANDERCHURCHOFCHRIST.COM</a:t>
            </a:r>
            <a:r>
              <a:rPr>
                <a:uFill>
                  <a:solidFill>
                    <a:srgbClr val="FFFFFF"/>
                  </a:solidFill>
                </a:uFill>
              </a:rPr>
              <a:t> </a:t>
            </a:r>
          </a:p>
        </p:txBody>
      </p:sp>
      <p:pic>
        <p:nvPicPr>
          <p:cNvPr id="168" name="“instructions for the Kingdom of Heaven”… “instructions for the Kingdom of Heaven”(Part 3) (Matthew 16:21-27) By James Hamilton " descr="“instructions for the Kingdom of Heaven”… “instructions for the Kingdom of Heaven”(Part 3) (Matthew 16:21-27) By James Hamilton 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388452" y="2809964"/>
            <a:ext cx="19607096" cy="6785881"/>
          </a:xfrm>
          <a:prstGeom prst="rect">
            <a:avLst/>
          </a:prstGeom>
          <a:effectLst>
            <a:outerShdw sx="100000" sy="100000" kx="0" ky="0" algn="b" rotWithShape="0" blurRad="215900" dist="98081" dir="5400000">
              <a:srgbClr val="000000">
                <a:alpha val="79241"/>
              </a:srgbClr>
            </a:outerShdw>
          </a:effectLst>
        </p:spPr>
      </p:pic>
      <p:grpSp>
        <p:nvGrpSpPr>
          <p:cNvPr id="171" name="Screenshot 2026-03-01 at 7.18.26 AM.png"/>
          <p:cNvGrpSpPr/>
          <p:nvPr/>
        </p:nvGrpSpPr>
        <p:grpSpPr>
          <a:xfrm>
            <a:off x="19052770" y="5463412"/>
            <a:ext cx="5227187" cy="5710176"/>
            <a:chOff x="0" y="0"/>
            <a:chExt cx="5227185" cy="5710175"/>
          </a:xfrm>
        </p:grpSpPr>
        <p:pic>
          <p:nvPicPr>
            <p:cNvPr id="170" name="Screenshot 2026-03-01 at 7.18.26 AM.png" descr="Screenshot 2026-03-01 at 7.18.26 AM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215900" y="139700"/>
              <a:ext cx="4795386" cy="5151376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69" name="Screenshot 2026-03-01 at 7.18.26 AM.png" descr="Screenshot 2026-03-01 at 7.18.26 AM.png"/>
            <p:cNvPicPr>
              <a:picLocks noChangeAspect="0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0" y="0"/>
              <a:ext cx="5227186" cy="5710176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itle 1"/>
          <p:cNvSpPr txBox="1"/>
          <p:nvPr>
            <p:ph type="title"/>
          </p:nvPr>
        </p:nvSpPr>
        <p:spPr>
          <a:xfrm>
            <a:off x="3962400" y="0"/>
            <a:ext cx="16459200" cy="2438400"/>
          </a:xfrm>
          <a:prstGeom prst="rect">
            <a:avLst/>
          </a:prstGeom>
        </p:spPr>
        <p:txBody>
          <a:bodyPr/>
          <a:lstStyle>
            <a:lvl1pPr>
              <a:defRPr b="1" sz="8000">
                <a:solidFill>
                  <a:srgbClr val="00B050"/>
                </a:solidFill>
              </a:defRPr>
            </a:lvl1pPr>
          </a:lstStyle>
          <a:p>
            <a:pPr/>
            <a:r>
              <a:t>The Training of the Twelve</a:t>
            </a:r>
          </a:p>
        </p:txBody>
      </p:sp>
      <p:sp>
        <p:nvSpPr>
          <p:cNvPr id="198" name="Content Placeholder 2"/>
          <p:cNvSpPr txBox="1"/>
          <p:nvPr>
            <p:ph type="body" idx="1"/>
          </p:nvPr>
        </p:nvSpPr>
        <p:spPr>
          <a:xfrm>
            <a:off x="3657600" y="2438400"/>
            <a:ext cx="17068800" cy="112776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Disciples’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2060"/>
                </a:solidFill>
              </a:rPr>
              <a:t>failure</a:t>
            </a:r>
            <a:r>
              <a:rPr b="0">
                <a:solidFill>
                  <a:srgbClr val="000000"/>
                </a:solidFill>
              </a:rPr>
              <a:t> to </a:t>
            </a:r>
            <a:r>
              <a:rPr>
                <a:solidFill>
                  <a:srgbClr val="00B050"/>
                </a:solidFill>
              </a:rPr>
              <a:t>cast out </a:t>
            </a:r>
            <a:r>
              <a:rPr>
                <a:solidFill>
                  <a:srgbClr val="C00000"/>
                </a:solidFill>
              </a:rPr>
              <a:t>demon</a:t>
            </a:r>
            <a:r>
              <a:rPr b="0">
                <a:solidFill>
                  <a:srgbClr val="000000"/>
                </a:solidFill>
              </a:rPr>
              <a:t>  </a:t>
            </a:r>
            <a:r>
              <a:rPr>
                <a:solidFill>
                  <a:srgbClr val="FF0000"/>
                </a:solidFill>
              </a:rPr>
              <a:t>17:14-23</a:t>
            </a:r>
            <a:endParaRPr>
              <a:solidFill>
                <a:srgbClr val="FF0000"/>
              </a:solidFill>
            </a:endParaRPr>
          </a:p>
          <a:p>
            <a:pPr lvl="1" marL="571500" indent="-114300"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Disciples’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2060"/>
                </a:solidFill>
              </a:rPr>
              <a:t>public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2060"/>
                </a:solidFill>
              </a:rPr>
              <a:t>failure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FF0000"/>
                </a:solidFill>
              </a:rPr>
              <a:t>17:14-16</a:t>
            </a:r>
            <a:endParaRPr>
              <a:solidFill>
                <a:srgbClr val="FF0000"/>
              </a:solidFill>
            </a:endParaRPr>
          </a:p>
          <a:p>
            <a:pPr lvl="1" marL="571500" indent="-114300">
              <a:spcBef>
                <a:spcPts val="1700"/>
              </a:spcBef>
              <a:buSzTx/>
              <a:buNone/>
              <a:defRPr b="1" sz="7200">
                <a:solidFill>
                  <a:srgbClr val="00B0F0"/>
                </a:solidFill>
              </a:defRPr>
            </a:pPr>
            <a:r>
              <a:t>Jesus’ </a:t>
            </a:r>
            <a:r>
              <a:rPr>
                <a:solidFill>
                  <a:srgbClr val="00B050"/>
                </a:solidFill>
              </a:rPr>
              <a:t>success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FF0000"/>
                </a:solidFill>
              </a:rPr>
              <a:t>17:17-18</a:t>
            </a:r>
            <a:endParaRPr>
              <a:solidFill>
                <a:srgbClr val="FF0000"/>
              </a:solidFill>
            </a:endParaRPr>
          </a:p>
          <a:p>
            <a:pPr lvl="1" marL="571500" indent="-114300"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Private explanation </a:t>
            </a:r>
            <a:r>
              <a:rPr b="0">
                <a:solidFill>
                  <a:srgbClr val="000000"/>
                </a:solidFill>
              </a:rPr>
              <a:t>for </a:t>
            </a:r>
            <a:r>
              <a:rPr>
                <a:solidFill>
                  <a:srgbClr val="002060"/>
                </a:solidFill>
              </a:rPr>
              <a:t>failure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FF0000"/>
                </a:solidFill>
              </a:rPr>
              <a:t>17:19-21</a:t>
            </a:r>
            <a:endParaRPr>
              <a:solidFill>
                <a:srgbClr val="FF0000"/>
              </a:solidFill>
            </a:endParaRPr>
          </a:p>
          <a:p>
            <a:pPr lvl="1" marL="571500" indent="-114300">
              <a:spcBef>
                <a:spcPts val="1700"/>
              </a:spcBef>
              <a:buSzTx/>
              <a:buNone/>
              <a:defRPr b="1" sz="7200">
                <a:solidFill>
                  <a:srgbClr val="00B0F0"/>
                </a:solidFill>
              </a:defRPr>
            </a:pPr>
            <a:r>
              <a:t>Jesus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D07C"/>
                </a:solidFill>
              </a:rPr>
              <a:t>foretells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t>His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FF0000"/>
                </a:solidFill>
              </a:rPr>
              <a:t>sacrifice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FF0000"/>
                </a:solidFill>
              </a:rPr>
              <a:t>17:22-23</a:t>
            </a:r>
            <a:endParaRPr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Peter’s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2060"/>
                </a:solidFill>
              </a:rPr>
              <a:t>rash answer </a:t>
            </a:r>
            <a:r>
              <a:rPr b="0">
                <a:solidFill>
                  <a:srgbClr val="000000"/>
                </a:solidFill>
              </a:rPr>
              <a:t>concerning the </a:t>
            </a:r>
            <a:r>
              <a:t>temple tax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FF0000"/>
                </a:solidFill>
              </a:rPr>
              <a:t>17:24-27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itle 1"/>
          <p:cNvSpPr txBox="1"/>
          <p:nvPr>
            <p:ph type="title"/>
          </p:nvPr>
        </p:nvSpPr>
        <p:spPr>
          <a:xfrm>
            <a:off x="3962400" y="0"/>
            <a:ext cx="16459200" cy="2438400"/>
          </a:xfrm>
          <a:prstGeom prst="rect">
            <a:avLst/>
          </a:prstGeom>
        </p:spPr>
        <p:txBody>
          <a:bodyPr/>
          <a:lstStyle>
            <a:lvl1pPr>
              <a:defRPr b="1" sz="8000">
                <a:solidFill>
                  <a:srgbClr val="00B050"/>
                </a:solidFill>
              </a:defRPr>
            </a:lvl1pPr>
          </a:lstStyle>
          <a:p>
            <a:pPr/>
            <a:r>
              <a:t>The Training of the Twelve</a:t>
            </a:r>
          </a:p>
        </p:txBody>
      </p:sp>
      <p:sp>
        <p:nvSpPr>
          <p:cNvPr id="201" name="Content Placeholder 2"/>
          <p:cNvSpPr txBox="1"/>
          <p:nvPr>
            <p:ph type="body" idx="1"/>
          </p:nvPr>
        </p:nvSpPr>
        <p:spPr>
          <a:xfrm>
            <a:off x="3657600" y="2438400"/>
            <a:ext cx="17068800" cy="112776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Disciples’</a:t>
            </a:r>
            <a:r>
              <a:rPr>
                <a:solidFill>
                  <a:srgbClr val="404040"/>
                </a:solidFill>
              </a:rPr>
              <a:t> </a:t>
            </a:r>
            <a:r>
              <a:rPr>
                <a:solidFill>
                  <a:srgbClr val="00B050"/>
                </a:solidFill>
              </a:rPr>
              <a:t>third</a:t>
            </a:r>
            <a:r>
              <a:rPr>
                <a:solidFill>
                  <a:srgbClr val="404040"/>
                </a:solidFill>
              </a:rPr>
              <a:t> misunderstanding </a:t>
            </a:r>
            <a:r>
              <a:rPr sz="6400">
                <a:solidFill>
                  <a:srgbClr val="FF0000"/>
                </a:solidFill>
              </a:rPr>
              <a:t>15:32-16:12</a:t>
            </a:r>
            <a:endParaRPr>
              <a:solidFill>
                <a:srgbClr val="FF0000"/>
              </a:solidFill>
            </a:endParaRPr>
          </a:p>
          <a:p>
            <a:pPr lvl="1" marL="571500" indent="-114300">
              <a:spcBef>
                <a:spcPts val="1600"/>
              </a:spcBef>
              <a:buSzTx/>
              <a:buNone/>
              <a:defRPr b="1" sz="7000">
                <a:solidFill>
                  <a:srgbClr val="00B050"/>
                </a:solidFill>
              </a:defRPr>
            </a:pPr>
            <a:r>
              <a:t>Feeding</a:t>
            </a:r>
            <a:r>
              <a:rPr b="0">
                <a:solidFill>
                  <a:srgbClr val="000000"/>
                </a:solidFill>
              </a:rPr>
              <a:t> of the </a:t>
            </a:r>
            <a:r>
              <a:rPr>
                <a:solidFill>
                  <a:srgbClr val="0070C0"/>
                </a:solidFill>
              </a:rPr>
              <a:t>4000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15:32-39</a:t>
            </a:r>
            <a:endParaRPr>
              <a:solidFill>
                <a:srgbClr val="FF0000"/>
              </a:solidFill>
            </a:endParaRPr>
          </a:p>
          <a:p>
            <a:pPr lvl="1" marL="571500" indent="-114300">
              <a:spcBef>
                <a:spcPts val="1600"/>
              </a:spcBef>
              <a:buSzTx/>
              <a:buNone/>
              <a:defRPr b="1" sz="7000">
                <a:solidFill>
                  <a:srgbClr val="C00000"/>
                </a:solidFill>
              </a:defRPr>
            </a:pPr>
            <a:r>
              <a:t>Challenge</a:t>
            </a:r>
            <a:r>
              <a:rPr b="0">
                <a:solidFill>
                  <a:srgbClr val="000000"/>
                </a:solidFill>
              </a:rPr>
              <a:t> from the </a:t>
            </a:r>
            <a:r>
              <a:rPr>
                <a:solidFill>
                  <a:srgbClr val="0070C0"/>
                </a:solidFill>
              </a:rPr>
              <a:t>Pharisees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16:1-4</a:t>
            </a:r>
            <a:endParaRPr>
              <a:solidFill>
                <a:srgbClr val="FF0000"/>
              </a:solidFill>
            </a:endParaRPr>
          </a:p>
          <a:p>
            <a:pPr lvl="1" marL="571500" indent="-114300">
              <a:spcBef>
                <a:spcPts val="1700"/>
              </a:spcBef>
              <a:buSzTx/>
              <a:buNone/>
              <a:defRPr b="1" sz="7000">
                <a:solidFill>
                  <a:srgbClr val="00B0F0"/>
                </a:solidFill>
              </a:defRPr>
            </a:pPr>
            <a:r>
              <a:t>Jesus’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404040"/>
                </a:solidFill>
              </a:rPr>
              <a:t>misunderstood warning </a:t>
            </a:r>
            <a:r>
              <a:rPr sz="6400">
                <a:solidFill>
                  <a:srgbClr val="FF0000"/>
                </a:solidFill>
              </a:rPr>
              <a:t>16:5-12</a:t>
            </a:r>
            <a:r>
              <a:rPr b="0" sz="7200">
                <a:solidFill>
                  <a:srgbClr val="000000"/>
                </a:solidFill>
              </a:rPr>
              <a:t>	</a:t>
            </a:r>
            <a:endParaRPr sz="5600"/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Peter’s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B0F0"/>
                </a:solidFill>
              </a:rPr>
              <a:t>blessed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t>words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B050"/>
                </a:solidFill>
              </a:rPr>
              <a:t>followed by </a:t>
            </a:r>
            <a:r>
              <a:t>Peter’s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77933C"/>
                </a:solidFill>
              </a:rPr>
              <a:t>foolish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t>words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16:13-28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201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Title 1"/>
          <p:cNvSpPr txBox="1"/>
          <p:nvPr>
            <p:ph type="title"/>
          </p:nvPr>
        </p:nvSpPr>
        <p:spPr>
          <a:xfrm>
            <a:off x="3962400" y="0"/>
            <a:ext cx="16459200" cy="2438400"/>
          </a:xfrm>
          <a:prstGeom prst="rect">
            <a:avLst/>
          </a:prstGeom>
        </p:spPr>
        <p:txBody>
          <a:bodyPr/>
          <a:lstStyle/>
          <a:p>
            <a:pPr>
              <a:defRPr b="1" sz="8000">
                <a:solidFill>
                  <a:srgbClr val="00B050"/>
                </a:solidFill>
              </a:defRPr>
            </a:pPr>
            <a:r>
              <a:t>Lessons from </a:t>
            </a:r>
            <a:r>
              <a:rPr>
                <a:solidFill>
                  <a:srgbClr val="FF0000"/>
                </a:solidFill>
              </a:rPr>
              <a:t>Matt. 15:32-16:28</a:t>
            </a:r>
          </a:p>
        </p:txBody>
      </p:sp>
      <p:sp>
        <p:nvSpPr>
          <p:cNvPr id="204" name="Content Placeholder 2"/>
          <p:cNvSpPr txBox="1"/>
          <p:nvPr>
            <p:ph type="body" idx="1"/>
          </p:nvPr>
        </p:nvSpPr>
        <p:spPr>
          <a:xfrm>
            <a:off x="3657600" y="2438400"/>
            <a:ext cx="17068800" cy="112776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Lessons need to be repeated until learned </a:t>
            </a:r>
            <a:r>
              <a:rPr sz="6400">
                <a:solidFill>
                  <a:srgbClr val="FF0000"/>
                </a:solidFill>
              </a:rPr>
              <a:t>15:32-39; 16:5-12</a:t>
            </a:r>
            <a:endParaRPr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Use what you have and God will provide what you need </a:t>
            </a:r>
            <a:r>
              <a:rPr sz="6400">
                <a:solidFill>
                  <a:srgbClr val="FF0000"/>
                </a:solidFill>
              </a:rPr>
              <a:t>14:14-21; 15:32-39; Phil. 4:20; 2 Cor. 8-9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You don’t have to be men-pleasers in order to please God </a:t>
            </a:r>
            <a:r>
              <a:rPr sz="6400">
                <a:solidFill>
                  <a:srgbClr val="FF0000"/>
                </a:solidFill>
              </a:rPr>
              <a:t>16:1-4; Galatians 1:10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You can’t be men-pleasers and please God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204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Title 1"/>
          <p:cNvSpPr txBox="1"/>
          <p:nvPr>
            <p:ph type="title"/>
          </p:nvPr>
        </p:nvSpPr>
        <p:spPr>
          <a:xfrm>
            <a:off x="3962400" y="0"/>
            <a:ext cx="16459200" cy="2438400"/>
          </a:xfrm>
          <a:prstGeom prst="rect">
            <a:avLst/>
          </a:prstGeom>
        </p:spPr>
        <p:txBody>
          <a:bodyPr/>
          <a:lstStyle/>
          <a:p>
            <a:pPr>
              <a:defRPr b="1" sz="8000">
                <a:solidFill>
                  <a:srgbClr val="00B050"/>
                </a:solidFill>
              </a:defRPr>
            </a:pPr>
            <a:r>
              <a:t>Lessons from </a:t>
            </a:r>
            <a:r>
              <a:rPr>
                <a:solidFill>
                  <a:srgbClr val="FF0000"/>
                </a:solidFill>
              </a:rPr>
              <a:t>Matt. 15:32-16:28</a:t>
            </a:r>
          </a:p>
        </p:txBody>
      </p:sp>
      <p:sp>
        <p:nvSpPr>
          <p:cNvPr id="207" name="Content Placeholder 2"/>
          <p:cNvSpPr txBox="1"/>
          <p:nvPr>
            <p:ph type="body" idx="1"/>
          </p:nvPr>
        </p:nvSpPr>
        <p:spPr>
          <a:xfrm>
            <a:off x="3657600" y="2438400"/>
            <a:ext cx="17068800" cy="112776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Jesus often used figurative language </a:t>
            </a:r>
            <a:r>
              <a:rPr sz="6400">
                <a:solidFill>
                  <a:srgbClr val="FF0000"/>
                </a:solidFill>
              </a:rPr>
              <a:t>16:1-12</a:t>
            </a:r>
            <a:endParaRPr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Literally interpreting figurative language will prevent you from obeying the truth </a:t>
            </a:r>
            <a:r>
              <a:rPr sz="6400">
                <a:solidFill>
                  <a:srgbClr val="FF0000"/>
                </a:solidFill>
              </a:rPr>
              <a:t>16:1-5,12</a:t>
            </a:r>
            <a:endParaRPr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Christ was misunderstood by many </a:t>
            </a:r>
            <a:r>
              <a:rPr sz="6400">
                <a:solidFill>
                  <a:srgbClr val="FF0000"/>
                </a:solidFill>
              </a:rPr>
              <a:t>16:13-14; Galatians 1:10</a:t>
            </a:r>
            <a:endParaRPr sz="640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Likewise, people misunderstand His church </a:t>
            </a:r>
            <a:r>
              <a:rPr sz="6400">
                <a:solidFill>
                  <a:srgbClr val="FF0000"/>
                </a:solidFill>
              </a:rPr>
              <a:t>16:18-19</a:t>
            </a:r>
            <a:endParaRPr sz="640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Christ is the rock of the church </a:t>
            </a:r>
            <a:r>
              <a:rPr sz="6400">
                <a:solidFill>
                  <a:srgbClr val="FF0000"/>
                </a:solidFill>
              </a:rPr>
              <a:t>16:18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1 Peter 2:4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Daniel 2:44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207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Title 1"/>
          <p:cNvSpPr txBox="1"/>
          <p:nvPr>
            <p:ph type="title"/>
          </p:nvPr>
        </p:nvSpPr>
        <p:spPr>
          <a:xfrm>
            <a:off x="3962400" y="0"/>
            <a:ext cx="16459200" cy="2286000"/>
          </a:xfrm>
          <a:prstGeom prst="rect">
            <a:avLst/>
          </a:prstGeom>
        </p:spPr>
        <p:txBody>
          <a:bodyPr/>
          <a:lstStyle>
            <a:lvl1pPr>
              <a:defRPr b="1" sz="8000">
                <a:solidFill>
                  <a:srgbClr val="FF0000"/>
                </a:solidFill>
              </a:defRPr>
            </a:lvl1pPr>
          </a:lstStyle>
          <a:p>
            <a:pPr/>
            <a:r>
              <a:t>1 Peter 2:4-5</a:t>
            </a:r>
          </a:p>
        </p:txBody>
      </p:sp>
      <p:sp>
        <p:nvSpPr>
          <p:cNvPr id="210" name="Content Placeholder 2"/>
          <p:cNvSpPr txBox="1"/>
          <p:nvPr>
            <p:ph type="body" idx="1"/>
          </p:nvPr>
        </p:nvSpPr>
        <p:spPr>
          <a:xfrm>
            <a:off x="3505200" y="1981200"/>
            <a:ext cx="17373600" cy="11734800"/>
          </a:xfrm>
          <a:prstGeom prst="rect">
            <a:avLst/>
          </a:prstGeom>
        </p:spPr>
        <p:txBody>
          <a:bodyPr/>
          <a:lstStyle/>
          <a:p>
            <a:pPr marL="0" indent="0" defTabSz="1810511">
              <a:lnSpc>
                <a:spcPct val="80000"/>
              </a:lnSpc>
              <a:spcBef>
                <a:spcPts val="0"/>
              </a:spcBef>
              <a:buSzTx/>
              <a:buNone/>
              <a:defRPr sz="6534"/>
            </a:pPr>
            <a:r>
              <a:t>	 Coming to </a:t>
            </a:r>
            <a:r>
              <a:rPr b="1">
                <a:solidFill>
                  <a:srgbClr val="00B0F0"/>
                </a:solidFill>
              </a:rPr>
              <a:t>Him</a:t>
            </a:r>
            <a:r>
              <a:t> a </a:t>
            </a:r>
            <a:r>
              <a:rPr b="1">
                <a:solidFill>
                  <a:srgbClr val="0FC7A4"/>
                </a:solidFill>
              </a:rPr>
              <a:t>living </a:t>
            </a:r>
            <a:r>
              <a:rPr b="1">
                <a:solidFill>
                  <a:srgbClr val="00B0F0"/>
                </a:solidFill>
              </a:rPr>
              <a:t>stone</a:t>
            </a:r>
            <a:r>
              <a:t>, rejected indeed by men, but chosen by God, precious,    you also, as </a:t>
            </a:r>
            <a:r>
              <a:rPr b="1">
                <a:solidFill>
                  <a:srgbClr val="0FC7A4"/>
                </a:solidFill>
              </a:rPr>
              <a:t>living </a:t>
            </a:r>
            <a:r>
              <a:rPr b="1">
                <a:solidFill>
                  <a:srgbClr val="0070C0"/>
                </a:solidFill>
              </a:rPr>
              <a:t>stones</a:t>
            </a:r>
            <a:r>
              <a:t>, are being built up a </a:t>
            </a:r>
            <a:r>
              <a:rPr b="1">
                <a:solidFill>
                  <a:srgbClr val="00B0F0"/>
                </a:solidFill>
              </a:rPr>
              <a:t>spiritual</a:t>
            </a:r>
            <a:r>
              <a:t> house, a </a:t>
            </a:r>
            <a:r>
              <a:rPr b="1">
                <a:solidFill>
                  <a:srgbClr val="00B0F0"/>
                </a:solidFill>
              </a:rPr>
              <a:t>holy</a:t>
            </a:r>
            <a:r>
              <a:t> </a:t>
            </a:r>
            <a:r>
              <a:rPr b="1">
                <a:solidFill>
                  <a:srgbClr val="0070C0"/>
                </a:solidFill>
              </a:rPr>
              <a:t>priesthood</a:t>
            </a:r>
            <a:r>
              <a:t>, to offer up </a:t>
            </a:r>
            <a:r>
              <a:rPr b="1">
                <a:solidFill>
                  <a:srgbClr val="00B0F0"/>
                </a:solidFill>
              </a:rPr>
              <a:t>spiritual</a:t>
            </a:r>
            <a:r>
              <a:t> </a:t>
            </a:r>
            <a:r>
              <a:rPr b="1">
                <a:solidFill>
                  <a:srgbClr val="FF0000"/>
                </a:solidFill>
              </a:rPr>
              <a:t>sacrifices</a:t>
            </a:r>
            <a:r>
              <a:t> </a:t>
            </a:r>
            <a:r>
              <a:rPr b="1">
                <a:solidFill>
                  <a:srgbClr val="00B0F0"/>
                </a:solidFill>
              </a:rPr>
              <a:t>acceptable to God through Jesus Christ</a:t>
            </a:r>
            <a:r>
              <a:t>.</a:t>
            </a:r>
            <a:endParaRPr sz="5742"/>
          </a:p>
          <a:p>
            <a:pPr marL="0" indent="0" algn="ctr" defTabSz="1810511">
              <a:lnSpc>
                <a:spcPct val="80000"/>
              </a:lnSpc>
              <a:spcBef>
                <a:spcPts val="0"/>
              </a:spcBef>
              <a:buSzTx/>
              <a:buNone/>
              <a:defRPr b="1" sz="7326">
                <a:solidFill>
                  <a:srgbClr val="FF0000"/>
                </a:solidFill>
              </a:defRPr>
            </a:pPr>
            <a:r>
              <a:t>Daniel 2:44-45a</a:t>
            </a:r>
            <a:endParaRPr sz="5742"/>
          </a:p>
          <a:p>
            <a:pPr marL="0" indent="0" defTabSz="1810511">
              <a:lnSpc>
                <a:spcPct val="80000"/>
              </a:lnSpc>
              <a:spcBef>
                <a:spcPts val="0"/>
              </a:spcBef>
              <a:buSzTx/>
              <a:buNone/>
              <a:defRPr b="1" sz="6534">
                <a:solidFill>
                  <a:srgbClr val="FF0000"/>
                </a:solidFill>
              </a:defRPr>
            </a:pPr>
            <a:r>
              <a:t>	</a:t>
            </a:r>
            <a:r>
              <a:rPr b="0">
                <a:solidFill>
                  <a:srgbClr val="000000"/>
                </a:solidFill>
              </a:rPr>
              <a:t> And in the days of these kings </a:t>
            </a:r>
            <a:r>
              <a:rPr>
                <a:solidFill>
                  <a:srgbClr val="00B0F0"/>
                </a:solidFill>
              </a:rPr>
              <a:t>the God of heaven</a:t>
            </a:r>
            <a:r>
              <a:rPr b="0">
                <a:solidFill>
                  <a:srgbClr val="000000"/>
                </a:solidFill>
              </a:rPr>
              <a:t> will set up a </a:t>
            </a:r>
            <a:r>
              <a:rPr>
                <a:solidFill>
                  <a:srgbClr val="7030A0"/>
                </a:solidFill>
              </a:rPr>
              <a:t>kingdom</a:t>
            </a:r>
            <a:r>
              <a:rPr b="0">
                <a:solidFill>
                  <a:srgbClr val="000000"/>
                </a:solidFill>
              </a:rPr>
              <a:t> which </a:t>
            </a:r>
            <a:r>
              <a:rPr>
                <a:solidFill>
                  <a:srgbClr val="000000"/>
                </a:solidFill>
              </a:rPr>
              <a:t>shall never be destroyed</a:t>
            </a:r>
            <a:r>
              <a:rPr b="0">
                <a:solidFill>
                  <a:srgbClr val="000000"/>
                </a:solidFill>
              </a:rPr>
              <a:t>; and the kingdom shall not be left to other people; it shall break in pieces and consume all these kingdoms, and it </a:t>
            </a:r>
            <a:r>
              <a:rPr>
                <a:solidFill>
                  <a:srgbClr val="0FC7A4"/>
                </a:solidFill>
              </a:rPr>
              <a:t>shall stand </a:t>
            </a:r>
            <a:r>
              <a:rPr>
                <a:solidFill>
                  <a:srgbClr val="00B0F0"/>
                </a:solidFill>
              </a:rPr>
              <a:t>forever</a:t>
            </a:r>
            <a:r>
              <a:rPr b="0">
                <a:solidFill>
                  <a:srgbClr val="000000"/>
                </a:solidFill>
              </a:rPr>
              <a:t>… you saw that </a:t>
            </a:r>
            <a:r>
              <a:rPr>
                <a:solidFill>
                  <a:srgbClr val="00B0F0"/>
                </a:solidFill>
              </a:rPr>
              <a:t>the stone </a:t>
            </a:r>
            <a:r>
              <a:rPr b="0">
                <a:solidFill>
                  <a:srgbClr val="000000"/>
                </a:solidFill>
              </a:rPr>
              <a:t>was cut out of the mountain </a:t>
            </a:r>
            <a:r>
              <a:rPr>
                <a:solidFill>
                  <a:srgbClr val="00B0F0"/>
                </a:solidFill>
              </a:rPr>
              <a:t>without hands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itle 1"/>
          <p:cNvSpPr txBox="1"/>
          <p:nvPr>
            <p:ph type="title"/>
          </p:nvPr>
        </p:nvSpPr>
        <p:spPr>
          <a:xfrm>
            <a:off x="3962400" y="0"/>
            <a:ext cx="16459200" cy="2438400"/>
          </a:xfrm>
          <a:prstGeom prst="rect">
            <a:avLst/>
          </a:prstGeom>
        </p:spPr>
        <p:txBody>
          <a:bodyPr/>
          <a:lstStyle/>
          <a:p>
            <a:pPr>
              <a:defRPr b="1" sz="8000">
                <a:solidFill>
                  <a:srgbClr val="00B050"/>
                </a:solidFill>
              </a:defRPr>
            </a:pPr>
            <a:r>
              <a:t>Lessons from </a:t>
            </a:r>
            <a:r>
              <a:rPr>
                <a:solidFill>
                  <a:srgbClr val="FF0000"/>
                </a:solidFill>
              </a:rPr>
              <a:t>Matt. 15:32-16:28</a:t>
            </a:r>
          </a:p>
        </p:txBody>
      </p:sp>
      <p:sp>
        <p:nvSpPr>
          <p:cNvPr id="213" name="Content Placeholder 2"/>
          <p:cNvSpPr txBox="1"/>
          <p:nvPr>
            <p:ph type="body" idx="1"/>
          </p:nvPr>
        </p:nvSpPr>
        <p:spPr>
          <a:xfrm>
            <a:off x="3657600" y="2438400"/>
            <a:ext cx="17068800" cy="112776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Jesus told the apostles not to tell others that He is the Christ because the people misunderstood what His purpose was as the Christ </a:t>
            </a:r>
            <a:r>
              <a:rPr sz="6400">
                <a:solidFill>
                  <a:srgbClr val="FF0000"/>
                </a:solidFill>
              </a:rPr>
              <a:t>16:20-28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John 16:12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Just as Jesus told the apostles not to tell others that He was the Christ, we may be short-circuiting the gospel by talking more about the church of Christ than Christ Himself </a:t>
            </a:r>
            <a:r>
              <a:rPr sz="6400">
                <a:solidFill>
                  <a:srgbClr val="FF0000"/>
                </a:solidFill>
              </a:rPr>
              <a:t>1 Cor. 2:1-5,8; 1:1-10,31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213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Title 1"/>
          <p:cNvSpPr txBox="1"/>
          <p:nvPr>
            <p:ph type="title"/>
          </p:nvPr>
        </p:nvSpPr>
        <p:spPr>
          <a:xfrm>
            <a:off x="3962400" y="0"/>
            <a:ext cx="16459200" cy="2286000"/>
          </a:xfrm>
          <a:prstGeom prst="rect">
            <a:avLst/>
          </a:prstGeom>
        </p:spPr>
        <p:txBody>
          <a:bodyPr/>
          <a:lstStyle>
            <a:lvl1pPr>
              <a:defRPr b="1" sz="8000">
                <a:solidFill>
                  <a:srgbClr val="FF0000"/>
                </a:solidFill>
              </a:defRPr>
            </a:lvl1pPr>
          </a:lstStyle>
          <a:p>
            <a:pPr/>
            <a:r>
              <a:t>1 Corinthians 2:1-5,8</a:t>
            </a:r>
          </a:p>
        </p:txBody>
      </p:sp>
      <p:sp>
        <p:nvSpPr>
          <p:cNvPr id="216" name="Content Placeholder 2"/>
          <p:cNvSpPr txBox="1"/>
          <p:nvPr>
            <p:ph type="body" idx="1"/>
          </p:nvPr>
        </p:nvSpPr>
        <p:spPr>
          <a:xfrm>
            <a:off x="3505200" y="1981200"/>
            <a:ext cx="17373600" cy="11734800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6600"/>
            </a:pPr>
            <a:r>
              <a:t>	 </a:t>
            </a:r>
            <a:r>
              <a:rPr sz="6400"/>
              <a:t>And I, brethren, when I came to you, did not come with excellence of speech or of wisdom declaring to you the testimony of God. For I determined not to know anything among you </a:t>
            </a:r>
            <a:r>
              <a:t>except </a:t>
            </a:r>
            <a:r>
              <a:rPr b="1">
                <a:solidFill>
                  <a:srgbClr val="00B0F0"/>
                </a:solidFill>
              </a:rPr>
              <a:t>Jesus Christ and Him </a:t>
            </a:r>
            <a:r>
              <a:rPr b="1"/>
              <a:t>crucified</a:t>
            </a:r>
            <a:r>
              <a:t>. I was with you in weakness, in fear, and in much trembling. And my speech and my preaching were </a:t>
            </a:r>
            <a:r>
              <a:rPr b="1"/>
              <a:t>not with persuasive words of human wisdom</a:t>
            </a:r>
            <a:r>
              <a:t>, but in </a:t>
            </a:r>
            <a:r>
              <a:rPr b="1">
                <a:solidFill>
                  <a:srgbClr val="00B050"/>
                </a:solidFill>
              </a:rPr>
              <a:t>demonstration</a:t>
            </a:r>
            <a:r>
              <a:t> </a:t>
            </a:r>
            <a:r>
              <a:rPr b="1">
                <a:solidFill>
                  <a:srgbClr val="00B0F0"/>
                </a:solidFill>
              </a:rPr>
              <a:t>of the Spirit </a:t>
            </a:r>
            <a:r>
              <a:t>and </a:t>
            </a:r>
            <a:r>
              <a:rPr b="1">
                <a:solidFill>
                  <a:srgbClr val="0070C0"/>
                </a:solidFill>
              </a:rPr>
              <a:t>of power</a:t>
            </a:r>
            <a:r>
              <a:t>, that </a:t>
            </a:r>
            <a:r>
              <a:rPr b="1">
                <a:solidFill>
                  <a:srgbClr val="0070C0"/>
                </a:solidFill>
              </a:rPr>
              <a:t>your faith </a:t>
            </a:r>
            <a:r>
              <a:rPr b="1"/>
              <a:t>should not be in the wisdom of men </a:t>
            </a:r>
            <a:r>
              <a:t>but </a:t>
            </a:r>
            <a:r>
              <a:rPr b="1">
                <a:solidFill>
                  <a:srgbClr val="00B050"/>
                </a:solidFill>
              </a:rPr>
              <a:t>in</a:t>
            </a:r>
            <a:r>
              <a:rPr b="1">
                <a:solidFill>
                  <a:srgbClr val="00B0F0"/>
                </a:solidFill>
              </a:rPr>
              <a:t> </a:t>
            </a:r>
            <a:r>
              <a:rPr b="1">
                <a:solidFill>
                  <a:srgbClr val="0070C0"/>
                </a:solidFill>
              </a:rPr>
              <a:t>the power </a:t>
            </a:r>
            <a:r>
              <a:rPr b="1">
                <a:solidFill>
                  <a:srgbClr val="00B0F0"/>
                </a:solidFill>
              </a:rPr>
              <a:t>of God</a:t>
            </a:r>
            <a:r>
              <a:t>…they </a:t>
            </a:r>
            <a:r>
              <a:rPr b="1"/>
              <a:t>crucified</a:t>
            </a:r>
            <a:r>
              <a:t> </a:t>
            </a:r>
            <a:r>
              <a:rPr b="1">
                <a:solidFill>
                  <a:srgbClr val="00B0F0"/>
                </a:solidFill>
              </a:rPr>
              <a:t>the Lord of glory</a:t>
            </a:r>
            <a:r>
              <a:t>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Title 1"/>
          <p:cNvSpPr txBox="1"/>
          <p:nvPr>
            <p:ph type="title"/>
          </p:nvPr>
        </p:nvSpPr>
        <p:spPr>
          <a:xfrm>
            <a:off x="3962400" y="0"/>
            <a:ext cx="16459200" cy="2438400"/>
          </a:xfrm>
          <a:prstGeom prst="rect">
            <a:avLst/>
          </a:prstGeom>
        </p:spPr>
        <p:txBody>
          <a:bodyPr/>
          <a:lstStyle/>
          <a:p>
            <a:pPr>
              <a:defRPr b="1" sz="8000">
                <a:solidFill>
                  <a:srgbClr val="00B050"/>
                </a:solidFill>
              </a:defRPr>
            </a:pPr>
            <a:r>
              <a:t>Lessons from </a:t>
            </a:r>
            <a:r>
              <a:rPr>
                <a:solidFill>
                  <a:srgbClr val="FF0000"/>
                </a:solidFill>
              </a:rPr>
              <a:t>Matt. 15:32-16:28</a:t>
            </a:r>
          </a:p>
        </p:txBody>
      </p:sp>
      <p:sp>
        <p:nvSpPr>
          <p:cNvPr id="219" name="Content Placeholder 2"/>
          <p:cNvSpPr txBox="1"/>
          <p:nvPr>
            <p:ph type="body" idx="1"/>
          </p:nvPr>
        </p:nvSpPr>
        <p:spPr>
          <a:xfrm>
            <a:off x="3657600" y="2438400"/>
            <a:ext cx="17068800" cy="112776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800"/>
              </a:spcBef>
              <a:buSzTx/>
              <a:buNone/>
              <a:defRPr b="1" sz="7800">
                <a:solidFill>
                  <a:srgbClr val="00B050"/>
                </a:solidFill>
              </a:defRPr>
            </a:pPr>
            <a:r>
              <a:t>Let him who thinks he is standing watch out lest he fall </a:t>
            </a:r>
            <a:r>
              <a:rPr sz="7000">
                <a:solidFill>
                  <a:srgbClr val="FF0000"/>
                </a:solidFill>
              </a:rPr>
              <a:t>16:17-23</a:t>
            </a:r>
            <a:r>
              <a:rPr b="0" sz="7000">
                <a:solidFill>
                  <a:srgbClr val="000000"/>
                </a:solidFill>
              </a:rPr>
              <a:t>;</a:t>
            </a:r>
            <a:r>
              <a:rPr sz="7000">
                <a:solidFill>
                  <a:srgbClr val="FF0000"/>
                </a:solidFill>
              </a:rPr>
              <a:t> 1 Cor. 10:12</a:t>
            </a:r>
            <a:endParaRPr sz="70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Jesus had to die and rise to fulfill God’s will </a:t>
            </a:r>
            <a:r>
              <a:rPr sz="6400">
                <a:solidFill>
                  <a:srgbClr val="FF0000"/>
                </a:solidFill>
              </a:rPr>
              <a:t>16:21-23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We must follow the same path to be His disciple </a:t>
            </a:r>
            <a:r>
              <a:rPr sz="6400">
                <a:solidFill>
                  <a:srgbClr val="FF0000"/>
                </a:solidFill>
              </a:rPr>
              <a:t>16:24-27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We must deny self, live a crucified life, be like Jesus to be where He is </a:t>
            </a:r>
            <a:r>
              <a:rPr sz="6400">
                <a:solidFill>
                  <a:srgbClr val="FF0000"/>
                </a:solidFill>
              </a:rPr>
              <a:t>16:24-27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Gal. 2:20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Rom. 6:3-4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John 14:1-3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Rev. 2:10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219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chemeClr val="accent1">
            <a:hueOff val="-78595"/>
            <a:satOff val="12505"/>
            <a:lumOff val="13871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NEW_BUILDING_1.jpg" descr="NEW_BUILDING_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1762" y="-23399"/>
            <a:ext cx="26010075" cy="13847469"/>
          </a:xfrm>
          <a:prstGeom prst="rect">
            <a:avLst/>
          </a:prstGeom>
          <a:ln w="12700">
            <a:miter lim="400000"/>
          </a:ln>
        </p:spPr>
      </p:pic>
      <p:sp>
        <p:nvSpPr>
          <p:cNvPr id="222" name="ALEXANDERCHURCHOFCHRIST.COM"/>
          <p:cNvSpPr txBox="1"/>
          <p:nvPr/>
        </p:nvSpPr>
        <p:spPr>
          <a:xfrm>
            <a:off x="8509164" y="11909393"/>
            <a:ext cx="18519625" cy="8382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03200" dist="79218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defRPr b="1" sz="50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u="sng">
                <a:hlinkClick r:id="rId3" invalidUrl="" action="" tgtFrame="" tooltip="" history="1" highlightClick="0" endSnd="0"/>
              </a:rPr>
              <a:t>ALEXANDERCHURCHOFCHRIST.COM</a:t>
            </a:r>
            <a:r>
              <a:t> </a:t>
            </a:r>
          </a:p>
        </p:txBody>
      </p:sp>
      <p:sp>
        <p:nvSpPr>
          <p:cNvPr id="223" name="You Are Welcome At Any And All of Our Services!"/>
          <p:cNvSpPr txBox="1"/>
          <p:nvPr/>
        </p:nvSpPr>
        <p:spPr>
          <a:xfrm>
            <a:off x="12090910" y="3246548"/>
            <a:ext cx="11356132" cy="2062957"/>
          </a:xfrm>
          <a:prstGeom prst="rect">
            <a:avLst/>
          </a:prstGeom>
          <a:ln w="12700"/>
          <a:effectLst>
            <a:outerShdw sx="100000" sy="100000" kx="0" ky="0" algn="b" rotWithShape="0" blurRad="190500" dist="101600" dir="0">
              <a:srgbClr val="424242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3578" tIns="53578" rIns="53578" bIns="53578" anchor="ctr">
            <a:spAutoFit/>
          </a:bodyPr>
          <a:lstStyle>
            <a:lvl1pPr algn="ctr" defTabSz="821531">
              <a:lnSpc>
                <a:spcPct val="100000"/>
              </a:lnSpc>
              <a:spcBef>
                <a:spcPts val="2300"/>
              </a:spcBef>
              <a:buClr>
                <a:srgbClr val="FFFFFF"/>
              </a:buClr>
              <a:defRPr b="1" spc="-83" sz="63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>
              <a:defRPr>
                <a:effectLst/>
                <a:uFillTx/>
              </a:defRPr>
            </a:pPr>
            <a:r>
              <a:rPr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  <a:uFill>
                  <a:solidFill>
                    <a:srgbClr val="FFFFFF"/>
                  </a:solidFill>
                </a:uFill>
              </a:rPr>
              <a:t>You Are Welcome At Any And All of Our Services!</a:t>
            </a:r>
          </a:p>
        </p:txBody>
      </p:sp>
      <p:sp>
        <p:nvSpPr>
          <p:cNvPr id="224" name="Meeting Times:…"/>
          <p:cNvSpPr txBox="1"/>
          <p:nvPr/>
        </p:nvSpPr>
        <p:spPr>
          <a:xfrm>
            <a:off x="11535978" y="5441642"/>
            <a:ext cx="12465997" cy="6016626"/>
          </a:xfrm>
          <a:prstGeom prst="rect">
            <a:avLst/>
          </a:prstGeom>
          <a:gradFill>
            <a:gsLst>
              <a:gs pos="0">
                <a:srgbClr val="EBEBEB">
                  <a:alpha val="68713"/>
                </a:srgbClr>
              </a:gs>
              <a:gs pos="100000">
                <a:srgbClr val="FFFFFF">
                  <a:alpha val="76559"/>
                </a:srgbClr>
              </a:gs>
            </a:gsLst>
            <a:lin ang="16200000"/>
          </a:gradFill>
          <a:ln w="63500">
            <a:solidFill>
              <a:srgbClr val="000000"/>
            </a:solidFill>
          </a:ln>
          <a:effectLst>
            <a:outerShdw sx="100000" sy="100000" kx="0" ky="0" algn="b" rotWithShape="0" blurRad="279400" dist="241300" dir="5400000">
              <a:srgbClr val="000000">
                <a:alpha val="38000"/>
              </a:srgbClr>
            </a:outerShdw>
            <a:reflection blurRad="0" stA="50000" stPos="0" endA="0" endPos="40000" dist="0" dir="5400000" fadeDir="5400000" sx="100000" sy="-100000" kx="0" ky="0" algn="bl" rotWithShape="0"/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87" tIns="357187" rIns="357187" bIns="357187" anchor="ctr">
            <a:spAutoFit/>
          </a:bodyPr>
          <a:lstStyle/>
          <a:p>
            <a:pPr algn="ctr" defTabSz="821531">
              <a:lnSpc>
                <a:spcPct val="100000"/>
              </a:lnSpc>
              <a:spcBef>
                <a:spcPts val="500"/>
              </a:spcBef>
              <a:buClr>
                <a:srgbClr val="000000"/>
              </a:buClr>
              <a:defRPr b="1" cap="all" spc="959" sz="8000">
                <a:solidFill>
                  <a:srgbClr val="005493"/>
                </a:solidFill>
                <a:effectLst>
                  <a:outerShdw sx="100000" sy="100000" kx="0" ky="0" algn="b" rotWithShape="0" blurRad="88900" dist="63500" dir="2590540">
                    <a:srgbClr val="000000">
                      <a:alpha val="35000"/>
                    </a:srgbClr>
                  </a:outerShdw>
                </a:effectLst>
                <a:uFill>
                  <a:solidFill>
                    <a:srgbClr val="F4D7E8"/>
                  </a:solidFill>
                </a:u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>
                <a:uFill>
                  <a:solidFill>
                    <a:srgbClr val="000000"/>
                  </a:solidFill>
                </a:uFill>
              </a:rPr>
              <a:t>Meeting Times:</a:t>
            </a:r>
          </a:p>
          <a:p>
            <a:pPr algn="ctr" defTabSz="821531">
              <a:lnSpc>
                <a:spcPct val="100000"/>
              </a:lnSpc>
              <a:spcBef>
                <a:spcPts val="500"/>
              </a:spcBef>
              <a:buClr>
                <a:srgbClr val="000000"/>
              </a:buClr>
              <a:defRPr spc="-79" sz="6000">
                <a:solidFill>
                  <a:srgbClr val="F4D7E8"/>
                </a:solidFill>
                <a:effectLst>
                  <a:outerShdw sx="100000" sy="100000" kx="0" ky="0" algn="b" rotWithShape="0" blurRad="88900" dist="63500" dir="2590540">
                    <a:srgbClr val="000000">
                      <a:alpha val="35000"/>
                    </a:srgbClr>
                  </a:outerShdw>
                </a:effectLst>
                <a:uFill>
                  <a:solidFill>
                    <a:srgbClr val="F4D7E8"/>
                  </a:solidFill>
                </a:u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pc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Sunday A.M. Bible Study: 9:00</a:t>
            </a:r>
          </a:p>
          <a:p>
            <a:pPr algn="ctr" defTabSz="821531">
              <a:lnSpc>
                <a:spcPct val="100000"/>
              </a:lnSpc>
              <a:spcBef>
                <a:spcPts val="500"/>
              </a:spcBef>
              <a:buClr>
                <a:srgbClr val="000000"/>
              </a:buClr>
              <a:defRPr spc="-79" sz="6000">
                <a:solidFill>
                  <a:srgbClr val="F4D7E8"/>
                </a:solidFill>
                <a:effectLst>
                  <a:outerShdw sx="100000" sy="100000" kx="0" ky="0" algn="b" rotWithShape="0" blurRad="88900" dist="63500" dir="2590540">
                    <a:srgbClr val="000000">
                      <a:alpha val="35000"/>
                    </a:srgbClr>
                  </a:outerShdw>
                </a:effectLst>
                <a:uFill>
                  <a:solidFill>
                    <a:srgbClr val="F4D7E8"/>
                  </a:solidFill>
                </a:u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pc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Sunday A.M. Assembly:	10:00</a:t>
            </a:r>
          </a:p>
          <a:p>
            <a:pPr algn="ctr" defTabSz="821531">
              <a:lnSpc>
                <a:spcPct val="100000"/>
              </a:lnSpc>
              <a:spcBef>
                <a:spcPts val="500"/>
              </a:spcBef>
              <a:buClr>
                <a:srgbClr val="000000"/>
              </a:buClr>
              <a:defRPr spc="-79" sz="6000">
                <a:solidFill>
                  <a:srgbClr val="F4D7E8"/>
                </a:solidFill>
                <a:effectLst>
                  <a:outerShdw sx="100000" sy="100000" kx="0" ky="0" algn="b" rotWithShape="0" blurRad="88900" dist="63500" dir="2590540">
                    <a:srgbClr val="000000">
                      <a:alpha val="35000"/>
                    </a:srgbClr>
                  </a:outerShdw>
                </a:effectLst>
                <a:uFill>
                  <a:solidFill>
                    <a:srgbClr val="F4D7E8"/>
                  </a:solidFill>
                </a:u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pc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Sunday P.M. Assembly:     4:00</a:t>
            </a:r>
          </a:p>
          <a:p>
            <a:pPr algn="ctr" defTabSz="821531">
              <a:lnSpc>
                <a:spcPct val="100000"/>
              </a:lnSpc>
              <a:spcBef>
                <a:spcPts val="500"/>
              </a:spcBef>
              <a:buClr>
                <a:srgbClr val="000000"/>
              </a:buClr>
              <a:defRPr spc="-79" sz="6000">
                <a:solidFill>
                  <a:srgbClr val="F4D7E8"/>
                </a:solidFill>
                <a:effectLst>
                  <a:outerShdw sx="100000" sy="100000" kx="0" ky="0" algn="b" rotWithShape="0" blurRad="88900" dist="63500" dir="2590540">
                    <a:srgbClr val="000000">
                      <a:alpha val="35000"/>
                    </a:srgbClr>
                  </a:outerShdw>
                </a:effectLst>
                <a:uFill>
                  <a:solidFill>
                    <a:srgbClr val="F4D7E8"/>
                  </a:solidFill>
                </a:u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pc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Wed. P.M. Bible Study:      7:00</a:t>
            </a:r>
          </a:p>
        </p:txBody>
      </p:sp>
      <p:pic>
        <p:nvPicPr>
          <p:cNvPr id="225" name="pasted-movie.png" descr="pasted-movi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39809" y="7572071"/>
            <a:ext cx="5718073" cy="5718073"/>
          </a:xfrm>
          <a:prstGeom prst="rect">
            <a:avLst/>
          </a:prstGeom>
          <a:ln w="12700">
            <a:miter lim="400000"/>
          </a:ln>
        </p:spPr>
      </p:pic>
      <p:sp>
        <p:nvSpPr>
          <p:cNvPr id="226" name="100 CORNERSTONE ALEXANDER AR, 72002"/>
          <p:cNvSpPr txBox="1"/>
          <p:nvPr/>
        </p:nvSpPr>
        <p:spPr>
          <a:xfrm>
            <a:off x="6479382" y="2162558"/>
            <a:ext cx="17904620" cy="990601"/>
          </a:xfrm>
          <a:prstGeom prst="rect">
            <a:avLst/>
          </a:prstGeom>
          <a:gradFill>
            <a:gsLst>
              <a:gs pos="0">
                <a:srgbClr val="005493">
                  <a:alpha val="38270"/>
                </a:srgbClr>
              </a:gs>
              <a:gs pos="100000">
                <a:srgbClr val="FFFFFF">
                  <a:alpha val="44810"/>
                </a:srgbClr>
              </a:gs>
            </a:gsLst>
            <a:lin ang="162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b="1" sz="5700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FFFFFF"/>
                </a:solidFill>
                <a:effectLst>
                  <a:outerShdw sx="100000" sy="100000" kx="0" ky="0" algn="b" rotWithShape="0" blurRad="12700" dist="63500" dir="4418335">
                    <a:srgbClr val="000000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/>
            <a:r>
              <a:t>100 CORNERSTONE ALEXANDER AR, 72002</a:t>
            </a:r>
          </a:p>
        </p:txBody>
      </p:sp>
      <p:pic>
        <p:nvPicPr>
          <p:cNvPr id="227" name="pasted-movie.png" descr="pasted-movi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-84497" y="684307"/>
            <a:ext cx="7609327" cy="7187439"/>
          </a:xfrm>
          <a:prstGeom prst="rect">
            <a:avLst/>
          </a:prstGeom>
          <a:ln w="12700">
            <a:miter lim="400000"/>
          </a:ln>
        </p:spPr>
      </p:pic>
      <p:pic>
        <p:nvPicPr>
          <p:cNvPr id="228" name="pasted-movie.png" descr="pasted-movi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-335577" y="-324224"/>
            <a:ext cx="25055154" cy="24309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itle 1"/>
          <p:cNvSpPr txBox="1"/>
          <p:nvPr>
            <p:ph type="title"/>
          </p:nvPr>
        </p:nvSpPr>
        <p:spPr>
          <a:xfrm>
            <a:off x="4419600" y="3505200"/>
            <a:ext cx="15544800" cy="3810002"/>
          </a:xfrm>
          <a:prstGeom prst="rect">
            <a:avLst/>
          </a:prstGeom>
        </p:spPr>
        <p:txBody>
          <a:bodyPr/>
          <a:lstStyle/>
          <a:p>
            <a:pPr>
              <a:defRPr b="1" sz="8000">
                <a:solidFill>
                  <a:srgbClr val="0070C0"/>
                </a:solidFill>
              </a:defRPr>
            </a:pPr>
            <a:r>
              <a:t>INSTRUCTIONS</a:t>
            </a:r>
            <a:r>
              <a:rPr>
                <a:solidFill>
                  <a:srgbClr val="00D07C"/>
                </a:solidFill>
              </a:rPr>
              <a:t> </a:t>
            </a:r>
            <a:r>
              <a:rPr>
                <a:solidFill>
                  <a:srgbClr val="00B050"/>
                </a:solidFill>
              </a:rPr>
              <a:t>FOR</a:t>
            </a:r>
            <a:r>
              <a:rPr>
                <a:solidFill>
                  <a:srgbClr val="00B0F0"/>
                </a:solidFill>
              </a:rPr>
              <a:t> THE KINGDOM OF HEAVEN </a:t>
            </a:r>
            <a:br>
              <a:rPr>
                <a:solidFill>
                  <a:srgbClr val="00B0F0"/>
                </a:solidFill>
              </a:rPr>
            </a:br>
            <a:r>
              <a:rPr sz="6400">
                <a:solidFill>
                  <a:srgbClr val="00B050"/>
                </a:solidFill>
              </a:rPr>
              <a:t>Part 3</a:t>
            </a:r>
          </a:p>
        </p:txBody>
      </p:sp>
      <p:sp>
        <p:nvSpPr>
          <p:cNvPr id="174" name="Subtitle 2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spcBef>
                <a:spcPts val="1700"/>
              </a:spcBef>
              <a:defRPr b="1" sz="7200">
                <a:solidFill>
                  <a:srgbClr val="FF0000"/>
                </a:solidFill>
              </a:defRPr>
            </a:lvl1pPr>
          </a:lstStyle>
          <a:p>
            <a:pPr/>
            <a:r>
              <a:t>MATTHEW 15:32-16:28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14:flip dir="r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itle 1"/>
          <p:cNvSpPr txBox="1"/>
          <p:nvPr>
            <p:ph type="title"/>
          </p:nvPr>
        </p:nvSpPr>
        <p:spPr>
          <a:xfrm>
            <a:off x="3962400" y="0"/>
            <a:ext cx="16459200" cy="2438400"/>
          </a:xfrm>
          <a:prstGeom prst="rect">
            <a:avLst/>
          </a:prstGeom>
        </p:spPr>
        <p:txBody>
          <a:bodyPr/>
          <a:lstStyle>
            <a:lvl1pPr>
              <a:defRPr b="1" sz="8000">
                <a:solidFill>
                  <a:srgbClr val="00B050"/>
                </a:solidFill>
              </a:defRPr>
            </a:lvl1pPr>
          </a:lstStyle>
          <a:p>
            <a:pPr/>
            <a:r>
              <a:t>The Training of the Twelve</a:t>
            </a:r>
          </a:p>
        </p:txBody>
      </p:sp>
      <p:sp>
        <p:nvSpPr>
          <p:cNvPr id="177" name="Content Placeholder 2"/>
          <p:cNvSpPr txBox="1"/>
          <p:nvPr>
            <p:ph type="body" idx="1"/>
          </p:nvPr>
        </p:nvSpPr>
        <p:spPr>
          <a:xfrm>
            <a:off x="3657600" y="2438400"/>
            <a:ext cx="17068800" cy="112776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C00000"/>
                </a:solidFill>
              </a:defRPr>
            </a:pPr>
            <a:r>
              <a:t>Rejection</a:t>
            </a:r>
            <a:r>
              <a:rPr b="0">
                <a:solidFill>
                  <a:srgbClr val="000000"/>
                </a:solidFill>
              </a:rPr>
              <a:t> of </a:t>
            </a:r>
            <a:r>
              <a:rPr>
                <a:solidFill>
                  <a:srgbClr val="00B0F0"/>
                </a:solidFill>
              </a:rPr>
              <a:t>Jesus</a:t>
            </a:r>
            <a:r>
              <a:rPr b="0">
                <a:solidFill>
                  <a:srgbClr val="000000"/>
                </a:solidFill>
              </a:rPr>
              <a:t> by </a:t>
            </a:r>
            <a:r>
              <a:rPr>
                <a:solidFill>
                  <a:srgbClr val="0070C0"/>
                </a:solidFill>
              </a:rPr>
              <a:t>Nazareth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13:53-58</a:t>
            </a:r>
            <a:endParaRPr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/>
            </a:pPr>
            <a:r>
              <a:t>Execution</a:t>
            </a:r>
            <a:r>
              <a:rPr b="0"/>
              <a:t> of </a:t>
            </a:r>
            <a:r>
              <a:rPr>
                <a:solidFill>
                  <a:srgbClr val="0070C0"/>
                </a:solidFill>
              </a:rPr>
              <a:t>John</a:t>
            </a:r>
            <a:r>
              <a:rPr b="0"/>
              <a:t> </a:t>
            </a:r>
            <a:r>
              <a:rPr>
                <a:solidFill>
                  <a:srgbClr val="0070C0"/>
                </a:solidFill>
              </a:rPr>
              <a:t>the Baptist </a:t>
            </a:r>
            <a:r>
              <a:rPr sz="6400">
                <a:solidFill>
                  <a:srgbClr val="FF0000"/>
                </a:solidFill>
              </a:rPr>
              <a:t>14:1-12</a:t>
            </a:r>
            <a:endParaRPr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Disciples’ </a:t>
            </a:r>
            <a:r>
              <a:rPr>
                <a:solidFill>
                  <a:srgbClr val="00B050"/>
                </a:solidFill>
              </a:rPr>
              <a:t>first</a:t>
            </a:r>
            <a:r>
              <a:rPr>
                <a:solidFill>
                  <a:srgbClr val="404040"/>
                </a:solidFill>
              </a:rPr>
              <a:t> misunderstanding </a:t>
            </a:r>
            <a:r>
              <a:rPr sz="6400">
                <a:solidFill>
                  <a:srgbClr val="FF0000"/>
                </a:solidFill>
              </a:rPr>
              <a:t>14:13-36</a:t>
            </a:r>
            <a:endParaRPr>
              <a:solidFill>
                <a:srgbClr val="FF0000"/>
              </a:solidFill>
            </a:endParaRPr>
          </a:p>
          <a:p>
            <a:pPr lvl="1" marL="571500" indent="-114300"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Feeding</a:t>
            </a:r>
            <a:r>
              <a:rPr b="0">
                <a:solidFill>
                  <a:srgbClr val="000000"/>
                </a:solidFill>
              </a:rPr>
              <a:t> of the </a:t>
            </a:r>
            <a:r>
              <a:t>5000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14:13-21</a:t>
            </a:r>
            <a:endParaRPr>
              <a:solidFill>
                <a:srgbClr val="FF0000"/>
              </a:solidFill>
            </a:endParaRPr>
          </a:p>
          <a:p>
            <a:pPr lvl="1" marL="571500" indent="-114300"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Walking</a:t>
            </a:r>
            <a:r>
              <a:rPr b="0">
                <a:solidFill>
                  <a:srgbClr val="000000"/>
                </a:solidFill>
              </a:rPr>
              <a:t> on the </a:t>
            </a:r>
            <a:r>
              <a:rPr>
                <a:solidFill>
                  <a:srgbClr val="0070C0"/>
                </a:solidFill>
              </a:rPr>
              <a:t>water</a:t>
            </a:r>
            <a:r>
              <a:rPr b="0">
                <a:solidFill>
                  <a:srgbClr val="000000"/>
                </a:solidFill>
              </a:rPr>
              <a:t> (</a:t>
            </a:r>
            <a:r>
              <a:rPr>
                <a:solidFill>
                  <a:srgbClr val="0070C0"/>
                </a:solidFill>
              </a:rPr>
              <a:t>Peter’s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2060"/>
                </a:solidFill>
              </a:rPr>
              <a:t>doubt</a:t>
            </a:r>
            <a:r>
              <a:rPr b="0">
                <a:solidFill>
                  <a:srgbClr val="000000"/>
                </a:solidFill>
              </a:rPr>
              <a:t>) </a:t>
            </a:r>
            <a:r>
              <a:rPr sz="6400">
                <a:solidFill>
                  <a:srgbClr val="FF0000"/>
                </a:solidFill>
              </a:rPr>
              <a:t>14:22-33</a:t>
            </a:r>
            <a:endParaRPr>
              <a:solidFill>
                <a:srgbClr val="FF0000"/>
              </a:solidFill>
            </a:endParaRPr>
          </a:p>
          <a:p>
            <a:pPr lvl="1" marL="571500" indent="-114300"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Reception</a:t>
            </a:r>
            <a:r>
              <a:rPr b="0">
                <a:solidFill>
                  <a:srgbClr val="000000"/>
                </a:solidFill>
              </a:rPr>
              <a:t> in </a:t>
            </a:r>
            <a:r>
              <a:rPr>
                <a:solidFill>
                  <a:srgbClr val="0070C0"/>
                </a:solidFill>
              </a:rPr>
              <a:t>Gennesaret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14:34-36 </a:t>
            </a:r>
            <a:r>
              <a:rPr b="0" sz="6400">
                <a:solidFill>
                  <a:srgbClr val="000000"/>
                </a:solidFill>
              </a:rPr>
              <a:t>(</a:t>
            </a:r>
            <a:r>
              <a:rPr sz="6400">
                <a:solidFill>
                  <a:srgbClr val="FF0000"/>
                </a:solidFill>
              </a:rPr>
              <a:t>Isaiah 35:3-6; 42:6-7; 61:1-3</a:t>
            </a:r>
            <a:r>
              <a:rPr b="0" sz="6400">
                <a:solidFill>
                  <a:srgbClr val="000000"/>
                </a:solidFill>
              </a:rPr>
              <a:t>; </a:t>
            </a:r>
            <a:r>
              <a:rPr sz="6400">
                <a:solidFill>
                  <a:srgbClr val="FF0000"/>
                </a:solidFill>
              </a:rPr>
              <a:t>John</a:t>
            </a:r>
            <a:r>
              <a:rPr b="0" sz="6400">
                <a:solidFill>
                  <a:srgbClr val="00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16:25</a:t>
            </a:r>
            <a:r>
              <a:rPr b="0" sz="6400">
                <a:solidFill>
                  <a:srgbClr val="000000"/>
                </a:solidFill>
              </a:rPr>
              <a:t>)</a:t>
            </a:r>
            <a:r>
              <a:rPr b="0">
                <a:solidFill>
                  <a:srgbClr val="000000"/>
                </a:solidFill>
              </a:rPr>
              <a:t> 		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Title 1"/>
          <p:cNvSpPr txBox="1"/>
          <p:nvPr>
            <p:ph type="title"/>
          </p:nvPr>
        </p:nvSpPr>
        <p:spPr>
          <a:xfrm>
            <a:off x="3962400" y="0"/>
            <a:ext cx="16459200" cy="2286000"/>
          </a:xfrm>
          <a:prstGeom prst="rect">
            <a:avLst/>
          </a:prstGeom>
        </p:spPr>
        <p:txBody>
          <a:bodyPr/>
          <a:lstStyle>
            <a:lvl1pPr>
              <a:defRPr b="1" sz="8000">
                <a:solidFill>
                  <a:srgbClr val="FF0000"/>
                </a:solidFill>
              </a:defRPr>
            </a:lvl1pPr>
          </a:lstStyle>
          <a:p>
            <a:pPr/>
            <a:r>
              <a:t>Isaiah 35:3-6</a:t>
            </a:r>
          </a:p>
        </p:txBody>
      </p:sp>
      <p:sp>
        <p:nvSpPr>
          <p:cNvPr id="180" name="Content Placeholder 2"/>
          <p:cNvSpPr txBox="1"/>
          <p:nvPr>
            <p:ph type="body" idx="1"/>
          </p:nvPr>
        </p:nvSpPr>
        <p:spPr>
          <a:xfrm>
            <a:off x="3505200" y="1981200"/>
            <a:ext cx="17373600" cy="117348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7200"/>
            </a:lvl1pPr>
          </a:lstStyle>
          <a:p>
            <a:pPr/>
            <a:r>
              <a:t>	Strengthen the weak hands, and make firm the feeble knees. Say to the feart-hearted, “Be strong! Do not fear! Behold, your God will come with vengeance, the recompense of God; He will come and save you.” Then the eyes of the blind shall be opened, and the ears of the deaf shall be unstopped. Then the lame shall leap like a deer, and the tongue of the mute shall sing. For waters shall burst forth in the wilderness, and streams in the desert.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itle 1"/>
          <p:cNvSpPr txBox="1"/>
          <p:nvPr>
            <p:ph type="title"/>
          </p:nvPr>
        </p:nvSpPr>
        <p:spPr>
          <a:xfrm>
            <a:off x="3962400" y="0"/>
            <a:ext cx="16459200" cy="2286000"/>
          </a:xfrm>
          <a:prstGeom prst="rect">
            <a:avLst/>
          </a:prstGeom>
        </p:spPr>
        <p:txBody>
          <a:bodyPr/>
          <a:lstStyle>
            <a:lvl1pPr>
              <a:defRPr b="1" sz="8000">
                <a:solidFill>
                  <a:srgbClr val="FF0000"/>
                </a:solidFill>
              </a:defRPr>
            </a:lvl1pPr>
          </a:lstStyle>
          <a:p>
            <a:pPr/>
            <a:r>
              <a:t>Isaiah 42:6-7</a:t>
            </a:r>
          </a:p>
        </p:txBody>
      </p:sp>
      <p:sp>
        <p:nvSpPr>
          <p:cNvPr id="183" name="Content Placeholder 2"/>
          <p:cNvSpPr txBox="1"/>
          <p:nvPr>
            <p:ph type="body" idx="1"/>
          </p:nvPr>
        </p:nvSpPr>
        <p:spPr>
          <a:xfrm>
            <a:off x="3505200" y="1981200"/>
            <a:ext cx="17373600" cy="117348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  <a:defRPr sz="7200"/>
            </a:lvl1pPr>
          </a:lstStyle>
          <a:p>
            <a:pPr/>
            <a:r>
              <a:t>	“O, the LORD, have called you in righteousness, and will hold your hand; I will keep you and give you as a covenant to the people, as a light to the Gentiles, to open blind eyes, to bring out prisoners from the prison house.”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Title 1"/>
          <p:cNvSpPr txBox="1"/>
          <p:nvPr>
            <p:ph type="title"/>
          </p:nvPr>
        </p:nvSpPr>
        <p:spPr>
          <a:xfrm>
            <a:off x="3962400" y="0"/>
            <a:ext cx="16459200" cy="2286000"/>
          </a:xfrm>
          <a:prstGeom prst="rect">
            <a:avLst/>
          </a:prstGeom>
        </p:spPr>
        <p:txBody>
          <a:bodyPr/>
          <a:lstStyle>
            <a:lvl1pPr>
              <a:defRPr b="1" sz="8000">
                <a:solidFill>
                  <a:srgbClr val="FF0000"/>
                </a:solidFill>
              </a:defRPr>
            </a:lvl1pPr>
          </a:lstStyle>
          <a:p>
            <a:pPr/>
            <a:r>
              <a:t>Isaiah 60:1-3</a:t>
            </a:r>
          </a:p>
        </p:txBody>
      </p:sp>
      <p:sp>
        <p:nvSpPr>
          <p:cNvPr id="186" name="Content Placeholder 2"/>
          <p:cNvSpPr txBox="1"/>
          <p:nvPr>
            <p:ph type="body" idx="1"/>
          </p:nvPr>
        </p:nvSpPr>
        <p:spPr>
          <a:xfrm>
            <a:off x="3505200" y="1981200"/>
            <a:ext cx="17373600" cy="11734800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80000"/>
              </a:lnSpc>
              <a:spcBef>
                <a:spcPts val="0"/>
              </a:spcBef>
              <a:buSzTx/>
              <a:buNone/>
              <a:defRPr sz="6600"/>
            </a:pPr>
            <a:r>
              <a:t>	Arise, shine; for your light has come! And the glory of the LORD has risen upon you. For behold, the darkness shall cover the earth and deep darkness over the people; but  the LORD will rise over you, and His glory will be seen upon you.  The Gentiles shall come to your light, and kings to the brightness of your rising.                    </a:t>
            </a:r>
            <a:endParaRPr sz="5800"/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z="7800">
                <a:solidFill>
                  <a:srgbClr val="FF0000"/>
                </a:solidFill>
              </a:defRPr>
            </a:pPr>
            <a:r>
              <a:t>John 16:25 </a:t>
            </a:r>
            <a:endParaRPr sz="5800"/>
          </a:p>
          <a:p>
            <a:pPr marL="0" indent="0">
              <a:lnSpc>
                <a:spcPct val="80000"/>
              </a:lnSpc>
              <a:spcBef>
                <a:spcPts val="0"/>
              </a:spcBef>
              <a:buSzTx/>
              <a:buNone/>
              <a:defRPr b="1" sz="6600">
                <a:solidFill>
                  <a:srgbClr val="FF0000"/>
                </a:solidFill>
              </a:defRPr>
            </a:pPr>
            <a:r>
              <a:t>	</a:t>
            </a:r>
            <a:r>
              <a:rPr b="0">
                <a:solidFill>
                  <a:srgbClr val="000000"/>
                </a:solidFill>
              </a:rPr>
              <a:t>“These things </a:t>
            </a:r>
            <a:r>
              <a:rPr>
                <a:solidFill>
                  <a:srgbClr val="00B0F0"/>
                </a:solidFill>
              </a:rPr>
              <a:t>I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B050"/>
                </a:solidFill>
              </a:rPr>
              <a:t>have spoken to </a:t>
            </a:r>
            <a:r>
              <a:rPr>
                <a:solidFill>
                  <a:srgbClr val="0070C0"/>
                </a:solidFill>
              </a:rPr>
              <a:t>you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B050"/>
                </a:solidFill>
              </a:rPr>
              <a:t>in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70C0"/>
                </a:solidFill>
              </a:rPr>
              <a:t>figurative language</a:t>
            </a:r>
            <a:r>
              <a:rPr b="0">
                <a:solidFill>
                  <a:srgbClr val="000000"/>
                </a:solidFill>
              </a:rPr>
              <a:t>, but </a:t>
            </a:r>
            <a:r>
              <a:rPr>
                <a:solidFill>
                  <a:srgbClr val="00B050"/>
                </a:solidFill>
              </a:rPr>
              <a:t>the time is coming when </a:t>
            </a:r>
            <a:r>
              <a:rPr>
                <a:solidFill>
                  <a:srgbClr val="00B0F0"/>
                </a:solidFill>
              </a:rPr>
              <a:t>I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0000"/>
                </a:solidFill>
              </a:rPr>
              <a:t>will no </a:t>
            </a:r>
            <a:r>
              <a:rPr>
                <a:solidFill>
                  <a:srgbClr val="0FC7A4"/>
                </a:solidFill>
              </a:rPr>
              <a:t>longer</a:t>
            </a:r>
            <a:r>
              <a:rPr>
                <a:solidFill>
                  <a:srgbClr val="000000"/>
                </a:solidFill>
              </a:rPr>
              <a:t> speak </a:t>
            </a:r>
            <a:r>
              <a:rPr b="0">
                <a:solidFill>
                  <a:srgbClr val="000000"/>
                </a:solidFill>
              </a:rPr>
              <a:t>to </a:t>
            </a:r>
            <a:r>
              <a:rPr>
                <a:solidFill>
                  <a:srgbClr val="0070C0"/>
                </a:solidFill>
              </a:rPr>
              <a:t>you</a:t>
            </a:r>
            <a:r>
              <a:rPr b="0">
                <a:solidFill>
                  <a:srgbClr val="000000"/>
                </a:solidFill>
              </a:rPr>
              <a:t> in </a:t>
            </a:r>
            <a:r>
              <a:rPr>
                <a:solidFill>
                  <a:srgbClr val="0070C0"/>
                </a:solidFill>
              </a:rPr>
              <a:t>figurative language</a:t>
            </a:r>
            <a:r>
              <a:rPr b="0">
                <a:solidFill>
                  <a:srgbClr val="000000"/>
                </a:solidFill>
              </a:rPr>
              <a:t>, but </a:t>
            </a:r>
            <a:r>
              <a:rPr>
                <a:solidFill>
                  <a:srgbClr val="00B0F0"/>
                </a:solidFill>
              </a:rPr>
              <a:t>I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FC7A4"/>
                </a:solidFill>
              </a:rPr>
              <a:t>will</a:t>
            </a:r>
            <a:r>
              <a:rPr>
                <a:solidFill>
                  <a:srgbClr val="00DBD6"/>
                </a:solidFill>
              </a:rPr>
              <a:t> </a:t>
            </a:r>
            <a:r>
              <a:rPr>
                <a:solidFill>
                  <a:srgbClr val="0FC7A4"/>
                </a:solidFill>
              </a:rPr>
              <a:t>tell</a:t>
            </a:r>
            <a:r>
              <a:rPr>
                <a:solidFill>
                  <a:srgbClr val="00DBD6"/>
                </a:solidFill>
              </a:rPr>
              <a:t> </a:t>
            </a:r>
            <a:r>
              <a:rPr>
                <a:solidFill>
                  <a:srgbClr val="0070C0"/>
                </a:solidFill>
              </a:rPr>
              <a:t>you</a:t>
            </a:r>
            <a:r>
              <a:rPr>
                <a:solidFill>
                  <a:srgbClr val="00DBD6"/>
                </a:solidFill>
              </a:rPr>
              <a:t> </a:t>
            </a:r>
            <a:r>
              <a:rPr>
                <a:solidFill>
                  <a:srgbClr val="0FC7A4"/>
                </a:solidFill>
              </a:rPr>
              <a:t>plainly</a:t>
            </a:r>
            <a:r>
              <a:rPr>
                <a:solidFill>
                  <a:srgbClr val="00DBD6"/>
                </a:solidFill>
              </a:rPr>
              <a:t> </a:t>
            </a:r>
            <a:r>
              <a:rPr b="0">
                <a:solidFill>
                  <a:srgbClr val="000000"/>
                </a:solidFill>
              </a:rPr>
              <a:t>about </a:t>
            </a:r>
            <a:r>
              <a:rPr>
                <a:solidFill>
                  <a:srgbClr val="00B0F0"/>
                </a:solidFill>
              </a:rPr>
              <a:t>the Father</a:t>
            </a:r>
            <a:r>
              <a:rPr b="0">
                <a:solidFill>
                  <a:srgbClr val="000000"/>
                </a:solidFill>
              </a:rPr>
              <a:t>.”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itle 1"/>
          <p:cNvSpPr txBox="1"/>
          <p:nvPr>
            <p:ph type="title"/>
          </p:nvPr>
        </p:nvSpPr>
        <p:spPr>
          <a:xfrm>
            <a:off x="3962400" y="0"/>
            <a:ext cx="16459200" cy="2438400"/>
          </a:xfrm>
          <a:prstGeom prst="rect">
            <a:avLst/>
          </a:prstGeom>
        </p:spPr>
        <p:txBody>
          <a:bodyPr/>
          <a:lstStyle>
            <a:lvl1pPr>
              <a:defRPr b="1" sz="8000">
                <a:solidFill>
                  <a:srgbClr val="00B050"/>
                </a:solidFill>
              </a:defRPr>
            </a:lvl1pPr>
          </a:lstStyle>
          <a:p>
            <a:pPr/>
            <a:r>
              <a:t>The Training of the Twelve</a:t>
            </a:r>
          </a:p>
        </p:txBody>
      </p:sp>
      <p:sp>
        <p:nvSpPr>
          <p:cNvPr id="189" name="Content Placeholder 2"/>
          <p:cNvSpPr txBox="1"/>
          <p:nvPr>
            <p:ph type="body" idx="1"/>
          </p:nvPr>
        </p:nvSpPr>
        <p:spPr>
          <a:xfrm>
            <a:off x="3657600" y="2438400"/>
            <a:ext cx="17068800" cy="112776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Disciples’</a:t>
            </a:r>
            <a:r>
              <a:rPr>
                <a:solidFill>
                  <a:srgbClr val="404040"/>
                </a:solidFill>
              </a:rPr>
              <a:t> </a:t>
            </a:r>
            <a:r>
              <a:rPr>
                <a:solidFill>
                  <a:srgbClr val="00B050"/>
                </a:solidFill>
              </a:rPr>
              <a:t>second</a:t>
            </a:r>
            <a:r>
              <a:rPr>
                <a:solidFill>
                  <a:srgbClr val="404040"/>
                </a:solidFill>
              </a:rPr>
              <a:t> misunderstanding </a:t>
            </a:r>
            <a:r>
              <a:rPr sz="6400">
                <a:solidFill>
                  <a:srgbClr val="FF0000"/>
                </a:solidFill>
              </a:rPr>
              <a:t>15:1-31</a:t>
            </a:r>
            <a:endParaRPr>
              <a:solidFill>
                <a:srgbClr val="FF0000"/>
              </a:solidFill>
            </a:endParaRPr>
          </a:p>
          <a:p>
            <a:pPr lvl="1" marL="571500" indent="-114300"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Tradition of elders </a:t>
            </a:r>
            <a:r>
              <a:rPr>
                <a:solidFill>
                  <a:srgbClr val="C00000"/>
                </a:solidFill>
              </a:rPr>
              <a:t>dispute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15:1-11</a:t>
            </a:r>
            <a:endParaRPr>
              <a:solidFill>
                <a:srgbClr val="FF0000"/>
              </a:solidFill>
            </a:endParaRPr>
          </a:p>
          <a:p>
            <a:pPr lvl="1" marL="571500" indent="-114300"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Disciples’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2060"/>
                </a:solidFill>
              </a:rPr>
              <a:t>concern</a:t>
            </a:r>
            <a:r>
              <a:rPr b="0">
                <a:solidFill>
                  <a:srgbClr val="000000"/>
                </a:solidFill>
              </a:rPr>
              <a:t> for </a:t>
            </a:r>
            <a:r>
              <a:t>Pharisees</a:t>
            </a:r>
            <a:r>
              <a:rPr b="0">
                <a:solidFill>
                  <a:srgbClr val="000000"/>
                </a:solidFill>
              </a:rPr>
              <a:t> (</a:t>
            </a:r>
            <a:r>
              <a:t>Peter’s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2060"/>
                </a:solidFill>
              </a:rPr>
              <a:t>request</a:t>
            </a:r>
            <a:r>
              <a:rPr b="0">
                <a:solidFill>
                  <a:srgbClr val="000000"/>
                </a:solidFill>
              </a:rPr>
              <a:t> for explanation) </a:t>
            </a:r>
            <a:r>
              <a:rPr sz="6400">
                <a:solidFill>
                  <a:srgbClr val="FF0000"/>
                </a:solidFill>
              </a:rPr>
              <a:t>15:12-20</a:t>
            </a:r>
            <a:r>
              <a:rPr b="0">
                <a:solidFill>
                  <a:srgbClr val="000000"/>
                </a:solidFill>
              </a:rPr>
              <a:t>	</a:t>
            </a:r>
            <a:endParaRPr sz="5600"/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Reception</a:t>
            </a:r>
            <a:r>
              <a:rPr b="0">
                <a:solidFill>
                  <a:srgbClr val="000000"/>
                </a:solidFill>
              </a:rPr>
              <a:t> by a </a:t>
            </a:r>
            <a:r>
              <a:rPr>
                <a:solidFill>
                  <a:srgbClr val="984807"/>
                </a:solidFill>
              </a:rPr>
              <a:t>foreigner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15:21-31</a:t>
            </a:r>
            <a:endParaRPr sz="6400">
              <a:solidFill>
                <a:srgbClr val="FF0000"/>
              </a:solidFill>
            </a:endParaRPr>
          </a:p>
          <a:p>
            <a:pPr lvl="1" marL="571500" indent="-114300"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Disciples</a:t>
            </a:r>
            <a:r>
              <a:rPr sz="6400">
                <a:solidFill>
                  <a:srgbClr val="FF0000"/>
                </a:solidFill>
              </a:rPr>
              <a:t> </a:t>
            </a:r>
            <a:r>
              <a:rPr>
                <a:solidFill>
                  <a:srgbClr val="404040"/>
                </a:solidFill>
              </a:rPr>
              <a:t>misunderstood</a:t>
            </a:r>
            <a:r>
              <a:rPr>
                <a:solidFill>
                  <a:srgbClr val="FF0000"/>
                </a:solidFill>
              </a:rPr>
              <a:t> </a:t>
            </a:r>
            <a:r>
              <a:rPr>
                <a:solidFill>
                  <a:srgbClr val="00B0F0"/>
                </a:solidFill>
              </a:rPr>
              <a:t>Jesus’</a:t>
            </a:r>
            <a:r>
              <a:rPr>
                <a:solidFill>
                  <a:srgbClr val="FF0000"/>
                </a:solidFill>
              </a:rPr>
              <a:t> </a:t>
            </a:r>
            <a:r>
              <a:rPr>
                <a:solidFill>
                  <a:srgbClr val="00B050"/>
                </a:solidFill>
              </a:rPr>
              <a:t>reaction</a:t>
            </a:r>
            <a:r>
              <a:rPr>
                <a:solidFill>
                  <a:srgbClr val="FF0000"/>
                </a:solidFill>
              </a:rP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Title 1"/>
          <p:cNvSpPr txBox="1"/>
          <p:nvPr>
            <p:ph type="title"/>
          </p:nvPr>
        </p:nvSpPr>
        <p:spPr>
          <a:xfrm>
            <a:off x="3962400" y="0"/>
            <a:ext cx="16459200" cy="2438400"/>
          </a:xfrm>
          <a:prstGeom prst="rect">
            <a:avLst/>
          </a:prstGeom>
        </p:spPr>
        <p:txBody>
          <a:bodyPr/>
          <a:lstStyle>
            <a:lvl1pPr>
              <a:defRPr b="1" sz="8000">
                <a:solidFill>
                  <a:srgbClr val="00B050"/>
                </a:solidFill>
              </a:defRPr>
            </a:lvl1pPr>
          </a:lstStyle>
          <a:p>
            <a:pPr/>
            <a:r>
              <a:t>The Training of the Twelve</a:t>
            </a:r>
          </a:p>
        </p:txBody>
      </p:sp>
      <p:sp>
        <p:nvSpPr>
          <p:cNvPr id="192" name="Content Placeholder 2"/>
          <p:cNvSpPr txBox="1"/>
          <p:nvPr>
            <p:ph type="body" idx="1"/>
          </p:nvPr>
        </p:nvSpPr>
        <p:spPr>
          <a:xfrm>
            <a:off x="3657600" y="2438400"/>
            <a:ext cx="17068800" cy="112776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Disciples’</a:t>
            </a:r>
            <a:r>
              <a:rPr>
                <a:solidFill>
                  <a:srgbClr val="404040"/>
                </a:solidFill>
              </a:rPr>
              <a:t> </a:t>
            </a:r>
            <a:r>
              <a:rPr>
                <a:solidFill>
                  <a:srgbClr val="00B050"/>
                </a:solidFill>
              </a:rPr>
              <a:t>third</a:t>
            </a:r>
            <a:r>
              <a:rPr>
                <a:solidFill>
                  <a:srgbClr val="404040"/>
                </a:solidFill>
              </a:rPr>
              <a:t> misunderstanding </a:t>
            </a:r>
            <a:r>
              <a:rPr sz="6400">
                <a:solidFill>
                  <a:srgbClr val="FF0000"/>
                </a:solidFill>
              </a:rPr>
              <a:t>15:32-16:12</a:t>
            </a:r>
            <a:endParaRPr>
              <a:solidFill>
                <a:srgbClr val="FF0000"/>
              </a:solidFill>
            </a:endParaRPr>
          </a:p>
          <a:p>
            <a:pPr lvl="1" marL="571500" indent="-114300">
              <a:spcBef>
                <a:spcPts val="1600"/>
              </a:spcBef>
              <a:buSzTx/>
              <a:buNone/>
              <a:defRPr b="1" sz="7000">
                <a:solidFill>
                  <a:srgbClr val="00B050"/>
                </a:solidFill>
              </a:defRPr>
            </a:pPr>
            <a:r>
              <a:t>Feeding</a:t>
            </a:r>
            <a:r>
              <a:rPr b="0">
                <a:solidFill>
                  <a:srgbClr val="000000"/>
                </a:solidFill>
              </a:rPr>
              <a:t> of the </a:t>
            </a:r>
            <a:r>
              <a:rPr>
                <a:solidFill>
                  <a:srgbClr val="0070C0"/>
                </a:solidFill>
              </a:rPr>
              <a:t>4000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15:32-39</a:t>
            </a:r>
            <a:endParaRPr>
              <a:solidFill>
                <a:srgbClr val="FF0000"/>
              </a:solidFill>
            </a:endParaRPr>
          </a:p>
          <a:p>
            <a:pPr lvl="1" marL="571500" indent="-114300">
              <a:spcBef>
                <a:spcPts val="1600"/>
              </a:spcBef>
              <a:buSzTx/>
              <a:buNone/>
              <a:defRPr b="1" sz="7000">
                <a:solidFill>
                  <a:srgbClr val="C00000"/>
                </a:solidFill>
              </a:defRPr>
            </a:pPr>
            <a:r>
              <a:t>Challenge</a:t>
            </a:r>
            <a:r>
              <a:rPr b="0">
                <a:solidFill>
                  <a:srgbClr val="000000"/>
                </a:solidFill>
              </a:rPr>
              <a:t> from the </a:t>
            </a:r>
            <a:r>
              <a:rPr>
                <a:solidFill>
                  <a:srgbClr val="0070C0"/>
                </a:solidFill>
              </a:rPr>
              <a:t>Pharisees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16:1-4</a:t>
            </a:r>
            <a:endParaRPr>
              <a:solidFill>
                <a:srgbClr val="FF0000"/>
              </a:solidFill>
            </a:endParaRPr>
          </a:p>
          <a:p>
            <a:pPr lvl="1" marL="571500" indent="-114300">
              <a:spcBef>
                <a:spcPts val="1700"/>
              </a:spcBef>
              <a:buSzTx/>
              <a:buNone/>
              <a:defRPr b="1" sz="7000">
                <a:solidFill>
                  <a:srgbClr val="00B0F0"/>
                </a:solidFill>
              </a:defRPr>
            </a:pPr>
            <a:r>
              <a:t>Jesus’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404040"/>
                </a:solidFill>
              </a:rPr>
              <a:t>misunderstood warning </a:t>
            </a:r>
            <a:r>
              <a:rPr sz="6400">
                <a:solidFill>
                  <a:srgbClr val="FF0000"/>
                </a:solidFill>
              </a:rPr>
              <a:t>16:5-12</a:t>
            </a:r>
            <a:r>
              <a:rPr b="0" sz="7200">
                <a:solidFill>
                  <a:srgbClr val="000000"/>
                </a:solidFill>
              </a:rPr>
              <a:t>	</a:t>
            </a:r>
            <a:endParaRPr sz="5600"/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Peter’s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B0F0"/>
                </a:solidFill>
              </a:rPr>
              <a:t>blessed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t>words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B050"/>
                </a:solidFill>
              </a:rPr>
              <a:t>followed by </a:t>
            </a:r>
            <a:r>
              <a:t>Peter’s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77933C"/>
                </a:solidFill>
              </a:rPr>
              <a:t>foolish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t>words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FF0000"/>
                </a:solidFill>
              </a:rPr>
              <a:t>16:13-28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Title 1"/>
          <p:cNvSpPr txBox="1"/>
          <p:nvPr>
            <p:ph type="title"/>
          </p:nvPr>
        </p:nvSpPr>
        <p:spPr>
          <a:xfrm>
            <a:off x="3962400" y="0"/>
            <a:ext cx="16459200" cy="2438400"/>
          </a:xfrm>
          <a:prstGeom prst="rect">
            <a:avLst/>
          </a:prstGeom>
        </p:spPr>
        <p:txBody>
          <a:bodyPr/>
          <a:lstStyle>
            <a:lvl1pPr>
              <a:defRPr b="1" sz="8000">
                <a:solidFill>
                  <a:srgbClr val="00B050"/>
                </a:solidFill>
              </a:defRPr>
            </a:lvl1pPr>
          </a:lstStyle>
          <a:p>
            <a:pPr/>
            <a:r>
              <a:t>The Training of the Twelve</a:t>
            </a:r>
          </a:p>
        </p:txBody>
      </p:sp>
      <p:sp>
        <p:nvSpPr>
          <p:cNvPr id="195" name="Content Placeholder 2"/>
          <p:cNvSpPr txBox="1"/>
          <p:nvPr>
            <p:ph type="body" idx="1"/>
          </p:nvPr>
        </p:nvSpPr>
        <p:spPr>
          <a:xfrm>
            <a:off x="3657600" y="2438400"/>
            <a:ext cx="17068800" cy="112776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Peter’s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t>privilege</a:t>
            </a:r>
            <a:r>
              <a:rPr b="0">
                <a:solidFill>
                  <a:srgbClr val="000000"/>
                </a:solidFill>
              </a:rPr>
              <a:t> (</a:t>
            </a:r>
            <a:r>
              <a:rPr>
                <a:solidFill>
                  <a:srgbClr val="00B0F0"/>
                </a:solidFill>
              </a:rPr>
              <a:t>Transfiguration of Christ</a:t>
            </a:r>
            <a:r>
              <a:rPr b="0">
                <a:solidFill>
                  <a:srgbClr val="000000"/>
                </a:solidFill>
              </a:rPr>
              <a:t>) </a:t>
            </a:r>
            <a:r>
              <a:rPr>
                <a:solidFill>
                  <a:srgbClr val="FF0000"/>
                </a:solidFill>
              </a:rPr>
              <a:t>17:1-13</a:t>
            </a:r>
            <a:endParaRPr>
              <a:solidFill>
                <a:srgbClr val="FF0000"/>
              </a:solidFill>
            </a:endParaRPr>
          </a:p>
          <a:p>
            <a:pPr lvl="1" marL="571500" indent="-114300">
              <a:spcBef>
                <a:spcPts val="1700"/>
              </a:spcBef>
              <a:buSzTx/>
              <a:buNone/>
              <a:defRPr b="1" sz="7200">
                <a:solidFill>
                  <a:srgbClr val="00B0F0"/>
                </a:solidFill>
              </a:defRPr>
            </a:pPr>
            <a:r>
              <a:t>Transfiguration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FF0000"/>
                </a:solidFill>
              </a:rPr>
              <a:t>17:1-3</a:t>
            </a:r>
            <a:endParaRPr>
              <a:solidFill>
                <a:srgbClr val="FF0000"/>
              </a:solidFill>
            </a:endParaRPr>
          </a:p>
          <a:p>
            <a:pPr lvl="1" marL="571500" indent="-114300"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Peter’s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2060"/>
                </a:solidFill>
              </a:rPr>
              <a:t>rash suggestion </a:t>
            </a:r>
            <a:r>
              <a:rPr>
                <a:solidFill>
                  <a:srgbClr val="FF0000"/>
                </a:solidFill>
              </a:rPr>
              <a:t>17:4</a:t>
            </a:r>
            <a:endParaRPr>
              <a:solidFill>
                <a:srgbClr val="FF0000"/>
              </a:solidFill>
            </a:endParaRPr>
          </a:p>
          <a:p>
            <a:pPr lvl="1" marL="571500" indent="-114300">
              <a:spcBef>
                <a:spcPts val="1700"/>
              </a:spcBef>
              <a:buSzTx/>
              <a:buNone/>
              <a:defRPr b="1" sz="7200">
                <a:solidFill>
                  <a:srgbClr val="00B0F0"/>
                </a:solidFill>
              </a:defRPr>
            </a:pPr>
            <a:r>
              <a:t>God’s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B050"/>
                </a:solidFill>
              </a:rPr>
              <a:t>response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FF0000"/>
                </a:solidFill>
              </a:rPr>
              <a:t>17:5-9</a:t>
            </a:r>
            <a:endParaRPr>
              <a:solidFill>
                <a:srgbClr val="FF0000"/>
              </a:solidFill>
            </a:endParaRPr>
          </a:p>
          <a:p>
            <a:pPr lvl="1" marL="571500" indent="-114300"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Disciples’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2060"/>
                </a:solidFill>
              </a:rPr>
              <a:t>question</a:t>
            </a:r>
            <a:r>
              <a:rPr b="0">
                <a:solidFill>
                  <a:srgbClr val="000000"/>
                </a:solidFill>
              </a:rPr>
              <a:t> about </a:t>
            </a:r>
            <a:r>
              <a:t>scribes’ doctrine</a:t>
            </a:r>
            <a:r>
              <a:rPr b="0">
                <a:solidFill>
                  <a:srgbClr val="000000"/>
                </a:solidFill>
              </a:rPr>
              <a:t> about </a:t>
            </a:r>
            <a:r>
              <a:t>Elijah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FF0000"/>
                </a:solidFill>
              </a:rPr>
              <a:t>17:10-13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535353"/>
      </a:dk1>
      <a:lt1>
        <a:srgbClr val="340053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20000"/>
          </a:lnSpc>
          <a:spcBef>
            <a:spcPts val="6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64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000000"/>
      </a:dk1>
      <a:lt1>
        <a:srgbClr val="FFFFFF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20000"/>
          </a:lnSpc>
          <a:spcBef>
            <a:spcPts val="6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64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