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Shape 16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73100" y="2870200"/>
            <a:ext cx="23050500" cy="45593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73100" y="7416800"/>
            <a:ext cx="230505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xfrm>
            <a:off x="1435100" y="1066800"/>
            <a:ext cx="21501100" cy="11557000"/>
          </a:xfrm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lose-up of motorcycle engine components"/>
          <p:cNvSpPr/>
          <p:nvPr>
            <p:ph type="pic" sz="half" idx="21"/>
          </p:nvPr>
        </p:nvSpPr>
        <p:spPr>
          <a:xfrm>
            <a:off x="12420509" y="5714207"/>
            <a:ext cx="11023601" cy="8255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Close-up of motorcycle gas cap"/>
          <p:cNvSpPr/>
          <p:nvPr>
            <p:ph type="pic" sz="half" idx="22"/>
          </p:nvPr>
        </p:nvSpPr>
        <p:spPr>
          <a:xfrm>
            <a:off x="12420600" y="-6731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Black and white photo of motorcycle engine components"/>
          <p:cNvSpPr/>
          <p:nvPr>
            <p:ph type="pic" idx="23"/>
          </p:nvPr>
        </p:nvSpPr>
        <p:spPr>
          <a:xfrm>
            <a:off x="-825499" y="-2108200"/>
            <a:ext cx="13804901" cy="184432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21"/>
          </p:nvPr>
        </p:nvSpPr>
        <p:spPr>
          <a:xfrm>
            <a:off x="2387600" y="8001000"/>
            <a:ext cx="196215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22"/>
          </p:nvPr>
        </p:nvSpPr>
        <p:spPr>
          <a:xfrm>
            <a:off x="2374900" y="5892800"/>
            <a:ext cx="196215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Front view of a red motorcycle against a black background"/>
          <p:cNvSpPr/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22496303" y="12753103"/>
            <a:ext cx="668497" cy="649447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Text"/>
          <p:cNvSpPr txBox="1"/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cap="none" sz="8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3" name="Body Level One…"/>
          <p:cNvSpPr txBox="1"/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1828800">
              <a:spcBef>
                <a:spcPts val="1500"/>
              </a:spcBef>
              <a:buSzPct val="100000"/>
              <a:buFont typeface="Arial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 defTabSz="1828800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4000" indent="-609600" defTabSz="1828800">
              <a:spcBef>
                <a:spcPts val="1500"/>
              </a:spcBef>
              <a:buSzPct val="100000"/>
              <a:buFont typeface="Arial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20" defTabSz="1828800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 defTabSz="1828800">
              <a:spcBef>
                <a:spcPts val="1500"/>
              </a:spcBef>
              <a:buSzPct val="100000"/>
              <a:buFont typeface="Arial"/>
              <a:buChar char="»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lide Number"/>
          <p:cNvSpPr txBox="1"/>
          <p:nvPr>
            <p:ph type="sldNum" sz="quarter" idx="2"/>
          </p:nvPr>
        </p:nvSpPr>
        <p:spPr>
          <a:xfrm>
            <a:off x="19917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/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cap="none" sz="8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2" name="Body Level One…"/>
          <p:cNvSpPr txBox="1"/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19917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file view of a red motorcycle"/>
          <p:cNvSpPr/>
          <p:nvPr>
            <p:ph type="pic" idx="21"/>
          </p:nvPr>
        </p:nvSpPr>
        <p:spPr>
          <a:xfrm>
            <a:off x="4280774" y="-1688429"/>
            <a:ext cx="15829857" cy="11849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387600" y="9728200"/>
            <a:ext cx="19621500" cy="1803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387600" y="11518900"/>
            <a:ext cx="19621500" cy="1600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673100" y="4572000"/>
            <a:ext cx="23050500" cy="45593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ont view of a red motorcycle"/>
          <p:cNvSpPr/>
          <p:nvPr>
            <p:ph type="pic" idx="21"/>
          </p:nvPr>
        </p:nvSpPr>
        <p:spPr>
          <a:xfrm>
            <a:off x="10590462" y="1511300"/>
            <a:ext cx="13644824" cy="121287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673100" y="1435100"/>
            <a:ext cx="11049000" cy="5461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673100" y="6870700"/>
            <a:ext cx="11049000" cy="5461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ont view of a red motorcycle"/>
          <p:cNvSpPr/>
          <p:nvPr>
            <p:ph type="pic" sz="half" idx="21"/>
          </p:nvPr>
        </p:nvSpPr>
        <p:spPr>
          <a:xfrm>
            <a:off x="11814854" y="3233783"/>
            <a:ext cx="11753235" cy="104473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1168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752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2336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9210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3505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4089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4673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5257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2.tif"/><Relationship Id="rId5" Type="http://schemas.openxmlformats.org/officeDocument/2006/relationships/hyperlink" Target="https://www.youtube.com/user/donmcclain11/live" TargetMode="External"/><Relationship Id="rId6" Type="http://schemas.openxmlformats.org/officeDocument/2006/relationships/hyperlink" Target="https://www.w65stchurchofchrist.com" TargetMode="External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9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hyperlink" Target="https://www.w65stchurchofchrist.com" TargetMode="Externa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ODAY’S LESSON"/>
          <p:cNvSpPr txBox="1"/>
          <p:nvPr/>
        </p:nvSpPr>
        <p:spPr>
          <a:xfrm>
            <a:off x="-1" y="1739878"/>
            <a:ext cx="24384001" cy="939801"/>
          </a:xfrm>
          <a:prstGeom prst="rect">
            <a:avLst/>
          </a:prstGeom>
          <a:gradFill>
            <a:gsLst>
              <a:gs pos="0">
                <a:srgbClr val="001121">
                  <a:alpha val="49266"/>
                </a:srgbClr>
              </a:gs>
              <a:gs pos="100000">
                <a:srgbClr val="003367">
                  <a:alpha val="72958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5500">
                <a:solidFill>
                  <a:srgbClr val="FFFFFF"/>
                </a:solidFill>
                <a:effectLst>
                  <a:outerShdw sx="100000" sy="100000" kx="0" ky="0" algn="b" rotWithShape="0" blurRad="63500" dist="63500" dir="1890000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TODAY’S LESSON</a:t>
            </a:r>
          </a:p>
        </p:txBody>
      </p:sp>
      <p:pic>
        <p:nvPicPr>
          <p:cNvPr id="16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81559" y="11148164"/>
            <a:ext cx="3633119" cy="137098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</p:spPr>
      </p:pic>
      <p:pic>
        <p:nvPicPr>
          <p:cNvPr id="16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0355" y="11092017"/>
            <a:ext cx="2598106" cy="148328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</p:spPr>
      </p:pic>
      <p:sp>
        <p:nvSpPr>
          <p:cNvPr id="165" name="Sunday evening lesson live stream 4:00 PM CDT June 28, 2026"/>
          <p:cNvSpPr txBox="1"/>
          <p:nvPr/>
        </p:nvSpPr>
        <p:spPr>
          <a:xfrm>
            <a:off x="6145167" y="10769398"/>
            <a:ext cx="12093667" cy="21285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defRPr i="1" sz="7500">
                <a:solidFill>
                  <a:srgbClr val="FFFFFF"/>
                </a:solidFill>
                <a:effectLst>
                  <a:outerShdw sx="100000" sy="100000" kx="0" ky="0" algn="b" rotWithShape="0" blurRad="152400" dist="76200" dir="0">
                    <a:srgbClr val="000000"/>
                  </a:outerShdw>
                </a:effectLst>
                <a:uFill>
                  <a:solidFill>
                    <a:srgbClr val="E9ADD0"/>
                  </a:solidFill>
                </a:u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t>Sunday evening lesson live stream 4:00 PM</a:t>
            </a:r>
            <a:r>
              <a:rPr>
                <a:uFill>
                  <a:solidFill>
                    <a:srgbClr val="FFFFFF"/>
                  </a:solidFill>
                </a:uFill>
              </a:rPr>
              <a:t> </a:t>
            </a:r>
            <a:r>
              <a:rPr baseline="31999" sz="4800">
                <a:uFill>
                  <a:solidFill>
                    <a:srgbClr val="FFFFFF"/>
                  </a:solidFill>
                </a:uFill>
              </a:rPr>
              <a:t>CDT</a:t>
            </a:r>
            <a:r>
              <a:rPr>
                <a:uFill>
                  <a:solidFill>
                    <a:srgbClr val="FFFFFF"/>
                  </a:solidFill>
                </a:uFill>
              </a:rPr>
              <a:t> June 28, 2026</a:t>
            </a:r>
          </a:p>
        </p:txBody>
      </p:sp>
      <p:sp>
        <p:nvSpPr>
          <p:cNvPr id="166" name="“Church of Christ MEETING @ 100 CORNERSTONE, Alexander AR. 72002”"/>
          <p:cNvSpPr txBox="1"/>
          <p:nvPr/>
        </p:nvSpPr>
        <p:spPr>
          <a:xfrm>
            <a:off x="-15032" y="-111714"/>
            <a:ext cx="24414065" cy="698501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  <a:alpha val="40019"/>
            </a:schemeClr>
          </a:solidFill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“Church of Christ MEETING @ 100 CORNERSTONE, Alexander AR. 72002”</a:t>
            </a:r>
          </a:p>
        </p:txBody>
      </p:sp>
      <p:sp>
        <p:nvSpPr>
          <p:cNvPr id="167" name="https://www.youtube.com/user/donmcclain11/live  / WWW.ALEXANDERCHURCHOFCHRIST.COM"/>
          <p:cNvSpPr/>
          <p:nvPr/>
        </p:nvSpPr>
        <p:spPr>
          <a:xfrm>
            <a:off x="-15033" y="12880954"/>
            <a:ext cx="24414066" cy="723901"/>
          </a:xfrm>
          <a:prstGeom prst="rect">
            <a:avLst/>
          </a:prstGeom>
          <a:solidFill>
            <a:schemeClr val="accent6">
              <a:satOff val="1848"/>
              <a:lumOff val="-15262"/>
              <a:alpha val="5107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4300">
                <a:solidFill>
                  <a:srgbClr val="FFFFFF"/>
                </a:solidFill>
              </a:defRPr>
            </a:pPr>
            <a:r>
              <a:rPr u="sng">
                <a:hlinkClick r:id="rId5" invalidUrl="" action="" tgtFrame="" tooltip="" history="1" highlightClick="0" endSnd="0"/>
              </a:rPr>
              <a:t>https://www.youtube.com/user/donmcclain11/live</a:t>
            </a:r>
            <a:r>
              <a:t> </a:t>
            </a:r>
            <a:r>
              <a:rPr>
                <a:uFill>
                  <a:solidFill>
                    <a:srgbClr val="FFFFFF"/>
                  </a:solidFill>
                </a:uFill>
              </a:rPr>
              <a:t> / </a:t>
            </a:r>
            <a:r>
              <a:rPr u="sng">
                <a:hlinkClick r:id="rId6" invalidUrl="" action="" tgtFrame="" tooltip="" history="1" highlightClick="0" endSnd="0"/>
              </a:rPr>
              <a:t>WWW.ALEXANDERCHURCHOFCHRIST.COM</a:t>
            </a:r>
            <a:r>
              <a:rPr>
                <a:uFill>
                  <a:solidFill>
                    <a:srgbClr val="FFFFFF"/>
                  </a:solidFill>
                </a:uFill>
              </a:rPr>
              <a:t> </a:t>
            </a:r>
          </a:p>
        </p:txBody>
      </p:sp>
      <p:pic>
        <p:nvPicPr>
          <p:cNvPr id="168" name="“INSTRUCTIONS FOR THE KINGDOM OF HEAVEN”… “INSTRUCTIONS FOR THE KINGDOM OF HEAVEN” (2 Timothy 2:1–7) James Hamilton" descr="“INSTRUCTIONS FOR THE KINGDOM OF HEAVEN”… “INSTRUCTIONS FOR THE KINGDOM OF HEAVEN” (2 Timothy 2:1–7) James Hamilton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61644" y="3363074"/>
            <a:ext cx="17060712" cy="5613401"/>
          </a:xfrm>
          <a:prstGeom prst="rect">
            <a:avLst/>
          </a:prstGeom>
          <a:effectLst>
            <a:outerShdw sx="100000" sy="100000" kx="0" ky="0" algn="b" rotWithShape="0" blurRad="215900" dist="98081" dir="5400000">
              <a:srgbClr val="000000">
                <a:alpha val="79241"/>
              </a:srgbClr>
            </a:outerShdw>
          </a:effectLst>
        </p:spPr>
      </p:pic>
      <p:grpSp>
        <p:nvGrpSpPr>
          <p:cNvPr id="171" name="Screenshot 2026-03-01 at 7.18.26 AM.png"/>
          <p:cNvGrpSpPr/>
          <p:nvPr/>
        </p:nvGrpSpPr>
        <p:grpSpPr>
          <a:xfrm>
            <a:off x="18522683" y="5463412"/>
            <a:ext cx="5227187" cy="5710176"/>
            <a:chOff x="0" y="0"/>
            <a:chExt cx="5227185" cy="5710175"/>
          </a:xfrm>
        </p:grpSpPr>
        <p:pic>
          <p:nvPicPr>
            <p:cNvPr id="170" name="Screenshot 2026-03-01 at 7.18.26 AM.png" descr="Screenshot 2026-03-01 at 7.18.26 AM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15900" y="139700"/>
              <a:ext cx="4795386" cy="51513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9" name="Screenshot 2026-03-01 at 7.18.26 AM.png" descr="Screenshot 2026-03-01 at 7.18.26 AM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5227186" cy="571017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le 1"/>
          <p:cNvSpPr txBox="1"/>
          <p:nvPr>
            <p:ph type="title"/>
          </p:nvPr>
        </p:nvSpPr>
        <p:spPr>
          <a:xfrm>
            <a:off x="3962400" y="0"/>
            <a:ext cx="16459200" cy="2438400"/>
          </a:xfrm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00B050"/>
                </a:solidFill>
              </a:defRPr>
            </a:pPr>
            <a:r>
              <a:t>Lessons from </a:t>
            </a:r>
            <a:r>
              <a:rPr>
                <a:solidFill>
                  <a:srgbClr val="FF0000"/>
                </a:solidFill>
              </a:rPr>
              <a:t>Matt. 13:54-14:36</a:t>
            </a:r>
          </a:p>
        </p:txBody>
      </p:sp>
      <p:sp>
        <p:nvSpPr>
          <p:cNvPr id="198" name="Content Placeholder 2"/>
          <p:cNvSpPr txBox="1"/>
          <p:nvPr>
            <p:ph type="body" idx="1"/>
          </p:nvPr>
        </p:nvSpPr>
        <p:spPr>
          <a:xfrm>
            <a:off x="3657600" y="2438400"/>
            <a:ext cx="17068800" cy="112776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1700"/>
              </a:spcBef>
              <a:defRPr b="1" sz="7200">
                <a:solidFill>
                  <a:srgbClr val="00B050"/>
                </a:solidFill>
              </a:defRPr>
            </a:pPr>
            <a:r>
              <a:t>People closest to us can misunderstand us </a:t>
            </a:r>
            <a:r>
              <a:rPr sz="6400">
                <a:solidFill>
                  <a:srgbClr val="FF0000"/>
                </a:solidFill>
              </a:rPr>
              <a:t>13:53-58</a:t>
            </a:r>
            <a:endParaRPr sz="640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defRPr b="1" sz="7200">
                <a:solidFill>
                  <a:srgbClr val="00B050"/>
                </a:solidFill>
              </a:defRPr>
            </a:pPr>
            <a:r>
              <a:t>In time of crisis draw near to God </a:t>
            </a:r>
            <a:r>
              <a:rPr sz="6400">
                <a:solidFill>
                  <a:srgbClr val="FF0000"/>
                </a:solidFill>
              </a:rPr>
              <a:t>14:1-13</a:t>
            </a:r>
            <a:endParaRPr sz="640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defRPr b="1" sz="7200">
                <a:solidFill>
                  <a:srgbClr val="00B050"/>
                </a:solidFill>
              </a:defRPr>
            </a:pPr>
            <a:r>
              <a:t>Wickedness may appear to be winning, but Christ has already won </a:t>
            </a:r>
            <a:r>
              <a:rPr sz="6400">
                <a:solidFill>
                  <a:srgbClr val="FF0000"/>
                </a:solidFill>
              </a:rPr>
              <a:t>14:1-13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 sz="6400">
                <a:solidFill>
                  <a:srgbClr val="FF0000"/>
                </a:solidFill>
              </a:rPr>
              <a:t> John 12:30-33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 sz="6400">
                <a:solidFill>
                  <a:srgbClr val="FF0000"/>
                </a:solidFill>
              </a:rPr>
              <a:t> Revelation 14:7-11</a:t>
            </a:r>
            <a:endParaRPr sz="640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defRPr b="1" sz="7200">
                <a:solidFill>
                  <a:srgbClr val="00B050"/>
                </a:solidFill>
              </a:defRPr>
            </a:pPr>
            <a:r>
              <a:t>Use what you have and God will provide what you need </a:t>
            </a:r>
            <a:r>
              <a:rPr sz="6400">
                <a:solidFill>
                  <a:srgbClr val="FF0000"/>
                </a:solidFill>
              </a:rPr>
              <a:t>14:14-21; Phil. 4:20; 2 Cor. 8-9</a:t>
            </a:r>
            <a:endParaRPr sz="640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defRPr b="1" sz="7200">
                <a:solidFill>
                  <a:srgbClr val="00B050"/>
                </a:solidFill>
              </a:defRPr>
            </a:pPr>
            <a:r>
              <a:t>Pray when you are tempted </a:t>
            </a:r>
            <a:r>
              <a:rPr sz="6400">
                <a:solidFill>
                  <a:srgbClr val="FF0000"/>
                </a:solidFill>
              </a:rPr>
              <a:t>14:22-23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 sz="6400"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John 6:14-15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9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1"/>
          <p:cNvSpPr txBox="1"/>
          <p:nvPr>
            <p:ph type="title"/>
          </p:nvPr>
        </p:nvSpPr>
        <p:spPr>
          <a:xfrm>
            <a:off x="3962400" y="0"/>
            <a:ext cx="16459200" cy="2438400"/>
          </a:xfrm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00B050"/>
                </a:solidFill>
              </a:defRPr>
            </a:pPr>
            <a:r>
              <a:t>Lessons from </a:t>
            </a:r>
            <a:r>
              <a:rPr>
                <a:solidFill>
                  <a:srgbClr val="FF0000"/>
                </a:solidFill>
              </a:rPr>
              <a:t>Matt. 13:54-14:36</a:t>
            </a:r>
          </a:p>
        </p:txBody>
      </p:sp>
      <p:sp>
        <p:nvSpPr>
          <p:cNvPr id="201" name="Content Placeholder 2"/>
          <p:cNvSpPr txBox="1"/>
          <p:nvPr>
            <p:ph type="body" idx="1"/>
          </p:nvPr>
        </p:nvSpPr>
        <p:spPr>
          <a:xfrm>
            <a:off x="3657600" y="2438400"/>
            <a:ext cx="17068800" cy="112776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b="1" sz="7200">
                <a:solidFill>
                  <a:srgbClr val="00B050"/>
                </a:solidFill>
              </a:defRPr>
            </a:pPr>
            <a:r>
              <a:t>We will get nowhere without God’s help </a:t>
            </a:r>
            <a:r>
              <a:rPr sz="6400">
                <a:solidFill>
                  <a:srgbClr val="FF0000"/>
                </a:solidFill>
              </a:rPr>
              <a:t>14:24-25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 sz="6400">
                <a:solidFill>
                  <a:srgbClr val="FF0000"/>
                </a:solidFill>
              </a:rPr>
              <a:t> Mark 6:47-48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 sz="6400">
                <a:solidFill>
                  <a:srgbClr val="FF0000"/>
                </a:solidFill>
              </a:rPr>
              <a:t> John 6:16-21</a:t>
            </a:r>
            <a:endParaRPr sz="6400">
              <a:solidFill>
                <a:srgbClr val="FF0000"/>
              </a:solidFill>
            </a:endParaRPr>
          </a:p>
          <a:p>
            <a:pPr>
              <a:spcBef>
                <a:spcPts val="1700"/>
              </a:spcBef>
              <a:defRPr b="1" sz="7200">
                <a:solidFill>
                  <a:srgbClr val="00B050"/>
                </a:solidFill>
              </a:defRPr>
            </a:pPr>
            <a:r>
              <a:t>Have enough faith to get out of the boat </a:t>
            </a:r>
            <a:r>
              <a:rPr sz="6400">
                <a:solidFill>
                  <a:srgbClr val="FF0000"/>
                </a:solidFill>
              </a:rPr>
              <a:t>14:28-29</a:t>
            </a:r>
            <a:endParaRPr sz="6400">
              <a:solidFill>
                <a:srgbClr val="FF0000"/>
              </a:solidFill>
            </a:endParaRPr>
          </a:p>
          <a:p>
            <a:pPr>
              <a:spcBef>
                <a:spcPts val="1700"/>
              </a:spcBef>
              <a:defRPr b="1" sz="7200">
                <a:solidFill>
                  <a:srgbClr val="00B050"/>
                </a:solidFill>
              </a:defRPr>
            </a:pPr>
            <a:r>
              <a:t>Keep your eyes on Jesus </a:t>
            </a:r>
            <a:r>
              <a:rPr sz="6400">
                <a:solidFill>
                  <a:srgbClr val="FF0000"/>
                </a:solidFill>
              </a:rPr>
              <a:t>14:30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 sz="6400">
                <a:solidFill>
                  <a:srgbClr val="FF0000"/>
                </a:solidFill>
              </a:rPr>
              <a:t> Hebrews 12:1-3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 sz="6400">
                <a:solidFill>
                  <a:srgbClr val="FF0000"/>
                </a:solidFill>
              </a:rPr>
              <a:t> Luke 9:61-62</a:t>
            </a:r>
            <a:endParaRPr sz="6400">
              <a:solidFill>
                <a:srgbClr val="FF0000"/>
              </a:solidFill>
            </a:endParaRPr>
          </a:p>
          <a:p>
            <a:pPr>
              <a:spcBef>
                <a:spcPts val="1700"/>
              </a:spcBef>
              <a:defRPr b="1" sz="7200">
                <a:solidFill>
                  <a:srgbClr val="00B050"/>
                </a:solidFill>
              </a:defRPr>
            </a:pPr>
            <a:r>
              <a:t>Jesus never fails </a:t>
            </a:r>
            <a:r>
              <a:rPr sz="6400">
                <a:solidFill>
                  <a:srgbClr val="FF0000"/>
                </a:solidFill>
              </a:rPr>
              <a:t>14:34-36; Acts 5:12-16</a:t>
            </a:r>
            <a:endParaRPr sz="6400">
              <a:solidFill>
                <a:srgbClr val="FF0000"/>
              </a:solidFill>
            </a:endParaRPr>
          </a:p>
          <a:p>
            <a:pPr>
              <a:spcBef>
                <a:spcPts val="1700"/>
              </a:spcBef>
              <a:defRPr b="1" sz="7200">
                <a:solidFill>
                  <a:srgbClr val="00B050"/>
                </a:solidFill>
              </a:defRPr>
            </a:pPr>
            <a:r>
              <a:t>We fail, but Jesus is within reach</a:t>
            </a:r>
          </a:p>
          <a:p>
            <a:pPr>
              <a:spcBef>
                <a:spcPts val="1700"/>
              </a:spcBef>
              <a:defRPr b="1" sz="7200">
                <a:solidFill>
                  <a:srgbClr val="00B050"/>
                </a:solidFill>
              </a:defRPr>
            </a:pPr>
            <a:r>
              <a:t>He can save you </a:t>
            </a:r>
            <a:r>
              <a:rPr sz="6400">
                <a:solidFill>
                  <a:srgbClr val="FF0000"/>
                </a:solidFill>
              </a:rPr>
              <a:t>Mark 16:16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 sz="6400">
                <a:solidFill>
                  <a:srgbClr val="FF0000"/>
                </a:solidFill>
              </a:rPr>
              <a:t> Luke 24:47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0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hueOff val="-78595"/>
            <a:satOff val="12505"/>
            <a:lumOff val="13871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NEW_BUILDING_1.jpg" descr="NEW_BUILDING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1762" y="-23399"/>
            <a:ext cx="26010075" cy="13847469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ALEXANDERCHURCHOFCHRIST.COM"/>
          <p:cNvSpPr txBox="1"/>
          <p:nvPr/>
        </p:nvSpPr>
        <p:spPr>
          <a:xfrm>
            <a:off x="8509164" y="11909393"/>
            <a:ext cx="18519625" cy="838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79218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b="1"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u="sng">
                <a:hlinkClick r:id="rId3" invalidUrl="" action="" tgtFrame="" tooltip="" history="1" highlightClick="0" endSnd="0"/>
              </a:rPr>
              <a:t>ALEXANDERCHURCHOFCHRIST.COM</a:t>
            </a:r>
            <a:r>
              <a:t> </a:t>
            </a:r>
          </a:p>
        </p:txBody>
      </p:sp>
      <p:sp>
        <p:nvSpPr>
          <p:cNvPr id="205" name="You Are Welcome At Any And All of Our Services!"/>
          <p:cNvSpPr txBox="1"/>
          <p:nvPr/>
        </p:nvSpPr>
        <p:spPr>
          <a:xfrm>
            <a:off x="12090910" y="3246548"/>
            <a:ext cx="11356132" cy="2062957"/>
          </a:xfrm>
          <a:prstGeom prst="rect">
            <a:avLst/>
          </a:prstGeom>
          <a:ln w="12700"/>
          <a:effectLst>
            <a:outerShdw sx="100000" sy="100000" kx="0" ky="0" algn="b" rotWithShape="0" blurRad="190500" dist="101600" dir="0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2300"/>
              </a:spcBef>
              <a:buClr>
                <a:srgbClr val="FFFFFF"/>
              </a:buClr>
              <a:defRPr b="1" spc="-83" sz="63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>
                <a:effectLst/>
                <a:uFillTx/>
              </a:defRPr>
            </a:pPr>
            <a:r>
              <a:rPr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You Are Welcome At Any And All of Our Services!</a:t>
            </a:r>
          </a:p>
        </p:txBody>
      </p:sp>
      <p:sp>
        <p:nvSpPr>
          <p:cNvPr id="206" name="Meeting Times:…"/>
          <p:cNvSpPr txBox="1"/>
          <p:nvPr/>
        </p:nvSpPr>
        <p:spPr>
          <a:xfrm>
            <a:off x="11535978" y="5441642"/>
            <a:ext cx="12465997" cy="6016626"/>
          </a:xfrm>
          <a:prstGeom prst="rect">
            <a:avLst/>
          </a:prstGeom>
          <a:gradFill>
            <a:gsLst>
              <a:gs pos="0">
                <a:srgbClr val="EBEBEB">
                  <a:alpha val="68713"/>
                </a:srgbClr>
              </a:gs>
              <a:gs pos="100000">
                <a:srgbClr val="FFFFFF">
                  <a:alpha val="76559"/>
                </a:srgbClr>
              </a:gs>
            </a:gsLst>
            <a:lin ang="16200000"/>
          </a:gradFill>
          <a:ln w="63500">
            <a:solidFill>
              <a:srgbClr val="000000"/>
            </a:solidFill>
          </a:ln>
          <a:effectLst>
            <a:outerShdw sx="100000" sy="100000" kx="0" ky="0" algn="b" rotWithShape="0" blurRad="279400" dist="241300" dir="5400000">
              <a:srgbClr val="000000">
                <a:alpha val="38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7" tIns="357187" rIns="357187" bIns="357187" anchor="ctr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b="1" cap="all" spc="959" sz="8000">
                <a:solidFill>
                  <a:srgbClr val="005493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>
                <a:uFill>
                  <a:solidFill>
                    <a:srgbClr val="000000"/>
                  </a:solidFill>
                </a:uFill>
              </a:rPr>
              <a:t>Meeting Times:</a:t>
            </a:r>
          </a:p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spc="-79" sz="6000">
                <a:solidFill>
                  <a:srgbClr val="F4D7E8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Sunday A.M. Bible Study: 9:00</a:t>
            </a:r>
          </a:p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spc="-79" sz="6000">
                <a:solidFill>
                  <a:srgbClr val="F4D7E8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Sunday A.M. Assembly:	10:00</a:t>
            </a:r>
          </a:p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spc="-79" sz="6000">
                <a:solidFill>
                  <a:srgbClr val="F4D7E8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Sunday P.M. Assembly:     4:00</a:t>
            </a:r>
          </a:p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spc="-79" sz="6000">
                <a:solidFill>
                  <a:srgbClr val="F4D7E8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Wed. P.M. Bible Study:      7:00</a:t>
            </a:r>
          </a:p>
        </p:txBody>
      </p:sp>
      <p:pic>
        <p:nvPicPr>
          <p:cNvPr id="207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9809" y="7572071"/>
            <a:ext cx="5718073" cy="5718073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100 CORNERSTONE ALEXANDER AR, 72002"/>
          <p:cNvSpPr txBox="1"/>
          <p:nvPr/>
        </p:nvSpPr>
        <p:spPr>
          <a:xfrm>
            <a:off x="6479382" y="2162558"/>
            <a:ext cx="17904620" cy="990601"/>
          </a:xfrm>
          <a:prstGeom prst="rect">
            <a:avLst/>
          </a:prstGeom>
          <a:gradFill>
            <a:gsLst>
              <a:gs pos="0">
                <a:srgbClr val="005493">
                  <a:alpha val="38270"/>
                </a:srgbClr>
              </a:gs>
              <a:gs pos="100000">
                <a:srgbClr val="FFFFFF">
                  <a:alpha val="44810"/>
                </a:srgb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sz="5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2700" dist="63500" dir="4418335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100 CORNERSTONE ALEXANDER AR, 72002</a:t>
            </a:r>
          </a:p>
        </p:txBody>
      </p:sp>
      <p:pic>
        <p:nvPicPr>
          <p:cNvPr id="209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84497" y="684307"/>
            <a:ext cx="7609327" cy="7187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335577" y="-324224"/>
            <a:ext cx="25055154" cy="24309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0070C0"/>
                </a:solidFill>
              </a:defRPr>
            </a:pPr>
            <a:r>
              <a:t>INSTRUCTIONS</a:t>
            </a:r>
            <a:r>
              <a:rPr>
                <a:solidFill>
                  <a:srgbClr val="00D07C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FOR</a:t>
            </a:r>
            <a:r>
              <a:rPr>
                <a:solidFill>
                  <a:srgbClr val="00B0F0"/>
                </a:solidFill>
              </a:rPr>
              <a:t> THE KINGDOM OF HEAVEN</a:t>
            </a:r>
            <a:r>
              <a:t> </a:t>
            </a:r>
          </a:p>
        </p:txBody>
      </p:sp>
      <p:sp>
        <p:nvSpPr>
          <p:cNvPr id="174" name="Subtitle 2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1700"/>
              </a:spcBef>
              <a:defRPr b="1" sz="7200">
                <a:solidFill>
                  <a:srgbClr val="FF0000"/>
                </a:solidFill>
              </a:defRPr>
            </a:lvl1pPr>
          </a:lstStyle>
          <a:p>
            <a:pPr/>
            <a:r>
              <a:t>MATTHEW 14-17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1"/>
          <p:cNvSpPr txBox="1"/>
          <p:nvPr>
            <p:ph type="title"/>
          </p:nvPr>
        </p:nvSpPr>
        <p:spPr>
          <a:xfrm>
            <a:off x="3657600" y="0"/>
            <a:ext cx="17068800" cy="3352800"/>
          </a:xfrm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FF0000"/>
                </a:solidFill>
              </a:defRPr>
            </a:pPr>
            <a:r>
              <a:t>The Gospel According To Matthew</a:t>
            </a:r>
            <a:br/>
            <a:r>
              <a:t> </a:t>
            </a:r>
            <a:r>
              <a:rPr sz="7200">
                <a:solidFill>
                  <a:srgbClr val="0070C0"/>
                </a:solidFill>
              </a:rPr>
              <a:t>Simple Outline </a:t>
            </a:r>
          </a:p>
        </p:txBody>
      </p:sp>
      <p:sp>
        <p:nvSpPr>
          <p:cNvPr id="177" name="Content Placeholder 2"/>
          <p:cNvSpPr txBox="1"/>
          <p:nvPr>
            <p:ph type="body" idx="1"/>
          </p:nvPr>
        </p:nvSpPr>
        <p:spPr>
          <a:xfrm>
            <a:off x="3657600" y="2895600"/>
            <a:ext cx="17221200" cy="108204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The</a:t>
            </a:r>
            <a:r>
              <a:rPr>
                <a:solidFill>
                  <a:srgbClr val="0070C0"/>
                </a:solidFill>
              </a:rPr>
              <a:t> </a:t>
            </a:r>
            <a:r>
              <a:t>Introduction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Of The Kingdom  </a:t>
            </a:r>
            <a:r>
              <a:rPr>
                <a:solidFill>
                  <a:srgbClr val="FF0000"/>
                </a:solidFill>
              </a:rPr>
              <a:t>1-7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B0F0"/>
                </a:solidFill>
              </a:defRPr>
            </a:pPr>
            <a:r>
              <a:t>The</a:t>
            </a:r>
            <a:r>
              <a:rPr>
                <a:solidFill>
                  <a:srgbClr val="0070C0"/>
                </a:solidFill>
              </a:rPr>
              <a:t> </a:t>
            </a:r>
            <a:r>
              <a:t>Intent</a:t>
            </a:r>
            <a:r>
              <a:rPr>
                <a:solidFill>
                  <a:srgbClr val="0070C0"/>
                </a:solidFill>
              </a:rPr>
              <a:t> </a:t>
            </a:r>
            <a:r>
              <a:t>Of The Kingdom  </a:t>
            </a:r>
            <a:r>
              <a:rPr>
                <a:solidFill>
                  <a:srgbClr val="FF0000"/>
                </a:solidFill>
              </a:rPr>
              <a:t>8-10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D07C"/>
                </a:solidFill>
              </a:defRPr>
            </a:pPr>
            <a:r>
              <a:t>The Influence </a:t>
            </a:r>
            <a:r>
              <a:rPr>
                <a:solidFill>
                  <a:srgbClr val="00B050"/>
                </a:solidFill>
              </a:rPr>
              <a:t>By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The Kingdom  </a:t>
            </a:r>
            <a:r>
              <a:rPr>
                <a:solidFill>
                  <a:srgbClr val="FF0000"/>
                </a:solidFill>
              </a:rPr>
              <a:t>11-13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70C0"/>
                </a:solidFill>
              </a:defRPr>
            </a:pPr>
            <a:r>
              <a:t>Instructions </a:t>
            </a:r>
            <a:r>
              <a:rPr>
                <a:solidFill>
                  <a:srgbClr val="00B050"/>
                </a:solidFill>
              </a:rPr>
              <a:t>For</a:t>
            </a:r>
            <a:r>
              <a:t> </a:t>
            </a:r>
            <a:r>
              <a:rPr>
                <a:solidFill>
                  <a:srgbClr val="00B0F0"/>
                </a:solidFill>
              </a:rPr>
              <a:t>The Kingdom </a:t>
            </a:r>
            <a:r>
              <a:rPr>
                <a:solidFill>
                  <a:srgbClr val="FF0000"/>
                </a:solidFill>
              </a:rPr>
              <a:t>14-18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C00000"/>
                </a:solidFill>
              </a:defRPr>
            </a:pPr>
            <a:r>
              <a:t>Intransigence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Against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The Kingdom </a:t>
            </a:r>
            <a:r>
              <a:rPr>
                <a:solidFill>
                  <a:srgbClr val="FF0000"/>
                </a:solidFill>
              </a:rPr>
              <a:t>19-25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3BB0"/>
                </a:solidFill>
              </a:defRPr>
            </a:pPr>
            <a:r>
              <a:t>The</a:t>
            </a:r>
            <a:r>
              <a:rPr>
                <a:solidFill>
                  <a:srgbClr val="0070C0"/>
                </a:solidFill>
              </a:rPr>
              <a:t> </a:t>
            </a:r>
            <a:r>
              <a:t>Ingress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Of The Kingdom </a:t>
            </a:r>
            <a:r>
              <a:rPr>
                <a:solidFill>
                  <a:srgbClr val="FF0000"/>
                </a:solidFill>
              </a:rPr>
              <a:t>26-28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1"/>
          <p:cNvSpPr txBox="1"/>
          <p:nvPr>
            <p:ph type="title"/>
          </p:nvPr>
        </p:nvSpPr>
        <p:spPr>
          <a:xfrm>
            <a:off x="3962400" y="0"/>
            <a:ext cx="16459200" cy="22860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600"/>
              </a:spcBef>
              <a:defRPr b="1" sz="8000">
                <a:solidFill>
                  <a:srgbClr val="0070C0"/>
                </a:solidFill>
              </a:defRPr>
            </a:pPr>
            <a:r>
              <a:t>Instructions </a:t>
            </a:r>
            <a:r>
              <a:rPr>
                <a:solidFill>
                  <a:srgbClr val="00B050"/>
                </a:solidFill>
              </a:rPr>
              <a:t>For</a:t>
            </a:r>
            <a:r>
              <a:t> </a:t>
            </a:r>
            <a:r>
              <a:rPr>
                <a:solidFill>
                  <a:srgbClr val="00B0F0"/>
                </a:solidFill>
              </a:rPr>
              <a:t>The Kingdom </a:t>
            </a:r>
            <a:r>
              <a:rPr>
                <a:solidFill>
                  <a:srgbClr val="FF0000"/>
                </a:solidFill>
              </a:rPr>
              <a:t>14-18</a:t>
            </a:r>
          </a:p>
        </p:txBody>
      </p:sp>
      <p:sp>
        <p:nvSpPr>
          <p:cNvPr id="180" name="Content Placeholder 2"/>
          <p:cNvSpPr txBox="1"/>
          <p:nvPr>
            <p:ph type="body" idx="1"/>
          </p:nvPr>
        </p:nvSpPr>
        <p:spPr>
          <a:xfrm>
            <a:off x="3657600" y="2133600"/>
            <a:ext cx="17221200" cy="115824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Narrative 4</a:t>
            </a:r>
          </a:p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The Training of the Twelve  </a:t>
            </a:r>
            <a:r>
              <a:rPr>
                <a:solidFill>
                  <a:srgbClr val="FF0000"/>
                </a:solidFill>
              </a:rPr>
              <a:t>13:54-17:35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70C0"/>
                </a:solidFill>
              </a:defRPr>
            </a:pPr>
            <a:r>
              <a:t>Discourse 4 </a:t>
            </a:r>
          </a:p>
          <a:p>
            <a:pPr>
              <a:spcBef>
                <a:spcPts val="3600"/>
              </a:spcBef>
              <a:buSzTx/>
              <a:buNone/>
              <a:defRPr b="1" sz="7200">
                <a:solidFill>
                  <a:srgbClr val="0070C0"/>
                </a:solidFill>
              </a:defRPr>
            </a:pPr>
            <a:r>
              <a:t>Fundamentals for the Faith  </a:t>
            </a:r>
            <a:r>
              <a:rPr>
                <a:solidFill>
                  <a:srgbClr val="FF0000"/>
                </a:solidFill>
              </a:rPr>
              <a:t>18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3600"/>
              </a:spcBef>
              <a:buSzTx/>
              <a:buNone/>
              <a:defRPr b="1" i="1" sz="7200">
                <a:solidFill>
                  <a:srgbClr val="002060"/>
                </a:solidFill>
              </a:defRPr>
            </a:pPr>
            <a:r>
              <a:t>“Now it came to pass, when Jesus had finished these sayings…”  </a:t>
            </a:r>
            <a:r>
              <a:rPr i="0">
                <a:solidFill>
                  <a:srgbClr val="FF0000"/>
                </a:solidFill>
              </a:rPr>
              <a:t>19:1-2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1"/>
          <p:cNvSpPr txBox="1"/>
          <p:nvPr>
            <p:ph type="title"/>
          </p:nvPr>
        </p:nvSpPr>
        <p:spPr>
          <a:xfrm>
            <a:off x="3962400" y="0"/>
            <a:ext cx="16459200" cy="2438400"/>
          </a:xfrm>
          <a:prstGeom prst="rect">
            <a:avLst/>
          </a:prstGeom>
        </p:spPr>
        <p:txBody>
          <a:bodyPr/>
          <a:lstStyle>
            <a:lvl1pPr>
              <a:defRPr b="1" sz="8000">
                <a:solidFill>
                  <a:srgbClr val="00B050"/>
                </a:solidFill>
              </a:defRPr>
            </a:lvl1pPr>
          </a:lstStyle>
          <a:p>
            <a:pPr/>
            <a:r>
              <a:t>The Training of the Twelve</a:t>
            </a:r>
          </a:p>
        </p:txBody>
      </p:sp>
      <p:sp>
        <p:nvSpPr>
          <p:cNvPr id="183" name="Content Placeholder 2"/>
          <p:cNvSpPr txBox="1"/>
          <p:nvPr>
            <p:ph type="body" idx="1"/>
          </p:nvPr>
        </p:nvSpPr>
        <p:spPr>
          <a:xfrm>
            <a:off x="3657600" y="2438400"/>
            <a:ext cx="17068800" cy="112776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b="1" sz="7200">
                <a:solidFill>
                  <a:srgbClr val="C00000"/>
                </a:solidFill>
              </a:defRPr>
            </a:pPr>
            <a:r>
              <a:t>Rejection</a:t>
            </a:r>
            <a:r>
              <a:rPr b="0">
                <a:solidFill>
                  <a:srgbClr val="000000"/>
                </a:solidFill>
              </a:rPr>
              <a:t> of </a:t>
            </a:r>
            <a:r>
              <a:rPr>
                <a:solidFill>
                  <a:srgbClr val="00B0F0"/>
                </a:solidFill>
              </a:rPr>
              <a:t>Jesus</a:t>
            </a:r>
            <a:r>
              <a:rPr b="0">
                <a:solidFill>
                  <a:srgbClr val="000000"/>
                </a:solidFill>
              </a:rPr>
              <a:t> by </a:t>
            </a:r>
            <a:r>
              <a:rPr>
                <a:solidFill>
                  <a:srgbClr val="0070C0"/>
                </a:solidFill>
              </a:rPr>
              <a:t>Nazareth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13:53-58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1700"/>
              </a:spcBef>
              <a:defRPr b="1" sz="7200"/>
            </a:pPr>
            <a:r>
              <a:t>Execution</a:t>
            </a:r>
            <a:r>
              <a:rPr b="0"/>
              <a:t> of </a:t>
            </a:r>
            <a:r>
              <a:rPr>
                <a:solidFill>
                  <a:srgbClr val="0070C0"/>
                </a:solidFill>
              </a:rPr>
              <a:t>John</a:t>
            </a:r>
            <a:r>
              <a:rPr b="0"/>
              <a:t> </a:t>
            </a:r>
            <a:r>
              <a:rPr>
                <a:solidFill>
                  <a:srgbClr val="0070C0"/>
                </a:solidFill>
              </a:rPr>
              <a:t>the Baptist </a:t>
            </a:r>
            <a:r>
              <a:rPr sz="6400">
                <a:solidFill>
                  <a:srgbClr val="FF0000"/>
                </a:solidFill>
              </a:rPr>
              <a:t>14:1-12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1700"/>
              </a:spcBef>
              <a:defRPr b="1" sz="7200">
                <a:solidFill>
                  <a:srgbClr val="0070C0"/>
                </a:solidFill>
              </a:defRPr>
            </a:pPr>
            <a:r>
              <a:t>Disciples’ </a:t>
            </a:r>
            <a:r>
              <a:rPr>
                <a:solidFill>
                  <a:srgbClr val="00B050"/>
                </a:solidFill>
              </a:rPr>
              <a:t>first</a:t>
            </a:r>
            <a:r>
              <a:rPr>
                <a:solidFill>
                  <a:srgbClr val="404040"/>
                </a:solidFill>
              </a:rPr>
              <a:t> misunderstanding </a:t>
            </a:r>
            <a:r>
              <a:rPr sz="6400">
                <a:solidFill>
                  <a:srgbClr val="FF0000"/>
                </a:solidFill>
              </a:rPr>
              <a:t>14:13-36</a:t>
            </a:r>
            <a:endParaRPr>
              <a:solidFill>
                <a:srgbClr val="FF0000"/>
              </a:solidFill>
            </a:endParaRPr>
          </a:p>
          <a:p>
            <a:pPr lvl="1" marL="1028700" indent="-571500">
              <a:spcBef>
                <a:spcPts val="1700"/>
              </a:spcBef>
              <a:defRPr b="1" sz="7200">
                <a:solidFill>
                  <a:srgbClr val="00B050"/>
                </a:solidFill>
              </a:defRPr>
            </a:pPr>
            <a:r>
              <a:t>Feeding</a:t>
            </a:r>
            <a:r>
              <a:rPr b="0">
                <a:solidFill>
                  <a:srgbClr val="000000"/>
                </a:solidFill>
              </a:rPr>
              <a:t> of the </a:t>
            </a:r>
            <a:r>
              <a:t>5000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14:13-21</a:t>
            </a:r>
            <a:endParaRPr>
              <a:solidFill>
                <a:srgbClr val="FF0000"/>
              </a:solidFill>
            </a:endParaRPr>
          </a:p>
          <a:p>
            <a:pPr lvl="1" marL="1028700" indent="-571500">
              <a:spcBef>
                <a:spcPts val="1700"/>
              </a:spcBef>
              <a:defRPr b="1" sz="7200">
                <a:solidFill>
                  <a:srgbClr val="00B050"/>
                </a:solidFill>
              </a:defRPr>
            </a:pPr>
            <a:r>
              <a:t>Walking</a:t>
            </a:r>
            <a:r>
              <a:rPr b="0">
                <a:solidFill>
                  <a:srgbClr val="000000"/>
                </a:solidFill>
              </a:rPr>
              <a:t> on the </a:t>
            </a:r>
            <a:r>
              <a:rPr>
                <a:solidFill>
                  <a:srgbClr val="0070C0"/>
                </a:solidFill>
              </a:rPr>
              <a:t>water</a:t>
            </a:r>
            <a:r>
              <a:rPr b="0">
                <a:solidFill>
                  <a:srgbClr val="000000"/>
                </a:solidFill>
              </a:rPr>
              <a:t> (</a:t>
            </a:r>
            <a:r>
              <a:rPr>
                <a:solidFill>
                  <a:srgbClr val="0070C0"/>
                </a:solidFill>
              </a:rPr>
              <a:t>Peter’s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2060"/>
                </a:solidFill>
              </a:rPr>
              <a:t>doubt</a:t>
            </a:r>
            <a:r>
              <a:rPr b="0">
                <a:solidFill>
                  <a:srgbClr val="000000"/>
                </a:solidFill>
              </a:rPr>
              <a:t>) </a:t>
            </a:r>
            <a:r>
              <a:rPr sz="6400">
                <a:solidFill>
                  <a:srgbClr val="FF0000"/>
                </a:solidFill>
              </a:rPr>
              <a:t>14:22-33</a:t>
            </a:r>
            <a:endParaRPr>
              <a:solidFill>
                <a:srgbClr val="FF0000"/>
              </a:solidFill>
            </a:endParaRPr>
          </a:p>
          <a:p>
            <a:pPr lvl="1" marL="1028700" indent="-571500">
              <a:spcBef>
                <a:spcPts val="1700"/>
              </a:spcBef>
              <a:defRPr b="1" sz="7200">
                <a:solidFill>
                  <a:srgbClr val="00B050"/>
                </a:solidFill>
              </a:defRPr>
            </a:pPr>
            <a:r>
              <a:t>Reception</a:t>
            </a:r>
            <a:r>
              <a:rPr b="0">
                <a:solidFill>
                  <a:srgbClr val="000000"/>
                </a:solidFill>
              </a:rPr>
              <a:t> in </a:t>
            </a:r>
            <a:r>
              <a:rPr>
                <a:solidFill>
                  <a:srgbClr val="0070C0"/>
                </a:solidFill>
              </a:rPr>
              <a:t>Gennesaret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14:34-36</a:t>
            </a:r>
            <a:r>
              <a:rPr b="0">
                <a:solidFill>
                  <a:srgbClr val="000000"/>
                </a:solidFill>
              </a:rPr>
              <a:t>		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1"/>
          <p:cNvSpPr txBox="1"/>
          <p:nvPr>
            <p:ph type="title"/>
          </p:nvPr>
        </p:nvSpPr>
        <p:spPr>
          <a:xfrm>
            <a:off x="3962400" y="0"/>
            <a:ext cx="16459200" cy="2438400"/>
          </a:xfrm>
          <a:prstGeom prst="rect">
            <a:avLst/>
          </a:prstGeom>
        </p:spPr>
        <p:txBody>
          <a:bodyPr/>
          <a:lstStyle>
            <a:lvl1pPr>
              <a:defRPr b="1" sz="8000">
                <a:solidFill>
                  <a:srgbClr val="00B050"/>
                </a:solidFill>
              </a:defRPr>
            </a:lvl1pPr>
          </a:lstStyle>
          <a:p>
            <a:pPr/>
            <a:r>
              <a:t>The Training of the Twelve</a:t>
            </a:r>
          </a:p>
        </p:txBody>
      </p:sp>
      <p:sp>
        <p:nvSpPr>
          <p:cNvPr id="186" name="Content Placeholder 2"/>
          <p:cNvSpPr txBox="1"/>
          <p:nvPr>
            <p:ph type="body" idx="1"/>
          </p:nvPr>
        </p:nvSpPr>
        <p:spPr>
          <a:xfrm>
            <a:off x="3657600" y="2438400"/>
            <a:ext cx="17068800" cy="112776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b="1" sz="7200">
                <a:solidFill>
                  <a:srgbClr val="0070C0"/>
                </a:solidFill>
              </a:defRPr>
            </a:pPr>
            <a:r>
              <a:t>Disciples’</a:t>
            </a:r>
            <a:r>
              <a:rPr>
                <a:solidFill>
                  <a:srgbClr val="40404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second</a:t>
            </a:r>
            <a:r>
              <a:rPr>
                <a:solidFill>
                  <a:srgbClr val="404040"/>
                </a:solidFill>
              </a:rPr>
              <a:t> misunderstanding </a:t>
            </a:r>
            <a:r>
              <a:rPr sz="6400">
                <a:solidFill>
                  <a:srgbClr val="FF0000"/>
                </a:solidFill>
              </a:rPr>
              <a:t>15:1-31</a:t>
            </a:r>
            <a:endParaRPr>
              <a:solidFill>
                <a:srgbClr val="FF0000"/>
              </a:solidFill>
            </a:endParaRPr>
          </a:p>
          <a:p>
            <a:pPr lvl="1" marL="1028700" indent="-571500">
              <a:spcBef>
                <a:spcPts val="1700"/>
              </a:spcBef>
              <a:defRPr b="1" sz="7200">
                <a:solidFill>
                  <a:srgbClr val="0070C0"/>
                </a:solidFill>
              </a:defRPr>
            </a:pPr>
            <a:r>
              <a:t>Tradition of elders </a:t>
            </a:r>
            <a:r>
              <a:rPr>
                <a:solidFill>
                  <a:srgbClr val="C00000"/>
                </a:solidFill>
              </a:rPr>
              <a:t>dispute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15:1-11</a:t>
            </a:r>
            <a:endParaRPr>
              <a:solidFill>
                <a:srgbClr val="FF0000"/>
              </a:solidFill>
            </a:endParaRPr>
          </a:p>
          <a:p>
            <a:pPr lvl="1" marL="1028700" indent="-571500">
              <a:spcBef>
                <a:spcPts val="1700"/>
              </a:spcBef>
              <a:defRPr b="1" sz="7200">
                <a:solidFill>
                  <a:srgbClr val="0070C0"/>
                </a:solidFill>
              </a:defRPr>
            </a:pPr>
            <a:r>
              <a:t>Disciples’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2060"/>
                </a:solidFill>
              </a:rPr>
              <a:t>concern</a:t>
            </a:r>
            <a:r>
              <a:rPr b="0">
                <a:solidFill>
                  <a:srgbClr val="000000"/>
                </a:solidFill>
              </a:rPr>
              <a:t> for </a:t>
            </a:r>
            <a:r>
              <a:t>Pharisees</a:t>
            </a:r>
            <a:r>
              <a:rPr b="0">
                <a:solidFill>
                  <a:srgbClr val="000000"/>
                </a:solidFill>
              </a:rPr>
              <a:t> (</a:t>
            </a:r>
            <a:r>
              <a:t>Peter’s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2060"/>
                </a:solidFill>
              </a:rPr>
              <a:t>request</a:t>
            </a:r>
            <a:r>
              <a:rPr b="0">
                <a:solidFill>
                  <a:srgbClr val="000000"/>
                </a:solidFill>
              </a:rPr>
              <a:t> for explanation) </a:t>
            </a:r>
            <a:r>
              <a:rPr sz="6400">
                <a:solidFill>
                  <a:srgbClr val="FF0000"/>
                </a:solidFill>
              </a:rPr>
              <a:t>15:12-20</a:t>
            </a:r>
            <a:r>
              <a:rPr b="0">
                <a:solidFill>
                  <a:srgbClr val="000000"/>
                </a:solidFill>
              </a:rPr>
              <a:t>	</a:t>
            </a:r>
            <a:endParaRPr sz="5600"/>
          </a:p>
          <a:p>
            <a:pPr>
              <a:spcBef>
                <a:spcPts val="1700"/>
              </a:spcBef>
              <a:defRPr b="1" sz="7200">
                <a:solidFill>
                  <a:srgbClr val="00B050"/>
                </a:solidFill>
              </a:defRPr>
            </a:pPr>
            <a:r>
              <a:t>Reception</a:t>
            </a:r>
            <a:r>
              <a:rPr b="0">
                <a:solidFill>
                  <a:srgbClr val="000000"/>
                </a:solidFill>
              </a:rPr>
              <a:t> by a </a:t>
            </a:r>
            <a:r>
              <a:rPr>
                <a:solidFill>
                  <a:srgbClr val="984807"/>
                </a:solidFill>
              </a:rPr>
              <a:t>foreigner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15:21-31</a:t>
            </a:r>
            <a:endParaRPr sz="6400">
              <a:solidFill>
                <a:srgbClr val="FF0000"/>
              </a:solidFill>
            </a:endParaRPr>
          </a:p>
          <a:p>
            <a:pPr lvl="1" marL="1028700" indent="-571500">
              <a:spcBef>
                <a:spcPts val="1700"/>
              </a:spcBef>
              <a:defRPr b="1" sz="7200">
                <a:solidFill>
                  <a:srgbClr val="0070C0"/>
                </a:solidFill>
              </a:defRPr>
            </a:pPr>
            <a:r>
              <a:t>Disciples</a:t>
            </a:r>
            <a:r>
              <a:rPr sz="6400">
                <a:solidFill>
                  <a:srgbClr val="FF0000"/>
                </a:solidFill>
              </a:rPr>
              <a:t> </a:t>
            </a:r>
            <a:r>
              <a:rPr sz="6400">
                <a:solidFill>
                  <a:srgbClr val="404040"/>
                </a:solidFill>
              </a:rPr>
              <a:t>misunderstood</a:t>
            </a:r>
            <a:r>
              <a:rPr sz="6400">
                <a:solidFill>
                  <a:srgbClr val="FF0000"/>
                </a:solidFill>
              </a:rPr>
              <a:t> </a:t>
            </a:r>
            <a:r>
              <a:rPr sz="6400">
                <a:solidFill>
                  <a:srgbClr val="00B0F0"/>
                </a:solidFill>
              </a:rPr>
              <a:t>Jesus’</a:t>
            </a:r>
            <a:r>
              <a:rPr sz="6400">
                <a:solidFill>
                  <a:srgbClr val="FF0000"/>
                </a:solidFill>
              </a:rPr>
              <a:t> </a:t>
            </a:r>
            <a:r>
              <a:rPr sz="6400">
                <a:solidFill>
                  <a:srgbClr val="00B050"/>
                </a:solidFill>
              </a:rPr>
              <a:t>reaction</a:t>
            </a:r>
            <a:r>
              <a:rPr sz="560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"/>
          <p:cNvSpPr txBox="1"/>
          <p:nvPr>
            <p:ph type="title"/>
          </p:nvPr>
        </p:nvSpPr>
        <p:spPr>
          <a:xfrm>
            <a:off x="3962400" y="0"/>
            <a:ext cx="16459200" cy="2438400"/>
          </a:xfrm>
          <a:prstGeom prst="rect">
            <a:avLst/>
          </a:prstGeom>
        </p:spPr>
        <p:txBody>
          <a:bodyPr/>
          <a:lstStyle>
            <a:lvl1pPr>
              <a:defRPr b="1" sz="8000">
                <a:solidFill>
                  <a:srgbClr val="00B050"/>
                </a:solidFill>
              </a:defRPr>
            </a:lvl1pPr>
          </a:lstStyle>
          <a:p>
            <a:pPr/>
            <a:r>
              <a:t>The Training of the Twelve</a:t>
            </a:r>
          </a:p>
        </p:txBody>
      </p:sp>
      <p:sp>
        <p:nvSpPr>
          <p:cNvPr id="189" name="Content Placeholder 2"/>
          <p:cNvSpPr txBox="1"/>
          <p:nvPr>
            <p:ph type="body" idx="1"/>
          </p:nvPr>
        </p:nvSpPr>
        <p:spPr>
          <a:xfrm>
            <a:off x="3657600" y="2438400"/>
            <a:ext cx="17068800" cy="112776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b="1" sz="7200">
                <a:solidFill>
                  <a:srgbClr val="0070C0"/>
                </a:solidFill>
              </a:defRPr>
            </a:pPr>
            <a:r>
              <a:t>Disciples’</a:t>
            </a:r>
            <a:r>
              <a:rPr>
                <a:solidFill>
                  <a:srgbClr val="40404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third</a:t>
            </a:r>
            <a:r>
              <a:rPr>
                <a:solidFill>
                  <a:srgbClr val="404040"/>
                </a:solidFill>
              </a:rPr>
              <a:t> misunderstanding </a:t>
            </a:r>
            <a:r>
              <a:rPr sz="6400">
                <a:solidFill>
                  <a:srgbClr val="FF0000"/>
                </a:solidFill>
              </a:rPr>
              <a:t>15:32-16:12</a:t>
            </a:r>
            <a:endParaRPr>
              <a:solidFill>
                <a:srgbClr val="FF0000"/>
              </a:solidFill>
            </a:endParaRPr>
          </a:p>
          <a:p>
            <a:pPr lvl="1" marL="1028700" indent="-571500">
              <a:spcBef>
                <a:spcPts val="1600"/>
              </a:spcBef>
              <a:defRPr b="1" sz="7000">
                <a:solidFill>
                  <a:srgbClr val="00B050"/>
                </a:solidFill>
              </a:defRPr>
            </a:pPr>
            <a:r>
              <a:t>Feeding</a:t>
            </a:r>
            <a:r>
              <a:rPr b="0">
                <a:solidFill>
                  <a:srgbClr val="000000"/>
                </a:solidFill>
              </a:rPr>
              <a:t> of the </a:t>
            </a:r>
            <a:r>
              <a:rPr>
                <a:solidFill>
                  <a:srgbClr val="0070C0"/>
                </a:solidFill>
              </a:rPr>
              <a:t>4000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15:32-39</a:t>
            </a:r>
            <a:endParaRPr>
              <a:solidFill>
                <a:srgbClr val="FF0000"/>
              </a:solidFill>
            </a:endParaRPr>
          </a:p>
          <a:p>
            <a:pPr lvl="1" marL="1028700" indent="-571500">
              <a:spcBef>
                <a:spcPts val="1600"/>
              </a:spcBef>
              <a:defRPr b="1" sz="7000">
                <a:solidFill>
                  <a:srgbClr val="C00000"/>
                </a:solidFill>
              </a:defRPr>
            </a:pPr>
            <a:r>
              <a:t>Challenge</a:t>
            </a:r>
            <a:r>
              <a:rPr b="0">
                <a:solidFill>
                  <a:srgbClr val="000000"/>
                </a:solidFill>
              </a:rPr>
              <a:t> from the </a:t>
            </a:r>
            <a:r>
              <a:rPr>
                <a:solidFill>
                  <a:srgbClr val="0070C0"/>
                </a:solidFill>
              </a:rPr>
              <a:t>Pharisees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16:1-4</a:t>
            </a:r>
            <a:endParaRPr>
              <a:solidFill>
                <a:srgbClr val="FF0000"/>
              </a:solidFill>
            </a:endParaRPr>
          </a:p>
          <a:p>
            <a:pPr lvl="1" marL="1028700" indent="-571500">
              <a:spcBef>
                <a:spcPts val="1700"/>
              </a:spcBef>
              <a:defRPr b="1" sz="7000">
                <a:solidFill>
                  <a:srgbClr val="00B0F0"/>
                </a:solidFill>
              </a:defRPr>
            </a:pPr>
            <a:r>
              <a:t>Jesus’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404040"/>
                </a:solidFill>
              </a:rPr>
              <a:t>misunderstood warning </a:t>
            </a:r>
            <a:r>
              <a:rPr sz="6400">
                <a:solidFill>
                  <a:srgbClr val="FF0000"/>
                </a:solidFill>
              </a:rPr>
              <a:t>16:5-12</a:t>
            </a:r>
            <a:r>
              <a:rPr b="0" sz="7200">
                <a:solidFill>
                  <a:srgbClr val="000000"/>
                </a:solidFill>
              </a:rPr>
              <a:t>		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1"/>
          <p:cNvSpPr txBox="1"/>
          <p:nvPr>
            <p:ph type="title"/>
          </p:nvPr>
        </p:nvSpPr>
        <p:spPr>
          <a:xfrm>
            <a:off x="3962400" y="0"/>
            <a:ext cx="16459200" cy="2438400"/>
          </a:xfrm>
          <a:prstGeom prst="rect">
            <a:avLst/>
          </a:prstGeom>
        </p:spPr>
        <p:txBody>
          <a:bodyPr/>
          <a:lstStyle>
            <a:lvl1pPr>
              <a:defRPr b="1" sz="8000">
                <a:solidFill>
                  <a:srgbClr val="00B050"/>
                </a:solidFill>
              </a:defRPr>
            </a:lvl1pPr>
          </a:lstStyle>
          <a:p>
            <a:pPr/>
            <a:r>
              <a:t>The Training of the Twelve</a:t>
            </a:r>
          </a:p>
        </p:txBody>
      </p:sp>
      <p:sp>
        <p:nvSpPr>
          <p:cNvPr id="192" name="Content Placeholder 2"/>
          <p:cNvSpPr txBox="1"/>
          <p:nvPr>
            <p:ph type="body" idx="1"/>
          </p:nvPr>
        </p:nvSpPr>
        <p:spPr>
          <a:xfrm>
            <a:off x="3657600" y="2438400"/>
            <a:ext cx="17068800" cy="112776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b="1" sz="7200">
                <a:solidFill>
                  <a:srgbClr val="0070C0"/>
                </a:solidFill>
              </a:defRPr>
            </a:pPr>
            <a:r>
              <a:t>Peter’s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blessed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words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followed by </a:t>
            </a:r>
            <a:r>
              <a:t>Peter’s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77933C"/>
                </a:solidFill>
              </a:rPr>
              <a:t>foolish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words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16:13-28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1700"/>
              </a:spcBef>
              <a:defRPr b="1" sz="7200">
                <a:solidFill>
                  <a:srgbClr val="0070C0"/>
                </a:solidFill>
              </a:defRPr>
            </a:pPr>
            <a:r>
              <a:t>Peter’s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privilege</a:t>
            </a:r>
            <a:r>
              <a:rPr b="0">
                <a:solidFill>
                  <a:srgbClr val="000000"/>
                </a:solidFill>
              </a:rPr>
              <a:t> (</a:t>
            </a:r>
            <a:r>
              <a:rPr>
                <a:solidFill>
                  <a:srgbClr val="00B0F0"/>
                </a:solidFill>
              </a:rPr>
              <a:t>Transfiguration of Christ</a:t>
            </a:r>
            <a:r>
              <a:rPr b="0">
                <a:solidFill>
                  <a:srgbClr val="000000"/>
                </a:solidFill>
              </a:rPr>
              <a:t>) </a:t>
            </a:r>
            <a:r>
              <a:rPr>
                <a:solidFill>
                  <a:srgbClr val="FF0000"/>
                </a:solidFill>
              </a:rPr>
              <a:t>17:1-13</a:t>
            </a:r>
            <a:endParaRPr>
              <a:solidFill>
                <a:srgbClr val="FF0000"/>
              </a:solidFill>
            </a:endParaRPr>
          </a:p>
          <a:p>
            <a:pPr lvl="1" marL="1028700" indent="-571500">
              <a:spcBef>
                <a:spcPts val="1700"/>
              </a:spcBef>
              <a:defRPr b="1" sz="7200">
                <a:solidFill>
                  <a:srgbClr val="00B0F0"/>
                </a:solidFill>
              </a:defRPr>
            </a:pPr>
            <a:r>
              <a:t>Transfiguration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17:1-3</a:t>
            </a:r>
            <a:endParaRPr>
              <a:solidFill>
                <a:srgbClr val="FF0000"/>
              </a:solidFill>
            </a:endParaRPr>
          </a:p>
          <a:p>
            <a:pPr lvl="1" marL="1028700" indent="-571500">
              <a:spcBef>
                <a:spcPts val="1700"/>
              </a:spcBef>
              <a:defRPr b="1" sz="7200">
                <a:solidFill>
                  <a:srgbClr val="0070C0"/>
                </a:solidFill>
              </a:defRPr>
            </a:pPr>
            <a:r>
              <a:t>Peter’s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2060"/>
                </a:solidFill>
              </a:rPr>
              <a:t>rash suggestion </a:t>
            </a:r>
            <a:r>
              <a:rPr>
                <a:solidFill>
                  <a:srgbClr val="FF0000"/>
                </a:solidFill>
              </a:rPr>
              <a:t>17:4</a:t>
            </a:r>
            <a:endParaRPr>
              <a:solidFill>
                <a:srgbClr val="FF0000"/>
              </a:solidFill>
            </a:endParaRPr>
          </a:p>
          <a:p>
            <a:pPr lvl="1" marL="1028700" indent="-571500">
              <a:spcBef>
                <a:spcPts val="1700"/>
              </a:spcBef>
              <a:defRPr b="1" sz="7200">
                <a:solidFill>
                  <a:srgbClr val="00B0F0"/>
                </a:solidFill>
              </a:defRPr>
            </a:pPr>
            <a:r>
              <a:t>God’s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response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17:5-9</a:t>
            </a:r>
            <a:endParaRPr>
              <a:solidFill>
                <a:srgbClr val="FF0000"/>
              </a:solidFill>
            </a:endParaRPr>
          </a:p>
          <a:p>
            <a:pPr lvl="1" marL="1028700" indent="-571500">
              <a:spcBef>
                <a:spcPts val="1700"/>
              </a:spcBef>
              <a:defRPr b="1" sz="7200">
                <a:solidFill>
                  <a:srgbClr val="0070C0"/>
                </a:solidFill>
              </a:defRPr>
            </a:pPr>
            <a:r>
              <a:t>Disciples’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2060"/>
                </a:solidFill>
              </a:rPr>
              <a:t>question</a:t>
            </a:r>
            <a:r>
              <a:rPr b="0">
                <a:solidFill>
                  <a:srgbClr val="000000"/>
                </a:solidFill>
              </a:rPr>
              <a:t> about </a:t>
            </a:r>
            <a:r>
              <a:t>scribes’ doctrine</a:t>
            </a:r>
            <a:r>
              <a:rPr b="0">
                <a:solidFill>
                  <a:srgbClr val="000000"/>
                </a:solidFill>
              </a:rPr>
              <a:t> about </a:t>
            </a:r>
            <a:r>
              <a:t>Elijah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17:10-13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1"/>
          <p:cNvSpPr txBox="1"/>
          <p:nvPr>
            <p:ph type="title"/>
          </p:nvPr>
        </p:nvSpPr>
        <p:spPr>
          <a:xfrm>
            <a:off x="3962400" y="0"/>
            <a:ext cx="16459200" cy="2438400"/>
          </a:xfrm>
          <a:prstGeom prst="rect">
            <a:avLst/>
          </a:prstGeom>
        </p:spPr>
        <p:txBody>
          <a:bodyPr/>
          <a:lstStyle>
            <a:lvl1pPr>
              <a:defRPr b="1" sz="8000">
                <a:solidFill>
                  <a:srgbClr val="00B050"/>
                </a:solidFill>
              </a:defRPr>
            </a:lvl1pPr>
          </a:lstStyle>
          <a:p>
            <a:pPr/>
            <a:r>
              <a:t>The Training of the Twelve</a:t>
            </a:r>
          </a:p>
        </p:txBody>
      </p:sp>
      <p:sp>
        <p:nvSpPr>
          <p:cNvPr id="195" name="Content Placeholder 2"/>
          <p:cNvSpPr txBox="1"/>
          <p:nvPr>
            <p:ph type="body" idx="1"/>
          </p:nvPr>
        </p:nvSpPr>
        <p:spPr>
          <a:xfrm>
            <a:off x="3657600" y="2438400"/>
            <a:ext cx="17068800" cy="112776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b="1" sz="7200">
                <a:solidFill>
                  <a:srgbClr val="0070C0"/>
                </a:solidFill>
              </a:defRPr>
            </a:pPr>
            <a:r>
              <a:t>Disciples’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2060"/>
                </a:solidFill>
              </a:rPr>
              <a:t>failure</a:t>
            </a:r>
            <a:r>
              <a:rPr b="0">
                <a:solidFill>
                  <a:srgbClr val="000000"/>
                </a:solidFill>
              </a:rPr>
              <a:t> to </a:t>
            </a:r>
            <a:r>
              <a:rPr>
                <a:solidFill>
                  <a:srgbClr val="00B050"/>
                </a:solidFill>
              </a:rPr>
              <a:t>cast out </a:t>
            </a:r>
            <a:r>
              <a:rPr>
                <a:solidFill>
                  <a:srgbClr val="C00000"/>
                </a:solidFill>
              </a:rPr>
              <a:t>demon</a:t>
            </a:r>
            <a:r>
              <a:rPr b="0">
                <a:solidFill>
                  <a:srgbClr val="000000"/>
                </a:solidFill>
              </a:rPr>
              <a:t>  </a:t>
            </a:r>
            <a:r>
              <a:rPr>
                <a:solidFill>
                  <a:srgbClr val="FF0000"/>
                </a:solidFill>
              </a:rPr>
              <a:t>17:14-23</a:t>
            </a:r>
            <a:endParaRPr>
              <a:solidFill>
                <a:srgbClr val="FF0000"/>
              </a:solidFill>
            </a:endParaRPr>
          </a:p>
          <a:p>
            <a:pPr lvl="1" marL="1028700" indent="-571500">
              <a:spcBef>
                <a:spcPts val="1700"/>
              </a:spcBef>
              <a:defRPr b="1" sz="7200">
                <a:solidFill>
                  <a:srgbClr val="0070C0"/>
                </a:solidFill>
              </a:defRPr>
            </a:pPr>
            <a:r>
              <a:t>Disciples’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2060"/>
                </a:solidFill>
              </a:rPr>
              <a:t>public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2060"/>
                </a:solidFill>
              </a:rPr>
              <a:t>failure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17:14-16</a:t>
            </a:r>
            <a:endParaRPr>
              <a:solidFill>
                <a:srgbClr val="FF0000"/>
              </a:solidFill>
            </a:endParaRPr>
          </a:p>
          <a:p>
            <a:pPr lvl="1" marL="1028700" indent="-571500">
              <a:spcBef>
                <a:spcPts val="1700"/>
              </a:spcBef>
              <a:defRPr b="1" sz="7200">
                <a:solidFill>
                  <a:srgbClr val="00B0F0"/>
                </a:solidFill>
              </a:defRPr>
            </a:pPr>
            <a:r>
              <a:t>Jesus’ </a:t>
            </a:r>
            <a:r>
              <a:rPr>
                <a:solidFill>
                  <a:srgbClr val="00B050"/>
                </a:solidFill>
              </a:rPr>
              <a:t>success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17:17-18</a:t>
            </a:r>
            <a:endParaRPr>
              <a:solidFill>
                <a:srgbClr val="FF0000"/>
              </a:solidFill>
            </a:endParaRPr>
          </a:p>
          <a:p>
            <a:pPr lvl="1" marL="1028700" indent="-571500">
              <a:spcBef>
                <a:spcPts val="1700"/>
              </a:spcBef>
              <a:defRPr b="1" sz="7200">
                <a:solidFill>
                  <a:srgbClr val="0070C0"/>
                </a:solidFill>
              </a:defRPr>
            </a:pPr>
            <a:r>
              <a:t>Private explanation </a:t>
            </a:r>
            <a:r>
              <a:rPr b="0">
                <a:solidFill>
                  <a:srgbClr val="000000"/>
                </a:solidFill>
              </a:rPr>
              <a:t>for </a:t>
            </a:r>
            <a:r>
              <a:rPr>
                <a:solidFill>
                  <a:srgbClr val="002060"/>
                </a:solidFill>
              </a:rPr>
              <a:t>failure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17:19-21</a:t>
            </a:r>
            <a:endParaRPr>
              <a:solidFill>
                <a:srgbClr val="FF0000"/>
              </a:solidFill>
            </a:endParaRPr>
          </a:p>
          <a:p>
            <a:pPr lvl="1" marL="1028700" indent="-571500">
              <a:spcBef>
                <a:spcPts val="1700"/>
              </a:spcBef>
              <a:defRPr b="1" sz="7200">
                <a:solidFill>
                  <a:srgbClr val="00B0F0"/>
                </a:solidFill>
              </a:defRPr>
            </a:pPr>
            <a:r>
              <a:t>Jesus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D07C"/>
                </a:solidFill>
              </a:rPr>
              <a:t>foretells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His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sacrifice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17:22-23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1700"/>
              </a:spcBef>
              <a:defRPr b="1" sz="7200">
                <a:solidFill>
                  <a:srgbClr val="0070C0"/>
                </a:solidFill>
              </a:defRPr>
            </a:pPr>
            <a:r>
              <a:t>Peter’s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2060"/>
                </a:solidFill>
              </a:rPr>
              <a:t>rash answer </a:t>
            </a:r>
            <a:r>
              <a:rPr b="0">
                <a:solidFill>
                  <a:srgbClr val="000000"/>
                </a:solidFill>
              </a:rPr>
              <a:t>concerning the </a:t>
            </a:r>
            <a:r>
              <a:t>temple tax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17:24-27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6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6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