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2496304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7735" r="0" b="77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1" name="100 CORNERSTONE ALEXANDER AR, 72002"/>
          <p:cNvSpPr txBox="1"/>
          <p:nvPr/>
        </p:nvSpPr>
        <p:spPr>
          <a:xfrm>
            <a:off x="-78417" y="2326101"/>
            <a:ext cx="24384002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17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0344" y="291493"/>
            <a:ext cx="15763312" cy="2157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"/>
          <p:cNvGrpSpPr/>
          <p:nvPr/>
        </p:nvGrpSpPr>
        <p:grpSpPr>
          <a:xfrm>
            <a:off x="20995060" y="1294485"/>
            <a:ext cx="2848263" cy="11127030"/>
            <a:chOff x="-24" y="0"/>
            <a:chExt cx="2848261" cy="11127029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230" t="11012" r="28843" b="9619"/>
            <a:stretch>
              <a:fillRect/>
            </a:stretch>
          </p:blipFill>
          <p:spPr>
            <a:xfrm>
              <a:off x="-25" y="0"/>
              <a:ext cx="2848262" cy="97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84" fill="norm" stroke="1" extrusionOk="0">
                  <a:moveTo>
                    <a:pt x="10899" y="0"/>
                  </a:moveTo>
                  <a:lnTo>
                    <a:pt x="10397" y="175"/>
                  </a:lnTo>
                  <a:cubicBezTo>
                    <a:pt x="10120" y="271"/>
                    <a:pt x="9627" y="365"/>
                    <a:pt x="9302" y="384"/>
                  </a:cubicBezTo>
                  <a:cubicBezTo>
                    <a:pt x="8432" y="435"/>
                    <a:pt x="6985" y="765"/>
                    <a:pt x="6357" y="1055"/>
                  </a:cubicBezTo>
                  <a:cubicBezTo>
                    <a:pt x="6054" y="1195"/>
                    <a:pt x="5707" y="1483"/>
                    <a:pt x="5584" y="1694"/>
                  </a:cubicBezTo>
                  <a:cubicBezTo>
                    <a:pt x="5324" y="2140"/>
                    <a:pt x="5196" y="2186"/>
                    <a:pt x="3926" y="2291"/>
                  </a:cubicBezTo>
                  <a:cubicBezTo>
                    <a:pt x="2819" y="2383"/>
                    <a:pt x="1769" y="2579"/>
                    <a:pt x="1150" y="2808"/>
                  </a:cubicBezTo>
                  <a:cubicBezTo>
                    <a:pt x="58" y="3214"/>
                    <a:pt x="81" y="3089"/>
                    <a:pt x="22" y="9103"/>
                  </a:cubicBezTo>
                  <a:cubicBezTo>
                    <a:pt x="6" y="10645"/>
                    <a:pt x="-1" y="12362"/>
                    <a:pt x="0" y="13887"/>
                  </a:cubicBezTo>
                  <a:cubicBezTo>
                    <a:pt x="2" y="15412"/>
                    <a:pt x="13" y="16745"/>
                    <a:pt x="31" y="17517"/>
                  </a:cubicBezTo>
                  <a:lnTo>
                    <a:pt x="94" y="20324"/>
                  </a:lnTo>
                  <a:lnTo>
                    <a:pt x="620" y="20394"/>
                  </a:lnTo>
                  <a:cubicBezTo>
                    <a:pt x="910" y="20432"/>
                    <a:pt x="1147" y="20491"/>
                    <a:pt x="1147" y="20524"/>
                  </a:cubicBezTo>
                  <a:cubicBezTo>
                    <a:pt x="1147" y="20606"/>
                    <a:pt x="3161" y="21213"/>
                    <a:pt x="3433" y="21213"/>
                  </a:cubicBezTo>
                  <a:cubicBezTo>
                    <a:pt x="3553" y="21213"/>
                    <a:pt x="3771" y="21255"/>
                    <a:pt x="3917" y="21306"/>
                  </a:cubicBezTo>
                  <a:cubicBezTo>
                    <a:pt x="4063" y="21358"/>
                    <a:pt x="4349" y="21400"/>
                    <a:pt x="4555" y="21400"/>
                  </a:cubicBezTo>
                  <a:cubicBezTo>
                    <a:pt x="4761" y="21400"/>
                    <a:pt x="5060" y="21445"/>
                    <a:pt x="5220" y="21501"/>
                  </a:cubicBezTo>
                  <a:cubicBezTo>
                    <a:pt x="5481" y="21593"/>
                    <a:pt x="6044" y="21600"/>
                    <a:pt x="10767" y="21563"/>
                  </a:cubicBezTo>
                  <a:cubicBezTo>
                    <a:pt x="15929" y="21523"/>
                    <a:pt x="16045" y="21519"/>
                    <a:pt x="17033" y="21357"/>
                  </a:cubicBezTo>
                  <a:cubicBezTo>
                    <a:pt x="17587" y="21267"/>
                    <a:pt x="18530" y="21039"/>
                    <a:pt x="19130" y="20850"/>
                  </a:cubicBezTo>
                  <a:cubicBezTo>
                    <a:pt x="19730" y="20661"/>
                    <a:pt x="20431" y="20440"/>
                    <a:pt x="20691" y="20360"/>
                  </a:cubicBezTo>
                  <a:lnTo>
                    <a:pt x="21164" y="20215"/>
                  </a:lnTo>
                  <a:lnTo>
                    <a:pt x="21281" y="16280"/>
                  </a:lnTo>
                  <a:cubicBezTo>
                    <a:pt x="21345" y="14116"/>
                    <a:pt x="21446" y="12092"/>
                    <a:pt x="21503" y="11782"/>
                  </a:cubicBezTo>
                  <a:cubicBezTo>
                    <a:pt x="21561" y="11473"/>
                    <a:pt x="21599" y="9709"/>
                    <a:pt x="21588" y="7862"/>
                  </a:cubicBezTo>
                  <a:cubicBezTo>
                    <a:pt x="21576" y="6015"/>
                    <a:pt x="21566" y="4238"/>
                    <a:pt x="21567" y="3913"/>
                  </a:cubicBezTo>
                  <a:cubicBezTo>
                    <a:pt x="21567" y="3571"/>
                    <a:pt x="21452" y="3243"/>
                    <a:pt x="21293" y="3132"/>
                  </a:cubicBezTo>
                  <a:cubicBezTo>
                    <a:pt x="20822" y="2803"/>
                    <a:pt x="19712" y="2494"/>
                    <a:pt x="18297" y="2299"/>
                  </a:cubicBezTo>
                  <a:cubicBezTo>
                    <a:pt x="17056" y="2128"/>
                    <a:pt x="16926" y="2091"/>
                    <a:pt x="16790" y="1876"/>
                  </a:cubicBezTo>
                  <a:cubicBezTo>
                    <a:pt x="16597" y="1574"/>
                    <a:pt x="15965" y="1143"/>
                    <a:pt x="15415" y="939"/>
                  </a:cubicBezTo>
                  <a:cubicBezTo>
                    <a:pt x="15017" y="791"/>
                    <a:pt x="13826" y="522"/>
                    <a:pt x="13456" y="495"/>
                  </a:cubicBezTo>
                  <a:cubicBezTo>
                    <a:pt x="12801" y="449"/>
                    <a:pt x="11825" y="288"/>
                    <a:pt x="11405" y="157"/>
                  </a:cubicBezTo>
                  <a:lnTo>
                    <a:pt x="1089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278" t="72211" r="29481" b="9618"/>
            <a:stretch>
              <a:fillRect/>
            </a:stretch>
          </p:blipFill>
          <p:spPr>
            <a:xfrm>
              <a:off x="22739" y="8894623"/>
              <a:ext cx="2802732" cy="223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fill="norm" stroke="1" extrusionOk="0">
                  <a:moveTo>
                    <a:pt x="0" y="0"/>
                  </a:moveTo>
                  <a:cubicBezTo>
                    <a:pt x="3" y="1070"/>
                    <a:pt x="2" y="2995"/>
                    <a:pt x="6" y="3805"/>
                  </a:cubicBezTo>
                  <a:lnTo>
                    <a:pt x="70" y="16038"/>
                  </a:lnTo>
                  <a:lnTo>
                    <a:pt x="606" y="16340"/>
                  </a:lnTo>
                  <a:cubicBezTo>
                    <a:pt x="900" y="16508"/>
                    <a:pt x="1141" y="16763"/>
                    <a:pt x="1141" y="16907"/>
                  </a:cubicBezTo>
                  <a:cubicBezTo>
                    <a:pt x="1141" y="17264"/>
                    <a:pt x="3189" y="19911"/>
                    <a:pt x="3465" y="19911"/>
                  </a:cubicBezTo>
                  <a:cubicBezTo>
                    <a:pt x="3588" y="19911"/>
                    <a:pt x="3809" y="20097"/>
                    <a:pt x="3958" y="20321"/>
                  </a:cubicBezTo>
                  <a:cubicBezTo>
                    <a:pt x="4106" y="20545"/>
                    <a:pt x="4397" y="20727"/>
                    <a:pt x="4606" y="20727"/>
                  </a:cubicBezTo>
                  <a:cubicBezTo>
                    <a:pt x="4815" y="20727"/>
                    <a:pt x="5120" y="20926"/>
                    <a:pt x="5282" y="21171"/>
                  </a:cubicBezTo>
                  <a:cubicBezTo>
                    <a:pt x="5547" y="21571"/>
                    <a:pt x="6120" y="21600"/>
                    <a:pt x="10922" y="21439"/>
                  </a:cubicBezTo>
                  <a:cubicBezTo>
                    <a:pt x="16171" y="21262"/>
                    <a:pt x="16289" y="21246"/>
                    <a:pt x="17293" y="20543"/>
                  </a:cubicBezTo>
                  <a:cubicBezTo>
                    <a:pt x="17856" y="20149"/>
                    <a:pt x="18816" y="19154"/>
                    <a:pt x="19425" y="18331"/>
                  </a:cubicBezTo>
                  <a:cubicBezTo>
                    <a:pt x="20035" y="17507"/>
                    <a:pt x="20749" y="16547"/>
                    <a:pt x="21013" y="16199"/>
                  </a:cubicBezTo>
                  <a:lnTo>
                    <a:pt x="21493" y="15567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5" name="463"/>
            <p:cNvSpPr txBox="1"/>
            <p:nvPr/>
          </p:nvSpPr>
          <p:spPr>
            <a:xfrm>
              <a:off x="551898" y="2433455"/>
              <a:ext cx="1744415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463</a:t>
              </a:r>
            </a:p>
          </p:txBody>
        </p:sp>
        <p:sp>
          <p:nvSpPr>
            <p:cNvPr id="176" name="174"/>
            <p:cNvSpPr txBox="1"/>
            <p:nvPr/>
          </p:nvSpPr>
          <p:spPr>
            <a:xfrm>
              <a:off x="551898" y="3738481"/>
              <a:ext cx="1744415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174</a:t>
              </a:r>
            </a:p>
          </p:txBody>
        </p:sp>
        <p:sp>
          <p:nvSpPr>
            <p:cNvPr id="177" name="522"/>
            <p:cNvSpPr txBox="1"/>
            <p:nvPr/>
          </p:nvSpPr>
          <p:spPr>
            <a:xfrm>
              <a:off x="551898" y="5107009"/>
              <a:ext cx="1744415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522</a:t>
              </a:r>
            </a:p>
          </p:txBody>
        </p:sp>
        <p:sp>
          <p:nvSpPr>
            <p:cNvPr id="178" name="38"/>
            <p:cNvSpPr txBox="1"/>
            <p:nvPr/>
          </p:nvSpPr>
          <p:spPr>
            <a:xfrm>
              <a:off x="823583" y="6465420"/>
              <a:ext cx="1201044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38</a:t>
              </a:r>
            </a:p>
          </p:txBody>
        </p:sp>
        <p:sp>
          <p:nvSpPr>
            <p:cNvPr id="179" name="343"/>
            <p:cNvSpPr txBox="1"/>
            <p:nvPr/>
          </p:nvSpPr>
          <p:spPr>
            <a:xfrm>
              <a:off x="551898" y="7771739"/>
              <a:ext cx="1744415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343</a:t>
              </a:r>
            </a:p>
          </p:txBody>
        </p:sp>
        <p:sp>
          <p:nvSpPr>
            <p:cNvPr id="180" name="455"/>
            <p:cNvSpPr txBox="1"/>
            <p:nvPr/>
          </p:nvSpPr>
          <p:spPr>
            <a:xfrm>
              <a:off x="551898" y="9141558"/>
              <a:ext cx="1744415" cy="1155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4000"/>
                </a:spcBef>
                <a:defRPr b="1" sz="7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455</a:t>
              </a:r>
            </a:p>
          </p:txBody>
        </p:sp>
      </p:grpSp>
      <p:grpSp>
        <p:nvGrpSpPr>
          <p:cNvPr id="184" name="Screenshot 2026-03-08 at 1.39.07 PM.png"/>
          <p:cNvGrpSpPr/>
          <p:nvPr/>
        </p:nvGrpSpPr>
        <p:grpSpPr>
          <a:xfrm>
            <a:off x="935898" y="3800836"/>
            <a:ext cx="15213450" cy="8696047"/>
            <a:chOff x="0" y="0"/>
            <a:chExt cx="15213449" cy="8696045"/>
          </a:xfrm>
        </p:grpSpPr>
        <p:pic>
          <p:nvPicPr>
            <p:cNvPr id="183" name="Screenshot 2026-03-08 at 1.39.07 PM.png" descr="Screenshot 2026-03-08 at 1.39.07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9700" y="139700"/>
              <a:ext cx="14934050" cy="8416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Screenshot 2026-03-08 at 1.39.07 PM.png" descr="Screenshot 2026-03-08 at 1.39.07 PM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5213450" cy="86960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xfrm>
            <a:off x="4424516" y="3657600"/>
            <a:ext cx="15485804" cy="2743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59C9AA"/>
                </a:solidFill>
              </a:rPr>
              <a:t>IS </a:t>
            </a:r>
            <a:r>
              <a:rPr>
                <a:solidFill>
                  <a:srgbClr val="7030A0"/>
                </a:solidFill>
              </a:rPr>
              <a:t>THE CHRIST OF THE KINGDOM </a:t>
            </a:r>
            <a:r>
              <a:t>OF GOD </a:t>
            </a:r>
          </a:p>
        </p:txBody>
      </p:sp>
      <p:sp>
        <p:nvSpPr>
          <p:cNvPr id="187" name="Subtitle 2"/>
          <p:cNvSpPr txBox="1"/>
          <p:nvPr>
            <p:ph type="body" sz="quarter" idx="1"/>
          </p:nvPr>
        </p:nvSpPr>
        <p:spPr>
          <a:xfrm>
            <a:off x="5791200" y="7315200"/>
            <a:ext cx="12801600" cy="3962399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MATTHEW</a:t>
            </a:r>
            <a:r>
              <a:rPr sz="8000">
                <a:latin typeface="Aptos"/>
                <a:ea typeface="Aptos"/>
                <a:cs typeface="Aptos"/>
                <a:sym typeface="Aptos"/>
              </a:rPr>
              <a:t> 1-4</a:t>
            </a:r>
            <a:endParaRPr sz="8000">
              <a:latin typeface="Aptos"/>
              <a:ea typeface="Aptos"/>
              <a:cs typeface="Aptos"/>
              <a:sym typeface="Aptos"/>
            </a:endParaRPr>
          </a:p>
          <a:p>
            <a:pPr>
              <a:spcBef>
                <a:spcPts val="0"/>
              </a:spcBef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Part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190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Everything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Matthew 1-4 </a:t>
            </a:r>
            <a:r>
              <a:rPr>
                <a:solidFill>
                  <a:srgbClr val="0DC375"/>
                </a:solidFill>
              </a:rPr>
              <a:t>is to prove </a:t>
            </a:r>
            <a:r>
              <a:rPr b="0">
                <a:solidFill>
                  <a:srgbClr val="000000"/>
                </a:solidFill>
              </a:rPr>
              <a:t>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is the </a:t>
            </a:r>
            <a:r>
              <a:rPr>
                <a:solidFill>
                  <a:srgbClr val="0070C0"/>
                </a:solidFill>
              </a:rPr>
              <a:t>true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king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of the kingdom </a:t>
            </a:r>
            <a:r>
              <a:rPr>
                <a:solidFill>
                  <a:srgbClr val="00B0F0"/>
                </a:solidFill>
              </a:rPr>
              <a:t>of God</a:t>
            </a:r>
            <a:endParaRPr>
              <a:solidFill>
                <a:srgbClr val="00B0F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Genealogy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1:1-17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Birth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1:18-25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Reaction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B0F0"/>
                </a:solidFill>
              </a:rPr>
              <a:t>Jesus’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Birth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2:1-18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sz="6732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>
                <a:solidFill>
                  <a:srgbClr val="0070C0"/>
                </a:solidFill>
              </a:rPr>
              <a:t>Nazarene</a:t>
            </a:r>
            <a:r>
              <a:t>” </a:t>
            </a:r>
            <a:r>
              <a:rPr b="1">
                <a:solidFill>
                  <a:srgbClr val="FF0000"/>
                </a:solidFill>
              </a:rPr>
              <a:t>Matt 2:19-23</a:t>
            </a:r>
            <a:endParaRPr b="1"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Endorsement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 Jesus </a:t>
            </a:r>
            <a:r>
              <a:rPr>
                <a:solidFill>
                  <a:srgbClr val="FF0000"/>
                </a:solidFill>
              </a:rPr>
              <a:t>Matt 3:13-17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Temptation by Satan </a:t>
            </a:r>
            <a:r>
              <a:rPr>
                <a:solidFill>
                  <a:srgbClr val="FF0000"/>
                </a:solidFill>
              </a:rPr>
              <a:t>Matt 4:1-11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1900"/>
              </a:spcBef>
              <a:defRPr b="1" sz="6732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More Fulfillments </a:t>
            </a:r>
            <a:r>
              <a:rPr b="0">
                <a:solidFill>
                  <a:srgbClr val="000000"/>
                </a:solidFill>
              </a:rPr>
              <a:t>of </a:t>
            </a:r>
            <a:r>
              <a:rPr>
                <a:solidFill>
                  <a:srgbClr val="FF0000"/>
                </a:solidFill>
              </a:rPr>
              <a:t>Isaiah 7-12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Matt 4:13-25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Genealogy </a:t>
            </a:r>
            <a:r>
              <a:rPr>
                <a:solidFill>
                  <a:srgbClr val="00B0F0"/>
                </a:solidFill>
              </a:rPr>
              <a:t>of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 Christ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1:1-17</a:t>
            </a:r>
          </a:p>
        </p:txBody>
      </p:sp>
      <p:sp>
        <p:nvSpPr>
          <p:cNvPr id="193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i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Genealogy</a:t>
            </a:r>
            <a:r>
              <a:rPr b="0" i="0">
                <a:solidFill>
                  <a:srgbClr val="000000"/>
                </a:solidFill>
              </a:rPr>
              <a:t>:</a:t>
            </a:r>
            <a:r>
              <a:rPr i="0">
                <a:solidFill>
                  <a:srgbClr val="00B050"/>
                </a:solidFill>
              </a:rPr>
              <a:t> </a:t>
            </a:r>
            <a:r>
              <a:rPr i="0"/>
              <a:t>Narratives</a:t>
            </a:r>
            <a:r>
              <a:rPr i="0">
                <a:solidFill>
                  <a:srgbClr val="00B050"/>
                </a:solidFill>
              </a:rPr>
              <a:t> in </a:t>
            </a:r>
            <a:r>
              <a:rPr i="0">
                <a:solidFill>
                  <a:srgbClr val="FF0000"/>
                </a:solidFill>
              </a:rPr>
              <a:t>Genesis</a:t>
            </a:r>
            <a:r>
              <a:rPr i="0">
                <a:solidFill>
                  <a:srgbClr val="00B050"/>
                </a:solidFill>
              </a:rPr>
              <a:t> </a:t>
            </a:r>
            <a:r>
              <a:rPr i="0">
                <a:solidFill>
                  <a:srgbClr val="FF0000"/>
                </a:solidFill>
              </a:rPr>
              <a:t>2:4; 5:1; </a:t>
            </a:r>
            <a:r>
              <a:rPr b="0">
                <a:solidFill>
                  <a:srgbClr val="000000"/>
                </a:solidFill>
              </a:rPr>
              <a:t>etc.</a:t>
            </a:r>
            <a:endParaRPr b="0">
              <a:solidFill>
                <a:srgbClr val="00000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Three </a:t>
            </a:r>
            <a:r>
              <a:rPr>
                <a:solidFill>
                  <a:srgbClr val="0070C0"/>
                </a:solidFill>
              </a:rPr>
              <a:t>sections</a:t>
            </a:r>
            <a:r>
              <a:t> of fourteen </a:t>
            </a:r>
            <a:r>
              <a:rPr>
                <a:solidFill>
                  <a:srgbClr val="0070C0"/>
                </a:solidFill>
              </a:rPr>
              <a:t>generations</a:t>
            </a:r>
            <a:r>
              <a:t> each</a:t>
            </a:r>
          </a:p>
          <a:p>
            <a:pPr>
              <a:defRPr b="1" sz="6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B050"/>
                </a:solidFill>
              </a:rPr>
              <a:t> arrived at </a:t>
            </a:r>
            <a:r>
              <a:rPr>
                <a:solidFill>
                  <a:srgbClr val="0070C0"/>
                </a:solidFill>
              </a:rPr>
              <a:t>the right </a:t>
            </a:r>
            <a:r>
              <a:rPr>
                <a:solidFill>
                  <a:srgbClr val="00B050"/>
                </a:solidFill>
              </a:rPr>
              <a:t>time </a:t>
            </a:r>
            <a:r>
              <a:rPr b="0" sz="6400">
                <a:solidFill>
                  <a:srgbClr val="000000"/>
                </a:solidFill>
              </a:rPr>
              <a:t>(</a:t>
            </a:r>
            <a:r>
              <a:rPr sz="6400">
                <a:solidFill>
                  <a:srgbClr val="FF0000"/>
                </a:solidFill>
              </a:rPr>
              <a:t>Daniel 9</a:t>
            </a:r>
            <a:r>
              <a:rPr b="0">
                <a:solidFill>
                  <a:srgbClr val="000000"/>
                </a:solidFill>
              </a:rPr>
              <a:t>)</a:t>
            </a:r>
            <a:r>
              <a:rPr>
                <a:solidFill>
                  <a:srgbClr val="00B050"/>
                </a:solidFill>
              </a:rPr>
              <a:t> from </a:t>
            </a:r>
            <a:r>
              <a:rPr>
                <a:solidFill>
                  <a:srgbClr val="0070C0"/>
                </a:solidFill>
              </a:rPr>
              <a:t>the right family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David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>
                <a:solidFill>
                  <a:srgbClr val="FF0000"/>
                </a:solidFill>
              </a:rPr>
              <a:t>2 Samuel 7:12-17</a:t>
            </a:r>
            <a:r>
              <a:rPr b="0" sz="6400">
                <a:solidFill>
                  <a:srgbClr val="000000"/>
                </a:solidFill>
              </a:rPr>
              <a:t>)</a:t>
            </a:r>
            <a:endParaRPr sz="6400"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FF01F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Women</a:t>
            </a:r>
            <a:r>
              <a:rPr>
                <a:solidFill>
                  <a:srgbClr val="00B050"/>
                </a:solidFill>
              </a:rPr>
              <a:t> mentioned </a:t>
            </a:r>
            <a:r>
              <a:rPr>
                <a:solidFill>
                  <a:srgbClr val="000000"/>
                </a:solidFill>
              </a:rPr>
              <a:t>for a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reason</a:t>
            </a:r>
            <a:r>
              <a:rPr>
                <a:solidFill>
                  <a:srgbClr val="00B05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exceptions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Two </a:t>
            </a:r>
            <a:r>
              <a:rPr>
                <a:solidFill>
                  <a:srgbClr val="FF01F9"/>
                </a:solidFill>
              </a:rPr>
              <a:t>Gentiles</a:t>
            </a:r>
            <a:r>
              <a:t> </a:t>
            </a:r>
            <a:r>
              <a:rPr>
                <a:solidFill>
                  <a:srgbClr val="0070C0"/>
                </a:solidFill>
              </a:rPr>
              <a:t>of faith</a:t>
            </a:r>
            <a:endParaRPr>
              <a:solidFill>
                <a:srgbClr val="0070C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Two </a:t>
            </a:r>
            <a:r>
              <a:rPr>
                <a:solidFill>
                  <a:srgbClr val="FF01F9"/>
                </a:solidFill>
              </a:rPr>
              <a:t>Israelites</a:t>
            </a:r>
            <a:r>
              <a:t> through </a:t>
            </a:r>
            <a:r>
              <a:rPr>
                <a:solidFill>
                  <a:srgbClr val="C00000"/>
                </a:solidFill>
              </a:rPr>
              <a:t>sin</a:t>
            </a:r>
            <a:endParaRPr>
              <a:solidFill>
                <a:srgbClr val="C0000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One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FF01F9"/>
                </a:solidFill>
              </a:rPr>
              <a:t>virgin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chosen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to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be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FF01F9"/>
                </a:solidFill>
              </a:rPr>
              <a:t>mother</a:t>
            </a:r>
            <a:r>
              <a:rPr>
                <a:solidFill>
                  <a:srgbClr val="C00000"/>
                </a:solidFill>
              </a:rPr>
              <a:t> </a:t>
            </a:r>
            <a:r>
              <a:t>for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endParaRPr>
              <a:solidFill>
                <a:srgbClr val="00B0F0"/>
              </a:solidFill>
            </a:endParaRPr>
          </a:p>
          <a:p>
            <a:pPr>
              <a:defRPr sz="68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” (</a:t>
            </a:r>
            <a:r>
              <a:rPr b="1">
                <a:solidFill>
                  <a:srgbClr val="FF0000"/>
                </a:solidFill>
              </a:rPr>
              <a:t>v.21</a:t>
            </a:r>
            <a:r>
              <a:t>)</a:t>
            </a:r>
            <a:r>
              <a:rPr b="1">
                <a:solidFill>
                  <a:srgbClr val="00B050"/>
                </a:solidFill>
              </a:rPr>
              <a:t> </a:t>
            </a:r>
            <a:r>
              <a:rPr b="1">
                <a:solidFill>
                  <a:srgbClr val="00B0F0"/>
                </a:solidFill>
              </a:rPr>
              <a:t>His salvation </a:t>
            </a:r>
            <a:r>
              <a:rPr b="1">
                <a:solidFill>
                  <a:srgbClr val="00B050"/>
                </a:solidFill>
              </a:rPr>
              <a:t>can </a:t>
            </a:r>
            <a:r>
              <a:rPr b="1">
                <a:solidFill>
                  <a:srgbClr val="0DC375"/>
                </a:solidFill>
              </a:rPr>
              <a:t>save</a:t>
            </a:r>
            <a:r>
              <a:rPr b="1">
                <a:solidFill>
                  <a:srgbClr val="00B050"/>
                </a:solidFill>
              </a:rPr>
              <a:t> all </a:t>
            </a:r>
            <a:r>
              <a:rPr b="1">
                <a:solidFill>
                  <a:srgbClr val="0070C0"/>
                </a:solidFill>
              </a:rPr>
              <a:t>sinners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Birth </a:t>
            </a:r>
            <a:r>
              <a:rPr>
                <a:solidFill>
                  <a:srgbClr val="00B0F0"/>
                </a:solidFill>
              </a:rPr>
              <a:t>of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 Christ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1:18-25</a:t>
            </a:r>
          </a:p>
        </p:txBody>
      </p:sp>
      <p:sp>
        <p:nvSpPr>
          <p:cNvPr id="196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Born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t> </a:t>
            </a:r>
            <a:r>
              <a:rPr>
                <a:solidFill>
                  <a:srgbClr val="FF01F9"/>
                </a:solidFill>
              </a:rPr>
              <a:t>virgin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text is very emphatic about this fact</a:t>
            </a:r>
            <a:r>
              <a:rPr>
                <a:solidFill>
                  <a:srgbClr val="FF0000"/>
                </a:solidFill>
              </a:rPr>
              <a:t> v.18-25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Joseph is righteous </a:t>
            </a:r>
            <a:r>
              <a:rPr>
                <a:solidFill>
                  <a:srgbClr val="FF0000"/>
                </a:solidFill>
              </a:rPr>
              <a:t>v.19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DC37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Loved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FF01F9"/>
                </a:solidFill>
              </a:rPr>
              <a:t>Mary</a:t>
            </a:r>
            <a:endParaRPr>
              <a:solidFill>
                <a:srgbClr val="FF01F9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Angel</a:t>
            </a:r>
            <a:r>
              <a:rPr>
                <a:solidFill>
                  <a:srgbClr val="FF01F9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told</a:t>
            </a:r>
            <a:r>
              <a:rPr>
                <a:solidFill>
                  <a:srgbClr val="FF01F9"/>
                </a:solidFill>
              </a:rPr>
              <a:t> </a:t>
            </a:r>
            <a:r>
              <a:t>Joseph</a:t>
            </a:r>
            <a:r>
              <a:rPr>
                <a:solidFill>
                  <a:srgbClr val="FF01F9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that</a:t>
            </a:r>
            <a:r>
              <a:rPr>
                <a:solidFill>
                  <a:srgbClr val="FF01F9"/>
                </a:solidFill>
              </a:rPr>
              <a:t> Mary </a:t>
            </a:r>
            <a:r>
              <a:rPr>
                <a:solidFill>
                  <a:srgbClr val="00B050"/>
                </a:solidFill>
              </a:rPr>
              <a:t>was still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rPr>
                <a:solidFill>
                  <a:srgbClr val="FF01F9"/>
                </a:solidFill>
              </a:rPr>
              <a:t> virgin </a:t>
            </a:r>
            <a:r>
              <a:rPr>
                <a:solidFill>
                  <a:srgbClr val="00B050"/>
                </a:solidFill>
              </a:rPr>
              <a:t>though</a:t>
            </a:r>
            <a:r>
              <a:rPr>
                <a:solidFill>
                  <a:srgbClr val="FF01F9"/>
                </a:solidFill>
              </a:rPr>
              <a:t> she </a:t>
            </a:r>
            <a:r>
              <a:rPr>
                <a:solidFill>
                  <a:srgbClr val="00B050"/>
                </a:solidFill>
              </a:rPr>
              <a:t>was expecting to give birth to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rPr>
                <a:solidFill>
                  <a:srgbClr val="FF01F9"/>
                </a:solidFill>
              </a:rPr>
              <a:t> </a:t>
            </a:r>
            <a:r>
              <a:t>child</a:t>
            </a:r>
            <a:r>
              <a:rPr>
                <a:solidFill>
                  <a:srgbClr val="FF01F9"/>
                </a:solidFill>
              </a:rPr>
              <a:t> </a:t>
            </a:r>
            <a:r>
              <a:t>who</a:t>
            </a:r>
            <a:r>
              <a:rPr>
                <a:solidFill>
                  <a:srgbClr val="FF01F9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>
                <a:solidFill>
                  <a:srgbClr val="FF01F9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the son of God </a:t>
            </a:r>
            <a:r>
              <a:rPr>
                <a:solidFill>
                  <a:srgbClr val="FF0000"/>
                </a:solidFill>
              </a:rPr>
              <a:t>v.20-21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Psalm 2:1-7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defRPr b="1" sz="6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Isaiah 7:14 </a:t>
            </a:r>
            <a:r>
              <a:rPr i="1">
                <a:solidFill>
                  <a:srgbClr val="00B0F0"/>
                </a:solidFill>
              </a:rPr>
              <a:t>Son of God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i="1">
                <a:solidFill>
                  <a:srgbClr val="00B0F0"/>
                </a:solidFill>
              </a:rPr>
              <a:t> God with us </a:t>
            </a:r>
            <a:r>
              <a:t>v.22-23</a:t>
            </a:r>
          </a:p>
          <a:p>
            <a:pPr>
              <a:defRPr b="1" i="1" sz="6800">
                <a:latin typeface="Calibri"/>
                <a:ea typeface="Calibri"/>
                <a:cs typeface="Calibri"/>
                <a:sym typeface="Calibri"/>
              </a:defRPr>
            </a:pPr>
            <a:r>
              <a:t>Did not know </a:t>
            </a:r>
            <a:r>
              <a:rPr>
                <a:solidFill>
                  <a:srgbClr val="FF01F9"/>
                </a:solidFill>
              </a:rPr>
              <a:t>her</a:t>
            </a:r>
            <a:r>
              <a:rPr i="0">
                <a:solidFill>
                  <a:srgbClr val="FF01F9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until</a:t>
            </a:r>
            <a:r>
              <a:rPr i="0">
                <a:solidFill>
                  <a:srgbClr val="FF01F9"/>
                </a:solidFill>
              </a:rPr>
              <a:t> </a:t>
            </a:r>
            <a:r>
              <a:rPr i="0">
                <a:solidFill>
                  <a:srgbClr val="00B0F0"/>
                </a:solidFill>
              </a:rPr>
              <a:t>Jesus</a:t>
            </a:r>
            <a:r>
              <a:rPr i="0">
                <a:solidFill>
                  <a:srgbClr val="FF01F9"/>
                </a:solidFill>
              </a:rPr>
              <a:t> </a:t>
            </a:r>
            <a:r>
              <a:rPr i="0">
                <a:solidFill>
                  <a:srgbClr val="00B050"/>
                </a:solidFill>
              </a:rPr>
              <a:t>was born </a:t>
            </a:r>
            <a:r>
              <a:rPr i="0">
                <a:solidFill>
                  <a:srgbClr val="FF0000"/>
                </a:solidFill>
              </a:rPr>
              <a:t>v.25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Herod’s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Reaction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Jesus’</a:t>
            </a:r>
            <a:r>
              <a:rPr>
                <a:solidFill>
                  <a:srgbClr val="0070C0"/>
                </a:solidFill>
              </a:rPr>
              <a:t> Birth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2:1-18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</a:t>
            </a:r>
            <a:r>
              <a:rPr>
                <a:solidFill>
                  <a:srgbClr val="00B050"/>
                </a:solidFill>
              </a:rPr>
              <a:t> took </a:t>
            </a:r>
            <a:r>
              <a:rPr>
                <a:solidFill>
                  <a:srgbClr val="0070C0"/>
                </a:solidFill>
              </a:rPr>
              <a:t>the birth </a:t>
            </a:r>
            <a:r>
              <a:rPr>
                <a:solidFill>
                  <a:srgbClr val="00B0F0"/>
                </a:solidFill>
              </a:rPr>
              <a:t>of Jesus </a:t>
            </a:r>
            <a:r>
              <a:rPr>
                <a:solidFill>
                  <a:srgbClr val="00B050"/>
                </a:solidFill>
              </a:rPr>
              <a:t>seriously </a:t>
            </a:r>
            <a:r>
              <a:rPr>
                <a:solidFill>
                  <a:srgbClr val="FF0000"/>
                </a:solidFill>
              </a:rPr>
              <a:t>v.3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 wisdom </a:t>
            </a:r>
            <a:r>
              <a:rPr>
                <a:solidFill>
                  <a:srgbClr val="00B050"/>
                </a:solidFill>
              </a:rPr>
              <a:t>used </a:t>
            </a:r>
            <a:r>
              <a:rPr>
                <a:solidFill>
                  <a:srgbClr val="C00000"/>
                </a:solidFill>
              </a:rPr>
              <a:t>the enemies </a:t>
            </a:r>
            <a:r>
              <a:t>of Christ </a:t>
            </a:r>
            <a:r>
              <a:rPr>
                <a:solidFill>
                  <a:srgbClr val="0DC375"/>
                </a:solidFill>
              </a:rPr>
              <a:t>to prove</a:t>
            </a:r>
            <a:r>
              <a:rPr>
                <a:solidFill>
                  <a:srgbClr val="00B050"/>
                </a:solidFill>
              </a:rPr>
              <a:t> </a:t>
            </a:r>
            <a:r>
              <a:t>He is Christ </a:t>
            </a: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Star </a:t>
            </a:r>
            <a:r>
              <a:rPr>
                <a:solidFill>
                  <a:srgbClr val="00B050"/>
                </a:solidFill>
              </a:rPr>
              <a:t>guided</a:t>
            </a:r>
            <a:r>
              <a:t> magi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to worship </a:t>
            </a:r>
            <a:r>
              <a:rPr i="1">
                <a:solidFill>
                  <a:srgbClr val="00B0F0"/>
                </a:solidFill>
              </a:rPr>
              <a:t>king of the Jews </a:t>
            </a:r>
            <a:r>
              <a:rPr>
                <a:solidFill>
                  <a:srgbClr val="FF0000"/>
                </a:solidFill>
              </a:rPr>
              <a:t>v.2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Numbers 24:17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Gen. 49:8-12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Psalm 110:1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Deuteronomy 17-18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asked</a:t>
            </a:r>
            <a:r>
              <a:rPr>
                <a:solidFill>
                  <a:srgbClr val="0070C0"/>
                </a:solidFill>
              </a:rPr>
              <a:t> scribes </a:t>
            </a:r>
            <a:r>
              <a:rPr>
                <a:solidFill>
                  <a:srgbClr val="00B050"/>
                </a:solidFill>
              </a:rPr>
              <a:t>where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Christ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would be born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v.4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They </a:t>
            </a:r>
            <a:r>
              <a:rPr>
                <a:solidFill>
                  <a:srgbClr val="00B050"/>
                </a:solidFill>
              </a:rPr>
              <a:t>quoted</a:t>
            </a:r>
            <a:r>
              <a:t> </a:t>
            </a:r>
            <a:r>
              <a:rPr>
                <a:solidFill>
                  <a:srgbClr val="FF0000"/>
                </a:solidFill>
              </a:rPr>
              <a:t>Micah 5:2-4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Herod’s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Reaction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Jesus’</a:t>
            </a:r>
            <a:r>
              <a:rPr>
                <a:solidFill>
                  <a:srgbClr val="0070C0"/>
                </a:solidFill>
              </a:rPr>
              <a:t> Birth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2:1-18</a:t>
            </a:r>
          </a:p>
        </p:txBody>
      </p:sp>
      <p:sp>
        <p:nvSpPr>
          <p:cNvPr id="202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asked</a:t>
            </a:r>
            <a:r>
              <a:rPr>
                <a:solidFill>
                  <a:srgbClr val="0070C0"/>
                </a:solidFill>
              </a:rPr>
              <a:t> magi </a:t>
            </a:r>
            <a:r>
              <a:rPr>
                <a:solidFill>
                  <a:srgbClr val="00B050"/>
                </a:solidFill>
              </a:rPr>
              <a:t>when</a:t>
            </a:r>
            <a:r>
              <a:rPr>
                <a:solidFill>
                  <a:srgbClr val="0070C0"/>
                </a:solidFill>
              </a:rPr>
              <a:t> the star </a:t>
            </a:r>
            <a:r>
              <a:rPr>
                <a:solidFill>
                  <a:srgbClr val="0DC375"/>
                </a:solidFill>
              </a:rPr>
              <a:t>appeared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v.7-9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Magi </a:t>
            </a:r>
            <a:r>
              <a:rPr>
                <a:solidFill>
                  <a:srgbClr val="00B050"/>
                </a:solidFill>
              </a:rPr>
              <a:t>listened to </a:t>
            </a:r>
            <a:r>
              <a:rPr>
                <a:solidFill>
                  <a:srgbClr val="7030A0"/>
                </a:solidFill>
              </a:rPr>
              <a:t>Herod</a:t>
            </a:r>
            <a:r>
              <a:t> </a:t>
            </a:r>
            <a:r>
              <a:rPr>
                <a:solidFill>
                  <a:srgbClr val="00B050"/>
                </a:solidFill>
              </a:rPr>
              <a:t>and</a:t>
            </a:r>
            <a:r>
              <a:t> </a:t>
            </a:r>
            <a:r>
              <a:rPr>
                <a:solidFill>
                  <a:srgbClr val="00B050"/>
                </a:solidFill>
              </a:rPr>
              <a:t>departed</a:t>
            </a:r>
            <a:r>
              <a:t> </a:t>
            </a:r>
            <a:r>
              <a:rPr>
                <a:solidFill>
                  <a:srgbClr val="FF0000"/>
                </a:solidFill>
              </a:rPr>
              <a:t>v.9</a:t>
            </a:r>
            <a:r>
              <a:t> </a:t>
            </a: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Magi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worshipped</a:t>
            </a:r>
            <a:r>
              <a:rPr>
                <a:solidFill>
                  <a:srgbClr val="00B0F0"/>
                </a:solidFill>
              </a:rPr>
              <a:t> Jesus </a:t>
            </a:r>
            <a:r>
              <a:rPr>
                <a:solidFill>
                  <a:srgbClr val="FF0000"/>
                </a:solidFill>
              </a:rPr>
              <a:t>v.11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DC375"/>
                </a:solidFill>
              </a:rPr>
              <a:t>gave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gifts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intervened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with</a:t>
            </a:r>
            <a:r>
              <a:rPr>
                <a:solidFill>
                  <a:srgbClr val="FF0000"/>
                </a:solidFill>
              </a:rPr>
              <a:t> </a:t>
            </a:r>
            <a:r>
              <a:t>dreams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again</a:t>
            </a:r>
            <a:r>
              <a:rPr>
                <a:solidFill>
                  <a:srgbClr val="FF0000"/>
                </a:solidFill>
              </a:rPr>
              <a:t> v.12,13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Joseph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took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1F9"/>
                </a:solidFill>
              </a:rPr>
              <a:t>Mary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>
                <a:solidFill>
                  <a:srgbClr val="FF0000"/>
                </a:solidFill>
              </a:rPr>
              <a:t> Egypt </a:t>
            </a:r>
            <a:r>
              <a:rPr>
                <a:solidFill>
                  <a:srgbClr val="00B050"/>
                </a:solidFill>
              </a:rPr>
              <a:t>at once</a:t>
            </a:r>
            <a:endParaRPr>
              <a:solidFill>
                <a:srgbClr val="00B050"/>
              </a:solidFill>
            </a:endParaRPr>
          </a:p>
          <a:p>
            <a:pPr>
              <a:defRPr b="1" sz="7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killed</a:t>
            </a:r>
            <a:r>
              <a:rPr>
                <a:solidFill>
                  <a:srgbClr val="00B050"/>
                </a:solidFill>
              </a:rPr>
              <a:t> all </a:t>
            </a:r>
            <a:r>
              <a:rPr>
                <a:solidFill>
                  <a:srgbClr val="0070C0"/>
                </a:solidFill>
              </a:rPr>
              <a:t>males</a:t>
            </a:r>
            <a:r>
              <a:rPr>
                <a:solidFill>
                  <a:srgbClr val="00B050"/>
                </a:solidFill>
              </a:rPr>
              <a:t> under the age of two </a:t>
            </a:r>
            <a:r>
              <a:rPr>
                <a:solidFill>
                  <a:srgbClr val="FF0000"/>
                </a:solidFill>
              </a:rPr>
              <a:t>v.16-18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Jeremiah 31:15,1-14,16-40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Joseph’s </a:t>
            </a:r>
            <a:r>
              <a:rPr>
                <a:solidFill>
                  <a:srgbClr val="0DC375"/>
                </a:solidFill>
              </a:rPr>
              <a:t>Obedience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to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2:19-23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Joseph</a:t>
            </a:r>
            <a:r>
              <a:rPr>
                <a:solidFill>
                  <a:srgbClr val="7030A0"/>
                </a:solidFill>
              </a:rPr>
              <a:t> </a:t>
            </a:r>
            <a:r>
              <a:t>the dreamer </a:t>
            </a:r>
            <a:r>
              <a:rPr>
                <a:solidFill>
                  <a:srgbClr val="FF0000"/>
                </a:solidFill>
              </a:rPr>
              <a:t>1:20; 2:13,19,22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was born in </a:t>
            </a:r>
            <a:r>
              <a:rPr>
                <a:solidFill>
                  <a:srgbClr val="0070C0"/>
                </a:solidFill>
              </a:rPr>
              <a:t>Bethlehem </a:t>
            </a:r>
            <a:r>
              <a:rPr>
                <a:solidFill>
                  <a:srgbClr val="FF0000"/>
                </a:solidFill>
              </a:rPr>
              <a:t>v.4-6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Luke 2:1-38</a:t>
            </a:r>
            <a:endParaRPr>
              <a:solidFill>
                <a:srgbClr val="0070C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But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He</a:t>
            </a:r>
            <a:r>
              <a:t> grew up in </a:t>
            </a:r>
            <a:r>
              <a:rPr>
                <a:solidFill>
                  <a:srgbClr val="0070C0"/>
                </a:solidFill>
              </a:rPr>
              <a:t>Nazareth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v.23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Luke 2:39-52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DC37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Fulfilled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prophet</a:t>
            </a:r>
            <a:r>
              <a:rPr>
                <a:solidFill>
                  <a:srgbClr val="00B050"/>
                </a:solidFill>
              </a:rPr>
              <a:t>s</a:t>
            </a:r>
            <a:r>
              <a:rPr>
                <a:solidFill>
                  <a:srgbClr val="0070C0"/>
                </a:solidFill>
              </a:rPr>
              <a:t>’</a:t>
            </a:r>
            <a:r>
              <a:rPr b="0">
                <a:solidFill>
                  <a:srgbClr val="000000"/>
                </a:solidFill>
              </a:rPr>
              <a:t>: “</a:t>
            </a:r>
            <a:r>
              <a:rPr>
                <a:solidFill>
                  <a:srgbClr val="00B0F0"/>
                </a:solidFill>
              </a:rPr>
              <a:t>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will be called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‘</a:t>
            </a:r>
            <a:r>
              <a:rPr>
                <a:solidFill>
                  <a:srgbClr val="00B050"/>
                </a:solidFill>
              </a:rPr>
              <a:t>Nazarene</a:t>
            </a:r>
            <a:r>
              <a:rPr b="0">
                <a:solidFill>
                  <a:srgbClr val="000000"/>
                </a:solidFill>
              </a:rPr>
              <a:t>’” </a:t>
            </a:r>
            <a:r>
              <a:rPr>
                <a:solidFill>
                  <a:srgbClr val="0070C0"/>
                </a:solidFill>
              </a:rPr>
              <a:t>context </a:t>
            </a:r>
            <a:r>
              <a:rPr b="0"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Isaiah 11:1-12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fulfilled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>
                <a:solidFill>
                  <a:srgbClr val="FF0000"/>
                </a:solidFill>
              </a:rPr>
              <a:t> Acts 2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Romans 15:12</a:t>
            </a:r>
            <a:r>
              <a:rPr b="0">
                <a:solidFill>
                  <a:srgbClr val="000000"/>
                </a:solidFill>
              </a:rPr>
              <a:t> </a:t>
            </a:r>
            <a:endParaRPr b="0">
              <a:solidFill>
                <a:srgbClr val="000000"/>
              </a:solidFill>
            </a:endParaRP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Branch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Hebrew </a:t>
            </a:r>
            <a:r>
              <a:rPr b="0">
                <a:solidFill>
                  <a:srgbClr val="0070C0"/>
                </a:solidFill>
              </a:rPr>
              <a:t>NAZAR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>
                <a:solidFill>
                  <a:srgbClr val="FF0000"/>
                </a:solidFill>
              </a:rPr>
              <a:t>Isa. 60:21 </a:t>
            </a:r>
            <a:r>
              <a:rPr>
                <a:solidFill>
                  <a:srgbClr val="0070C0"/>
                </a:solidFill>
              </a:rPr>
              <a:t>context </a:t>
            </a:r>
            <a:r>
              <a:t>in</a:t>
            </a:r>
            <a:r>
              <a:rPr>
                <a:solidFill>
                  <a:srgbClr val="FF0000"/>
                </a:solidFill>
              </a:rPr>
              <a:t> Isa.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60:21-62:2</a:t>
            </a: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Hebrew synonym </a:t>
            </a:r>
            <a:r>
              <a:rPr b="0"/>
              <a:t>TSAMACH</a:t>
            </a:r>
            <a:r>
              <a:rPr b="0">
                <a:solidFill>
                  <a:srgbClr val="000000"/>
                </a:solidFill>
              </a:rPr>
              <a:t> “</a:t>
            </a:r>
            <a:r>
              <a:rPr>
                <a:solidFill>
                  <a:srgbClr val="00B050"/>
                </a:solidFill>
              </a:rPr>
              <a:t>BRANCH</a:t>
            </a:r>
            <a:r>
              <a:rPr b="0">
                <a:solidFill>
                  <a:srgbClr val="000000"/>
                </a:solidFill>
              </a:rPr>
              <a:t>”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Isaiah 61:11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FF0000"/>
                </a:solidFill>
              </a:rPr>
              <a:t>Zechariah 3:8; 6:12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FF0000"/>
                </a:solidFill>
              </a:rPr>
              <a:t>Jeremiah 33:15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09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10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1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