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4155281" y="357187"/>
            <a:ext cx="16073438" cy="3429001"/>
          </a:xfrm>
          <a:prstGeom prst="rect">
            <a:avLst/>
          </a:prstGeom>
        </p:spPr>
        <p:txBody>
          <a:bodyPr lIns="0" tIns="0" rIns="0" bIns="0"/>
          <a:lstStyle>
            <a:lvl1pPr algn="l" defTabSz="821531">
              <a:defRPr cap="none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half" idx="1"/>
          </p:nvPr>
        </p:nvSpPr>
        <p:spPr>
          <a:xfrm>
            <a:off x="4155281" y="3893343"/>
            <a:ext cx="16073438" cy="8036720"/>
          </a:xfrm>
          <a:prstGeom prst="rect">
            <a:avLst/>
          </a:prstGeom>
        </p:spPr>
        <p:txBody>
          <a:bodyPr lIns="0" tIns="0" rIns="0" bIns="0"/>
          <a:lstStyle>
            <a:lvl1pPr marL="5644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089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4534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979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3424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1887199" y="12344399"/>
            <a:ext cx="4267201" cy="736601"/>
          </a:xfrm>
          <a:prstGeom prst="rect">
            <a:avLst/>
          </a:prstGeom>
        </p:spPr>
        <p:txBody>
          <a:bodyPr lIns="64293" tIns="64293" rIns="64293" bIns="64293" anchor="ctr"/>
          <a:lstStyle>
            <a:lvl1pPr algn="r" defTabSz="821531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tif" descr="pasted-image.t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5" y="-1"/>
            <a:ext cx="2438106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1887199" y="12344399"/>
            <a:ext cx="4267201" cy="736601"/>
          </a:xfrm>
          <a:prstGeom prst="rect">
            <a:avLst/>
          </a:prstGeom>
        </p:spPr>
        <p:txBody>
          <a:bodyPr lIns="64293" tIns="64293" rIns="64293" bIns="64293" anchor="ctr"/>
          <a:lstStyle>
            <a:lvl1pPr algn="r" defTabSz="821531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" TargetMode="External"/><Relationship Id="rId7" Type="http://schemas.openxmlformats.org/officeDocument/2006/relationships/hyperlink" Target="http://www.alexanderchurchofchrist.com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4617" y="3515033"/>
            <a:ext cx="15734766" cy="6685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2657" y="2067204"/>
            <a:ext cx="12838686" cy="2868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3249" y="8565835"/>
            <a:ext cx="14077502" cy="3328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roverbs 4:1–27"/>
          <p:cNvSpPr txBox="1"/>
          <p:nvPr/>
        </p:nvSpPr>
        <p:spPr>
          <a:xfrm>
            <a:off x="8879879" y="11390817"/>
            <a:ext cx="662424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effectLst>
                  <a:outerShdw sx="100000" sy="100000" kx="0" ky="0" algn="b" rotWithShape="0" blurRad="63500" dist="63500" dir="1887123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Proverbs 4:1–27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4750" fill="hold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375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3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31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sp>
        <p:nvSpPr>
          <p:cNvPr id="232" name="Shape 50"/>
          <p:cNvSpPr txBox="1"/>
          <p:nvPr/>
        </p:nvSpPr>
        <p:spPr>
          <a:xfrm>
            <a:off x="10661792" y="3680386"/>
            <a:ext cx="13276152" cy="974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5"/>
              </a:buBlip>
              <a:defRPr b="1" sz="8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Keep</a:t>
            </a:r>
            <a:r>
              <a:t> it”—“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guard</a:t>
            </a:r>
            <a:r>
              <a:t> it,” or 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watch</a:t>
            </a:r>
            <a:r>
              <a:t> over it.” </a:t>
            </a:r>
          </a:p>
          <a:p>
            <a:pPr marL="20828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Implies it is precious, to be highly valued, and extremely important.</a:t>
            </a:r>
          </a:p>
          <a:p>
            <a:pPr marL="20828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Implies it is in danger / jeopardy, needs protection.</a:t>
            </a:r>
          </a:p>
          <a:p>
            <a:pPr marL="20828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Implies it is our personal responsibility.</a:t>
            </a:r>
          </a:p>
        </p:txBody>
      </p:sp>
      <p:pic>
        <p:nvPicPr>
          <p:cNvPr id="233" name="pasted-image.tif" descr="pasted-image.tif"/>
          <p:cNvPicPr>
            <a:picLocks noChangeAspect="1"/>
          </p:cNvPicPr>
          <p:nvPr/>
        </p:nvPicPr>
        <p:blipFill>
          <a:blip r:embed="rId7">
            <a:extLst/>
          </a:blip>
          <a:srcRect l="637" t="1" r="344" b="0"/>
          <a:stretch>
            <a:fillRect/>
          </a:stretch>
        </p:blipFill>
        <p:spPr>
          <a:xfrm>
            <a:off x="223350" y="3914106"/>
            <a:ext cx="9831408" cy="95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63" fill="norm" stroke="1" extrusionOk="0">
                <a:moveTo>
                  <a:pt x="15946" y="0"/>
                </a:moveTo>
                <a:cubicBezTo>
                  <a:pt x="15015" y="3"/>
                  <a:pt x="14052" y="225"/>
                  <a:pt x="13242" y="641"/>
                </a:cubicBezTo>
                <a:cubicBezTo>
                  <a:pt x="13047" y="742"/>
                  <a:pt x="12634" y="1032"/>
                  <a:pt x="12324" y="1287"/>
                </a:cubicBezTo>
                <a:cubicBezTo>
                  <a:pt x="11028" y="2350"/>
                  <a:pt x="10922" y="2368"/>
                  <a:pt x="10102" y="1659"/>
                </a:cubicBezTo>
                <a:cubicBezTo>
                  <a:pt x="9451" y="1094"/>
                  <a:pt x="9230" y="974"/>
                  <a:pt x="8195" y="619"/>
                </a:cubicBezTo>
                <a:cubicBezTo>
                  <a:pt x="6922" y="183"/>
                  <a:pt x="6258" y="48"/>
                  <a:pt x="5214" y="13"/>
                </a:cubicBezTo>
                <a:cubicBezTo>
                  <a:pt x="4547" y="-9"/>
                  <a:pt x="4314" y="4"/>
                  <a:pt x="4000" y="82"/>
                </a:cubicBezTo>
                <a:cubicBezTo>
                  <a:pt x="3239" y="271"/>
                  <a:pt x="2614" y="666"/>
                  <a:pt x="1668" y="1558"/>
                </a:cubicBezTo>
                <a:cubicBezTo>
                  <a:pt x="1401" y="1810"/>
                  <a:pt x="1094" y="2076"/>
                  <a:pt x="987" y="2150"/>
                </a:cubicBezTo>
                <a:cubicBezTo>
                  <a:pt x="843" y="2248"/>
                  <a:pt x="783" y="2334"/>
                  <a:pt x="761" y="2475"/>
                </a:cubicBezTo>
                <a:cubicBezTo>
                  <a:pt x="722" y="2724"/>
                  <a:pt x="275" y="3695"/>
                  <a:pt x="171" y="3757"/>
                </a:cubicBezTo>
                <a:cubicBezTo>
                  <a:pt x="53" y="3828"/>
                  <a:pt x="6" y="4507"/>
                  <a:pt x="0" y="6223"/>
                </a:cubicBezTo>
                <a:cubicBezTo>
                  <a:pt x="-6" y="8024"/>
                  <a:pt x="55" y="8979"/>
                  <a:pt x="184" y="9112"/>
                </a:cubicBezTo>
                <a:cubicBezTo>
                  <a:pt x="234" y="9163"/>
                  <a:pt x="363" y="9440"/>
                  <a:pt x="472" y="9728"/>
                </a:cubicBezTo>
                <a:cubicBezTo>
                  <a:pt x="595" y="10055"/>
                  <a:pt x="755" y="10360"/>
                  <a:pt x="899" y="10540"/>
                </a:cubicBezTo>
                <a:cubicBezTo>
                  <a:pt x="1025" y="10699"/>
                  <a:pt x="1357" y="11224"/>
                  <a:pt x="1636" y="11707"/>
                </a:cubicBezTo>
                <a:cubicBezTo>
                  <a:pt x="2477" y="13165"/>
                  <a:pt x="3554" y="14791"/>
                  <a:pt x="3845" y="15044"/>
                </a:cubicBezTo>
                <a:cubicBezTo>
                  <a:pt x="4027" y="15202"/>
                  <a:pt x="4163" y="15393"/>
                  <a:pt x="4298" y="15678"/>
                </a:cubicBezTo>
                <a:cubicBezTo>
                  <a:pt x="4570" y="16250"/>
                  <a:pt x="5070" y="16869"/>
                  <a:pt x="6227" y="18060"/>
                </a:cubicBezTo>
                <a:cubicBezTo>
                  <a:pt x="7654" y="19529"/>
                  <a:pt x="9562" y="21183"/>
                  <a:pt x="10142" y="21455"/>
                </a:cubicBezTo>
                <a:cubicBezTo>
                  <a:pt x="10266" y="21513"/>
                  <a:pt x="10395" y="21548"/>
                  <a:pt x="10534" y="21559"/>
                </a:cubicBezTo>
                <a:cubicBezTo>
                  <a:pt x="10951" y="21591"/>
                  <a:pt x="11451" y="21407"/>
                  <a:pt x="12135" y="20981"/>
                </a:cubicBezTo>
                <a:cubicBezTo>
                  <a:pt x="12311" y="20871"/>
                  <a:pt x="12513" y="20781"/>
                  <a:pt x="12582" y="20781"/>
                </a:cubicBezTo>
                <a:cubicBezTo>
                  <a:pt x="12662" y="20781"/>
                  <a:pt x="12724" y="20736"/>
                  <a:pt x="12754" y="20656"/>
                </a:cubicBezTo>
                <a:cubicBezTo>
                  <a:pt x="12807" y="20515"/>
                  <a:pt x="13341" y="19977"/>
                  <a:pt x="14832" y="18558"/>
                </a:cubicBezTo>
                <a:cubicBezTo>
                  <a:pt x="16843" y="16643"/>
                  <a:pt x="17964" y="15263"/>
                  <a:pt x="19670" y="12603"/>
                </a:cubicBezTo>
                <a:cubicBezTo>
                  <a:pt x="20346" y="11550"/>
                  <a:pt x="20465" y="11299"/>
                  <a:pt x="20374" y="11124"/>
                </a:cubicBezTo>
                <a:cubicBezTo>
                  <a:pt x="20301" y="10985"/>
                  <a:pt x="20600" y="10084"/>
                  <a:pt x="20876" y="9607"/>
                </a:cubicBezTo>
                <a:cubicBezTo>
                  <a:pt x="21023" y="9352"/>
                  <a:pt x="21066" y="9224"/>
                  <a:pt x="21043" y="9114"/>
                </a:cubicBezTo>
                <a:cubicBezTo>
                  <a:pt x="21024" y="9023"/>
                  <a:pt x="21053" y="8873"/>
                  <a:pt x="21121" y="8720"/>
                </a:cubicBezTo>
                <a:cubicBezTo>
                  <a:pt x="21180" y="8584"/>
                  <a:pt x="21230" y="8379"/>
                  <a:pt x="21230" y="8264"/>
                </a:cubicBezTo>
                <a:cubicBezTo>
                  <a:pt x="21231" y="8149"/>
                  <a:pt x="21296" y="7899"/>
                  <a:pt x="21374" y="7708"/>
                </a:cubicBezTo>
                <a:cubicBezTo>
                  <a:pt x="21487" y="7434"/>
                  <a:pt x="21522" y="7243"/>
                  <a:pt x="21542" y="6789"/>
                </a:cubicBezTo>
                <a:cubicBezTo>
                  <a:pt x="21573" y="6099"/>
                  <a:pt x="21478" y="5231"/>
                  <a:pt x="21333" y="4891"/>
                </a:cubicBezTo>
                <a:lnTo>
                  <a:pt x="21228" y="4644"/>
                </a:lnTo>
                <a:lnTo>
                  <a:pt x="21391" y="4486"/>
                </a:lnTo>
                <a:cubicBezTo>
                  <a:pt x="21516" y="4365"/>
                  <a:pt x="21581" y="4272"/>
                  <a:pt x="21588" y="4147"/>
                </a:cubicBezTo>
                <a:cubicBezTo>
                  <a:pt x="21594" y="4023"/>
                  <a:pt x="21542" y="3867"/>
                  <a:pt x="21434" y="3623"/>
                </a:cubicBezTo>
                <a:cubicBezTo>
                  <a:pt x="21331" y="3387"/>
                  <a:pt x="21202" y="3070"/>
                  <a:pt x="21147" y="2917"/>
                </a:cubicBezTo>
                <a:cubicBezTo>
                  <a:pt x="20863" y="2127"/>
                  <a:pt x="19890" y="1107"/>
                  <a:pt x="19006" y="674"/>
                </a:cubicBezTo>
                <a:cubicBezTo>
                  <a:pt x="18640" y="494"/>
                  <a:pt x="17643" y="210"/>
                  <a:pt x="16921" y="80"/>
                </a:cubicBezTo>
                <a:cubicBezTo>
                  <a:pt x="16634" y="29"/>
                  <a:pt x="16336" y="3"/>
                  <a:pt x="16035" y="0"/>
                </a:cubicBezTo>
                <a:lnTo>
                  <a:pt x="1594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4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3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38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sp>
        <p:nvSpPr>
          <p:cNvPr id="239" name="Shape 50"/>
          <p:cNvSpPr txBox="1"/>
          <p:nvPr/>
        </p:nvSpPr>
        <p:spPr>
          <a:xfrm>
            <a:off x="10661792" y="3680386"/>
            <a:ext cx="13276152" cy="94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5"/>
              </a:buBlip>
              <a:defRPr b="1" sz="8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With all vigilance</a:t>
            </a:r>
            <a:r>
              <a:t>” </a:t>
            </a:r>
          </a:p>
          <a:p>
            <a:pPr marL="20828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Hebrew text says, “more than all vigilance,” or “more than all guarding,” “more than all protecting,” keep your heart.</a:t>
            </a:r>
          </a:p>
          <a:p>
            <a:pPr marL="20828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Your most valuable, important possession / your most pressing, important obligation (Prov 23:7)</a:t>
            </a:r>
          </a:p>
        </p:txBody>
      </p:sp>
      <p:pic>
        <p:nvPicPr>
          <p:cNvPr id="240" name="pasted-image.tif" descr="pasted-image.tif"/>
          <p:cNvPicPr>
            <a:picLocks noChangeAspect="1"/>
          </p:cNvPicPr>
          <p:nvPr/>
        </p:nvPicPr>
        <p:blipFill>
          <a:blip r:embed="rId7">
            <a:extLst/>
          </a:blip>
          <a:srcRect l="637" t="1" r="344" b="0"/>
          <a:stretch>
            <a:fillRect/>
          </a:stretch>
        </p:blipFill>
        <p:spPr>
          <a:xfrm>
            <a:off x="223350" y="3914106"/>
            <a:ext cx="9831408" cy="95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63" fill="norm" stroke="1" extrusionOk="0">
                <a:moveTo>
                  <a:pt x="15946" y="0"/>
                </a:moveTo>
                <a:cubicBezTo>
                  <a:pt x="15015" y="3"/>
                  <a:pt x="14052" y="225"/>
                  <a:pt x="13242" y="641"/>
                </a:cubicBezTo>
                <a:cubicBezTo>
                  <a:pt x="13047" y="742"/>
                  <a:pt x="12634" y="1032"/>
                  <a:pt x="12324" y="1287"/>
                </a:cubicBezTo>
                <a:cubicBezTo>
                  <a:pt x="11028" y="2350"/>
                  <a:pt x="10922" y="2368"/>
                  <a:pt x="10102" y="1659"/>
                </a:cubicBezTo>
                <a:cubicBezTo>
                  <a:pt x="9451" y="1094"/>
                  <a:pt x="9230" y="974"/>
                  <a:pt x="8195" y="619"/>
                </a:cubicBezTo>
                <a:cubicBezTo>
                  <a:pt x="6922" y="183"/>
                  <a:pt x="6258" y="48"/>
                  <a:pt x="5214" y="13"/>
                </a:cubicBezTo>
                <a:cubicBezTo>
                  <a:pt x="4547" y="-9"/>
                  <a:pt x="4314" y="4"/>
                  <a:pt x="4000" y="82"/>
                </a:cubicBezTo>
                <a:cubicBezTo>
                  <a:pt x="3239" y="271"/>
                  <a:pt x="2614" y="666"/>
                  <a:pt x="1668" y="1558"/>
                </a:cubicBezTo>
                <a:cubicBezTo>
                  <a:pt x="1401" y="1810"/>
                  <a:pt x="1094" y="2076"/>
                  <a:pt x="987" y="2150"/>
                </a:cubicBezTo>
                <a:cubicBezTo>
                  <a:pt x="843" y="2248"/>
                  <a:pt x="783" y="2334"/>
                  <a:pt x="761" y="2475"/>
                </a:cubicBezTo>
                <a:cubicBezTo>
                  <a:pt x="722" y="2724"/>
                  <a:pt x="275" y="3695"/>
                  <a:pt x="171" y="3757"/>
                </a:cubicBezTo>
                <a:cubicBezTo>
                  <a:pt x="53" y="3828"/>
                  <a:pt x="6" y="4507"/>
                  <a:pt x="0" y="6223"/>
                </a:cubicBezTo>
                <a:cubicBezTo>
                  <a:pt x="-6" y="8024"/>
                  <a:pt x="55" y="8979"/>
                  <a:pt x="184" y="9112"/>
                </a:cubicBezTo>
                <a:cubicBezTo>
                  <a:pt x="234" y="9163"/>
                  <a:pt x="363" y="9440"/>
                  <a:pt x="472" y="9728"/>
                </a:cubicBezTo>
                <a:cubicBezTo>
                  <a:pt x="595" y="10055"/>
                  <a:pt x="755" y="10360"/>
                  <a:pt x="899" y="10540"/>
                </a:cubicBezTo>
                <a:cubicBezTo>
                  <a:pt x="1025" y="10699"/>
                  <a:pt x="1357" y="11224"/>
                  <a:pt x="1636" y="11707"/>
                </a:cubicBezTo>
                <a:cubicBezTo>
                  <a:pt x="2477" y="13165"/>
                  <a:pt x="3554" y="14791"/>
                  <a:pt x="3845" y="15044"/>
                </a:cubicBezTo>
                <a:cubicBezTo>
                  <a:pt x="4027" y="15202"/>
                  <a:pt x="4163" y="15393"/>
                  <a:pt x="4298" y="15678"/>
                </a:cubicBezTo>
                <a:cubicBezTo>
                  <a:pt x="4570" y="16250"/>
                  <a:pt x="5070" y="16869"/>
                  <a:pt x="6227" y="18060"/>
                </a:cubicBezTo>
                <a:cubicBezTo>
                  <a:pt x="7654" y="19529"/>
                  <a:pt x="9562" y="21183"/>
                  <a:pt x="10142" y="21455"/>
                </a:cubicBezTo>
                <a:cubicBezTo>
                  <a:pt x="10266" y="21513"/>
                  <a:pt x="10395" y="21548"/>
                  <a:pt x="10534" y="21559"/>
                </a:cubicBezTo>
                <a:cubicBezTo>
                  <a:pt x="10951" y="21591"/>
                  <a:pt x="11451" y="21407"/>
                  <a:pt x="12135" y="20981"/>
                </a:cubicBezTo>
                <a:cubicBezTo>
                  <a:pt x="12311" y="20871"/>
                  <a:pt x="12513" y="20781"/>
                  <a:pt x="12582" y="20781"/>
                </a:cubicBezTo>
                <a:cubicBezTo>
                  <a:pt x="12662" y="20781"/>
                  <a:pt x="12724" y="20736"/>
                  <a:pt x="12754" y="20656"/>
                </a:cubicBezTo>
                <a:cubicBezTo>
                  <a:pt x="12807" y="20515"/>
                  <a:pt x="13341" y="19977"/>
                  <a:pt x="14832" y="18558"/>
                </a:cubicBezTo>
                <a:cubicBezTo>
                  <a:pt x="16843" y="16643"/>
                  <a:pt x="17964" y="15263"/>
                  <a:pt x="19670" y="12603"/>
                </a:cubicBezTo>
                <a:cubicBezTo>
                  <a:pt x="20346" y="11550"/>
                  <a:pt x="20465" y="11299"/>
                  <a:pt x="20374" y="11124"/>
                </a:cubicBezTo>
                <a:cubicBezTo>
                  <a:pt x="20301" y="10985"/>
                  <a:pt x="20600" y="10084"/>
                  <a:pt x="20876" y="9607"/>
                </a:cubicBezTo>
                <a:cubicBezTo>
                  <a:pt x="21023" y="9352"/>
                  <a:pt x="21066" y="9224"/>
                  <a:pt x="21043" y="9114"/>
                </a:cubicBezTo>
                <a:cubicBezTo>
                  <a:pt x="21024" y="9023"/>
                  <a:pt x="21053" y="8873"/>
                  <a:pt x="21121" y="8720"/>
                </a:cubicBezTo>
                <a:cubicBezTo>
                  <a:pt x="21180" y="8584"/>
                  <a:pt x="21230" y="8379"/>
                  <a:pt x="21230" y="8264"/>
                </a:cubicBezTo>
                <a:cubicBezTo>
                  <a:pt x="21231" y="8149"/>
                  <a:pt x="21296" y="7899"/>
                  <a:pt x="21374" y="7708"/>
                </a:cubicBezTo>
                <a:cubicBezTo>
                  <a:pt x="21487" y="7434"/>
                  <a:pt x="21522" y="7243"/>
                  <a:pt x="21542" y="6789"/>
                </a:cubicBezTo>
                <a:cubicBezTo>
                  <a:pt x="21573" y="6099"/>
                  <a:pt x="21478" y="5231"/>
                  <a:pt x="21333" y="4891"/>
                </a:cubicBezTo>
                <a:lnTo>
                  <a:pt x="21228" y="4644"/>
                </a:lnTo>
                <a:lnTo>
                  <a:pt x="21391" y="4486"/>
                </a:lnTo>
                <a:cubicBezTo>
                  <a:pt x="21516" y="4365"/>
                  <a:pt x="21581" y="4272"/>
                  <a:pt x="21588" y="4147"/>
                </a:cubicBezTo>
                <a:cubicBezTo>
                  <a:pt x="21594" y="4023"/>
                  <a:pt x="21542" y="3867"/>
                  <a:pt x="21434" y="3623"/>
                </a:cubicBezTo>
                <a:cubicBezTo>
                  <a:pt x="21331" y="3387"/>
                  <a:pt x="21202" y="3070"/>
                  <a:pt x="21147" y="2917"/>
                </a:cubicBezTo>
                <a:cubicBezTo>
                  <a:pt x="20863" y="2127"/>
                  <a:pt x="19890" y="1107"/>
                  <a:pt x="19006" y="674"/>
                </a:cubicBezTo>
                <a:cubicBezTo>
                  <a:pt x="18640" y="494"/>
                  <a:pt x="17643" y="210"/>
                  <a:pt x="16921" y="80"/>
                </a:cubicBezTo>
                <a:cubicBezTo>
                  <a:pt x="16634" y="29"/>
                  <a:pt x="16336" y="3"/>
                  <a:pt x="16035" y="0"/>
                </a:cubicBezTo>
                <a:lnTo>
                  <a:pt x="1594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1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4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45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sp>
        <p:nvSpPr>
          <p:cNvPr id="246" name="Shape 50"/>
          <p:cNvSpPr txBox="1"/>
          <p:nvPr/>
        </p:nvSpPr>
        <p:spPr>
          <a:xfrm>
            <a:off x="10661792" y="3680386"/>
            <a:ext cx="13276152" cy="94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5"/>
              </a:buBlip>
              <a:defRPr b="1" sz="8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Satan’s target</a:t>
            </a:r>
            <a:r>
              <a:t>” 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Corrupt thinking &amp; attitude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Create doubt, fear, anxiety, hopelessness . . . destroy faith.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Erosion of moral &amp; doctrinal belief’s 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Erosion of character &amp; integrity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Erosion of conscience</a:t>
            </a:r>
          </a:p>
        </p:txBody>
      </p:sp>
      <p:pic>
        <p:nvPicPr>
          <p:cNvPr id="247" name="pasted-image.tif" descr="pasted-image.tif"/>
          <p:cNvPicPr>
            <a:picLocks noChangeAspect="1"/>
          </p:cNvPicPr>
          <p:nvPr/>
        </p:nvPicPr>
        <p:blipFill>
          <a:blip r:embed="rId7">
            <a:extLst/>
          </a:blip>
          <a:srcRect l="637" t="1" r="344" b="0"/>
          <a:stretch>
            <a:fillRect/>
          </a:stretch>
        </p:blipFill>
        <p:spPr>
          <a:xfrm>
            <a:off x="223350" y="3914106"/>
            <a:ext cx="9831408" cy="95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63" fill="norm" stroke="1" extrusionOk="0">
                <a:moveTo>
                  <a:pt x="15946" y="0"/>
                </a:moveTo>
                <a:cubicBezTo>
                  <a:pt x="15015" y="3"/>
                  <a:pt x="14052" y="225"/>
                  <a:pt x="13242" y="641"/>
                </a:cubicBezTo>
                <a:cubicBezTo>
                  <a:pt x="13047" y="742"/>
                  <a:pt x="12634" y="1032"/>
                  <a:pt x="12324" y="1287"/>
                </a:cubicBezTo>
                <a:cubicBezTo>
                  <a:pt x="11028" y="2350"/>
                  <a:pt x="10922" y="2368"/>
                  <a:pt x="10102" y="1659"/>
                </a:cubicBezTo>
                <a:cubicBezTo>
                  <a:pt x="9451" y="1094"/>
                  <a:pt x="9230" y="974"/>
                  <a:pt x="8195" y="619"/>
                </a:cubicBezTo>
                <a:cubicBezTo>
                  <a:pt x="6922" y="183"/>
                  <a:pt x="6258" y="48"/>
                  <a:pt x="5214" y="13"/>
                </a:cubicBezTo>
                <a:cubicBezTo>
                  <a:pt x="4547" y="-9"/>
                  <a:pt x="4314" y="4"/>
                  <a:pt x="4000" y="82"/>
                </a:cubicBezTo>
                <a:cubicBezTo>
                  <a:pt x="3239" y="271"/>
                  <a:pt x="2614" y="666"/>
                  <a:pt x="1668" y="1558"/>
                </a:cubicBezTo>
                <a:cubicBezTo>
                  <a:pt x="1401" y="1810"/>
                  <a:pt x="1094" y="2076"/>
                  <a:pt x="987" y="2150"/>
                </a:cubicBezTo>
                <a:cubicBezTo>
                  <a:pt x="843" y="2248"/>
                  <a:pt x="783" y="2334"/>
                  <a:pt x="761" y="2475"/>
                </a:cubicBezTo>
                <a:cubicBezTo>
                  <a:pt x="722" y="2724"/>
                  <a:pt x="275" y="3695"/>
                  <a:pt x="171" y="3757"/>
                </a:cubicBezTo>
                <a:cubicBezTo>
                  <a:pt x="53" y="3828"/>
                  <a:pt x="6" y="4507"/>
                  <a:pt x="0" y="6223"/>
                </a:cubicBezTo>
                <a:cubicBezTo>
                  <a:pt x="-6" y="8024"/>
                  <a:pt x="55" y="8979"/>
                  <a:pt x="184" y="9112"/>
                </a:cubicBezTo>
                <a:cubicBezTo>
                  <a:pt x="234" y="9163"/>
                  <a:pt x="363" y="9440"/>
                  <a:pt x="472" y="9728"/>
                </a:cubicBezTo>
                <a:cubicBezTo>
                  <a:pt x="595" y="10055"/>
                  <a:pt x="755" y="10360"/>
                  <a:pt x="899" y="10540"/>
                </a:cubicBezTo>
                <a:cubicBezTo>
                  <a:pt x="1025" y="10699"/>
                  <a:pt x="1357" y="11224"/>
                  <a:pt x="1636" y="11707"/>
                </a:cubicBezTo>
                <a:cubicBezTo>
                  <a:pt x="2477" y="13165"/>
                  <a:pt x="3554" y="14791"/>
                  <a:pt x="3845" y="15044"/>
                </a:cubicBezTo>
                <a:cubicBezTo>
                  <a:pt x="4027" y="15202"/>
                  <a:pt x="4163" y="15393"/>
                  <a:pt x="4298" y="15678"/>
                </a:cubicBezTo>
                <a:cubicBezTo>
                  <a:pt x="4570" y="16250"/>
                  <a:pt x="5070" y="16869"/>
                  <a:pt x="6227" y="18060"/>
                </a:cubicBezTo>
                <a:cubicBezTo>
                  <a:pt x="7654" y="19529"/>
                  <a:pt x="9562" y="21183"/>
                  <a:pt x="10142" y="21455"/>
                </a:cubicBezTo>
                <a:cubicBezTo>
                  <a:pt x="10266" y="21513"/>
                  <a:pt x="10395" y="21548"/>
                  <a:pt x="10534" y="21559"/>
                </a:cubicBezTo>
                <a:cubicBezTo>
                  <a:pt x="10951" y="21591"/>
                  <a:pt x="11451" y="21407"/>
                  <a:pt x="12135" y="20981"/>
                </a:cubicBezTo>
                <a:cubicBezTo>
                  <a:pt x="12311" y="20871"/>
                  <a:pt x="12513" y="20781"/>
                  <a:pt x="12582" y="20781"/>
                </a:cubicBezTo>
                <a:cubicBezTo>
                  <a:pt x="12662" y="20781"/>
                  <a:pt x="12724" y="20736"/>
                  <a:pt x="12754" y="20656"/>
                </a:cubicBezTo>
                <a:cubicBezTo>
                  <a:pt x="12807" y="20515"/>
                  <a:pt x="13341" y="19977"/>
                  <a:pt x="14832" y="18558"/>
                </a:cubicBezTo>
                <a:cubicBezTo>
                  <a:pt x="16843" y="16643"/>
                  <a:pt x="17964" y="15263"/>
                  <a:pt x="19670" y="12603"/>
                </a:cubicBezTo>
                <a:cubicBezTo>
                  <a:pt x="20346" y="11550"/>
                  <a:pt x="20465" y="11299"/>
                  <a:pt x="20374" y="11124"/>
                </a:cubicBezTo>
                <a:cubicBezTo>
                  <a:pt x="20301" y="10985"/>
                  <a:pt x="20600" y="10084"/>
                  <a:pt x="20876" y="9607"/>
                </a:cubicBezTo>
                <a:cubicBezTo>
                  <a:pt x="21023" y="9352"/>
                  <a:pt x="21066" y="9224"/>
                  <a:pt x="21043" y="9114"/>
                </a:cubicBezTo>
                <a:cubicBezTo>
                  <a:pt x="21024" y="9023"/>
                  <a:pt x="21053" y="8873"/>
                  <a:pt x="21121" y="8720"/>
                </a:cubicBezTo>
                <a:cubicBezTo>
                  <a:pt x="21180" y="8584"/>
                  <a:pt x="21230" y="8379"/>
                  <a:pt x="21230" y="8264"/>
                </a:cubicBezTo>
                <a:cubicBezTo>
                  <a:pt x="21231" y="8149"/>
                  <a:pt x="21296" y="7899"/>
                  <a:pt x="21374" y="7708"/>
                </a:cubicBezTo>
                <a:cubicBezTo>
                  <a:pt x="21487" y="7434"/>
                  <a:pt x="21522" y="7243"/>
                  <a:pt x="21542" y="6789"/>
                </a:cubicBezTo>
                <a:cubicBezTo>
                  <a:pt x="21573" y="6099"/>
                  <a:pt x="21478" y="5231"/>
                  <a:pt x="21333" y="4891"/>
                </a:cubicBezTo>
                <a:lnTo>
                  <a:pt x="21228" y="4644"/>
                </a:lnTo>
                <a:lnTo>
                  <a:pt x="21391" y="4486"/>
                </a:lnTo>
                <a:cubicBezTo>
                  <a:pt x="21516" y="4365"/>
                  <a:pt x="21581" y="4272"/>
                  <a:pt x="21588" y="4147"/>
                </a:cubicBezTo>
                <a:cubicBezTo>
                  <a:pt x="21594" y="4023"/>
                  <a:pt x="21542" y="3867"/>
                  <a:pt x="21434" y="3623"/>
                </a:cubicBezTo>
                <a:cubicBezTo>
                  <a:pt x="21331" y="3387"/>
                  <a:pt x="21202" y="3070"/>
                  <a:pt x="21147" y="2917"/>
                </a:cubicBezTo>
                <a:cubicBezTo>
                  <a:pt x="20863" y="2127"/>
                  <a:pt x="19890" y="1107"/>
                  <a:pt x="19006" y="674"/>
                </a:cubicBezTo>
                <a:cubicBezTo>
                  <a:pt x="18640" y="494"/>
                  <a:pt x="17643" y="210"/>
                  <a:pt x="16921" y="80"/>
                </a:cubicBezTo>
                <a:cubicBezTo>
                  <a:pt x="16634" y="29"/>
                  <a:pt x="16336" y="3"/>
                  <a:pt x="16035" y="0"/>
                </a:cubicBezTo>
                <a:lnTo>
                  <a:pt x="1594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5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52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sp>
        <p:nvSpPr>
          <p:cNvPr id="253" name="Shape 50"/>
          <p:cNvSpPr txBox="1"/>
          <p:nvPr/>
        </p:nvSpPr>
        <p:spPr>
          <a:xfrm>
            <a:off x="10661792" y="3680386"/>
            <a:ext cx="13276152" cy="967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5"/>
              </a:buBlip>
              <a:defRPr b="1"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For out of it spring the issues of life</a:t>
            </a:r>
            <a:r>
              <a:t>” 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“issues of life” are the impulses, the choices, the decisions made. 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If the heart is pure, the life will be pure / Conversely, if the heart is corrupt, the life will be corrupt (Mat. 12:35; 15:19).</a:t>
            </a:r>
          </a:p>
        </p:txBody>
      </p:sp>
      <p:pic>
        <p:nvPicPr>
          <p:cNvPr id="254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pic>
        <p:nvPicPr>
          <p:cNvPr id="255" name="image11.png" descr="image1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0992" y="3083771"/>
            <a:ext cx="8723695" cy="1082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5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59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sp>
        <p:nvSpPr>
          <p:cNvPr id="260" name="Shape 50"/>
          <p:cNvSpPr txBox="1"/>
          <p:nvPr/>
        </p:nvSpPr>
        <p:spPr>
          <a:xfrm>
            <a:off x="10661792" y="3680386"/>
            <a:ext cx="13276152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5"/>
              </a:buBlip>
              <a:defRPr b="1"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For out of it spring the issues of life</a:t>
            </a:r>
            <a:r>
              <a:t>” </a:t>
            </a:r>
          </a:p>
          <a:p>
            <a:pPr marL="2082800" indent="-1524000">
              <a:lnSpc>
                <a:spcPct val="100000"/>
              </a:lnSpc>
              <a:spcBef>
                <a:spcPts val="2400"/>
              </a:spcBef>
              <a:buClr>
                <a:srgbClr val="D45954"/>
              </a:buClr>
              <a:buSzPct val="80000"/>
              <a:buBlip>
                <a:blip r:embed="rId6"/>
              </a:buBlip>
              <a:defRPr sz="6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Your heart is like a spring of water from which continually flows thoughts, words, deeds &amp; plans (beneficial &amp; refreshing or destructive &amp; poisonous?) (Lk 6:45; Mt 12:34-37; Mk 7:20-23; James 3:5-18)</a:t>
            </a:r>
          </a:p>
        </p:txBody>
      </p:sp>
      <p:pic>
        <p:nvPicPr>
          <p:cNvPr id="261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pic>
        <p:nvPicPr>
          <p:cNvPr id="262" name="image11.png" descr="image1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0992" y="3083771"/>
            <a:ext cx="8723695" cy="1082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6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66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sp>
        <p:nvSpPr>
          <p:cNvPr id="267" name="Shape 50"/>
          <p:cNvSpPr txBox="1"/>
          <p:nvPr/>
        </p:nvSpPr>
        <p:spPr>
          <a:xfrm>
            <a:off x="10661792" y="3680386"/>
            <a:ext cx="13276152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5"/>
              </a:buBlip>
              <a:defRPr b="1"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For out of it spring the issues of life</a:t>
            </a:r>
            <a:r>
              <a:t>” </a:t>
            </a:r>
          </a:p>
        </p:txBody>
      </p:sp>
      <p:pic>
        <p:nvPicPr>
          <p:cNvPr id="268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pic>
        <p:nvPicPr>
          <p:cNvPr id="269" name="image11.png" descr="image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0992" y="3083771"/>
            <a:ext cx="8723695" cy="1082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107"/>
          <p:cNvSpPr txBox="1"/>
          <p:nvPr/>
        </p:nvSpPr>
        <p:spPr>
          <a:xfrm>
            <a:off x="1682808" y="6760236"/>
            <a:ext cx="21018385" cy="558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b="1" sz="7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Luke 6:45 (NKJV)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7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45</a:t>
            </a:r>
            <a:r>
              <a:t> A good man out of the good treasure of his heart brings forth good; and an evil man out of the evil treasure of his heart brings forth evil. For out of the abundance of the heart his mouth speaks.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7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74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sp>
        <p:nvSpPr>
          <p:cNvPr id="275" name="Shape 50"/>
          <p:cNvSpPr txBox="1"/>
          <p:nvPr/>
        </p:nvSpPr>
        <p:spPr>
          <a:xfrm>
            <a:off x="10661792" y="3680386"/>
            <a:ext cx="13276152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5"/>
              </a:buBlip>
              <a:defRPr b="1"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For out of it spring the issues of life</a:t>
            </a:r>
            <a:r>
              <a:t>” </a:t>
            </a:r>
          </a:p>
        </p:txBody>
      </p:sp>
      <p:pic>
        <p:nvPicPr>
          <p:cNvPr id="276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pic>
        <p:nvPicPr>
          <p:cNvPr id="277" name="image11.png" descr="image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0992" y="3083771"/>
            <a:ext cx="8723695" cy="1082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107"/>
          <p:cNvSpPr txBox="1"/>
          <p:nvPr/>
        </p:nvSpPr>
        <p:spPr>
          <a:xfrm>
            <a:off x="1682808" y="6760236"/>
            <a:ext cx="21018385" cy="508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b="1" sz="7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Jeremiah 17:9,10 (NKJV)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6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9</a:t>
            </a:r>
            <a:r>
              <a:t> “The heart </a:t>
            </a:r>
            <a:r>
              <a:rPr i="1"/>
              <a:t>is</a:t>
            </a:r>
            <a:r>
              <a:t> deceitful above all </a:t>
            </a:r>
            <a:r>
              <a:rPr i="1"/>
              <a:t>things,</a:t>
            </a:r>
            <a:r>
              <a:t> And desperately wicked; Who can know it? </a:t>
            </a:r>
            <a:r>
              <a:rPr baseline="31999"/>
              <a:t>10</a:t>
            </a:r>
            <a:r>
              <a:t> I, the Lord, search the heart, </a:t>
            </a:r>
            <a:r>
              <a:rPr i="1"/>
              <a:t>I</a:t>
            </a:r>
            <a:r>
              <a:t> test the mind, Even to give every man according to his ways, According to the fruit of his doings.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23" t="0" r="123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8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83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84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pic>
        <p:nvPicPr>
          <p:cNvPr id="285" name="image19.png" descr="image1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62623" y="10016983"/>
            <a:ext cx="14499841" cy="388538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169"/>
          <p:cNvSpPr txBox="1"/>
          <p:nvPr/>
        </p:nvSpPr>
        <p:spPr>
          <a:xfrm>
            <a:off x="12447720" y="3970117"/>
            <a:ext cx="12178260" cy="935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2200"/>
              </a:spcBef>
              <a:defRPr sz="7600">
                <a:solidFill>
                  <a:srgbClr val="000000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IMPLIES ONE CAN GUIDE, CONTROL, &amp; DETERMINE THEIR … </a:t>
            </a:r>
          </a:p>
          <a:p>
            <a:pPr algn="ctr" defTabSz="821531">
              <a:lnSpc>
                <a:spcPct val="100000"/>
              </a:lnSpc>
              <a:spcBef>
                <a:spcPts val="2200"/>
              </a:spcBef>
              <a:defRPr b="1" sz="7600">
                <a:solidFill>
                  <a:srgbClr val="000000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THOUGHTS, </a:t>
            </a:r>
          </a:p>
          <a:p>
            <a:pPr algn="ctr" defTabSz="821531">
              <a:lnSpc>
                <a:spcPct val="100000"/>
              </a:lnSpc>
              <a:spcBef>
                <a:spcPts val="2200"/>
              </a:spcBef>
              <a:defRPr b="1" sz="7600">
                <a:solidFill>
                  <a:srgbClr val="000000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cap="all"/>
              <a:t>desires &amp; will,</a:t>
            </a:r>
            <a:endParaRPr cap="all"/>
          </a:p>
          <a:p>
            <a:pPr algn="ctr" defTabSz="821531">
              <a:lnSpc>
                <a:spcPct val="100000"/>
              </a:lnSpc>
              <a:spcBef>
                <a:spcPts val="2200"/>
              </a:spcBef>
              <a:defRPr b="1" sz="7600">
                <a:solidFill>
                  <a:srgbClr val="000000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cap="all"/>
              <a:t>affections,</a:t>
            </a:r>
            <a:endParaRPr cap="all"/>
          </a:p>
          <a:p>
            <a:pPr algn="ctr" defTabSz="821531">
              <a:lnSpc>
                <a:spcPct val="100000"/>
              </a:lnSpc>
              <a:spcBef>
                <a:spcPts val="2200"/>
              </a:spcBef>
              <a:defRPr b="1" sz="7600">
                <a:solidFill>
                  <a:srgbClr val="000000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cap="all"/>
              <a:t>values.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23" t="0" r="123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9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91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92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pic>
        <p:nvPicPr>
          <p:cNvPr id="293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3917" y="3297497"/>
            <a:ext cx="23621162" cy="59727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pic>
        <p:nvPicPr>
          <p:cNvPr id="294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1000" y="7550908"/>
            <a:ext cx="23622000" cy="61756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2"/>
      <p:bldP build="whole" bldLvl="1" animBg="1" rev="0" advAuto="0" spid="29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ounded Rectangle"/>
          <p:cNvSpPr/>
          <p:nvPr/>
        </p:nvSpPr>
        <p:spPr>
          <a:xfrm>
            <a:off x="76859" y="219523"/>
            <a:ext cx="24230283" cy="3189920"/>
          </a:xfrm>
          <a:prstGeom prst="roundRect">
            <a:avLst>
              <a:gd name="adj" fmla="val 23962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297" name="pasted-image.tif" descr="pasted-image.t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920" y="3635879"/>
            <a:ext cx="10175816" cy="98635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</p:spPr>
      </p:pic>
      <p:pic>
        <p:nvPicPr>
          <p:cNvPr id="29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99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00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01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sp>
        <p:nvSpPr>
          <p:cNvPr id="302" name="Shape 178"/>
          <p:cNvSpPr txBox="1"/>
          <p:nvPr/>
        </p:nvSpPr>
        <p:spPr>
          <a:xfrm>
            <a:off x="4455247" y="6851759"/>
            <a:ext cx="19541225" cy="6604001"/>
          </a:xfrm>
          <a:prstGeom prst="rect">
            <a:avLst/>
          </a:prstGeom>
          <a:gradFill>
            <a:gsLst>
              <a:gs pos="0">
                <a:srgbClr val="A6AAA8">
                  <a:alpha val="28818"/>
                </a:srgbClr>
              </a:gs>
              <a:gs pos="100000">
                <a:srgbClr val="35383D">
                  <a:alpha val="26887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E8A433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Hunger</a:t>
            </a:r>
            <a:r>
              <a:rPr>
                <a:solidFill>
                  <a:srgbClr val="FFFFFF"/>
                </a:solidFill>
              </a:rPr>
              <a:t> to understand God’s word (vv. 1-4) </a:t>
            </a:r>
            <a:endParaRPr>
              <a:solidFill>
                <a:srgbClr val="FFFFFF"/>
              </a:solidFill>
            </a:endParaRPr>
          </a:p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E8A433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Trust</a:t>
            </a:r>
            <a:r>
              <a:rPr>
                <a:solidFill>
                  <a:srgbClr val="FFFFFF"/>
                </a:solidFill>
              </a:rPr>
              <a:t> in God and not own understanding (vv. 5-6), </a:t>
            </a:r>
            <a:endParaRPr>
              <a:solidFill>
                <a:srgbClr val="FFFFFF"/>
              </a:solidFill>
            </a:endParaRPr>
          </a:p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E8A433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Fear</a:t>
            </a:r>
            <a:r>
              <a:rPr>
                <a:solidFill>
                  <a:srgbClr val="FFFFFF"/>
                </a:solidFill>
              </a:rPr>
              <a:t> God and not be wise in own eyes (vv. 7-8), </a:t>
            </a:r>
            <a:endParaRPr>
              <a:solidFill>
                <a:srgbClr val="FFFFFF"/>
              </a:solidFill>
            </a:endParaRPr>
          </a:p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E8A433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Honor</a:t>
            </a:r>
            <a:r>
              <a:rPr>
                <a:solidFill>
                  <a:srgbClr val="FFFFFF"/>
                </a:solidFill>
              </a:rPr>
              <a:t> God and not fail to give to Him (vv. 9-10) </a:t>
            </a:r>
            <a:endParaRPr>
              <a:solidFill>
                <a:srgbClr val="FFFFFF"/>
              </a:solidFill>
            </a:endParaRPr>
          </a:p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E8A433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Appreciate</a:t>
            </a:r>
            <a:r>
              <a:rPr>
                <a:solidFill>
                  <a:srgbClr val="FFFFFF"/>
                </a:solidFill>
              </a:rPr>
              <a:t> God and do not misunderstand His discipline (vv. 11-12). </a:t>
            </a:r>
          </a:p>
        </p:txBody>
      </p:sp>
      <p:sp>
        <p:nvSpPr>
          <p:cNvPr id="303" name="Necessary Qualities (Prov. 3:1-12)"/>
          <p:cNvSpPr txBox="1"/>
          <p:nvPr/>
        </p:nvSpPr>
        <p:spPr>
          <a:xfrm>
            <a:off x="4454038" y="5457932"/>
            <a:ext cx="19543643" cy="1231901"/>
          </a:xfrm>
          <a:prstGeom prst="rect">
            <a:avLst/>
          </a:prstGeom>
          <a:gradFill>
            <a:gsLst>
              <a:gs pos="0">
                <a:srgbClr val="242524">
                  <a:alpha val="66909"/>
                </a:srgbClr>
              </a:gs>
              <a:gs pos="100000">
                <a:srgbClr val="2481BD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b="1" sz="7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1388778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Necessary Qualities (Prov. 3:1-12) </a:t>
            </a:r>
          </a:p>
        </p:txBody>
      </p:sp>
      <p:sp>
        <p:nvSpPr>
          <p:cNvPr id="304" name="Shape 177"/>
          <p:cNvSpPr txBox="1"/>
          <p:nvPr/>
        </p:nvSpPr>
        <p:spPr>
          <a:xfrm>
            <a:off x="523031" y="3600249"/>
            <a:ext cx="9575593" cy="16668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57200" dist="264216" dir="2898286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1400"/>
              </a:spcBef>
              <a:defRPr b="1" sz="1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2" grpId="2"/>
      <p:bldP build="whole" bldLvl="1" animBg="1" rev="0" advAuto="0" spid="29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50"/>
          <p:cNvSpPr txBox="1"/>
          <p:nvPr/>
        </p:nvSpPr>
        <p:spPr>
          <a:xfrm>
            <a:off x="9938634" y="2948301"/>
            <a:ext cx="14050246" cy="102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77900" indent="-9779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Bible Heart - (kardia) – Thayer, 2b) “the centre and seat of spiritual life; the soul or mind, as it is the fountain and seat of the thoughts, passions, desires, appetites, affections, purposes, endeavours…”</a:t>
            </a:r>
            <a:endParaRPr>
              <a:effectLst>
                <a:outerShdw sx="100000" sy="100000" kx="0" ky="0" algn="b" rotWithShape="0" blurRad="63500" dist="63500" dir="2587239">
                  <a:srgbClr val="000000"/>
                </a:outerShdw>
              </a:effectLst>
            </a:endParaRPr>
          </a:p>
          <a:p>
            <a:pPr marL="977900" indent="-9779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Heart in Hebrew can refer to one’s emotions (</a:t>
            </a:r>
            <a:r>
              <a:rPr i="1"/>
              <a:t>Prov. 12:25; 13:12; 14:10, 13</a:t>
            </a:r>
            <a:r>
              <a:t>) but most often to his intellect (</a:t>
            </a:r>
            <a:r>
              <a:rPr i="1"/>
              <a:t>such as understanding, 10:8; discernment, 15:14; reflection, 15:28</a:t>
            </a:r>
            <a:r>
              <a:t>), or will (5:12).</a:t>
            </a:r>
          </a:p>
        </p:txBody>
      </p:sp>
      <p:pic>
        <p:nvPicPr>
          <p:cNvPr id="16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69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70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ounded Rectangle"/>
          <p:cNvSpPr/>
          <p:nvPr/>
        </p:nvSpPr>
        <p:spPr>
          <a:xfrm>
            <a:off x="76859" y="219523"/>
            <a:ext cx="24230283" cy="3189920"/>
          </a:xfrm>
          <a:prstGeom prst="roundRect">
            <a:avLst>
              <a:gd name="adj" fmla="val 23962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307" name="pasted-image.tif" descr="pasted-image.t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920" y="3635879"/>
            <a:ext cx="10175816" cy="98635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</p:spPr>
      </p:pic>
      <p:pic>
        <p:nvPicPr>
          <p:cNvPr id="30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09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10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11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sp>
        <p:nvSpPr>
          <p:cNvPr id="312" name="Shape 178"/>
          <p:cNvSpPr txBox="1"/>
          <p:nvPr/>
        </p:nvSpPr>
        <p:spPr>
          <a:xfrm>
            <a:off x="4500444" y="6444982"/>
            <a:ext cx="19541225" cy="6959601"/>
          </a:xfrm>
          <a:prstGeom prst="rect">
            <a:avLst/>
          </a:prstGeom>
          <a:gradFill>
            <a:gsLst>
              <a:gs pos="0">
                <a:srgbClr val="A6AAA8">
                  <a:alpha val="28818"/>
                </a:srgbClr>
              </a:gs>
              <a:gs pos="100000">
                <a:srgbClr val="35383D">
                  <a:alpha val="26887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Feed</a:t>
            </a:r>
            <a:r>
              <a:t> upon, 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retain</a:t>
            </a:r>
            <a:r>
              <a:t>, keep, 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love</a:t>
            </a:r>
            <a:r>
              <a:t>, exalt, hold on to, 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give attention</a:t>
            </a:r>
            <a:r>
              <a:t> to, </a:t>
            </a:r>
            <a:r>
              <a:rPr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incline</a:t>
            </a:r>
            <a:r>
              <a:t> your heart to God’s word (Prov. 4:1-22; Ps 119:9-16; 1 Pet 2:2; Rom 10:16) 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Govern</a:t>
            </a:r>
            <a:r>
              <a:t> your intake, actions, associates (Prov. 4:14; Mt 5:22;  Prov 1:10-15; 1 Cor 15:33; etc.) 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22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</a:rPr>
              <a:t>Purify</a:t>
            </a:r>
            <a:r>
              <a:t> your thoughts, desires &amp; deeds (Prov. 4:24-27; Ps 119:9; Ez. 18:31; Jas 4:7-10; 1 Jn 3:3).</a:t>
            </a:r>
          </a:p>
        </p:txBody>
      </p:sp>
      <p:sp>
        <p:nvSpPr>
          <p:cNvPr id="313" name="Necessary Actions (Prov. 4:1-22)"/>
          <p:cNvSpPr txBox="1"/>
          <p:nvPr/>
        </p:nvSpPr>
        <p:spPr>
          <a:xfrm>
            <a:off x="4499236" y="5051156"/>
            <a:ext cx="19543642" cy="1231901"/>
          </a:xfrm>
          <a:prstGeom prst="rect">
            <a:avLst/>
          </a:prstGeom>
          <a:gradFill>
            <a:gsLst>
              <a:gs pos="0">
                <a:srgbClr val="242524">
                  <a:alpha val="66909"/>
                </a:srgbClr>
              </a:gs>
              <a:gs pos="100000">
                <a:srgbClr val="5EBDA6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b="1" sz="7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1388778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Necessary Actions (Prov. 4:1-22)</a:t>
            </a:r>
          </a:p>
        </p:txBody>
      </p:sp>
      <p:sp>
        <p:nvSpPr>
          <p:cNvPr id="314" name="Shape 177"/>
          <p:cNvSpPr txBox="1"/>
          <p:nvPr/>
        </p:nvSpPr>
        <p:spPr>
          <a:xfrm>
            <a:off x="523031" y="3600249"/>
            <a:ext cx="9575593" cy="16668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57200" dist="264216" dir="2898286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1400"/>
              </a:spcBef>
              <a:defRPr b="1" sz="1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ounded Rectangle"/>
          <p:cNvSpPr/>
          <p:nvPr/>
        </p:nvSpPr>
        <p:spPr>
          <a:xfrm>
            <a:off x="7741673" y="2948301"/>
            <a:ext cx="16350751" cy="10160001"/>
          </a:xfrm>
          <a:prstGeom prst="roundRect">
            <a:avLst>
              <a:gd name="adj" fmla="val 858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31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1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19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20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roverbs 4:24–27 (NKJV)…"/>
          <p:cNvSpPr txBox="1"/>
          <p:nvPr/>
        </p:nvSpPr>
        <p:spPr>
          <a:xfrm>
            <a:off x="8503388" y="2969404"/>
            <a:ext cx="15136023" cy="988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7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Proverbs 4:24–27 (NKJV)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6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24</a:t>
            </a:r>
            <a:r>
              <a:t> Put away from you a deceitful mouth, And put perverse lips far from you. </a:t>
            </a:r>
            <a:r>
              <a:rPr baseline="31999"/>
              <a:t>25</a:t>
            </a:r>
            <a:r>
              <a:t> Let your eyes look straight ahead, And your eyelids look right before you. </a:t>
            </a:r>
            <a:r>
              <a:rPr baseline="31999"/>
              <a:t>26</a:t>
            </a:r>
            <a:r>
              <a:t> Ponder the path of your feet, And let all your ways be established. </a:t>
            </a:r>
            <a:r>
              <a:rPr baseline="31999"/>
              <a:t>27</a:t>
            </a:r>
            <a:r>
              <a:t> Do not turn to the right or the left; Remove your foot from evil.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ounded Rectangle"/>
          <p:cNvSpPr/>
          <p:nvPr/>
        </p:nvSpPr>
        <p:spPr>
          <a:xfrm>
            <a:off x="7741673" y="2948301"/>
            <a:ext cx="16350751" cy="10160001"/>
          </a:xfrm>
          <a:prstGeom prst="roundRect">
            <a:avLst>
              <a:gd name="adj" fmla="val 858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32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2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26" name="pasted-movie.png" descr="pasted-movi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27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Proverbs 23:17–19 (NKJV)…"/>
          <p:cNvSpPr txBox="1"/>
          <p:nvPr/>
        </p:nvSpPr>
        <p:spPr>
          <a:xfrm>
            <a:off x="8525987" y="3202301"/>
            <a:ext cx="15136023" cy="96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7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Proverbs 23:17–19 (NKJV)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7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17</a:t>
            </a:r>
            <a:r>
              <a:t> Do not let your heart envy sinners, But </a:t>
            </a:r>
            <a:r>
              <a:rPr i="1"/>
              <a:t>be zealous</a:t>
            </a:r>
            <a:r>
              <a:t> for the fear of the Lord all the day; </a:t>
            </a:r>
            <a:r>
              <a:rPr baseline="31999"/>
              <a:t>18</a:t>
            </a:r>
            <a:r>
              <a:t> For surely there is a hereafter, And your hope will not be cut off. </a:t>
            </a:r>
            <a:r>
              <a:rPr baseline="31999"/>
              <a:t>19</a:t>
            </a:r>
            <a:r>
              <a:t> Hear, my son, and be wise; And guide your heart in the way.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45526" y="1455164"/>
            <a:ext cx="16806406" cy="14225029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Rounded Rectangle"/>
          <p:cNvSpPr/>
          <p:nvPr/>
        </p:nvSpPr>
        <p:spPr>
          <a:xfrm>
            <a:off x="76859" y="219523"/>
            <a:ext cx="24230283" cy="3189920"/>
          </a:xfrm>
          <a:prstGeom prst="roundRect">
            <a:avLst>
              <a:gd name="adj" fmla="val 23962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33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3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34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35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sp>
        <p:nvSpPr>
          <p:cNvPr id="336" name="Shape 178"/>
          <p:cNvSpPr txBox="1"/>
          <p:nvPr/>
        </p:nvSpPr>
        <p:spPr>
          <a:xfrm>
            <a:off x="15167032" y="3690878"/>
            <a:ext cx="8850009" cy="9753601"/>
          </a:xfrm>
          <a:prstGeom prst="rect">
            <a:avLst/>
          </a:prstGeom>
          <a:gradFill>
            <a:gsLst>
              <a:gs pos="0">
                <a:srgbClr val="A6AAA8">
                  <a:alpha val="28818"/>
                </a:srgbClr>
              </a:gs>
              <a:gs pos="100000">
                <a:srgbClr val="35383D">
                  <a:alpha val="26887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Doubt / Fear / anxiety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Discouragement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Resentment / Anger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Jealousy / Envy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Bitterness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Hatred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Grief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Guilt</a:t>
            </a:r>
          </a:p>
          <a:p>
            <a:pPr lvl="1" marL="977900" indent="-977900" defTabSz="821531">
              <a:lnSpc>
                <a:spcPct val="100000"/>
              </a:lnSpc>
              <a:spcBef>
                <a:spcPts val="1500"/>
              </a:spcBef>
              <a:buClr>
                <a:srgbClr val="E8A433"/>
              </a:buClr>
              <a:buSzPct val="80000"/>
              <a:buFont typeface="Wingdings 2"/>
              <a:buBlip>
                <a:blip r:embed="rId7"/>
              </a:buBlip>
              <a:defRPr sz="6000"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Materialism</a:t>
            </a:r>
          </a:p>
        </p:txBody>
      </p:sp>
      <p:sp>
        <p:nvSpPr>
          <p:cNvPr id="337" name="Removing the clutter &amp; the weeds / Changing perspectives"/>
          <p:cNvSpPr txBox="1"/>
          <p:nvPr/>
        </p:nvSpPr>
        <p:spPr>
          <a:xfrm>
            <a:off x="747851" y="9781857"/>
            <a:ext cx="11371514" cy="3492501"/>
          </a:xfrm>
          <a:prstGeom prst="rect">
            <a:avLst/>
          </a:prstGeom>
          <a:gradFill>
            <a:gsLst>
              <a:gs pos="0">
                <a:srgbClr val="242524">
                  <a:alpha val="66909"/>
                </a:srgbClr>
              </a:gs>
              <a:gs pos="100000">
                <a:schemeClr val="accent5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b="1" sz="7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1388778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Removing the clutter &amp; the weeds / Changing perspectives</a:t>
            </a:r>
          </a:p>
        </p:txBody>
      </p:sp>
      <p:sp>
        <p:nvSpPr>
          <p:cNvPr id="338" name="Shape 177"/>
          <p:cNvSpPr txBox="1"/>
          <p:nvPr/>
        </p:nvSpPr>
        <p:spPr>
          <a:xfrm>
            <a:off x="523031" y="3600249"/>
            <a:ext cx="9575593" cy="16668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57200" dist="264216" dir="2898286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1400"/>
              </a:spcBef>
              <a:defRPr b="1" sz="1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3890874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HOW?</a:t>
            </a:r>
          </a:p>
        </p:txBody>
      </p:sp>
      <p:pic>
        <p:nvPicPr>
          <p:cNvPr id="339" name="pasted-movie.png" descr="pasted-movi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315146" y="3690878"/>
            <a:ext cx="282713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23" t="0" r="123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4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4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44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345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624" y="1996665"/>
            <a:ext cx="23856752" cy="1401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01600" dir="2898286">
              <a:srgbClr val="000000"/>
            </a:outerShdw>
          </a:effectLst>
        </p:spPr>
      </p:pic>
      <p:sp>
        <p:nvSpPr>
          <p:cNvPr id="346" name="Hear, believe &amp; Obey Jesus…"/>
          <p:cNvSpPr txBox="1"/>
          <p:nvPr/>
        </p:nvSpPr>
        <p:spPr>
          <a:xfrm>
            <a:off x="8362666" y="5315106"/>
            <a:ext cx="15585389" cy="802640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584200">
              <a:lnSpc>
                <a:spcPct val="100000"/>
              </a:lnSpc>
              <a:spcBef>
                <a:spcPts val="1700"/>
              </a:spcBef>
              <a:buClr>
                <a:srgbClr val="515151"/>
              </a:buClr>
              <a:buFont typeface="Zapf Dingbats"/>
              <a:defRPr b="1" sz="70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Hear, believe &amp; Obey Jesus</a:t>
            </a:r>
          </a:p>
          <a:p>
            <a:pPr lvl="1" marL="889000" indent="-457200" defTabSz="584200">
              <a:lnSpc>
                <a:spcPct val="100000"/>
              </a:lnSpc>
              <a:spcBef>
                <a:spcPts val="1700"/>
              </a:spcBef>
              <a:buClr>
                <a:srgbClr val="515151"/>
              </a:buClr>
              <a:buSzPct val="50000"/>
              <a:buFont typeface="Zapf Dingbats"/>
              <a:buBlip>
                <a:blip r:embed="rId7"/>
              </a:buBlip>
              <a:defRPr sz="61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Hear the TRUTH — Jn 8:32; Rom 10:17</a:t>
            </a:r>
          </a:p>
          <a:p>
            <a:pPr lvl="1" marL="889000" indent="-457200" defTabSz="584200">
              <a:lnSpc>
                <a:spcPct val="100000"/>
              </a:lnSpc>
              <a:spcBef>
                <a:spcPts val="1700"/>
              </a:spcBef>
              <a:buClr>
                <a:srgbClr val="515151"/>
              </a:buClr>
              <a:buSzPct val="50000"/>
              <a:buFont typeface="Zapf Dingbats"/>
              <a:buBlip>
                <a:blip r:embed="rId7"/>
              </a:buBlip>
              <a:defRPr sz="61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 the TRUTH — Jn 3:16; 8:24</a:t>
            </a:r>
          </a:p>
          <a:p>
            <a:pPr lvl="1" marL="889000" indent="-457200" defTabSz="584200">
              <a:lnSpc>
                <a:spcPct val="100000"/>
              </a:lnSpc>
              <a:spcBef>
                <a:spcPts val="1700"/>
              </a:spcBef>
              <a:buClr>
                <a:srgbClr val="515151"/>
              </a:buClr>
              <a:buSzPct val="50000"/>
              <a:buFont typeface="Zapf Dingbats"/>
              <a:buBlip>
                <a:blip r:embed="rId7"/>
              </a:buBlip>
              <a:defRPr sz="61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REPENT from sin to God — Act 17:30</a:t>
            </a:r>
          </a:p>
          <a:p>
            <a:pPr lvl="1" marL="889000" indent="-457200" defTabSz="584200">
              <a:lnSpc>
                <a:spcPct val="100000"/>
              </a:lnSpc>
              <a:spcBef>
                <a:spcPts val="1700"/>
              </a:spcBef>
              <a:buClr>
                <a:srgbClr val="515151"/>
              </a:buClr>
              <a:buSzPct val="50000"/>
              <a:buFont typeface="Zapf Dingbats"/>
              <a:buBlip>
                <a:blip r:embed="rId7"/>
              </a:buBlip>
              <a:defRPr sz="61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CONFESS JESUS — Rom 10:9,10</a:t>
            </a:r>
          </a:p>
          <a:p>
            <a:pPr lvl="1" marL="889000" indent="-457200" defTabSz="584200">
              <a:lnSpc>
                <a:spcPct val="100000"/>
              </a:lnSpc>
              <a:spcBef>
                <a:spcPts val="1700"/>
              </a:spcBef>
              <a:buClr>
                <a:srgbClr val="515151"/>
              </a:buClr>
              <a:buSzPct val="50000"/>
              <a:buFont typeface="Zapf Dingbats"/>
              <a:buBlip>
                <a:blip r:embed="rId7"/>
              </a:buBlip>
              <a:defRPr sz="61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 BAPTIZED — Mk 16:16; Acts 2:38</a:t>
            </a:r>
          </a:p>
          <a:p>
            <a:pPr lvl="1" marL="889000" indent="-457200" defTabSz="584200">
              <a:lnSpc>
                <a:spcPct val="100000"/>
              </a:lnSpc>
              <a:spcBef>
                <a:spcPts val="1700"/>
              </a:spcBef>
              <a:buClr>
                <a:srgbClr val="515151"/>
              </a:buClr>
              <a:buSzPct val="50000"/>
              <a:buFont typeface="Zapf Dingbats"/>
              <a:buBlip>
                <a:blip r:embed="rId7"/>
              </a:buBlip>
              <a:defRPr sz="6100">
                <a:solidFill>
                  <a:srgbClr val="5151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PERSEVERE — Col 1:21-23; Rev 2:10</a:t>
            </a:r>
          </a:p>
        </p:txBody>
      </p:sp>
      <p:sp>
        <p:nvSpPr>
          <p:cNvPr id="347" name="HAVE YOU OBEYED THE GOSPEL FROM THE HEART?…"/>
          <p:cNvSpPr txBox="1"/>
          <p:nvPr/>
        </p:nvSpPr>
        <p:spPr>
          <a:xfrm>
            <a:off x="188826" y="5232557"/>
            <a:ext cx="7996579" cy="819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  <a:defRPr b="1" sz="7700">
                <a:ln w="38100" cap="flat">
                  <a:solidFill>
                    <a:schemeClr val="accent5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1888255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HAVE YOU OBEYED THE GOSPEL FROM THE HEART?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b="1" sz="7700">
                <a:ln w="38100" cap="flat">
                  <a:solidFill>
                    <a:schemeClr val="accent5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50800" dist="63500" dir="1888255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(Rom. 6:3-6; 16-18; 1 Pet. 1:22,23; 3:21)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5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4617" y="1503749"/>
            <a:ext cx="15734766" cy="6685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2657" y="281906"/>
            <a:ext cx="12838686" cy="2868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3249" y="6328563"/>
            <a:ext cx="14077502" cy="332892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227"/>
          <p:cNvSpPr/>
          <p:nvPr/>
        </p:nvSpPr>
        <p:spPr>
          <a:xfrm>
            <a:off x="3717726" y="10200338"/>
            <a:ext cx="16948548" cy="3320257"/>
          </a:xfrm>
          <a:prstGeom prst="rect">
            <a:avLst/>
          </a:prstGeom>
          <a:gradFill>
            <a:gsLst>
              <a:gs pos="0">
                <a:srgbClr val="F1F6E0"/>
              </a:gs>
              <a:gs pos="35000">
                <a:srgbClr val="F5F9EA"/>
              </a:gs>
              <a:gs pos="100000">
                <a:srgbClr val="FCFDF7"/>
              </a:gs>
            </a:gsLst>
            <a:path path="circle">
              <a:fillToRect l="62278" t="119636" r="37721" b="-19636"/>
            </a:path>
          </a:gradFill>
          <a:ln w="12700">
            <a:solidFill>
              <a:srgbClr val="B9C0A2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ctr" defTabSz="1821656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00000"/>
                </a:solidFill>
                <a:effectLst>
                  <a:outerShdw sx="100000" sy="100000" kx="0" ky="0" algn="b" rotWithShape="0" blurRad="101600" dist="101600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Berlin Sans FB Demi Bold"/>
                <a:ea typeface="Berlin Sans FB Demi Bold"/>
                <a:cs typeface="Berlin Sans FB Demi Bold"/>
                <a:sym typeface="Berlin Sans FB Demi Bold"/>
              </a:defRPr>
            </a:pPr>
            <a:r>
              <a:t>Charts by Don McClain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algn="ctr" defTabSz="1821656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00000"/>
                </a:solidFill>
                <a:effectLst>
                  <a:outerShdw sx="100000" sy="100000" kx="0" ky="0" algn="b" rotWithShape="0" blurRad="101600" dist="101600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Preached September 7, 2014</a:t>
            </a:r>
            <a:r>
              <a:t> </a:t>
            </a:r>
            <a:r>
              <a:t>West 65</a:t>
            </a:r>
            <a:r>
              <a:rPr baseline="31142"/>
              <a:t>th</a:t>
            </a:r>
            <a:r>
              <a:t> Street church of Christ</a:t>
            </a:r>
          </a:p>
          <a:p>
            <a:pPr algn="ctr" defTabSz="1821656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00000"/>
                </a:solidFill>
                <a:effectLst>
                  <a:outerShdw sx="100000" sy="100000" kx="0" ky="0" algn="b" rotWithShape="0" blurRad="101600" dist="101600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Preached April 18; 2026, Alexander church of Christ</a:t>
            </a:r>
          </a:p>
          <a:p>
            <a:pPr algn="ctr" defTabSz="1821656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00000"/>
                </a:solidFill>
                <a:effectLst>
                  <a:outerShdw sx="100000" sy="100000" kx="0" ky="0" algn="b" rotWithShape="0" blurRad="101600" dist="101600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501-568-1062</a:t>
            </a:r>
            <a:r>
              <a:t> / </a:t>
            </a:r>
            <a:r>
              <a:t>Email –</a:t>
            </a:r>
            <a:r>
              <a: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donmcclain@sbcglobal.net</a:t>
            </a:r>
            <a:r>
              <a:rPr u="sng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 </a:t>
            </a:r>
            <a:r>
              <a:rPr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rPr>
              <a:t> </a:t>
            </a:r>
          </a:p>
          <a:p>
            <a:pPr algn="ctr" defTabSz="1821656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00000"/>
                </a:solidFill>
                <a:effectLst>
                  <a:outerShdw sx="100000" sy="100000" kx="0" ky="0" algn="b" rotWithShape="0" blurRad="101600" dist="101600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More PPT &amp; Audio Sermons: </a:t>
            </a:r>
            <a:r>
              <a:rPr u="sng">
                <a:hlinkClick r:id="rId7" invalidUrl="" action="" tgtFrame="" tooltip="" history="1" highlightClick="0" endSnd="0"/>
              </a:rPr>
              <a:t>www.alexanderchurchofchrist.com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05D88"/>
            </a:gs>
            <a:gs pos="100000">
              <a:srgbClr val="06152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roverbs 23:12–19 (NKJV)…"/>
          <p:cNvSpPr txBox="1"/>
          <p:nvPr/>
        </p:nvSpPr>
        <p:spPr>
          <a:xfrm>
            <a:off x="211711" y="647700"/>
            <a:ext cx="23960579" cy="124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10000">
                <a:solidFill>
                  <a:srgbClr val="FFFFFF"/>
                </a:solidFill>
                <a:effectLst>
                  <a:outerShdw sx="100000" sy="100000" kx="0" ky="0" algn="b" rotWithShape="0" blurRad="63500" dist="63500" dir="238301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Proverbs 23:12–19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7100">
                <a:solidFill>
                  <a:srgbClr val="FFFFFF"/>
                </a:solidFill>
                <a:effectLst>
                  <a:outerShdw sx="100000" sy="100000" kx="0" ky="0" algn="b" rotWithShape="0" blurRad="63500" dist="63500" dir="238301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12</a:t>
            </a:r>
            <a:r>
              <a:t> Apply your heart to instruction, And your ears to words of knowledge. </a:t>
            </a:r>
            <a:r>
              <a:rPr baseline="31999"/>
              <a:t>13</a:t>
            </a:r>
            <a:r>
              <a:t> Do not withhold correction from a child, For </a:t>
            </a:r>
            <a:r>
              <a:rPr i="1"/>
              <a:t>if</a:t>
            </a:r>
            <a:r>
              <a:t> you beat him with a rod, he will not die. </a:t>
            </a:r>
            <a:r>
              <a:rPr baseline="31999"/>
              <a:t>14</a:t>
            </a:r>
            <a:r>
              <a:t> You shall beat him with a rod, And deliver his soul from hell. </a:t>
            </a:r>
            <a:r>
              <a:rPr baseline="31999"/>
              <a:t>15</a:t>
            </a:r>
            <a:r>
              <a:t> My son, if your heart is wise, My heart will rejoice—indeed, I myself; </a:t>
            </a:r>
            <a:r>
              <a:rPr baseline="31999"/>
              <a:t>16</a:t>
            </a:r>
            <a:r>
              <a:t> Yes, my inmost being will rejoice When your lips speak right things. </a:t>
            </a:r>
            <a:r>
              <a:rPr baseline="31999"/>
              <a:t>17</a:t>
            </a:r>
            <a:r>
              <a:t> Do not let your heart envy sinners, But </a:t>
            </a:r>
            <a:r>
              <a:rPr i="1"/>
              <a:t>be zealous</a:t>
            </a:r>
            <a:r>
              <a:t> for the fear of the Lord all the day; </a:t>
            </a:r>
            <a:r>
              <a:rPr baseline="31999"/>
              <a:t>18</a:t>
            </a:r>
            <a:r>
              <a:t> For surely there is a hereafter, And your hope will not be cut off. </a:t>
            </a:r>
            <a:r>
              <a:rPr baseline="31999"/>
              <a:t>19</a:t>
            </a:r>
            <a:r>
              <a:t> Hear, my son, and be wise; And guide your heart in the way.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50"/>
          <p:cNvSpPr txBox="1"/>
          <p:nvPr/>
        </p:nvSpPr>
        <p:spPr>
          <a:xfrm>
            <a:off x="9079883" y="2948301"/>
            <a:ext cx="7002717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Reasons</a:t>
            </a:r>
          </a:p>
        </p:txBody>
      </p:sp>
      <p:sp>
        <p:nvSpPr>
          <p:cNvPr id="174" name="Rounded Rectangle"/>
          <p:cNvSpPr/>
          <p:nvPr/>
        </p:nvSpPr>
        <p:spPr>
          <a:xfrm>
            <a:off x="16090746" y="2948301"/>
            <a:ext cx="8001678" cy="10160001"/>
          </a:xfrm>
          <a:prstGeom prst="roundRect">
            <a:avLst>
              <a:gd name="adj" fmla="val 108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17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76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77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78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Matthew 9:4 (NKJV)…"/>
          <p:cNvSpPr txBox="1"/>
          <p:nvPr/>
        </p:nvSpPr>
        <p:spPr>
          <a:xfrm>
            <a:off x="16298352" y="3354701"/>
            <a:ext cx="7586467" cy="934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7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Matthew 9:4 (NKJV)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7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4</a:t>
            </a:r>
            <a:r>
              <a:t> But Jesus, knowing their thoughts, said, “Why do you think evil in your hearts?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50"/>
          <p:cNvSpPr txBox="1"/>
          <p:nvPr/>
        </p:nvSpPr>
        <p:spPr>
          <a:xfrm>
            <a:off x="9079883" y="2948301"/>
            <a:ext cx="7002717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Reasons</a:t>
            </a:r>
          </a:p>
        </p:txBody>
      </p:sp>
      <p:sp>
        <p:nvSpPr>
          <p:cNvPr id="182" name="Rounded Rectangle"/>
          <p:cNvSpPr/>
          <p:nvPr/>
        </p:nvSpPr>
        <p:spPr>
          <a:xfrm>
            <a:off x="16090746" y="2948301"/>
            <a:ext cx="8001678" cy="10160001"/>
          </a:xfrm>
          <a:prstGeom prst="roundRect">
            <a:avLst>
              <a:gd name="adj" fmla="val 108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18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85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86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Matthew 15:19 (NKJV)…"/>
          <p:cNvSpPr txBox="1"/>
          <p:nvPr/>
        </p:nvSpPr>
        <p:spPr>
          <a:xfrm>
            <a:off x="16298352" y="3361051"/>
            <a:ext cx="7586467" cy="933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6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Matthew 15:19 (NKJV) 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6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19</a:t>
            </a:r>
            <a:r>
              <a:t> For out of the heart proceed evil thoughts, murders, adulteries, fornications, thefts, false witness, blasphemies.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50"/>
          <p:cNvSpPr txBox="1"/>
          <p:nvPr/>
        </p:nvSpPr>
        <p:spPr>
          <a:xfrm>
            <a:off x="9079883" y="2948301"/>
            <a:ext cx="7002717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Reasons</a:t>
            </a:r>
          </a:p>
        </p:txBody>
      </p:sp>
      <p:sp>
        <p:nvSpPr>
          <p:cNvPr id="190" name="Rounded Rectangle"/>
          <p:cNvSpPr/>
          <p:nvPr/>
        </p:nvSpPr>
        <p:spPr>
          <a:xfrm>
            <a:off x="16090746" y="2948301"/>
            <a:ext cx="8001678" cy="10160001"/>
          </a:xfrm>
          <a:prstGeom prst="roundRect">
            <a:avLst>
              <a:gd name="adj" fmla="val 108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19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9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93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194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omans 10:10 (NKJV)…"/>
          <p:cNvSpPr txBox="1"/>
          <p:nvPr/>
        </p:nvSpPr>
        <p:spPr>
          <a:xfrm>
            <a:off x="16298352" y="3811901"/>
            <a:ext cx="7586467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6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Romans 10:10 (NKJV)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6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10</a:t>
            </a:r>
            <a:r>
              <a:t> For with the heart one believes unto righteousness, and with the mouth confession is made unto salvation.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50"/>
          <p:cNvSpPr txBox="1"/>
          <p:nvPr/>
        </p:nvSpPr>
        <p:spPr>
          <a:xfrm>
            <a:off x="9079883" y="2948301"/>
            <a:ext cx="7002717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Reasons</a:t>
            </a:r>
          </a:p>
        </p:txBody>
      </p:sp>
      <p:sp>
        <p:nvSpPr>
          <p:cNvPr id="198" name="Rounded Rectangle"/>
          <p:cNvSpPr/>
          <p:nvPr/>
        </p:nvSpPr>
        <p:spPr>
          <a:xfrm>
            <a:off x="16090746" y="2948301"/>
            <a:ext cx="8001678" cy="10160001"/>
          </a:xfrm>
          <a:prstGeom prst="roundRect">
            <a:avLst>
              <a:gd name="adj" fmla="val 108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19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0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01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02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Proverbs 3:5 (NKJV)…"/>
          <p:cNvSpPr txBox="1"/>
          <p:nvPr/>
        </p:nvSpPr>
        <p:spPr>
          <a:xfrm>
            <a:off x="16298352" y="3875401"/>
            <a:ext cx="7586467" cy="83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7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Proverbs 3:5 (NKJV)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7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5</a:t>
            </a:r>
            <a:r>
              <a:t> Trust in the Lord with all your heart, And lean not on your own understanding;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50"/>
          <p:cNvSpPr txBox="1"/>
          <p:nvPr/>
        </p:nvSpPr>
        <p:spPr>
          <a:xfrm>
            <a:off x="9079883" y="2948301"/>
            <a:ext cx="7002717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Reasons</a:t>
            </a:r>
          </a:p>
        </p:txBody>
      </p:sp>
      <p:sp>
        <p:nvSpPr>
          <p:cNvPr id="206" name="Rounded Rectangle"/>
          <p:cNvSpPr/>
          <p:nvPr/>
        </p:nvSpPr>
        <p:spPr>
          <a:xfrm>
            <a:off x="16090746" y="2948301"/>
            <a:ext cx="8001678" cy="10160001"/>
          </a:xfrm>
          <a:prstGeom prst="roundRect">
            <a:avLst>
              <a:gd name="adj" fmla="val 108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20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0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09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10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Matthew 22:37 (NKJV)…"/>
          <p:cNvSpPr txBox="1"/>
          <p:nvPr/>
        </p:nvSpPr>
        <p:spPr>
          <a:xfrm>
            <a:off x="16298352" y="3361051"/>
            <a:ext cx="7586467" cy="933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6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Matthew 22:37 (NKJV)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6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37</a:t>
            </a:r>
            <a:r>
              <a:t> Jesus said to him, “ ‘You shall love the Lord your God with all your heart, with all your soul, and with all your mind.’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50"/>
          <p:cNvSpPr txBox="1"/>
          <p:nvPr/>
        </p:nvSpPr>
        <p:spPr>
          <a:xfrm>
            <a:off x="9079883" y="2948301"/>
            <a:ext cx="7002717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Reasons</a:t>
            </a:r>
          </a:p>
        </p:txBody>
      </p:sp>
      <p:sp>
        <p:nvSpPr>
          <p:cNvPr id="214" name="Rounded Rectangle"/>
          <p:cNvSpPr/>
          <p:nvPr/>
        </p:nvSpPr>
        <p:spPr>
          <a:xfrm>
            <a:off x="16090746" y="2948301"/>
            <a:ext cx="8001678" cy="10160001"/>
          </a:xfrm>
          <a:prstGeom prst="roundRect">
            <a:avLst>
              <a:gd name="adj" fmla="val 108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21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16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17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18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Exodus 35:29 (NKJV)…"/>
          <p:cNvSpPr txBox="1"/>
          <p:nvPr/>
        </p:nvSpPr>
        <p:spPr>
          <a:xfrm>
            <a:off x="16298352" y="3303901"/>
            <a:ext cx="7586467" cy="94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Exodus 35:29 (NKJV)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29</a:t>
            </a:r>
            <a:r>
              <a:t> The children of Israel brought a freewill offering to the Lord, all the men and women whose hearts were willing to bring </a:t>
            </a:r>
            <a:r>
              <a:rPr i="1"/>
              <a:t>material</a:t>
            </a:r>
            <a:r>
              <a:t> for all kinds of work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50"/>
          <p:cNvSpPr txBox="1"/>
          <p:nvPr/>
        </p:nvSpPr>
        <p:spPr>
          <a:xfrm>
            <a:off x="9079883" y="2948301"/>
            <a:ext cx="7002717" cy="1016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Believes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Loves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rgbClr val="B4B4B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Wills</a:t>
            </a:r>
          </a:p>
          <a:p>
            <a:pPr marL="1524000" indent="-1524000">
              <a:lnSpc>
                <a:spcPct val="100000"/>
              </a:lnSpc>
              <a:spcBef>
                <a:spcPts val="1600"/>
              </a:spcBef>
              <a:buClr>
                <a:srgbClr val="D45954"/>
              </a:buClr>
              <a:buSzPct val="80000"/>
              <a:buBlip>
                <a:blip r:embed="rId2"/>
              </a:buBlip>
              <a:defRPr sz="100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Reasons</a:t>
            </a:r>
          </a:p>
        </p:txBody>
      </p:sp>
      <p:sp>
        <p:nvSpPr>
          <p:cNvPr id="222" name="Rounded Rectangle"/>
          <p:cNvSpPr/>
          <p:nvPr/>
        </p:nvSpPr>
        <p:spPr>
          <a:xfrm>
            <a:off x="16090746" y="2948301"/>
            <a:ext cx="8001678" cy="10160001"/>
          </a:xfrm>
          <a:prstGeom prst="roundRect">
            <a:avLst>
              <a:gd name="adj" fmla="val 108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22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104" y="-123608"/>
            <a:ext cx="6637792" cy="28204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24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87" y="272111"/>
            <a:ext cx="9082446" cy="20290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25" name="pasted-movie.png" descr="pasted-movi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31769" y="209612"/>
            <a:ext cx="9575592" cy="2154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66700" dist="141890" dir="5400000">
              <a:srgbClr val="000000"/>
            </a:outerShdw>
          </a:effectLst>
        </p:spPr>
      </p:pic>
      <p:pic>
        <p:nvPicPr>
          <p:cNvPr id="226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9579" y="2996257"/>
            <a:ext cx="9206777" cy="1006408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Mark 2:8 (NKJV)…"/>
          <p:cNvSpPr txBox="1"/>
          <p:nvPr/>
        </p:nvSpPr>
        <p:spPr>
          <a:xfrm>
            <a:off x="16298352" y="3303901"/>
            <a:ext cx="7586467" cy="94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1600"/>
              </a:spcBef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Mark 2:8 (NKJV) </a:t>
            </a:r>
          </a:p>
          <a:p>
            <a:pPr algn="ctr" defTabSz="457200">
              <a:lnSpc>
                <a:spcPct val="100000"/>
              </a:lnSpc>
              <a:spcBef>
                <a:spcPts val="1600"/>
              </a:spcBef>
              <a:defRPr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8</a:t>
            </a:r>
            <a:r>
              <a:t> But immediately, when Jesus perceived in His spirit that they reasoned thus within themselves, He said to them, “</a:t>
            </a:r>
            <a:r>
              <a:rPr>
                <a:solidFill>
                  <a:schemeClr val="accent5"/>
                </a:solidFill>
              </a:rPr>
              <a:t>Why do you reason about these things in your hearts</a:t>
            </a:r>
            <a: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