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media/image2.jpeg" ContentType="image/jpeg"/>
  <Override PartName="/ppt/media/image3.jpeg" ContentType="image/jpeg"/>
  <Override PartName="/ppt/media/image4.jpeg" ContentType="image/jpeg"/>
  <Override PartName="/ppt/theme/theme2.xml" ContentType="application/vnd.openxmlformats-officedocument.theme+xml"/>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91" name="Shape 191"/>
          <p:cNvSpPr/>
          <p:nvPr>
            <p:ph type="sldImg"/>
          </p:nvPr>
        </p:nvSpPr>
        <p:spPr>
          <a:xfrm>
            <a:off x="1143000" y="685800"/>
            <a:ext cx="4572000" cy="3429000"/>
          </a:xfrm>
          <a:prstGeom prst="rect">
            <a:avLst/>
          </a:prstGeom>
        </p:spPr>
        <p:txBody>
          <a:bodyPr/>
          <a:lstStyle/>
          <a:p>
            <a:pPr/>
          </a:p>
        </p:txBody>
      </p:sp>
      <p:sp>
        <p:nvSpPr>
          <p:cNvPr id="192" name="Shape 1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1.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0">
    <p:bg>
      <p:bgPr>
        <a:solidFill>
          <a:srgbClr val="000000"/>
        </a:solid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19886992" y="12490450"/>
            <a:ext cx="534608" cy="528507"/>
          </a:xfrm>
          <a:prstGeom prst="rect">
            <a:avLst/>
          </a:prstGeom>
        </p:spPr>
        <p:txBody>
          <a:bodyPr lIns="91438" tIns="91438" rIns="91438" bIns="91438" anchor="t"/>
          <a:lstStyle>
            <a:lvl1pPr algn="r" defTabSz="1828800">
              <a:defRPr>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2" name="Slide Number"/>
          <p:cNvSpPr txBox="1"/>
          <p:nvPr>
            <p:ph type="sldNum" sz="quarter" idx="2"/>
          </p:nvPr>
        </p:nvSpPr>
        <p:spPr>
          <a:xfrm>
            <a:off x="11952882" y="13038931"/>
            <a:ext cx="460376" cy="498476"/>
          </a:xfrm>
          <a:prstGeom prst="rect">
            <a:avLst/>
          </a:prstGeom>
        </p:spPr>
        <p:txBody>
          <a:bodyPr lIns="71437" tIns="71437" rIns="71437" bIns="71437"/>
          <a:lstStyle>
            <a:lvl1pPr defTabSz="821531"/>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9" name="Image"/>
          <p:cNvSpPr/>
          <p:nvPr>
            <p:ph type="pic" idx="21"/>
          </p:nvPr>
        </p:nvSpPr>
        <p:spPr>
          <a:xfrm>
            <a:off x="3048000" y="0"/>
            <a:ext cx="18288000" cy="13716000"/>
          </a:xfrm>
          <a:prstGeom prst="rect">
            <a:avLst/>
          </a:prstGeom>
        </p:spPr>
        <p:txBody>
          <a:bodyPr lIns="91439" tIns="45719" rIns="91439" bIns="45719" anchor="t">
            <a:noAutofit/>
          </a:bodyPr>
          <a:lstStyle/>
          <a:p>
            <a:pPr/>
          </a:p>
        </p:txBody>
      </p:sp>
      <p:sp>
        <p:nvSpPr>
          <p:cNvPr id="150" name="Slide Number"/>
          <p:cNvSpPr txBox="1"/>
          <p:nvPr>
            <p:ph type="sldNum" sz="quarter" idx="2"/>
          </p:nvPr>
        </p:nvSpPr>
        <p:spPr>
          <a:xfrm>
            <a:off x="11952882" y="13038931"/>
            <a:ext cx="460376" cy="498476"/>
          </a:xfrm>
          <a:prstGeom prst="rect">
            <a:avLst/>
          </a:prstGeom>
        </p:spPr>
        <p:txBody>
          <a:bodyPr lIns="71437" tIns="71437" rIns="71437" bIns="71437"/>
          <a:lstStyle>
            <a:lvl1pPr defTabSz="821531"/>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57" name="Picture 1" descr="Picture 1"/>
          <p:cNvPicPr>
            <a:picLocks noChangeAspect="1"/>
          </p:cNvPicPr>
          <p:nvPr/>
        </p:nvPicPr>
        <p:blipFill>
          <a:blip r:embed="rId3">
            <a:extLst/>
          </a:blip>
          <a:stretch>
            <a:fillRect/>
          </a:stretch>
        </p:blipFill>
        <p:spPr>
          <a:xfrm>
            <a:off x="1226343" y="0"/>
            <a:ext cx="20073939" cy="13716000"/>
          </a:xfrm>
          <a:prstGeom prst="rect">
            <a:avLst/>
          </a:prstGeom>
          <a:ln w="12700">
            <a:miter lim="400000"/>
          </a:ln>
        </p:spPr>
      </p:pic>
      <p:sp>
        <p:nvSpPr>
          <p:cNvPr id="158" name="Title Text"/>
          <p:cNvSpPr txBox="1"/>
          <p:nvPr>
            <p:ph type="title"/>
          </p:nvPr>
        </p:nvSpPr>
        <p:spPr>
          <a:xfrm>
            <a:off x="4566046" y="214312"/>
            <a:ext cx="15251908" cy="2946798"/>
          </a:xfrm>
          <a:prstGeom prst="rect">
            <a:avLst/>
          </a:prstGeom>
        </p:spPr>
        <p:txBody>
          <a:bodyPr lIns="71437" tIns="71437" rIns="71437" bIns="71437"/>
          <a:lstStyle>
            <a:lvl1pPr defTabSz="1285875">
              <a:defRPr cap="none" sz="9800">
                <a:solidFill>
                  <a:srgbClr val="FFFFFF"/>
                </a:solidFill>
                <a:latin typeface="American Typewriter"/>
                <a:ea typeface="American Typewriter"/>
                <a:cs typeface="American Typewriter"/>
                <a:sym typeface="American Typewriter"/>
              </a:defRPr>
            </a:lvl1pPr>
          </a:lstStyle>
          <a:p>
            <a:pPr/>
            <a:r>
              <a:t>Title Text</a:t>
            </a:r>
          </a:p>
        </p:txBody>
      </p:sp>
      <p:sp>
        <p:nvSpPr>
          <p:cNvPr id="159" name="Body Level One…"/>
          <p:cNvSpPr txBox="1"/>
          <p:nvPr>
            <p:ph type="body" sz="half" idx="1"/>
          </p:nvPr>
        </p:nvSpPr>
        <p:spPr>
          <a:xfrm>
            <a:off x="4566046" y="3554015"/>
            <a:ext cx="15251908" cy="8590360"/>
          </a:xfrm>
          <a:prstGeom prst="rect">
            <a:avLst/>
          </a:prstGeom>
        </p:spPr>
        <p:txBody>
          <a:bodyPr lIns="71437" tIns="71437" rIns="71437" bIns="71437"/>
          <a:lstStyle>
            <a:lvl1pPr marL="1065969" indent="-773869" defTabSz="1285875">
              <a:spcBef>
                <a:spcPts val="4500"/>
              </a:spcBef>
              <a:buSzPct val="120000"/>
              <a:buFont typeface="American Typewriter"/>
              <a:defRPr sz="5800">
                <a:solidFill>
                  <a:srgbClr val="FFFFFF"/>
                </a:solidFill>
                <a:latin typeface="American Typewriter"/>
                <a:ea typeface="American Typewriter"/>
                <a:cs typeface="American Typewriter"/>
                <a:sym typeface="American Typewriter"/>
              </a:defRPr>
            </a:lvl1pPr>
            <a:lvl2pPr marL="1592035" indent="-776060" defTabSz="1285875">
              <a:spcBef>
                <a:spcPts val="4500"/>
              </a:spcBef>
              <a:buSzPct val="120000"/>
              <a:buFont typeface="American Typewriter"/>
              <a:defRPr sz="5800">
                <a:solidFill>
                  <a:srgbClr val="FFFFFF"/>
                </a:solidFill>
                <a:latin typeface="American Typewriter"/>
                <a:ea typeface="American Typewriter"/>
                <a:cs typeface="American Typewriter"/>
                <a:sym typeface="American Typewriter"/>
              </a:defRPr>
            </a:lvl2pPr>
            <a:lvl3pPr marL="2100035" indent="-776060" defTabSz="1285875">
              <a:spcBef>
                <a:spcPts val="4500"/>
              </a:spcBef>
              <a:buSzPct val="120000"/>
              <a:buFont typeface="American Typewriter"/>
              <a:defRPr sz="5800">
                <a:solidFill>
                  <a:srgbClr val="FFFFFF"/>
                </a:solidFill>
                <a:latin typeface="American Typewriter"/>
                <a:ea typeface="American Typewriter"/>
                <a:cs typeface="American Typewriter"/>
                <a:sym typeface="American Typewriter"/>
              </a:defRPr>
            </a:lvl3pPr>
            <a:lvl4pPr marL="2625498" indent="-776060" defTabSz="1285875">
              <a:spcBef>
                <a:spcPts val="4500"/>
              </a:spcBef>
              <a:buSzPct val="120000"/>
              <a:buFont typeface="American Typewriter"/>
              <a:defRPr sz="5800">
                <a:solidFill>
                  <a:srgbClr val="FFFFFF"/>
                </a:solidFill>
                <a:latin typeface="American Typewriter"/>
                <a:ea typeface="American Typewriter"/>
                <a:cs typeface="American Typewriter"/>
                <a:sym typeface="American Typewriter"/>
              </a:defRPr>
            </a:lvl4pPr>
            <a:lvl5pPr marL="3148769" indent="-773869" defTabSz="1285875">
              <a:spcBef>
                <a:spcPts val="4500"/>
              </a:spcBef>
              <a:buSzPct val="120000"/>
              <a:buFont typeface="American Typewriter"/>
              <a:defRPr sz="58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11887199" y="12344399"/>
            <a:ext cx="4267201" cy="736601"/>
          </a:xfrm>
          <a:prstGeom prst="rect">
            <a:avLst/>
          </a:prstGeom>
        </p:spPr>
        <p:txBody>
          <a:bodyPr lIns="64293" tIns="64293" rIns="64293" bIns="64293" anchor="ctr"/>
          <a:lstStyle>
            <a:lvl1pPr algn="r" defTabSz="1285875">
              <a:defRPr sz="1600">
                <a:solidFill>
                  <a:srgbClr val="FFFFFF"/>
                </a:solidFill>
                <a:latin typeface="American Typewriter"/>
                <a:ea typeface="American Typewriter"/>
                <a:cs typeface="American Typewriter"/>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67" name="Picture 1" descr="Picture 1"/>
          <p:cNvPicPr>
            <a:picLocks noChangeAspect="1"/>
          </p:cNvPicPr>
          <p:nvPr/>
        </p:nvPicPr>
        <p:blipFill>
          <a:blip r:embed="rId3">
            <a:extLst/>
          </a:blip>
          <a:stretch>
            <a:fillRect/>
          </a:stretch>
        </p:blipFill>
        <p:spPr>
          <a:xfrm>
            <a:off x="1226343" y="0"/>
            <a:ext cx="20073939" cy="13716000"/>
          </a:xfrm>
          <a:prstGeom prst="rect">
            <a:avLst/>
          </a:prstGeom>
          <a:ln w="12700">
            <a:miter lim="400000"/>
          </a:ln>
        </p:spPr>
      </p:pic>
      <p:sp>
        <p:nvSpPr>
          <p:cNvPr id="168" name="Title Text"/>
          <p:cNvSpPr txBox="1"/>
          <p:nvPr>
            <p:ph type="title"/>
          </p:nvPr>
        </p:nvSpPr>
        <p:spPr>
          <a:xfrm>
            <a:off x="4566046" y="4107656"/>
            <a:ext cx="15251908" cy="3393282"/>
          </a:xfrm>
          <a:prstGeom prst="rect">
            <a:avLst/>
          </a:prstGeom>
        </p:spPr>
        <p:txBody>
          <a:bodyPr lIns="71437" tIns="71437" rIns="71437" bIns="71437" anchor="b"/>
          <a:lstStyle>
            <a:lvl1pPr defTabSz="1285875">
              <a:defRPr cap="none" sz="11200">
                <a:solidFill>
                  <a:srgbClr val="FFFFFF"/>
                </a:solidFill>
                <a:latin typeface="American Typewriter"/>
                <a:ea typeface="American Typewriter"/>
                <a:cs typeface="American Typewriter"/>
                <a:sym typeface="American Typewriter"/>
              </a:defRPr>
            </a:lvl1pPr>
          </a:lstStyle>
          <a:p>
            <a:pPr/>
            <a:r>
              <a:t>Title Text</a:t>
            </a:r>
          </a:p>
        </p:txBody>
      </p:sp>
      <p:sp>
        <p:nvSpPr>
          <p:cNvPr id="169" name="Body Level One…"/>
          <p:cNvSpPr txBox="1"/>
          <p:nvPr>
            <p:ph type="body" sz="quarter" idx="1"/>
          </p:nvPr>
        </p:nvSpPr>
        <p:spPr>
          <a:xfrm>
            <a:off x="4566046" y="7536656"/>
            <a:ext cx="15251908" cy="1939976"/>
          </a:xfrm>
          <a:prstGeom prst="rect">
            <a:avLst/>
          </a:prstGeom>
        </p:spPr>
        <p:txBody>
          <a:bodyPr lIns="71437" tIns="71437" rIns="71437" bIns="71437" anchor="t"/>
          <a:lstStyle>
            <a:lvl1pPr marL="0" indent="0" algn="ctr" defTabSz="1285875">
              <a:spcBef>
                <a:spcPts val="0"/>
              </a:spcBef>
              <a:buSzTx/>
              <a:buNone/>
              <a:defRPr sz="5800">
                <a:solidFill>
                  <a:srgbClr val="7E8484"/>
                </a:solidFill>
                <a:latin typeface="American Typewriter"/>
                <a:ea typeface="American Typewriter"/>
                <a:cs typeface="American Typewriter"/>
                <a:sym typeface="American Typewriter"/>
              </a:defRPr>
            </a:lvl1pPr>
            <a:lvl2pPr marL="0" indent="0" algn="ctr" defTabSz="1285875">
              <a:spcBef>
                <a:spcPts val="0"/>
              </a:spcBef>
              <a:buSzTx/>
              <a:buNone/>
              <a:defRPr sz="5800">
                <a:solidFill>
                  <a:srgbClr val="7E8484"/>
                </a:solidFill>
                <a:latin typeface="American Typewriter"/>
                <a:ea typeface="American Typewriter"/>
                <a:cs typeface="American Typewriter"/>
                <a:sym typeface="American Typewriter"/>
              </a:defRPr>
            </a:lvl2pPr>
            <a:lvl3pPr marL="0" indent="0" algn="ctr" defTabSz="1285875">
              <a:spcBef>
                <a:spcPts val="0"/>
              </a:spcBef>
              <a:buSzTx/>
              <a:buNone/>
              <a:defRPr sz="5800">
                <a:solidFill>
                  <a:srgbClr val="7E8484"/>
                </a:solidFill>
                <a:latin typeface="American Typewriter"/>
                <a:ea typeface="American Typewriter"/>
                <a:cs typeface="American Typewriter"/>
                <a:sym typeface="American Typewriter"/>
              </a:defRPr>
            </a:lvl3pPr>
            <a:lvl4pPr marL="0" indent="0" algn="ctr" defTabSz="1285875">
              <a:spcBef>
                <a:spcPts val="0"/>
              </a:spcBef>
              <a:buSzTx/>
              <a:buNone/>
              <a:defRPr sz="5800">
                <a:solidFill>
                  <a:srgbClr val="7E8484"/>
                </a:solidFill>
                <a:latin typeface="American Typewriter"/>
                <a:ea typeface="American Typewriter"/>
                <a:cs typeface="American Typewriter"/>
                <a:sym typeface="American Typewriter"/>
              </a:defRPr>
            </a:lvl4pPr>
            <a:lvl5pPr marL="0" indent="0" algn="ctr" defTabSz="1285875">
              <a:spcBef>
                <a:spcPts val="0"/>
              </a:spcBef>
              <a:buSzTx/>
              <a:buNone/>
              <a:defRPr sz="5800">
                <a:solidFill>
                  <a:srgbClr val="7E8484"/>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70" name="Slide Number"/>
          <p:cNvSpPr txBox="1"/>
          <p:nvPr>
            <p:ph type="sldNum" sz="quarter" idx="2"/>
          </p:nvPr>
        </p:nvSpPr>
        <p:spPr>
          <a:xfrm>
            <a:off x="11887199" y="12344399"/>
            <a:ext cx="4267201" cy="736601"/>
          </a:xfrm>
          <a:prstGeom prst="rect">
            <a:avLst/>
          </a:prstGeom>
        </p:spPr>
        <p:txBody>
          <a:bodyPr lIns="64293" tIns="64293" rIns="64293" bIns="64293" anchor="ctr"/>
          <a:lstStyle>
            <a:lvl1pPr algn="r" defTabSz="1285875">
              <a:defRPr sz="1600">
                <a:solidFill>
                  <a:srgbClr val="FFFFFF"/>
                </a:solidFill>
                <a:latin typeface="American Typewriter"/>
                <a:ea typeface="American Typewriter"/>
                <a:cs typeface="American Typewriter"/>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77"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4" name="Close-up of a monarch caterpillar on a partially-eaten leaf"/>
          <p:cNvSpPr/>
          <p:nvPr>
            <p:ph type="pic" idx="21"/>
          </p:nvPr>
        </p:nvSpPr>
        <p:spPr>
          <a:xfrm>
            <a:off x="2247" y="-939800"/>
            <a:ext cx="24384005" cy="16827500"/>
          </a:xfrm>
          <a:prstGeom prst="rect">
            <a:avLst/>
          </a:prstGeom>
        </p:spPr>
        <p:txBody>
          <a:bodyPr lIns="91439" tIns="45719" rIns="91439" bIns="45719" anchor="t">
            <a:noAutofit/>
          </a:bodyPr>
          <a:lstStyle/>
          <a:p>
            <a:pPr/>
          </a:p>
        </p:txBody>
      </p:sp>
      <p:sp>
        <p:nvSpPr>
          <p:cNvPr id="185" name="Slide Number"/>
          <p:cNvSpPr txBox="1"/>
          <p:nvPr>
            <p:ph type="sldNum" sz="quarter" idx="2"/>
          </p:nvPr>
        </p:nvSpPr>
        <p:spPr>
          <a:xfrm>
            <a:off x="11936944" y="13008841"/>
            <a:ext cx="508351" cy="567459"/>
          </a:xfrm>
          <a:prstGeom prst="rect">
            <a:avLst/>
          </a:prstGeom>
        </p:spPr>
        <p:txBody>
          <a:bodyPr/>
          <a:lstStyle>
            <a:lvl1pPr defTabSz="647700">
              <a:defRPr>
                <a:solidFill>
                  <a:srgbClr val="FFFFFF"/>
                </a:solidFill>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 Id="rId3" Type="http://schemas.openxmlformats.org/officeDocument/2006/relationships/image" Target="../media/image1.tif"/><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1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1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12.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1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1.png"/><Relationship Id="rId7" Type="http://schemas.openxmlformats.org/officeDocument/2006/relationships/image" Target="../media/image9.png"/><Relationship Id="rId8" Type="http://schemas.openxmlformats.org/officeDocument/2006/relationships/image" Target="../media/image1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1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6.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1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9.png"/><Relationship Id="rId7" Type="http://schemas.openxmlformats.org/officeDocument/2006/relationships/image" Target="../media/image1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9.png"/><Relationship Id="rId8" Type="http://schemas.openxmlformats.org/officeDocument/2006/relationships/image" Target="../media/image12.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4.png"/><Relationship Id="rId7" Type="http://schemas.openxmlformats.org/officeDocument/2006/relationships/image" Target="../media/image9.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12.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12.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0.png"/><Relationship Id="rId6" Type="http://schemas.openxmlformats.org/officeDocument/2006/relationships/image" Target="../media/image15.png"/><Relationship Id="rId7" Type="http://schemas.openxmlformats.org/officeDocument/2006/relationships/image" Target="../media/image9.png"/><Relationship Id="rId8" Type="http://schemas.openxmlformats.org/officeDocument/2006/relationships/image" Target="../media/image12.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7.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9.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9.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9.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9.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16.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jpeg"/><Relationship Id="rId3" Type="http://schemas.openxmlformats.org/officeDocument/2006/relationships/hyperlink" Target="https://www.w65stchurchofchrist.com" TargetMode="External"/><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png"/><Relationship Id="rId3" Type="http://schemas.openxmlformats.org/officeDocument/2006/relationships/image" Target="../media/image1.tif"/><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hyperlink" Target="http://alexanderchurchofchrist.com" TargetMode="External"/></Relationships>

</file>

<file path=ppt/slides/_rels/slide3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8.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9.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2.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tif"/><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94" name="Front view of a red motorcycle against a black background" descr="Front view of a red motorcycle against a black background"/>
          <p:cNvPicPr>
            <a:picLocks noChangeAspect="1"/>
          </p:cNvPicPr>
          <p:nvPr>
            <p:ph type="pic" idx="21"/>
          </p:nvPr>
        </p:nvPicPr>
        <p:blipFill>
          <a:blip r:embed="rId3">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p:spPr>
      </p:pic>
      <p:sp>
        <p:nvSpPr>
          <p:cNvPr id="195" name="King Josiah…"/>
          <p:cNvSpPr txBox="1"/>
          <p:nvPr/>
        </p:nvSpPr>
        <p:spPr>
          <a:xfrm>
            <a:off x="13542019" y="2730588"/>
            <a:ext cx="7939201" cy="15144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marL="685800" indent="-685800" algn="ctr" defTabSz="1828800">
              <a:lnSpc>
                <a:spcPct val="100000"/>
              </a:lnSpc>
              <a:spcBef>
                <a:spcPts val="1800"/>
              </a:spcBef>
              <a:defRPr sz="7000">
                <a:solidFill>
                  <a:srgbClr val="408FF7"/>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sp>
        <p:nvSpPr>
          <p:cNvPr id="196" name="2 Chronicles 34:2 (NKJV)…"/>
          <p:cNvSpPr txBox="1"/>
          <p:nvPr/>
        </p:nvSpPr>
        <p:spPr>
          <a:xfrm>
            <a:off x="11239572" y="7435432"/>
            <a:ext cx="12544096" cy="47148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642937">
              <a:lnSpc>
                <a:spcPct val="100000"/>
              </a:lnSpc>
              <a:spcBef>
                <a:spcPts val="0"/>
              </a:spcBef>
              <a:defRPr sz="6000">
                <a:solidFill>
                  <a:srgbClr val="FFFFFF"/>
                </a:solidFill>
                <a:effectLst>
                  <a:outerShdw sx="100000" sy="100000" kx="0" ky="0" algn="b" rotWithShape="0" blurRad="63500" dist="63500" dir="4221278">
                    <a:srgbClr val="000000"/>
                  </a:outerShdw>
                </a:effectLst>
                <a:latin typeface="Baskerville Old Face"/>
                <a:ea typeface="Baskerville Old Face"/>
                <a:cs typeface="Baskerville Old Face"/>
                <a:sym typeface="Baskerville Old Face"/>
              </a:defRPr>
            </a:pPr>
            <a:r>
              <a:t>2 Chronicles 34:2 (NKJV)</a:t>
            </a:r>
          </a:p>
          <a:p>
            <a:pPr algn="ctr" defTabSz="642937">
              <a:lnSpc>
                <a:spcPct val="100000"/>
              </a:lnSpc>
              <a:spcBef>
                <a:spcPts val="0"/>
              </a:spcBef>
              <a:defRPr baseline="31999" sz="6000">
                <a:solidFill>
                  <a:srgbClr val="FFFFFF"/>
                </a:solidFill>
                <a:effectLst>
                  <a:outerShdw sx="100000" sy="100000" kx="0" ky="0" algn="b" rotWithShape="0" blurRad="63500" dist="63500" dir="4221278">
                    <a:srgbClr val="000000"/>
                  </a:outerShdw>
                </a:effectLst>
                <a:latin typeface="Baskerville Old Face"/>
                <a:ea typeface="Baskerville Old Face"/>
                <a:cs typeface="Baskerville Old Face"/>
                <a:sym typeface="Baskerville Old Face"/>
              </a:defRPr>
            </a:pPr>
            <a:r>
              <a:t>2</a:t>
            </a:r>
            <a:r>
              <a:rPr baseline="0"/>
              <a:t> And he did what was right in the sight of the Lord, and walked in the ways of his father David; he did not turn aside to the right hand or to the left.</a:t>
            </a:r>
          </a:p>
        </p:txBody>
      </p:sp>
      <p:sp>
        <p:nvSpPr>
          <p:cNvPr id="197" name="2 Chronicles 34:1-35:19…"/>
          <p:cNvSpPr txBox="1"/>
          <p:nvPr/>
        </p:nvSpPr>
        <p:spPr>
          <a:xfrm>
            <a:off x="298321" y="11715977"/>
            <a:ext cx="10705056" cy="1895476"/>
          </a:xfrm>
          <a:prstGeom prst="rect">
            <a:avLst/>
          </a:prstGeom>
          <a:ln w="12700">
            <a:miter lim="400000"/>
          </a:ln>
          <a:effectLst>
            <a:outerShdw sx="100000" sy="100000" kx="0" ky="0" algn="b" rotWithShape="0" blurRad="228600" dist="228600" dir="2100000">
              <a:srgbClr val="000000"/>
            </a:outerShdw>
          </a:effectLst>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000">
                <a:solidFill>
                  <a:srgbClr val="FFFFFF"/>
                </a:solidFill>
                <a:effectLst>
                  <a:outerShdw sx="100000" sy="100000" kx="0" ky="0" algn="b" rotWithShape="0" blurRad="152400" dist="88900" dir="2100000">
                    <a:srgbClr val="000000"/>
                  </a:outerShdw>
                </a:effectLst>
                <a:latin typeface="American Typewriter"/>
                <a:ea typeface="American Typewriter"/>
                <a:cs typeface="American Typewriter"/>
                <a:sym typeface="American Typewriter"/>
              </a:defRPr>
            </a:pPr>
            <a:r>
              <a:t>2 Chronicles 34:1-35:19</a:t>
            </a:r>
          </a:p>
          <a:p>
            <a:pPr algn="ctr" defTabSz="821531">
              <a:lnSpc>
                <a:spcPct val="100000"/>
              </a:lnSpc>
              <a:spcBef>
                <a:spcPts val="0"/>
              </a:spcBef>
              <a:defRPr sz="6000">
                <a:solidFill>
                  <a:srgbClr val="FFFFFF"/>
                </a:solidFill>
                <a:effectLst>
                  <a:outerShdw sx="100000" sy="100000" kx="0" ky="0" algn="b" rotWithShape="0" blurRad="152400" dist="88900" dir="2100000">
                    <a:srgbClr val="000000"/>
                  </a:outerShdw>
                </a:effectLst>
                <a:latin typeface="American Typewriter"/>
                <a:ea typeface="American Typewriter"/>
                <a:cs typeface="American Typewriter"/>
                <a:sym typeface="American Typewriter"/>
              </a:defRPr>
            </a:pPr>
            <a:r>
              <a:t>2 Kings 21:24-23:30</a:t>
            </a:r>
          </a:p>
        </p:txBody>
      </p:sp>
      <p:pic>
        <p:nvPicPr>
          <p:cNvPr id="198" name="pasted-movie.png" descr="pasted-movie.png"/>
          <p:cNvPicPr>
            <a:picLocks noChangeAspect="1"/>
          </p:cNvPicPr>
          <p:nvPr/>
        </p:nvPicPr>
        <p:blipFill>
          <a:blip r:embed="rId4">
            <a:extLst/>
          </a:blip>
          <a:stretch>
            <a:fillRect/>
          </a:stretch>
        </p:blipFill>
        <p:spPr>
          <a:xfrm>
            <a:off x="10644480" y="3706124"/>
            <a:ext cx="13734282" cy="1943029"/>
          </a:xfrm>
          <a:prstGeom prst="rect">
            <a:avLst/>
          </a:prstGeom>
          <a:ln w="12700">
            <a:miter lim="400000"/>
          </a:ln>
        </p:spPr>
      </p:pic>
      <p:pic>
        <p:nvPicPr>
          <p:cNvPr id="199" name="pasted-movie.png" descr="pasted-movie.png"/>
          <p:cNvPicPr>
            <a:picLocks noChangeAspect="1"/>
          </p:cNvPicPr>
          <p:nvPr/>
        </p:nvPicPr>
        <p:blipFill>
          <a:blip r:embed="rId5">
            <a:extLst/>
          </a:blip>
          <a:stretch>
            <a:fillRect/>
          </a:stretch>
        </p:blipFill>
        <p:spPr>
          <a:xfrm>
            <a:off x="10963529" y="5376584"/>
            <a:ext cx="13096181" cy="1852755"/>
          </a:xfrm>
          <a:prstGeom prst="rect">
            <a:avLst/>
          </a:prstGeom>
          <a:ln w="12700">
            <a:miter lim="400000"/>
          </a:ln>
        </p:spPr>
      </p:pic>
      <p:pic>
        <p:nvPicPr>
          <p:cNvPr id="200" name="pasted-movie.png" descr="pasted-movie.png"/>
          <p:cNvPicPr>
            <a:picLocks noChangeAspect="1"/>
          </p:cNvPicPr>
          <p:nvPr/>
        </p:nvPicPr>
        <p:blipFill>
          <a:blip r:embed="rId6">
            <a:extLst/>
          </a:blip>
          <a:stretch>
            <a:fillRect/>
          </a:stretch>
        </p:blipFill>
        <p:spPr>
          <a:xfrm>
            <a:off x="10584718" y="789678"/>
            <a:ext cx="13853803" cy="2367817"/>
          </a:xfrm>
          <a:prstGeom prst="rect">
            <a:avLst/>
          </a:prstGeom>
          <a:ln w="12700">
            <a:miter lim="400000"/>
          </a:ln>
          <a:effectLst>
            <a:outerShdw sx="100000" sy="100000" kx="0" ky="0" algn="b" rotWithShape="0" blurRad="342900" dist="165100" dir="5400000">
              <a:srgbClr val="000000">
                <a:alpha val="51060"/>
              </a:srgbClr>
            </a:outerShdw>
          </a:effectLst>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196"/>
                                        </p:tgtEl>
                                        <p:attrNameLst>
                                          <p:attrName>style.visibility</p:attrName>
                                        </p:attrNameLst>
                                      </p:cBhvr>
                                      <p:to>
                                        <p:strVal val="visible"/>
                                      </p:to>
                                    </p:set>
                                    <p:animEffect filter="wipe(left)" transition="in">
                                      <p:cBhvr>
                                        <p:cTn id="7"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6"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2" name="Front view of a red motorcycle against a black background" descr="Front view of a red motorcycle against a black background"/>
          <p:cNvPicPr>
            <a:picLocks noChangeAspect="1"/>
          </p:cNvPicPr>
          <p:nvPr/>
        </p:nvPicPr>
        <p:blipFill>
          <a:blip r:embed="rId2">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a:ln w="12700">
            <a:miter lim="400000"/>
          </a:ln>
        </p:spPr>
      </p:pic>
      <p:sp>
        <p:nvSpPr>
          <p:cNvPr id="263"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64" name="640-609 B.C."/>
          <p:cNvSpPr txBox="1"/>
          <p:nvPr/>
        </p:nvSpPr>
        <p:spPr>
          <a:xfrm>
            <a:off x="750710" y="12071388"/>
            <a:ext cx="6372462" cy="16668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marL="685800" indent="-685800" algn="ctr" defTabSz="1828800">
              <a:lnSpc>
                <a:spcPct val="100000"/>
              </a:lnSpc>
              <a:spcBef>
                <a:spcPts val="1800"/>
              </a:spcBef>
              <a:defRPr sz="7800">
                <a:solidFill>
                  <a:schemeClr val="accent3">
                    <a:hueOff val="198700"/>
                    <a:satOff val="21248"/>
                    <a:lumOff val="19305"/>
                  </a:schemeClr>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pic>
        <p:nvPicPr>
          <p:cNvPr id="265"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266"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267"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
        <p:nvSpPr>
          <p:cNvPr id="268" name="2 Kings 23:25 (NKJV)…"/>
          <p:cNvSpPr txBox="1"/>
          <p:nvPr/>
        </p:nvSpPr>
        <p:spPr>
          <a:xfrm>
            <a:off x="12653271" y="2265343"/>
            <a:ext cx="11511954" cy="104298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0"/>
              </a:spcBef>
              <a:defRPr b="1" sz="7500">
                <a:solidFill>
                  <a:srgbClr val="000000"/>
                </a:solidFill>
                <a:latin typeface="Helvetica"/>
                <a:ea typeface="Helvetica"/>
                <a:cs typeface="Helvetica"/>
                <a:sym typeface="Helvetica"/>
              </a:defRPr>
            </a:pPr>
            <a:r>
              <a:t>2 Kings 23:25 (NKJV)</a:t>
            </a:r>
          </a:p>
          <a:p>
            <a:pPr algn="ctr" defTabSz="642937">
              <a:lnSpc>
                <a:spcPct val="100000"/>
              </a:lnSpc>
              <a:spcBef>
                <a:spcPts val="0"/>
              </a:spcBef>
              <a:defRPr baseline="31999" sz="7500">
                <a:solidFill>
                  <a:srgbClr val="000000"/>
                </a:solidFill>
                <a:latin typeface="Helvetica"/>
                <a:ea typeface="Helvetica"/>
                <a:cs typeface="Helvetica"/>
                <a:sym typeface="Helvetica"/>
              </a:defRPr>
            </a:pPr>
            <a:r>
              <a:t>25</a:t>
            </a:r>
            <a:r>
              <a:rPr baseline="0"/>
              <a:t> Now before him there was no king like him, who turned to the Lord with all his heart, with all his soul, and with all his might, according to all the Law of Moses; nor after him did </a:t>
            </a:r>
            <a:r>
              <a:rPr baseline="0" i="1"/>
              <a:t>any</a:t>
            </a:r>
            <a:r>
              <a:rPr baseline="0"/>
              <a:t> arise like him.</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71"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272"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273"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274"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275"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276" name="FIRST: At age 16, Josiah began to seek the Lord. —(2 Chronicles 34:3a)"/>
          <p:cNvSpPr txBox="1"/>
          <p:nvPr/>
        </p:nvSpPr>
        <p:spPr>
          <a:xfrm>
            <a:off x="7392020" y="4601258"/>
            <a:ext cx="16819064" cy="2258317"/>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2300"/>
              </a:spcBef>
              <a:buSzPct val="66000"/>
              <a:buBlip>
                <a:blip r:embed="rId7"/>
              </a:buBlip>
              <a:defRPr b="1" sz="6600">
                <a:solidFill>
                  <a:srgbClr val="000000"/>
                </a:solidFill>
                <a:latin typeface="Century Gothic"/>
                <a:ea typeface="Century Gothic"/>
                <a:cs typeface="Century Gothic"/>
                <a:sym typeface="Century Gothic"/>
              </a:defRPr>
            </a:pPr>
            <a:r>
              <a:t>FIRST</a:t>
            </a:r>
            <a:r>
              <a:rPr b="0"/>
              <a:t>: At age 16, Josiah began to seek the Lord. (2 Chronicles 34:3a)</a:t>
            </a:r>
          </a:p>
        </p:txBody>
      </p:sp>
      <p:sp>
        <p:nvSpPr>
          <p:cNvPr id="277" name="For in the eighth year of his reign, while he was still young, he began to seek the God of his father David;"/>
          <p:cNvSpPr txBox="1"/>
          <p:nvPr/>
        </p:nvSpPr>
        <p:spPr>
          <a:xfrm>
            <a:off x="7459612" y="7647827"/>
            <a:ext cx="15966926" cy="3800476"/>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lIns="71437" tIns="71437" rIns="71437" bIns="71437">
            <a:spAutoFit/>
          </a:bodyPr>
          <a:lstStyle>
            <a:lvl1pPr algn="ctr" defTabSz="821531">
              <a:lnSpc>
                <a:spcPct val="100000"/>
              </a:lnSpc>
              <a:spcBef>
                <a:spcPts val="0"/>
              </a:spcBef>
              <a:defRPr sz="8500">
                <a:solidFill>
                  <a:srgbClr val="FFFFFF"/>
                </a:solidFill>
              </a:defRPr>
            </a:lvl1pPr>
          </a:lstStyle>
          <a:p>
            <a:pPr/>
            <a:r>
              <a:t>“For in the eighth year of his reign, while he was still young, he began to seek the God of his father David;”</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80"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281"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282"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283"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284"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285" name="FIRST: At age 16, Josiah began to seek the Lord. —(2 Chronicles 34:3a)"/>
          <p:cNvSpPr txBox="1"/>
          <p:nvPr/>
        </p:nvSpPr>
        <p:spPr>
          <a:xfrm>
            <a:off x="7392020" y="4601258"/>
            <a:ext cx="16819064" cy="8428136"/>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2300"/>
              </a:spcBef>
              <a:buSzPct val="66000"/>
              <a:buBlip>
                <a:blip r:embed="rId7"/>
              </a:buBlip>
              <a:defRPr b="1" sz="6600">
                <a:solidFill>
                  <a:srgbClr val="000000"/>
                </a:solidFill>
                <a:latin typeface="Century Gothic"/>
                <a:ea typeface="Century Gothic"/>
                <a:cs typeface="Century Gothic"/>
                <a:sym typeface="Century Gothic"/>
              </a:defRPr>
            </a:pPr>
            <a:r>
              <a:t>FIRST</a:t>
            </a:r>
            <a:r>
              <a:rPr b="0"/>
              <a:t>: At age 16, Josiah began to seek the Lord. (2 Chronicles 34:3a)</a:t>
            </a:r>
            <a:endParaRPr b="0"/>
          </a:p>
          <a:p>
            <a:pPr lvl="1" marL="1327148" indent="-908048" defTabSz="1155277">
              <a:lnSpc>
                <a:spcPct val="100000"/>
              </a:lnSpc>
              <a:spcBef>
                <a:spcPts val="2300"/>
              </a:spcBef>
              <a:buSzPct val="66000"/>
              <a:buBlip>
                <a:blip r:embed="rId8"/>
              </a:buBlip>
              <a:defRPr sz="6000">
                <a:solidFill>
                  <a:srgbClr val="000000"/>
                </a:solidFill>
                <a:latin typeface="Century Gothic"/>
                <a:ea typeface="Century Gothic"/>
                <a:cs typeface="Century Gothic"/>
                <a:sym typeface="Century Gothic"/>
              </a:defRPr>
            </a:pPr>
            <a:r>
              <a:t>Apparently blessed with God-fearing advisors who resisted the idolatrous influence of his father (2 Chron. 34:3a).</a:t>
            </a:r>
          </a:p>
          <a:p>
            <a:pPr lvl="1" marL="1327148" indent="-908048" defTabSz="1155277">
              <a:lnSpc>
                <a:spcPct val="100000"/>
              </a:lnSpc>
              <a:spcBef>
                <a:spcPts val="2300"/>
              </a:spcBef>
              <a:buSzPct val="66000"/>
              <a:buBlip>
                <a:blip r:embed="rId8"/>
              </a:buBlip>
              <a:defRPr sz="6000">
                <a:solidFill>
                  <a:srgbClr val="000000"/>
                </a:solidFill>
                <a:latin typeface="Century Gothic"/>
                <a:ea typeface="Century Gothic"/>
                <a:cs typeface="Century Gothic"/>
                <a:sym typeface="Century Gothic"/>
              </a:defRPr>
            </a:pPr>
            <a:r>
              <a:t>Apparently taught him of David and how God blesses those who are faithful and earnest in their allegiance to God.</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5">
                                            <p:txEl>
                                              <p:pRg st="2" end="2"/>
                                            </p:txEl>
                                          </p:spTgt>
                                        </p:tgtEl>
                                        <p:attrNameLst>
                                          <p:attrName>style.visibility</p:attrName>
                                        </p:attrNameLst>
                                      </p:cBhvr>
                                      <p:to>
                                        <p:strVal val="visible"/>
                                      </p:to>
                                    </p:set>
                                    <p:animEffect filter="fade" transition="in">
                                      <p:cBhvr>
                                        <p:cTn id="7" dur="1500"/>
                                        <p:tgtEl>
                                          <p:spTgt spid="28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5"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88"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289"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290"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291"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292"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293" name="FIRST: At age 16, Josiah began to seek the Lord. —(2 Chronicles 34:3a)"/>
          <p:cNvSpPr txBox="1"/>
          <p:nvPr/>
        </p:nvSpPr>
        <p:spPr>
          <a:xfrm>
            <a:off x="7392020" y="4601258"/>
            <a:ext cx="16819064" cy="2258317"/>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2300"/>
              </a:spcBef>
              <a:buSzPct val="66000"/>
              <a:buBlip>
                <a:blip r:embed="rId7"/>
              </a:buBlip>
              <a:defRPr b="1" sz="6600">
                <a:solidFill>
                  <a:srgbClr val="000000"/>
                </a:solidFill>
                <a:latin typeface="Century Gothic"/>
                <a:ea typeface="Century Gothic"/>
                <a:cs typeface="Century Gothic"/>
                <a:sym typeface="Century Gothic"/>
              </a:defRPr>
            </a:pPr>
            <a:r>
              <a:t>SECOND</a:t>
            </a:r>
            <a:r>
              <a:rPr b="0"/>
              <a:t>: At age 20, Josiah began to cleanse Jerusalem. (2 Chron 34:3b)</a:t>
            </a:r>
          </a:p>
        </p:txBody>
      </p:sp>
      <p:sp>
        <p:nvSpPr>
          <p:cNvPr id="294" name="in the twelfth year he began to purge Judah and Jerusalem of the high places, the wooden images, the carved images, and the molded images"/>
          <p:cNvSpPr txBox="1"/>
          <p:nvPr/>
        </p:nvSpPr>
        <p:spPr>
          <a:xfrm>
            <a:off x="7808846" y="7507688"/>
            <a:ext cx="15985411" cy="4918076"/>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lIns="71437" tIns="71437" rIns="71437" bIns="71437">
            <a:spAutoFit/>
          </a:bodyPr>
          <a:lstStyle>
            <a:lvl1pPr algn="ctr" defTabSz="821531">
              <a:lnSpc>
                <a:spcPct val="100000"/>
              </a:lnSpc>
              <a:spcBef>
                <a:spcPts val="0"/>
              </a:spcBef>
              <a:defRPr sz="8200">
                <a:solidFill>
                  <a:srgbClr val="FFFFFF"/>
                </a:solidFill>
              </a:defRPr>
            </a:lvl1pPr>
          </a:lstStyle>
          <a:p>
            <a:pPr/>
            <a:r>
              <a:t>“in the twelfth year he began to purge Judah and Jerusalem of the high places, the wooden images, the carved images, and the molded images”</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97"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298"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299"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00"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01"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302" name="FIRST: At age 16, Josiah began to seek the Lord. —(2 Chronicles 34:3a)"/>
          <p:cNvSpPr txBox="1"/>
          <p:nvPr/>
        </p:nvSpPr>
        <p:spPr>
          <a:xfrm>
            <a:off x="7392020" y="4601258"/>
            <a:ext cx="16819064" cy="8249542"/>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2300"/>
              </a:spcBef>
              <a:buSzPct val="66000"/>
              <a:buBlip>
                <a:blip r:embed="rId7"/>
              </a:buBlip>
              <a:defRPr b="1" sz="6600">
                <a:solidFill>
                  <a:srgbClr val="000000"/>
                </a:solidFill>
                <a:latin typeface="Century Gothic"/>
                <a:ea typeface="Century Gothic"/>
                <a:cs typeface="Century Gothic"/>
                <a:sym typeface="Century Gothic"/>
              </a:defRPr>
            </a:pPr>
            <a:r>
              <a:t>SECOND</a:t>
            </a:r>
            <a:r>
              <a:rPr b="0"/>
              <a:t>: At age 20, Josiah began to cleanse Jerusalem. (2 Chron 34:3b)</a:t>
            </a:r>
            <a:endParaRPr b="0"/>
          </a:p>
          <a:p>
            <a:pPr lvl="1" marL="1312581" indent="-893481" defTabSz="1155277">
              <a:lnSpc>
                <a:spcPct val="100000"/>
              </a:lnSpc>
              <a:spcBef>
                <a:spcPts val="1600"/>
              </a:spcBef>
              <a:buSzPct val="66000"/>
              <a:buBlip>
                <a:blip r:embed="rId8"/>
              </a:buBlip>
              <a:defRPr sz="6000">
                <a:solidFill>
                  <a:srgbClr val="000000"/>
                </a:solidFill>
                <a:latin typeface="Century Gothic"/>
                <a:ea typeface="Century Gothic"/>
                <a:cs typeface="Century Gothic"/>
                <a:sym typeface="Century Gothic"/>
              </a:defRPr>
            </a:pPr>
            <a:r>
              <a:t>Reforms even more extensive than Hezekiah’s (cf. 2 Ki 18:4; 2 Chron 29:3-36).</a:t>
            </a:r>
          </a:p>
          <a:p>
            <a:pPr lvl="1" marL="1312581" indent="-893481" defTabSz="1155277">
              <a:lnSpc>
                <a:spcPct val="100000"/>
              </a:lnSpc>
              <a:spcBef>
                <a:spcPts val="1600"/>
              </a:spcBef>
              <a:buSzPct val="66000"/>
              <a:buBlip>
                <a:blip r:embed="rId8"/>
              </a:buBlip>
              <a:defRPr sz="6000">
                <a:solidFill>
                  <a:srgbClr val="000000"/>
                </a:solidFill>
                <a:latin typeface="Century Gothic"/>
                <a:ea typeface="Century Gothic"/>
                <a:cs typeface="Century Gothic"/>
                <a:sym typeface="Century Gothic"/>
              </a:defRPr>
            </a:pPr>
            <a:r>
              <a:t>Destroyed the altars of the Baals, the wooden, carved and molded images as far north as the cities of Naphtali </a:t>
            </a:r>
            <a:br/>
            <a:r>
              <a:t>(2 Chron 34:3b-7).</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02">
                                            <p:txEl>
                                              <p:pRg st="2" end="2"/>
                                            </p:txEl>
                                          </p:spTgt>
                                        </p:tgtEl>
                                        <p:attrNameLst>
                                          <p:attrName>style.visibility</p:attrName>
                                        </p:attrNameLst>
                                      </p:cBhvr>
                                      <p:to>
                                        <p:strVal val="visible"/>
                                      </p:to>
                                    </p:set>
                                    <p:animEffect filter="fade" transition="in">
                                      <p:cBhvr>
                                        <p:cTn id="7" dur="1500"/>
                                        <p:tgtEl>
                                          <p:spTgt spid="30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2"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4"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05"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06"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07"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08"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09"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310" name="FIRST: At age 16, Josiah began to seek the Lord. —(2 Chronicles 34:3a)"/>
          <p:cNvSpPr txBox="1"/>
          <p:nvPr/>
        </p:nvSpPr>
        <p:spPr>
          <a:xfrm>
            <a:off x="7392020" y="4601258"/>
            <a:ext cx="16819064" cy="8249542"/>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2300"/>
              </a:spcBef>
              <a:buSzPct val="66000"/>
              <a:buBlip>
                <a:blip r:embed="rId7"/>
              </a:buBlip>
              <a:defRPr b="1" sz="6600">
                <a:solidFill>
                  <a:srgbClr val="000000"/>
                </a:solidFill>
                <a:latin typeface="Century Gothic"/>
                <a:ea typeface="Century Gothic"/>
                <a:cs typeface="Century Gothic"/>
                <a:sym typeface="Century Gothic"/>
              </a:defRPr>
            </a:pPr>
            <a:r>
              <a:t>SECOND</a:t>
            </a:r>
            <a:r>
              <a:rPr b="0"/>
              <a:t>: At age 20, Josiah began to cleanse Jerusalem. (2 Chron 34:3b)</a:t>
            </a:r>
            <a:endParaRPr b="0"/>
          </a:p>
          <a:p>
            <a:pPr lvl="1" marL="1312581" indent="-893481" defTabSz="1155277">
              <a:lnSpc>
                <a:spcPct val="100000"/>
              </a:lnSpc>
              <a:spcBef>
                <a:spcPts val="1600"/>
              </a:spcBef>
              <a:buSzPct val="66000"/>
              <a:buBlip>
                <a:blip r:embed="rId8"/>
              </a:buBlip>
              <a:defRPr sz="6000">
                <a:solidFill>
                  <a:srgbClr val="000000"/>
                </a:solidFill>
                <a:latin typeface="Century Gothic"/>
                <a:ea typeface="Century Gothic"/>
                <a:cs typeface="Century Gothic"/>
                <a:sym typeface="Century Gothic"/>
              </a:defRPr>
            </a:pPr>
            <a:r>
              <a:t>Purged the Mount of Olives (“mt of corruption”) (2 Ki 23:13-14).</a:t>
            </a:r>
          </a:p>
          <a:p>
            <a:pPr lvl="1" marL="1312581" indent="-893481" defTabSz="1155277">
              <a:lnSpc>
                <a:spcPct val="100000"/>
              </a:lnSpc>
              <a:spcBef>
                <a:spcPts val="1600"/>
              </a:spcBef>
              <a:buSzPct val="66000"/>
              <a:buBlip>
                <a:blip r:embed="rId8"/>
              </a:buBlip>
              <a:defRPr sz="6000">
                <a:solidFill>
                  <a:srgbClr val="000000"/>
                </a:solidFill>
                <a:latin typeface="Century Gothic"/>
                <a:ea typeface="Century Gothic"/>
                <a:cs typeface="Century Gothic"/>
                <a:sym typeface="Century Gothic"/>
              </a:defRPr>
            </a:pPr>
            <a:r>
              <a:t>Uncovered the altar of Jeroboam as well as the tomb of the prophet who had warned him; fulfills prophecy of 1 Kings 13:1-5 (332  yrs later - 2 Kings 23:15-18).</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0">
                                            <p:txEl>
                                              <p:pRg st="2" end="2"/>
                                            </p:txEl>
                                          </p:spTgt>
                                        </p:tgtEl>
                                        <p:attrNameLst>
                                          <p:attrName>style.visibility</p:attrName>
                                        </p:attrNameLst>
                                      </p:cBhvr>
                                      <p:to>
                                        <p:strVal val="visible"/>
                                      </p:to>
                                    </p:set>
                                    <p:animEffect filter="fade" transition="in">
                                      <p:cBhvr>
                                        <p:cTn id="7" dur="1500"/>
                                        <p:tgtEl>
                                          <p:spTgt spid="31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0"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13"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14"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15"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16"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17"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318" name="2 Chronicles 34:8 (NKJV)…"/>
          <p:cNvSpPr txBox="1"/>
          <p:nvPr/>
        </p:nvSpPr>
        <p:spPr>
          <a:xfrm>
            <a:off x="7392019" y="7496696"/>
            <a:ext cx="16819064" cy="4968876"/>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algn="ctr" defTabSz="821531">
              <a:lnSpc>
                <a:spcPct val="100000"/>
              </a:lnSpc>
              <a:spcBef>
                <a:spcPts val="0"/>
              </a:spcBef>
              <a:defRPr baseline="31999" sz="6700">
                <a:solidFill>
                  <a:srgbClr val="FFFFFF"/>
                </a:solidFill>
              </a:defRPr>
            </a:pPr>
            <a:r>
              <a:t>8</a:t>
            </a:r>
            <a:r>
              <a:rPr baseline="0"/>
              <a:t> “In the eighteenth year of his reign, when he had purged the land and the temple, he sent Shaphan the son of Azaliah, Maaseiah the governor of the city, and Joah the son of Joahaz the recorder, to repair the house of the Lord his God.”</a:t>
            </a:r>
          </a:p>
        </p:txBody>
      </p:sp>
      <p:sp>
        <p:nvSpPr>
          <p:cNvPr id="319" name="FIRST: At age 16, Josiah began to seek the Lord. —(2 Chronicles 34:3a)"/>
          <p:cNvSpPr txBox="1"/>
          <p:nvPr/>
        </p:nvSpPr>
        <p:spPr>
          <a:xfrm>
            <a:off x="6688137" y="4299594"/>
            <a:ext cx="17395682" cy="22583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1200"/>
              </a:spcBef>
              <a:buSzPct val="66000"/>
              <a:buBlip>
                <a:blip r:embed="rId7"/>
              </a:buBlip>
              <a:defRPr b="1" sz="6600">
                <a:solidFill>
                  <a:srgbClr val="000000"/>
                </a:solidFill>
                <a:latin typeface="Century Gothic"/>
                <a:ea typeface="Century Gothic"/>
                <a:cs typeface="Century Gothic"/>
                <a:sym typeface="Century Gothic"/>
              </a:defRPr>
            </a:pPr>
            <a:r>
              <a:t>THIRD</a:t>
            </a:r>
            <a:r>
              <a:rPr b="0"/>
              <a:t>: At age 26, Josiah orders the temple repairs: 2 Chron 34:8</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22"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23"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24"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25"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26"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327" name="FIRST: At age 16, Josiah began to seek the Lord. —(2 Chronicles 34:3a)"/>
          <p:cNvSpPr txBox="1"/>
          <p:nvPr/>
        </p:nvSpPr>
        <p:spPr>
          <a:xfrm>
            <a:off x="6688137" y="4299594"/>
            <a:ext cx="17395682" cy="92052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1200"/>
              </a:spcBef>
              <a:buSzPct val="66000"/>
              <a:buBlip>
                <a:blip r:embed="rId7"/>
              </a:buBlip>
              <a:defRPr b="1" sz="6600">
                <a:solidFill>
                  <a:srgbClr val="000000"/>
                </a:solidFill>
                <a:latin typeface="Century Gothic"/>
                <a:ea typeface="Century Gothic"/>
                <a:cs typeface="Century Gothic"/>
                <a:sym typeface="Century Gothic"/>
              </a:defRPr>
            </a:pPr>
            <a:r>
              <a:t>THIRD</a:t>
            </a:r>
            <a:r>
              <a:rPr b="0"/>
              <a:t>: At age 26, Josiah orders the temple repairs: 2 Chron 34:8</a:t>
            </a:r>
            <a:endParaRPr b="0"/>
          </a:p>
          <a:p>
            <a:pPr lvl="1" marL="1327148" indent="-908048" defTabSz="1155277">
              <a:lnSpc>
                <a:spcPct val="100000"/>
              </a:lnSpc>
              <a:spcBef>
                <a:spcPts val="1200"/>
              </a:spcBef>
              <a:buSzPct val="66000"/>
              <a:buBlip>
                <a:blip r:embed="rId8"/>
              </a:buBlip>
              <a:defRPr sz="6000">
                <a:solidFill>
                  <a:srgbClr val="000000"/>
                </a:solidFill>
                <a:latin typeface="Century Gothic"/>
                <a:ea typeface="Century Gothic"/>
                <a:cs typeface="Century Gothic"/>
                <a:sym typeface="Century Gothic"/>
              </a:defRPr>
            </a:pPr>
            <a:r>
              <a:t>A copy of the book of the law was discovered (2 Chronicles 34:14-15). </a:t>
            </a:r>
          </a:p>
          <a:p>
            <a:pPr lvl="1" marL="1327148" indent="-908048" defTabSz="1155277">
              <a:lnSpc>
                <a:spcPct val="100000"/>
              </a:lnSpc>
              <a:spcBef>
                <a:spcPts val="1200"/>
              </a:spcBef>
              <a:buSzPct val="66000"/>
              <a:buBlip>
                <a:blip r:embed="rId8"/>
              </a:buBlip>
              <a:defRPr sz="6000">
                <a:solidFill>
                  <a:srgbClr val="000000"/>
                </a:solidFill>
                <a:latin typeface="Century Gothic"/>
                <a:ea typeface="Century Gothic"/>
                <a:cs typeface="Century Gothic"/>
                <a:sym typeface="Century Gothic"/>
              </a:defRPr>
            </a:pPr>
            <a:r>
              <a:t>When read to Josiah, he tore his clothes - horrified at how far Judah had departed from God </a:t>
            </a:r>
            <a:r>
              <a:rPr sz="5400"/>
              <a:t>(2 Kgs 22:12-20; 2 Chron. 34:20-28).</a:t>
            </a:r>
            <a:endParaRPr sz="5400"/>
          </a:p>
          <a:p>
            <a:pPr lvl="1" marL="1327148" indent="-908048" defTabSz="1155277">
              <a:lnSpc>
                <a:spcPct val="100000"/>
              </a:lnSpc>
              <a:spcBef>
                <a:spcPts val="1200"/>
              </a:spcBef>
              <a:buSzPct val="66000"/>
              <a:buBlip>
                <a:blip r:embed="rId8"/>
              </a:buBlip>
              <a:defRPr sz="6000">
                <a:solidFill>
                  <a:srgbClr val="000000"/>
                </a:solidFill>
                <a:latin typeface="Century Gothic"/>
                <a:ea typeface="Century Gothic"/>
                <a:cs typeface="Century Gothic"/>
                <a:sym typeface="Century Gothic"/>
              </a:defRPr>
            </a:pPr>
            <a:r>
              <a:t>Impetus for the pursuit of complete restoration in Judah (2 Kings 23:4-20).</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7">
                                            <p:txEl>
                                              <p:pRg st="2" end="2"/>
                                            </p:txEl>
                                          </p:spTgt>
                                        </p:tgtEl>
                                        <p:attrNameLst>
                                          <p:attrName>style.visibility</p:attrName>
                                        </p:attrNameLst>
                                      </p:cBhvr>
                                      <p:to>
                                        <p:strVal val="visible"/>
                                      </p:to>
                                    </p:set>
                                    <p:animEffect filter="fade" transition="in">
                                      <p:cBhvr>
                                        <p:cTn id="7" dur="1500"/>
                                        <p:tgtEl>
                                          <p:spTgt spid="32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327">
                                            <p:txEl>
                                              <p:pRg st="3" end="3"/>
                                            </p:txEl>
                                          </p:spTgt>
                                        </p:tgtEl>
                                        <p:attrNameLst>
                                          <p:attrName>style.visibility</p:attrName>
                                        </p:attrNameLst>
                                      </p:cBhvr>
                                      <p:to>
                                        <p:strVal val="visible"/>
                                      </p:to>
                                    </p:set>
                                    <p:animEffect filter="fade" transition="in">
                                      <p:cBhvr>
                                        <p:cTn id="12" dur="1500"/>
                                        <p:tgtEl>
                                          <p:spTgt spid="32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7"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30"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31"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32"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33"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34" name="Three Stages Of Reform" descr="Three Stages Of Reform"/>
          <p:cNvPicPr>
            <a:picLocks noChangeAspect="1"/>
          </p:cNvPicPr>
          <p:nvPr/>
        </p:nvPicPr>
        <p:blipFill>
          <a:blip r:embed="rId6">
            <a:extLst/>
          </a:blip>
          <a:stretch>
            <a:fillRect/>
          </a:stretch>
        </p:blipFill>
        <p:spPr>
          <a:xfrm>
            <a:off x="5864761" y="1837743"/>
            <a:ext cx="16725985" cy="2375045"/>
          </a:xfrm>
          <a:prstGeom prst="rect">
            <a:avLst/>
          </a:prstGeom>
          <a:ln w="12700">
            <a:miter lim="400000"/>
          </a:ln>
          <a:effectLst>
            <a:outerShdw sx="100000" sy="100000" kx="0" ky="0" algn="b" rotWithShape="0" blurRad="114300" dist="177800" dir="3268424">
              <a:srgbClr val="000000">
                <a:alpha val="33151"/>
              </a:srgbClr>
            </a:outerShdw>
          </a:effectLst>
        </p:spPr>
      </p:pic>
      <p:sp>
        <p:nvSpPr>
          <p:cNvPr id="335" name="FIRST: At age 16, Josiah began to seek the Lord. —(2 Chronicles 34:3a)"/>
          <p:cNvSpPr txBox="1"/>
          <p:nvPr/>
        </p:nvSpPr>
        <p:spPr>
          <a:xfrm>
            <a:off x="6688137" y="4299594"/>
            <a:ext cx="17395682" cy="87353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2009" indent="-902009" defTabSz="1155277">
              <a:lnSpc>
                <a:spcPct val="100000"/>
              </a:lnSpc>
              <a:spcBef>
                <a:spcPts val="3500"/>
              </a:spcBef>
              <a:buSzPct val="66000"/>
              <a:buBlip>
                <a:blip r:embed="rId7"/>
              </a:buBlip>
              <a:defRPr b="1" sz="6600">
                <a:solidFill>
                  <a:srgbClr val="000000"/>
                </a:solidFill>
                <a:latin typeface="Century Gothic"/>
                <a:ea typeface="Century Gothic"/>
                <a:cs typeface="Century Gothic"/>
                <a:sym typeface="Century Gothic"/>
              </a:defRPr>
            </a:pPr>
            <a:r>
              <a:t>THIRD</a:t>
            </a:r>
            <a:r>
              <a:rPr b="0"/>
              <a:t>: At age 26, Josiah orders the temple repairs: 2 Chron 34:8</a:t>
            </a:r>
            <a:endParaRPr b="0"/>
          </a:p>
          <a:p>
            <a:pPr lvl="1" marL="1327148" indent="-908048" defTabSz="1155277">
              <a:lnSpc>
                <a:spcPct val="100000"/>
              </a:lnSpc>
              <a:spcBef>
                <a:spcPts val="3500"/>
              </a:spcBef>
              <a:buSzPct val="66000"/>
              <a:buBlip>
                <a:blip r:embed="rId8"/>
              </a:buBlip>
              <a:defRPr sz="7200">
                <a:solidFill>
                  <a:srgbClr val="000000"/>
                </a:solidFill>
                <a:latin typeface="Century Gothic"/>
                <a:ea typeface="Century Gothic"/>
                <a:cs typeface="Century Gothic"/>
                <a:sym typeface="Century Gothic"/>
              </a:defRPr>
            </a:pPr>
            <a:r>
              <a:t>Calls the people to pledge to follow God’s word (2 Kings 23:1-3). </a:t>
            </a:r>
          </a:p>
          <a:p>
            <a:pPr lvl="1" marL="1327148" indent="-908048" defTabSz="1155277">
              <a:lnSpc>
                <a:spcPct val="100000"/>
              </a:lnSpc>
              <a:spcBef>
                <a:spcPts val="3500"/>
              </a:spcBef>
              <a:buSzPct val="66000"/>
              <a:buBlip>
                <a:blip r:embed="rId8"/>
              </a:buBlip>
              <a:defRPr sz="7200">
                <a:solidFill>
                  <a:srgbClr val="000000"/>
                </a:solidFill>
                <a:latin typeface="Century Gothic"/>
                <a:ea typeface="Century Gothic"/>
                <a:cs typeface="Century Gothic"/>
                <a:sym typeface="Century Gothic"/>
              </a:defRPr>
            </a:pPr>
            <a:r>
              <a:t>Kept the Passover to its fullest extent since the days of the judges (2 Kings 23:21-25; 2 Chron. 35:1-19)</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35">
                                            <p:txEl>
                                              <p:pRg st="2" end="2"/>
                                            </p:txEl>
                                          </p:spTgt>
                                        </p:tgtEl>
                                        <p:attrNameLst>
                                          <p:attrName>style.visibility</p:attrName>
                                        </p:attrNameLst>
                                      </p:cBhvr>
                                      <p:to>
                                        <p:strVal val="visible"/>
                                      </p:to>
                                    </p:set>
                                    <p:animEffect filter="fade" transition="in">
                                      <p:cBhvr>
                                        <p:cTn id="7" dur="1500"/>
                                        <p:tgtEl>
                                          <p:spTgt spid="33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35"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7"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38"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39"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40"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41"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sp>
        <p:nvSpPr>
          <p:cNvPr id="342" name="FIRST: At age 16, Josiah began to seek the Lord. —(2 Chronicles 34:3a)"/>
          <p:cNvSpPr txBox="1"/>
          <p:nvPr/>
        </p:nvSpPr>
        <p:spPr>
          <a:xfrm>
            <a:off x="4776911" y="3317845"/>
            <a:ext cx="19438199" cy="9954518"/>
          </a:xfrm>
          <a:prstGeom prst="rect">
            <a:avLst/>
          </a:prstGeom>
          <a:solidFill>
            <a:srgbClr val="FFFFFF"/>
          </a:solidFill>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894734" indent="-894734" defTabSz="1155277">
              <a:lnSpc>
                <a:spcPct val="100000"/>
              </a:lnSpc>
              <a:spcBef>
                <a:spcPts val="1200"/>
              </a:spcBef>
              <a:buSzPct val="66000"/>
              <a:buBlip>
                <a:blip r:embed="rId6"/>
              </a:buBlip>
              <a:defRPr sz="6000">
                <a:solidFill>
                  <a:srgbClr val="000000"/>
                </a:solidFill>
                <a:latin typeface="Helvetica"/>
                <a:ea typeface="Helvetica"/>
                <a:cs typeface="Helvetica"/>
                <a:sym typeface="Helvetica"/>
              </a:defRPr>
            </a:pPr>
            <a:r>
              <a:t>All pagan vessels found in the temple were burned &amp; ashes carried to Bethel (2 Ki 23:4)</a:t>
            </a:r>
          </a:p>
          <a:p>
            <a:pPr marL="894734" indent="-894734" defTabSz="1155277">
              <a:lnSpc>
                <a:spcPct val="100000"/>
              </a:lnSpc>
              <a:spcBef>
                <a:spcPts val="1200"/>
              </a:spcBef>
              <a:buSzPct val="66000"/>
              <a:buBlip>
                <a:blip r:embed="rId6"/>
              </a:buBlip>
              <a:defRPr sz="6000">
                <a:solidFill>
                  <a:srgbClr val="000000"/>
                </a:solidFill>
                <a:latin typeface="Helvetica"/>
                <a:ea typeface="Helvetica"/>
                <a:cs typeface="Helvetica"/>
                <a:sym typeface="Helvetica"/>
              </a:defRPr>
            </a:pPr>
            <a:r>
              <a:t>Removed the pagan priests that had been appointed by Manasseh &amp; Amon (2 Ki 23:5)</a:t>
            </a:r>
          </a:p>
          <a:p>
            <a:pPr marL="894734" indent="-894734" defTabSz="1155277">
              <a:lnSpc>
                <a:spcPct val="100000"/>
              </a:lnSpc>
              <a:spcBef>
                <a:spcPts val="1200"/>
              </a:spcBef>
              <a:buSzPct val="66000"/>
              <a:buBlip>
                <a:blip r:embed="rId6"/>
              </a:buBlip>
              <a:defRPr sz="6000">
                <a:solidFill>
                  <a:srgbClr val="000000"/>
                </a:solidFill>
                <a:latin typeface="Helvetica"/>
                <a:ea typeface="Helvetica"/>
                <a:cs typeface="Helvetica"/>
                <a:sym typeface="Helvetica"/>
              </a:defRPr>
            </a:pPr>
            <a:r>
              <a:t>Removed the image Asherah from the temple, burned it &amp; spread ashes on graves of the people (2 Ki 23:6)</a:t>
            </a:r>
          </a:p>
          <a:p>
            <a:pPr marL="894734" indent="-894734" defTabSz="1155277">
              <a:lnSpc>
                <a:spcPct val="100000"/>
              </a:lnSpc>
              <a:spcBef>
                <a:spcPts val="1200"/>
              </a:spcBef>
              <a:buSzPct val="66000"/>
              <a:buBlip>
                <a:blip r:embed="rId6"/>
              </a:buBlip>
              <a:defRPr sz="6000">
                <a:solidFill>
                  <a:srgbClr val="000000"/>
                </a:solidFill>
                <a:latin typeface="Helvetica"/>
                <a:ea typeface="Helvetica"/>
                <a:cs typeface="Helvetica"/>
                <a:sym typeface="Helvetica"/>
              </a:defRPr>
            </a:pPr>
            <a:r>
              <a:t>Houses of the sodomites (homosexual priests) were torn down (2 Ki 23:7)</a:t>
            </a:r>
          </a:p>
          <a:p>
            <a:pPr marL="894734" indent="-894734" defTabSz="1155277">
              <a:lnSpc>
                <a:spcPct val="100000"/>
              </a:lnSpc>
              <a:spcBef>
                <a:spcPts val="1200"/>
              </a:spcBef>
              <a:buSzPct val="66000"/>
              <a:buBlip>
                <a:blip r:embed="rId6"/>
              </a:buBlip>
              <a:defRPr sz="6000">
                <a:solidFill>
                  <a:srgbClr val="000000"/>
                </a:solidFill>
                <a:latin typeface="Helvetica"/>
                <a:ea typeface="Helvetica"/>
                <a:cs typeface="Helvetica"/>
                <a:sym typeface="Helvetica"/>
              </a:defRPr>
            </a:pPr>
            <a:r>
              <a:t>Defiled the “high places” where the Lord was worshiped illegitimately [w/out authority] (2 Ki 23:8-9)</a:t>
            </a:r>
          </a:p>
        </p:txBody>
      </p:sp>
      <p:pic>
        <p:nvPicPr>
          <p:cNvPr id="343" name="Extent of Josiah’s Restoration" descr="Extent of Josiah’s Restoration"/>
          <p:cNvPicPr>
            <a:picLocks noChangeAspect="1"/>
          </p:cNvPicPr>
          <p:nvPr/>
        </p:nvPicPr>
        <p:blipFill>
          <a:blip r:embed="rId7">
            <a:extLst/>
          </a:blip>
          <a:stretch>
            <a:fillRect/>
          </a:stretch>
        </p:blipFill>
        <p:spPr>
          <a:xfrm>
            <a:off x="4776911" y="1599967"/>
            <a:ext cx="19438198" cy="1534696"/>
          </a:xfrm>
          <a:prstGeom prst="rect">
            <a:avLst/>
          </a:prstGeom>
          <a:ln w="12700">
            <a:miter lim="400000"/>
          </a:ln>
          <a:effectLst>
            <a:outerShdw sx="100000" sy="100000" kx="0" ky="0" algn="b" rotWithShape="0" blurRad="114300" dist="177800" dir="3268424">
              <a:srgbClr val="000000">
                <a:alpha val="33151"/>
              </a:srgbClr>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2">
                                            <p:txEl>
                                              <p:pRg st="1" end="1"/>
                                            </p:txEl>
                                          </p:spTgt>
                                        </p:tgtEl>
                                        <p:attrNameLst>
                                          <p:attrName>style.visibility</p:attrName>
                                        </p:attrNameLst>
                                      </p:cBhvr>
                                      <p:to>
                                        <p:strVal val="visible"/>
                                      </p:to>
                                    </p:set>
                                    <p:animEffect filter="wipe(left)" transition="in">
                                      <p:cBhvr>
                                        <p:cTn id="7" dur="1500"/>
                                        <p:tgtEl>
                                          <p:spTgt spid="34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42">
                                            <p:txEl>
                                              <p:pRg st="2" end="2"/>
                                            </p:txEl>
                                          </p:spTgt>
                                        </p:tgtEl>
                                        <p:attrNameLst>
                                          <p:attrName>style.visibility</p:attrName>
                                        </p:attrNameLst>
                                      </p:cBhvr>
                                      <p:to>
                                        <p:strVal val="visible"/>
                                      </p:to>
                                    </p:set>
                                    <p:animEffect filter="wipe(left)" transition="in">
                                      <p:cBhvr>
                                        <p:cTn id="12" dur="1500"/>
                                        <p:tgtEl>
                                          <p:spTgt spid="34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42">
                                            <p:txEl>
                                              <p:pRg st="3" end="3"/>
                                            </p:txEl>
                                          </p:spTgt>
                                        </p:tgtEl>
                                        <p:attrNameLst>
                                          <p:attrName>style.visibility</p:attrName>
                                        </p:attrNameLst>
                                      </p:cBhvr>
                                      <p:to>
                                        <p:strVal val="visible"/>
                                      </p:to>
                                    </p:set>
                                    <p:animEffect filter="wipe(left)" transition="in">
                                      <p:cBhvr>
                                        <p:cTn id="17" dur="1500"/>
                                        <p:tgtEl>
                                          <p:spTgt spid="34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42">
                                            <p:txEl>
                                              <p:pRg st="4" end="4"/>
                                            </p:txEl>
                                          </p:spTgt>
                                        </p:tgtEl>
                                        <p:attrNameLst>
                                          <p:attrName>style.visibility</p:attrName>
                                        </p:attrNameLst>
                                      </p:cBhvr>
                                      <p:to>
                                        <p:strVal val="visible"/>
                                      </p:to>
                                    </p:set>
                                    <p:animEffect filter="wipe(left)" transition="in">
                                      <p:cBhvr>
                                        <p:cTn id="22" dur="1500"/>
                                        <p:tgtEl>
                                          <p:spTgt spid="34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2"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satOff val="5412"/>
            <a:lumOff val="-30746"/>
          </a:schemeClr>
        </a:solidFill>
      </p:bgPr>
    </p:bg>
    <p:spTree>
      <p:nvGrpSpPr>
        <p:cNvPr id="1" name=""/>
        <p:cNvGrpSpPr/>
        <p:nvPr/>
      </p:nvGrpSpPr>
      <p:grpSpPr>
        <a:xfrm>
          <a:off x="0" y="0"/>
          <a:ext cx="0" cy="0"/>
          <a:chOff x="0" y="0"/>
          <a:chExt cx="0" cy="0"/>
        </a:xfrm>
      </p:grpSpPr>
      <p:pic>
        <p:nvPicPr>
          <p:cNvPr id="202" name="image.png" descr="image.png"/>
          <p:cNvPicPr>
            <a:picLocks noChangeAspect="0"/>
          </p:cNvPicPr>
          <p:nvPr>
            <p:ph type="pic" idx="21"/>
          </p:nvPr>
        </p:nvPicPr>
        <p:blipFill>
          <a:blip r:embed="rId2">
            <a:extLst/>
          </a:blip>
          <a:srcRect l="135" t="0" r="134" b="425"/>
          <a:stretch>
            <a:fillRect/>
          </a:stretch>
        </p:blipFill>
        <p:spPr>
          <a:xfrm>
            <a:off x="15257" y="1857978"/>
            <a:ext cx="24353488" cy="11858023"/>
          </a:xfrm>
          <a:prstGeom prst="rect">
            <a:avLst/>
          </a:prstGeom>
        </p:spPr>
      </p:pic>
      <p:pic>
        <p:nvPicPr>
          <p:cNvPr id="203"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204"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205"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5"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46"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47"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48"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49"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sp>
        <p:nvSpPr>
          <p:cNvPr id="350" name="FIRST: At age 16, Josiah began to seek the Lord. —(2 Chronicles 34:3a)"/>
          <p:cNvSpPr txBox="1"/>
          <p:nvPr/>
        </p:nvSpPr>
        <p:spPr>
          <a:xfrm>
            <a:off x="4776911" y="3317845"/>
            <a:ext cx="19438199" cy="9764018"/>
          </a:xfrm>
          <a:prstGeom prst="rect">
            <a:avLst/>
          </a:prstGeom>
          <a:solidFill>
            <a:srgbClr val="FFFFFF"/>
          </a:solidFill>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Defiled Topheth, (valley of Hinnom) where children were sacrificed to Molech (2 Ki 23:10)</a:t>
            </a:r>
          </a:p>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Destroyed a monument of horses &amp; chariots that had been dedicated to the sun (god) (2 Ki 23:11)</a:t>
            </a:r>
          </a:p>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Broke down &amp; ground to dust certain unauthorized altars - cast the dust into the brook Kidron (2 Ki 23:12)</a:t>
            </a:r>
          </a:p>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Destroyed the pagan shrines honoring the gods of the Zidonians, Moabites &amp; Ammonites that had been built by Solomon (2 Ki 23:13-14)</a:t>
            </a:r>
          </a:p>
        </p:txBody>
      </p:sp>
      <p:pic>
        <p:nvPicPr>
          <p:cNvPr id="351" name="Extent of Josiah’s Restoration" descr="Extent of Josiah’s Restoration"/>
          <p:cNvPicPr>
            <a:picLocks noChangeAspect="1"/>
          </p:cNvPicPr>
          <p:nvPr/>
        </p:nvPicPr>
        <p:blipFill>
          <a:blip r:embed="rId7">
            <a:extLst/>
          </a:blip>
          <a:stretch>
            <a:fillRect/>
          </a:stretch>
        </p:blipFill>
        <p:spPr>
          <a:xfrm>
            <a:off x="4776911" y="1599967"/>
            <a:ext cx="19438198" cy="1534696"/>
          </a:xfrm>
          <a:prstGeom prst="rect">
            <a:avLst/>
          </a:prstGeom>
          <a:ln w="12700">
            <a:miter lim="400000"/>
          </a:ln>
          <a:effectLst>
            <a:outerShdw sx="100000" sy="100000" kx="0" ky="0" algn="b" rotWithShape="0" blurRad="114300" dist="177800" dir="3268424">
              <a:srgbClr val="000000">
                <a:alpha val="33151"/>
              </a:srgbClr>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0">
                                            <p:txEl>
                                              <p:pRg st="1" end="1"/>
                                            </p:txEl>
                                          </p:spTgt>
                                        </p:tgtEl>
                                        <p:attrNameLst>
                                          <p:attrName>style.visibility</p:attrName>
                                        </p:attrNameLst>
                                      </p:cBhvr>
                                      <p:to>
                                        <p:strVal val="visible"/>
                                      </p:to>
                                    </p:set>
                                    <p:animEffect filter="wipe(left)" transition="in">
                                      <p:cBhvr>
                                        <p:cTn id="7" dur="1500"/>
                                        <p:tgtEl>
                                          <p:spTgt spid="35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50">
                                            <p:txEl>
                                              <p:pRg st="2" end="2"/>
                                            </p:txEl>
                                          </p:spTgt>
                                        </p:tgtEl>
                                        <p:attrNameLst>
                                          <p:attrName>style.visibility</p:attrName>
                                        </p:attrNameLst>
                                      </p:cBhvr>
                                      <p:to>
                                        <p:strVal val="visible"/>
                                      </p:to>
                                    </p:set>
                                    <p:animEffect filter="wipe(left)" transition="in">
                                      <p:cBhvr>
                                        <p:cTn id="12" dur="1500"/>
                                        <p:tgtEl>
                                          <p:spTgt spid="35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50">
                                            <p:txEl>
                                              <p:pRg st="3" end="3"/>
                                            </p:txEl>
                                          </p:spTgt>
                                        </p:tgtEl>
                                        <p:attrNameLst>
                                          <p:attrName>style.visibility</p:attrName>
                                        </p:attrNameLst>
                                      </p:cBhvr>
                                      <p:to>
                                        <p:strVal val="visible"/>
                                      </p:to>
                                    </p:set>
                                    <p:animEffect filter="wipe(left)" transition="in">
                                      <p:cBhvr>
                                        <p:cTn id="17" dur="1500"/>
                                        <p:tgtEl>
                                          <p:spTgt spid="35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0"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54"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55"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56"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57"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sp>
        <p:nvSpPr>
          <p:cNvPr id="358" name="FIRST: At age 16, Josiah began to seek the Lord. —(2 Chronicles 34:3a)"/>
          <p:cNvSpPr txBox="1"/>
          <p:nvPr/>
        </p:nvSpPr>
        <p:spPr>
          <a:xfrm>
            <a:off x="4776911" y="3317845"/>
            <a:ext cx="19438199" cy="9764018"/>
          </a:xfrm>
          <a:prstGeom prst="rect">
            <a:avLst/>
          </a:prstGeom>
          <a:solidFill>
            <a:srgbClr val="FFFFFF"/>
          </a:solidFill>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He removed the altar that Jeroboam had built at Bethel, destroying the high place and the idol (2 Ki 23:15)</a:t>
            </a:r>
          </a:p>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Burned the bones of those who had practiced idolatry [fulfilling the prophecy of 1 Ki 13:2] (2 Ki 23:16)</a:t>
            </a:r>
          </a:p>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Destroyed the shrines and high places in Israel [Samaria] and killed the priests and burned their remains on the altars they had erected (2 Ki 23:19-20)</a:t>
            </a:r>
          </a:p>
          <a:p>
            <a:pPr marL="894734" indent="-894734" defTabSz="1155277">
              <a:lnSpc>
                <a:spcPct val="100000"/>
              </a:lnSpc>
              <a:spcBef>
                <a:spcPts val="3500"/>
              </a:spcBef>
              <a:buSzPct val="66000"/>
              <a:buBlip>
                <a:blip r:embed="rId6"/>
              </a:buBlip>
              <a:defRPr sz="6000">
                <a:solidFill>
                  <a:srgbClr val="000000"/>
                </a:solidFill>
                <a:latin typeface="Helvetica"/>
                <a:ea typeface="Helvetica"/>
                <a:cs typeface="Helvetica"/>
                <a:sym typeface="Helvetica"/>
              </a:defRPr>
            </a:pPr>
            <a:r>
              <a:t>Removed those who practiced witchcraft (2 Ki 23:24)</a:t>
            </a:r>
          </a:p>
        </p:txBody>
      </p:sp>
      <p:pic>
        <p:nvPicPr>
          <p:cNvPr id="359" name="Extent of Josiah’s Restoration" descr="Extent of Josiah’s Restoration"/>
          <p:cNvPicPr>
            <a:picLocks noChangeAspect="1"/>
          </p:cNvPicPr>
          <p:nvPr/>
        </p:nvPicPr>
        <p:blipFill>
          <a:blip r:embed="rId7">
            <a:extLst/>
          </a:blip>
          <a:stretch>
            <a:fillRect/>
          </a:stretch>
        </p:blipFill>
        <p:spPr>
          <a:xfrm>
            <a:off x="4776911" y="1599967"/>
            <a:ext cx="19438198" cy="1534696"/>
          </a:xfrm>
          <a:prstGeom prst="rect">
            <a:avLst/>
          </a:prstGeom>
          <a:ln w="12700">
            <a:miter lim="400000"/>
          </a:ln>
          <a:effectLst>
            <a:outerShdw sx="100000" sy="100000" kx="0" ky="0" algn="b" rotWithShape="0" blurRad="114300" dist="177800" dir="3268424">
              <a:srgbClr val="000000">
                <a:alpha val="33151"/>
              </a:srgbClr>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8">
                                            <p:txEl>
                                              <p:pRg st="1" end="1"/>
                                            </p:txEl>
                                          </p:spTgt>
                                        </p:tgtEl>
                                        <p:attrNameLst>
                                          <p:attrName>style.visibility</p:attrName>
                                        </p:attrNameLst>
                                      </p:cBhvr>
                                      <p:to>
                                        <p:strVal val="visible"/>
                                      </p:to>
                                    </p:set>
                                    <p:animEffect filter="wipe(left)" transition="in">
                                      <p:cBhvr>
                                        <p:cTn id="7" dur="1500"/>
                                        <p:tgtEl>
                                          <p:spTgt spid="3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58">
                                            <p:txEl>
                                              <p:pRg st="2" end="2"/>
                                            </p:txEl>
                                          </p:spTgt>
                                        </p:tgtEl>
                                        <p:attrNameLst>
                                          <p:attrName>style.visibility</p:attrName>
                                        </p:attrNameLst>
                                      </p:cBhvr>
                                      <p:to>
                                        <p:strVal val="visible"/>
                                      </p:to>
                                    </p:set>
                                    <p:animEffect filter="wipe(left)" transition="in">
                                      <p:cBhvr>
                                        <p:cTn id="12" dur="1500"/>
                                        <p:tgtEl>
                                          <p:spTgt spid="3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58">
                                            <p:txEl>
                                              <p:pRg st="3" end="3"/>
                                            </p:txEl>
                                          </p:spTgt>
                                        </p:tgtEl>
                                        <p:attrNameLst>
                                          <p:attrName>style.visibility</p:attrName>
                                        </p:attrNameLst>
                                      </p:cBhvr>
                                      <p:to>
                                        <p:strVal val="visible"/>
                                      </p:to>
                                    </p:set>
                                    <p:animEffect filter="wipe(left)" transition="in">
                                      <p:cBhvr>
                                        <p:cTn id="17" dur="1500"/>
                                        <p:tgtEl>
                                          <p:spTgt spid="35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8"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1"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62"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63"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64"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65"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66" name="Josiah’s Death" descr="Josiah’s Death"/>
          <p:cNvPicPr>
            <a:picLocks noChangeAspect="1"/>
          </p:cNvPicPr>
          <p:nvPr/>
        </p:nvPicPr>
        <p:blipFill>
          <a:blip r:embed="rId6">
            <a:extLst/>
          </a:blip>
          <a:stretch>
            <a:fillRect/>
          </a:stretch>
        </p:blipFill>
        <p:spPr>
          <a:xfrm>
            <a:off x="7130112" y="1909158"/>
            <a:ext cx="14298135" cy="2560130"/>
          </a:xfrm>
          <a:prstGeom prst="rect">
            <a:avLst/>
          </a:prstGeom>
          <a:ln w="12700">
            <a:miter lim="400000"/>
          </a:ln>
          <a:effectLst>
            <a:outerShdw sx="100000" sy="100000" kx="0" ky="0" algn="b" rotWithShape="0" blurRad="114300" dist="177800" dir="3268424">
              <a:srgbClr val="000000">
                <a:alpha val="33151"/>
              </a:srgbClr>
            </a:outerShdw>
          </a:effectLst>
        </p:spPr>
      </p:pic>
      <p:sp>
        <p:nvSpPr>
          <p:cNvPr id="367" name="In 609 B.C., Josiah attempted to block Pharaoh Necho II of Egypt as he marched north to assist Assyria in her fight with Babylon. — (2 Chron 35:20-24; 2 Kin 23:28-30)…"/>
          <p:cNvSpPr txBox="1"/>
          <p:nvPr/>
        </p:nvSpPr>
        <p:spPr>
          <a:xfrm>
            <a:off x="6812360" y="4644418"/>
            <a:ext cx="17395173" cy="8633717"/>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2800"/>
              </a:spcBef>
              <a:buSzPct val="66000"/>
              <a:buBlip>
                <a:blip r:embed="rId7"/>
              </a:buBlip>
              <a:defRPr sz="6200">
                <a:solidFill>
                  <a:srgbClr val="000000"/>
                </a:solidFill>
                <a:latin typeface="Century Gothic"/>
                <a:ea typeface="Century Gothic"/>
                <a:cs typeface="Century Gothic"/>
                <a:sym typeface="Century Gothic"/>
              </a:defRPr>
            </a:pPr>
            <a:r>
              <a:t>In 609 B.C., Josiah attempted to block Pharaoh Necho II of Egypt as he marched north to assist Assyria in her fight with Babylon. (2 Chron 35:20-24; 2 Kin 23:28-30)</a:t>
            </a:r>
          </a:p>
          <a:p>
            <a:pPr lvl="1" marL="1327148" indent="-908048" defTabSz="1155277">
              <a:lnSpc>
                <a:spcPct val="100000"/>
              </a:lnSpc>
              <a:spcBef>
                <a:spcPts val="2800"/>
              </a:spcBef>
              <a:buSzPct val="66000"/>
              <a:buBlip>
                <a:blip r:embed="rId8"/>
              </a:buBlip>
              <a:defRPr sz="6200">
                <a:solidFill>
                  <a:srgbClr val="000000"/>
                </a:solidFill>
                <a:latin typeface="Century Gothic"/>
                <a:ea typeface="Century Gothic"/>
                <a:cs typeface="Century Gothic"/>
                <a:sym typeface="Century Gothic"/>
              </a:defRPr>
            </a:pPr>
            <a:r>
              <a:t>Necho wanted Assyria as a buffer state.</a:t>
            </a:r>
          </a:p>
          <a:p>
            <a:pPr lvl="1" marL="1327148" indent="-908048" defTabSz="1155277">
              <a:lnSpc>
                <a:spcPct val="100000"/>
              </a:lnSpc>
              <a:spcBef>
                <a:spcPts val="2800"/>
              </a:spcBef>
              <a:buSzPct val="66000"/>
              <a:buBlip>
                <a:blip r:embed="rId8"/>
              </a:buBlip>
              <a:defRPr sz="6200">
                <a:solidFill>
                  <a:srgbClr val="000000"/>
                </a:solidFill>
                <a:latin typeface="Century Gothic"/>
                <a:ea typeface="Century Gothic"/>
                <a:cs typeface="Century Gothic"/>
                <a:sym typeface="Century Gothic"/>
              </a:defRPr>
            </a:pPr>
            <a:r>
              <a:t>Josiah engaged him at Megiddo and thearchers shot Josiah &amp; seriously wounded him dying later in Jerusalem.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67">
                                            <p:txEl>
                                              <p:pRg st="1" end="1"/>
                                            </p:txEl>
                                          </p:spTgt>
                                        </p:tgtEl>
                                        <p:attrNameLst>
                                          <p:attrName>style.visibility</p:attrName>
                                        </p:attrNameLst>
                                      </p:cBhvr>
                                      <p:to>
                                        <p:strVal val="visible"/>
                                      </p:to>
                                    </p:set>
                                    <p:animEffect filter="fade" transition="in">
                                      <p:cBhvr>
                                        <p:cTn id="7" dur="1500"/>
                                        <p:tgtEl>
                                          <p:spTgt spid="3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367">
                                            <p:txEl>
                                              <p:pRg st="2" end="2"/>
                                            </p:txEl>
                                          </p:spTgt>
                                        </p:tgtEl>
                                        <p:attrNameLst>
                                          <p:attrName>style.visibility</p:attrName>
                                        </p:attrNameLst>
                                      </p:cBhvr>
                                      <p:to>
                                        <p:strVal val="visible"/>
                                      </p:to>
                                    </p:set>
                                    <p:animEffect filter="fade" transition="in">
                                      <p:cBhvr>
                                        <p:cTn id="12" dur="1500"/>
                                        <p:tgtEl>
                                          <p:spTgt spid="367">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7"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9"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70"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71"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72"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73"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74" name="Josiah’s Death" descr="Josiah’s Death"/>
          <p:cNvPicPr>
            <a:picLocks noChangeAspect="1"/>
          </p:cNvPicPr>
          <p:nvPr/>
        </p:nvPicPr>
        <p:blipFill>
          <a:blip r:embed="rId6">
            <a:extLst/>
          </a:blip>
          <a:stretch>
            <a:fillRect/>
          </a:stretch>
        </p:blipFill>
        <p:spPr>
          <a:xfrm>
            <a:off x="7130112" y="1909158"/>
            <a:ext cx="14298135" cy="2560130"/>
          </a:xfrm>
          <a:prstGeom prst="rect">
            <a:avLst/>
          </a:prstGeom>
          <a:ln w="12700">
            <a:miter lim="400000"/>
          </a:ln>
          <a:effectLst>
            <a:outerShdw sx="100000" sy="100000" kx="0" ky="0" algn="b" rotWithShape="0" blurRad="114300" dist="177800" dir="3268424">
              <a:srgbClr val="000000">
                <a:alpha val="33151"/>
              </a:srgbClr>
            </a:outerShdw>
          </a:effectLst>
        </p:spPr>
      </p:pic>
      <p:sp>
        <p:nvSpPr>
          <p:cNvPr id="375" name="2 Chronicles 35:24–25 (NKJV)…"/>
          <p:cNvSpPr txBox="1"/>
          <p:nvPr/>
        </p:nvSpPr>
        <p:spPr>
          <a:xfrm>
            <a:off x="230345" y="7230898"/>
            <a:ext cx="23923311" cy="6121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600">
                <a:solidFill>
                  <a:srgbClr val="000000"/>
                </a:solidFill>
                <a:latin typeface="Helvetica"/>
                <a:ea typeface="Helvetica"/>
                <a:cs typeface="Helvetica"/>
                <a:sym typeface="Helvetica"/>
              </a:defRPr>
            </a:pPr>
            <a:r>
              <a:t>2 Chronicles 35:24–25 (NKJV)</a:t>
            </a:r>
          </a:p>
          <a:p>
            <a:pPr algn="ctr" defTabSz="457200">
              <a:lnSpc>
                <a:spcPct val="100000"/>
              </a:lnSpc>
              <a:spcBef>
                <a:spcPts val="0"/>
              </a:spcBef>
              <a:defRPr sz="6600">
                <a:solidFill>
                  <a:srgbClr val="000000"/>
                </a:solidFill>
                <a:latin typeface="Helvetica"/>
                <a:ea typeface="Helvetica"/>
                <a:cs typeface="Helvetica"/>
                <a:sym typeface="Helvetica"/>
              </a:defRPr>
            </a:pPr>
            <a:r>
              <a:rPr baseline="31999"/>
              <a:t>24</a:t>
            </a:r>
            <a:r>
              <a:t> … And all Judah and Jerusalem mourned for Josiah. </a:t>
            </a:r>
            <a:r>
              <a:rPr baseline="31999"/>
              <a:t>25</a:t>
            </a:r>
            <a:r>
              <a:t> Jeremiah also lamented for Josiah. And to this day all the singing men and the singing women speak of Josiah in their lamentations. They made it a custom in Israel; and indeed they </a:t>
            </a:r>
            <a:r>
              <a:rPr i="1"/>
              <a:t>are</a:t>
            </a:r>
            <a:r>
              <a:t> written in the Laments. </a:t>
            </a:r>
          </a:p>
        </p:txBody>
      </p:sp>
      <p:sp>
        <p:nvSpPr>
          <p:cNvPr id="376" name="In 609 B.C., Josiah attempted to block Pharaoh Necho II of Egypt as he marched north to assist Assyria in her fight with Babylon. — (2 Chron 35:20-24; 2 Kin 23:28-30)…"/>
          <p:cNvSpPr txBox="1"/>
          <p:nvPr/>
        </p:nvSpPr>
        <p:spPr>
          <a:xfrm>
            <a:off x="6812360" y="4644418"/>
            <a:ext cx="17395173" cy="2283717"/>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lvl1pPr marL="908048" indent="-908048" defTabSz="1155277">
              <a:lnSpc>
                <a:spcPct val="100000"/>
              </a:lnSpc>
              <a:spcBef>
                <a:spcPts val="2800"/>
              </a:spcBef>
              <a:buSzPct val="66000"/>
              <a:buBlip>
                <a:blip r:embed="rId7"/>
              </a:buBlip>
              <a:defRPr sz="6700">
                <a:solidFill>
                  <a:srgbClr val="000000"/>
                </a:solidFill>
                <a:latin typeface="Century Gothic"/>
                <a:ea typeface="Century Gothic"/>
                <a:cs typeface="Century Gothic"/>
                <a:sym typeface="Century Gothic"/>
              </a:defRPr>
            </a:lvl1pPr>
          </a:lstStyle>
          <a:p>
            <a:pPr/>
            <a:r>
              <a:t>Great lamentation followed his death (2 Chron 35:20-27; Zechariah 12:11).</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75"/>
                                        </p:tgtEl>
                                        <p:attrNameLst>
                                          <p:attrName>style.visibility</p:attrName>
                                        </p:attrNameLst>
                                      </p:cBhvr>
                                      <p:to>
                                        <p:strVal val="visible"/>
                                      </p:to>
                                    </p:set>
                                    <p:animEffect filter="fade" transition="in">
                                      <p:cBhvr>
                                        <p:cTn id="7" dur="15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5"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79"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80"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81"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82"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83" name="Lessons From Josiah" descr="Lessons From Josiah"/>
          <p:cNvPicPr>
            <a:picLocks noChangeAspect="1"/>
          </p:cNvPicPr>
          <p:nvPr/>
        </p:nvPicPr>
        <p:blipFill>
          <a:blip r:embed="rId6">
            <a:extLst/>
          </a:blip>
          <a:stretch>
            <a:fillRect/>
          </a:stretch>
        </p:blipFill>
        <p:spPr>
          <a:xfrm>
            <a:off x="6647990" y="1927520"/>
            <a:ext cx="14259602" cy="1928814"/>
          </a:xfrm>
          <a:prstGeom prst="rect">
            <a:avLst/>
          </a:prstGeom>
          <a:ln w="12700">
            <a:miter lim="400000"/>
          </a:ln>
          <a:effectLst>
            <a:outerShdw sx="100000" sy="100000" kx="0" ky="0" algn="b" rotWithShape="0" blurRad="114300" dist="177800" dir="3268424">
              <a:srgbClr val="000000">
                <a:alpha val="33151"/>
              </a:srgbClr>
            </a:outerShdw>
          </a:effectLst>
        </p:spPr>
      </p:pic>
      <p:sp>
        <p:nvSpPr>
          <p:cNvPr id="384" name="Josiah was faithful in an evil environment.…"/>
          <p:cNvSpPr txBox="1"/>
          <p:nvPr/>
        </p:nvSpPr>
        <p:spPr>
          <a:xfrm>
            <a:off x="6236625" y="3990812"/>
            <a:ext cx="17850418" cy="93195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2600"/>
              </a:spcBef>
              <a:buSzPct val="66000"/>
              <a:buBlip>
                <a:blip r:embed="rId7"/>
              </a:buBlip>
              <a:defRPr b="1" sz="6200">
                <a:solidFill>
                  <a:srgbClr val="000000"/>
                </a:solidFill>
                <a:latin typeface="Helvetica"/>
                <a:ea typeface="Helvetica"/>
                <a:cs typeface="Helvetica"/>
                <a:sym typeface="Helvetica"/>
              </a:defRPr>
            </a:pPr>
            <a:r>
              <a:t>Josiah was faithful in an evil environment.</a:t>
            </a:r>
          </a:p>
          <a:p>
            <a:pPr lvl="1" marL="1327148" indent="-908048" defTabSz="1155277">
              <a:lnSpc>
                <a:spcPct val="100000"/>
              </a:lnSpc>
              <a:spcBef>
                <a:spcPts val="2600"/>
              </a:spcBef>
              <a:buSzPct val="66000"/>
              <a:buBlip>
                <a:blip r:embed="rId8"/>
              </a:buBlip>
              <a:defRPr sz="6200">
                <a:solidFill>
                  <a:srgbClr val="000000"/>
                </a:solidFill>
                <a:latin typeface="Helvetica"/>
                <a:ea typeface="Helvetica"/>
                <a:cs typeface="Helvetica"/>
                <a:sym typeface="Helvetica"/>
              </a:defRPr>
            </a:pPr>
            <a:r>
              <a:t>His grandfather Manasseh (2 Kings 21:1-9,16); and his father Amon (2 Kings 21:19-22) were extremely wicked.</a:t>
            </a:r>
          </a:p>
          <a:p>
            <a:pPr lvl="1" marL="1327148" indent="-908048" defTabSz="1155277">
              <a:lnSpc>
                <a:spcPct val="100000"/>
              </a:lnSpc>
              <a:spcBef>
                <a:spcPts val="2600"/>
              </a:spcBef>
              <a:buSzPct val="66000"/>
              <a:buBlip>
                <a:blip r:embed="rId8"/>
              </a:buBlip>
              <a:defRPr sz="6200">
                <a:solidFill>
                  <a:srgbClr val="000000"/>
                </a:solidFill>
                <a:latin typeface="Helvetica"/>
                <a:ea typeface="Helvetica"/>
                <a:cs typeface="Helvetica"/>
                <a:sym typeface="Helvetica"/>
              </a:defRPr>
            </a:pPr>
            <a:r>
              <a:t>Judah had become worse than the nations God destroyed (2 Kings 21:9). / Jerusalem was filled “from one end to another” with blood (2 Kings 21:16). / Judah was totally given over to idolatry (2 Kings 21:2-7, 21).</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84">
                                            <p:txEl>
                                              <p:pRg st="1" end="1"/>
                                            </p:txEl>
                                          </p:spTgt>
                                        </p:tgtEl>
                                        <p:attrNameLst>
                                          <p:attrName>style.visibility</p:attrName>
                                        </p:attrNameLst>
                                      </p:cBhvr>
                                      <p:to>
                                        <p:strVal val="visible"/>
                                      </p:to>
                                    </p:set>
                                    <p:animEffect filter="wipe(left)" transition="in">
                                      <p:cBhvr>
                                        <p:cTn id="7" dur="1500"/>
                                        <p:tgtEl>
                                          <p:spTgt spid="38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84">
                                            <p:txEl>
                                              <p:pRg st="2" end="2"/>
                                            </p:txEl>
                                          </p:spTgt>
                                        </p:tgtEl>
                                        <p:attrNameLst>
                                          <p:attrName>style.visibility</p:attrName>
                                        </p:attrNameLst>
                                      </p:cBhvr>
                                      <p:to>
                                        <p:strVal val="visible"/>
                                      </p:to>
                                    </p:set>
                                    <p:animEffect filter="wipe(left)" transition="in">
                                      <p:cBhvr>
                                        <p:cTn id="12" dur="1500"/>
                                        <p:tgtEl>
                                          <p:spTgt spid="38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4"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87"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88"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89"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90"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91" name="Lessons From Josiah" descr="Lessons From Josiah"/>
          <p:cNvPicPr>
            <a:picLocks noChangeAspect="1"/>
          </p:cNvPicPr>
          <p:nvPr/>
        </p:nvPicPr>
        <p:blipFill>
          <a:blip r:embed="rId6">
            <a:extLst/>
          </a:blip>
          <a:stretch>
            <a:fillRect/>
          </a:stretch>
        </p:blipFill>
        <p:spPr>
          <a:xfrm>
            <a:off x="6647990" y="1927520"/>
            <a:ext cx="14259602" cy="1928814"/>
          </a:xfrm>
          <a:prstGeom prst="rect">
            <a:avLst/>
          </a:prstGeom>
          <a:ln w="12700">
            <a:miter lim="400000"/>
          </a:ln>
          <a:effectLst>
            <a:outerShdw sx="100000" sy="100000" kx="0" ky="0" algn="b" rotWithShape="0" blurRad="114300" dist="177800" dir="3268424">
              <a:srgbClr val="000000">
                <a:alpha val="33151"/>
              </a:srgbClr>
            </a:outerShdw>
          </a:effectLst>
        </p:spPr>
      </p:pic>
      <p:sp>
        <p:nvSpPr>
          <p:cNvPr id="392" name="Josiah was faithful in an evil environment.…"/>
          <p:cNvSpPr txBox="1"/>
          <p:nvPr/>
        </p:nvSpPr>
        <p:spPr>
          <a:xfrm>
            <a:off x="6236625" y="3990812"/>
            <a:ext cx="17850418" cy="94592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2100"/>
              </a:spcBef>
              <a:buSzPct val="66000"/>
              <a:buBlip>
                <a:blip r:embed="rId7"/>
              </a:buBlip>
              <a:defRPr b="1" sz="6200">
                <a:solidFill>
                  <a:srgbClr val="000000"/>
                </a:solidFill>
                <a:latin typeface="Helvetica"/>
                <a:ea typeface="Helvetica"/>
                <a:cs typeface="Helvetica"/>
                <a:sym typeface="Helvetica"/>
              </a:defRPr>
            </a:pPr>
            <a:r>
              <a:t>Josiah Used His position to Glorify God.</a:t>
            </a:r>
          </a:p>
          <a:p>
            <a:pPr lvl="1" marL="1327148" indent="-908048" defTabSz="1155277">
              <a:lnSpc>
                <a:spcPct val="100000"/>
              </a:lnSpc>
              <a:spcBef>
                <a:spcPts val="2100"/>
              </a:spcBef>
              <a:buSzPct val="66000"/>
              <a:buBlip>
                <a:blip r:embed="rId8"/>
              </a:buBlip>
              <a:defRPr sz="6200">
                <a:solidFill>
                  <a:srgbClr val="000000"/>
                </a:solidFill>
                <a:latin typeface="Helvetica"/>
                <a:ea typeface="Helvetica"/>
                <a:cs typeface="Helvetica"/>
                <a:sym typeface="Helvetica"/>
              </a:defRPr>
            </a:pPr>
            <a:r>
              <a:t>He removed idolatry and associated sins -</a:t>
            </a:r>
          </a:p>
          <a:p>
            <a:pPr lvl="1" marL="1327148" indent="-908048" defTabSz="1155277">
              <a:lnSpc>
                <a:spcPct val="100000"/>
              </a:lnSpc>
              <a:spcBef>
                <a:spcPts val="2100"/>
              </a:spcBef>
              <a:buSzPct val="66000"/>
              <a:buBlip>
                <a:blip r:embed="rId8"/>
              </a:buBlip>
              <a:defRPr sz="6200">
                <a:solidFill>
                  <a:srgbClr val="000000"/>
                </a:solidFill>
                <a:latin typeface="Helvetica"/>
                <a:ea typeface="Helvetica"/>
                <a:cs typeface="Helvetica"/>
                <a:sym typeface="Helvetica"/>
              </a:defRPr>
            </a:pPr>
            <a:r>
              <a:t>In the 18th year of his reign, 622 B.C., he began repairs on the house of the Lord (2 Kings 22:3-7). Nearly 250 years since the restoration by Joash (2 Kings 12:4-16).</a:t>
            </a:r>
          </a:p>
          <a:p>
            <a:pPr lvl="1" marL="1327148" indent="-908048" defTabSz="1155277">
              <a:lnSpc>
                <a:spcPct val="100000"/>
              </a:lnSpc>
              <a:spcBef>
                <a:spcPts val="2100"/>
              </a:spcBef>
              <a:buSzPct val="66000"/>
              <a:buBlip>
                <a:blip r:embed="rId8"/>
              </a:buBlip>
              <a:defRPr sz="6200">
                <a:solidFill>
                  <a:srgbClr val="000000"/>
                </a:solidFill>
                <a:latin typeface="Helvetica"/>
                <a:ea typeface="Helvetica"/>
                <a:cs typeface="Helvetica"/>
                <a:sym typeface="Helvetica"/>
              </a:defRPr>
            </a:pPr>
            <a:r>
              <a:t>When the Law of God was found - he demanded the people obey it fully (2 Chronicles 34:29-33).</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92">
                                            <p:txEl>
                                              <p:pRg st="1" end="1"/>
                                            </p:txEl>
                                          </p:spTgt>
                                        </p:tgtEl>
                                        <p:attrNameLst>
                                          <p:attrName>style.visibility</p:attrName>
                                        </p:attrNameLst>
                                      </p:cBhvr>
                                      <p:to>
                                        <p:strVal val="visible"/>
                                      </p:to>
                                    </p:set>
                                    <p:animEffect filter="wipe(left)" transition="in">
                                      <p:cBhvr>
                                        <p:cTn id="7" dur="1500"/>
                                        <p:tgtEl>
                                          <p:spTgt spid="39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92">
                                            <p:txEl>
                                              <p:pRg st="2" end="2"/>
                                            </p:txEl>
                                          </p:spTgt>
                                        </p:tgtEl>
                                        <p:attrNameLst>
                                          <p:attrName>style.visibility</p:attrName>
                                        </p:attrNameLst>
                                      </p:cBhvr>
                                      <p:to>
                                        <p:strVal val="visible"/>
                                      </p:to>
                                    </p:set>
                                    <p:animEffect filter="wipe(left)" transition="in">
                                      <p:cBhvr>
                                        <p:cTn id="12" dur="1500"/>
                                        <p:tgtEl>
                                          <p:spTgt spid="39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92">
                                            <p:txEl>
                                              <p:pRg st="3" end="3"/>
                                            </p:txEl>
                                          </p:spTgt>
                                        </p:tgtEl>
                                        <p:attrNameLst>
                                          <p:attrName>style.visibility</p:attrName>
                                        </p:attrNameLst>
                                      </p:cBhvr>
                                      <p:to>
                                        <p:strVal val="visible"/>
                                      </p:to>
                                    </p:set>
                                    <p:animEffect filter="wipe(left)" transition="in">
                                      <p:cBhvr>
                                        <p:cTn id="17" dur="1500"/>
                                        <p:tgtEl>
                                          <p:spTgt spid="39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92"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4"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395" name="pasted-movie.png" descr="pasted-movie.png"/>
          <p:cNvPicPr>
            <a:picLocks noChangeAspect="1"/>
          </p:cNvPicPr>
          <p:nvPr/>
        </p:nvPicPr>
        <p:blipFill>
          <a:blip r:embed="rId2">
            <a:extLst/>
          </a:blip>
          <a:stretch>
            <a:fillRect/>
          </a:stretch>
        </p:blipFill>
        <p:spPr>
          <a:xfrm>
            <a:off x="6757671" y="141172"/>
            <a:ext cx="9246298" cy="1308101"/>
          </a:xfrm>
          <a:prstGeom prst="rect">
            <a:avLst/>
          </a:prstGeom>
          <a:ln w="12700">
            <a:miter lim="400000"/>
          </a:ln>
        </p:spPr>
      </p:pic>
      <p:pic>
        <p:nvPicPr>
          <p:cNvPr id="396" name="pasted-movie.png" descr="pasted-movie.png"/>
          <p:cNvPicPr>
            <a:picLocks noChangeAspect="1"/>
          </p:cNvPicPr>
          <p:nvPr/>
        </p:nvPicPr>
        <p:blipFill>
          <a:blip r:embed="rId3">
            <a:extLst/>
          </a:blip>
          <a:stretch>
            <a:fillRect/>
          </a:stretch>
        </p:blipFill>
        <p:spPr>
          <a:xfrm>
            <a:off x="15010761" y="141172"/>
            <a:ext cx="9246298" cy="1308101"/>
          </a:xfrm>
          <a:prstGeom prst="rect">
            <a:avLst/>
          </a:prstGeom>
          <a:ln w="12700">
            <a:miter lim="400000"/>
          </a:ln>
        </p:spPr>
      </p:pic>
      <p:pic>
        <p:nvPicPr>
          <p:cNvPr id="397" name="pasted-movie.png" descr="pasted-movie.png"/>
          <p:cNvPicPr>
            <a:picLocks noChangeAspect="1"/>
          </p:cNvPicPr>
          <p:nvPr/>
        </p:nvPicPr>
        <p:blipFill>
          <a:blip r:embed="rId4">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398" name="King-Josiah-300x291.tiff" descr="King-Josiah-300x291.tiff"/>
          <p:cNvPicPr>
            <a:picLocks noChangeAspect="1"/>
          </p:cNvPicPr>
          <p:nvPr/>
        </p:nvPicPr>
        <p:blipFill>
          <a:blip r:embed="rId5">
            <a:extLst/>
          </a:blip>
          <a:srcRect l="988" t="738" r="45295" b="171"/>
          <a:stretch>
            <a:fillRect/>
          </a:stretch>
        </p:blipFill>
        <p:spPr>
          <a:xfrm>
            <a:off x="-18918" y="1518650"/>
            <a:ext cx="6853013" cy="1226240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52" y="0"/>
                </a:moveTo>
                <a:cubicBezTo>
                  <a:pt x="5642" y="42"/>
                  <a:pt x="5775" y="91"/>
                  <a:pt x="5935" y="136"/>
                </a:cubicBezTo>
                <a:cubicBezTo>
                  <a:pt x="6692" y="353"/>
                  <a:pt x="6839" y="475"/>
                  <a:pt x="6839" y="892"/>
                </a:cubicBezTo>
                <a:cubicBezTo>
                  <a:pt x="6839" y="1088"/>
                  <a:pt x="6904" y="1236"/>
                  <a:pt x="7008" y="1318"/>
                </a:cubicBezTo>
                <a:cubicBezTo>
                  <a:pt x="7010" y="1319"/>
                  <a:pt x="7011" y="1323"/>
                  <a:pt x="7012" y="1324"/>
                </a:cubicBezTo>
                <a:cubicBezTo>
                  <a:pt x="7060" y="1400"/>
                  <a:pt x="7127" y="1478"/>
                  <a:pt x="7242" y="1562"/>
                </a:cubicBezTo>
                <a:cubicBezTo>
                  <a:pt x="7471" y="1730"/>
                  <a:pt x="7520" y="1737"/>
                  <a:pt x="7704" y="1635"/>
                </a:cubicBezTo>
                <a:cubicBezTo>
                  <a:pt x="7784" y="1591"/>
                  <a:pt x="7847" y="1484"/>
                  <a:pt x="7893" y="1370"/>
                </a:cubicBezTo>
                <a:cubicBezTo>
                  <a:pt x="7977" y="1343"/>
                  <a:pt x="8047" y="1265"/>
                  <a:pt x="8047" y="1150"/>
                </a:cubicBezTo>
                <a:cubicBezTo>
                  <a:pt x="8047" y="1052"/>
                  <a:pt x="8108" y="950"/>
                  <a:pt x="8181" y="925"/>
                </a:cubicBezTo>
                <a:cubicBezTo>
                  <a:pt x="8255" y="899"/>
                  <a:pt x="8316" y="825"/>
                  <a:pt x="8316" y="759"/>
                </a:cubicBezTo>
                <a:cubicBezTo>
                  <a:pt x="8316" y="753"/>
                  <a:pt x="8322" y="744"/>
                  <a:pt x="8324" y="737"/>
                </a:cubicBezTo>
                <a:cubicBezTo>
                  <a:pt x="8325" y="736"/>
                  <a:pt x="8326" y="736"/>
                  <a:pt x="8328" y="735"/>
                </a:cubicBezTo>
                <a:cubicBezTo>
                  <a:pt x="8443" y="650"/>
                  <a:pt x="8568" y="585"/>
                  <a:pt x="8692" y="539"/>
                </a:cubicBezTo>
                <a:cubicBezTo>
                  <a:pt x="8770" y="530"/>
                  <a:pt x="8866" y="515"/>
                  <a:pt x="9003" y="483"/>
                </a:cubicBezTo>
                <a:cubicBezTo>
                  <a:pt x="9033" y="476"/>
                  <a:pt x="9046" y="467"/>
                  <a:pt x="9074" y="459"/>
                </a:cubicBezTo>
                <a:cubicBezTo>
                  <a:pt x="9120" y="451"/>
                  <a:pt x="9158" y="440"/>
                  <a:pt x="9173" y="424"/>
                </a:cubicBezTo>
                <a:cubicBezTo>
                  <a:pt x="9349" y="363"/>
                  <a:pt x="9472" y="295"/>
                  <a:pt x="9483" y="220"/>
                </a:cubicBezTo>
                <a:cubicBezTo>
                  <a:pt x="9484" y="212"/>
                  <a:pt x="9482" y="208"/>
                  <a:pt x="9483" y="200"/>
                </a:cubicBezTo>
                <a:cubicBezTo>
                  <a:pt x="9591" y="275"/>
                  <a:pt x="9667" y="278"/>
                  <a:pt x="9794" y="230"/>
                </a:cubicBezTo>
                <a:cubicBezTo>
                  <a:pt x="9883" y="287"/>
                  <a:pt x="10047" y="306"/>
                  <a:pt x="10271" y="258"/>
                </a:cubicBezTo>
                <a:cubicBezTo>
                  <a:pt x="10373" y="236"/>
                  <a:pt x="10421" y="219"/>
                  <a:pt x="10418" y="185"/>
                </a:cubicBezTo>
                <a:cubicBezTo>
                  <a:pt x="10532" y="201"/>
                  <a:pt x="10647" y="214"/>
                  <a:pt x="10853" y="214"/>
                </a:cubicBezTo>
                <a:cubicBezTo>
                  <a:pt x="11199" y="214"/>
                  <a:pt x="11598" y="263"/>
                  <a:pt x="11741" y="324"/>
                </a:cubicBezTo>
                <a:cubicBezTo>
                  <a:pt x="11986" y="427"/>
                  <a:pt x="12467" y="459"/>
                  <a:pt x="12689" y="406"/>
                </a:cubicBezTo>
                <a:cubicBezTo>
                  <a:pt x="12906" y="486"/>
                  <a:pt x="13409" y="1028"/>
                  <a:pt x="13409" y="1194"/>
                </a:cubicBezTo>
                <a:cubicBezTo>
                  <a:pt x="13409" y="1235"/>
                  <a:pt x="13474" y="1293"/>
                  <a:pt x="13555" y="1351"/>
                </a:cubicBezTo>
                <a:cubicBezTo>
                  <a:pt x="13527" y="1352"/>
                  <a:pt x="13505" y="1366"/>
                  <a:pt x="13480" y="1373"/>
                </a:cubicBezTo>
                <a:cubicBezTo>
                  <a:pt x="13479" y="1358"/>
                  <a:pt x="13482" y="1344"/>
                  <a:pt x="13467" y="1331"/>
                </a:cubicBezTo>
                <a:cubicBezTo>
                  <a:pt x="13424" y="1292"/>
                  <a:pt x="13332" y="1280"/>
                  <a:pt x="13262" y="1304"/>
                </a:cubicBezTo>
                <a:cubicBezTo>
                  <a:pt x="13207" y="1324"/>
                  <a:pt x="13193" y="1359"/>
                  <a:pt x="13207" y="1393"/>
                </a:cubicBezTo>
                <a:cubicBezTo>
                  <a:pt x="13061" y="1399"/>
                  <a:pt x="13010" y="1492"/>
                  <a:pt x="12986" y="1721"/>
                </a:cubicBezTo>
                <a:cubicBezTo>
                  <a:pt x="12971" y="1861"/>
                  <a:pt x="12909" y="2011"/>
                  <a:pt x="12847" y="2058"/>
                </a:cubicBezTo>
                <a:cubicBezTo>
                  <a:pt x="12769" y="2117"/>
                  <a:pt x="12777" y="2194"/>
                  <a:pt x="12835" y="2267"/>
                </a:cubicBezTo>
                <a:cubicBezTo>
                  <a:pt x="12802" y="2282"/>
                  <a:pt x="12759" y="2289"/>
                  <a:pt x="12738" y="2311"/>
                </a:cubicBezTo>
                <a:cubicBezTo>
                  <a:pt x="12664" y="2388"/>
                  <a:pt x="12682" y="2506"/>
                  <a:pt x="12734" y="2632"/>
                </a:cubicBezTo>
                <a:cubicBezTo>
                  <a:pt x="12701" y="2660"/>
                  <a:pt x="12684" y="2700"/>
                  <a:pt x="12662" y="2737"/>
                </a:cubicBezTo>
                <a:cubicBezTo>
                  <a:pt x="12621" y="2731"/>
                  <a:pt x="12580" y="2723"/>
                  <a:pt x="12559" y="2735"/>
                </a:cubicBezTo>
                <a:cubicBezTo>
                  <a:pt x="12509" y="2762"/>
                  <a:pt x="12464" y="2922"/>
                  <a:pt x="12457" y="3091"/>
                </a:cubicBezTo>
                <a:cubicBezTo>
                  <a:pt x="12455" y="3145"/>
                  <a:pt x="12434" y="3190"/>
                  <a:pt x="12424" y="3250"/>
                </a:cubicBezTo>
                <a:cubicBezTo>
                  <a:pt x="12395" y="3303"/>
                  <a:pt x="12369" y="3369"/>
                  <a:pt x="12366" y="3442"/>
                </a:cubicBezTo>
                <a:cubicBezTo>
                  <a:pt x="12359" y="3573"/>
                  <a:pt x="12225" y="3754"/>
                  <a:pt x="12065" y="3850"/>
                </a:cubicBezTo>
                <a:cubicBezTo>
                  <a:pt x="11776" y="4021"/>
                  <a:pt x="11776" y="4021"/>
                  <a:pt x="12046" y="4102"/>
                </a:cubicBezTo>
                <a:cubicBezTo>
                  <a:pt x="12195" y="4146"/>
                  <a:pt x="12413" y="4163"/>
                  <a:pt x="12532" y="4137"/>
                </a:cubicBezTo>
                <a:cubicBezTo>
                  <a:pt x="12651" y="4112"/>
                  <a:pt x="12741" y="4119"/>
                  <a:pt x="12729" y="4155"/>
                </a:cubicBezTo>
                <a:cubicBezTo>
                  <a:pt x="12678" y="4311"/>
                  <a:pt x="12765" y="4342"/>
                  <a:pt x="13228" y="4320"/>
                </a:cubicBezTo>
                <a:cubicBezTo>
                  <a:pt x="13275" y="4318"/>
                  <a:pt x="13293" y="4309"/>
                  <a:pt x="13333" y="4305"/>
                </a:cubicBezTo>
                <a:cubicBezTo>
                  <a:pt x="13474" y="4356"/>
                  <a:pt x="13613" y="4404"/>
                  <a:pt x="13685" y="4406"/>
                </a:cubicBezTo>
                <a:cubicBezTo>
                  <a:pt x="13722" y="4407"/>
                  <a:pt x="13854" y="4364"/>
                  <a:pt x="13982" y="4314"/>
                </a:cubicBezTo>
                <a:cubicBezTo>
                  <a:pt x="14003" y="4427"/>
                  <a:pt x="14024" y="4554"/>
                  <a:pt x="14045" y="4577"/>
                </a:cubicBezTo>
                <a:cubicBezTo>
                  <a:pt x="14124" y="4665"/>
                  <a:pt x="14437" y="4643"/>
                  <a:pt x="14573" y="4539"/>
                </a:cubicBezTo>
                <a:cubicBezTo>
                  <a:pt x="14597" y="4521"/>
                  <a:pt x="14599" y="4496"/>
                  <a:pt x="14618" y="4477"/>
                </a:cubicBezTo>
                <a:cubicBezTo>
                  <a:pt x="14847" y="4743"/>
                  <a:pt x="15186" y="5007"/>
                  <a:pt x="15373" y="5007"/>
                </a:cubicBezTo>
                <a:cubicBezTo>
                  <a:pt x="15385" y="5007"/>
                  <a:pt x="15398" y="5000"/>
                  <a:pt x="15411" y="4998"/>
                </a:cubicBezTo>
                <a:cubicBezTo>
                  <a:pt x="15418" y="4998"/>
                  <a:pt x="15425" y="4994"/>
                  <a:pt x="15431" y="4994"/>
                </a:cubicBezTo>
                <a:cubicBezTo>
                  <a:pt x="15503" y="4990"/>
                  <a:pt x="15575" y="4963"/>
                  <a:pt x="15665" y="4905"/>
                </a:cubicBezTo>
                <a:cubicBezTo>
                  <a:pt x="15796" y="5044"/>
                  <a:pt x="16017" y="5194"/>
                  <a:pt x="16458" y="5455"/>
                </a:cubicBezTo>
                <a:cubicBezTo>
                  <a:pt x="16556" y="5513"/>
                  <a:pt x="16620" y="5539"/>
                  <a:pt x="16708" y="5588"/>
                </a:cubicBezTo>
                <a:cubicBezTo>
                  <a:pt x="16840" y="5710"/>
                  <a:pt x="17137" y="5856"/>
                  <a:pt x="17375" y="5916"/>
                </a:cubicBezTo>
                <a:cubicBezTo>
                  <a:pt x="17483" y="5955"/>
                  <a:pt x="17578" y="5981"/>
                  <a:pt x="17639" y="5981"/>
                </a:cubicBezTo>
                <a:cubicBezTo>
                  <a:pt x="17800" y="5981"/>
                  <a:pt x="18007" y="6032"/>
                  <a:pt x="18099" y="6094"/>
                </a:cubicBezTo>
                <a:cubicBezTo>
                  <a:pt x="18165" y="6138"/>
                  <a:pt x="18232" y="6160"/>
                  <a:pt x="18296" y="6173"/>
                </a:cubicBezTo>
                <a:cubicBezTo>
                  <a:pt x="18305" y="6194"/>
                  <a:pt x="18322" y="6216"/>
                  <a:pt x="18351" y="6237"/>
                </a:cubicBezTo>
                <a:cubicBezTo>
                  <a:pt x="18549" y="6378"/>
                  <a:pt x="18763" y="7270"/>
                  <a:pt x="18735" y="7831"/>
                </a:cubicBezTo>
                <a:cubicBezTo>
                  <a:pt x="18716" y="8213"/>
                  <a:pt x="18767" y="8408"/>
                  <a:pt x="18908" y="8505"/>
                </a:cubicBezTo>
                <a:cubicBezTo>
                  <a:pt x="19017" y="8580"/>
                  <a:pt x="19102" y="8709"/>
                  <a:pt x="19093" y="8791"/>
                </a:cubicBezTo>
                <a:cubicBezTo>
                  <a:pt x="19085" y="8874"/>
                  <a:pt x="19069" y="9015"/>
                  <a:pt x="19059" y="9105"/>
                </a:cubicBezTo>
                <a:cubicBezTo>
                  <a:pt x="19048" y="9194"/>
                  <a:pt x="18887" y="9366"/>
                  <a:pt x="18703" y="9489"/>
                </a:cubicBezTo>
                <a:cubicBezTo>
                  <a:pt x="18405" y="9687"/>
                  <a:pt x="18316" y="9704"/>
                  <a:pt x="17904" y="9652"/>
                </a:cubicBezTo>
                <a:cubicBezTo>
                  <a:pt x="17821" y="9642"/>
                  <a:pt x="17791" y="9650"/>
                  <a:pt x="17731" y="9646"/>
                </a:cubicBezTo>
                <a:cubicBezTo>
                  <a:pt x="17613" y="9602"/>
                  <a:pt x="17456" y="9588"/>
                  <a:pt x="17328" y="9619"/>
                </a:cubicBezTo>
                <a:cubicBezTo>
                  <a:pt x="17235" y="9642"/>
                  <a:pt x="17147" y="9653"/>
                  <a:pt x="17064" y="9664"/>
                </a:cubicBezTo>
                <a:cubicBezTo>
                  <a:pt x="17071" y="9636"/>
                  <a:pt x="17076" y="9626"/>
                  <a:pt x="17082" y="9596"/>
                </a:cubicBezTo>
                <a:cubicBezTo>
                  <a:pt x="17120" y="9406"/>
                  <a:pt x="16705" y="9144"/>
                  <a:pt x="16566" y="9271"/>
                </a:cubicBezTo>
                <a:cubicBezTo>
                  <a:pt x="16507" y="9324"/>
                  <a:pt x="16404" y="9322"/>
                  <a:pt x="16237" y="9264"/>
                </a:cubicBezTo>
                <a:cubicBezTo>
                  <a:pt x="16102" y="9217"/>
                  <a:pt x="15897" y="9200"/>
                  <a:pt x="15783" y="9224"/>
                </a:cubicBezTo>
                <a:cubicBezTo>
                  <a:pt x="15760" y="9229"/>
                  <a:pt x="15746" y="9236"/>
                  <a:pt x="15728" y="9242"/>
                </a:cubicBezTo>
                <a:cubicBezTo>
                  <a:pt x="15709" y="9229"/>
                  <a:pt x="15701" y="9219"/>
                  <a:pt x="15680" y="9205"/>
                </a:cubicBezTo>
                <a:cubicBezTo>
                  <a:pt x="15431" y="9041"/>
                  <a:pt x="15308" y="8989"/>
                  <a:pt x="15202" y="9010"/>
                </a:cubicBezTo>
                <a:cubicBezTo>
                  <a:pt x="14806" y="8673"/>
                  <a:pt x="14681" y="8905"/>
                  <a:pt x="14665" y="10013"/>
                </a:cubicBezTo>
                <a:cubicBezTo>
                  <a:pt x="14657" y="10577"/>
                  <a:pt x="14694" y="11071"/>
                  <a:pt x="14748" y="11112"/>
                </a:cubicBezTo>
                <a:cubicBezTo>
                  <a:pt x="14868" y="11203"/>
                  <a:pt x="14842" y="11455"/>
                  <a:pt x="14698" y="11586"/>
                </a:cubicBezTo>
                <a:cubicBezTo>
                  <a:pt x="14639" y="11639"/>
                  <a:pt x="14631" y="11849"/>
                  <a:pt x="14681" y="12054"/>
                </a:cubicBezTo>
                <a:cubicBezTo>
                  <a:pt x="14743" y="12307"/>
                  <a:pt x="14721" y="12464"/>
                  <a:pt x="14610" y="12538"/>
                </a:cubicBezTo>
                <a:cubicBezTo>
                  <a:pt x="14481" y="12625"/>
                  <a:pt x="14483" y="12672"/>
                  <a:pt x="14618" y="12763"/>
                </a:cubicBezTo>
                <a:cubicBezTo>
                  <a:pt x="14660" y="12791"/>
                  <a:pt x="14665" y="12812"/>
                  <a:pt x="14681" y="12834"/>
                </a:cubicBezTo>
                <a:cubicBezTo>
                  <a:pt x="14687" y="12857"/>
                  <a:pt x="14699" y="12880"/>
                  <a:pt x="14693" y="12901"/>
                </a:cubicBezTo>
                <a:cubicBezTo>
                  <a:pt x="14683" y="12921"/>
                  <a:pt x="14679" y="12943"/>
                  <a:pt x="14641" y="12965"/>
                </a:cubicBezTo>
                <a:cubicBezTo>
                  <a:pt x="14639" y="12966"/>
                  <a:pt x="14638" y="12966"/>
                  <a:pt x="14637" y="12967"/>
                </a:cubicBezTo>
                <a:cubicBezTo>
                  <a:pt x="14629" y="12971"/>
                  <a:pt x="14627" y="12981"/>
                  <a:pt x="14618" y="12984"/>
                </a:cubicBezTo>
                <a:cubicBezTo>
                  <a:pt x="14542" y="13010"/>
                  <a:pt x="14480" y="13131"/>
                  <a:pt x="14480" y="13254"/>
                </a:cubicBezTo>
                <a:cubicBezTo>
                  <a:pt x="14480" y="13341"/>
                  <a:pt x="14429" y="13465"/>
                  <a:pt x="14360" y="13576"/>
                </a:cubicBezTo>
                <a:cubicBezTo>
                  <a:pt x="14354" y="13580"/>
                  <a:pt x="14348" y="13591"/>
                  <a:pt x="14342" y="13594"/>
                </a:cubicBezTo>
                <a:cubicBezTo>
                  <a:pt x="14294" y="13620"/>
                  <a:pt x="14248" y="13696"/>
                  <a:pt x="14208" y="13782"/>
                </a:cubicBezTo>
                <a:cubicBezTo>
                  <a:pt x="14154" y="13846"/>
                  <a:pt x="14126" y="13896"/>
                  <a:pt x="14145" y="13938"/>
                </a:cubicBezTo>
                <a:cubicBezTo>
                  <a:pt x="14144" y="13939"/>
                  <a:pt x="14145" y="13940"/>
                  <a:pt x="14145" y="13941"/>
                </a:cubicBezTo>
                <a:cubicBezTo>
                  <a:pt x="14101" y="14129"/>
                  <a:pt x="14217" y="14235"/>
                  <a:pt x="14531" y="14409"/>
                </a:cubicBezTo>
                <a:cubicBezTo>
                  <a:pt x="14644" y="14478"/>
                  <a:pt x="14699" y="14521"/>
                  <a:pt x="14895" y="14629"/>
                </a:cubicBezTo>
                <a:cubicBezTo>
                  <a:pt x="15271" y="14836"/>
                  <a:pt x="15504" y="14946"/>
                  <a:pt x="15661" y="15013"/>
                </a:cubicBezTo>
                <a:cubicBezTo>
                  <a:pt x="15783" y="15131"/>
                  <a:pt x="16153" y="15268"/>
                  <a:pt x="16365" y="15254"/>
                </a:cubicBezTo>
                <a:cubicBezTo>
                  <a:pt x="16493" y="15422"/>
                  <a:pt x="16735" y="15614"/>
                  <a:pt x="17213" y="15963"/>
                </a:cubicBezTo>
                <a:cubicBezTo>
                  <a:pt x="17614" y="16256"/>
                  <a:pt x="17756" y="16298"/>
                  <a:pt x="17904" y="16164"/>
                </a:cubicBezTo>
                <a:cubicBezTo>
                  <a:pt x="17907" y="16162"/>
                  <a:pt x="17902" y="16156"/>
                  <a:pt x="17904" y="16153"/>
                </a:cubicBezTo>
                <a:cubicBezTo>
                  <a:pt x="17978" y="16168"/>
                  <a:pt x="18046" y="16165"/>
                  <a:pt x="18107" y="16132"/>
                </a:cubicBezTo>
                <a:lnTo>
                  <a:pt x="18209" y="16188"/>
                </a:lnTo>
                <a:lnTo>
                  <a:pt x="18623" y="16024"/>
                </a:lnTo>
                <a:cubicBezTo>
                  <a:pt x="18978" y="15884"/>
                  <a:pt x="19116" y="15708"/>
                  <a:pt x="19055" y="15479"/>
                </a:cubicBezTo>
                <a:cubicBezTo>
                  <a:pt x="19047" y="15450"/>
                  <a:pt x="19125" y="15442"/>
                  <a:pt x="19227" y="15464"/>
                </a:cubicBezTo>
                <a:cubicBezTo>
                  <a:pt x="19306" y="15481"/>
                  <a:pt x="19372" y="15474"/>
                  <a:pt x="19431" y="15455"/>
                </a:cubicBezTo>
                <a:cubicBezTo>
                  <a:pt x="19832" y="15558"/>
                  <a:pt x="20119" y="15711"/>
                  <a:pt x="20350" y="15954"/>
                </a:cubicBezTo>
                <a:cubicBezTo>
                  <a:pt x="20361" y="15966"/>
                  <a:pt x="20367" y="15977"/>
                  <a:pt x="20378" y="15989"/>
                </a:cubicBezTo>
                <a:cubicBezTo>
                  <a:pt x="20376" y="16048"/>
                  <a:pt x="20296" y="16095"/>
                  <a:pt x="20199" y="16095"/>
                </a:cubicBezTo>
                <a:cubicBezTo>
                  <a:pt x="19847" y="16095"/>
                  <a:pt x="19019" y="16575"/>
                  <a:pt x="18975" y="16804"/>
                </a:cubicBezTo>
                <a:cubicBezTo>
                  <a:pt x="18955" y="16908"/>
                  <a:pt x="18830" y="17016"/>
                  <a:pt x="18660" y="17124"/>
                </a:cubicBezTo>
                <a:cubicBezTo>
                  <a:pt x="18472" y="17209"/>
                  <a:pt x="18303" y="17284"/>
                  <a:pt x="17975" y="17455"/>
                </a:cubicBezTo>
                <a:cubicBezTo>
                  <a:pt x="17502" y="17701"/>
                  <a:pt x="17171" y="17908"/>
                  <a:pt x="16918" y="18096"/>
                </a:cubicBezTo>
                <a:cubicBezTo>
                  <a:pt x="16865" y="18071"/>
                  <a:pt x="16522" y="18214"/>
                  <a:pt x="16131" y="18429"/>
                </a:cubicBezTo>
                <a:cubicBezTo>
                  <a:pt x="15724" y="18652"/>
                  <a:pt x="15346" y="18950"/>
                  <a:pt x="15080" y="19224"/>
                </a:cubicBezTo>
                <a:cubicBezTo>
                  <a:pt x="14982" y="19231"/>
                  <a:pt x="14865" y="19256"/>
                  <a:pt x="14626" y="19321"/>
                </a:cubicBezTo>
                <a:cubicBezTo>
                  <a:pt x="14131" y="19455"/>
                  <a:pt x="14092" y="19485"/>
                  <a:pt x="14167" y="19695"/>
                </a:cubicBezTo>
                <a:cubicBezTo>
                  <a:pt x="14235" y="19884"/>
                  <a:pt x="14202" y="19930"/>
                  <a:pt x="13970" y="19964"/>
                </a:cubicBezTo>
                <a:cubicBezTo>
                  <a:pt x="13744" y="19997"/>
                  <a:pt x="13486" y="20160"/>
                  <a:pt x="13329" y="20336"/>
                </a:cubicBezTo>
                <a:cubicBezTo>
                  <a:pt x="13250" y="20346"/>
                  <a:pt x="13175" y="20366"/>
                  <a:pt x="13108" y="20397"/>
                </a:cubicBezTo>
                <a:cubicBezTo>
                  <a:pt x="13032" y="20382"/>
                  <a:pt x="12957" y="20417"/>
                  <a:pt x="12914" y="20507"/>
                </a:cubicBezTo>
                <a:cubicBezTo>
                  <a:pt x="12864" y="20615"/>
                  <a:pt x="12669" y="20685"/>
                  <a:pt x="12286" y="20739"/>
                </a:cubicBezTo>
                <a:cubicBezTo>
                  <a:pt x="11617" y="20832"/>
                  <a:pt x="11358" y="20907"/>
                  <a:pt x="11369" y="21003"/>
                </a:cubicBezTo>
                <a:cubicBezTo>
                  <a:pt x="11374" y="21043"/>
                  <a:pt x="11297" y="21127"/>
                  <a:pt x="11196" y="21189"/>
                </a:cubicBezTo>
                <a:cubicBezTo>
                  <a:pt x="11011" y="21303"/>
                  <a:pt x="10995" y="21328"/>
                  <a:pt x="10995" y="21525"/>
                </a:cubicBezTo>
                <a:cubicBezTo>
                  <a:pt x="10995" y="21561"/>
                  <a:pt x="10789" y="21583"/>
                  <a:pt x="10402" y="21600"/>
                </a:cubicBezTo>
                <a:lnTo>
                  <a:pt x="0" y="21600"/>
                </a:lnTo>
                <a:lnTo>
                  <a:pt x="0" y="0"/>
                </a:lnTo>
                <a:close/>
                <a:moveTo>
                  <a:pt x="21600" y="20546"/>
                </a:moveTo>
                <a:cubicBezTo>
                  <a:pt x="21504" y="20539"/>
                  <a:pt x="21452" y="20513"/>
                  <a:pt x="21452" y="20465"/>
                </a:cubicBezTo>
                <a:cubicBezTo>
                  <a:pt x="21452" y="20437"/>
                  <a:pt x="21483" y="20425"/>
                  <a:pt x="21513" y="20411"/>
                </a:cubicBezTo>
                <a:cubicBezTo>
                  <a:pt x="21543" y="20408"/>
                  <a:pt x="21571" y="20404"/>
                  <a:pt x="21600" y="20400"/>
                </a:cubicBezTo>
                <a:close/>
                <a:moveTo>
                  <a:pt x="15960" y="13641"/>
                </a:moveTo>
                <a:cubicBezTo>
                  <a:pt x="15887" y="13585"/>
                  <a:pt x="15881" y="13527"/>
                  <a:pt x="15938" y="13461"/>
                </a:cubicBezTo>
                <a:cubicBezTo>
                  <a:pt x="15944" y="13527"/>
                  <a:pt x="15953" y="13583"/>
                  <a:pt x="15960" y="13641"/>
                </a:cubicBezTo>
                <a:close/>
                <a:moveTo>
                  <a:pt x="9354" y="0"/>
                </a:moveTo>
                <a:cubicBezTo>
                  <a:pt x="9351" y="10"/>
                  <a:pt x="9345" y="20"/>
                  <a:pt x="9344" y="31"/>
                </a:cubicBezTo>
                <a:cubicBezTo>
                  <a:pt x="9308" y="18"/>
                  <a:pt x="9262" y="9"/>
                  <a:pt x="9210" y="0"/>
                </a:cubicBezTo>
                <a:close/>
              </a:path>
            </a:pathLst>
          </a:custGeom>
          <a:ln w="12700">
            <a:miter lim="400000"/>
          </a:ln>
          <a:effectLst>
            <a:outerShdw sx="100000" sy="100000" kx="0" ky="0" algn="b" rotWithShape="0" blurRad="203200" dist="101600" dir="2700000">
              <a:srgbClr val="000000"/>
            </a:outerShdw>
          </a:effectLst>
        </p:spPr>
      </p:pic>
      <p:pic>
        <p:nvPicPr>
          <p:cNvPr id="399" name="Lessons From Josiah" descr="Lessons From Josiah"/>
          <p:cNvPicPr>
            <a:picLocks noChangeAspect="1"/>
          </p:cNvPicPr>
          <p:nvPr/>
        </p:nvPicPr>
        <p:blipFill>
          <a:blip r:embed="rId6">
            <a:extLst/>
          </a:blip>
          <a:stretch>
            <a:fillRect/>
          </a:stretch>
        </p:blipFill>
        <p:spPr>
          <a:xfrm>
            <a:off x="6647990" y="1927520"/>
            <a:ext cx="14259602" cy="1928814"/>
          </a:xfrm>
          <a:prstGeom prst="rect">
            <a:avLst/>
          </a:prstGeom>
          <a:ln w="12700">
            <a:miter lim="400000"/>
          </a:ln>
          <a:effectLst>
            <a:outerShdw sx="100000" sy="100000" kx="0" ky="0" algn="b" rotWithShape="0" blurRad="114300" dist="177800" dir="3268424">
              <a:srgbClr val="000000">
                <a:alpha val="33151"/>
              </a:srgbClr>
            </a:outerShdw>
          </a:effectLst>
        </p:spPr>
      </p:pic>
      <p:sp>
        <p:nvSpPr>
          <p:cNvPr id="400" name="Josiah was faithful in an evil environment.…"/>
          <p:cNvSpPr txBox="1"/>
          <p:nvPr/>
        </p:nvSpPr>
        <p:spPr>
          <a:xfrm>
            <a:off x="6236625" y="3990812"/>
            <a:ext cx="17850418" cy="94973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400"/>
              </a:spcBef>
              <a:buSzPct val="66000"/>
              <a:buBlip>
                <a:blip r:embed="rId7"/>
              </a:buBlip>
              <a:defRPr b="1" sz="6000">
                <a:solidFill>
                  <a:srgbClr val="000000"/>
                </a:solidFill>
                <a:latin typeface="Helvetica"/>
                <a:ea typeface="Helvetica"/>
                <a:cs typeface="Helvetica"/>
                <a:sym typeface="Helvetica"/>
              </a:defRPr>
            </a:pPr>
            <a:r>
              <a:t>Josiah Changed as his knowledge of God’s will increased.</a:t>
            </a:r>
          </a:p>
          <a:p>
            <a:pPr lvl="1" marL="1327148" indent="-908048" defTabSz="1155277">
              <a:lnSpc>
                <a:spcPct val="100000"/>
              </a:lnSpc>
              <a:spcBef>
                <a:spcPts val="400"/>
              </a:spcBef>
              <a:buSzPct val="66000"/>
              <a:buBlip>
                <a:blip r:embed="rId8"/>
              </a:buBlip>
              <a:defRPr sz="6000">
                <a:solidFill>
                  <a:srgbClr val="000000"/>
                </a:solidFill>
                <a:latin typeface="Helvetica"/>
                <a:ea typeface="Helvetica"/>
                <a:cs typeface="Helvetica"/>
                <a:sym typeface="Helvetica"/>
              </a:defRPr>
            </a:pPr>
            <a:r>
              <a:t>The king’s reaction at the reading of the law was one of immediate grief. Basis of his grief was Judah’s guilt and her coming judgment.</a:t>
            </a:r>
          </a:p>
          <a:p>
            <a:pPr lvl="1" marL="1327148" indent="-908048" defTabSz="1155277">
              <a:lnSpc>
                <a:spcPct val="100000"/>
              </a:lnSpc>
              <a:spcBef>
                <a:spcPts val="400"/>
              </a:spcBef>
              <a:buSzPct val="66000"/>
              <a:buBlip>
                <a:blip r:embed="rId8"/>
              </a:buBlip>
              <a:defRPr sz="6000">
                <a:solidFill>
                  <a:srgbClr val="000000"/>
                </a:solidFill>
                <a:latin typeface="Helvetica"/>
                <a:ea typeface="Helvetica"/>
                <a:cs typeface="Helvetica"/>
                <a:sym typeface="Helvetica"/>
              </a:defRPr>
            </a:pPr>
            <a:r>
              <a:t>He tender-heartedly received the will of God and humbled himself (James 1:21; Colossians 1:4-6; 1 Thessalonians 2:13).</a:t>
            </a:r>
          </a:p>
          <a:p>
            <a:pPr lvl="1" marL="1327148" indent="-908048" defTabSz="1155277">
              <a:lnSpc>
                <a:spcPct val="100000"/>
              </a:lnSpc>
              <a:spcBef>
                <a:spcPts val="400"/>
              </a:spcBef>
              <a:buSzPct val="66000"/>
              <a:buBlip>
                <a:blip r:embed="rId8"/>
              </a:buBlip>
              <a:defRPr sz="6000">
                <a:solidFill>
                  <a:srgbClr val="000000"/>
                </a:solidFill>
                <a:latin typeface="Helvetica"/>
                <a:ea typeface="Helvetica"/>
                <a:cs typeface="Helvetica"/>
                <a:sym typeface="Helvetica"/>
              </a:defRPr>
            </a:pPr>
            <a:r>
              <a:t>Judah was to be punished, but Josiah would be spared (2 Kin 22:18-20).</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00">
                                            <p:txEl>
                                              <p:pRg st="1" end="1"/>
                                            </p:txEl>
                                          </p:spTgt>
                                        </p:tgtEl>
                                        <p:attrNameLst>
                                          <p:attrName>style.visibility</p:attrName>
                                        </p:attrNameLst>
                                      </p:cBhvr>
                                      <p:to>
                                        <p:strVal val="visible"/>
                                      </p:to>
                                    </p:set>
                                    <p:animEffect filter="wipe(left)" transition="in">
                                      <p:cBhvr>
                                        <p:cTn id="7" dur="1500"/>
                                        <p:tgtEl>
                                          <p:spTgt spid="40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00">
                                            <p:txEl>
                                              <p:pRg st="2" end="2"/>
                                            </p:txEl>
                                          </p:spTgt>
                                        </p:tgtEl>
                                        <p:attrNameLst>
                                          <p:attrName>style.visibility</p:attrName>
                                        </p:attrNameLst>
                                      </p:cBhvr>
                                      <p:to>
                                        <p:strVal val="visible"/>
                                      </p:to>
                                    </p:set>
                                    <p:animEffect filter="wipe(left)" transition="in">
                                      <p:cBhvr>
                                        <p:cTn id="12" dur="1500"/>
                                        <p:tgtEl>
                                          <p:spTgt spid="40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400">
                                            <p:txEl>
                                              <p:pRg st="3" end="3"/>
                                            </p:txEl>
                                          </p:spTgt>
                                        </p:tgtEl>
                                        <p:attrNameLst>
                                          <p:attrName>style.visibility</p:attrName>
                                        </p:attrNameLst>
                                      </p:cBhvr>
                                      <p:to>
                                        <p:strVal val="visible"/>
                                      </p:to>
                                    </p:set>
                                    <p:animEffect filter="wipe(left)" transition="in">
                                      <p:cBhvr>
                                        <p:cTn id="17" dur="1500"/>
                                        <p:tgtEl>
                                          <p:spTgt spid="40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00"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2" name="Image" descr="Image"/>
          <p:cNvPicPr>
            <a:picLocks noChangeAspect="1"/>
          </p:cNvPicPr>
          <p:nvPr/>
        </p:nvPicPr>
        <p:blipFill>
          <a:blip r:embed="rId2">
            <a:extLst/>
          </a:blip>
          <a:stretch>
            <a:fillRect/>
          </a:stretch>
        </p:blipFill>
        <p:spPr>
          <a:xfrm flipH="1">
            <a:off x="312488" y="2630593"/>
            <a:ext cx="8055233" cy="10740312"/>
          </a:xfrm>
          <a:prstGeom prst="rect">
            <a:avLst/>
          </a:prstGeom>
          <a:ln w="12700">
            <a:miter lim="400000"/>
          </a:ln>
        </p:spPr>
      </p:pic>
      <p:sp>
        <p:nvSpPr>
          <p:cNvPr id="403"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04"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05"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06"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407" name="Lessons From Josiah" descr="Lessons From Josiah"/>
          <p:cNvPicPr>
            <a:picLocks noChangeAspect="1"/>
          </p:cNvPicPr>
          <p:nvPr/>
        </p:nvPicPr>
        <p:blipFill>
          <a:blip r:embed="rId6">
            <a:extLst/>
          </a:blip>
          <a:stretch>
            <a:fillRect/>
          </a:stretch>
        </p:blipFill>
        <p:spPr>
          <a:xfrm>
            <a:off x="5062199" y="1737973"/>
            <a:ext cx="14259602" cy="1928815"/>
          </a:xfrm>
          <a:prstGeom prst="rect">
            <a:avLst/>
          </a:prstGeom>
          <a:ln w="12700">
            <a:miter lim="400000"/>
          </a:ln>
          <a:effectLst>
            <a:outerShdw sx="100000" sy="100000" kx="0" ky="0" algn="b" rotWithShape="0" blurRad="114300" dist="177800" dir="3268424">
              <a:srgbClr val="000000">
                <a:alpha val="33151"/>
              </a:srgbClr>
            </a:outerShdw>
          </a:effectLst>
        </p:spPr>
      </p:pic>
      <p:sp>
        <p:nvSpPr>
          <p:cNvPr id="408" name="We can be faithful regardless of our parents / our environment / or our past — We all have a choice - Ezekiel 18:20ff…"/>
          <p:cNvSpPr txBox="1"/>
          <p:nvPr/>
        </p:nvSpPr>
        <p:spPr>
          <a:xfrm>
            <a:off x="8924218" y="7884469"/>
            <a:ext cx="14719183" cy="5674617"/>
          </a:xfrm>
          <a:prstGeom prst="rect">
            <a:avLst/>
          </a:prstGeom>
          <a:ln w="12700">
            <a:miter lim="400000"/>
          </a:ln>
          <a:extLst>
            <a:ext uri="{C572A759-6A51-4108-AA02-DFA0A04FC94B}">
              <ma14:wrappingTextBoxFlag xmlns:ma14="http://schemas.microsoft.com/office/mac/drawingml/2011/main" val="1"/>
            </a:ext>
          </a:extLst>
        </p:spPr>
        <p:txBody>
          <a:bodyPr lIns="100458" tIns="100458" rIns="100458" bIns="100458">
            <a:spAutoFit/>
          </a:bodyPr>
          <a:lstStyle/>
          <a:p>
            <a:pPr algn="ctr">
              <a:lnSpc>
                <a:spcPct val="100000"/>
              </a:lnSpc>
              <a:spcBef>
                <a:spcPts val="1500"/>
              </a:spcBef>
              <a:defRPr sz="8200">
                <a:solidFill>
                  <a:srgbClr val="000000"/>
                </a:solidFill>
                <a:latin typeface="American Typewriter"/>
                <a:ea typeface="American Typewriter"/>
                <a:cs typeface="American Typewriter"/>
                <a:sym typeface="American Typewriter"/>
              </a:defRPr>
            </a:pPr>
            <a:r>
              <a:rPr b="1"/>
              <a:t>We all have a choice</a:t>
            </a:r>
            <a:r>
              <a:t> </a:t>
            </a:r>
          </a:p>
          <a:p>
            <a:pPr algn="ctr">
              <a:lnSpc>
                <a:spcPct val="100000"/>
              </a:lnSpc>
              <a:spcBef>
                <a:spcPts val="1500"/>
              </a:spcBef>
              <a:defRPr sz="8200">
                <a:solidFill>
                  <a:srgbClr val="000000"/>
                </a:solidFill>
                <a:latin typeface="American Typewriter"/>
                <a:ea typeface="American Typewriter"/>
                <a:cs typeface="American Typewriter"/>
                <a:sym typeface="American Typewriter"/>
              </a:defRPr>
            </a:pPr>
            <a:r>
              <a:t>Joshua 24:15 </a:t>
            </a:r>
          </a:p>
          <a:p>
            <a:pPr algn="ctr">
              <a:lnSpc>
                <a:spcPct val="100000"/>
              </a:lnSpc>
              <a:spcBef>
                <a:spcPts val="1500"/>
              </a:spcBef>
              <a:defRPr sz="8200">
                <a:solidFill>
                  <a:srgbClr val="000000"/>
                </a:solidFill>
                <a:latin typeface="American Typewriter"/>
                <a:ea typeface="American Typewriter"/>
                <a:cs typeface="American Typewriter"/>
                <a:sym typeface="American Typewriter"/>
              </a:defRPr>
            </a:pPr>
            <a:r>
              <a:t>Ezekiel 18:20ff</a:t>
            </a:r>
          </a:p>
          <a:p>
            <a:pPr algn="ctr">
              <a:lnSpc>
                <a:spcPct val="100000"/>
              </a:lnSpc>
              <a:spcBef>
                <a:spcPts val="1500"/>
              </a:spcBef>
              <a:defRPr sz="8200">
                <a:solidFill>
                  <a:srgbClr val="000000"/>
                </a:solidFill>
                <a:latin typeface="American Typewriter"/>
                <a:ea typeface="American Typewriter"/>
                <a:cs typeface="American Typewriter"/>
                <a:sym typeface="American Typewriter"/>
              </a:defRPr>
            </a:pPr>
            <a:r>
              <a:t>Romans 6:16-18</a:t>
            </a:r>
          </a:p>
        </p:txBody>
      </p:sp>
      <p:sp>
        <p:nvSpPr>
          <p:cNvPr id="409" name="We can be faithful regardless of our parents / our environment / or our past —"/>
          <p:cNvSpPr txBox="1"/>
          <p:nvPr/>
        </p:nvSpPr>
        <p:spPr>
          <a:xfrm>
            <a:off x="9042189" y="3987976"/>
            <a:ext cx="14483241" cy="3721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1500"/>
              </a:spcBef>
              <a:defRPr sz="8200">
                <a:solidFill>
                  <a:srgbClr val="000000"/>
                </a:solidFill>
                <a:latin typeface="American Typewriter"/>
                <a:ea typeface="American Typewriter"/>
                <a:cs typeface="American Typewriter"/>
                <a:sym typeface="American Typewriter"/>
              </a:defRPr>
            </a:lvl1pPr>
          </a:lstStyle>
          <a:p>
            <a:pPr/>
            <a:r>
              <a:t>We can be faithful regardless of our parents / our environment / or our past —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408"/>
                                        </p:tgtEl>
                                        <p:attrNameLst>
                                          <p:attrName>style.visibility</p:attrName>
                                        </p:attrNameLst>
                                      </p:cBhvr>
                                      <p:to>
                                        <p:strVal val="visible"/>
                                      </p:to>
                                    </p:set>
                                    <p:anim calcmode="lin" valueType="num">
                                      <p:cBhvr>
                                        <p:cTn id="7" dur="2000" fill="hold"/>
                                        <p:tgtEl>
                                          <p:spTgt spid="408"/>
                                        </p:tgtEl>
                                        <p:attrNameLst>
                                          <p:attrName>ppt_x</p:attrName>
                                        </p:attrNameLst>
                                      </p:cBhvr>
                                      <p:tavLst>
                                        <p:tav tm="0">
                                          <p:val>
                                            <p:strVal val="#ppt_x"/>
                                          </p:val>
                                        </p:tav>
                                        <p:tav tm="100000">
                                          <p:val>
                                            <p:strVal val="#ppt_x"/>
                                          </p:val>
                                        </p:tav>
                                      </p:tavLst>
                                    </p:anim>
                                    <p:anim calcmode="lin" valueType="num">
                                      <p:cBhvr>
                                        <p:cTn id="8" dur="2000" fill="hold"/>
                                        <p:tgtEl>
                                          <p:spTgt spid="40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8"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1" name="Image" descr="Image"/>
          <p:cNvPicPr>
            <a:picLocks noChangeAspect="1"/>
          </p:cNvPicPr>
          <p:nvPr/>
        </p:nvPicPr>
        <p:blipFill>
          <a:blip r:embed="rId2">
            <a:extLst/>
          </a:blip>
          <a:stretch>
            <a:fillRect/>
          </a:stretch>
        </p:blipFill>
        <p:spPr>
          <a:xfrm flipH="1">
            <a:off x="312488" y="2630593"/>
            <a:ext cx="8055233" cy="10740312"/>
          </a:xfrm>
          <a:prstGeom prst="rect">
            <a:avLst/>
          </a:prstGeom>
          <a:ln w="12700">
            <a:miter lim="400000"/>
          </a:ln>
        </p:spPr>
      </p:pic>
      <p:sp>
        <p:nvSpPr>
          <p:cNvPr id="412"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13"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14"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15"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416" name="Lessons From Josiah" descr="Lessons From Josiah"/>
          <p:cNvPicPr>
            <a:picLocks noChangeAspect="1"/>
          </p:cNvPicPr>
          <p:nvPr/>
        </p:nvPicPr>
        <p:blipFill>
          <a:blip r:embed="rId6">
            <a:extLst/>
          </a:blip>
          <a:stretch>
            <a:fillRect/>
          </a:stretch>
        </p:blipFill>
        <p:spPr>
          <a:xfrm>
            <a:off x="5062199" y="1737973"/>
            <a:ext cx="14259602" cy="1928815"/>
          </a:xfrm>
          <a:prstGeom prst="rect">
            <a:avLst/>
          </a:prstGeom>
          <a:ln w="12700">
            <a:miter lim="400000"/>
          </a:ln>
          <a:effectLst>
            <a:outerShdw sx="100000" sy="100000" kx="0" ky="0" algn="b" rotWithShape="0" blurRad="114300" dist="177800" dir="3268424">
              <a:srgbClr val="000000">
                <a:alpha val="33151"/>
              </a:srgbClr>
            </a:outerShdw>
          </a:effectLst>
        </p:spPr>
      </p:pic>
      <p:sp>
        <p:nvSpPr>
          <p:cNvPr id="417" name="We can be faithful regardless of our parents / our environment / or our past — We all have a choice - Ezekiel 18:20ff…"/>
          <p:cNvSpPr txBox="1"/>
          <p:nvPr/>
        </p:nvSpPr>
        <p:spPr>
          <a:xfrm>
            <a:off x="9020829" y="4206874"/>
            <a:ext cx="14719184" cy="8900418"/>
          </a:xfrm>
          <a:prstGeom prst="rect">
            <a:avLst/>
          </a:prstGeom>
          <a:ln w="12700">
            <a:miter lim="400000"/>
          </a:ln>
          <a:extLst>
            <a:ext uri="{C572A759-6A51-4108-AA02-DFA0A04FC94B}">
              <ma14:wrappingTextBoxFlag xmlns:ma14="http://schemas.microsoft.com/office/mac/drawingml/2011/main" val="1"/>
            </a:ext>
          </a:extLst>
        </p:spPr>
        <p:txBody>
          <a:bodyPr lIns="100458" tIns="100458" rIns="100458" bIns="100458">
            <a:spAutoFit/>
          </a:bodyPr>
          <a:lstStyle/>
          <a:p>
            <a:pPr algn="ctr">
              <a:lnSpc>
                <a:spcPct val="100000"/>
              </a:lnSpc>
              <a:spcBef>
                <a:spcPts val="3300"/>
              </a:spcBef>
              <a:defRPr sz="6900">
                <a:solidFill>
                  <a:srgbClr val="000000"/>
                </a:solidFill>
                <a:latin typeface="American Typewriter"/>
                <a:ea typeface="American Typewriter"/>
                <a:cs typeface="American Typewriter"/>
                <a:sym typeface="American Typewriter"/>
              </a:defRPr>
            </a:pPr>
            <a:r>
              <a:t>We should fully </a:t>
            </a:r>
            <a:r>
              <a:rPr b="1"/>
              <a:t>destroy</a:t>
            </a:r>
            <a:r>
              <a:t> sin in our lives and </a:t>
            </a:r>
            <a:r>
              <a:rPr b="1"/>
              <a:t>seek to destroy</a:t>
            </a:r>
            <a:r>
              <a:t> it in the lives of others! (Romans 6:1,2; Colossians 3:5)</a:t>
            </a:r>
          </a:p>
          <a:p>
            <a:pPr algn="ctr">
              <a:lnSpc>
                <a:spcPct val="100000"/>
              </a:lnSpc>
              <a:spcBef>
                <a:spcPts val="1600"/>
              </a:spcBef>
              <a:defRPr sz="6900">
                <a:solidFill>
                  <a:srgbClr val="000000"/>
                </a:solidFill>
                <a:latin typeface="American Typewriter"/>
                <a:ea typeface="American Typewriter"/>
                <a:cs typeface="American Typewriter"/>
                <a:sym typeface="American Typewriter"/>
              </a:defRPr>
            </a:pPr>
            <a:r>
              <a:t>We cannot </a:t>
            </a:r>
            <a:r>
              <a:rPr b="1"/>
              <a:t>participate</a:t>
            </a:r>
            <a:r>
              <a:t> in, </a:t>
            </a:r>
            <a:r>
              <a:rPr b="1"/>
              <a:t>approve</a:t>
            </a:r>
            <a:r>
              <a:t> of, nor </a:t>
            </a:r>
            <a:r>
              <a:rPr b="1"/>
              <a:t>facilitate</a:t>
            </a:r>
            <a:r>
              <a:t> the sins of others (Ephesians 5:3-14; Romans 1:32; 2 Corinthians 6:14-7:1)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17">
                                            <p:txEl>
                                              <p:pRg st="1" end="1"/>
                                            </p:txEl>
                                          </p:spTgt>
                                        </p:tgtEl>
                                        <p:attrNameLst>
                                          <p:attrName>style.visibility</p:attrName>
                                        </p:attrNameLst>
                                      </p:cBhvr>
                                      <p:to>
                                        <p:strVal val="visible"/>
                                      </p:to>
                                    </p:set>
                                    <p:animEffect filter="wipe(left)" transition="in">
                                      <p:cBhvr>
                                        <p:cTn id="7" dur="1500"/>
                                        <p:tgtEl>
                                          <p:spTgt spid="41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17"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9" name="Image" descr="Image"/>
          <p:cNvPicPr>
            <a:picLocks noChangeAspect="1"/>
          </p:cNvPicPr>
          <p:nvPr/>
        </p:nvPicPr>
        <p:blipFill>
          <a:blip r:embed="rId2">
            <a:extLst/>
          </a:blip>
          <a:stretch>
            <a:fillRect/>
          </a:stretch>
        </p:blipFill>
        <p:spPr>
          <a:xfrm flipH="1">
            <a:off x="312488" y="2630593"/>
            <a:ext cx="8055233" cy="10740312"/>
          </a:xfrm>
          <a:prstGeom prst="rect">
            <a:avLst/>
          </a:prstGeom>
          <a:ln w="12700">
            <a:miter lim="400000"/>
          </a:ln>
        </p:spPr>
      </p:pic>
      <p:sp>
        <p:nvSpPr>
          <p:cNvPr id="420"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21"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22"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23"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424" name="Lessons From Josiah" descr="Lessons From Josiah"/>
          <p:cNvPicPr>
            <a:picLocks noChangeAspect="1"/>
          </p:cNvPicPr>
          <p:nvPr/>
        </p:nvPicPr>
        <p:blipFill>
          <a:blip r:embed="rId6">
            <a:extLst/>
          </a:blip>
          <a:stretch>
            <a:fillRect/>
          </a:stretch>
        </p:blipFill>
        <p:spPr>
          <a:xfrm>
            <a:off x="5062199" y="1737973"/>
            <a:ext cx="14259602" cy="1928815"/>
          </a:xfrm>
          <a:prstGeom prst="rect">
            <a:avLst/>
          </a:prstGeom>
          <a:ln w="12700">
            <a:miter lim="400000"/>
          </a:ln>
          <a:effectLst>
            <a:outerShdw sx="100000" sy="100000" kx="0" ky="0" algn="b" rotWithShape="0" blurRad="114300" dist="177800" dir="3268424">
              <a:srgbClr val="000000">
                <a:alpha val="33151"/>
              </a:srgbClr>
            </a:outerShdw>
          </a:effectLst>
        </p:spPr>
      </p:pic>
      <p:sp>
        <p:nvSpPr>
          <p:cNvPr id="425" name="We can be faithful regardless of our parents / our environment / or our past — We all have a choice - Ezekiel 18:20ff…"/>
          <p:cNvSpPr txBox="1"/>
          <p:nvPr/>
        </p:nvSpPr>
        <p:spPr>
          <a:xfrm>
            <a:off x="9020829" y="4206874"/>
            <a:ext cx="14719184" cy="8951218"/>
          </a:xfrm>
          <a:prstGeom prst="rect">
            <a:avLst/>
          </a:prstGeom>
          <a:ln w="12700">
            <a:miter lim="400000"/>
          </a:ln>
          <a:extLst>
            <a:ext uri="{C572A759-6A51-4108-AA02-DFA0A04FC94B}">
              <ma14:wrappingTextBoxFlag xmlns:ma14="http://schemas.microsoft.com/office/mac/drawingml/2011/main" val="1"/>
            </a:ext>
          </a:extLst>
        </p:spPr>
        <p:txBody>
          <a:bodyPr lIns="100458" tIns="100458" rIns="100458" bIns="100458">
            <a:spAutoFit/>
          </a:bodyPr>
          <a:lstStyle/>
          <a:p>
            <a:pPr algn="ctr">
              <a:lnSpc>
                <a:spcPct val="100000"/>
              </a:lnSpc>
              <a:spcBef>
                <a:spcPts val="3300"/>
              </a:spcBef>
              <a:defRPr sz="7000">
                <a:solidFill>
                  <a:srgbClr val="000000"/>
                </a:solidFill>
                <a:latin typeface="American Typewriter"/>
                <a:ea typeface="American Typewriter"/>
                <a:cs typeface="American Typewriter"/>
                <a:sym typeface="American Typewriter"/>
              </a:defRPr>
            </a:pPr>
            <a:r>
              <a:t>We should always </a:t>
            </a:r>
            <a:r>
              <a:rPr b="1"/>
              <a:t>seek to grow</a:t>
            </a:r>
            <a:r>
              <a:t> in the grace and knowledge of the Lord - always bringing ourselves into greater harmony with God’s word </a:t>
            </a:r>
            <a:r>
              <a:rPr b="1"/>
              <a:t>as we learn better.</a:t>
            </a:r>
          </a:p>
          <a:p>
            <a:pPr algn="ctr">
              <a:lnSpc>
                <a:spcPct val="100000"/>
              </a:lnSpc>
              <a:spcBef>
                <a:spcPts val="0"/>
              </a:spcBef>
              <a:defRPr sz="7000">
                <a:solidFill>
                  <a:srgbClr val="000000"/>
                </a:solidFill>
                <a:latin typeface="American Typewriter"/>
                <a:ea typeface="American Typewriter"/>
                <a:cs typeface="American Typewriter"/>
                <a:sym typeface="American Typewriter"/>
              </a:defRPr>
            </a:pPr>
            <a:r>
              <a:t>Acts 17:11,12; </a:t>
            </a:r>
          </a:p>
          <a:p>
            <a:pPr algn="ctr">
              <a:lnSpc>
                <a:spcPct val="100000"/>
              </a:lnSpc>
              <a:spcBef>
                <a:spcPts val="0"/>
              </a:spcBef>
              <a:defRPr sz="7000">
                <a:solidFill>
                  <a:srgbClr val="000000"/>
                </a:solidFill>
                <a:latin typeface="American Typewriter"/>
                <a:ea typeface="American Typewriter"/>
                <a:cs typeface="American Typewriter"/>
                <a:sym typeface="American Typewriter"/>
              </a:defRPr>
            </a:pPr>
            <a:r>
              <a:t>2 Peter 3:15-18; </a:t>
            </a:r>
          </a:p>
          <a:p>
            <a:pPr algn="ctr">
              <a:lnSpc>
                <a:spcPct val="100000"/>
              </a:lnSpc>
              <a:spcBef>
                <a:spcPts val="0"/>
              </a:spcBef>
              <a:defRPr sz="7000">
                <a:solidFill>
                  <a:srgbClr val="000000"/>
                </a:solidFill>
                <a:latin typeface="American Typewriter"/>
                <a:ea typeface="American Typewriter"/>
                <a:cs typeface="American Typewriter"/>
                <a:sym typeface="American Typewriter"/>
              </a:defRPr>
            </a:pPr>
            <a:r>
              <a:t>2 Corinthians 13:5; etc.</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satOff val="5412"/>
            <a:lumOff val="-30746"/>
          </a:schemeClr>
        </a:solidFill>
      </p:bgPr>
    </p:bg>
    <p:spTree>
      <p:nvGrpSpPr>
        <p:cNvPr id="1" name=""/>
        <p:cNvGrpSpPr/>
        <p:nvPr/>
      </p:nvGrpSpPr>
      <p:grpSpPr>
        <a:xfrm>
          <a:off x="0" y="0"/>
          <a:ext cx="0" cy="0"/>
          <a:chOff x="0" y="0"/>
          <a:chExt cx="0" cy="0"/>
        </a:xfrm>
      </p:grpSpPr>
      <p:pic>
        <p:nvPicPr>
          <p:cNvPr id="207" name="image.png" descr="image.png"/>
          <p:cNvPicPr>
            <a:picLocks noChangeAspect="0"/>
          </p:cNvPicPr>
          <p:nvPr>
            <p:ph type="pic" idx="21"/>
          </p:nvPr>
        </p:nvPicPr>
        <p:blipFill>
          <a:blip r:embed="rId2">
            <a:extLst/>
          </a:blip>
          <a:srcRect l="181" t="0" r="180" b="972"/>
          <a:stretch>
            <a:fillRect/>
          </a:stretch>
        </p:blipFill>
        <p:spPr>
          <a:xfrm>
            <a:off x="-21373" y="1912101"/>
            <a:ext cx="24426746" cy="11803899"/>
          </a:xfrm>
          <a:prstGeom prst="rect">
            <a:avLst/>
          </a:prstGeom>
        </p:spPr>
      </p:pic>
      <p:pic>
        <p:nvPicPr>
          <p:cNvPr id="208"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209"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210"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grpSp>
        <p:nvGrpSpPr>
          <p:cNvPr id="213" name="Group"/>
          <p:cNvGrpSpPr/>
          <p:nvPr/>
        </p:nvGrpSpPr>
        <p:grpSpPr>
          <a:xfrm>
            <a:off x="-21373" y="4673194"/>
            <a:ext cx="24426746" cy="5343886"/>
            <a:chOff x="0" y="-1198158"/>
            <a:chExt cx="24426744" cy="5343885"/>
          </a:xfrm>
        </p:grpSpPr>
        <p:sp>
          <p:nvSpPr>
            <p:cNvPr id="211" name="Double Arrow"/>
            <p:cNvSpPr/>
            <p:nvPr/>
          </p:nvSpPr>
          <p:spPr>
            <a:xfrm>
              <a:off x="10163014" y="2186377"/>
              <a:ext cx="6636449" cy="1959350"/>
            </a:xfrm>
            <a:prstGeom prst="leftRightArrow">
              <a:avLst>
                <a:gd name="adj1" fmla="val 32000"/>
                <a:gd name="adj2" fmla="val 28520"/>
              </a:avLst>
            </a:prstGeom>
            <a:solidFill>
              <a:schemeClr val="accent1">
                <a:satOff val="5412"/>
                <a:lumOff val="-30746"/>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sp>
          <p:nvSpPr>
            <p:cNvPr id="212" name="Hosea 4:6 (NKJV)…"/>
            <p:cNvSpPr/>
            <p:nvPr/>
          </p:nvSpPr>
          <p:spPr>
            <a:xfrm>
              <a:off x="0" y="-1198159"/>
              <a:ext cx="24426745" cy="44794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717" y="5778"/>
                  </a:moveTo>
                  <a:lnTo>
                    <a:pt x="20253" y="5778"/>
                  </a:lnTo>
                  <a:cubicBezTo>
                    <a:pt x="20997" y="5778"/>
                    <a:pt x="21600" y="9066"/>
                    <a:pt x="21600" y="13122"/>
                  </a:cubicBezTo>
                  <a:lnTo>
                    <a:pt x="21600" y="14256"/>
                  </a:lnTo>
                  <a:cubicBezTo>
                    <a:pt x="21600" y="18312"/>
                    <a:pt x="20997" y="21600"/>
                    <a:pt x="20253" y="21600"/>
                  </a:cubicBezTo>
                  <a:lnTo>
                    <a:pt x="1347" y="21600"/>
                  </a:lnTo>
                  <a:cubicBezTo>
                    <a:pt x="649" y="21600"/>
                    <a:pt x="76" y="18710"/>
                    <a:pt x="7" y="15007"/>
                  </a:cubicBezTo>
                  <a:lnTo>
                    <a:pt x="0" y="14256"/>
                  </a:lnTo>
                  <a:lnTo>
                    <a:pt x="0" y="13122"/>
                  </a:lnTo>
                  <a:cubicBezTo>
                    <a:pt x="0" y="9066"/>
                    <a:pt x="603" y="5778"/>
                    <a:pt x="1347" y="5778"/>
                  </a:cubicBezTo>
                  <a:lnTo>
                    <a:pt x="7684" y="5778"/>
                  </a:lnTo>
                  <a:lnTo>
                    <a:pt x="8200" y="0"/>
                  </a:lnTo>
                  <a:close/>
                </a:path>
              </a:pathLst>
            </a:custGeom>
            <a:solidFill>
              <a:schemeClr val="accent1">
                <a:satOff val="5412"/>
                <a:lumOff val="-30746"/>
              </a:schemeClr>
            </a:solid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lgn="ctr" defTabSz="457200">
                <a:lnSpc>
                  <a:spcPct val="100000"/>
                </a:lnSpc>
                <a:spcBef>
                  <a:spcPts val="0"/>
                </a:spcBef>
                <a:defRPr sz="5000">
                  <a:solidFill>
                    <a:srgbClr val="FFFFFF"/>
                  </a:solidFill>
                  <a:effectLst>
                    <a:outerShdw sx="100000" sy="100000" kx="0" ky="0" algn="b" rotWithShape="0" blurRad="50800" dist="63500" dir="2853133">
                      <a:srgbClr val="000000"/>
                    </a:outerShdw>
                  </a:effectLst>
                  <a:latin typeface="American Typewriter"/>
                  <a:ea typeface="American Typewriter"/>
                  <a:cs typeface="American Typewriter"/>
                  <a:sym typeface="American Typewriter"/>
                </a:defRPr>
              </a:pPr>
              <a:r>
                <a:t>Hosea 4:6 (NKJV)</a:t>
              </a:r>
            </a:p>
            <a:p>
              <a:pPr algn="ctr" defTabSz="457200">
                <a:lnSpc>
                  <a:spcPct val="100000"/>
                </a:lnSpc>
                <a:spcBef>
                  <a:spcPts val="0"/>
                </a:spcBef>
                <a:defRPr sz="5000">
                  <a:solidFill>
                    <a:srgbClr val="FFFFFF"/>
                  </a:solidFill>
                  <a:effectLst>
                    <a:outerShdw sx="100000" sy="100000" kx="0" ky="0" algn="b" rotWithShape="0" blurRad="50800" dist="63500" dir="2853133">
                      <a:srgbClr val="000000"/>
                    </a:outerShdw>
                  </a:effectLst>
                  <a:latin typeface="American Typewriter"/>
                  <a:ea typeface="American Typewriter"/>
                  <a:cs typeface="American Typewriter"/>
                  <a:sym typeface="American Typewriter"/>
                </a:defRPr>
              </a:pPr>
              <a:r>
                <a:rPr baseline="31999"/>
                <a:t>6</a:t>
              </a:r>
              <a:r>
                <a:t> My people are destroyed for lack of knowledge. Because you have rejected knowledge, I also will reject you from being priest for Me; Because you have forgotten the law of your God, I also will forget your children. </a:t>
              </a:r>
            </a:p>
          </p:txBody>
        </p:sp>
      </p:grpSp>
    </p:spTree>
  </p:cSld>
  <p:clrMapOvr>
    <a:masterClrMapping/>
  </p:clrMapOvr>
  <mc:AlternateContent xmlns:mc="http://schemas.openxmlformats.org/markup-compatibility/2006">
    <mc:Choice xmlns:p14="http://schemas.microsoft.com/office/powerpoint/2010/main" Requires="p14">
      <p:transition spd="slow" advClick="1" p14:dur="1200">
        <p:pus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3"/>
                                        </p:tgtEl>
                                        <p:attrNameLst>
                                          <p:attrName>style.visibility</p:attrName>
                                        </p:attrNameLst>
                                      </p:cBhvr>
                                      <p:to>
                                        <p:strVal val="visible"/>
                                      </p:to>
                                    </p:set>
                                    <p:animEffect filter="fade" transition="in">
                                      <p:cBhvr>
                                        <p:cTn id="7" dur="1500"/>
                                        <p:tgtEl>
                                          <p:spTgt spid="2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3"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7" name="Image" descr="Image"/>
          <p:cNvPicPr>
            <a:picLocks noChangeAspect="1"/>
          </p:cNvPicPr>
          <p:nvPr/>
        </p:nvPicPr>
        <p:blipFill>
          <a:blip r:embed="rId2">
            <a:extLst/>
          </a:blip>
          <a:stretch>
            <a:fillRect/>
          </a:stretch>
        </p:blipFill>
        <p:spPr>
          <a:xfrm flipH="1">
            <a:off x="312488" y="2630593"/>
            <a:ext cx="8055233" cy="10740312"/>
          </a:xfrm>
          <a:prstGeom prst="rect">
            <a:avLst/>
          </a:prstGeom>
          <a:ln w="12700">
            <a:miter lim="400000"/>
          </a:ln>
        </p:spPr>
      </p:pic>
      <p:sp>
        <p:nvSpPr>
          <p:cNvPr id="428"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29"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30"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31"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432" name="Lessons From Josiah" descr="Lessons From Josiah"/>
          <p:cNvPicPr>
            <a:picLocks noChangeAspect="1"/>
          </p:cNvPicPr>
          <p:nvPr/>
        </p:nvPicPr>
        <p:blipFill>
          <a:blip r:embed="rId6">
            <a:extLst/>
          </a:blip>
          <a:stretch>
            <a:fillRect/>
          </a:stretch>
        </p:blipFill>
        <p:spPr>
          <a:xfrm>
            <a:off x="5062199" y="1737973"/>
            <a:ext cx="14259602" cy="1928815"/>
          </a:xfrm>
          <a:prstGeom prst="rect">
            <a:avLst/>
          </a:prstGeom>
          <a:ln w="12700">
            <a:miter lim="400000"/>
          </a:ln>
          <a:effectLst>
            <a:outerShdw sx="100000" sy="100000" kx="0" ky="0" algn="b" rotWithShape="0" blurRad="114300" dist="177800" dir="3268424">
              <a:srgbClr val="000000">
                <a:alpha val="33151"/>
              </a:srgbClr>
            </a:outerShdw>
          </a:effectLst>
        </p:spPr>
      </p:pic>
      <p:sp>
        <p:nvSpPr>
          <p:cNvPr id="433" name="Jeremiah &amp; Josiah called Israel back to God’s written revelation, which was several hundred years old!…"/>
          <p:cNvSpPr txBox="1"/>
          <p:nvPr/>
        </p:nvSpPr>
        <p:spPr>
          <a:xfrm>
            <a:off x="8398550" y="3729239"/>
            <a:ext cx="15502998" cy="29822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lvl1pPr marL="928128" indent="-928128" defTabSz="1155277">
              <a:lnSpc>
                <a:spcPct val="100000"/>
              </a:lnSpc>
              <a:spcBef>
                <a:spcPts val="1200"/>
              </a:spcBef>
              <a:buSzPct val="66000"/>
              <a:buBlip>
                <a:blip r:embed="rId7"/>
              </a:buBlip>
              <a:defRPr b="1" sz="6000">
                <a:solidFill>
                  <a:srgbClr val="000000"/>
                </a:solidFill>
                <a:latin typeface="Century Gothic"/>
                <a:ea typeface="Century Gothic"/>
                <a:cs typeface="Century Gothic"/>
                <a:sym typeface="Century Gothic"/>
              </a:defRPr>
            </a:lvl1pPr>
          </a:lstStyle>
          <a:p>
            <a:pPr/>
            <a:r>
              <a:t>Jeremiah &amp; Josiah called Israel back to God’s written revelation, which was several hundred years old!</a:t>
            </a:r>
          </a:p>
        </p:txBody>
      </p:sp>
      <p:sp>
        <p:nvSpPr>
          <p:cNvPr id="434" name="We can be faithful regardless of our parents / our environment / or our past — We all have a choice - Ezekiel 18:20ff…"/>
          <p:cNvSpPr txBox="1"/>
          <p:nvPr/>
        </p:nvSpPr>
        <p:spPr>
          <a:xfrm>
            <a:off x="9096246" y="7449762"/>
            <a:ext cx="14719183" cy="5268217"/>
          </a:xfrm>
          <a:prstGeom prst="rect">
            <a:avLst/>
          </a:prstGeom>
          <a:ln w="12700">
            <a:miter lim="400000"/>
          </a:ln>
          <a:extLst>
            <a:ext uri="{C572A759-6A51-4108-AA02-DFA0A04FC94B}">
              <ma14:wrappingTextBoxFlag xmlns:ma14="http://schemas.microsoft.com/office/mac/drawingml/2011/main" val="1"/>
            </a:ext>
          </a:extLst>
        </p:spPr>
        <p:txBody>
          <a:bodyPr lIns="100458" tIns="100458" rIns="100458" bIns="100458">
            <a:spAutoFit/>
          </a:bodyPr>
          <a:lstStyle/>
          <a:p>
            <a:pPr algn="ctr">
              <a:lnSpc>
                <a:spcPct val="100000"/>
              </a:lnSpc>
              <a:spcBef>
                <a:spcPts val="3300"/>
              </a:spcBef>
              <a:defRPr sz="8300">
                <a:solidFill>
                  <a:srgbClr val="000000"/>
                </a:solidFill>
                <a:latin typeface="American Typewriter"/>
                <a:ea typeface="American Typewriter"/>
                <a:cs typeface="American Typewriter"/>
                <a:sym typeface="American Typewriter"/>
              </a:defRPr>
            </a:pPr>
            <a:r>
              <a:rPr b="1"/>
              <a:t>God’s word is understandable &amp; doable</a:t>
            </a:r>
            <a:r>
              <a:t> </a:t>
            </a:r>
          </a:p>
          <a:p>
            <a:pPr algn="ctr">
              <a:lnSpc>
                <a:spcPct val="100000"/>
              </a:lnSpc>
              <a:spcBef>
                <a:spcPts val="3300"/>
              </a:spcBef>
              <a:defRPr sz="7000">
                <a:solidFill>
                  <a:srgbClr val="000000"/>
                </a:solidFill>
                <a:latin typeface="American Typewriter"/>
                <a:ea typeface="American Typewriter"/>
                <a:cs typeface="American Typewriter"/>
                <a:sym typeface="American Typewriter"/>
              </a:defRPr>
            </a:pPr>
            <a:r>
              <a:t>2 Chron. 34:19; Eph 3:3-5; 2 Tim 3:16,17; Acts 20:32; Jam 1:21,22</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434"/>
                                        </p:tgtEl>
                                        <p:attrNameLst>
                                          <p:attrName>style.visibility</p:attrName>
                                        </p:attrNameLst>
                                      </p:cBhvr>
                                      <p:to>
                                        <p:strVal val="visible"/>
                                      </p:to>
                                    </p:set>
                                    <p:anim calcmode="lin" valueType="num">
                                      <p:cBhvr>
                                        <p:cTn id="7" dur="1750" fill="hold"/>
                                        <p:tgtEl>
                                          <p:spTgt spid="434"/>
                                        </p:tgtEl>
                                        <p:attrNameLst>
                                          <p:attrName>ppt_x</p:attrName>
                                        </p:attrNameLst>
                                      </p:cBhvr>
                                      <p:tavLst>
                                        <p:tav tm="0">
                                          <p:val>
                                            <p:strVal val="#ppt_x"/>
                                          </p:val>
                                        </p:tav>
                                        <p:tav tm="100000">
                                          <p:val>
                                            <p:strVal val="#ppt_x"/>
                                          </p:val>
                                        </p:tav>
                                      </p:tavLst>
                                    </p:anim>
                                    <p:anim calcmode="lin" valueType="num">
                                      <p:cBhvr>
                                        <p:cTn id="8" dur="1750" fill="hold"/>
                                        <p:tgtEl>
                                          <p:spTgt spid="4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4"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6" name="Image" descr="Image"/>
          <p:cNvPicPr>
            <a:picLocks noChangeAspect="1"/>
          </p:cNvPicPr>
          <p:nvPr/>
        </p:nvPicPr>
        <p:blipFill>
          <a:blip r:embed="rId2">
            <a:extLst/>
          </a:blip>
          <a:stretch>
            <a:fillRect/>
          </a:stretch>
        </p:blipFill>
        <p:spPr>
          <a:xfrm flipH="1">
            <a:off x="312488" y="2630593"/>
            <a:ext cx="8055233" cy="10740312"/>
          </a:xfrm>
          <a:prstGeom prst="rect">
            <a:avLst/>
          </a:prstGeom>
          <a:ln w="12700">
            <a:miter lim="400000"/>
          </a:ln>
        </p:spPr>
      </p:pic>
      <p:sp>
        <p:nvSpPr>
          <p:cNvPr id="437"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38"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39"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40"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441" name="Lessons From Josiah" descr="Lessons From Josiah"/>
          <p:cNvPicPr>
            <a:picLocks noChangeAspect="1"/>
          </p:cNvPicPr>
          <p:nvPr/>
        </p:nvPicPr>
        <p:blipFill>
          <a:blip r:embed="rId6">
            <a:extLst/>
          </a:blip>
          <a:stretch>
            <a:fillRect/>
          </a:stretch>
        </p:blipFill>
        <p:spPr>
          <a:xfrm>
            <a:off x="5062199" y="1737973"/>
            <a:ext cx="14259602" cy="1928815"/>
          </a:xfrm>
          <a:prstGeom prst="rect">
            <a:avLst/>
          </a:prstGeom>
          <a:ln w="12700">
            <a:miter lim="400000"/>
          </a:ln>
          <a:effectLst>
            <a:outerShdw sx="100000" sy="100000" kx="0" ky="0" algn="b" rotWithShape="0" blurRad="114300" dist="177800" dir="3268424">
              <a:srgbClr val="000000">
                <a:alpha val="33151"/>
              </a:srgbClr>
            </a:outerShdw>
          </a:effectLst>
        </p:spPr>
      </p:pic>
      <p:sp>
        <p:nvSpPr>
          <p:cNvPr id="442" name="Jeremiah &amp; Josiah called Israel back to God’s written revelation, which was several hundred years old!…"/>
          <p:cNvSpPr txBox="1"/>
          <p:nvPr/>
        </p:nvSpPr>
        <p:spPr>
          <a:xfrm>
            <a:off x="8398550" y="3729239"/>
            <a:ext cx="15502998" cy="29822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lvl1pPr marL="928128" indent="-928128" defTabSz="1155277">
              <a:lnSpc>
                <a:spcPct val="100000"/>
              </a:lnSpc>
              <a:spcBef>
                <a:spcPts val="1200"/>
              </a:spcBef>
              <a:buSzPct val="66000"/>
              <a:buBlip>
                <a:blip r:embed="rId7"/>
              </a:buBlip>
              <a:defRPr b="1" sz="6000">
                <a:solidFill>
                  <a:srgbClr val="000000"/>
                </a:solidFill>
                <a:latin typeface="Century Gothic"/>
                <a:ea typeface="Century Gothic"/>
                <a:cs typeface="Century Gothic"/>
                <a:sym typeface="Century Gothic"/>
              </a:defRPr>
            </a:lvl1pPr>
          </a:lstStyle>
          <a:p>
            <a:pPr/>
            <a:r>
              <a:t>Jeremiah &amp; Josiah called Israel back to God’s written revelation, which was several hundred years old!</a:t>
            </a:r>
          </a:p>
        </p:txBody>
      </p:sp>
      <p:sp>
        <p:nvSpPr>
          <p:cNvPr id="443" name="We can be faithful regardless of our parents / our environment / or our past — We all have a choice - Ezekiel 18:20ff…"/>
          <p:cNvSpPr txBox="1"/>
          <p:nvPr/>
        </p:nvSpPr>
        <p:spPr>
          <a:xfrm>
            <a:off x="9096246" y="7449762"/>
            <a:ext cx="14719183" cy="5039617"/>
          </a:xfrm>
          <a:prstGeom prst="rect">
            <a:avLst/>
          </a:prstGeom>
          <a:ln w="12700">
            <a:miter lim="400000"/>
          </a:ln>
          <a:extLst>
            <a:ext uri="{C572A759-6A51-4108-AA02-DFA0A04FC94B}">
              <ma14:wrappingTextBoxFlag xmlns:ma14="http://schemas.microsoft.com/office/mac/drawingml/2011/main" val="1"/>
            </a:ext>
          </a:extLst>
        </p:spPr>
        <p:txBody>
          <a:bodyPr lIns="100458" tIns="100458" rIns="100458" bIns="100458">
            <a:spAutoFit/>
          </a:bodyPr>
          <a:lstStyle/>
          <a:p>
            <a:pPr algn="ctr">
              <a:lnSpc>
                <a:spcPct val="100000"/>
              </a:lnSpc>
              <a:spcBef>
                <a:spcPts val="3300"/>
              </a:spcBef>
              <a:defRPr sz="7300">
                <a:solidFill>
                  <a:srgbClr val="000000"/>
                </a:solidFill>
                <a:latin typeface="American Typewriter"/>
                <a:ea typeface="American Typewriter"/>
                <a:cs typeface="American Typewriter"/>
                <a:sym typeface="American Typewriter"/>
              </a:defRPr>
            </a:pPr>
            <a:r>
              <a:rPr b="1"/>
              <a:t>God’s stated, written word is the ONLY standard by which we may determine truth today  </a:t>
            </a:r>
            <a:r>
              <a:t> </a:t>
            </a:r>
          </a:p>
          <a:p>
            <a:pPr algn="ctr">
              <a:lnSpc>
                <a:spcPct val="100000"/>
              </a:lnSpc>
              <a:spcBef>
                <a:spcPts val="3300"/>
              </a:spcBef>
              <a:defRPr sz="7000">
                <a:solidFill>
                  <a:srgbClr val="000000"/>
                </a:solidFill>
                <a:latin typeface="American Typewriter"/>
                <a:ea typeface="American Typewriter"/>
                <a:cs typeface="American Typewriter"/>
                <a:sym typeface="American Typewriter"/>
              </a:defRPr>
            </a:pPr>
            <a:r>
              <a:t>Jude 3; 2 Timothy 3:16,17</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443"/>
                                        </p:tgtEl>
                                        <p:attrNameLst>
                                          <p:attrName>style.visibility</p:attrName>
                                        </p:attrNameLst>
                                      </p:cBhvr>
                                      <p:to>
                                        <p:strVal val="visible"/>
                                      </p:to>
                                    </p:set>
                                    <p:anim calcmode="lin" valueType="num">
                                      <p:cBhvr>
                                        <p:cTn id="7" dur="1500" fill="hold"/>
                                        <p:tgtEl>
                                          <p:spTgt spid="443"/>
                                        </p:tgtEl>
                                        <p:attrNameLst>
                                          <p:attrName>ppt_x</p:attrName>
                                        </p:attrNameLst>
                                      </p:cBhvr>
                                      <p:tavLst>
                                        <p:tav tm="0">
                                          <p:val>
                                            <p:strVal val="#ppt_x"/>
                                          </p:val>
                                        </p:tav>
                                        <p:tav tm="100000">
                                          <p:val>
                                            <p:strVal val="#ppt_x"/>
                                          </p:val>
                                        </p:tav>
                                      </p:tavLst>
                                    </p:anim>
                                    <p:anim calcmode="lin" valueType="num">
                                      <p:cBhvr>
                                        <p:cTn id="8" dur="1500" fill="hold"/>
                                        <p:tgtEl>
                                          <p:spTgt spid="44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43"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5" name="Image" descr="Image"/>
          <p:cNvPicPr>
            <a:picLocks noChangeAspect="1"/>
          </p:cNvPicPr>
          <p:nvPr/>
        </p:nvPicPr>
        <p:blipFill>
          <a:blip r:embed="rId2">
            <a:extLst/>
          </a:blip>
          <a:stretch>
            <a:fillRect/>
          </a:stretch>
        </p:blipFill>
        <p:spPr>
          <a:xfrm flipH="1">
            <a:off x="312488" y="2630593"/>
            <a:ext cx="8055233" cy="10740312"/>
          </a:xfrm>
          <a:prstGeom prst="rect">
            <a:avLst/>
          </a:prstGeom>
          <a:ln w="12700">
            <a:miter lim="400000"/>
          </a:ln>
        </p:spPr>
      </p:pic>
      <p:sp>
        <p:nvSpPr>
          <p:cNvPr id="446"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47"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48"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49"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pic>
        <p:nvPicPr>
          <p:cNvPr id="450" name="Lessons From Josiah" descr="Lessons From Josiah"/>
          <p:cNvPicPr>
            <a:picLocks noChangeAspect="1"/>
          </p:cNvPicPr>
          <p:nvPr/>
        </p:nvPicPr>
        <p:blipFill>
          <a:blip r:embed="rId6">
            <a:extLst/>
          </a:blip>
          <a:stretch>
            <a:fillRect/>
          </a:stretch>
        </p:blipFill>
        <p:spPr>
          <a:xfrm>
            <a:off x="5062199" y="1737973"/>
            <a:ext cx="14259602" cy="1928815"/>
          </a:xfrm>
          <a:prstGeom prst="rect">
            <a:avLst/>
          </a:prstGeom>
          <a:ln w="12700">
            <a:miter lim="400000"/>
          </a:ln>
          <a:effectLst>
            <a:outerShdw sx="100000" sy="100000" kx="0" ky="0" algn="b" rotWithShape="0" blurRad="114300" dist="177800" dir="3268424">
              <a:srgbClr val="000000">
                <a:alpha val="33151"/>
              </a:srgbClr>
            </a:outerShdw>
          </a:effectLst>
        </p:spPr>
      </p:pic>
      <p:sp>
        <p:nvSpPr>
          <p:cNvPr id="451" name="Jeremiah &amp; Josiah called Israel back to God’s written revelation, which was several hundred years old!…"/>
          <p:cNvSpPr txBox="1"/>
          <p:nvPr/>
        </p:nvSpPr>
        <p:spPr>
          <a:xfrm>
            <a:off x="8398550" y="3729239"/>
            <a:ext cx="15502998" cy="2982218"/>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lvl1pPr marL="928128" indent="-928128" defTabSz="1155277">
              <a:lnSpc>
                <a:spcPct val="100000"/>
              </a:lnSpc>
              <a:spcBef>
                <a:spcPts val="1200"/>
              </a:spcBef>
              <a:buSzPct val="66000"/>
              <a:buBlip>
                <a:blip r:embed="rId7"/>
              </a:buBlip>
              <a:defRPr b="1" sz="6000">
                <a:solidFill>
                  <a:srgbClr val="000000"/>
                </a:solidFill>
                <a:latin typeface="Century Gothic"/>
                <a:ea typeface="Century Gothic"/>
                <a:cs typeface="Century Gothic"/>
                <a:sym typeface="Century Gothic"/>
              </a:defRPr>
            </a:lvl1pPr>
          </a:lstStyle>
          <a:p>
            <a:pPr/>
            <a:r>
              <a:t>Jeremiah &amp; Josiah called Israel back to God’s written revelation, which was several hundred years old!</a:t>
            </a:r>
          </a:p>
        </p:txBody>
      </p:sp>
      <p:sp>
        <p:nvSpPr>
          <p:cNvPr id="452" name="We can be faithful regardless of our parents / our environment / or our past — We all have a choice - Ezekiel 18:20ff…"/>
          <p:cNvSpPr txBox="1"/>
          <p:nvPr/>
        </p:nvSpPr>
        <p:spPr>
          <a:xfrm>
            <a:off x="9096246" y="7449762"/>
            <a:ext cx="14719183" cy="4264917"/>
          </a:xfrm>
          <a:prstGeom prst="rect">
            <a:avLst/>
          </a:prstGeom>
          <a:ln w="12700">
            <a:miter lim="400000"/>
          </a:ln>
          <a:extLst>
            <a:ext uri="{C572A759-6A51-4108-AA02-DFA0A04FC94B}">
              <ma14:wrappingTextBoxFlag xmlns:ma14="http://schemas.microsoft.com/office/mac/drawingml/2011/main" val="1"/>
            </a:ext>
          </a:extLst>
        </p:spPr>
        <p:txBody>
          <a:bodyPr lIns="100458" tIns="100458" rIns="100458" bIns="100458">
            <a:spAutoFit/>
          </a:bodyPr>
          <a:lstStyle/>
          <a:p>
            <a:pPr algn="ctr">
              <a:lnSpc>
                <a:spcPct val="100000"/>
              </a:lnSpc>
              <a:spcBef>
                <a:spcPts val="3300"/>
              </a:spcBef>
              <a:defRPr sz="8400">
                <a:solidFill>
                  <a:srgbClr val="000000"/>
                </a:solidFill>
                <a:latin typeface="American Typewriter"/>
                <a:ea typeface="American Typewriter"/>
                <a:cs typeface="American Typewriter"/>
                <a:sym typeface="American Typewriter"/>
              </a:defRPr>
            </a:pPr>
            <a:r>
              <a:rPr b="1"/>
              <a:t>We also need to seek Bible authority for all we do —  </a:t>
            </a:r>
            <a:r>
              <a:t> </a:t>
            </a:r>
          </a:p>
          <a:p>
            <a:pPr algn="ctr">
              <a:lnSpc>
                <a:spcPct val="100000"/>
              </a:lnSpc>
              <a:spcBef>
                <a:spcPts val="3300"/>
              </a:spcBef>
              <a:defRPr sz="7000">
                <a:solidFill>
                  <a:srgbClr val="000000"/>
                </a:solidFill>
                <a:latin typeface="American Typewriter"/>
                <a:ea typeface="American Typewriter"/>
                <a:cs typeface="American Typewriter"/>
                <a:sym typeface="American Typewriter"/>
              </a:defRPr>
            </a:pPr>
            <a:r>
              <a:t>Colosians 3:17; 1 Corinthians 4:6</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452"/>
                                        </p:tgtEl>
                                        <p:attrNameLst>
                                          <p:attrName>style.visibility</p:attrName>
                                        </p:attrNameLst>
                                      </p:cBhvr>
                                      <p:to>
                                        <p:strVal val="visible"/>
                                      </p:to>
                                    </p:set>
                                    <p:anim calcmode="lin" valueType="num">
                                      <p:cBhvr>
                                        <p:cTn id="7" dur="1500" fill="hold"/>
                                        <p:tgtEl>
                                          <p:spTgt spid="452"/>
                                        </p:tgtEl>
                                        <p:attrNameLst>
                                          <p:attrName>ppt_x</p:attrName>
                                        </p:attrNameLst>
                                      </p:cBhvr>
                                      <p:tavLst>
                                        <p:tav tm="0">
                                          <p:val>
                                            <p:strVal val="#ppt_x"/>
                                          </p:val>
                                        </p:tav>
                                        <p:tav tm="100000">
                                          <p:val>
                                            <p:strVal val="#ppt_x"/>
                                          </p:val>
                                        </p:tav>
                                      </p:tavLst>
                                    </p:anim>
                                    <p:anim calcmode="lin" valueType="num">
                                      <p:cBhvr>
                                        <p:cTn id="8" dur="1500" fill="hold"/>
                                        <p:tgtEl>
                                          <p:spTgt spid="45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2"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4" name="Front view of a red motorcycle against a black background" descr="Front view of a red motorcycle against a black background"/>
          <p:cNvPicPr>
            <a:picLocks noChangeAspect="1"/>
          </p:cNvPicPr>
          <p:nvPr/>
        </p:nvPicPr>
        <p:blipFill>
          <a:blip r:embed="rId2">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a:ln w="12700">
            <a:miter lim="400000"/>
          </a:ln>
        </p:spPr>
      </p:pic>
      <p:sp>
        <p:nvSpPr>
          <p:cNvPr id="455"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56"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57"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58"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
        <p:nvSpPr>
          <p:cNvPr id="459" name="How does your life compare to Josiah’s?…"/>
          <p:cNvSpPr txBox="1"/>
          <p:nvPr/>
        </p:nvSpPr>
        <p:spPr>
          <a:xfrm>
            <a:off x="11435246" y="3498105"/>
            <a:ext cx="12893647" cy="7725667"/>
          </a:xfrm>
          <a:prstGeom prst="rect">
            <a:avLst/>
          </a:prstGeom>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19842" indent="-919842" defTabSz="1155277">
              <a:lnSpc>
                <a:spcPct val="100000"/>
              </a:lnSpc>
              <a:spcBef>
                <a:spcPts val="1100"/>
              </a:spcBef>
              <a:buSzPct val="66000"/>
              <a:buBlip>
                <a:blip r:embed="rId6"/>
              </a:buBlip>
              <a:defRPr b="1" sz="7800">
                <a:solidFill>
                  <a:srgbClr val="000000"/>
                </a:solidFill>
                <a:latin typeface="Century Gothic"/>
                <a:ea typeface="Century Gothic"/>
                <a:cs typeface="Century Gothic"/>
                <a:sym typeface="Century Gothic"/>
              </a:defRPr>
            </a:pPr>
            <a:r>
              <a:t>How does your life compare to Josiah’s?</a:t>
            </a:r>
          </a:p>
          <a:p>
            <a:pPr marL="919842" indent="-919842" defTabSz="1155277">
              <a:lnSpc>
                <a:spcPct val="100000"/>
              </a:lnSpc>
              <a:spcBef>
                <a:spcPts val="1100"/>
              </a:spcBef>
              <a:buSzPct val="66000"/>
              <a:buBlip>
                <a:blip r:embed="rId6"/>
              </a:buBlip>
              <a:defRPr b="1" sz="7800">
                <a:solidFill>
                  <a:srgbClr val="000000"/>
                </a:solidFill>
                <a:latin typeface="Century Gothic"/>
                <a:ea typeface="Century Gothic"/>
                <a:cs typeface="Century Gothic"/>
                <a:sym typeface="Century Gothic"/>
              </a:defRPr>
            </a:pPr>
            <a:r>
              <a:t>Do you desire to seek the Lord?</a:t>
            </a:r>
          </a:p>
          <a:p>
            <a:pPr marL="919842" indent="-919842" defTabSz="1155277">
              <a:lnSpc>
                <a:spcPct val="100000"/>
              </a:lnSpc>
              <a:spcBef>
                <a:spcPts val="1100"/>
              </a:spcBef>
              <a:buSzPct val="66000"/>
              <a:buBlip>
                <a:blip r:embed="rId6"/>
              </a:buBlip>
              <a:defRPr b="1" sz="7800">
                <a:solidFill>
                  <a:srgbClr val="000000"/>
                </a:solidFill>
                <a:latin typeface="Century Gothic"/>
                <a:ea typeface="Century Gothic"/>
                <a:cs typeface="Century Gothic"/>
                <a:sym typeface="Century Gothic"/>
              </a:defRPr>
            </a:pPr>
            <a:r>
              <a:t>Are you willing to obey Jesus completely?</a:t>
            </a:r>
          </a:p>
        </p:txBody>
      </p:sp>
      <p:sp>
        <p:nvSpPr>
          <p:cNvPr id="460" name="2 Kings 23:25 (NKJV)…"/>
          <p:cNvSpPr txBox="1"/>
          <p:nvPr/>
        </p:nvSpPr>
        <p:spPr>
          <a:xfrm>
            <a:off x="100314" y="8965334"/>
            <a:ext cx="9793859" cy="4546601"/>
          </a:xfrm>
          <a:prstGeom prst="rect">
            <a:avLst/>
          </a:prstGeom>
          <a:ln w="12700">
            <a:miter lim="400000"/>
          </a:ln>
          <a:effectLst>
            <a:outerShdw sx="100000" sy="100000" kx="0" ky="0" algn="b" rotWithShape="0" blurRad="114300" dist="177800" dir="3268424">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4300">
                <a:solidFill>
                  <a:srgbClr val="FFFFFF"/>
                </a:solidFill>
                <a:effectLst>
                  <a:outerShdw sx="100000" sy="100000" kx="0" ky="0" algn="b" rotWithShape="0" blurRad="50800" dist="63500" dir="2701619">
                    <a:srgbClr val="000000"/>
                  </a:outerShdw>
                </a:effectLst>
                <a:latin typeface="American Typewriter"/>
                <a:ea typeface="American Typewriter"/>
                <a:cs typeface="American Typewriter"/>
                <a:sym typeface="American Typewriter"/>
              </a:defRPr>
            </a:pPr>
            <a:r>
              <a:t>2 Kings 23:25 (NKJV)</a:t>
            </a:r>
          </a:p>
          <a:p>
            <a:pPr algn="ctr" defTabSz="457200">
              <a:lnSpc>
                <a:spcPct val="100000"/>
              </a:lnSpc>
              <a:spcBef>
                <a:spcPts val="0"/>
              </a:spcBef>
              <a:defRPr sz="4300">
                <a:solidFill>
                  <a:srgbClr val="FFFFFF"/>
                </a:solidFill>
                <a:effectLst>
                  <a:outerShdw sx="100000" sy="100000" kx="0" ky="0" algn="b" rotWithShape="0" blurRad="50800" dist="63500" dir="2701619">
                    <a:srgbClr val="000000"/>
                  </a:outerShdw>
                </a:effectLst>
                <a:latin typeface="American Typewriter"/>
                <a:ea typeface="American Typewriter"/>
                <a:cs typeface="American Typewriter"/>
                <a:sym typeface="American Typewriter"/>
              </a:defRPr>
            </a:pPr>
            <a:r>
              <a:rPr baseline="31999"/>
              <a:t>25</a:t>
            </a:r>
            <a:r>
              <a:t> Now before him there was no king like him, who turned to the Lord with all his heart, with all his soul, and with all his might, according to all the Law of Moses; nor after him did </a:t>
            </a:r>
            <a:r>
              <a:t>any</a:t>
            </a:r>
            <a:r>
              <a:t> arise like him.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59">
                                            <p:txEl>
                                              <p:pRg st="1" end="1"/>
                                            </p:txEl>
                                          </p:spTgt>
                                        </p:tgtEl>
                                        <p:attrNameLst>
                                          <p:attrName>style.visibility</p:attrName>
                                        </p:attrNameLst>
                                      </p:cBhvr>
                                      <p:to>
                                        <p:strVal val="visible"/>
                                      </p:to>
                                    </p:set>
                                    <p:animEffect filter="wipe(left)" transition="in">
                                      <p:cBhvr>
                                        <p:cTn id="7" dur="1250"/>
                                        <p:tgtEl>
                                          <p:spTgt spid="45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59">
                                            <p:txEl>
                                              <p:pRg st="2" end="2"/>
                                            </p:txEl>
                                          </p:spTgt>
                                        </p:tgtEl>
                                        <p:attrNameLst>
                                          <p:attrName>style.visibility</p:attrName>
                                        </p:attrNameLst>
                                      </p:cBhvr>
                                      <p:to>
                                        <p:strVal val="visible"/>
                                      </p:to>
                                    </p:set>
                                    <p:animEffect filter="wipe(left)" transition="in">
                                      <p:cBhvr>
                                        <p:cTn id="12" dur="1250"/>
                                        <p:tgtEl>
                                          <p:spTgt spid="45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59" grpId="1"/>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2" name="Front view of a red motorcycle against a black background" descr="Front view of a red motorcycle against a black background"/>
          <p:cNvPicPr>
            <a:picLocks noChangeAspect="1"/>
          </p:cNvPicPr>
          <p:nvPr/>
        </p:nvPicPr>
        <p:blipFill>
          <a:blip r:embed="rId2">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a:ln w="12700">
            <a:miter lim="400000"/>
          </a:ln>
        </p:spPr>
      </p:pic>
      <p:sp>
        <p:nvSpPr>
          <p:cNvPr id="463"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64"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465"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466"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
        <p:nvSpPr>
          <p:cNvPr id="467" name="2 Kings 23:25 (NKJV)…"/>
          <p:cNvSpPr txBox="1"/>
          <p:nvPr/>
        </p:nvSpPr>
        <p:spPr>
          <a:xfrm>
            <a:off x="100314" y="8965334"/>
            <a:ext cx="9793859" cy="4546601"/>
          </a:xfrm>
          <a:prstGeom prst="rect">
            <a:avLst/>
          </a:prstGeom>
          <a:ln w="12700">
            <a:miter lim="400000"/>
          </a:ln>
          <a:effectLst>
            <a:outerShdw sx="100000" sy="100000" kx="0" ky="0" algn="b" rotWithShape="0" blurRad="114300" dist="177800" dir="3268424">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4300">
                <a:solidFill>
                  <a:srgbClr val="FFFFFF"/>
                </a:solidFill>
                <a:effectLst>
                  <a:outerShdw sx="100000" sy="100000" kx="0" ky="0" algn="b" rotWithShape="0" blurRad="50800" dist="63500" dir="2701619">
                    <a:srgbClr val="000000"/>
                  </a:outerShdw>
                </a:effectLst>
                <a:latin typeface="American Typewriter"/>
                <a:ea typeface="American Typewriter"/>
                <a:cs typeface="American Typewriter"/>
                <a:sym typeface="American Typewriter"/>
              </a:defRPr>
            </a:pPr>
            <a:r>
              <a:t>2 Kings 23:25 (NKJV)</a:t>
            </a:r>
          </a:p>
          <a:p>
            <a:pPr algn="ctr" defTabSz="457200">
              <a:lnSpc>
                <a:spcPct val="100000"/>
              </a:lnSpc>
              <a:spcBef>
                <a:spcPts val="0"/>
              </a:spcBef>
              <a:defRPr sz="4300">
                <a:solidFill>
                  <a:srgbClr val="FFFFFF"/>
                </a:solidFill>
                <a:effectLst>
                  <a:outerShdw sx="100000" sy="100000" kx="0" ky="0" algn="b" rotWithShape="0" blurRad="50800" dist="63500" dir="2701619">
                    <a:srgbClr val="000000"/>
                  </a:outerShdw>
                </a:effectLst>
                <a:latin typeface="American Typewriter"/>
                <a:ea typeface="American Typewriter"/>
                <a:cs typeface="American Typewriter"/>
                <a:sym typeface="American Typewriter"/>
              </a:defRPr>
            </a:pPr>
            <a:r>
              <a:rPr baseline="31999"/>
              <a:t>25</a:t>
            </a:r>
            <a:r>
              <a:t> Now before him there was no king like him, who turned to the Lord with all his heart, with all his soul, and with all his might, according to all the Law of Moses; nor after him did </a:t>
            </a:r>
            <a:r>
              <a:t>any</a:t>
            </a:r>
            <a:r>
              <a:t> arise like him. </a:t>
            </a:r>
          </a:p>
        </p:txBody>
      </p:sp>
      <p:sp>
        <p:nvSpPr>
          <p:cNvPr id="468" name="Receive Christ by faith, repenting of your sins &amp; being baptized into Him — Rom. 6:3-6; Gal. 3:26,27; Col. 2:12,13.…"/>
          <p:cNvSpPr txBox="1"/>
          <p:nvPr/>
        </p:nvSpPr>
        <p:spPr>
          <a:xfrm>
            <a:off x="11867977" y="2416421"/>
            <a:ext cx="12219893" cy="923485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1117600" indent="-1117600" defTabSz="457200">
              <a:lnSpc>
                <a:spcPct val="100000"/>
              </a:lnSpc>
              <a:spcBef>
                <a:spcPts val="2900"/>
              </a:spcBef>
              <a:buSzPct val="80000"/>
              <a:buBlip>
                <a:blip r:embed="rId6"/>
              </a:buBlip>
              <a:defRPr sz="6700">
                <a:solidFill>
                  <a:srgbClr val="000000"/>
                </a:solidFill>
                <a:latin typeface="Times New Roman"/>
                <a:ea typeface="Times New Roman"/>
                <a:cs typeface="Times New Roman"/>
                <a:sym typeface="Times New Roman"/>
              </a:defRPr>
            </a:pPr>
            <a:r>
              <a:rPr b="1"/>
              <a:t>Receive Christ by faith, repenting of your sins &amp; being baptized into Him — Rom. 6:3-6; Gal. 3:26,27; Col. 2:12,13.</a:t>
            </a:r>
            <a:endParaRPr b="1"/>
          </a:p>
          <a:p>
            <a:pPr marL="1117600" indent="-1117600" defTabSz="457200">
              <a:lnSpc>
                <a:spcPct val="100000"/>
              </a:lnSpc>
              <a:spcBef>
                <a:spcPts val="2900"/>
              </a:spcBef>
              <a:buSzPct val="80000"/>
              <a:buBlip>
                <a:blip r:embed="rId6"/>
              </a:buBlip>
              <a:defRPr sz="6700">
                <a:solidFill>
                  <a:srgbClr val="000000"/>
                </a:solidFill>
                <a:latin typeface="Times New Roman"/>
                <a:ea typeface="Times New Roman"/>
                <a:cs typeface="Times New Roman"/>
                <a:sym typeface="Times New Roman"/>
              </a:defRPr>
            </a:pPr>
            <a:r>
              <a:rPr b="1"/>
              <a:t>If you are already in Christ, but sin has again entered into your life, repent, confess &amp; pray — 1 Jn 1:9,10; Ac 8:22</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68">
                                            <p:bg/>
                                          </p:spTgt>
                                        </p:tgtEl>
                                        <p:attrNameLst>
                                          <p:attrName>style.visibility</p:attrName>
                                        </p:attrNameLst>
                                      </p:cBhvr>
                                      <p:to>
                                        <p:strVal val="visible"/>
                                      </p:to>
                                    </p:set>
                                    <p:animEffect filter="wipe(left)" transition="in">
                                      <p:cBhvr>
                                        <p:cTn id="7" dur="1500"/>
                                        <p:tgtEl>
                                          <p:spTgt spid="468">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468">
                                            <p:txEl>
                                              <p:pRg st="0" end="0"/>
                                            </p:txEl>
                                          </p:spTgt>
                                        </p:tgtEl>
                                        <p:attrNameLst>
                                          <p:attrName>style.visibility</p:attrName>
                                        </p:attrNameLst>
                                      </p:cBhvr>
                                      <p:to>
                                        <p:strVal val="visible"/>
                                      </p:to>
                                    </p:set>
                                    <p:animEffect filter="wipe(left)" transition="in">
                                      <p:cBhvr>
                                        <p:cTn id="10" dur="1500"/>
                                        <p:tgtEl>
                                          <p:spTgt spid="46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468">
                                            <p:txEl>
                                              <p:pRg st="1" end="1"/>
                                            </p:txEl>
                                          </p:spTgt>
                                        </p:tgtEl>
                                        <p:attrNameLst>
                                          <p:attrName>style.visibility</p:attrName>
                                        </p:attrNameLst>
                                      </p:cBhvr>
                                      <p:to>
                                        <p:strVal val="visible"/>
                                      </p:to>
                                    </p:set>
                                    <p:animEffect filter="wipe(left)" transition="in">
                                      <p:cBhvr>
                                        <p:cTn id="15" dur="1500"/>
                                        <p:tgtEl>
                                          <p:spTgt spid="46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68"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470"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471"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472"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473"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474"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475"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476"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477"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480" name="Front view of a red motorcycle against a black background" descr="Front view of a red motorcycle against a black background"/>
          <p:cNvPicPr>
            <a:picLocks noChangeAspect="1"/>
          </p:cNvPicPr>
          <p:nvPr>
            <p:ph type="pic" idx="21"/>
          </p:nvPr>
        </p:nvPicPr>
        <p:blipFill>
          <a:blip r:embed="rId3">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p:spPr>
      </p:pic>
      <p:sp>
        <p:nvSpPr>
          <p:cNvPr id="481" name="King Josiah…"/>
          <p:cNvSpPr txBox="1"/>
          <p:nvPr/>
        </p:nvSpPr>
        <p:spPr>
          <a:xfrm>
            <a:off x="13592297" y="5547323"/>
            <a:ext cx="7939201" cy="15144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lvl1pPr marL="685800" indent="-685800" algn="ctr" defTabSz="1828800">
              <a:lnSpc>
                <a:spcPct val="100000"/>
              </a:lnSpc>
              <a:spcBef>
                <a:spcPts val="1800"/>
              </a:spcBef>
              <a:defRPr sz="7000">
                <a:solidFill>
                  <a:srgbClr val="005493"/>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pic>
        <p:nvPicPr>
          <p:cNvPr id="482" name="pasted-movie.png" descr="pasted-movie.png"/>
          <p:cNvPicPr>
            <a:picLocks noChangeAspect="1"/>
          </p:cNvPicPr>
          <p:nvPr/>
        </p:nvPicPr>
        <p:blipFill>
          <a:blip r:embed="rId4">
            <a:extLst/>
          </a:blip>
          <a:stretch>
            <a:fillRect/>
          </a:stretch>
        </p:blipFill>
        <p:spPr>
          <a:xfrm>
            <a:off x="10694758" y="6522859"/>
            <a:ext cx="13734282" cy="1943029"/>
          </a:xfrm>
          <a:prstGeom prst="rect">
            <a:avLst/>
          </a:prstGeom>
          <a:ln w="12700">
            <a:miter lim="400000"/>
          </a:ln>
        </p:spPr>
      </p:pic>
      <p:pic>
        <p:nvPicPr>
          <p:cNvPr id="483" name="pasted-movie.png" descr="pasted-movie.png"/>
          <p:cNvPicPr>
            <a:picLocks noChangeAspect="1"/>
          </p:cNvPicPr>
          <p:nvPr/>
        </p:nvPicPr>
        <p:blipFill>
          <a:blip r:embed="rId5">
            <a:extLst/>
          </a:blip>
          <a:stretch>
            <a:fillRect/>
          </a:stretch>
        </p:blipFill>
        <p:spPr>
          <a:xfrm>
            <a:off x="11013806" y="8193320"/>
            <a:ext cx="13096182" cy="1852755"/>
          </a:xfrm>
          <a:prstGeom prst="rect">
            <a:avLst/>
          </a:prstGeom>
          <a:ln w="12700">
            <a:miter lim="400000"/>
          </a:ln>
        </p:spPr>
      </p:pic>
      <p:pic>
        <p:nvPicPr>
          <p:cNvPr id="484" name="pasted-movie.png" descr="pasted-movie.png"/>
          <p:cNvPicPr>
            <a:picLocks noChangeAspect="1"/>
          </p:cNvPicPr>
          <p:nvPr/>
        </p:nvPicPr>
        <p:blipFill>
          <a:blip r:embed="rId6">
            <a:extLst/>
          </a:blip>
          <a:stretch>
            <a:fillRect/>
          </a:stretch>
        </p:blipFill>
        <p:spPr>
          <a:xfrm>
            <a:off x="10634995" y="3606413"/>
            <a:ext cx="13853804" cy="2367818"/>
          </a:xfrm>
          <a:prstGeom prst="rect">
            <a:avLst/>
          </a:prstGeom>
          <a:ln w="12700">
            <a:miter lim="400000"/>
          </a:ln>
          <a:effectLst>
            <a:outerShdw sx="100000" sy="100000" kx="0" ky="0" algn="b" rotWithShape="0" blurRad="342900" dist="165100" dir="5400000">
              <a:srgbClr val="000000">
                <a:alpha val="51060"/>
              </a:srgbClr>
            </a:outerShdw>
          </a:effectLst>
        </p:spPr>
      </p:pic>
      <p:sp>
        <p:nvSpPr>
          <p:cNvPr id="485" name="Preached November 11, 2018 West 65th Street church of Christ…"/>
          <p:cNvSpPr txBox="1"/>
          <p:nvPr/>
        </p:nvSpPr>
        <p:spPr>
          <a:xfrm>
            <a:off x="1800725" y="9299296"/>
            <a:ext cx="21197448" cy="477725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lstStyle/>
          <a:p>
            <a:pPr algn="ctr" defTabSz="1285875">
              <a:lnSpc>
                <a:spcPct val="100000"/>
              </a:lnSpc>
              <a:spcBef>
                <a:spcPts val="0"/>
              </a:spcBef>
              <a:defRPr sz="4000">
                <a:solidFill>
                  <a:srgbClr val="FFFFFF"/>
                </a:solidFill>
                <a:effectLst>
                  <a:outerShdw sx="100000" sy="100000" kx="0" ky="0" algn="b" rotWithShape="0" blurRad="38100" dist="38100" dir="2700000">
                    <a:srgbClr val="000000"/>
                  </a:outerShdw>
                </a:effectLst>
                <a:latin typeface="Chalkboard"/>
                <a:ea typeface="Chalkboard"/>
                <a:cs typeface="Chalkboard"/>
                <a:sym typeface="Chalkboard"/>
              </a:defRPr>
            </a:pPr>
            <a:r>
              <a:t>Preached November 11, 2018</a:t>
            </a:r>
            <a:r>
              <a:t> </a:t>
            </a:r>
            <a:r>
              <a:t>West 65th Street church of Christ</a:t>
            </a:r>
          </a:p>
          <a:p>
            <a:pPr algn="ctr" defTabSz="1285875">
              <a:lnSpc>
                <a:spcPct val="100000"/>
              </a:lnSpc>
              <a:spcBef>
                <a:spcPts val="0"/>
              </a:spcBef>
              <a:defRPr sz="4000">
                <a:solidFill>
                  <a:srgbClr val="FFFFFF"/>
                </a:solidFill>
                <a:effectLst>
                  <a:outerShdw sx="100000" sy="100000" kx="0" ky="0" algn="b" rotWithShape="0" blurRad="38100" dist="38100" dir="2700000">
                    <a:srgbClr val="000000"/>
                  </a:outerShdw>
                </a:effectLst>
                <a:latin typeface="Chalkboard"/>
                <a:ea typeface="Chalkboard"/>
                <a:cs typeface="Chalkboard"/>
                <a:sym typeface="Chalkboard"/>
              </a:defRPr>
            </a:pPr>
            <a:r>
              <a:t>Preached September 5, 2026</a:t>
            </a:r>
            <a:r>
              <a:t> </a:t>
            </a:r>
            <a:r>
              <a:t>Alexander church of Christ</a:t>
            </a:r>
          </a:p>
          <a:p>
            <a:pPr algn="ctr" defTabSz="1285875">
              <a:lnSpc>
                <a:spcPct val="100000"/>
              </a:lnSpc>
              <a:spcBef>
                <a:spcPts val="0"/>
              </a:spcBef>
              <a:defRPr sz="4000">
                <a:solidFill>
                  <a:srgbClr val="FFFFFF"/>
                </a:solidFill>
                <a:effectLst>
                  <a:outerShdw sx="100000" sy="100000" kx="0" ky="0" algn="b" rotWithShape="0" blurRad="38100" dist="38100" dir="2700000">
                    <a:srgbClr val="000000"/>
                  </a:outerShdw>
                </a:effectLst>
                <a:latin typeface="Chalkboard"/>
                <a:ea typeface="Chalkboard"/>
                <a:cs typeface="Chalkboard"/>
                <a:sym typeface="Chalkboard"/>
              </a:defRPr>
            </a:pPr>
            <a:r>
              <a:t> </a:t>
            </a:r>
            <a:r>
              <a:t>501-568-1062</a:t>
            </a:r>
          </a:p>
          <a:p>
            <a:pPr algn="ctr" defTabSz="1285875">
              <a:lnSpc>
                <a:spcPct val="100000"/>
              </a:lnSpc>
              <a:spcBef>
                <a:spcPts val="0"/>
              </a:spcBef>
              <a:defRPr sz="4000">
                <a:solidFill>
                  <a:srgbClr val="FFFFFF"/>
                </a:solidFill>
                <a:effectLst>
                  <a:outerShdw sx="100000" sy="100000" kx="0" ky="0" algn="b" rotWithShape="0" blurRad="38100" dist="38100" dir="2700000">
                    <a:srgbClr val="000000"/>
                  </a:outerShdw>
                </a:effectLst>
                <a:latin typeface="Chalkboard"/>
                <a:ea typeface="Chalkboard"/>
                <a:cs typeface="Chalkboard"/>
                <a:sym typeface="Chalkboard"/>
              </a:defRPr>
            </a:pPr>
            <a:r>
              <a:t>Prepared using KeynoteEmail – donmcclain@sbcglobal.net  </a:t>
            </a:r>
          </a:p>
          <a:p>
            <a:pPr algn="ctr" defTabSz="1285875">
              <a:lnSpc>
                <a:spcPct val="100000"/>
              </a:lnSpc>
              <a:spcBef>
                <a:spcPts val="0"/>
              </a:spcBef>
              <a:defRPr sz="4000">
                <a:solidFill>
                  <a:srgbClr val="FFFFFF"/>
                </a:solidFill>
                <a:effectLst>
                  <a:outerShdw sx="100000" sy="100000" kx="0" ky="0" algn="b" rotWithShape="0" blurRad="38100" dist="38100" dir="2700000">
                    <a:srgbClr val="000000"/>
                  </a:outerShdw>
                </a:effectLst>
                <a:latin typeface="Chalkboard"/>
                <a:ea typeface="Chalkboard"/>
                <a:cs typeface="Chalkboard"/>
                <a:sym typeface="Chalkboard"/>
              </a:defRPr>
            </a:pPr>
            <a:r>
              <a:t>More Keynote, PPT &amp; Audio Sermons: </a:t>
            </a:r>
            <a:r>
              <a:rPr u="sng">
                <a:hlinkClick r:id="rId7" invalidUrl="" action="" tgtFrame="" tooltip="" history="1" highlightClick="0" endSnd="0"/>
              </a:rPr>
              <a:t>alexanderchurchofchrist.com</a:t>
            </a:r>
            <a:r>
              <a:t> </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87" name="2 Chronicles 34:29–33 (NKJV)…"/>
          <p:cNvSpPr txBox="1"/>
          <p:nvPr/>
        </p:nvSpPr>
        <p:spPr>
          <a:xfrm>
            <a:off x="760642" y="229804"/>
            <a:ext cx="22862717" cy="13004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10000">
                <a:solidFill>
                  <a:srgbClr val="FFFFFF"/>
                </a:solidFill>
                <a:effectLst>
                  <a:outerShdw sx="100000" sy="100000" kx="0" ky="0" algn="b" rotWithShape="0" blurRad="50800" dist="63500" dir="2790427">
                    <a:srgbClr val="000000"/>
                  </a:outerShdw>
                </a:effectLst>
                <a:latin typeface="Helvetica"/>
                <a:ea typeface="Helvetica"/>
                <a:cs typeface="Helvetica"/>
                <a:sym typeface="Helvetica"/>
              </a:defRPr>
            </a:pPr>
            <a:r>
              <a:t>2 Chronicles 34:29–33 (NKJV)</a:t>
            </a:r>
          </a:p>
          <a:p>
            <a:pPr algn="ctr" defTabSz="457200">
              <a:lnSpc>
                <a:spcPct val="100000"/>
              </a:lnSpc>
              <a:spcBef>
                <a:spcPts val="0"/>
              </a:spcBef>
              <a:defRPr sz="5300">
                <a:solidFill>
                  <a:srgbClr val="FFFFFF"/>
                </a:solidFill>
                <a:effectLst>
                  <a:outerShdw sx="100000" sy="100000" kx="0" ky="0" algn="b" rotWithShape="0" blurRad="50800" dist="63500" dir="2790427">
                    <a:srgbClr val="000000"/>
                  </a:outerShdw>
                </a:effectLst>
                <a:latin typeface="Helvetica"/>
                <a:ea typeface="Helvetica"/>
                <a:cs typeface="Helvetica"/>
                <a:sym typeface="Helvetica"/>
              </a:defRPr>
            </a:pPr>
            <a:r>
              <a:rPr baseline="31999"/>
              <a:t>29</a:t>
            </a:r>
            <a:r>
              <a:t> Then the king sent and gathered all the elders of Judah and Jerusalem. </a:t>
            </a:r>
            <a:r>
              <a:rPr baseline="31999"/>
              <a:t>30</a:t>
            </a:r>
            <a:r>
              <a:t> The king went up to the house of the Lord, with all the men of Judah and the inhabitants of Jerusalem—the priests and the Levites, and all the people, great and small. And he read in their hearing all the words of the Book of the Covenant which had been found in the house of the Lord. </a:t>
            </a:r>
            <a:r>
              <a:rPr baseline="31999"/>
              <a:t>31</a:t>
            </a:r>
            <a:r>
              <a:t> Then the king stood in his place and made a covenant before the Lord, to follow the Lord, and to keep His commandments and His testimonies and His statutes with all his heart and all his soul, to perform the words of the covenant that were written in this book. </a:t>
            </a:r>
            <a:r>
              <a:rPr baseline="31999"/>
              <a:t>32</a:t>
            </a:r>
            <a:r>
              <a:t> And he made all who were present in Jerusalem and Benjamin take a stand. So the inhabitants of Jerusalem did according to the covenant of God, the God of their fathers. </a:t>
            </a:r>
            <a:r>
              <a:rPr baseline="31999"/>
              <a:t>33</a:t>
            </a:r>
            <a:r>
              <a:t> Thus Josiah removed all the abominations from all the country that </a:t>
            </a:r>
            <a:r>
              <a:rPr i="1"/>
              <a:t>belonged</a:t>
            </a:r>
            <a:r>
              <a:t> to the children of Israel, and made all who were present in Israel diligently serve the Lord their God. All his days they did not depart from following the Lord God of their fathers.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satOff val="5412"/>
            <a:lumOff val="-30746"/>
          </a:schemeClr>
        </a:solidFill>
      </p:bgPr>
    </p:bg>
    <p:spTree>
      <p:nvGrpSpPr>
        <p:cNvPr id="1" name=""/>
        <p:cNvGrpSpPr/>
        <p:nvPr/>
      </p:nvGrpSpPr>
      <p:grpSpPr>
        <a:xfrm>
          <a:off x="0" y="0"/>
          <a:ext cx="0" cy="0"/>
          <a:chOff x="0" y="0"/>
          <a:chExt cx="0" cy="0"/>
        </a:xfrm>
      </p:grpSpPr>
      <p:pic>
        <p:nvPicPr>
          <p:cNvPr id="215" name="image.png" descr="image.png"/>
          <p:cNvPicPr>
            <a:picLocks noChangeAspect="0"/>
          </p:cNvPicPr>
          <p:nvPr>
            <p:ph type="pic" idx="21"/>
          </p:nvPr>
        </p:nvPicPr>
        <p:blipFill>
          <a:blip r:embed="rId2">
            <a:extLst/>
          </a:blip>
          <a:srcRect l="116" t="0" r="116" b="155"/>
          <a:stretch>
            <a:fillRect/>
          </a:stretch>
        </p:blipFill>
        <p:spPr>
          <a:xfrm>
            <a:off x="-21668" y="1830424"/>
            <a:ext cx="24427335" cy="11885576"/>
          </a:xfrm>
          <a:prstGeom prst="rect">
            <a:avLst/>
          </a:prstGeom>
        </p:spPr>
      </p:pic>
      <p:sp>
        <p:nvSpPr>
          <p:cNvPr id="216" name="640-609 B.C."/>
          <p:cNvSpPr txBox="1"/>
          <p:nvPr/>
        </p:nvSpPr>
        <p:spPr>
          <a:xfrm>
            <a:off x="4944929" y="8880761"/>
            <a:ext cx="2706094" cy="7651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marL="685800" indent="-685800" algn="ctr" defTabSz="1828800">
              <a:lnSpc>
                <a:spcPct val="100000"/>
              </a:lnSpc>
              <a:spcBef>
                <a:spcPts val="1800"/>
              </a:spcBef>
              <a:defRPr sz="3200">
                <a:solidFill>
                  <a:srgbClr val="FFFFFF"/>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pic>
        <p:nvPicPr>
          <p:cNvPr id="217"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218"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219"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
        <p:nvSpPr>
          <p:cNvPr id="220" name="Ezekiel 23:35 (NKJV)…"/>
          <p:cNvSpPr/>
          <p:nvPr/>
        </p:nvSpPr>
        <p:spPr>
          <a:xfrm>
            <a:off x="12535221" y="4765251"/>
            <a:ext cx="11337017" cy="63943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5145"/>
                </a:moveTo>
                <a:lnTo>
                  <a:pt x="21600" y="16455"/>
                </a:lnTo>
                <a:cubicBezTo>
                  <a:pt x="21600" y="19297"/>
                  <a:pt x="20301" y="21600"/>
                  <a:pt x="18698" y="21600"/>
                </a:cubicBezTo>
                <a:lnTo>
                  <a:pt x="5097" y="21600"/>
                </a:lnTo>
                <a:cubicBezTo>
                  <a:pt x="3595" y="21600"/>
                  <a:pt x="2359" y="19575"/>
                  <a:pt x="2210" y="16981"/>
                </a:cubicBezTo>
                <a:lnTo>
                  <a:pt x="2195" y="16455"/>
                </a:lnTo>
                <a:lnTo>
                  <a:pt x="2195" y="15939"/>
                </a:lnTo>
                <a:lnTo>
                  <a:pt x="0" y="13966"/>
                </a:lnTo>
                <a:lnTo>
                  <a:pt x="2195" y="11993"/>
                </a:lnTo>
                <a:lnTo>
                  <a:pt x="2195" y="5145"/>
                </a:lnTo>
                <a:cubicBezTo>
                  <a:pt x="2195" y="2303"/>
                  <a:pt x="3495" y="0"/>
                  <a:pt x="5097" y="0"/>
                </a:cubicBezTo>
                <a:lnTo>
                  <a:pt x="18698" y="0"/>
                </a:lnTo>
                <a:cubicBezTo>
                  <a:pt x="20301" y="0"/>
                  <a:pt x="21600" y="2303"/>
                  <a:pt x="21600" y="5145"/>
                </a:cubicBezTo>
                <a:close/>
              </a:path>
            </a:pathLst>
          </a:custGeom>
          <a:solidFill>
            <a:schemeClr val="accent1">
              <a:satOff val="5412"/>
              <a:lumOff val="-30746"/>
            </a:schemeClr>
          </a:solidFill>
          <a:ln w="12700">
            <a:miter lim="400000"/>
          </a:ln>
          <a:extLst>
            <a:ext uri="{C572A759-6A51-4108-AA02-DFA0A04FC94B}">
              <ma14:wrappingTextBoxFlag xmlns:ma14="http://schemas.microsoft.com/office/mac/drawingml/2011/main" val="1"/>
            </a:ext>
          </a:extLst>
        </p:spPr>
        <p:txBody>
          <a:bodyPr lIns="50800" tIns="50800" rIns="50800" bIns="50800" anchor="ctr"/>
          <a:lstStyle/>
          <a:p>
            <a:pPr algn="ctr" defTabSz="457200">
              <a:lnSpc>
                <a:spcPct val="100000"/>
              </a:lnSpc>
              <a:spcBef>
                <a:spcPts val="0"/>
              </a:spcBef>
              <a:defRPr sz="5000">
                <a:solidFill>
                  <a:srgbClr val="FFFFFF"/>
                </a:solidFill>
                <a:effectLst>
                  <a:outerShdw sx="100000" sy="100000" kx="0" ky="0" algn="b" rotWithShape="0" blurRad="50800" dist="63500" dir="2853133">
                    <a:srgbClr val="000000"/>
                  </a:outerShdw>
                </a:effectLst>
                <a:latin typeface="American Typewriter"/>
                <a:ea typeface="American Typewriter"/>
                <a:cs typeface="American Typewriter"/>
                <a:sym typeface="American Typewriter"/>
              </a:defRPr>
            </a:pPr>
            <a:r>
              <a:t>Ezekiel 23:35 (NKJV) </a:t>
            </a:r>
          </a:p>
          <a:p>
            <a:pPr algn="ctr" defTabSz="457200">
              <a:lnSpc>
                <a:spcPct val="100000"/>
              </a:lnSpc>
              <a:spcBef>
                <a:spcPts val="0"/>
              </a:spcBef>
              <a:defRPr sz="5000">
                <a:solidFill>
                  <a:srgbClr val="FFFFFF"/>
                </a:solidFill>
                <a:effectLst>
                  <a:outerShdw sx="100000" sy="100000" kx="0" ky="0" algn="b" rotWithShape="0" blurRad="50800" dist="63500" dir="2853133">
                    <a:srgbClr val="000000"/>
                  </a:outerShdw>
                </a:effectLst>
                <a:latin typeface="American Typewriter"/>
                <a:ea typeface="American Typewriter"/>
                <a:cs typeface="American Typewriter"/>
                <a:sym typeface="American Typewriter"/>
              </a:defRPr>
            </a:pPr>
            <a:r>
              <a:rPr baseline="31999"/>
              <a:t>35</a:t>
            </a:r>
            <a:r>
              <a:t> “Therefore thus says the Lord God: ‘Because you have forgotten Me and cast Me behind your back, Therefore you shall bear the </a:t>
            </a:r>
            <a:r>
              <a:t>penalty</a:t>
            </a:r>
            <a:r>
              <a:t> </a:t>
            </a:r>
            <a:r>
              <a:t>Of</a:t>
            </a:r>
            <a:r>
              <a:t> your lewdness and your harlotry.’ ”</a:t>
            </a:r>
          </a:p>
        </p:txBody>
      </p:sp>
    </p:spTree>
  </p:cSld>
  <p:clrMapOvr>
    <a:masterClrMapping/>
  </p:clrMapOvr>
  <mc:AlternateContent xmlns:mc="http://schemas.openxmlformats.org/markup-compatibility/2006">
    <mc:Choice xmlns:p14="http://schemas.microsoft.com/office/powerpoint/2010/main" Requires="p14">
      <p:transition spd="slow" advClick="1" p14:dur="1200">
        <p:push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2" name="Front view of a red motorcycle against a black background" descr="Front view of a red motorcycle against a black background"/>
          <p:cNvPicPr>
            <a:picLocks noChangeAspect="1"/>
          </p:cNvPicPr>
          <p:nvPr/>
        </p:nvPicPr>
        <p:blipFill>
          <a:blip r:embed="rId2">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a:ln w="12700">
            <a:miter lim="400000"/>
          </a:ln>
        </p:spPr>
      </p:pic>
      <p:sp>
        <p:nvSpPr>
          <p:cNvPr id="223"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24" name="Ahaz (734 – 715 B.C. very wicked)…"/>
          <p:cNvSpPr txBox="1"/>
          <p:nvPr/>
        </p:nvSpPr>
        <p:spPr>
          <a:xfrm>
            <a:off x="10405668" y="2106101"/>
            <a:ext cx="13549391" cy="10970518"/>
          </a:xfrm>
          <a:prstGeom prst="rect">
            <a:avLst/>
          </a:prstGeom>
          <a:solidFill>
            <a:srgbClr val="FFFFFF"/>
          </a:solidFill>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1100"/>
              </a:spcBef>
              <a:buSzPct val="66000"/>
              <a:buBlip>
                <a:blip r:embed="rId3"/>
              </a:buBlip>
              <a:defRPr b="1" sz="6000">
                <a:solidFill>
                  <a:srgbClr val="000000"/>
                </a:solidFill>
                <a:latin typeface="Century Gothic"/>
                <a:ea typeface="Century Gothic"/>
                <a:cs typeface="Century Gothic"/>
                <a:sym typeface="Century Gothic"/>
              </a:defRPr>
            </a:pPr>
            <a:r>
              <a:t>Ahaz</a:t>
            </a:r>
            <a:r>
              <a:rPr b="0"/>
              <a:t> (734 – 715 B.C. very wicked)</a:t>
            </a:r>
          </a:p>
          <a:p>
            <a:pPr marL="908048" indent="-908048" defTabSz="1155277">
              <a:lnSpc>
                <a:spcPct val="100000"/>
              </a:lnSpc>
              <a:spcBef>
                <a:spcPts val="1100"/>
              </a:spcBef>
              <a:buSzPct val="66000"/>
              <a:buBlip>
                <a:blip r:embed="rId3"/>
              </a:buBlip>
              <a:defRPr b="1" sz="6000">
                <a:solidFill>
                  <a:srgbClr val="000000"/>
                </a:solidFill>
                <a:latin typeface="Century Gothic"/>
                <a:ea typeface="Century Gothic"/>
                <a:cs typeface="Century Gothic"/>
                <a:sym typeface="Century Gothic"/>
              </a:defRPr>
            </a:pPr>
            <a:r>
              <a:t>Hezekiah</a:t>
            </a:r>
            <a:r>
              <a:rPr b="0"/>
              <a:t> (715 – 686 B.C. A very good king, instituted many religious reforms)</a:t>
            </a:r>
          </a:p>
          <a:p>
            <a:pPr marL="908048" indent="-908048" defTabSz="1155277">
              <a:lnSpc>
                <a:spcPct val="100000"/>
              </a:lnSpc>
              <a:spcBef>
                <a:spcPts val="1100"/>
              </a:spcBef>
              <a:buSzPct val="66000"/>
              <a:buBlip>
                <a:blip r:embed="rId3"/>
              </a:buBlip>
              <a:defRPr b="1" sz="6000">
                <a:solidFill>
                  <a:srgbClr val="000000"/>
                </a:solidFill>
                <a:latin typeface="Century Gothic"/>
                <a:ea typeface="Century Gothic"/>
                <a:cs typeface="Century Gothic"/>
                <a:sym typeface="Century Gothic"/>
              </a:defRPr>
            </a:pPr>
            <a:r>
              <a:t>Manasseh</a:t>
            </a:r>
            <a:r>
              <a:rPr b="0"/>
              <a:t> (696 – 642 B.C. very wicked, practiced child sacrifice)</a:t>
            </a:r>
          </a:p>
          <a:p>
            <a:pPr marL="908048" indent="-908048" defTabSz="1155277">
              <a:lnSpc>
                <a:spcPct val="100000"/>
              </a:lnSpc>
              <a:spcBef>
                <a:spcPts val="1100"/>
              </a:spcBef>
              <a:buSzPct val="66000"/>
              <a:buBlip>
                <a:blip r:embed="rId3"/>
              </a:buBlip>
              <a:defRPr b="1" sz="6000">
                <a:solidFill>
                  <a:srgbClr val="000000"/>
                </a:solidFill>
                <a:latin typeface="Century Gothic"/>
                <a:ea typeface="Century Gothic"/>
                <a:cs typeface="Century Gothic"/>
                <a:sym typeface="Century Gothic"/>
              </a:defRPr>
            </a:pPr>
            <a:r>
              <a:t>Amon</a:t>
            </a:r>
            <a:r>
              <a:rPr b="0"/>
              <a:t> (642 – 640 B.C. Continued the evil ways of Manasseh)</a:t>
            </a:r>
          </a:p>
          <a:p>
            <a:pPr marL="908048" indent="-908048" defTabSz="1155277">
              <a:lnSpc>
                <a:spcPct val="100000"/>
              </a:lnSpc>
              <a:spcBef>
                <a:spcPts val="1100"/>
              </a:spcBef>
              <a:buSzPct val="66000"/>
              <a:buBlip>
                <a:blip r:embed="rId3"/>
              </a:buBlip>
              <a:defRPr b="1" sz="6000">
                <a:solidFill>
                  <a:srgbClr val="000000"/>
                </a:solidFill>
                <a:latin typeface="Century Gothic"/>
                <a:ea typeface="Century Gothic"/>
                <a:cs typeface="Century Gothic"/>
                <a:sym typeface="Century Gothic"/>
              </a:defRPr>
            </a:pPr>
            <a:r>
              <a:t>Josiah</a:t>
            </a:r>
            <a:r>
              <a:rPr b="0"/>
              <a:t> (640 – 609 B.C. Served God with a loyal heart / restored the the Law in Judah)</a:t>
            </a:r>
          </a:p>
        </p:txBody>
      </p:sp>
      <p:sp>
        <p:nvSpPr>
          <p:cNvPr id="225" name="640-609 B.C."/>
          <p:cNvSpPr txBox="1"/>
          <p:nvPr/>
        </p:nvSpPr>
        <p:spPr>
          <a:xfrm>
            <a:off x="750710" y="12071388"/>
            <a:ext cx="6372462" cy="16668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marL="685800" indent="-685800" algn="ctr" defTabSz="1828800">
              <a:lnSpc>
                <a:spcPct val="100000"/>
              </a:lnSpc>
              <a:spcBef>
                <a:spcPts val="1800"/>
              </a:spcBef>
              <a:defRPr sz="7800">
                <a:solidFill>
                  <a:schemeClr val="accent3">
                    <a:hueOff val="198700"/>
                    <a:satOff val="21248"/>
                    <a:lumOff val="19305"/>
                  </a:schemeClr>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pic>
        <p:nvPicPr>
          <p:cNvPr id="226" name="pasted-movie.png" descr="pasted-movie.png"/>
          <p:cNvPicPr>
            <a:picLocks noChangeAspect="1"/>
          </p:cNvPicPr>
          <p:nvPr/>
        </p:nvPicPr>
        <p:blipFill>
          <a:blip r:embed="rId4">
            <a:extLst/>
          </a:blip>
          <a:stretch>
            <a:fillRect/>
          </a:stretch>
        </p:blipFill>
        <p:spPr>
          <a:xfrm>
            <a:off x="6757671" y="141172"/>
            <a:ext cx="9246298" cy="1308101"/>
          </a:xfrm>
          <a:prstGeom prst="rect">
            <a:avLst/>
          </a:prstGeom>
          <a:ln w="12700">
            <a:miter lim="400000"/>
          </a:ln>
        </p:spPr>
      </p:pic>
      <p:pic>
        <p:nvPicPr>
          <p:cNvPr id="227" name="pasted-movie.png" descr="pasted-movie.png"/>
          <p:cNvPicPr>
            <a:picLocks noChangeAspect="1"/>
          </p:cNvPicPr>
          <p:nvPr/>
        </p:nvPicPr>
        <p:blipFill>
          <a:blip r:embed="rId5">
            <a:extLst/>
          </a:blip>
          <a:stretch>
            <a:fillRect/>
          </a:stretch>
        </p:blipFill>
        <p:spPr>
          <a:xfrm>
            <a:off x="15010761" y="141172"/>
            <a:ext cx="9246298" cy="1308101"/>
          </a:xfrm>
          <a:prstGeom prst="rect">
            <a:avLst/>
          </a:prstGeom>
          <a:ln w="12700">
            <a:miter lim="400000"/>
          </a:ln>
        </p:spPr>
      </p:pic>
      <p:pic>
        <p:nvPicPr>
          <p:cNvPr id="228" name="pasted-movie.png" descr="pasted-movie.png"/>
          <p:cNvPicPr>
            <a:picLocks noChangeAspect="1"/>
          </p:cNvPicPr>
          <p:nvPr/>
        </p:nvPicPr>
        <p:blipFill>
          <a:blip r:embed="rId6">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24">
                                            <p:txEl>
                                              <p:pRg st="1" end="1"/>
                                            </p:txEl>
                                          </p:spTgt>
                                        </p:tgtEl>
                                        <p:attrNameLst>
                                          <p:attrName>style.visibility</p:attrName>
                                        </p:attrNameLst>
                                      </p:cBhvr>
                                      <p:to>
                                        <p:strVal val="visible"/>
                                      </p:to>
                                    </p:set>
                                    <p:animEffect filter="fade" transition="in">
                                      <p:cBhvr>
                                        <p:cTn id="7" dur="1250"/>
                                        <p:tgtEl>
                                          <p:spTgt spid="22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224">
                                            <p:txEl>
                                              <p:pRg st="2" end="2"/>
                                            </p:txEl>
                                          </p:spTgt>
                                        </p:tgtEl>
                                        <p:attrNameLst>
                                          <p:attrName>style.visibility</p:attrName>
                                        </p:attrNameLst>
                                      </p:cBhvr>
                                      <p:to>
                                        <p:strVal val="visible"/>
                                      </p:to>
                                    </p:set>
                                    <p:animEffect filter="fade" transition="in">
                                      <p:cBhvr>
                                        <p:cTn id="12" dur="1250"/>
                                        <p:tgtEl>
                                          <p:spTgt spid="22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1" fill="hold">
                                  <p:stCondLst>
                                    <p:cond delay="0"/>
                                  </p:stCondLst>
                                  <p:iterate type="el" backwards="0">
                                    <p:tmAbs val="0"/>
                                  </p:iterate>
                                  <p:childTnLst>
                                    <p:set>
                                      <p:cBhvr>
                                        <p:cTn id="16" fill="hold"/>
                                        <p:tgtEl>
                                          <p:spTgt spid="224">
                                            <p:txEl>
                                              <p:pRg st="3" end="3"/>
                                            </p:txEl>
                                          </p:spTgt>
                                        </p:tgtEl>
                                        <p:attrNameLst>
                                          <p:attrName>style.visibility</p:attrName>
                                        </p:attrNameLst>
                                      </p:cBhvr>
                                      <p:to>
                                        <p:strVal val="visible"/>
                                      </p:to>
                                    </p:set>
                                    <p:animEffect filter="fade" transition="in">
                                      <p:cBhvr>
                                        <p:cTn id="17" dur="1250"/>
                                        <p:tgtEl>
                                          <p:spTgt spid="22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1" fill="hold">
                                  <p:stCondLst>
                                    <p:cond delay="0"/>
                                  </p:stCondLst>
                                  <p:iterate type="el" backwards="0">
                                    <p:tmAbs val="0"/>
                                  </p:iterate>
                                  <p:childTnLst>
                                    <p:set>
                                      <p:cBhvr>
                                        <p:cTn id="21" fill="hold"/>
                                        <p:tgtEl>
                                          <p:spTgt spid="224">
                                            <p:txEl>
                                              <p:pRg st="4" end="4"/>
                                            </p:txEl>
                                          </p:spTgt>
                                        </p:tgtEl>
                                        <p:attrNameLst>
                                          <p:attrName>style.visibility</p:attrName>
                                        </p:attrNameLst>
                                      </p:cBhvr>
                                      <p:to>
                                        <p:strVal val="visible"/>
                                      </p:to>
                                    </p:set>
                                    <p:animEffect filter="fade" transition="in">
                                      <p:cBhvr>
                                        <p:cTn id="22" dur="1250"/>
                                        <p:tgtEl>
                                          <p:spTgt spid="22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4"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31" name="Ahaz (734 – 715 B.C. very wicked)…"/>
          <p:cNvSpPr txBox="1"/>
          <p:nvPr/>
        </p:nvSpPr>
        <p:spPr>
          <a:xfrm>
            <a:off x="10455946" y="1879853"/>
            <a:ext cx="13549391" cy="11278493"/>
          </a:xfrm>
          <a:prstGeom prst="rect">
            <a:avLst/>
          </a:prstGeom>
          <a:solidFill>
            <a:srgbClr val="FFFFFF"/>
          </a:solidFill>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1100"/>
              </a:spcBef>
              <a:buSzPct val="66000"/>
              <a:buBlip>
                <a:blip r:embed="rId2"/>
              </a:buBlip>
              <a:defRPr sz="5600">
                <a:solidFill>
                  <a:srgbClr val="000000"/>
                </a:solidFill>
                <a:latin typeface="Century Gothic"/>
                <a:ea typeface="Century Gothic"/>
                <a:cs typeface="Century Gothic"/>
                <a:sym typeface="Century Gothic"/>
              </a:defRPr>
            </a:pPr>
            <a:r>
              <a:t> (630) Nahum’s prophecy against Nineveh</a:t>
            </a:r>
          </a:p>
          <a:p>
            <a:pPr marL="908048" indent="-908048" defTabSz="1155277">
              <a:lnSpc>
                <a:spcPct val="100000"/>
              </a:lnSpc>
              <a:spcBef>
                <a:spcPts val="1100"/>
              </a:spcBef>
              <a:buSzPct val="66000"/>
              <a:buBlip>
                <a:blip r:embed="rId2"/>
              </a:buBlip>
              <a:defRPr sz="5600">
                <a:solidFill>
                  <a:srgbClr val="000000"/>
                </a:solidFill>
                <a:latin typeface="Century Gothic"/>
                <a:ea typeface="Century Gothic"/>
                <a:cs typeface="Century Gothic"/>
                <a:sym typeface="Century Gothic"/>
              </a:defRPr>
            </a:pPr>
            <a:r>
              <a:t> (627) Jeremiah begins his work and prophecies</a:t>
            </a:r>
          </a:p>
          <a:p>
            <a:pPr marL="908048" indent="-908048" defTabSz="1155277">
              <a:lnSpc>
                <a:spcPct val="100000"/>
              </a:lnSpc>
              <a:spcBef>
                <a:spcPts val="1100"/>
              </a:spcBef>
              <a:buSzPct val="66000"/>
              <a:buBlip>
                <a:blip r:embed="rId2"/>
              </a:buBlip>
              <a:defRPr sz="5600">
                <a:solidFill>
                  <a:srgbClr val="000000"/>
                </a:solidFill>
                <a:latin typeface="Century Gothic"/>
                <a:ea typeface="Century Gothic"/>
                <a:cs typeface="Century Gothic"/>
                <a:sym typeface="Century Gothic"/>
              </a:defRPr>
            </a:pPr>
            <a:r>
              <a:t> (626) Nabopolassar becomes the first king of the Babylonian empire</a:t>
            </a:r>
          </a:p>
          <a:p>
            <a:pPr marL="908048" indent="-908048" defTabSz="1155277">
              <a:lnSpc>
                <a:spcPct val="100000"/>
              </a:lnSpc>
              <a:spcBef>
                <a:spcPts val="1100"/>
              </a:spcBef>
              <a:buSzPct val="66000"/>
              <a:buBlip>
                <a:blip r:embed="rId2"/>
              </a:buBlip>
              <a:defRPr sz="5600">
                <a:solidFill>
                  <a:srgbClr val="000000"/>
                </a:solidFill>
                <a:latin typeface="Century Gothic"/>
                <a:ea typeface="Century Gothic"/>
                <a:cs typeface="Century Gothic"/>
                <a:sym typeface="Century Gothic"/>
              </a:defRPr>
            </a:pPr>
            <a:r>
              <a:t> (612) Fall of Nineveh by the union of Babylon &amp; Media</a:t>
            </a:r>
          </a:p>
          <a:p>
            <a:pPr marL="908048" indent="-908048" defTabSz="1155277">
              <a:lnSpc>
                <a:spcPct val="100000"/>
              </a:lnSpc>
              <a:spcBef>
                <a:spcPts val="1100"/>
              </a:spcBef>
              <a:buSzPct val="66000"/>
              <a:buBlip>
                <a:blip r:embed="rId2"/>
              </a:buBlip>
              <a:defRPr sz="5600">
                <a:solidFill>
                  <a:srgbClr val="000000"/>
                </a:solidFill>
                <a:latin typeface="Century Gothic"/>
                <a:ea typeface="Century Gothic"/>
                <a:cs typeface="Century Gothic"/>
                <a:sym typeface="Century Gothic"/>
              </a:defRPr>
            </a:pPr>
            <a:r>
              <a:t>(609) Death of Josiah by Pharaoh-Necho</a:t>
            </a:r>
          </a:p>
          <a:p>
            <a:pPr marL="908048" indent="-908048" defTabSz="1155277">
              <a:lnSpc>
                <a:spcPct val="100000"/>
              </a:lnSpc>
              <a:spcBef>
                <a:spcPts val="1100"/>
              </a:spcBef>
              <a:buSzPct val="66000"/>
              <a:buBlip>
                <a:blip r:embed="rId2"/>
              </a:buBlip>
              <a:defRPr sz="5600">
                <a:solidFill>
                  <a:srgbClr val="000000"/>
                </a:solidFill>
                <a:latin typeface="Century Gothic"/>
                <a:ea typeface="Century Gothic"/>
                <a:cs typeface="Century Gothic"/>
                <a:sym typeface="Century Gothic"/>
              </a:defRPr>
            </a:pPr>
            <a:r>
              <a:t> (605) Battle of Carchemish [Control of Babylon over Egypt &amp; Assyria]</a:t>
            </a:r>
          </a:p>
        </p:txBody>
      </p:sp>
      <p:pic>
        <p:nvPicPr>
          <p:cNvPr id="232"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233"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234"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
        <p:nvSpPr>
          <p:cNvPr id="235" name="Important world events that would impact Judah"/>
          <p:cNvSpPr txBox="1"/>
          <p:nvPr/>
        </p:nvSpPr>
        <p:spPr>
          <a:xfrm>
            <a:off x="264508" y="11680746"/>
            <a:ext cx="9809809" cy="1685274"/>
          </a:xfrm>
          <a:prstGeom prst="rect">
            <a:avLst/>
          </a:prstGeom>
          <a:solidFill>
            <a:srgbClr val="0064A8"/>
          </a:solidFill>
          <a:ln w="12700">
            <a:miter lim="400000"/>
          </a:ln>
          <a:extLst>
            <a:ext uri="{C572A759-6A51-4108-AA02-DFA0A04FC94B}">
              <ma14:wrappingTextBoxFlag xmlns:ma14="http://schemas.microsoft.com/office/mac/drawingml/2011/main" val="1"/>
            </a:ext>
          </a:extLst>
        </p:spPr>
        <p:txBody>
          <a:bodyPr lIns="91438" tIns="91438" rIns="91438" bIns="91438">
            <a:spAutoFit/>
          </a:bodyPr>
          <a:lstStyle>
            <a:lvl1pPr algn="ctr" defTabSz="1828800">
              <a:lnSpc>
                <a:spcPct val="100000"/>
              </a:lnSpc>
              <a:spcBef>
                <a:spcPts val="3200"/>
              </a:spcBef>
              <a:defRPr b="1" sz="5200">
                <a:solidFill>
                  <a:srgbClr val="FFFFFF"/>
                </a:solidFill>
                <a:effectLst>
                  <a:outerShdw sx="100000" sy="100000" kx="0" ky="0" algn="b" rotWithShape="0" blurRad="12700" dist="25400" dir="2700000">
                    <a:srgbClr val="000000"/>
                  </a:outerShdw>
                </a:effectLst>
                <a:latin typeface="Arial"/>
                <a:ea typeface="Arial"/>
                <a:cs typeface="Arial"/>
                <a:sym typeface="Arial"/>
              </a:defRPr>
            </a:lvl1pPr>
          </a:lstStyle>
          <a:p>
            <a:pPr/>
            <a:r>
              <a:t>Important world events that would impact Judah</a:t>
            </a:r>
          </a:p>
        </p:txBody>
      </p:sp>
      <p:pic>
        <p:nvPicPr>
          <p:cNvPr id="236" name="Image" descr="Image"/>
          <p:cNvPicPr>
            <a:picLocks noChangeAspect="1"/>
          </p:cNvPicPr>
          <p:nvPr/>
        </p:nvPicPr>
        <p:blipFill>
          <a:blip r:embed="rId6">
            <a:extLst/>
          </a:blip>
          <a:srcRect l="6860" t="0" r="27954" b="0"/>
          <a:stretch>
            <a:fillRect/>
          </a:stretch>
        </p:blipFill>
        <p:spPr>
          <a:xfrm>
            <a:off x="264426" y="1674738"/>
            <a:ext cx="9809972" cy="997028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31">
                                            <p:txEl>
                                              <p:pRg st="1" end="1"/>
                                            </p:txEl>
                                          </p:spTgt>
                                        </p:tgtEl>
                                        <p:attrNameLst>
                                          <p:attrName>style.visibility</p:attrName>
                                        </p:attrNameLst>
                                      </p:cBhvr>
                                      <p:to>
                                        <p:strVal val="visible"/>
                                      </p:to>
                                    </p:set>
                                    <p:animEffect filter="fade" transition="in">
                                      <p:cBhvr>
                                        <p:cTn id="7" dur="1250"/>
                                        <p:tgtEl>
                                          <p:spTgt spid="2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231">
                                            <p:txEl>
                                              <p:pRg st="2" end="2"/>
                                            </p:txEl>
                                          </p:spTgt>
                                        </p:tgtEl>
                                        <p:attrNameLst>
                                          <p:attrName>style.visibility</p:attrName>
                                        </p:attrNameLst>
                                      </p:cBhvr>
                                      <p:to>
                                        <p:strVal val="visible"/>
                                      </p:to>
                                    </p:set>
                                    <p:animEffect filter="fade" transition="in">
                                      <p:cBhvr>
                                        <p:cTn id="12" dur="1250"/>
                                        <p:tgtEl>
                                          <p:spTgt spid="23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1" fill="hold">
                                  <p:stCondLst>
                                    <p:cond delay="0"/>
                                  </p:stCondLst>
                                  <p:iterate type="el" backwards="0">
                                    <p:tmAbs val="0"/>
                                  </p:iterate>
                                  <p:childTnLst>
                                    <p:set>
                                      <p:cBhvr>
                                        <p:cTn id="16" fill="hold"/>
                                        <p:tgtEl>
                                          <p:spTgt spid="231">
                                            <p:txEl>
                                              <p:pRg st="3" end="3"/>
                                            </p:txEl>
                                          </p:spTgt>
                                        </p:tgtEl>
                                        <p:attrNameLst>
                                          <p:attrName>style.visibility</p:attrName>
                                        </p:attrNameLst>
                                      </p:cBhvr>
                                      <p:to>
                                        <p:strVal val="visible"/>
                                      </p:to>
                                    </p:set>
                                    <p:animEffect filter="fade" transition="in">
                                      <p:cBhvr>
                                        <p:cTn id="17" dur="1250"/>
                                        <p:tgtEl>
                                          <p:spTgt spid="23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1" fill="hold">
                                  <p:stCondLst>
                                    <p:cond delay="0"/>
                                  </p:stCondLst>
                                  <p:iterate type="el" backwards="0">
                                    <p:tmAbs val="0"/>
                                  </p:iterate>
                                  <p:childTnLst>
                                    <p:set>
                                      <p:cBhvr>
                                        <p:cTn id="21" fill="hold"/>
                                        <p:tgtEl>
                                          <p:spTgt spid="231">
                                            <p:txEl>
                                              <p:pRg st="4" end="4"/>
                                            </p:txEl>
                                          </p:spTgt>
                                        </p:tgtEl>
                                        <p:attrNameLst>
                                          <p:attrName>style.visibility</p:attrName>
                                        </p:attrNameLst>
                                      </p:cBhvr>
                                      <p:to>
                                        <p:strVal val="visible"/>
                                      </p:to>
                                    </p:set>
                                    <p:animEffect filter="fade" transition="in">
                                      <p:cBhvr>
                                        <p:cTn id="22" dur="1250"/>
                                        <p:tgtEl>
                                          <p:spTgt spid="23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ID="10" grpId="1" fill="hold">
                                  <p:stCondLst>
                                    <p:cond delay="0"/>
                                  </p:stCondLst>
                                  <p:iterate type="el" backwards="0">
                                    <p:tmAbs val="0"/>
                                  </p:iterate>
                                  <p:childTnLst>
                                    <p:set>
                                      <p:cBhvr>
                                        <p:cTn id="26" fill="hold"/>
                                        <p:tgtEl>
                                          <p:spTgt spid="231">
                                            <p:txEl>
                                              <p:pRg st="5" end="5"/>
                                            </p:txEl>
                                          </p:spTgt>
                                        </p:tgtEl>
                                        <p:attrNameLst>
                                          <p:attrName>style.visibility</p:attrName>
                                        </p:attrNameLst>
                                      </p:cBhvr>
                                      <p:to>
                                        <p:strVal val="visible"/>
                                      </p:to>
                                    </p:set>
                                    <p:animEffect filter="fade" transition="in">
                                      <p:cBhvr>
                                        <p:cTn id="27" dur="1250"/>
                                        <p:tgtEl>
                                          <p:spTgt spid="231">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1"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8" name="Front view of a red motorcycle against a black background" descr="Front view of a red motorcycle against a black background"/>
          <p:cNvPicPr>
            <a:picLocks noChangeAspect="1"/>
          </p:cNvPicPr>
          <p:nvPr/>
        </p:nvPicPr>
        <p:blipFill>
          <a:blip r:embed="rId2">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a:ln w="12700">
            <a:miter lim="400000"/>
          </a:ln>
        </p:spPr>
      </p:pic>
      <p:sp>
        <p:nvSpPr>
          <p:cNvPr id="239"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40" name="Ahaz (734 – 715 B.C. very wicked)…"/>
          <p:cNvSpPr txBox="1"/>
          <p:nvPr/>
        </p:nvSpPr>
        <p:spPr>
          <a:xfrm>
            <a:off x="10455946" y="1829576"/>
            <a:ext cx="13549391" cy="11351517"/>
          </a:xfrm>
          <a:prstGeom prst="rect">
            <a:avLst/>
          </a:prstGeom>
          <a:solidFill>
            <a:srgbClr val="FFFFFF"/>
          </a:solidFill>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2200"/>
              </a:spcBef>
              <a:buSzPct val="66000"/>
              <a:buBlip>
                <a:blip r:embed="rId3"/>
              </a:buBlip>
              <a:defRPr sz="6500">
                <a:solidFill>
                  <a:srgbClr val="000000"/>
                </a:solidFill>
                <a:latin typeface="Century Gothic"/>
                <a:ea typeface="Century Gothic"/>
                <a:cs typeface="Century Gothic"/>
                <a:sym typeface="Century Gothic"/>
              </a:defRPr>
            </a:pPr>
            <a:r>
              <a:t>Grandfather Manasseh &amp; his father Amon were BOTH very wicked kings</a:t>
            </a:r>
          </a:p>
          <a:p>
            <a:pPr marL="908048" indent="-908048" defTabSz="1155277">
              <a:lnSpc>
                <a:spcPct val="100000"/>
              </a:lnSpc>
              <a:spcBef>
                <a:spcPts val="2200"/>
              </a:spcBef>
              <a:buSzPct val="66000"/>
              <a:buBlip>
                <a:blip r:embed="rId3"/>
              </a:buBlip>
              <a:defRPr sz="6500">
                <a:solidFill>
                  <a:srgbClr val="000000"/>
                </a:solidFill>
                <a:latin typeface="Century Gothic"/>
                <a:ea typeface="Century Gothic"/>
                <a:cs typeface="Century Gothic"/>
                <a:sym typeface="Century Gothic"/>
              </a:defRPr>
            </a:pPr>
            <a:r>
              <a:t>Became king at 8 yrs. old.</a:t>
            </a:r>
          </a:p>
          <a:p>
            <a:pPr marL="908048" indent="-908048" defTabSz="1155277">
              <a:lnSpc>
                <a:spcPct val="100000"/>
              </a:lnSpc>
              <a:spcBef>
                <a:spcPts val="2200"/>
              </a:spcBef>
              <a:buSzPct val="66000"/>
              <a:buBlip>
                <a:blip r:embed="rId3"/>
              </a:buBlip>
              <a:defRPr sz="6500">
                <a:solidFill>
                  <a:srgbClr val="000000"/>
                </a:solidFill>
                <a:latin typeface="Century Gothic"/>
                <a:ea typeface="Century Gothic"/>
                <a:cs typeface="Century Gothic"/>
                <a:sym typeface="Century Gothic"/>
              </a:defRPr>
            </a:pPr>
            <a:r>
              <a:t>At age 16, he began to seek the Lord (2 Chron 34:3)</a:t>
            </a:r>
          </a:p>
          <a:p>
            <a:pPr marL="908048" indent="-908048" defTabSz="1155277">
              <a:lnSpc>
                <a:spcPct val="100000"/>
              </a:lnSpc>
              <a:spcBef>
                <a:spcPts val="2200"/>
              </a:spcBef>
              <a:buSzPct val="66000"/>
              <a:buBlip>
                <a:blip r:embed="rId3"/>
              </a:buBlip>
              <a:defRPr sz="6500">
                <a:solidFill>
                  <a:srgbClr val="000000"/>
                </a:solidFill>
                <a:latin typeface="Century Gothic"/>
                <a:ea typeface="Century Gothic"/>
                <a:cs typeface="Century Gothic"/>
                <a:sym typeface="Century Gothic"/>
              </a:defRPr>
            </a:pPr>
            <a:r>
              <a:t>From age 20 - 26 destroyed idols (2 Chron 34:3-8)</a:t>
            </a:r>
          </a:p>
          <a:p>
            <a:pPr marL="908048" indent="-908048" defTabSz="1155277">
              <a:lnSpc>
                <a:spcPct val="100000"/>
              </a:lnSpc>
              <a:spcBef>
                <a:spcPts val="2200"/>
              </a:spcBef>
              <a:buSzPct val="66000"/>
              <a:buBlip>
                <a:blip r:embed="rId3"/>
              </a:buBlip>
              <a:defRPr sz="6500">
                <a:solidFill>
                  <a:srgbClr val="000000"/>
                </a:solidFill>
                <a:latin typeface="Century Gothic"/>
                <a:ea typeface="Century Gothic"/>
                <a:cs typeface="Century Gothic"/>
                <a:sym typeface="Century Gothic"/>
              </a:defRPr>
            </a:pPr>
            <a:r>
              <a:t>At age 26, ordered Temple repaired (2 Kgs 22:3-7)</a:t>
            </a:r>
          </a:p>
        </p:txBody>
      </p:sp>
      <p:sp>
        <p:nvSpPr>
          <p:cNvPr id="241" name="640-609 B.C."/>
          <p:cNvSpPr txBox="1"/>
          <p:nvPr/>
        </p:nvSpPr>
        <p:spPr>
          <a:xfrm>
            <a:off x="750710" y="12071388"/>
            <a:ext cx="6372462" cy="16668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marL="685800" indent="-685800" algn="ctr" defTabSz="1828800">
              <a:lnSpc>
                <a:spcPct val="100000"/>
              </a:lnSpc>
              <a:spcBef>
                <a:spcPts val="1800"/>
              </a:spcBef>
              <a:defRPr sz="7800">
                <a:solidFill>
                  <a:schemeClr val="accent3">
                    <a:hueOff val="198700"/>
                    <a:satOff val="21248"/>
                    <a:lumOff val="19305"/>
                  </a:schemeClr>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pic>
        <p:nvPicPr>
          <p:cNvPr id="242" name="pasted-movie.png" descr="pasted-movie.png"/>
          <p:cNvPicPr>
            <a:picLocks noChangeAspect="1"/>
          </p:cNvPicPr>
          <p:nvPr/>
        </p:nvPicPr>
        <p:blipFill>
          <a:blip r:embed="rId4">
            <a:extLst/>
          </a:blip>
          <a:stretch>
            <a:fillRect/>
          </a:stretch>
        </p:blipFill>
        <p:spPr>
          <a:xfrm>
            <a:off x="6757671" y="141172"/>
            <a:ext cx="9246298" cy="1308101"/>
          </a:xfrm>
          <a:prstGeom prst="rect">
            <a:avLst/>
          </a:prstGeom>
          <a:ln w="12700">
            <a:miter lim="400000"/>
          </a:ln>
        </p:spPr>
      </p:pic>
      <p:pic>
        <p:nvPicPr>
          <p:cNvPr id="243" name="pasted-movie.png" descr="pasted-movie.png"/>
          <p:cNvPicPr>
            <a:picLocks noChangeAspect="1"/>
          </p:cNvPicPr>
          <p:nvPr/>
        </p:nvPicPr>
        <p:blipFill>
          <a:blip r:embed="rId5">
            <a:extLst/>
          </a:blip>
          <a:stretch>
            <a:fillRect/>
          </a:stretch>
        </p:blipFill>
        <p:spPr>
          <a:xfrm>
            <a:off x="15010761" y="141172"/>
            <a:ext cx="9246298" cy="1308101"/>
          </a:xfrm>
          <a:prstGeom prst="rect">
            <a:avLst/>
          </a:prstGeom>
          <a:ln w="12700">
            <a:miter lim="400000"/>
          </a:ln>
        </p:spPr>
      </p:pic>
      <p:pic>
        <p:nvPicPr>
          <p:cNvPr id="244" name="pasted-movie.png" descr="pasted-movie.png"/>
          <p:cNvPicPr>
            <a:picLocks noChangeAspect="1"/>
          </p:cNvPicPr>
          <p:nvPr/>
        </p:nvPicPr>
        <p:blipFill>
          <a:blip r:embed="rId6">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0">
                                            <p:txEl>
                                              <p:pRg st="1" end="1"/>
                                            </p:txEl>
                                          </p:spTgt>
                                        </p:tgtEl>
                                        <p:attrNameLst>
                                          <p:attrName>style.visibility</p:attrName>
                                        </p:attrNameLst>
                                      </p:cBhvr>
                                      <p:to>
                                        <p:strVal val="visible"/>
                                      </p:to>
                                    </p:set>
                                    <p:animEffect filter="fade" transition="in">
                                      <p:cBhvr>
                                        <p:cTn id="7" dur="1250"/>
                                        <p:tgtEl>
                                          <p:spTgt spid="24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240">
                                            <p:txEl>
                                              <p:pRg st="2" end="2"/>
                                            </p:txEl>
                                          </p:spTgt>
                                        </p:tgtEl>
                                        <p:attrNameLst>
                                          <p:attrName>style.visibility</p:attrName>
                                        </p:attrNameLst>
                                      </p:cBhvr>
                                      <p:to>
                                        <p:strVal val="visible"/>
                                      </p:to>
                                    </p:set>
                                    <p:animEffect filter="fade" transition="in">
                                      <p:cBhvr>
                                        <p:cTn id="12" dur="1250"/>
                                        <p:tgtEl>
                                          <p:spTgt spid="24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1" fill="hold">
                                  <p:stCondLst>
                                    <p:cond delay="0"/>
                                  </p:stCondLst>
                                  <p:iterate type="el" backwards="0">
                                    <p:tmAbs val="0"/>
                                  </p:iterate>
                                  <p:childTnLst>
                                    <p:set>
                                      <p:cBhvr>
                                        <p:cTn id="16" fill="hold"/>
                                        <p:tgtEl>
                                          <p:spTgt spid="240">
                                            <p:txEl>
                                              <p:pRg st="3" end="3"/>
                                            </p:txEl>
                                          </p:spTgt>
                                        </p:tgtEl>
                                        <p:attrNameLst>
                                          <p:attrName>style.visibility</p:attrName>
                                        </p:attrNameLst>
                                      </p:cBhvr>
                                      <p:to>
                                        <p:strVal val="visible"/>
                                      </p:to>
                                    </p:set>
                                    <p:animEffect filter="fade" transition="in">
                                      <p:cBhvr>
                                        <p:cTn id="17" dur="1250"/>
                                        <p:tgtEl>
                                          <p:spTgt spid="24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ID="10" grpId="1" fill="hold">
                                  <p:stCondLst>
                                    <p:cond delay="0"/>
                                  </p:stCondLst>
                                  <p:iterate type="el" backwards="0">
                                    <p:tmAbs val="0"/>
                                  </p:iterate>
                                  <p:childTnLst>
                                    <p:set>
                                      <p:cBhvr>
                                        <p:cTn id="21" fill="hold"/>
                                        <p:tgtEl>
                                          <p:spTgt spid="240">
                                            <p:txEl>
                                              <p:pRg st="4" end="4"/>
                                            </p:txEl>
                                          </p:spTgt>
                                        </p:tgtEl>
                                        <p:attrNameLst>
                                          <p:attrName>style.visibility</p:attrName>
                                        </p:attrNameLst>
                                      </p:cBhvr>
                                      <p:to>
                                        <p:strVal val="visible"/>
                                      </p:to>
                                    </p:set>
                                    <p:animEffect filter="fade" transition="in">
                                      <p:cBhvr>
                                        <p:cTn id="22" dur="1250"/>
                                        <p:tgtEl>
                                          <p:spTgt spid="24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0"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6" name="Front view of a red motorcycle against a black background" descr="Front view of a red motorcycle against a black background"/>
          <p:cNvPicPr>
            <a:picLocks noChangeAspect="1"/>
          </p:cNvPicPr>
          <p:nvPr/>
        </p:nvPicPr>
        <p:blipFill>
          <a:blip r:embed="rId2">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a:ln w="12700">
            <a:miter lim="400000"/>
          </a:ln>
        </p:spPr>
      </p:pic>
      <p:sp>
        <p:nvSpPr>
          <p:cNvPr id="247"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48" name="Ahaz (734 – 715 B.C. very wicked)…"/>
          <p:cNvSpPr txBox="1"/>
          <p:nvPr/>
        </p:nvSpPr>
        <p:spPr>
          <a:xfrm>
            <a:off x="10455946" y="1829576"/>
            <a:ext cx="13549391" cy="10983217"/>
          </a:xfrm>
          <a:prstGeom prst="rect">
            <a:avLst/>
          </a:prstGeom>
          <a:solidFill>
            <a:srgbClr val="FFFFFF"/>
          </a:solidFill>
          <a:ln w="12700">
            <a:miter lim="400000"/>
          </a:ln>
          <a:effectLst>
            <a:outerShdw sx="100000" sy="100000" kx="0" ky="0" algn="b" rotWithShape="0" blurRad="114300" dist="177800" dir="3268424">
              <a:srgbClr val="000000">
                <a:alpha val="33151"/>
              </a:srgbClr>
            </a:outerShdw>
          </a:effectLst>
          <a:extLst>
            <a:ext uri="{C572A759-6A51-4108-AA02-DFA0A04FC94B}">
              <ma14:wrappingTextBoxFlag xmlns:ma14="http://schemas.microsoft.com/office/mac/drawingml/2011/main" val="1"/>
            </a:ext>
          </a:extLst>
        </p:spPr>
        <p:txBody>
          <a:bodyPr lIns="100458" tIns="100458" rIns="100458" bIns="100458">
            <a:spAutoFit/>
          </a:bodyPr>
          <a:lstStyle/>
          <a:p>
            <a:pPr marL="908048" indent="-908048" defTabSz="1155277">
              <a:lnSpc>
                <a:spcPct val="100000"/>
              </a:lnSpc>
              <a:spcBef>
                <a:spcPts val="2200"/>
              </a:spcBef>
              <a:buSzPct val="66000"/>
              <a:buBlip>
                <a:blip r:embed="rId3"/>
              </a:buBlip>
              <a:defRPr sz="7100">
                <a:solidFill>
                  <a:srgbClr val="000000"/>
                </a:solidFill>
                <a:latin typeface="Century Gothic"/>
                <a:ea typeface="Century Gothic"/>
                <a:cs typeface="Century Gothic"/>
                <a:sym typeface="Century Gothic"/>
              </a:defRPr>
            </a:pPr>
            <a:r>
              <a:t>Book of the Law found &amp; read (2 Kings 22:8-11)</a:t>
            </a:r>
          </a:p>
          <a:p>
            <a:pPr marL="908048" indent="-908048" defTabSz="1155277">
              <a:lnSpc>
                <a:spcPct val="100000"/>
              </a:lnSpc>
              <a:spcBef>
                <a:spcPts val="2200"/>
              </a:spcBef>
              <a:buSzPct val="66000"/>
              <a:buBlip>
                <a:blip r:embed="rId3"/>
              </a:buBlip>
              <a:defRPr sz="7100">
                <a:solidFill>
                  <a:srgbClr val="000000"/>
                </a:solidFill>
                <a:latin typeface="Century Gothic"/>
                <a:ea typeface="Century Gothic"/>
                <a:cs typeface="Century Gothic"/>
                <a:sym typeface="Century Gothic"/>
              </a:defRPr>
            </a:pPr>
            <a:r>
              <a:t>The LORD consulted (2 Kings 22:12-20)</a:t>
            </a:r>
          </a:p>
          <a:p>
            <a:pPr marL="908048" indent="-908048" defTabSz="1155277">
              <a:lnSpc>
                <a:spcPct val="100000"/>
              </a:lnSpc>
              <a:spcBef>
                <a:spcPts val="2200"/>
              </a:spcBef>
              <a:buSzPct val="66000"/>
              <a:buBlip>
                <a:blip r:embed="rId3"/>
              </a:buBlip>
              <a:defRPr sz="7100">
                <a:solidFill>
                  <a:srgbClr val="000000"/>
                </a:solidFill>
                <a:latin typeface="Century Gothic"/>
                <a:ea typeface="Century Gothic"/>
                <a:cs typeface="Century Gothic"/>
                <a:sym typeface="Century Gothic"/>
              </a:defRPr>
            </a:pPr>
            <a:r>
              <a:t>Law read publicly &amp; applied to people (2 Kings 23:1-23)</a:t>
            </a:r>
          </a:p>
          <a:p>
            <a:pPr marL="908048" indent="-908048" defTabSz="1155277">
              <a:lnSpc>
                <a:spcPct val="100000"/>
              </a:lnSpc>
              <a:spcBef>
                <a:spcPts val="2200"/>
              </a:spcBef>
              <a:buSzPct val="66000"/>
              <a:buBlip>
                <a:blip r:embed="rId3"/>
              </a:buBlip>
              <a:defRPr sz="7100">
                <a:solidFill>
                  <a:srgbClr val="000000"/>
                </a:solidFill>
                <a:latin typeface="Century Gothic"/>
                <a:ea typeface="Century Gothic"/>
                <a:cs typeface="Century Gothic"/>
                <a:sym typeface="Century Gothic"/>
              </a:defRPr>
            </a:pPr>
            <a:r>
              <a:t>At age 39, killed in battle </a:t>
            </a:r>
            <a:br/>
            <a:r>
              <a:t>(2 Kings 23:29-30; 2 Chron 35:20-27)</a:t>
            </a:r>
          </a:p>
        </p:txBody>
      </p:sp>
      <p:sp>
        <p:nvSpPr>
          <p:cNvPr id="249" name="640-609 B.C."/>
          <p:cNvSpPr txBox="1"/>
          <p:nvPr/>
        </p:nvSpPr>
        <p:spPr>
          <a:xfrm>
            <a:off x="750710" y="12071388"/>
            <a:ext cx="6372462" cy="16668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marL="685800" indent="-685800" algn="ctr" defTabSz="1828800">
              <a:lnSpc>
                <a:spcPct val="100000"/>
              </a:lnSpc>
              <a:spcBef>
                <a:spcPts val="1800"/>
              </a:spcBef>
              <a:defRPr sz="7800">
                <a:solidFill>
                  <a:schemeClr val="accent3">
                    <a:hueOff val="198700"/>
                    <a:satOff val="21248"/>
                    <a:lumOff val="19305"/>
                  </a:schemeClr>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pic>
        <p:nvPicPr>
          <p:cNvPr id="250" name="pasted-movie.png" descr="pasted-movie.png"/>
          <p:cNvPicPr>
            <a:picLocks noChangeAspect="1"/>
          </p:cNvPicPr>
          <p:nvPr/>
        </p:nvPicPr>
        <p:blipFill>
          <a:blip r:embed="rId4">
            <a:extLst/>
          </a:blip>
          <a:stretch>
            <a:fillRect/>
          </a:stretch>
        </p:blipFill>
        <p:spPr>
          <a:xfrm>
            <a:off x="6757671" y="141172"/>
            <a:ext cx="9246298" cy="1308101"/>
          </a:xfrm>
          <a:prstGeom prst="rect">
            <a:avLst/>
          </a:prstGeom>
          <a:ln w="12700">
            <a:miter lim="400000"/>
          </a:ln>
        </p:spPr>
      </p:pic>
      <p:pic>
        <p:nvPicPr>
          <p:cNvPr id="251" name="pasted-movie.png" descr="pasted-movie.png"/>
          <p:cNvPicPr>
            <a:picLocks noChangeAspect="1"/>
          </p:cNvPicPr>
          <p:nvPr/>
        </p:nvPicPr>
        <p:blipFill>
          <a:blip r:embed="rId5">
            <a:extLst/>
          </a:blip>
          <a:stretch>
            <a:fillRect/>
          </a:stretch>
        </p:blipFill>
        <p:spPr>
          <a:xfrm>
            <a:off x="15010761" y="141172"/>
            <a:ext cx="9246298" cy="1308101"/>
          </a:xfrm>
          <a:prstGeom prst="rect">
            <a:avLst/>
          </a:prstGeom>
          <a:ln w="12700">
            <a:miter lim="400000"/>
          </a:ln>
        </p:spPr>
      </p:pic>
      <p:pic>
        <p:nvPicPr>
          <p:cNvPr id="252" name="pasted-movie.png" descr="pasted-movie.png"/>
          <p:cNvPicPr>
            <a:picLocks noChangeAspect="1"/>
          </p:cNvPicPr>
          <p:nvPr/>
        </p:nvPicPr>
        <p:blipFill>
          <a:blip r:embed="rId6">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8">
                                            <p:txEl>
                                              <p:pRg st="1" end="1"/>
                                            </p:txEl>
                                          </p:spTgt>
                                        </p:tgtEl>
                                        <p:attrNameLst>
                                          <p:attrName>style.visibility</p:attrName>
                                        </p:attrNameLst>
                                      </p:cBhvr>
                                      <p:to>
                                        <p:strVal val="visible"/>
                                      </p:to>
                                    </p:set>
                                    <p:animEffect filter="fade" transition="in">
                                      <p:cBhvr>
                                        <p:cTn id="7" dur="1250"/>
                                        <p:tgtEl>
                                          <p:spTgt spid="24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1" fill="hold">
                                  <p:stCondLst>
                                    <p:cond delay="0"/>
                                  </p:stCondLst>
                                  <p:iterate type="el" backwards="0">
                                    <p:tmAbs val="0"/>
                                  </p:iterate>
                                  <p:childTnLst>
                                    <p:set>
                                      <p:cBhvr>
                                        <p:cTn id="11" fill="hold"/>
                                        <p:tgtEl>
                                          <p:spTgt spid="248">
                                            <p:txEl>
                                              <p:pRg st="2" end="2"/>
                                            </p:txEl>
                                          </p:spTgt>
                                        </p:tgtEl>
                                        <p:attrNameLst>
                                          <p:attrName>style.visibility</p:attrName>
                                        </p:attrNameLst>
                                      </p:cBhvr>
                                      <p:to>
                                        <p:strVal val="visible"/>
                                      </p:to>
                                    </p:set>
                                    <p:animEffect filter="fade" transition="in">
                                      <p:cBhvr>
                                        <p:cTn id="12" dur="1250"/>
                                        <p:tgtEl>
                                          <p:spTgt spid="24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1" fill="hold">
                                  <p:stCondLst>
                                    <p:cond delay="0"/>
                                  </p:stCondLst>
                                  <p:iterate type="el" backwards="0">
                                    <p:tmAbs val="0"/>
                                  </p:iterate>
                                  <p:childTnLst>
                                    <p:set>
                                      <p:cBhvr>
                                        <p:cTn id="16" fill="hold"/>
                                        <p:tgtEl>
                                          <p:spTgt spid="248">
                                            <p:txEl>
                                              <p:pRg st="3" end="3"/>
                                            </p:txEl>
                                          </p:spTgt>
                                        </p:tgtEl>
                                        <p:attrNameLst>
                                          <p:attrName>style.visibility</p:attrName>
                                        </p:attrNameLst>
                                      </p:cBhvr>
                                      <p:to>
                                        <p:strVal val="visible"/>
                                      </p:to>
                                    </p:set>
                                    <p:animEffect filter="fade" transition="in">
                                      <p:cBhvr>
                                        <p:cTn id="17" dur="1250"/>
                                        <p:tgtEl>
                                          <p:spTgt spid="24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8"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Front view of a red motorcycle against a black background" descr="Front view of a red motorcycle against a black background"/>
          <p:cNvPicPr>
            <a:picLocks noChangeAspect="1"/>
          </p:cNvPicPr>
          <p:nvPr/>
        </p:nvPicPr>
        <p:blipFill>
          <a:blip r:embed="rId2">
            <a:extLst/>
          </a:blip>
          <a:srcRect l="3273" t="0" r="26041" b="0"/>
          <a:stretch>
            <a:fillRect/>
          </a:stretch>
        </p:blipFill>
        <p:spPr>
          <a:xfrm>
            <a:off x="-3106007" y="-31757"/>
            <a:ext cx="17513711" cy="137160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643" y="345"/>
                </a:moveTo>
                <a:cubicBezTo>
                  <a:pt x="16643" y="535"/>
                  <a:pt x="16623" y="706"/>
                  <a:pt x="16598" y="726"/>
                </a:cubicBezTo>
                <a:cubicBezTo>
                  <a:pt x="16543" y="770"/>
                  <a:pt x="16537" y="1026"/>
                  <a:pt x="16591" y="1069"/>
                </a:cubicBezTo>
                <a:cubicBezTo>
                  <a:pt x="16612" y="1086"/>
                  <a:pt x="16656" y="1337"/>
                  <a:pt x="16689" y="1628"/>
                </a:cubicBezTo>
                <a:cubicBezTo>
                  <a:pt x="16740" y="2078"/>
                  <a:pt x="16765" y="2171"/>
                  <a:pt x="16858" y="2249"/>
                </a:cubicBezTo>
                <a:cubicBezTo>
                  <a:pt x="16918" y="2299"/>
                  <a:pt x="17007" y="2441"/>
                  <a:pt x="17056" y="2564"/>
                </a:cubicBezTo>
                <a:cubicBezTo>
                  <a:pt x="17124" y="2734"/>
                  <a:pt x="17173" y="2787"/>
                  <a:pt x="17261" y="2787"/>
                </a:cubicBezTo>
                <a:cubicBezTo>
                  <a:pt x="17332" y="2787"/>
                  <a:pt x="17428" y="2859"/>
                  <a:pt x="17514" y="2976"/>
                </a:cubicBezTo>
                <a:cubicBezTo>
                  <a:pt x="17645" y="3155"/>
                  <a:pt x="17651" y="3183"/>
                  <a:pt x="17629" y="3544"/>
                </a:cubicBezTo>
                <a:cubicBezTo>
                  <a:pt x="17606" y="3914"/>
                  <a:pt x="17609" y="3927"/>
                  <a:pt x="17738" y="4038"/>
                </a:cubicBezTo>
                <a:cubicBezTo>
                  <a:pt x="17811" y="4100"/>
                  <a:pt x="17899" y="4230"/>
                  <a:pt x="17933" y="4326"/>
                </a:cubicBezTo>
                <a:cubicBezTo>
                  <a:pt x="17999" y="4510"/>
                  <a:pt x="18028" y="5194"/>
                  <a:pt x="17975" y="5303"/>
                </a:cubicBezTo>
                <a:cubicBezTo>
                  <a:pt x="17958" y="5339"/>
                  <a:pt x="17949" y="5460"/>
                  <a:pt x="17955" y="5573"/>
                </a:cubicBezTo>
                <a:cubicBezTo>
                  <a:pt x="17963" y="5727"/>
                  <a:pt x="17934" y="5820"/>
                  <a:pt x="17839" y="5953"/>
                </a:cubicBezTo>
                <a:cubicBezTo>
                  <a:pt x="17631" y="6242"/>
                  <a:pt x="17507" y="6614"/>
                  <a:pt x="17507" y="6949"/>
                </a:cubicBezTo>
                <a:cubicBezTo>
                  <a:pt x="17507" y="7212"/>
                  <a:pt x="17491" y="7265"/>
                  <a:pt x="17382" y="7365"/>
                </a:cubicBezTo>
                <a:cubicBezTo>
                  <a:pt x="17307" y="7432"/>
                  <a:pt x="17222" y="7599"/>
                  <a:pt x="17173" y="7773"/>
                </a:cubicBezTo>
                <a:cubicBezTo>
                  <a:pt x="17086" y="8083"/>
                  <a:pt x="17009" y="8150"/>
                  <a:pt x="16757" y="8141"/>
                </a:cubicBezTo>
                <a:cubicBezTo>
                  <a:pt x="16604" y="8135"/>
                  <a:pt x="16325" y="8430"/>
                  <a:pt x="16325" y="8597"/>
                </a:cubicBezTo>
                <a:cubicBezTo>
                  <a:pt x="16325" y="8650"/>
                  <a:pt x="16287" y="8756"/>
                  <a:pt x="16241" y="8832"/>
                </a:cubicBezTo>
                <a:cubicBezTo>
                  <a:pt x="16103" y="9061"/>
                  <a:pt x="16089" y="9241"/>
                  <a:pt x="16196" y="9387"/>
                </a:cubicBezTo>
                <a:cubicBezTo>
                  <a:pt x="16332" y="9572"/>
                  <a:pt x="16277" y="9697"/>
                  <a:pt x="16059" y="9697"/>
                </a:cubicBezTo>
                <a:cubicBezTo>
                  <a:pt x="15844" y="9697"/>
                  <a:pt x="15810" y="9747"/>
                  <a:pt x="15738" y="10175"/>
                </a:cubicBezTo>
                <a:cubicBezTo>
                  <a:pt x="15707" y="10358"/>
                  <a:pt x="15663" y="10523"/>
                  <a:pt x="15640" y="10541"/>
                </a:cubicBezTo>
                <a:cubicBezTo>
                  <a:pt x="15617" y="10560"/>
                  <a:pt x="15597" y="10689"/>
                  <a:pt x="15597" y="10828"/>
                </a:cubicBezTo>
                <a:cubicBezTo>
                  <a:pt x="15597" y="11008"/>
                  <a:pt x="15567" y="11129"/>
                  <a:pt x="15491" y="11246"/>
                </a:cubicBezTo>
                <a:cubicBezTo>
                  <a:pt x="15433" y="11336"/>
                  <a:pt x="15332" y="11553"/>
                  <a:pt x="15267" y="11729"/>
                </a:cubicBezTo>
                <a:cubicBezTo>
                  <a:pt x="15202" y="11905"/>
                  <a:pt x="15043" y="12192"/>
                  <a:pt x="14915" y="12368"/>
                </a:cubicBezTo>
                <a:cubicBezTo>
                  <a:pt x="14786" y="12543"/>
                  <a:pt x="14633" y="12781"/>
                  <a:pt x="14575" y="12896"/>
                </a:cubicBezTo>
                <a:cubicBezTo>
                  <a:pt x="14441" y="13158"/>
                  <a:pt x="14314" y="13972"/>
                  <a:pt x="14380" y="14139"/>
                </a:cubicBezTo>
                <a:cubicBezTo>
                  <a:pt x="14463" y="14347"/>
                  <a:pt x="14616" y="14524"/>
                  <a:pt x="14810" y="14637"/>
                </a:cubicBezTo>
                <a:cubicBezTo>
                  <a:pt x="15061" y="14783"/>
                  <a:pt x="15611" y="15352"/>
                  <a:pt x="15940" y="15806"/>
                </a:cubicBezTo>
                <a:cubicBezTo>
                  <a:pt x="16238" y="16216"/>
                  <a:pt x="16489" y="16475"/>
                  <a:pt x="16762" y="16653"/>
                </a:cubicBezTo>
                <a:cubicBezTo>
                  <a:pt x="16980" y="16795"/>
                  <a:pt x="17416" y="17253"/>
                  <a:pt x="17781" y="17724"/>
                </a:cubicBezTo>
                <a:cubicBezTo>
                  <a:pt x="17924" y="17908"/>
                  <a:pt x="18067" y="18058"/>
                  <a:pt x="18100" y="18058"/>
                </a:cubicBezTo>
                <a:cubicBezTo>
                  <a:pt x="18150" y="18058"/>
                  <a:pt x="18755" y="18483"/>
                  <a:pt x="19317" y="18913"/>
                </a:cubicBezTo>
                <a:cubicBezTo>
                  <a:pt x="19410" y="18984"/>
                  <a:pt x="19690" y="19136"/>
                  <a:pt x="19940" y="19251"/>
                </a:cubicBezTo>
                <a:cubicBezTo>
                  <a:pt x="20544" y="19528"/>
                  <a:pt x="20863" y="19775"/>
                  <a:pt x="21029" y="20094"/>
                </a:cubicBezTo>
                <a:cubicBezTo>
                  <a:pt x="21103" y="20236"/>
                  <a:pt x="21189" y="20372"/>
                  <a:pt x="21222" y="20398"/>
                </a:cubicBezTo>
                <a:cubicBezTo>
                  <a:pt x="21254" y="20423"/>
                  <a:pt x="21334" y="20593"/>
                  <a:pt x="21398" y="20775"/>
                </a:cubicBezTo>
                <a:cubicBezTo>
                  <a:pt x="21462" y="20957"/>
                  <a:pt x="21534" y="21152"/>
                  <a:pt x="21557" y="21207"/>
                </a:cubicBezTo>
                <a:cubicBezTo>
                  <a:pt x="21581" y="21263"/>
                  <a:pt x="21600" y="21374"/>
                  <a:pt x="21600" y="21454"/>
                </a:cubicBezTo>
                <a:lnTo>
                  <a:pt x="21600" y="21600"/>
                </a:lnTo>
                <a:lnTo>
                  <a:pt x="0" y="21600"/>
                </a:lnTo>
                <a:lnTo>
                  <a:pt x="0" y="21289"/>
                </a:lnTo>
                <a:cubicBezTo>
                  <a:pt x="0" y="20871"/>
                  <a:pt x="177" y="20446"/>
                  <a:pt x="728" y="19546"/>
                </a:cubicBezTo>
                <a:cubicBezTo>
                  <a:pt x="765" y="19484"/>
                  <a:pt x="893" y="19294"/>
                  <a:pt x="1012" y="19123"/>
                </a:cubicBezTo>
                <a:cubicBezTo>
                  <a:pt x="1143" y="18933"/>
                  <a:pt x="1228" y="18757"/>
                  <a:pt x="1228" y="18670"/>
                </a:cubicBezTo>
                <a:cubicBezTo>
                  <a:pt x="1228" y="18348"/>
                  <a:pt x="1497" y="17921"/>
                  <a:pt x="2164" y="17185"/>
                </a:cubicBezTo>
                <a:cubicBezTo>
                  <a:pt x="2391" y="16934"/>
                  <a:pt x="2665" y="16583"/>
                  <a:pt x="2773" y="16404"/>
                </a:cubicBezTo>
                <a:cubicBezTo>
                  <a:pt x="2881" y="16225"/>
                  <a:pt x="3135" y="15924"/>
                  <a:pt x="3338" y="15734"/>
                </a:cubicBezTo>
                <a:cubicBezTo>
                  <a:pt x="3540" y="15544"/>
                  <a:pt x="3871" y="15232"/>
                  <a:pt x="4073" y="15040"/>
                </a:cubicBezTo>
                <a:cubicBezTo>
                  <a:pt x="4275" y="14848"/>
                  <a:pt x="4456" y="14690"/>
                  <a:pt x="4474" y="14690"/>
                </a:cubicBezTo>
                <a:cubicBezTo>
                  <a:pt x="4493" y="14690"/>
                  <a:pt x="4573" y="14628"/>
                  <a:pt x="4653" y="14552"/>
                </a:cubicBezTo>
                <a:cubicBezTo>
                  <a:pt x="4929" y="14288"/>
                  <a:pt x="5345" y="14055"/>
                  <a:pt x="5667" y="13985"/>
                </a:cubicBezTo>
                <a:cubicBezTo>
                  <a:pt x="5963" y="13920"/>
                  <a:pt x="6026" y="13926"/>
                  <a:pt x="6380" y="14045"/>
                </a:cubicBezTo>
                <a:cubicBezTo>
                  <a:pt x="6813" y="14191"/>
                  <a:pt x="6796" y="14196"/>
                  <a:pt x="7205" y="13830"/>
                </a:cubicBezTo>
                <a:cubicBezTo>
                  <a:pt x="7458" y="13603"/>
                  <a:pt x="7821" y="13131"/>
                  <a:pt x="7821" y="13029"/>
                </a:cubicBezTo>
                <a:cubicBezTo>
                  <a:pt x="7821" y="12993"/>
                  <a:pt x="7859" y="12902"/>
                  <a:pt x="7905" y="12826"/>
                </a:cubicBezTo>
                <a:cubicBezTo>
                  <a:pt x="8072" y="12549"/>
                  <a:pt x="8058" y="12450"/>
                  <a:pt x="7812" y="12181"/>
                </a:cubicBezTo>
                <a:cubicBezTo>
                  <a:pt x="7571" y="11917"/>
                  <a:pt x="7512" y="11875"/>
                  <a:pt x="7306" y="11818"/>
                </a:cubicBezTo>
                <a:cubicBezTo>
                  <a:pt x="7157" y="11777"/>
                  <a:pt x="6957" y="11526"/>
                  <a:pt x="6957" y="11379"/>
                </a:cubicBezTo>
                <a:cubicBezTo>
                  <a:pt x="6957" y="11324"/>
                  <a:pt x="6865" y="11182"/>
                  <a:pt x="6753" y="11064"/>
                </a:cubicBezTo>
                <a:cubicBezTo>
                  <a:pt x="6561" y="10864"/>
                  <a:pt x="6548" y="10833"/>
                  <a:pt x="6548" y="10566"/>
                </a:cubicBezTo>
                <a:cubicBezTo>
                  <a:pt x="6548" y="10281"/>
                  <a:pt x="6413" y="9875"/>
                  <a:pt x="6229" y="9610"/>
                </a:cubicBezTo>
                <a:cubicBezTo>
                  <a:pt x="6125" y="9459"/>
                  <a:pt x="6076" y="9067"/>
                  <a:pt x="6136" y="8866"/>
                </a:cubicBezTo>
                <a:cubicBezTo>
                  <a:pt x="6214" y="8602"/>
                  <a:pt x="6106" y="8136"/>
                  <a:pt x="5936" y="8008"/>
                </a:cubicBezTo>
                <a:cubicBezTo>
                  <a:pt x="5860" y="7951"/>
                  <a:pt x="5772" y="7875"/>
                  <a:pt x="5741" y="7840"/>
                </a:cubicBezTo>
                <a:cubicBezTo>
                  <a:pt x="5654" y="7742"/>
                  <a:pt x="5673" y="7408"/>
                  <a:pt x="5775" y="7242"/>
                </a:cubicBezTo>
                <a:cubicBezTo>
                  <a:pt x="5889" y="7058"/>
                  <a:pt x="5888" y="7047"/>
                  <a:pt x="5769" y="7007"/>
                </a:cubicBezTo>
                <a:cubicBezTo>
                  <a:pt x="5689" y="6980"/>
                  <a:pt x="5676" y="6945"/>
                  <a:pt x="5699" y="6803"/>
                </a:cubicBezTo>
                <a:cubicBezTo>
                  <a:pt x="5718" y="6677"/>
                  <a:pt x="5702" y="6605"/>
                  <a:pt x="5637" y="6530"/>
                </a:cubicBezTo>
                <a:cubicBezTo>
                  <a:pt x="5571" y="6454"/>
                  <a:pt x="5548" y="6351"/>
                  <a:pt x="5548" y="6140"/>
                </a:cubicBezTo>
                <a:cubicBezTo>
                  <a:pt x="5548" y="5918"/>
                  <a:pt x="5522" y="5813"/>
                  <a:pt x="5434" y="5680"/>
                </a:cubicBezTo>
                <a:cubicBezTo>
                  <a:pt x="5355" y="5560"/>
                  <a:pt x="5320" y="5438"/>
                  <a:pt x="5320" y="5279"/>
                </a:cubicBezTo>
                <a:cubicBezTo>
                  <a:pt x="5320" y="5054"/>
                  <a:pt x="5319" y="5052"/>
                  <a:pt x="5144" y="5052"/>
                </a:cubicBezTo>
                <a:cubicBezTo>
                  <a:pt x="4936" y="5052"/>
                  <a:pt x="4888" y="4989"/>
                  <a:pt x="4849" y="4662"/>
                </a:cubicBezTo>
                <a:cubicBezTo>
                  <a:pt x="4824" y="4450"/>
                  <a:pt x="4836" y="4392"/>
                  <a:pt x="4946" y="4227"/>
                </a:cubicBezTo>
                <a:cubicBezTo>
                  <a:pt x="5016" y="4121"/>
                  <a:pt x="5113" y="3879"/>
                  <a:pt x="5161" y="3687"/>
                </a:cubicBezTo>
                <a:cubicBezTo>
                  <a:pt x="5280" y="3223"/>
                  <a:pt x="5353" y="3132"/>
                  <a:pt x="5646" y="3086"/>
                </a:cubicBezTo>
                <a:lnTo>
                  <a:pt x="5889" y="3048"/>
                </a:lnTo>
                <a:lnTo>
                  <a:pt x="5914" y="2633"/>
                </a:lnTo>
                <a:cubicBezTo>
                  <a:pt x="5943" y="2157"/>
                  <a:pt x="6048" y="1958"/>
                  <a:pt x="6321" y="1858"/>
                </a:cubicBezTo>
                <a:cubicBezTo>
                  <a:pt x="6408" y="1826"/>
                  <a:pt x="6506" y="1779"/>
                  <a:pt x="6537" y="1753"/>
                </a:cubicBezTo>
                <a:cubicBezTo>
                  <a:pt x="6641" y="1667"/>
                  <a:pt x="6745" y="1037"/>
                  <a:pt x="6742" y="508"/>
                </a:cubicBezTo>
                <a:lnTo>
                  <a:pt x="6740" y="0"/>
                </a:lnTo>
                <a:lnTo>
                  <a:pt x="16643" y="0"/>
                </a:lnTo>
                <a:close/>
              </a:path>
            </a:pathLst>
          </a:custGeom>
          <a:ln w="12700">
            <a:miter lim="400000"/>
          </a:ln>
        </p:spPr>
      </p:pic>
      <p:sp>
        <p:nvSpPr>
          <p:cNvPr id="255" name="Rounded Rectangle"/>
          <p:cNvSpPr/>
          <p:nvPr/>
        </p:nvSpPr>
        <p:spPr>
          <a:xfrm>
            <a:off x="169184" y="146783"/>
            <a:ext cx="24045632" cy="1270001"/>
          </a:xfrm>
          <a:prstGeom prst="roundRect">
            <a:avLst>
              <a:gd name="adj" fmla="val 15000"/>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56" name="640-609 B.C."/>
          <p:cNvSpPr txBox="1"/>
          <p:nvPr/>
        </p:nvSpPr>
        <p:spPr>
          <a:xfrm>
            <a:off x="750710" y="12071388"/>
            <a:ext cx="6372462" cy="166687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marL="685800" indent="-685800" algn="ctr" defTabSz="1828800">
              <a:lnSpc>
                <a:spcPct val="100000"/>
              </a:lnSpc>
              <a:spcBef>
                <a:spcPts val="1800"/>
              </a:spcBef>
              <a:defRPr sz="7800">
                <a:solidFill>
                  <a:schemeClr val="accent3">
                    <a:hueOff val="198700"/>
                    <a:satOff val="21248"/>
                    <a:lumOff val="19305"/>
                  </a:schemeClr>
                </a:solidFill>
                <a:effectLst>
                  <a:outerShdw sx="100000" sy="100000" kx="0" ky="0" algn="b" rotWithShape="0" blurRad="12700" dist="25400" dir="2700000">
                    <a:srgbClr val="000000"/>
                  </a:outerShdw>
                </a:effectLst>
                <a:latin typeface="Papyrus"/>
                <a:ea typeface="Papyrus"/>
                <a:cs typeface="Papyrus"/>
                <a:sym typeface="Papyrus"/>
              </a:defRPr>
            </a:lvl1pPr>
          </a:lstStyle>
          <a:p>
            <a:pPr/>
            <a:r>
              <a:t>640-609 B.C.</a:t>
            </a:r>
          </a:p>
        </p:txBody>
      </p:sp>
      <p:pic>
        <p:nvPicPr>
          <p:cNvPr id="257" name="pasted-movie.png" descr="pasted-movie.png"/>
          <p:cNvPicPr>
            <a:picLocks noChangeAspect="1"/>
          </p:cNvPicPr>
          <p:nvPr/>
        </p:nvPicPr>
        <p:blipFill>
          <a:blip r:embed="rId3">
            <a:extLst/>
          </a:blip>
          <a:stretch>
            <a:fillRect/>
          </a:stretch>
        </p:blipFill>
        <p:spPr>
          <a:xfrm>
            <a:off x="6757671" y="141172"/>
            <a:ext cx="9246298" cy="1308101"/>
          </a:xfrm>
          <a:prstGeom prst="rect">
            <a:avLst/>
          </a:prstGeom>
          <a:ln w="12700">
            <a:miter lim="400000"/>
          </a:ln>
        </p:spPr>
      </p:pic>
      <p:pic>
        <p:nvPicPr>
          <p:cNvPr id="258" name="pasted-movie.png" descr="pasted-movie.png"/>
          <p:cNvPicPr>
            <a:picLocks noChangeAspect="1"/>
          </p:cNvPicPr>
          <p:nvPr/>
        </p:nvPicPr>
        <p:blipFill>
          <a:blip r:embed="rId4">
            <a:extLst/>
          </a:blip>
          <a:stretch>
            <a:fillRect/>
          </a:stretch>
        </p:blipFill>
        <p:spPr>
          <a:xfrm>
            <a:off x="15010761" y="141172"/>
            <a:ext cx="9246298" cy="1308101"/>
          </a:xfrm>
          <a:prstGeom prst="rect">
            <a:avLst/>
          </a:prstGeom>
          <a:ln w="12700">
            <a:miter lim="400000"/>
          </a:ln>
        </p:spPr>
      </p:pic>
      <p:pic>
        <p:nvPicPr>
          <p:cNvPr id="259" name="pasted-movie.png" descr="pasted-movie.png"/>
          <p:cNvPicPr>
            <a:picLocks noChangeAspect="1"/>
          </p:cNvPicPr>
          <p:nvPr/>
        </p:nvPicPr>
        <p:blipFill>
          <a:blip r:embed="rId5">
            <a:extLst/>
          </a:blip>
          <a:stretch>
            <a:fillRect/>
          </a:stretch>
        </p:blipFill>
        <p:spPr>
          <a:xfrm>
            <a:off x="126940" y="130599"/>
            <a:ext cx="7620001" cy="1302370"/>
          </a:xfrm>
          <a:prstGeom prst="rect">
            <a:avLst/>
          </a:prstGeom>
          <a:ln w="12700">
            <a:miter lim="400000"/>
          </a:ln>
          <a:effectLst>
            <a:outerShdw sx="100000" sy="100000" kx="0" ky="0" algn="b" rotWithShape="0" blurRad="342900" dist="165100" dir="5400000">
              <a:srgbClr val="000000">
                <a:alpha val="51060"/>
              </a:srgbClr>
            </a:outerShdw>
          </a:effectLst>
        </p:spPr>
      </p:pic>
      <p:sp>
        <p:nvSpPr>
          <p:cNvPr id="260" name="2 Kings 22:1–2 (NKJV)…"/>
          <p:cNvSpPr txBox="1"/>
          <p:nvPr/>
        </p:nvSpPr>
        <p:spPr>
          <a:xfrm>
            <a:off x="12155968" y="1795160"/>
            <a:ext cx="11882713" cy="116236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1400"/>
              </a:spcBef>
              <a:defRPr b="1" sz="6100">
                <a:solidFill>
                  <a:srgbClr val="000000"/>
                </a:solidFill>
                <a:latin typeface="Helvetica"/>
                <a:ea typeface="Helvetica"/>
                <a:cs typeface="Helvetica"/>
                <a:sym typeface="Helvetica"/>
              </a:defRPr>
            </a:pPr>
            <a:r>
              <a:t>2 Kings 22:1–2 (NKJV)</a:t>
            </a:r>
          </a:p>
          <a:p>
            <a:pPr algn="ctr" defTabSz="642937">
              <a:lnSpc>
                <a:spcPct val="100000"/>
              </a:lnSpc>
              <a:spcBef>
                <a:spcPts val="1400"/>
              </a:spcBef>
              <a:defRPr baseline="31999" sz="6100">
                <a:solidFill>
                  <a:srgbClr val="000000"/>
                </a:solidFill>
                <a:latin typeface="Helvetica"/>
                <a:ea typeface="Helvetica"/>
                <a:cs typeface="Helvetica"/>
                <a:sym typeface="Helvetica"/>
              </a:defRPr>
            </a:pPr>
            <a:r>
              <a:t>1</a:t>
            </a:r>
            <a:r>
              <a:rPr baseline="0"/>
              <a:t> Josiah </a:t>
            </a:r>
            <a:r>
              <a:rPr baseline="0" i="1"/>
              <a:t>was</a:t>
            </a:r>
            <a:r>
              <a:rPr baseline="0"/>
              <a:t> eight years old when he became king, and he reigned thirty-one years in Jerusalem. His mother’s name </a:t>
            </a:r>
            <a:r>
              <a:rPr baseline="0" i="1"/>
              <a:t>was</a:t>
            </a:r>
            <a:r>
              <a:rPr baseline="0"/>
              <a:t> Jedidah the daughter of Adaiah of Bozkath. </a:t>
            </a:r>
            <a:r>
              <a:t>2</a:t>
            </a:r>
            <a:r>
              <a:rPr baseline="0"/>
              <a:t> And he did </a:t>
            </a:r>
            <a:r>
              <a:rPr baseline="0" i="1"/>
              <a:t>what was</a:t>
            </a:r>
            <a:r>
              <a:rPr baseline="0"/>
              <a:t> right in the sight of the Lord, and walked in all the ways of his father David; he did not turn aside to the right hand or to the left.</a:t>
            </a:r>
          </a:p>
          <a:p>
            <a:pPr algn="ctr" defTabSz="642937">
              <a:lnSpc>
                <a:spcPct val="100000"/>
              </a:lnSpc>
              <a:spcBef>
                <a:spcPts val="1400"/>
              </a:spcBef>
              <a:defRPr b="1" sz="6100">
                <a:solidFill>
                  <a:srgbClr val="000000"/>
                </a:solidFill>
                <a:latin typeface="Helvetica"/>
                <a:ea typeface="Helvetica"/>
                <a:cs typeface="Helvetica"/>
                <a:sym typeface="Helvetica"/>
              </a:defRPr>
            </a:pPr>
            <a:r>
              <a:t>2 Chronicles 34,1.2</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