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9" name="Shape 159"/>
          <p:cNvSpPr/>
          <p:nvPr>
            <p:ph type="sldImg"/>
          </p:nvPr>
        </p:nvSpPr>
        <p:spPr>
          <a:xfrm>
            <a:off x="1143000" y="685800"/>
            <a:ext cx="4572000" cy="3429000"/>
          </a:xfrm>
          <a:prstGeom prst="rect">
            <a:avLst/>
          </a:prstGeom>
        </p:spPr>
        <p:txBody>
          <a:bodyPr/>
          <a:lstStyle/>
          <a:p>
            <a:pPr/>
          </a:p>
        </p:txBody>
      </p:sp>
      <p:sp>
        <p:nvSpPr>
          <p:cNvPr id="160" name="Shape 1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42" name="Title Text"/>
          <p:cNvSpPr txBox="1"/>
          <p:nvPr>
            <p:ph type="title"/>
          </p:nvPr>
        </p:nvSpPr>
        <p:spPr>
          <a:xfrm>
            <a:off x="1676400" y="730250"/>
            <a:ext cx="21031200" cy="2651126"/>
          </a:xfrm>
          <a:prstGeom prst="rect">
            <a:avLst/>
          </a:prstGeom>
        </p:spPr>
        <p:txBody>
          <a:bodyPr lIns="91439" tIns="91439" rIns="91439" bIns="91439"/>
          <a:lstStyle>
            <a:lvl1pPr algn="l" defTabSz="1828800">
              <a:lnSpc>
                <a:spcPct val="90000"/>
              </a:lnSpc>
              <a:defRPr cap="none" sz="8800">
                <a:solidFill>
                  <a:srgbClr val="000000"/>
                </a:solidFill>
                <a:latin typeface="Aptos Display"/>
                <a:ea typeface="Aptos Display"/>
                <a:cs typeface="Aptos Display"/>
                <a:sym typeface="Aptos Display"/>
              </a:defRPr>
            </a:lvl1pPr>
          </a:lstStyle>
          <a:p>
            <a:pPr/>
            <a:r>
              <a:t>Title Text</a:t>
            </a:r>
          </a:p>
        </p:txBody>
      </p:sp>
      <p:sp>
        <p:nvSpPr>
          <p:cNvPr id="143" name="Body Level One…"/>
          <p:cNvSpPr txBox="1"/>
          <p:nvPr>
            <p:ph type="body" idx="1"/>
          </p:nvPr>
        </p:nvSpPr>
        <p:spPr>
          <a:xfrm>
            <a:off x="1676400" y="3651250"/>
            <a:ext cx="21031200" cy="8702676"/>
          </a:xfrm>
          <a:prstGeom prst="rect">
            <a:avLst/>
          </a:prstGeom>
        </p:spPr>
        <p:txBody>
          <a:bodyPr lIns="91439" tIns="91439" rIns="91439" bIns="91439" anchor="t"/>
          <a:lstStyle>
            <a:lvl1pPr marL="457200" indent="-457200" defTabSz="1828800">
              <a:lnSpc>
                <a:spcPct val="90000"/>
              </a:lnSpc>
              <a:spcBef>
                <a:spcPts val="2000"/>
              </a:spcBef>
              <a:buSzPct val="100000"/>
              <a:buFont typeface="Arial"/>
              <a:defRPr sz="5600">
                <a:solidFill>
                  <a:srgbClr val="000000"/>
                </a:solidFill>
                <a:latin typeface="Aptos"/>
                <a:ea typeface="Aptos"/>
                <a:cs typeface="Aptos"/>
                <a:sym typeface="Aptos"/>
              </a:defRPr>
            </a:lvl1pPr>
            <a:lvl2pPr marL="990600" indent="-533400" defTabSz="1828800">
              <a:lnSpc>
                <a:spcPct val="90000"/>
              </a:lnSpc>
              <a:spcBef>
                <a:spcPts val="2000"/>
              </a:spcBef>
              <a:buSzPct val="100000"/>
              <a:buFont typeface="Arial"/>
              <a:defRPr sz="5600">
                <a:solidFill>
                  <a:srgbClr val="000000"/>
                </a:solidFill>
                <a:latin typeface="Aptos"/>
                <a:ea typeface="Aptos"/>
                <a:cs typeface="Aptos"/>
                <a:sym typeface="Aptos"/>
              </a:defRPr>
            </a:lvl2pPr>
            <a:lvl3pPr marL="1554479" indent="-640079" defTabSz="1828800">
              <a:lnSpc>
                <a:spcPct val="90000"/>
              </a:lnSpc>
              <a:spcBef>
                <a:spcPts val="2000"/>
              </a:spcBef>
              <a:buSzPct val="100000"/>
              <a:buFont typeface="Arial"/>
              <a:defRPr sz="5600">
                <a:solidFill>
                  <a:srgbClr val="000000"/>
                </a:solidFill>
                <a:latin typeface="Aptos"/>
                <a:ea typeface="Aptos"/>
                <a:cs typeface="Aptos"/>
                <a:sym typeface="Aptos"/>
              </a:defRPr>
            </a:lvl3pPr>
            <a:lvl4pPr marL="2082800" indent="-711200" defTabSz="1828800">
              <a:lnSpc>
                <a:spcPct val="90000"/>
              </a:lnSpc>
              <a:spcBef>
                <a:spcPts val="2000"/>
              </a:spcBef>
              <a:buSzPct val="100000"/>
              <a:buFont typeface="Arial"/>
              <a:defRPr sz="5600">
                <a:solidFill>
                  <a:srgbClr val="000000"/>
                </a:solidFill>
                <a:latin typeface="Aptos"/>
                <a:ea typeface="Aptos"/>
                <a:cs typeface="Aptos"/>
                <a:sym typeface="Aptos"/>
              </a:defRPr>
            </a:lvl4pPr>
            <a:lvl5pPr marL="2540000" indent="-711200" defTabSz="1828800">
              <a:lnSpc>
                <a:spcPct val="90000"/>
              </a:lnSpc>
              <a:spcBef>
                <a:spcPts val="2000"/>
              </a:spcBef>
              <a:buSzPct val="100000"/>
              <a:buFont typeface="Arial"/>
              <a:defRPr sz="5600">
                <a:solidFill>
                  <a:srgbClr val="000000"/>
                </a:solidFill>
                <a:latin typeface="Aptos"/>
                <a:ea typeface="Aptos"/>
                <a:cs typeface="Aptos"/>
                <a:sym typeface="Apto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22172989" y="12802235"/>
            <a:ext cx="534611" cy="551181"/>
          </a:xfrm>
          <a:prstGeom prst="rect">
            <a:avLst/>
          </a:prstGeom>
        </p:spPr>
        <p:txBody>
          <a:bodyPr lIns="91439" tIns="91439" rIns="91439" bIns="91439" anchor="ctr"/>
          <a:lstStyle>
            <a:lvl1pPr algn="r" defTabSz="1828800">
              <a:defRPr>
                <a:solidFill>
                  <a:srgbClr val="757575"/>
                </a:solidFill>
                <a:latin typeface="Aptos"/>
                <a:ea typeface="Aptos"/>
                <a:cs typeface="Aptos"/>
                <a:sym typeface="Apto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151" name="Title Text"/>
          <p:cNvSpPr txBox="1"/>
          <p:nvPr>
            <p:ph type="title"/>
          </p:nvPr>
        </p:nvSpPr>
        <p:spPr>
          <a:xfrm>
            <a:off x="3048000" y="2244725"/>
            <a:ext cx="18288000" cy="4775201"/>
          </a:xfrm>
          <a:prstGeom prst="rect">
            <a:avLst/>
          </a:prstGeom>
        </p:spPr>
        <p:txBody>
          <a:bodyPr lIns="91439" tIns="91439" rIns="91439" bIns="91439" anchor="b"/>
          <a:lstStyle>
            <a:lvl1pPr defTabSz="1828800">
              <a:lnSpc>
                <a:spcPct val="90000"/>
              </a:lnSpc>
              <a:defRPr cap="none" sz="12000">
                <a:solidFill>
                  <a:srgbClr val="000000"/>
                </a:solidFill>
                <a:latin typeface="Aptos Display"/>
                <a:ea typeface="Aptos Display"/>
                <a:cs typeface="Aptos Display"/>
                <a:sym typeface="Aptos Display"/>
              </a:defRPr>
            </a:lvl1pPr>
          </a:lstStyle>
          <a:p>
            <a:pPr/>
            <a:r>
              <a:t>Title Text</a:t>
            </a:r>
          </a:p>
        </p:txBody>
      </p:sp>
      <p:sp>
        <p:nvSpPr>
          <p:cNvPr id="152" name="Body Level One…"/>
          <p:cNvSpPr txBox="1"/>
          <p:nvPr>
            <p:ph type="body" sz="quarter" idx="1"/>
          </p:nvPr>
        </p:nvSpPr>
        <p:spPr>
          <a:xfrm>
            <a:off x="3048000" y="7204075"/>
            <a:ext cx="18288000" cy="3311525"/>
          </a:xfrm>
          <a:prstGeom prst="rect">
            <a:avLst/>
          </a:prstGeom>
        </p:spPr>
        <p:txBody>
          <a:bodyPr lIns="91439" tIns="91439" rIns="91439" bIns="91439" anchor="t"/>
          <a:lstStyle>
            <a:lvl1pPr marL="0" indent="0" algn="ctr" defTabSz="1828800">
              <a:lnSpc>
                <a:spcPct val="90000"/>
              </a:lnSpc>
              <a:spcBef>
                <a:spcPts val="2000"/>
              </a:spcBef>
              <a:buSzTx/>
              <a:buNone/>
              <a:defRPr sz="4800">
                <a:solidFill>
                  <a:srgbClr val="000000"/>
                </a:solidFill>
                <a:latin typeface="Aptos"/>
                <a:ea typeface="Aptos"/>
                <a:cs typeface="Aptos"/>
                <a:sym typeface="Aptos"/>
              </a:defRPr>
            </a:lvl1pPr>
            <a:lvl2pPr marL="0" indent="457200" algn="ctr" defTabSz="1828800">
              <a:lnSpc>
                <a:spcPct val="90000"/>
              </a:lnSpc>
              <a:spcBef>
                <a:spcPts val="2000"/>
              </a:spcBef>
              <a:buSzTx/>
              <a:buNone/>
              <a:defRPr sz="4800">
                <a:solidFill>
                  <a:srgbClr val="000000"/>
                </a:solidFill>
                <a:latin typeface="Aptos"/>
                <a:ea typeface="Aptos"/>
                <a:cs typeface="Aptos"/>
                <a:sym typeface="Aptos"/>
              </a:defRPr>
            </a:lvl2pPr>
            <a:lvl3pPr marL="0" indent="914400" algn="ctr" defTabSz="1828800">
              <a:lnSpc>
                <a:spcPct val="90000"/>
              </a:lnSpc>
              <a:spcBef>
                <a:spcPts val="2000"/>
              </a:spcBef>
              <a:buSzTx/>
              <a:buNone/>
              <a:defRPr sz="4800">
                <a:solidFill>
                  <a:srgbClr val="000000"/>
                </a:solidFill>
                <a:latin typeface="Aptos"/>
                <a:ea typeface="Aptos"/>
                <a:cs typeface="Aptos"/>
                <a:sym typeface="Aptos"/>
              </a:defRPr>
            </a:lvl3pPr>
            <a:lvl4pPr marL="0" indent="1371600" algn="ctr" defTabSz="1828800">
              <a:lnSpc>
                <a:spcPct val="90000"/>
              </a:lnSpc>
              <a:spcBef>
                <a:spcPts val="2000"/>
              </a:spcBef>
              <a:buSzTx/>
              <a:buNone/>
              <a:defRPr sz="4800">
                <a:solidFill>
                  <a:srgbClr val="000000"/>
                </a:solidFill>
                <a:latin typeface="Aptos"/>
                <a:ea typeface="Aptos"/>
                <a:cs typeface="Aptos"/>
                <a:sym typeface="Aptos"/>
              </a:defRPr>
            </a:lvl4pPr>
            <a:lvl5pPr marL="0" indent="1828800" algn="ctr" defTabSz="1828800">
              <a:lnSpc>
                <a:spcPct val="90000"/>
              </a:lnSpc>
              <a:spcBef>
                <a:spcPts val="2000"/>
              </a:spcBef>
              <a:buSzTx/>
              <a:buNone/>
              <a:defRPr sz="4800">
                <a:solidFill>
                  <a:srgbClr val="000000"/>
                </a:solidFill>
                <a:latin typeface="Aptos"/>
                <a:ea typeface="Aptos"/>
                <a:cs typeface="Aptos"/>
                <a:sym typeface="Aptos"/>
              </a:defRPr>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22172989" y="12802235"/>
            <a:ext cx="534611" cy="551181"/>
          </a:xfrm>
          <a:prstGeom prst="rect">
            <a:avLst/>
          </a:prstGeom>
        </p:spPr>
        <p:txBody>
          <a:bodyPr lIns="91439" tIns="91439" rIns="91439" bIns="91439" anchor="ctr"/>
          <a:lstStyle>
            <a:lvl1pPr algn="r" defTabSz="1828800">
              <a:defRPr>
                <a:solidFill>
                  <a:srgbClr val="757575"/>
                </a:solidFill>
                <a:latin typeface="Aptos"/>
                <a:ea typeface="Aptos"/>
                <a:cs typeface="Aptos"/>
                <a:sym typeface="Apto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tif"/><Relationship Id="rId6"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hyperlink" Target="https://www.w65stchurchofchrist.com" TargetMode="Externa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2" name="Front view of a red Ducati motorcycle against a black background" descr="Front view of a red Ducati motorcycle against a black background"/>
          <p:cNvPicPr>
            <a:picLocks noChangeAspect="1"/>
          </p:cNvPicPr>
          <p:nvPr>
            <p:ph type="pic" idx="21"/>
          </p:nvPr>
        </p:nvPicPr>
        <p:blipFill>
          <a:blip r:embed="rId3">
            <a:extLst/>
          </a:blip>
          <a:srcRect l="0" t="12397" r="0" b="3160"/>
          <a:stretch>
            <a:fillRect/>
          </a:stretch>
        </p:blipFill>
        <p:spPr>
          <a:xfrm>
            <a:off x="0" y="248585"/>
            <a:ext cx="24384000" cy="13716001"/>
          </a:xfrm>
          <a:prstGeom prst="rect">
            <a:avLst/>
          </a:prstGeom>
        </p:spPr>
      </p:pic>
      <p:sp>
        <p:nvSpPr>
          <p:cNvPr id="163" name="100 CORNERSTONE ALEXANDER AR, 72002"/>
          <p:cNvSpPr txBox="1"/>
          <p:nvPr/>
        </p:nvSpPr>
        <p:spPr>
          <a:xfrm>
            <a:off x="-78417" y="2326101"/>
            <a:ext cx="24384002" cy="990601"/>
          </a:xfrm>
          <a:prstGeom prst="rect">
            <a:avLst/>
          </a:prstGeom>
          <a:gradFill>
            <a:gsLst>
              <a:gs pos="0">
                <a:srgbClr val="005493">
                  <a:alpha val="38270"/>
                </a:srgbClr>
              </a:gs>
              <a:gs pos="100000">
                <a:srgbClr val="FFFFFF">
                  <a:alpha val="44810"/>
                </a:srgbClr>
              </a:gs>
            </a:gsLst>
            <a:lin ang="162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700">
                <a:ln w="12700" cap="flat">
                  <a:solidFill>
                    <a:srgbClr val="000000"/>
                  </a:solidFill>
                  <a:prstDash val="solid"/>
                  <a:miter lim="400000"/>
                </a:ln>
                <a:solidFill>
                  <a:srgbClr val="FFFFFF"/>
                </a:solidFill>
                <a:effectLst>
                  <a:outerShdw sx="100000" sy="100000" kx="0" ky="0" algn="b" rotWithShape="0" blurRad="12700" dist="63500" dir="4418335">
                    <a:srgbClr val="000000"/>
                  </a:outerShdw>
                </a:effectLst>
                <a:latin typeface="Century Gothic"/>
                <a:ea typeface="Century Gothic"/>
                <a:cs typeface="Century Gothic"/>
                <a:sym typeface="Century Gothic"/>
              </a:defRPr>
            </a:lvl1pPr>
          </a:lstStyle>
          <a:p>
            <a:pPr/>
            <a:r>
              <a:t>100 CORNERSTONE ALEXANDER AR, 72002</a:t>
            </a:r>
          </a:p>
        </p:txBody>
      </p:sp>
      <p:pic>
        <p:nvPicPr>
          <p:cNvPr id="164" name="Image" descr="Image"/>
          <p:cNvPicPr>
            <a:picLocks noChangeAspect="0"/>
          </p:cNvPicPr>
          <p:nvPr/>
        </p:nvPicPr>
        <p:blipFill>
          <a:blip r:embed="rId4">
            <a:extLst/>
          </a:blip>
          <a:stretch>
            <a:fillRect/>
          </a:stretch>
        </p:blipFill>
        <p:spPr>
          <a:xfrm>
            <a:off x="4310344" y="291493"/>
            <a:ext cx="15763312" cy="2157417"/>
          </a:xfrm>
          <a:prstGeom prst="rect">
            <a:avLst/>
          </a:prstGeom>
          <a:ln w="12700">
            <a:miter lim="400000"/>
          </a:ln>
        </p:spPr>
      </p:pic>
      <p:grpSp>
        <p:nvGrpSpPr>
          <p:cNvPr id="173" name="Group"/>
          <p:cNvGrpSpPr/>
          <p:nvPr/>
        </p:nvGrpSpPr>
        <p:grpSpPr>
          <a:xfrm>
            <a:off x="20995060" y="1294485"/>
            <a:ext cx="2848263" cy="11127030"/>
            <a:chOff x="-24" y="0"/>
            <a:chExt cx="2848261" cy="11127029"/>
          </a:xfrm>
        </p:grpSpPr>
        <p:pic>
          <p:nvPicPr>
            <p:cNvPr id="165" name="Image" descr="Image"/>
            <p:cNvPicPr>
              <a:picLocks noChangeAspect="1"/>
            </p:cNvPicPr>
            <p:nvPr/>
          </p:nvPicPr>
          <p:blipFill>
            <a:blip r:embed="rId5">
              <a:extLst/>
            </a:blip>
            <a:srcRect l="28230" t="11012" r="28843" b="9619"/>
            <a:stretch>
              <a:fillRect/>
            </a:stretch>
          </p:blipFill>
          <p:spPr>
            <a:xfrm>
              <a:off x="-25" y="0"/>
              <a:ext cx="2848262" cy="9751600"/>
            </a:xfrm>
            <a:custGeom>
              <a:avLst/>
              <a:gdLst/>
              <a:ahLst/>
              <a:cxnLst>
                <a:cxn ang="0">
                  <a:pos x="wd2" y="hd2"/>
                </a:cxn>
                <a:cxn ang="5400000">
                  <a:pos x="wd2" y="hd2"/>
                </a:cxn>
                <a:cxn ang="10800000">
                  <a:pos x="wd2" y="hd2"/>
                </a:cxn>
                <a:cxn ang="16200000">
                  <a:pos x="wd2" y="hd2"/>
                </a:cxn>
              </a:cxnLst>
              <a:rect l="0" t="0" r="r" b="b"/>
              <a:pathLst>
                <a:path w="21589" h="21584" fill="norm" stroke="1" extrusionOk="0">
                  <a:moveTo>
                    <a:pt x="10899" y="0"/>
                  </a:moveTo>
                  <a:lnTo>
                    <a:pt x="10397" y="175"/>
                  </a:lnTo>
                  <a:cubicBezTo>
                    <a:pt x="10120" y="271"/>
                    <a:pt x="9627" y="365"/>
                    <a:pt x="9302" y="384"/>
                  </a:cubicBezTo>
                  <a:cubicBezTo>
                    <a:pt x="8432" y="435"/>
                    <a:pt x="6985" y="765"/>
                    <a:pt x="6357" y="1055"/>
                  </a:cubicBezTo>
                  <a:cubicBezTo>
                    <a:pt x="6054" y="1195"/>
                    <a:pt x="5707" y="1483"/>
                    <a:pt x="5584" y="1694"/>
                  </a:cubicBezTo>
                  <a:cubicBezTo>
                    <a:pt x="5324" y="2140"/>
                    <a:pt x="5196" y="2186"/>
                    <a:pt x="3926" y="2291"/>
                  </a:cubicBezTo>
                  <a:cubicBezTo>
                    <a:pt x="2819" y="2383"/>
                    <a:pt x="1769" y="2579"/>
                    <a:pt x="1150" y="2808"/>
                  </a:cubicBezTo>
                  <a:cubicBezTo>
                    <a:pt x="58" y="3214"/>
                    <a:pt x="81" y="3089"/>
                    <a:pt x="22" y="9103"/>
                  </a:cubicBezTo>
                  <a:cubicBezTo>
                    <a:pt x="6" y="10645"/>
                    <a:pt x="-1" y="12362"/>
                    <a:pt x="0" y="13887"/>
                  </a:cubicBezTo>
                  <a:cubicBezTo>
                    <a:pt x="2" y="15412"/>
                    <a:pt x="13" y="16745"/>
                    <a:pt x="31" y="17517"/>
                  </a:cubicBezTo>
                  <a:lnTo>
                    <a:pt x="94" y="20324"/>
                  </a:lnTo>
                  <a:lnTo>
                    <a:pt x="620" y="20394"/>
                  </a:lnTo>
                  <a:cubicBezTo>
                    <a:pt x="910" y="20432"/>
                    <a:pt x="1147" y="20491"/>
                    <a:pt x="1147" y="20524"/>
                  </a:cubicBezTo>
                  <a:cubicBezTo>
                    <a:pt x="1147" y="20606"/>
                    <a:pt x="3161" y="21213"/>
                    <a:pt x="3433" y="21213"/>
                  </a:cubicBezTo>
                  <a:cubicBezTo>
                    <a:pt x="3553" y="21213"/>
                    <a:pt x="3771" y="21255"/>
                    <a:pt x="3917" y="21306"/>
                  </a:cubicBezTo>
                  <a:cubicBezTo>
                    <a:pt x="4063" y="21358"/>
                    <a:pt x="4349" y="21400"/>
                    <a:pt x="4555" y="21400"/>
                  </a:cubicBezTo>
                  <a:cubicBezTo>
                    <a:pt x="4761" y="21400"/>
                    <a:pt x="5060" y="21445"/>
                    <a:pt x="5220" y="21501"/>
                  </a:cubicBezTo>
                  <a:cubicBezTo>
                    <a:pt x="5481" y="21593"/>
                    <a:pt x="6044" y="21600"/>
                    <a:pt x="10767" y="21563"/>
                  </a:cubicBezTo>
                  <a:cubicBezTo>
                    <a:pt x="15929" y="21523"/>
                    <a:pt x="16045" y="21519"/>
                    <a:pt x="17033" y="21357"/>
                  </a:cubicBezTo>
                  <a:cubicBezTo>
                    <a:pt x="17587" y="21267"/>
                    <a:pt x="18530" y="21039"/>
                    <a:pt x="19130" y="20850"/>
                  </a:cubicBezTo>
                  <a:cubicBezTo>
                    <a:pt x="19730" y="20661"/>
                    <a:pt x="20431" y="20440"/>
                    <a:pt x="20691" y="20360"/>
                  </a:cubicBezTo>
                  <a:lnTo>
                    <a:pt x="21164" y="20215"/>
                  </a:lnTo>
                  <a:lnTo>
                    <a:pt x="21281" y="16280"/>
                  </a:lnTo>
                  <a:cubicBezTo>
                    <a:pt x="21345" y="14116"/>
                    <a:pt x="21446" y="12092"/>
                    <a:pt x="21503" y="11782"/>
                  </a:cubicBezTo>
                  <a:cubicBezTo>
                    <a:pt x="21561" y="11473"/>
                    <a:pt x="21599" y="9709"/>
                    <a:pt x="21588" y="7862"/>
                  </a:cubicBezTo>
                  <a:cubicBezTo>
                    <a:pt x="21576" y="6015"/>
                    <a:pt x="21566" y="4238"/>
                    <a:pt x="21567" y="3913"/>
                  </a:cubicBezTo>
                  <a:cubicBezTo>
                    <a:pt x="21567" y="3571"/>
                    <a:pt x="21452" y="3243"/>
                    <a:pt x="21293" y="3132"/>
                  </a:cubicBezTo>
                  <a:cubicBezTo>
                    <a:pt x="20822" y="2803"/>
                    <a:pt x="19712" y="2494"/>
                    <a:pt x="18297" y="2299"/>
                  </a:cubicBezTo>
                  <a:cubicBezTo>
                    <a:pt x="17056" y="2128"/>
                    <a:pt x="16926" y="2091"/>
                    <a:pt x="16790" y="1876"/>
                  </a:cubicBezTo>
                  <a:cubicBezTo>
                    <a:pt x="16597" y="1574"/>
                    <a:pt x="15965" y="1143"/>
                    <a:pt x="15415" y="939"/>
                  </a:cubicBezTo>
                  <a:cubicBezTo>
                    <a:pt x="15017" y="791"/>
                    <a:pt x="13826" y="522"/>
                    <a:pt x="13456" y="495"/>
                  </a:cubicBezTo>
                  <a:cubicBezTo>
                    <a:pt x="12801" y="449"/>
                    <a:pt x="11825" y="288"/>
                    <a:pt x="11405" y="157"/>
                  </a:cubicBezTo>
                  <a:lnTo>
                    <a:pt x="10899" y="0"/>
                  </a:lnTo>
                  <a:close/>
                </a:path>
              </a:pathLst>
            </a:custGeom>
            <a:ln w="12700" cap="flat">
              <a:noFill/>
              <a:miter lim="400000"/>
            </a:ln>
            <a:effectLst/>
          </p:spPr>
        </p:pic>
        <p:pic>
          <p:nvPicPr>
            <p:cNvPr id="166" name="Image" descr="Image"/>
            <p:cNvPicPr>
              <a:picLocks noChangeAspect="1"/>
            </p:cNvPicPr>
            <p:nvPr/>
          </p:nvPicPr>
          <p:blipFill>
            <a:blip r:embed="rId5">
              <a:extLst/>
            </a:blip>
            <a:srcRect l="28278" t="72211" r="29481" b="9618"/>
            <a:stretch>
              <a:fillRect/>
            </a:stretch>
          </p:blipFill>
          <p:spPr>
            <a:xfrm>
              <a:off x="22739" y="8894623"/>
              <a:ext cx="2802732" cy="2232407"/>
            </a:xfrm>
            <a:custGeom>
              <a:avLst/>
              <a:gdLst/>
              <a:ahLst/>
              <a:cxnLst>
                <a:cxn ang="0">
                  <a:pos x="wd2" y="hd2"/>
                </a:cxn>
                <a:cxn ang="5400000">
                  <a:pos x="wd2" y="hd2"/>
                </a:cxn>
                <a:cxn ang="10800000">
                  <a:pos x="wd2" y="hd2"/>
                </a:cxn>
                <a:cxn ang="16200000">
                  <a:pos x="wd2" y="hd2"/>
                </a:cxn>
              </a:cxnLst>
              <a:rect l="0" t="0" r="r" b="b"/>
              <a:pathLst>
                <a:path w="21600" h="21530" fill="norm" stroke="1" extrusionOk="0">
                  <a:moveTo>
                    <a:pt x="0" y="0"/>
                  </a:moveTo>
                  <a:cubicBezTo>
                    <a:pt x="3" y="1070"/>
                    <a:pt x="2" y="2995"/>
                    <a:pt x="6" y="3805"/>
                  </a:cubicBezTo>
                  <a:lnTo>
                    <a:pt x="70" y="16038"/>
                  </a:lnTo>
                  <a:lnTo>
                    <a:pt x="606" y="16340"/>
                  </a:lnTo>
                  <a:cubicBezTo>
                    <a:pt x="900" y="16508"/>
                    <a:pt x="1141" y="16763"/>
                    <a:pt x="1141" y="16907"/>
                  </a:cubicBezTo>
                  <a:cubicBezTo>
                    <a:pt x="1141" y="17264"/>
                    <a:pt x="3189" y="19911"/>
                    <a:pt x="3465" y="19911"/>
                  </a:cubicBezTo>
                  <a:cubicBezTo>
                    <a:pt x="3588" y="19911"/>
                    <a:pt x="3809" y="20097"/>
                    <a:pt x="3958" y="20321"/>
                  </a:cubicBezTo>
                  <a:cubicBezTo>
                    <a:pt x="4106" y="20545"/>
                    <a:pt x="4397" y="20727"/>
                    <a:pt x="4606" y="20727"/>
                  </a:cubicBezTo>
                  <a:cubicBezTo>
                    <a:pt x="4815" y="20727"/>
                    <a:pt x="5120" y="20926"/>
                    <a:pt x="5282" y="21171"/>
                  </a:cubicBezTo>
                  <a:cubicBezTo>
                    <a:pt x="5547" y="21571"/>
                    <a:pt x="6120" y="21600"/>
                    <a:pt x="10922" y="21439"/>
                  </a:cubicBezTo>
                  <a:cubicBezTo>
                    <a:pt x="16171" y="21262"/>
                    <a:pt x="16289" y="21246"/>
                    <a:pt x="17293" y="20543"/>
                  </a:cubicBezTo>
                  <a:cubicBezTo>
                    <a:pt x="17856" y="20149"/>
                    <a:pt x="18816" y="19154"/>
                    <a:pt x="19425" y="18331"/>
                  </a:cubicBezTo>
                  <a:cubicBezTo>
                    <a:pt x="20035" y="17507"/>
                    <a:pt x="20749" y="16547"/>
                    <a:pt x="21013" y="16199"/>
                  </a:cubicBezTo>
                  <a:lnTo>
                    <a:pt x="21493" y="15567"/>
                  </a:lnTo>
                  <a:lnTo>
                    <a:pt x="21600" y="0"/>
                  </a:lnTo>
                  <a:lnTo>
                    <a:pt x="0" y="0"/>
                  </a:lnTo>
                  <a:close/>
                </a:path>
              </a:pathLst>
            </a:custGeom>
            <a:ln w="12700" cap="flat">
              <a:noFill/>
              <a:miter lim="400000"/>
            </a:ln>
            <a:effectLst/>
          </p:spPr>
        </p:pic>
        <p:sp>
          <p:nvSpPr>
            <p:cNvPr id="167" name="251"/>
            <p:cNvSpPr txBox="1"/>
            <p:nvPr/>
          </p:nvSpPr>
          <p:spPr>
            <a:xfrm>
              <a:off x="551898" y="2433455"/>
              <a:ext cx="1744415" cy="11557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251</a:t>
              </a:r>
            </a:p>
          </p:txBody>
        </p:sp>
        <p:sp>
          <p:nvSpPr>
            <p:cNvPr id="168" name="604"/>
            <p:cNvSpPr txBox="1"/>
            <p:nvPr/>
          </p:nvSpPr>
          <p:spPr>
            <a:xfrm>
              <a:off x="551898" y="3738481"/>
              <a:ext cx="1744415" cy="11557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604</a:t>
              </a:r>
            </a:p>
          </p:txBody>
        </p:sp>
        <p:sp>
          <p:nvSpPr>
            <p:cNvPr id="169" name="205"/>
            <p:cNvSpPr txBox="1"/>
            <p:nvPr/>
          </p:nvSpPr>
          <p:spPr>
            <a:xfrm>
              <a:off x="551898" y="5107009"/>
              <a:ext cx="1744415" cy="11557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205</a:t>
              </a:r>
            </a:p>
          </p:txBody>
        </p:sp>
        <p:sp>
          <p:nvSpPr>
            <p:cNvPr id="170" name="431"/>
            <p:cNvSpPr txBox="1"/>
            <p:nvPr/>
          </p:nvSpPr>
          <p:spPr>
            <a:xfrm>
              <a:off x="551898" y="6465420"/>
              <a:ext cx="1744415" cy="11557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431</a:t>
              </a:r>
            </a:p>
          </p:txBody>
        </p:sp>
        <p:sp>
          <p:nvSpPr>
            <p:cNvPr id="171" name="309"/>
            <p:cNvSpPr txBox="1"/>
            <p:nvPr/>
          </p:nvSpPr>
          <p:spPr>
            <a:xfrm>
              <a:off x="551898" y="7771739"/>
              <a:ext cx="1744415" cy="11557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309</a:t>
              </a:r>
            </a:p>
          </p:txBody>
        </p:sp>
        <p:sp>
          <p:nvSpPr>
            <p:cNvPr id="172" name="66"/>
            <p:cNvSpPr txBox="1"/>
            <p:nvPr/>
          </p:nvSpPr>
          <p:spPr>
            <a:xfrm>
              <a:off x="823583" y="9141558"/>
              <a:ext cx="1201044" cy="115570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66</a:t>
              </a:r>
            </a:p>
          </p:txBody>
        </p:sp>
      </p:grpSp>
      <p:pic>
        <p:nvPicPr>
          <p:cNvPr id="174" name="Screenshot 2026-04-19 at 3.10.39 PM.png" descr="Screenshot 2026-04-19 at 3.10.39 PM.png"/>
          <p:cNvPicPr>
            <a:picLocks noChangeAspect="1"/>
          </p:cNvPicPr>
          <p:nvPr/>
        </p:nvPicPr>
        <p:blipFill>
          <a:blip r:embed="rId6">
            <a:extLst/>
          </a:blip>
          <a:stretch>
            <a:fillRect/>
          </a:stretch>
        </p:blipFill>
        <p:spPr>
          <a:xfrm>
            <a:off x="891924" y="4539879"/>
            <a:ext cx="13012854" cy="735130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Content Placeholder 4"/>
          <p:cNvSpPr txBox="1"/>
          <p:nvPr>
            <p:ph type="body" idx="1"/>
          </p:nvPr>
        </p:nvSpPr>
        <p:spPr>
          <a:xfrm>
            <a:off x="0" y="322732"/>
            <a:ext cx="24384000" cy="13393268"/>
          </a:xfrm>
          <a:prstGeom prst="rect">
            <a:avLst/>
          </a:prstGeom>
        </p:spPr>
        <p:txBody>
          <a:bodyPr/>
          <a:lstStyle/>
          <a:p>
            <a:pPr>
              <a:defRPr b="1" sz="6400">
                <a:latin typeface="Arial"/>
                <a:ea typeface="Arial"/>
                <a:cs typeface="Arial"/>
                <a:sym typeface="Arial"/>
              </a:defRPr>
            </a:pPr>
            <a:r>
              <a:t>A GOOD REASON TO HEED THIS EXHORTATION</a:t>
            </a:r>
            <a:r>
              <a:rPr b="0"/>
              <a:t>...</a:t>
            </a:r>
            <a:endParaRPr b="0"/>
          </a:p>
          <a:p>
            <a:pPr>
              <a:defRPr sz="6400">
                <a:latin typeface="Arial"/>
                <a:ea typeface="Arial"/>
                <a:cs typeface="Arial"/>
                <a:sym typeface="Arial"/>
              </a:defRPr>
            </a:pPr>
            <a:r>
              <a:t>The faithfulness of God: "for He who promised is faithful" -        </a:t>
            </a:r>
            <a:r>
              <a:rPr b="1">
                <a:solidFill>
                  <a:srgbClr val="FF0000"/>
                </a:solidFill>
              </a:rPr>
              <a:t>He 10:23</a:t>
            </a:r>
            <a:endParaRPr b="1">
              <a:solidFill>
                <a:srgbClr val="FF0000"/>
              </a:solidFill>
            </a:endParaRPr>
          </a:p>
          <a:p>
            <a:pPr>
              <a:defRPr sz="6400">
                <a:latin typeface="Arial"/>
                <a:ea typeface="Arial"/>
                <a:cs typeface="Arial"/>
                <a:sym typeface="Arial"/>
              </a:defRPr>
            </a:pPr>
            <a:r>
              <a:t>God will not fail us (</a:t>
            </a:r>
            <a:r>
              <a:rPr>
                <a:solidFill>
                  <a:srgbClr val="FF0000"/>
                </a:solidFill>
              </a:rPr>
              <a:t>He 13:5</a:t>
            </a:r>
            <a:r>
              <a:t>); therefore we need to emulate the faith of Sarah, who "judged Him faithful who had promised" -    </a:t>
            </a:r>
            <a:r>
              <a:rPr b="1">
                <a:solidFill>
                  <a:srgbClr val="FF0000"/>
                </a:solidFill>
              </a:rPr>
              <a:t>He 11:11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3">
                                            <p:bg/>
                                          </p:spTgt>
                                        </p:tgtEl>
                                        <p:attrNameLst>
                                          <p:attrName>style.visibility</p:attrName>
                                        </p:attrNameLst>
                                      </p:cBhvr>
                                      <p:to>
                                        <p:strVal val="visible"/>
                                      </p:to>
                                    </p:set>
                                    <p:animEffect filter="wipe(left)" transition="in">
                                      <p:cBhvr>
                                        <p:cTn id="7" dur="500"/>
                                        <p:tgtEl>
                                          <p:spTgt spid="19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3">
                                            <p:txEl>
                                              <p:pRg st="0" end="0"/>
                                            </p:txEl>
                                          </p:spTgt>
                                        </p:tgtEl>
                                        <p:attrNameLst>
                                          <p:attrName>style.visibility</p:attrName>
                                        </p:attrNameLst>
                                      </p:cBhvr>
                                      <p:to>
                                        <p:strVal val="visible"/>
                                      </p:to>
                                    </p:set>
                                    <p:animEffect filter="wipe(left)" transition="in">
                                      <p:cBhvr>
                                        <p:cTn id="10" dur="500"/>
                                        <p:tgtEl>
                                          <p:spTgt spid="1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3">
                                            <p:txEl>
                                              <p:pRg st="1" end="1"/>
                                            </p:txEl>
                                          </p:spTgt>
                                        </p:tgtEl>
                                        <p:attrNameLst>
                                          <p:attrName>style.visibility</p:attrName>
                                        </p:attrNameLst>
                                      </p:cBhvr>
                                      <p:to>
                                        <p:strVal val="visible"/>
                                      </p:to>
                                    </p:set>
                                    <p:animEffect filter="wipe(left)" transition="in">
                                      <p:cBhvr>
                                        <p:cTn id="15" dur="500"/>
                                        <p:tgtEl>
                                          <p:spTgt spid="19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3">
                                            <p:txEl>
                                              <p:pRg st="2" end="2"/>
                                            </p:txEl>
                                          </p:spTgt>
                                        </p:tgtEl>
                                        <p:attrNameLst>
                                          <p:attrName>style.visibility</p:attrName>
                                        </p:attrNameLst>
                                      </p:cBhvr>
                                      <p:to>
                                        <p:strVal val="visible"/>
                                      </p:to>
                                    </p:set>
                                    <p:animEffect filter="wipe(left)" transition="in">
                                      <p:cBhvr>
                                        <p:cTn id="20" dur="500"/>
                                        <p:tgtEl>
                                          <p:spTgt spid="19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Content Placeholder 4"/>
          <p:cNvSpPr txBox="1"/>
          <p:nvPr>
            <p:ph type="body" idx="1"/>
          </p:nvPr>
        </p:nvSpPr>
        <p:spPr>
          <a:xfrm>
            <a:off x="0" y="35859"/>
            <a:ext cx="24384000" cy="13716000"/>
          </a:xfrm>
          <a:prstGeom prst="rect">
            <a:avLst/>
          </a:prstGeom>
        </p:spPr>
        <p:txBody>
          <a:bodyPr/>
          <a:lstStyle/>
          <a:p>
            <a:pPr>
              <a:defRPr b="1" sz="6400">
                <a:latin typeface="Arial"/>
                <a:ea typeface="Arial"/>
                <a:cs typeface="Arial"/>
                <a:sym typeface="Arial"/>
              </a:defRPr>
            </a:pPr>
            <a:r>
              <a:t>LET US CONSIDER ONE ANOTHER (24-25) IN ORDER TO STIR UP LOVE AND GOOD WORKS...</a:t>
            </a:r>
          </a:p>
          <a:p>
            <a:pPr>
              <a:defRPr sz="6400">
                <a:latin typeface="Arial"/>
                <a:ea typeface="Arial"/>
                <a:cs typeface="Arial"/>
                <a:sym typeface="Arial"/>
              </a:defRPr>
            </a:pPr>
            <a:r>
              <a:t>As we "draw near" to God and "hold fast" our hope, we are not to do so alone</a:t>
            </a:r>
          </a:p>
          <a:p>
            <a:pPr>
              <a:defRPr sz="6400">
                <a:latin typeface="Arial"/>
                <a:ea typeface="Arial"/>
                <a:cs typeface="Arial"/>
                <a:sym typeface="Arial"/>
              </a:defRPr>
            </a:pPr>
            <a:r>
              <a:t>We are to be mindful of each other and how we are doing ("consider one another")</a:t>
            </a:r>
          </a:p>
          <a:p>
            <a:pPr>
              <a:defRPr sz="6400">
                <a:latin typeface="Arial"/>
                <a:ea typeface="Arial"/>
                <a:cs typeface="Arial"/>
                <a:sym typeface="Arial"/>
              </a:defRPr>
            </a:pPr>
            <a:r>
              <a:t>With a view to incite or spur on ("stir up") both "love and good works" - This is reminiscent of the exhortation in </a:t>
            </a:r>
            <a:r>
              <a:rPr b="1">
                <a:solidFill>
                  <a:srgbClr val="FF0000"/>
                </a:solidFill>
              </a:rPr>
              <a:t>He 3:12-14 </a:t>
            </a:r>
            <a:r>
              <a:t>and is indicative of apostasy!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5">
                                            <p:bg/>
                                          </p:spTgt>
                                        </p:tgtEl>
                                        <p:attrNameLst>
                                          <p:attrName>style.visibility</p:attrName>
                                        </p:attrNameLst>
                                      </p:cBhvr>
                                      <p:to>
                                        <p:strVal val="visible"/>
                                      </p:to>
                                    </p:set>
                                    <p:animEffect filter="wipe(left)" transition="in">
                                      <p:cBhvr>
                                        <p:cTn id="7" dur="500"/>
                                        <p:tgtEl>
                                          <p:spTgt spid="19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5">
                                            <p:txEl>
                                              <p:pRg st="0" end="0"/>
                                            </p:txEl>
                                          </p:spTgt>
                                        </p:tgtEl>
                                        <p:attrNameLst>
                                          <p:attrName>style.visibility</p:attrName>
                                        </p:attrNameLst>
                                      </p:cBhvr>
                                      <p:to>
                                        <p:strVal val="visible"/>
                                      </p:to>
                                    </p:set>
                                    <p:animEffect filter="wipe(left)" transition="in">
                                      <p:cBhvr>
                                        <p:cTn id="10" dur="500"/>
                                        <p:tgtEl>
                                          <p:spTgt spid="1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5">
                                            <p:txEl>
                                              <p:pRg st="1" end="1"/>
                                            </p:txEl>
                                          </p:spTgt>
                                        </p:tgtEl>
                                        <p:attrNameLst>
                                          <p:attrName>style.visibility</p:attrName>
                                        </p:attrNameLst>
                                      </p:cBhvr>
                                      <p:to>
                                        <p:strVal val="visible"/>
                                      </p:to>
                                    </p:set>
                                    <p:animEffect filter="wipe(left)" transition="in">
                                      <p:cBhvr>
                                        <p:cTn id="15" dur="500"/>
                                        <p:tgtEl>
                                          <p:spTgt spid="1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5">
                                            <p:txEl>
                                              <p:pRg st="2" end="2"/>
                                            </p:txEl>
                                          </p:spTgt>
                                        </p:tgtEl>
                                        <p:attrNameLst>
                                          <p:attrName>style.visibility</p:attrName>
                                        </p:attrNameLst>
                                      </p:cBhvr>
                                      <p:to>
                                        <p:strVal val="visible"/>
                                      </p:to>
                                    </p:set>
                                    <p:animEffect filter="wipe(left)" transition="in">
                                      <p:cBhvr>
                                        <p:cTn id="20" dur="500"/>
                                        <p:tgtEl>
                                          <p:spTgt spid="1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95">
                                            <p:txEl>
                                              <p:pRg st="3" end="3"/>
                                            </p:txEl>
                                          </p:spTgt>
                                        </p:tgtEl>
                                        <p:attrNameLst>
                                          <p:attrName>style.visibility</p:attrName>
                                        </p:attrNameLst>
                                      </p:cBhvr>
                                      <p:to>
                                        <p:strVal val="visible"/>
                                      </p:to>
                                    </p:set>
                                    <p:animEffect filter="wipe(left)" transition="in">
                                      <p:cBhvr>
                                        <p:cTn id="25" dur="500"/>
                                        <p:tgtEl>
                                          <p:spTgt spid="19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Content Placeholder 4"/>
          <p:cNvSpPr txBox="1"/>
          <p:nvPr>
            <p:ph type="body" idx="1"/>
          </p:nvPr>
        </p:nvSpPr>
        <p:spPr>
          <a:xfrm>
            <a:off x="0" y="-1"/>
            <a:ext cx="24384000" cy="13716000"/>
          </a:xfrm>
          <a:prstGeom prst="rect">
            <a:avLst/>
          </a:prstGeom>
        </p:spPr>
        <p:txBody>
          <a:bodyPr/>
          <a:lstStyle/>
          <a:p>
            <a:pPr>
              <a:defRPr b="1" sz="6400">
                <a:latin typeface="Arial"/>
                <a:ea typeface="Arial"/>
                <a:cs typeface="Arial"/>
                <a:sym typeface="Arial"/>
              </a:defRPr>
            </a:pPr>
            <a:r>
              <a:t>ACCOMPLISHED THROUGH FREQUENT ASSEMBLING</a:t>
            </a:r>
            <a:r>
              <a:rPr b="0"/>
              <a:t>...</a:t>
            </a:r>
            <a:endParaRPr b="0"/>
          </a:p>
          <a:p>
            <a:pPr>
              <a:defRPr sz="6400">
                <a:latin typeface="Arial"/>
                <a:ea typeface="Arial"/>
                <a:cs typeface="Arial"/>
                <a:sym typeface="Arial"/>
              </a:defRPr>
            </a:pPr>
            <a:r>
              <a:t>An important purpose of our assembling is to "stir up love and good works"</a:t>
            </a:r>
          </a:p>
          <a:p>
            <a:pPr>
              <a:defRPr sz="6400">
                <a:latin typeface="Arial"/>
                <a:ea typeface="Arial"/>
                <a:cs typeface="Arial"/>
                <a:sym typeface="Arial"/>
              </a:defRPr>
            </a:pPr>
            <a:r>
              <a:t>Yes, we do come to worship and praise God</a:t>
            </a:r>
          </a:p>
          <a:p>
            <a:pPr>
              <a:defRPr sz="6400">
                <a:latin typeface="Arial"/>
                <a:ea typeface="Arial"/>
                <a:cs typeface="Arial"/>
                <a:sym typeface="Arial"/>
              </a:defRPr>
            </a:pPr>
            <a:r>
              <a:t>But we also come to edify and exhort one another! - </a:t>
            </a:r>
            <a:r>
              <a:rPr b="1">
                <a:solidFill>
                  <a:srgbClr val="FF0000"/>
                </a:solidFill>
              </a:rPr>
              <a:t>He 10:25a</a:t>
            </a:r>
            <a:endParaRPr b="1">
              <a:solidFill>
                <a:srgbClr val="FF0000"/>
              </a:solidFill>
            </a:endParaRPr>
          </a:p>
          <a:p>
            <a:pPr>
              <a:defRPr sz="6400">
                <a:latin typeface="Arial"/>
                <a:ea typeface="Arial"/>
                <a:cs typeface="Arial"/>
                <a:sym typeface="Arial"/>
              </a:defRPr>
            </a:pPr>
            <a:r>
              <a:t>Therefore we must not become guilty of "forsaking the assembling of ourselves together"</a:t>
            </a:r>
          </a:p>
          <a:p>
            <a:pPr>
              <a:defRPr sz="6400">
                <a:latin typeface="Arial"/>
                <a:ea typeface="Arial"/>
                <a:cs typeface="Arial"/>
                <a:sym typeface="Arial"/>
              </a:defRPr>
            </a:pPr>
            <a:r>
              <a:t>The word "forsake" means "to abandon, desert"</a:t>
            </a:r>
          </a:p>
          <a:p>
            <a:pPr>
              <a:defRPr sz="6400">
                <a:latin typeface="Arial"/>
                <a:ea typeface="Arial"/>
                <a:cs typeface="Arial"/>
                <a:sym typeface="Arial"/>
              </a:defRPr>
            </a:pPr>
            <a:r>
              <a:t>I.e., to stop assembling with the saints altogether</a:t>
            </a:r>
          </a:p>
          <a:p>
            <a:pPr>
              <a:defRPr sz="6400">
                <a:latin typeface="Arial"/>
                <a:ea typeface="Arial"/>
                <a:cs typeface="Arial"/>
                <a:sym typeface="Arial"/>
              </a:defRPr>
            </a:pPr>
            <a:r>
              <a:t>Some evidently had done so ("as is the manner of some")</a:t>
            </a:r>
          </a:p>
          <a:p>
            <a:pPr>
              <a:defRPr sz="6400">
                <a:latin typeface="Arial"/>
                <a:ea typeface="Arial"/>
                <a:cs typeface="Arial"/>
                <a:sym typeface="Arial"/>
              </a:defRPr>
            </a:pPr>
            <a:r>
              <a:t>, and that forsaking them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7">
                                            <p:bg/>
                                          </p:spTgt>
                                        </p:tgtEl>
                                        <p:attrNameLst>
                                          <p:attrName>style.visibility</p:attrName>
                                        </p:attrNameLst>
                                      </p:cBhvr>
                                      <p:to>
                                        <p:strVal val="visible"/>
                                      </p:to>
                                    </p:set>
                                    <p:animEffect filter="wipe(left)" transition="in">
                                      <p:cBhvr>
                                        <p:cTn id="7" dur="500"/>
                                        <p:tgtEl>
                                          <p:spTgt spid="19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7">
                                            <p:txEl>
                                              <p:pRg st="0" end="0"/>
                                            </p:txEl>
                                          </p:spTgt>
                                        </p:tgtEl>
                                        <p:attrNameLst>
                                          <p:attrName>style.visibility</p:attrName>
                                        </p:attrNameLst>
                                      </p:cBhvr>
                                      <p:to>
                                        <p:strVal val="visible"/>
                                      </p:to>
                                    </p:set>
                                    <p:animEffect filter="wipe(left)" transition="in">
                                      <p:cBhvr>
                                        <p:cTn id="10" dur="500"/>
                                        <p:tgtEl>
                                          <p:spTgt spid="1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7">
                                            <p:txEl>
                                              <p:pRg st="1" end="1"/>
                                            </p:txEl>
                                          </p:spTgt>
                                        </p:tgtEl>
                                        <p:attrNameLst>
                                          <p:attrName>style.visibility</p:attrName>
                                        </p:attrNameLst>
                                      </p:cBhvr>
                                      <p:to>
                                        <p:strVal val="visible"/>
                                      </p:to>
                                    </p:set>
                                    <p:animEffect filter="wipe(left)" transition="in">
                                      <p:cBhvr>
                                        <p:cTn id="15" dur="500"/>
                                        <p:tgtEl>
                                          <p:spTgt spid="1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7">
                                            <p:txEl>
                                              <p:pRg st="2" end="2"/>
                                            </p:txEl>
                                          </p:spTgt>
                                        </p:tgtEl>
                                        <p:attrNameLst>
                                          <p:attrName>style.visibility</p:attrName>
                                        </p:attrNameLst>
                                      </p:cBhvr>
                                      <p:to>
                                        <p:strVal val="visible"/>
                                      </p:to>
                                    </p:set>
                                    <p:animEffect filter="wipe(left)" transition="in">
                                      <p:cBhvr>
                                        <p:cTn id="20" dur="500"/>
                                        <p:tgtEl>
                                          <p:spTgt spid="19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97">
                                            <p:txEl>
                                              <p:pRg st="3" end="3"/>
                                            </p:txEl>
                                          </p:spTgt>
                                        </p:tgtEl>
                                        <p:attrNameLst>
                                          <p:attrName>style.visibility</p:attrName>
                                        </p:attrNameLst>
                                      </p:cBhvr>
                                      <p:to>
                                        <p:strVal val="visible"/>
                                      </p:to>
                                    </p:set>
                                    <p:animEffect filter="wipe(left)" transition="in">
                                      <p:cBhvr>
                                        <p:cTn id="25" dur="500"/>
                                        <p:tgtEl>
                                          <p:spTgt spid="19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97">
                                            <p:txEl>
                                              <p:pRg st="4" end="4"/>
                                            </p:txEl>
                                          </p:spTgt>
                                        </p:tgtEl>
                                        <p:attrNameLst>
                                          <p:attrName>style.visibility</p:attrName>
                                        </p:attrNameLst>
                                      </p:cBhvr>
                                      <p:to>
                                        <p:strVal val="visible"/>
                                      </p:to>
                                    </p:set>
                                    <p:animEffect filter="wipe(left)" transition="in">
                                      <p:cBhvr>
                                        <p:cTn id="30" dur="500"/>
                                        <p:tgtEl>
                                          <p:spTgt spid="19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97">
                                            <p:txEl>
                                              <p:pRg st="5" end="5"/>
                                            </p:txEl>
                                          </p:spTgt>
                                        </p:tgtEl>
                                        <p:attrNameLst>
                                          <p:attrName>style.visibility</p:attrName>
                                        </p:attrNameLst>
                                      </p:cBhvr>
                                      <p:to>
                                        <p:strVal val="visible"/>
                                      </p:to>
                                    </p:set>
                                    <p:animEffect filter="wipe(left)" transition="in">
                                      <p:cBhvr>
                                        <p:cTn id="35" dur="500"/>
                                        <p:tgtEl>
                                          <p:spTgt spid="19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197">
                                            <p:txEl>
                                              <p:pRg st="6" end="6"/>
                                            </p:txEl>
                                          </p:spTgt>
                                        </p:tgtEl>
                                        <p:attrNameLst>
                                          <p:attrName>style.visibility</p:attrName>
                                        </p:attrNameLst>
                                      </p:cBhvr>
                                      <p:to>
                                        <p:strVal val="visible"/>
                                      </p:to>
                                    </p:set>
                                    <p:animEffect filter="wipe(left)" transition="in">
                                      <p:cBhvr>
                                        <p:cTn id="40" dur="500"/>
                                        <p:tgtEl>
                                          <p:spTgt spid="19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197">
                                            <p:txEl>
                                              <p:pRg st="7" end="7"/>
                                            </p:txEl>
                                          </p:spTgt>
                                        </p:tgtEl>
                                        <p:attrNameLst>
                                          <p:attrName>style.visibility</p:attrName>
                                        </p:attrNameLst>
                                      </p:cBhvr>
                                      <p:to>
                                        <p:strVal val="visible"/>
                                      </p:to>
                                    </p:set>
                                    <p:animEffect filter="wipe(left)" transition="in">
                                      <p:cBhvr>
                                        <p:cTn id="45" dur="500"/>
                                        <p:tgtEl>
                                          <p:spTgt spid="19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197">
                                            <p:txEl>
                                              <p:pRg st="8" end="8"/>
                                            </p:txEl>
                                          </p:spTgt>
                                        </p:tgtEl>
                                        <p:attrNameLst>
                                          <p:attrName>style.visibility</p:attrName>
                                        </p:attrNameLst>
                                      </p:cBhvr>
                                      <p:to>
                                        <p:strVal val="visible"/>
                                      </p:to>
                                    </p:set>
                                    <p:animEffect filter="wipe(left)" transition="in">
                                      <p:cBhvr>
                                        <p:cTn id="50" dur="500"/>
                                        <p:tgtEl>
                                          <p:spTgt spid="197">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Content Placeholder 4"/>
          <p:cNvSpPr txBox="1"/>
          <p:nvPr>
            <p:ph type="body" idx="1"/>
          </p:nvPr>
        </p:nvSpPr>
        <p:spPr>
          <a:xfrm>
            <a:off x="0" y="358588"/>
            <a:ext cx="24384000" cy="13357408"/>
          </a:xfrm>
          <a:prstGeom prst="rect">
            <a:avLst/>
          </a:prstGeom>
        </p:spPr>
        <p:txBody>
          <a:bodyPr/>
          <a:lstStyle/>
          <a:p>
            <a:pPr>
              <a:lnSpc>
                <a:spcPct val="81000"/>
              </a:lnSpc>
              <a:defRPr sz="5800">
                <a:latin typeface="Arial"/>
                <a:ea typeface="Arial"/>
                <a:cs typeface="Arial"/>
                <a:sym typeface="Arial"/>
              </a:defRPr>
            </a:pPr>
            <a:r>
              <a:t>Exhorting one another through assembling is even more imperative "as you see the Day approaching"</a:t>
            </a:r>
            <a:endParaRPr sz="5000"/>
          </a:p>
          <a:p>
            <a:pPr>
              <a:lnSpc>
                <a:spcPct val="81000"/>
              </a:lnSpc>
              <a:defRPr sz="5800">
                <a:latin typeface="Arial"/>
                <a:ea typeface="Arial"/>
                <a:cs typeface="Arial"/>
                <a:sym typeface="Arial"/>
              </a:defRPr>
            </a:pPr>
            <a:r>
              <a:t>Some commentators believe the "Day" referred to is the destruction of Jerusalem in A.D. 70</a:t>
            </a:r>
            <a:endParaRPr sz="5000"/>
          </a:p>
          <a:p>
            <a:pPr>
              <a:lnSpc>
                <a:spcPct val="81000"/>
              </a:lnSpc>
              <a:defRPr sz="5800">
                <a:latin typeface="Arial"/>
                <a:ea typeface="Arial"/>
                <a:cs typeface="Arial"/>
                <a:sym typeface="Arial"/>
              </a:defRPr>
            </a:pPr>
            <a:r>
              <a:t>Which was impending at the time this epistle was written (ca. 63-65 A.D.)</a:t>
            </a:r>
            <a:endParaRPr sz="5000"/>
          </a:p>
          <a:p>
            <a:pPr>
              <a:lnSpc>
                <a:spcPct val="81000"/>
              </a:lnSpc>
              <a:defRPr sz="5800">
                <a:latin typeface="Arial"/>
                <a:ea typeface="Arial"/>
                <a:cs typeface="Arial"/>
                <a:sym typeface="Arial"/>
              </a:defRPr>
            </a:pPr>
            <a:r>
              <a:t>Certainly such an event would call for encouragement through frequent assembling</a:t>
            </a:r>
            <a:endParaRPr sz="5000"/>
          </a:p>
          <a:p>
            <a:pPr>
              <a:lnSpc>
                <a:spcPct val="81000"/>
              </a:lnSpc>
              <a:defRPr sz="5800">
                <a:latin typeface="Arial"/>
                <a:ea typeface="Arial"/>
                <a:cs typeface="Arial"/>
                <a:sym typeface="Arial"/>
              </a:defRPr>
            </a:pPr>
            <a:r>
              <a:t>Others suggest that the "Day" refers to the Judgment Day at the Second Coming</a:t>
            </a:r>
            <a:endParaRPr sz="5000"/>
          </a:p>
          <a:p>
            <a:pPr>
              <a:lnSpc>
                <a:spcPct val="81000"/>
              </a:lnSpc>
              <a:defRPr sz="5800">
                <a:latin typeface="Arial"/>
                <a:ea typeface="Arial"/>
                <a:cs typeface="Arial"/>
                <a:sym typeface="Arial"/>
              </a:defRPr>
            </a:pPr>
            <a:r>
              <a:t>It certainly fits the context of </a:t>
            </a:r>
            <a:r>
              <a:rPr b="1">
                <a:solidFill>
                  <a:srgbClr val="FF0000"/>
                </a:solidFill>
              </a:rPr>
              <a:t>He 9:27-29; 10:27,37</a:t>
            </a:r>
            <a:endParaRPr sz="5000"/>
          </a:p>
          <a:p>
            <a:pPr>
              <a:lnSpc>
                <a:spcPct val="81000"/>
              </a:lnSpc>
              <a:defRPr sz="5800">
                <a:latin typeface="Arial"/>
                <a:ea typeface="Arial"/>
                <a:cs typeface="Arial"/>
                <a:sym typeface="Arial"/>
              </a:defRPr>
            </a:pPr>
            <a:r>
              <a:t>And while one might not know the "day and hour" of His coming, we were given some general signs of His coming - cf. </a:t>
            </a:r>
            <a:r>
              <a:rPr b="1">
                <a:solidFill>
                  <a:srgbClr val="FF0000"/>
                </a:solidFill>
              </a:rPr>
              <a:t>2Th 2:1-8</a:t>
            </a:r>
            <a:endParaRPr sz="5000"/>
          </a:p>
          <a:p>
            <a:pPr>
              <a:lnSpc>
                <a:spcPct val="81000"/>
              </a:lnSpc>
              <a:defRPr sz="5800">
                <a:latin typeface="Arial"/>
                <a:ea typeface="Arial"/>
                <a:cs typeface="Arial"/>
                <a:sym typeface="Arial"/>
              </a:defRPr>
            </a:pPr>
            <a:r>
              <a:t>-- The main point is to appreciate the value and necessity of our assemblies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9">
                                            <p:bg/>
                                          </p:spTgt>
                                        </p:tgtEl>
                                        <p:attrNameLst>
                                          <p:attrName>style.visibility</p:attrName>
                                        </p:attrNameLst>
                                      </p:cBhvr>
                                      <p:to>
                                        <p:strVal val="visible"/>
                                      </p:to>
                                    </p:set>
                                    <p:animEffect filter="wipe(left)" transition="in">
                                      <p:cBhvr>
                                        <p:cTn id="7" dur="500"/>
                                        <p:tgtEl>
                                          <p:spTgt spid="19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9">
                                            <p:txEl>
                                              <p:pRg st="0" end="0"/>
                                            </p:txEl>
                                          </p:spTgt>
                                        </p:tgtEl>
                                        <p:attrNameLst>
                                          <p:attrName>style.visibility</p:attrName>
                                        </p:attrNameLst>
                                      </p:cBhvr>
                                      <p:to>
                                        <p:strVal val="visible"/>
                                      </p:to>
                                    </p:set>
                                    <p:animEffect filter="wipe(left)" transition="in">
                                      <p:cBhvr>
                                        <p:cTn id="10" dur="500"/>
                                        <p:tgtEl>
                                          <p:spTgt spid="1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9">
                                            <p:txEl>
                                              <p:pRg st="1" end="1"/>
                                            </p:txEl>
                                          </p:spTgt>
                                        </p:tgtEl>
                                        <p:attrNameLst>
                                          <p:attrName>style.visibility</p:attrName>
                                        </p:attrNameLst>
                                      </p:cBhvr>
                                      <p:to>
                                        <p:strVal val="visible"/>
                                      </p:to>
                                    </p:set>
                                    <p:animEffect filter="wipe(left)" transition="in">
                                      <p:cBhvr>
                                        <p:cTn id="15" dur="500"/>
                                        <p:tgtEl>
                                          <p:spTgt spid="1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9">
                                            <p:txEl>
                                              <p:pRg st="2" end="2"/>
                                            </p:txEl>
                                          </p:spTgt>
                                        </p:tgtEl>
                                        <p:attrNameLst>
                                          <p:attrName>style.visibility</p:attrName>
                                        </p:attrNameLst>
                                      </p:cBhvr>
                                      <p:to>
                                        <p:strVal val="visible"/>
                                      </p:to>
                                    </p:set>
                                    <p:animEffect filter="wipe(left)" transition="in">
                                      <p:cBhvr>
                                        <p:cTn id="20" dur="500"/>
                                        <p:tgtEl>
                                          <p:spTgt spid="1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99">
                                            <p:txEl>
                                              <p:pRg st="3" end="3"/>
                                            </p:txEl>
                                          </p:spTgt>
                                        </p:tgtEl>
                                        <p:attrNameLst>
                                          <p:attrName>style.visibility</p:attrName>
                                        </p:attrNameLst>
                                      </p:cBhvr>
                                      <p:to>
                                        <p:strVal val="visible"/>
                                      </p:to>
                                    </p:set>
                                    <p:animEffect filter="wipe(left)" transition="in">
                                      <p:cBhvr>
                                        <p:cTn id="25" dur="500"/>
                                        <p:tgtEl>
                                          <p:spTgt spid="19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99">
                                            <p:txEl>
                                              <p:pRg st="4" end="4"/>
                                            </p:txEl>
                                          </p:spTgt>
                                        </p:tgtEl>
                                        <p:attrNameLst>
                                          <p:attrName>style.visibility</p:attrName>
                                        </p:attrNameLst>
                                      </p:cBhvr>
                                      <p:to>
                                        <p:strVal val="visible"/>
                                      </p:to>
                                    </p:set>
                                    <p:animEffect filter="wipe(left)" transition="in">
                                      <p:cBhvr>
                                        <p:cTn id="30" dur="500"/>
                                        <p:tgtEl>
                                          <p:spTgt spid="19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99">
                                            <p:txEl>
                                              <p:pRg st="5" end="5"/>
                                            </p:txEl>
                                          </p:spTgt>
                                        </p:tgtEl>
                                        <p:attrNameLst>
                                          <p:attrName>style.visibility</p:attrName>
                                        </p:attrNameLst>
                                      </p:cBhvr>
                                      <p:to>
                                        <p:strVal val="visible"/>
                                      </p:to>
                                    </p:set>
                                    <p:animEffect filter="wipe(left)" transition="in">
                                      <p:cBhvr>
                                        <p:cTn id="35" dur="500"/>
                                        <p:tgtEl>
                                          <p:spTgt spid="19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199">
                                            <p:txEl>
                                              <p:pRg st="6" end="6"/>
                                            </p:txEl>
                                          </p:spTgt>
                                        </p:tgtEl>
                                        <p:attrNameLst>
                                          <p:attrName>style.visibility</p:attrName>
                                        </p:attrNameLst>
                                      </p:cBhvr>
                                      <p:to>
                                        <p:strVal val="visible"/>
                                      </p:to>
                                    </p:set>
                                    <p:animEffect filter="wipe(left)" transition="in">
                                      <p:cBhvr>
                                        <p:cTn id="40" dur="500"/>
                                        <p:tgtEl>
                                          <p:spTgt spid="19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199">
                                            <p:txEl>
                                              <p:pRg st="7" end="7"/>
                                            </p:txEl>
                                          </p:spTgt>
                                        </p:tgtEl>
                                        <p:attrNameLst>
                                          <p:attrName>style.visibility</p:attrName>
                                        </p:attrNameLst>
                                      </p:cBhvr>
                                      <p:to>
                                        <p:strVal val="visible"/>
                                      </p:to>
                                    </p:set>
                                    <p:animEffect filter="wipe(left)" transition="in">
                                      <p:cBhvr>
                                        <p:cTn id="45" dur="500"/>
                                        <p:tgtEl>
                                          <p:spTgt spid="19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Content Placeholder 4"/>
          <p:cNvSpPr txBox="1"/>
          <p:nvPr>
            <p:ph type="body" idx="1"/>
          </p:nvPr>
        </p:nvSpPr>
        <p:spPr>
          <a:xfrm>
            <a:off x="0" y="-1"/>
            <a:ext cx="24384000" cy="13716000"/>
          </a:xfrm>
          <a:prstGeom prst="rect">
            <a:avLst/>
          </a:prstGeom>
        </p:spPr>
        <p:txBody>
          <a:bodyPr/>
          <a:lstStyle/>
          <a:p>
            <a:pPr>
              <a:defRPr sz="6400">
                <a:latin typeface="Arial"/>
                <a:ea typeface="Arial"/>
                <a:cs typeface="Arial"/>
                <a:sym typeface="Arial"/>
              </a:defRPr>
            </a:pPr>
            <a:r>
              <a:t>4. "Our bodies washed..."</a:t>
            </a:r>
          </a:p>
          <a:p>
            <a:pPr>
              <a:defRPr sz="6400">
                <a:latin typeface="Arial"/>
                <a:ea typeface="Arial"/>
                <a:cs typeface="Arial"/>
                <a:sym typeface="Arial"/>
              </a:defRPr>
            </a:pPr>
            <a:r>
              <a:t>   a. This is the external part of regeneration - water baptism.</a:t>
            </a:r>
          </a:p>
          <a:p>
            <a:pPr>
              <a:defRPr sz="6400">
                <a:latin typeface="Arial"/>
                <a:ea typeface="Arial"/>
                <a:cs typeface="Arial"/>
                <a:sym typeface="Arial"/>
              </a:defRPr>
            </a:pPr>
            <a:r>
              <a:t>   b. It is the washing of regeneration. </a:t>
            </a:r>
            <a:r>
              <a:rPr b="1">
                <a:solidFill>
                  <a:srgbClr val="FF0000"/>
                </a:solidFill>
              </a:rPr>
              <a:t>Titus 3:5</a:t>
            </a:r>
            <a:endParaRPr b="1">
              <a:solidFill>
                <a:srgbClr val="FF0000"/>
              </a:solidFill>
            </a:endParaRPr>
          </a:p>
          <a:p>
            <a:pPr>
              <a:defRPr b="1" sz="6400">
                <a:solidFill>
                  <a:srgbClr val="FF0000"/>
                </a:solidFill>
                <a:latin typeface="Arial"/>
                <a:ea typeface="Arial"/>
                <a:cs typeface="Arial"/>
                <a:sym typeface="Arial"/>
              </a:defRPr>
            </a:pPr>
            <a:r>
              <a:t>10:23 </a:t>
            </a:r>
            <a:r>
              <a:rPr b="0">
                <a:solidFill>
                  <a:srgbClr val="000000"/>
                </a:solidFill>
              </a:rPr>
              <a:t>- "Let us hold fast the confession..." - Let us continue in it</a:t>
            </a:r>
            <a:endParaRPr b="0">
              <a:solidFill>
                <a:srgbClr val="000000"/>
              </a:solidFill>
            </a:endParaRPr>
          </a:p>
          <a:p>
            <a:pPr>
              <a:defRPr sz="6400">
                <a:latin typeface="Arial"/>
                <a:ea typeface="Arial"/>
                <a:cs typeface="Arial"/>
                <a:sym typeface="Arial"/>
              </a:defRPr>
            </a:pPr>
            <a:r>
              <a:t>by faithful, godly living.</a:t>
            </a:r>
          </a:p>
          <a:p>
            <a:pPr>
              <a:defRPr sz="6400">
                <a:latin typeface="Arial"/>
                <a:ea typeface="Arial"/>
                <a:cs typeface="Arial"/>
                <a:sym typeface="Arial"/>
              </a:defRPr>
            </a:pPr>
            <a:r>
              <a:t>1. "Confession of our hope" - We confess that we wish to obtain heaven. Let us hold fast to all that this confession involves.</a:t>
            </a:r>
          </a:p>
          <a:p>
            <a:pPr>
              <a:defRPr sz="6400">
                <a:latin typeface="Arial"/>
                <a:ea typeface="Arial"/>
                <a:cs typeface="Arial"/>
                <a:sym typeface="Arial"/>
              </a:defRPr>
            </a:pPr>
            <a:r>
              <a:t>   a. "Without wavering" - without faltering, without stumbling.</a:t>
            </a:r>
          </a:p>
          <a:p>
            <a:pPr>
              <a:defRPr sz="6400">
                <a:latin typeface="Arial"/>
                <a:ea typeface="Arial"/>
                <a:cs typeface="Arial"/>
                <a:sym typeface="Arial"/>
              </a:defRPr>
            </a:pPr>
            <a:r>
              <a:t>   b. "For He who promised is faithful." - He is reliable and trustworthy and the one who commits his will to Him, will never be disappointed. 1 Pet. 4:19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1">
                                            <p:bg/>
                                          </p:spTgt>
                                        </p:tgtEl>
                                        <p:attrNameLst>
                                          <p:attrName>style.visibility</p:attrName>
                                        </p:attrNameLst>
                                      </p:cBhvr>
                                      <p:to>
                                        <p:strVal val="visible"/>
                                      </p:to>
                                    </p:set>
                                    <p:animEffect filter="wipe(left)" transition="in">
                                      <p:cBhvr>
                                        <p:cTn id="7" dur="500"/>
                                        <p:tgtEl>
                                          <p:spTgt spid="20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1">
                                            <p:txEl>
                                              <p:pRg st="0" end="0"/>
                                            </p:txEl>
                                          </p:spTgt>
                                        </p:tgtEl>
                                        <p:attrNameLst>
                                          <p:attrName>style.visibility</p:attrName>
                                        </p:attrNameLst>
                                      </p:cBhvr>
                                      <p:to>
                                        <p:strVal val="visible"/>
                                      </p:to>
                                    </p:set>
                                    <p:animEffect filter="wipe(left)" transition="in">
                                      <p:cBhvr>
                                        <p:cTn id="10" dur="500"/>
                                        <p:tgtEl>
                                          <p:spTgt spid="2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1">
                                            <p:txEl>
                                              <p:pRg st="1" end="1"/>
                                            </p:txEl>
                                          </p:spTgt>
                                        </p:tgtEl>
                                        <p:attrNameLst>
                                          <p:attrName>style.visibility</p:attrName>
                                        </p:attrNameLst>
                                      </p:cBhvr>
                                      <p:to>
                                        <p:strVal val="visible"/>
                                      </p:to>
                                    </p:set>
                                    <p:animEffect filter="wipe(left)" transition="in">
                                      <p:cBhvr>
                                        <p:cTn id="15" dur="500"/>
                                        <p:tgtEl>
                                          <p:spTgt spid="2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1">
                                            <p:txEl>
                                              <p:pRg st="2" end="2"/>
                                            </p:txEl>
                                          </p:spTgt>
                                        </p:tgtEl>
                                        <p:attrNameLst>
                                          <p:attrName>style.visibility</p:attrName>
                                        </p:attrNameLst>
                                      </p:cBhvr>
                                      <p:to>
                                        <p:strVal val="visible"/>
                                      </p:to>
                                    </p:set>
                                    <p:animEffect filter="wipe(left)" transition="in">
                                      <p:cBhvr>
                                        <p:cTn id="20" dur="500"/>
                                        <p:tgtEl>
                                          <p:spTgt spid="2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01">
                                            <p:txEl>
                                              <p:pRg st="3" end="3"/>
                                            </p:txEl>
                                          </p:spTgt>
                                        </p:tgtEl>
                                        <p:attrNameLst>
                                          <p:attrName>style.visibility</p:attrName>
                                        </p:attrNameLst>
                                      </p:cBhvr>
                                      <p:to>
                                        <p:strVal val="visible"/>
                                      </p:to>
                                    </p:set>
                                    <p:animEffect filter="wipe(left)" transition="in">
                                      <p:cBhvr>
                                        <p:cTn id="25" dur="500"/>
                                        <p:tgtEl>
                                          <p:spTgt spid="20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01">
                                            <p:txEl>
                                              <p:pRg st="4" end="4"/>
                                            </p:txEl>
                                          </p:spTgt>
                                        </p:tgtEl>
                                        <p:attrNameLst>
                                          <p:attrName>style.visibility</p:attrName>
                                        </p:attrNameLst>
                                      </p:cBhvr>
                                      <p:to>
                                        <p:strVal val="visible"/>
                                      </p:to>
                                    </p:set>
                                    <p:animEffect filter="wipe(left)" transition="in">
                                      <p:cBhvr>
                                        <p:cTn id="30" dur="500"/>
                                        <p:tgtEl>
                                          <p:spTgt spid="20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01">
                                            <p:txEl>
                                              <p:pRg st="5" end="5"/>
                                            </p:txEl>
                                          </p:spTgt>
                                        </p:tgtEl>
                                        <p:attrNameLst>
                                          <p:attrName>style.visibility</p:attrName>
                                        </p:attrNameLst>
                                      </p:cBhvr>
                                      <p:to>
                                        <p:strVal val="visible"/>
                                      </p:to>
                                    </p:set>
                                    <p:animEffect filter="wipe(left)" transition="in">
                                      <p:cBhvr>
                                        <p:cTn id="35" dur="500"/>
                                        <p:tgtEl>
                                          <p:spTgt spid="20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01">
                                            <p:txEl>
                                              <p:pRg st="6" end="6"/>
                                            </p:txEl>
                                          </p:spTgt>
                                        </p:tgtEl>
                                        <p:attrNameLst>
                                          <p:attrName>style.visibility</p:attrName>
                                        </p:attrNameLst>
                                      </p:cBhvr>
                                      <p:to>
                                        <p:strVal val="visible"/>
                                      </p:to>
                                    </p:set>
                                    <p:animEffect filter="wipe(left)" transition="in">
                                      <p:cBhvr>
                                        <p:cTn id="40" dur="500"/>
                                        <p:tgtEl>
                                          <p:spTgt spid="20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201">
                                            <p:txEl>
                                              <p:pRg st="7" end="7"/>
                                            </p:txEl>
                                          </p:spTgt>
                                        </p:tgtEl>
                                        <p:attrNameLst>
                                          <p:attrName>style.visibility</p:attrName>
                                        </p:attrNameLst>
                                      </p:cBhvr>
                                      <p:to>
                                        <p:strVal val="visible"/>
                                      </p:to>
                                    </p:set>
                                    <p:animEffect filter="wipe(left)" transition="in">
                                      <p:cBhvr>
                                        <p:cTn id="45" dur="500"/>
                                        <p:tgtEl>
                                          <p:spTgt spid="201">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0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itle 3"/>
          <p:cNvSpPr txBox="1"/>
          <p:nvPr>
            <p:ph type="title"/>
          </p:nvPr>
        </p:nvSpPr>
        <p:spPr>
          <a:xfrm>
            <a:off x="-3" y="154516"/>
            <a:ext cx="23808268" cy="1207558"/>
          </a:xfrm>
          <a:prstGeom prst="rect">
            <a:avLst/>
          </a:prstGeom>
        </p:spPr>
        <p:txBody>
          <a:bodyPr/>
          <a:lstStyle/>
          <a:p>
            <a:pPr>
              <a:defRPr sz="6400">
                <a:latin typeface="Arial"/>
                <a:ea typeface="Arial"/>
                <a:cs typeface="Arial"/>
                <a:sym typeface="Arial"/>
              </a:defRPr>
            </a:pPr>
          </a:p>
        </p:txBody>
      </p:sp>
      <p:sp>
        <p:nvSpPr>
          <p:cNvPr id="204" name="Content Placeholder 4"/>
          <p:cNvSpPr txBox="1"/>
          <p:nvPr>
            <p:ph type="body" idx="1"/>
          </p:nvPr>
        </p:nvSpPr>
        <p:spPr>
          <a:xfrm>
            <a:off x="0" y="1362071"/>
            <a:ext cx="24384000" cy="12353928"/>
          </a:xfrm>
          <a:prstGeom prst="rect">
            <a:avLst/>
          </a:prstGeom>
        </p:spPr>
        <p:txBody>
          <a:bodyPr/>
          <a:lstStyle/>
          <a:p>
            <a:pPr>
              <a:defRPr b="1" sz="6400">
                <a:solidFill>
                  <a:srgbClr val="FF0000"/>
                </a:solidFill>
                <a:latin typeface="Arial"/>
                <a:ea typeface="Arial"/>
                <a:cs typeface="Arial"/>
                <a:sym typeface="Arial"/>
              </a:defRPr>
            </a:pPr>
            <a:r>
              <a:t>10:24-25 </a:t>
            </a:r>
            <a:r>
              <a:rPr b="0">
                <a:solidFill>
                  <a:srgbClr val="000000"/>
                </a:solidFill>
              </a:rPr>
              <a:t>- "And let us" - He exhorts both positively and negatively.</a:t>
            </a:r>
            <a:endParaRPr b="0">
              <a:solidFill>
                <a:srgbClr val="000000"/>
              </a:solidFill>
            </a:endParaRPr>
          </a:p>
          <a:p>
            <a:pPr>
              <a:defRPr sz="6400">
                <a:latin typeface="Arial"/>
                <a:ea typeface="Arial"/>
                <a:cs typeface="Arial"/>
                <a:sym typeface="Arial"/>
              </a:defRPr>
            </a:pPr>
            <a:r>
              <a:t>1. Verse 24 - the positive.</a:t>
            </a:r>
          </a:p>
          <a:p>
            <a:pPr>
              <a:defRPr sz="6400">
                <a:latin typeface="Arial"/>
                <a:ea typeface="Arial"/>
                <a:cs typeface="Arial"/>
                <a:sym typeface="Arial"/>
              </a:defRPr>
            </a:pPr>
            <a:r>
              <a:t>   a. "Consider one another" - show concern, have interest in.</a:t>
            </a:r>
          </a:p>
          <a:p>
            <a:pPr>
              <a:defRPr sz="6400">
                <a:latin typeface="Arial"/>
                <a:ea typeface="Arial"/>
                <a:cs typeface="Arial"/>
                <a:sym typeface="Arial"/>
              </a:defRPr>
            </a:pPr>
            <a:r>
              <a:t>   b. "To stir up" - to stimulate, provoke, arouse.</a:t>
            </a:r>
          </a:p>
          <a:p>
            <a:pPr>
              <a:defRPr sz="6400">
                <a:latin typeface="Arial"/>
                <a:ea typeface="Arial"/>
                <a:cs typeface="Arial"/>
                <a:sym typeface="Arial"/>
              </a:defRPr>
            </a:pPr>
            <a:r>
              <a:t>   c. "Love and good works" - All of us need exhortation and encouragement; thus, let us exhort and encourage one another to do our best in living the Christian life.</a:t>
            </a:r>
          </a:p>
          <a:p>
            <a:pPr>
              <a:defRPr sz="6400">
                <a:latin typeface="Arial"/>
                <a:ea typeface="Arial"/>
                <a:cs typeface="Arial"/>
                <a:sym typeface="Arial"/>
              </a:defRPr>
            </a:pPr>
            <a:r>
              <a:t>2. Verse 25 - the negative. Thus, we are not to forsake any of our assemblies.</a:t>
            </a:r>
          </a:p>
          <a:p>
            <a:pPr>
              <a:defRPr sz="6400">
                <a:latin typeface="Arial"/>
                <a:ea typeface="Arial"/>
                <a:cs typeface="Arial"/>
                <a:sym typeface="Arial"/>
              </a:defRPr>
            </a:pPr>
            <a:r>
              <a:t>5. What did the writer encourage (command) us not to do?</a:t>
            </a:r>
          </a:p>
          <a:p>
            <a:pPr>
              <a:defRPr sz="6400">
                <a:latin typeface="Arial"/>
                <a:ea typeface="Arial"/>
                <a:cs typeface="Arial"/>
                <a:sym typeface="Arial"/>
              </a:defRPr>
            </a:pPr>
            <a:r>
              <a:t>"Not forsaking the assembling of ourselves together" - 10:25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4">
                                            <p:bg/>
                                          </p:spTgt>
                                        </p:tgtEl>
                                        <p:attrNameLst>
                                          <p:attrName>style.visibility</p:attrName>
                                        </p:attrNameLst>
                                      </p:cBhvr>
                                      <p:to>
                                        <p:strVal val="visible"/>
                                      </p:to>
                                    </p:set>
                                    <p:animEffect filter="wipe(left)" transition="in">
                                      <p:cBhvr>
                                        <p:cTn id="7" dur="500"/>
                                        <p:tgtEl>
                                          <p:spTgt spid="20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4">
                                            <p:txEl>
                                              <p:pRg st="0" end="0"/>
                                            </p:txEl>
                                          </p:spTgt>
                                        </p:tgtEl>
                                        <p:attrNameLst>
                                          <p:attrName>style.visibility</p:attrName>
                                        </p:attrNameLst>
                                      </p:cBhvr>
                                      <p:to>
                                        <p:strVal val="visible"/>
                                      </p:to>
                                    </p:set>
                                    <p:animEffect filter="wipe(left)" transition="in">
                                      <p:cBhvr>
                                        <p:cTn id="10" dur="500"/>
                                        <p:tgtEl>
                                          <p:spTgt spid="2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4">
                                            <p:txEl>
                                              <p:pRg st="1" end="1"/>
                                            </p:txEl>
                                          </p:spTgt>
                                        </p:tgtEl>
                                        <p:attrNameLst>
                                          <p:attrName>style.visibility</p:attrName>
                                        </p:attrNameLst>
                                      </p:cBhvr>
                                      <p:to>
                                        <p:strVal val="visible"/>
                                      </p:to>
                                    </p:set>
                                    <p:animEffect filter="wipe(left)" transition="in">
                                      <p:cBhvr>
                                        <p:cTn id="15" dur="500"/>
                                        <p:tgtEl>
                                          <p:spTgt spid="2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4">
                                            <p:txEl>
                                              <p:pRg st="2" end="2"/>
                                            </p:txEl>
                                          </p:spTgt>
                                        </p:tgtEl>
                                        <p:attrNameLst>
                                          <p:attrName>style.visibility</p:attrName>
                                        </p:attrNameLst>
                                      </p:cBhvr>
                                      <p:to>
                                        <p:strVal val="visible"/>
                                      </p:to>
                                    </p:set>
                                    <p:animEffect filter="wipe(left)" transition="in">
                                      <p:cBhvr>
                                        <p:cTn id="20" dur="500"/>
                                        <p:tgtEl>
                                          <p:spTgt spid="20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04">
                                            <p:txEl>
                                              <p:pRg st="3" end="3"/>
                                            </p:txEl>
                                          </p:spTgt>
                                        </p:tgtEl>
                                        <p:attrNameLst>
                                          <p:attrName>style.visibility</p:attrName>
                                        </p:attrNameLst>
                                      </p:cBhvr>
                                      <p:to>
                                        <p:strVal val="visible"/>
                                      </p:to>
                                    </p:set>
                                    <p:animEffect filter="wipe(left)" transition="in">
                                      <p:cBhvr>
                                        <p:cTn id="25" dur="500"/>
                                        <p:tgtEl>
                                          <p:spTgt spid="20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04">
                                            <p:txEl>
                                              <p:pRg st="4" end="4"/>
                                            </p:txEl>
                                          </p:spTgt>
                                        </p:tgtEl>
                                        <p:attrNameLst>
                                          <p:attrName>style.visibility</p:attrName>
                                        </p:attrNameLst>
                                      </p:cBhvr>
                                      <p:to>
                                        <p:strVal val="visible"/>
                                      </p:to>
                                    </p:set>
                                    <p:animEffect filter="wipe(left)" transition="in">
                                      <p:cBhvr>
                                        <p:cTn id="30" dur="500"/>
                                        <p:tgtEl>
                                          <p:spTgt spid="20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04">
                                            <p:txEl>
                                              <p:pRg st="5" end="5"/>
                                            </p:txEl>
                                          </p:spTgt>
                                        </p:tgtEl>
                                        <p:attrNameLst>
                                          <p:attrName>style.visibility</p:attrName>
                                        </p:attrNameLst>
                                      </p:cBhvr>
                                      <p:to>
                                        <p:strVal val="visible"/>
                                      </p:to>
                                    </p:set>
                                    <p:animEffect filter="wipe(left)" transition="in">
                                      <p:cBhvr>
                                        <p:cTn id="35" dur="500"/>
                                        <p:tgtEl>
                                          <p:spTgt spid="20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04">
                                            <p:txEl>
                                              <p:pRg st="6" end="6"/>
                                            </p:txEl>
                                          </p:spTgt>
                                        </p:tgtEl>
                                        <p:attrNameLst>
                                          <p:attrName>style.visibility</p:attrName>
                                        </p:attrNameLst>
                                      </p:cBhvr>
                                      <p:to>
                                        <p:strVal val="visible"/>
                                      </p:to>
                                    </p:set>
                                    <p:animEffect filter="wipe(left)" transition="in">
                                      <p:cBhvr>
                                        <p:cTn id="40" dur="500"/>
                                        <p:tgtEl>
                                          <p:spTgt spid="20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204">
                                            <p:txEl>
                                              <p:pRg st="7" end="7"/>
                                            </p:txEl>
                                          </p:spTgt>
                                        </p:tgtEl>
                                        <p:attrNameLst>
                                          <p:attrName>style.visibility</p:attrName>
                                        </p:attrNameLst>
                                      </p:cBhvr>
                                      <p:to>
                                        <p:strVal val="visible"/>
                                      </p:to>
                                    </p:set>
                                    <p:animEffect filter="wipe(left)" transition="in">
                                      <p:cBhvr>
                                        <p:cTn id="45" dur="500"/>
                                        <p:tgtEl>
                                          <p:spTgt spid="204">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0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itle 3"/>
          <p:cNvSpPr txBox="1"/>
          <p:nvPr>
            <p:ph type="title"/>
          </p:nvPr>
        </p:nvSpPr>
        <p:spPr>
          <a:xfrm>
            <a:off x="-3" y="154516"/>
            <a:ext cx="23808268" cy="1207558"/>
          </a:xfrm>
          <a:prstGeom prst="rect">
            <a:avLst/>
          </a:prstGeom>
        </p:spPr>
        <p:txBody>
          <a:bodyPr/>
          <a:lstStyle/>
          <a:p>
            <a:pPr>
              <a:defRPr sz="6400">
                <a:latin typeface="Arial"/>
                <a:ea typeface="Arial"/>
                <a:cs typeface="Arial"/>
                <a:sym typeface="Arial"/>
              </a:defRPr>
            </a:pPr>
          </a:p>
        </p:txBody>
      </p:sp>
      <p:sp>
        <p:nvSpPr>
          <p:cNvPr id="207" name="Content Placeholder 4"/>
          <p:cNvSpPr txBox="1"/>
          <p:nvPr>
            <p:ph type="body" idx="1"/>
          </p:nvPr>
        </p:nvSpPr>
        <p:spPr>
          <a:xfrm>
            <a:off x="0" y="1362071"/>
            <a:ext cx="24384000" cy="12353928"/>
          </a:xfrm>
          <a:prstGeom prst="rect">
            <a:avLst/>
          </a:prstGeom>
        </p:spPr>
        <p:txBody>
          <a:bodyPr/>
          <a:lstStyle/>
          <a:p>
            <a:pPr>
              <a:defRPr sz="6400">
                <a:latin typeface="Arial"/>
                <a:ea typeface="Arial"/>
                <a:cs typeface="Arial"/>
                <a:sym typeface="Arial"/>
              </a:defRPr>
            </a:pPr>
            <a:r>
              <a:t>Actually, there are three popular arguments from this verse:</a:t>
            </a:r>
          </a:p>
          <a:p>
            <a:pPr>
              <a:defRPr sz="6400">
                <a:latin typeface="Arial"/>
                <a:ea typeface="Arial"/>
                <a:cs typeface="Arial"/>
                <a:sym typeface="Arial"/>
              </a:defRPr>
            </a:pPr>
            <a:r>
              <a:t>1. Some say that the word "forsake" refers to forsaking all together and should not be applied to when a person missed just one service. However, the word is used in </a:t>
            </a:r>
            <a:r>
              <a:rPr b="1">
                <a:solidFill>
                  <a:srgbClr val="FF0000"/>
                </a:solidFill>
              </a:rPr>
              <a:t>2 Tim. 4:16 </a:t>
            </a:r>
            <a:r>
              <a:t>and </a:t>
            </a:r>
            <a:r>
              <a:rPr b="1">
                <a:solidFill>
                  <a:srgbClr val="FF0000"/>
                </a:solidFill>
              </a:rPr>
              <a:t>Matt. 27:46</a:t>
            </a:r>
            <a:r>
              <a:t> and refers to just once.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7">
                                            <p:bg/>
                                          </p:spTgt>
                                        </p:tgtEl>
                                        <p:attrNameLst>
                                          <p:attrName>style.visibility</p:attrName>
                                        </p:attrNameLst>
                                      </p:cBhvr>
                                      <p:to>
                                        <p:strVal val="visible"/>
                                      </p:to>
                                    </p:set>
                                    <p:animEffect filter="wipe(left)" transition="in">
                                      <p:cBhvr>
                                        <p:cTn id="7" dur="500"/>
                                        <p:tgtEl>
                                          <p:spTgt spid="20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7">
                                            <p:txEl>
                                              <p:pRg st="0" end="0"/>
                                            </p:txEl>
                                          </p:spTgt>
                                        </p:tgtEl>
                                        <p:attrNameLst>
                                          <p:attrName>style.visibility</p:attrName>
                                        </p:attrNameLst>
                                      </p:cBhvr>
                                      <p:to>
                                        <p:strVal val="visible"/>
                                      </p:to>
                                    </p:set>
                                    <p:animEffect filter="wipe(left)" transition="in">
                                      <p:cBhvr>
                                        <p:cTn id="10" dur="500"/>
                                        <p:tgtEl>
                                          <p:spTgt spid="2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7">
                                            <p:txEl>
                                              <p:pRg st="1" end="1"/>
                                            </p:txEl>
                                          </p:spTgt>
                                        </p:tgtEl>
                                        <p:attrNameLst>
                                          <p:attrName>style.visibility</p:attrName>
                                        </p:attrNameLst>
                                      </p:cBhvr>
                                      <p:to>
                                        <p:strVal val="visible"/>
                                      </p:to>
                                    </p:set>
                                    <p:animEffect filter="wipe(left)" transition="in">
                                      <p:cBhvr>
                                        <p:cTn id="15" dur="500"/>
                                        <p:tgtEl>
                                          <p:spTgt spid="20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0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Content Placeholder 4"/>
          <p:cNvSpPr txBox="1"/>
          <p:nvPr>
            <p:ph type="body" idx="1"/>
          </p:nvPr>
        </p:nvSpPr>
        <p:spPr>
          <a:xfrm>
            <a:off x="0" y="1362071"/>
            <a:ext cx="24384000" cy="12353928"/>
          </a:xfrm>
          <a:prstGeom prst="rect">
            <a:avLst/>
          </a:prstGeom>
        </p:spPr>
        <p:txBody>
          <a:bodyPr/>
          <a:lstStyle/>
          <a:p>
            <a:pPr>
              <a:defRPr sz="6400">
                <a:latin typeface="Arial"/>
                <a:ea typeface="Arial"/>
                <a:cs typeface="Arial"/>
                <a:sym typeface="Arial"/>
              </a:defRPr>
            </a:pPr>
            <a:r>
              <a:t>2. Some think that the verse refers to the "assembly" - only on the Lord's day morning when the Lord's supper is taken. However, it is the word "assembling" which refers to any coming together; it isthe word "episnnago" (the act of assembling), and not the word"ekklesia" the regular word for assembly.</a:t>
            </a:r>
            <a:endParaRPr sz="5000"/>
          </a:p>
          <a:p>
            <a:pPr>
              <a:defRPr sz="6400">
                <a:latin typeface="Arial"/>
                <a:ea typeface="Arial"/>
                <a:cs typeface="Arial"/>
                <a:sym typeface="Arial"/>
              </a:defRPr>
            </a:pPr>
            <a:r>
              <a:t>3. Some say the word "Day" refers to the Lord's day - they needed to increase their efforts when they saw the Lord's day coming.</a:t>
            </a:r>
            <a:endParaRPr sz="5000"/>
          </a:p>
          <a:p>
            <a:pPr>
              <a:defRPr sz="6400">
                <a:latin typeface="Arial"/>
                <a:ea typeface="Arial"/>
                <a:cs typeface="Arial"/>
                <a:sym typeface="Arial"/>
              </a:defRPr>
            </a:pPr>
            <a:r>
              <a:t>a. However, there is no indication in the context that it must refer to the Lord's day. It could refer to any day wherein one needed exhortation. For example, if one did not attend on Wed. nights and I had a continual opportunity to exhort him, I would increase my efforts as I saw that day approaching.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9">
                                            <p:bg/>
                                          </p:spTgt>
                                        </p:tgtEl>
                                        <p:attrNameLst>
                                          <p:attrName>style.visibility</p:attrName>
                                        </p:attrNameLst>
                                      </p:cBhvr>
                                      <p:to>
                                        <p:strVal val="visible"/>
                                      </p:to>
                                    </p:set>
                                    <p:animEffect filter="wipe(left)" transition="in">
                                      <p:cBhvr>
                                        <p:cTn id="7" dur="500"/>
                                        <p:tgtEl>
                                          <p:spTgt spid="20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9">
                                            <p:txEl>
                                              <p:pRg st="0" end="0"/>
                                            </p:txEl>
                                          </p:spTgt>
                                        </p:tgtEl>
                                        <p:attrNameLst>
                                          <p:attrName>style.visibility</p:attrName>
                                        </p:attrNameLst>
                                      </p:cBhvr>
                                      <p:to>
                                        <p:strVal val="visible"/>
                                      </p:to>
                                    </p:set>
                                    <p:animEffect filter="wipe(left)" transition="in">
                                      <p:cBhvr>
                                        <p:cTn id="10" dur="500"/>
                                        <p:tgtEl>
                                          <p:spTgt spid="2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9">
                                            <p:txEl>
                                              <p:pRg st="1" end="1"/>
                                            </p:txEl>
                                          </p:spTgt>
                                        </p:tgtEl>
                                        <p:attrNameLst>
                                          <p:attrName>style.visibility</p:attrName>
                                        </p:attrNameLst>
                                      </p:cBhvr>
                                      <p:to>
                                        <p:strVal val="visible"/>
                                      </p:to>
                                    </p:set>
                                    <p:animEffect filter="wipe(left)" transition="in">
                                      <p:cBhvr>
                                        <p:cTn id="15" dur="500"/>
                                        <p:tgtEl>
                                          <p:spTgt spid="2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9">
                                            <p:txEl>
                                              <p:pRg st="2" end="2"/>
                                            </p:txEl>
                                          </p:spTgt>
                                        </p:tgtEl>
                                        <p:attrNameLst>
                                          <p:attrName>style.visibility</p:attrName>
                                        </p:attrNameLst>
                                      </p:cBhvr>
                                      <p:to>
                                        <p:strVal val="visible"/>
                                      </p:to>
                                    </p:set>
                                    <p:animEffect filter="wipe(left)" transition="in">
                                      <p:cBhvr>
                                        <p:cTn id="20" dur="500"/>
                                        <p:tgtEl>
                                          <p:spTgt spid="20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0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itle 3"/>
          <p:cNvSpPr txBox="1"/>
          <p:nvPr>
            <p:ph type="title"/>
          </p:nvPr>
        </p:nvSpPr>
        <p:spPr>
          <a:xfrm>
            <a:off x="-3" y="154516"/>
            <a:ext cx="23808268" cy="1207558"/>
          </a:xfrm>
          <a:prstGeom prst="rect">
            <a:avLst/>
          </a:prstGeom>
        </p:spPr>
        <p:txBody>
          <a:bodyPr/>
          <a:lstStyle/>
          <a:p>
            <a:pPr>
              <a:defRPr sz="6400">
                <a:latin typeface="Arial"/>
                <a:ea typeface="Arial"/>
                <a:cs typeface="Arial"/>
                <a:sym typeface="Arial"/>
              </a:defRPr>
            </a:pPr>
          </a:p>
        </p:txBody>
      </p:sp>
      <p:sp>
        <p:nvSpPr>
          <p:cNvPr id="212" name="Content Placeholder 4"/>
          <p:cNvSpPr txBox="1"/>
          <p:nvPr>
            <p:ph type="body" idx="1"/>
          </p:nvPr>
        </p:nvSpPr>
        <p:spPr>
          <a:xfrm>
            <a:off x="0" y="1362071"/>
            <a:ext cx="24384000" cy="12353928"/>
          </a:xfrm>
          <a:prstGeom prst="rect">
            <a:avLst/>
          </a:prstGeom>
        </p:spPr>
        <p:txBody>
          <a:bodyPr/>
          <a:lstStyle/>
          <a:p>
            <a:pPr>
              <a:defRPr sz="6400">
                <a:latin typeface="Arial"/>
                <a:ea typeface="Arial"/>
                <a:cs typeface="Arial"/>
                <a:sym typeface="Arial"/>
              </a:defRPr>
            </a:pPr>
            <a:r>
              <a:t>b. Many of the older commentators take the position that "the day"</a:t>
            </a:r>
          </a:p>
          <a:p>
            <a:pPr marL="0" indent="0">
              <a:buSzTx/>
              <a:buNone/>
              <a:defRPr sz="6400">
                <a:latin typeface="Arial"/>
                <a:ea typeface="Arial"/>
                <a:cs typeface="Arial"/>
                <a:sym typeface="Arial"/>
              </a:defRPr>
            </a:pPr>
            <a:r>
              <a:t>refers to the destruction of Jerusalem--that the Hebrews, by the signs that Jesus spoke of (</a:t>
            </a:r>
            <a:r>
              <a:rPr b="1">
                <a:solidFill>
                  <a:srgbClr val="FF0000"/>
                </a:solidFill>
              </a:rPr>
              <a:t>Matt. 24; Luke 21</a:t>
            </a:r>
            <a:r>
              <a:t>), could see  that it was approaching.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2">
                                            <p:bg/>
                                          </p:spTgt>
                                        </p:tgtEl>
                                        <p:attrNameLst>
                                          <p:attrName>style.visibility</p:attrName>
                                        </p:attrNameLst>
                                      </p:cBhvr>
                                      <p:to>
                                        <p:strVal val="visible"/>
                                      </p:to>
                                    </p:set>
                                    <p:animEffect filter="wipe(left)" transition="in">
                                      <p:cBhvr>
                                        <p:cTn id="7" dur="500"/>
                                        <p:tgtEl>
                                          <p:spTgt spid="21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2">
                                            <p:txEl>
                                              <p:pRg st="0" end="0"/>
                                            </p:txEl>
                                          </p:spTgt>
                                        </p:tgtEl>
                                        <p:attrNameLst>
                                          <p:attrName>style.visibility</p:attrName>
                                        </p:attrNameLst>
                                      </p:cBhvr>
                                      <p:to>
                                        <p:strVal val="visible"/>
                                      </p:to>
                                    </p:set>
                                    <p:animEffect filter="wipe(left)" transition="in">
                                      <p:cBhvr>
                                        <p:cTn id="10" dur="500"/>
                                        <p:tgtEl>
                                          <p:spTgt spid="2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2">
                                            <p:txEl>
                                              <p:pRg st="1" end="1"/>
                                            </p:txEl>
                                          </p:spTgt>
                                        </p:tgtEl>
                                        <p:attrNameLst>
                                          <p:attrName>style.visibility</p:attrName>
                                        </p:attrNameLst>
                                      </p:cBhvr>
                                      <p:to>
                                        <p:strVal val="visible"/>
                                      </p:to>
                                    </p:set>
                                    <p:animEffect filter="wipe(left)" transition="in">
                                      <p:cBhvr>
                                        <p:cTn id="15" dur="500"/>
                                        <p:tgtEl>
                                          <p:spTgt spid="21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1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Content Placeholder 4"/>
          <p:cNvSpPr txBox="1"/>
          <p:nvPr>
            <p:ph type="body" idx="1"/>
          </p:nvPr>
        </p:nvSpPr>
        <p:spPr>
          <a:xfrm>
            <a:off x="0" y="1362071"/>
            <a:ext cx="24384000" cy="12353928"/>
          </a:xfrm>
          <a:prstGeom prst="rect">
            <a:avLst/>
          </a:prstGeom>
        </p:spPr>
        <p:txBody>
          <a:bodyPr/>
          <a:lstStyle/>
          <a:p>
            <a:pPr>
              <a:defRPr sz="6400">
                <a:latin typeface="Arial"/>
                <a:ea typeface="Arial"/>
                <a:cs typeface="Arial"/>
                <a:sym typeface="Arial"/>
              </a:defRPr>
            </a:pPr>
            <a:r>
              <a:t>c. It probably refers to the great day--the day of the Lord's                                       coming.</a:t>
            </a:r>
          </a:p>
          <a:p>
            <a:pPr marL="0" indent="0">
              <a:buSzTx/>
              <a:buNone/>
              <a:defRPr sz="6400">
                <a:latin typeface="Arial"/>
                <a:ea typeface="Arial"/>
                <a:cs typeface="Arial"/>
                <a:sym typeface="Arial"/>
              </a:defRPr>
            </a:pPr>
            <a:r>
              <a:t> We know that it is nearer than it was. </a:t>
            </a:r>
            <a:r>
              <a:rPr b="1">
                <a:solidFill>
                  <a:srgbClr val="FF0000"/>
                </a:solidFill>
              </a:rPr>
              <a:t>Rom. 13:11-12</a:t>
            </a:r>
            <a:endParaRPr b="1">
              <a:solidFill>
                <a:srgbClr val="FF0000"/>
              </a:solidFill>
            </a:endParaRPr>
          </a:p>
          <a:p>
            <a:pPr>
              <a:defRPr sz="6400">
                <a:latin typeface="Arial"/>
                <a:ea typeface="Arial"/>
                <a:cs typeface="Arial"/>
                <a:sym typeface="Arial"/>
              </a:defRPr>
            </a:pPr>
            <a:r>
              <a:t>6. From </a:t>
            </a:r>
            <a:r>
              <a:rPr b="1">
                <a:solidFill>
                  <a:srgbClr val="FF0000"/>
                </a:solidFill>
              </a:rPr>
              <a:t>10:26-31</a:t>
            </a:r>
            <a:r>
              <a:t>, list the consequences for those who sin wilfully.</a:t>
            </a:r>
          </a:p>
          <a:p>
            <a:pPr>
              <a:defRPr sz="6400">
                <a:latin typeface="Arial"/>
                <a:ea typeface="Arial"/>
                <a:cs typeface="Arial"/>
                <a:sym typeface="Arial"/>
              </a:defRPr>
            </a:pPr>
            <a:r>
              <a:t>"There no longer remains a sacrifice for sins" - </a:t>
            </a:r>
            <a:r>
              <a:rPr b="1">
                <a:solidFill>
                  <a:srgbClr val="FF0000"/>
                </a:solidFill>
              </a:rPr>
              <a:t>10:26</a:t>
            </a:r>
            <a:endParaRPr b="1">
              <a:solidFill>
                <a:srgbClr val="FF0000"/>
              </a:solidFill>
            </a:endParaRPr>
          </a:p>
          <a:p>
            <a:pPr>
              <a:defRPr sz="6400">
                <a:latin typeface="Arial"/>
                <a:ea typeface="Arial"/>
                <a:cs typeface="Arial"/>
                <a:sym typeface="Arial"/>
              </a:defRPr>
            </a:pPr>
            <a:r>
              <a:t>"But a certain fearful expectation of judgment, and fiery indignation" - </a:t>
            </a:r>
            <a:r>
              <a:rPr b="1">
                <a:solidFill>
                  <a:srgbClr val="FF0000"/>
                </a:solidFill>
              </a:rPr>
              <a:t>10:27</a:t>
            </a:r>
            <a:endParaRPr b="1">
              <a:solidFill>
                <a:srgbClr val="FF0000"/>
              </a:solidFill>
            </a:endParaRPr>
          </a:p>
          <a:p>
            <a:pPr>
              <a:defRPr sz="6400">
                <a:latin typeface="Arial"/>
                <a:ea typeface="Arial"/>
                <a:cs typeface="Arial"/>
                <a:sym typeface="Arial"/>
              </a:defRPr>
            </a:pPr>
            <a:r>
              <a:t>Punishment worse than death </a:t>
            </a:r>
            <a:r>
              <a:rPr b="1">
                <a:solidFill>
                  <a:srgbClr val="FF0000"/>
                </a:solidFill>
              </a:rPr>
              <a:t>- 10:28-29</a:t>
            </a:r>
            <a:endParaRPr b="1">
              <a:solidFill>
                <a:srgbClr val="FF0000"/>
              </a:solidFill>
            </a:endParaRPr>
          </a:p>
          <a:p>
            <a:pPr>
              <a:defRPr sz="6400">
                <a:latin typeface="Arial"/>
                <a:ea typeface="Arial"/>
                <a:cs typeface="Arial"/>
                <a:sym typeface="Arial"/>
              </a:defRPr>
            </a:pPr>
            <a:r>
              <a:t>Vengeance, judgment, and fearful things from God - </a:t>
            </a:r>
            <a:r>
              <a:rPr b="1">
                <a:solidFill>
                  <a:srgbClr val="FF0000"/>
                </a:solidFill>
              </a:rPr>
              <a:t>10:30-31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4">
                                            <p:bg/>
                                          </p:spTgt>
                                        </p:tgtEl>
                                        <p:attrNameLst>
                                          <p:attrName>style.visibility</p:attrName>
                                        </p:attrNameLst>
                                      </p:cBhvr>
                                      <p:to>
                                        <p:strVal val="visible"/>
                                      </p:to>
                                    </p:set>
                                    <p:animEffect filter="wipe(left)" transition="in">
                                      <p:cBhvr>
                                        <p:cTn id="7" dur="500"/>
                                        <p:tgtEl>
                                          <p:spTgt spid="21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4">
                                            <p:txEl>
                                              <p:pRg st="0" end="0"/>
                                            </p:txEl>
                                          </p:spTgt>
                                        </p:tgtEl>
                                        <p:attrNameLst>
                                          <p:attrName>style.visibility</p:attrName>
                                        </p:attrNameLst>
                                      </p:cBhvr>
                                      <p:to>
                                        <p:strVal val="visible"/>
                                      </p:to>
                                    </p:set>
                                    <p:animEffect filter="wipe(left)" transition="in">
                                      <p:cBhvr>
                                        <p:cTn id="10" dur="500"/>
                                        <p:tgtEl>
                                          <p:spTgt spid="2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4">
                                            <p:txEl>
                                              <p:pRg st="1" end="1"/>
                                            </p:txEl>
                                          </p:spTgt>
                                        </p:tgtEl>
                                        <p:attrNameLst>
                                          <p:attrName>style.visibility</p:attrName>
                                        </p:attrNameLst>
                                      </p:cBhvr>
                                      <p:to>
                                        <p:strVal val="visible"/>
                                      </p:to>
                                    </p:set>
                                    <p:animEffect filter="wipe(left)" transition="in">
                                      <p:cBhvr>
                                        <p:cTn id="15" dur="500"/>
                                        <p:tgtEl>
                                          <p:spTgt spid="2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14">
                                            <p:txEl>
                                              <p:pRg st="2" end="2"/>
                                            </p:txEl>
                                          </p:spTgt>
                                        </p:tgtEl>
                                        <p:attrNameLst>
                                          <p:attrName>style.visibility</p:attrName>
                                        </p:attrNameLst>
                                      </p:cBhvr>
                                      <p:to>
                                        <p:strVal val="visible"/>
                                      </p:to>
                                    </p:set>
                                    <p:animEffect filter="wipe(left)" transition="in">
                                      <p:cBhvr>
                                        <p:cTn id="20" dur="500"/>
                                        <p:tgtEl>
                                          <p:spTgt spid="2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14">
                                            <p:txEl>
                                              <p:pRg st="3" end="3"/>
                                            </p:txEl>
                                          </p:spTgt>
                                        </p:tgtEl>
                                        <p:attrNameLst>
                                          <p:attrName>style.visibility</p:attrName>
                                        </p:attrNameLst>
                                      </p:cBhvr>
                                      <p:to>
                                        <p:strVal val="visible"/>
                                      </p:to>
                                    </p:set>
                                    <p:animEffect filter="wipe(left)" transition="in">
                                      <p:cBhvr>
                                        <p:cTn id="25" dur="500"/>
                                        <p:tgtEl>
                                          <p:spTgt spid="2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14">
                                            <p:txEl>
                                              <p:pRg st="4" end="4"/>
                                            </p:txEl>
                                          </p:spTgt>
                                        </p:tgtEl>
                                        <p:attrNameLst>
                                          <p:attrName>style.visibility</p:attrName>
                                        </p:attrNameLst>
                                      </p:cBhvr>
                                      <p:to>
                                        <p:strVal val="visible"/>
                                      </p:to>
                                    </p:set>
                                    <p:animEffect filter="wipe(left)" transition="in">
                                      <p:cBhvr>
                                        <p:cTn id="30" dur="500"/>
                                        <p:tgtEl>
                                          <p:spTgt spid="2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14">
                                            <p:txEl>
                                              <p:pRg st="5" end="5"/>
                                            </p:txEl>
                                          </p:spTgt>
                                        </p:tgtEl>
                                        <p:attrNameLst>
                                          <p:attrName>style.visibility</p:attrName>
                                        </p:attrNameLst>
                                      </p:cBhvr>
                                      <p:to>
                                        <p:strVal val="visible"/>
                                      </p:to>
                                    </p:set>
                                    <p:animEffect filter="wipe(left)" transition="in">
                                      <p:cBhvr>
                                        <p:cTn id="35" dur="500"/>
                                        <p:tgtEl>
                                          <p:spTgt spid="21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14">
                                            <p:txEl>
                                              <p:pRg st="6" end="6"/>
                                            </p:txEl>
                                          </p:spTgt>
                                        </p:tgtEl>
                                        <p:attrNameLst>
                                          <p:attrName>style.visibility</p:attrName>
                                        </p:attrNameLst>
                                      </p:cBhvr>
                                      <p:to>
                                        <p:strVal val="visible"/>
                                      </p:to>
                                    </p:set>
                                    <p:animEffect filter="wipe(left)" transition="in">
                                      <p:cBhvr>
                                        <p:cTn id="40" dur="500"/>
                                        <p:tgtEl>
                                          <p:spTgt spid="21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1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itle 5"/>
          <p:cNvSpPr txBox="1"/>
          <p:nvPr>
            <p:ph type="title"/>
          </p:nvPr>
        </p:nvSpPr>
        <p:spPr>
          <a:prstGeom prst="rect">
            <a:avLst/>
          </a:prstGeom>
        </p:spPr>
        <p:txBody>
          <a:bodyPr/>
          <a:lstStyle>
            <a:lvl1pPr>
              <a:defRPr b="1" sz="32000">
                <a:solidFill>
                  <a:srgbClr val="FF0000"/>
                </a:solidFill>
                <a:latin typeface="Arial"/>
                <a:ea typeface="Arial"/>
                <a:cs typeface="Arial"/>
                <a:sym typeface="Arial"/>
              </a:defRPr>
            </a:lvl1pPr>
          </a:lstStyle>
          <a:p>
            <a:pPr/>
            <a:r>
              <a:t>LET US</a:t>
            </a:r>
          </a:p>
        </p:txBody>
      </p:sp>
      <p:sp>
        <p:nvSpPr>
          <p:cNvPr id="177" name="Subtitle 6"/>
          <p:cNvSpPr txBox="1"/>
          <p:nvPr>
            <p:ph type="body" sz="quarter" idx="1"/>
          </p:nvPr>
        </p:nvSpPr>
        <p:spPr>
          <a:xfrm>
            <a:off x="3048000" y="7204075"/>
            <a:ext cx="18288000" cy="3311523"/>
          </a:xfrm>
          <a:prstGeom prst="rect">
            <a:avLst/>
          </a:prstGeom>
        </p:spPr>
        <p:txBody>
          <a:bodyPr/>
          <a:lstStyle>
            <a:lvl1pPr>
              <a:defRPr b="1" sz="10800">
                <a:latin typeface="Arial"/>
                <a:ea typeface="Arial"/>
                <a:cs typeface="Arial"/>
                <a:sym typeface="Arial"/>
              </a:defRPr>
            </a:lvl1pPr>
          </a:lstStyle>
          <a:p>
            <a:pPr/>
            <a:r>
              <a:t>HEBREWS10:19-25)</a:t>
            </a:r>
          </a:p>
        </p:txBody>
      </p:sp>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176"/>
                                        </p:tgtEl>
                                        <p:attrNameLst>
                                          <p:attrName>style.visibility</p:attrName>
                                        </p:attrNameLst>
                                      </p:cBhvr>
                                      <p:to>
                                        <p:strVal val="visible"/>
                                      </p:to>
                                    </p:set>
                                    <p:animEffect filter="box(in)" transition="in">
                                      <p:cBhvr>
                                        <p:cTn id="7" dur="20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77">
                                            <p:bg/>
                                          </p:spTgt>
                                        </p:tgtEl>
                                        <p:attrNameLst>
                                          <p:attrName>style.visibility</p:attrName>
                                        </p:attrNameLst>
                                      </p:cBhvr>
                                      <p:to>
                                        <p:strVal val="visible"/>
                                      </p:to>
                                    </p:set>
                                    <p:animEffect filter="wipe(left)" transition="in">
                                      <p:cBhvr>
                                        <p:cTn id="12" dur="500"/>
                                        <p:tgtEl>
                                          <p:spTgt spid="177">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177">
                                            <p:txEl>
                                              <p:pRg st="0" end="0"/>
                                            </p:txEl>
                                          </p:spTgt>
                                        </p:tgtEl>
                                        <p:attrNameLst>
                                          <p:attrName>style.visibility</p:attrName>
                                        </p:attrNameLst>
                                      </p:cBhvr>
                                      <p:to>
                                        <p:strVal val="visible"/>
                                      </p:to>
                                    </p:set>
                                    <p:animEffect filter="wipe(left)" transition="in">
                                      <p:cBhvr>
                                        <p:cTn id="15" dur="500"/>
                                        <p:tgtEl>
                                          <p:spTgt spid="177">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1"/>
      <p:bldP build="p" bldLvl="1" animBg="1" rev="0" advAuto="0" spid="177"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itle 3"/>
          <p:cNvSpPr txBox="1"/>
          <p:nvPr>
            <p:ph type="title"/>
          </p:nvPr>
        </p:nvSpPr>
        <p:spPr>
          <a:xfrm>
            <a:off x="-3" y="154516"/>
            <a:ext cx="23808268" cy="1207558"/>
          </a:xfrm>
          <a:prstGeom prst="rect">
            <a:avLst/>
          </a:prstGeom>
        </p:spPr>
        <p:txBody>
          <a:bodyPr/>
          <a:lstStyle/>
          <a:p>
            <a:pPr>
              <a:defRPr sz="6400">
                <a:latin typeface="Arial"/>
                <a:ea typeface="Arial"/>
                <a:cs typeface="Arial"/>
                <a:sym typeface="Arial"/>
              </a:defRPr>
            </a:pPr>
          </a:p>
        </p:txBody>
      </p:sp>
      <p:sp>
        <p:nvSpPr>
          <p:cNvPr id="217" name="Content Placeholder 4"/>
          <p:cNvSpPr txBox="1"/>
          <p:nvPr>
            <p:ph type="body" idx="1"/>
          </p:nvPr>
        </p:nvSpPr>
        <p:spPr>
          <a:xfrm>
            <a:off x="0" y="1362071"/>
            <a:ext cx="24384000" cy="12353928"/>
          </a:xfrm>
          <a:prstGeom prst="rect">
            <a:avLst/>
          </a:prstGeom>
        </p:spPr>
        <p:txBody>
          <a:bodyPr/>
          <a:lstStyle/>
          <a:p>
            <a:pPr>
              <a:defRPr b="1" sz="6400">
                <a:solidFill>
                  <a:srgbClr val="FF0000"/>
                </a:solidFill>
                <a:latin typeface="Arial"/>
                <a:ea typeface="Arial"/>
                <a:cs typeface="Arial"/>
                <a:sym typeface="Arial"/>
              </a:defRPr>
            </a:pPr>
            <a:r>
              <a:t>10:26</a:t>
            </a:r>
          </a:p>
          <a:p>
            <a:pPr>
              <a:defRPr sz="6400">
                <a:latin typeface="Arial"/>
                <a:ea typeface="Arial"/>
                <a:cs typeface="Arial"/>
                <a:sym typeface="Arial"/>
              </a:defRPr>
            </a:pPr>
            <a:r>
              <a:t>1. To "Sin Willfully" is to knowingly and deliberately go againstone's conscience.</a:t>
            </a:r>
          </a:p>
          <a:p>
            <a:pPr>
              <a:defRPr sz="6400">
                <a:latin typeface="Arial"/>
                <a:ea typeface="Arial"/>
                <a:cs typeface="Arial"/>
                <a:sym typeface="Arial"/>
              </a:defRPr>
            </a:pPr>
            <a:r>
              <a:t>   a. In this context, it includes deliberately forsaking the assembling of the saints, i.e., relatives come and one stayshome. He goes golfing, fishing, shopping, sleeps in, orwhatever. It does not in clude those times when it is no fault Of his own.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animEffect filter="wipe(left)" transition="in">
                                      <p:cBhvr>
                                        <p:cTn id="7" dur="500"/>
                                        <p:tgtEl>
                                          <p:spTgt spid="21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7">
                                            <p:txEl>
                                              <p:pRg st="0" end="0"/>
                                            </p:txEl>
                                          </p:spTgt>
                                        </p:tgtEl>
                                        <p:attrNameLst>
                                          <p:attrName>style.visibility</p:attrName>
                                        </p:attrNameLst>
                                      </p:cBhvr>
                                      <p:to>
                                        <p:strVal val="visible"/>
                                      </p:to>
                                    </p:set>
                                    <p:animEffect filter="wipe(left)" transition="in">
                                      <p:cBhvr>
                                        <p:cTn id="10" dur="500"/>
                                        <p:tgtEl>
                                          <p:spTgt spid="2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7">
                                            <p:txEl>
                                              <p:pRg st="1" end="1"/>
                                            </p:txEl>
                                          </p:spTgt>
                                        </p:tgtEl>
                                        <p:attrNameLst>
                                          <p:attrName>style.visibility</p:attrName>
                                        </p:attrNameLst>
                                      </p:cBhvr>
                                      <p:to>
                                        <p:strVal val="visible"/>
                                      </p:to>
                                    </p:set>
                                    <p:animEffect filter="wipe(left)" transition="in">
                                      <p:cBhvr>
                                        <p:cTn id="15" dur="500"/>
                                        <p:tgtEl>
                                          <p:spTgt spid="2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17">
                                            <p:txEl>
                                              <p:pRg st="2" end="2"/>
                                            </p:txEl>
                                          </p:spTgt>
                                        </p:tgtEl>
                                        <p:attrNameLst>
                                          <p:attrName>style.visibility</p:attrName>
                                        </p:attrNameLst>
                                      </p:cBhvr>
                                      <p:to>
                                        <p:strVal val="visible"/>
                                      </p:to>
                                    </p:set>
                                    <p:animEffect filter="wipe(left)" transition="in">
                                      <p:cBhvr>
                                        <p:cTn id="20" dur="500"/>
                                        <p:tgtEl>
                                          <p:spTgt spid="2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17"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itle 3"/>
          <p:cNvSpPr txBox="1"/>
          <p:nvPr>
            <p:ph type="title"/>
          </p:nvPr>
        </p:nvSpPr>
        <p:spPr>
          <a:xfrm>
            <a:off x="-3" y="-1"/>
            <a:ext cx="23808268" cy="1362076"/>
          </a:xfrm>
          <a:prstGeom prst="rect">
            <a:avLst/>
          </a:prstGeom>
        </p:spPr>
        <p:txBody>
          <a:bodyPr/>
          <a:lstStyle/>
          <a:p>
            <a:pPr>
              <a:defRPr sz="6400">
                <a:latin typeface="Arial"/>
                <a:ea typeface="Arial"/>
                <a:cs typeface="Arial"/>
                <a:sym typeface="Arial"/>
              </a:defRPr>
            </a:pPr>
          </a:p>
        </p:txBody>
      </p:sp>
      <p:sp>
        <p:nvSpPr>
          <p:cNvPr id="220" name="Content Placeholder 4"/>
          <p:cNvSpPr txBox="1"/>
          <p:nvPr>
            <p:ph type="body" idx="1"/>
          </p:nvPr>
        </p:nvSpPr>
        <p:spPr>
          <a:xfrm>
            <a:off x="0" y="1362071"/>
            <a:ext cx="24384000" cy="12353928"/>
          </a:xfrm>
          <a:prstGeom prst="rect">
            <a:avLst/>
          </a:prstGeom>
        </p:spPr>
        <p:txBody>
          <a:bodyPr/>
          <a:lstStyle/>
          <a:p>
            <a:pPr marL="434340" indent="-434340" defTabSz="1737360">
              <a:lnSpc>
                <a:spcPct val="72000"/>
              </a:lnSpc>
              <a:spcBef>
                <a:spcPts val="1900"/>
              </a:spcBef>
              <a:defRPr sz="3989">
                <a:latin typeface="Arial"/>
                <a:ea typeface="Arial"/>
                <a:cs typeface="Arial"/>
                <a:sym typeface="Arial"/>
              </a:defRPr>
            </a:pPr>
            <a:r>
              <a:t>2. </a:t>
            </a:r>
            <a:r>
              <a:rPr sz="6080"/>
              <a:t>He loses the only sacrifice for sins. (Verse 26b)</a:t>
            </a:r>
            <a:endParaRPr sz="1330"/>
          </a:p>
          <a:p>
            <a:pPr marL="434340" indent="-434340" defTabSz="1737360">
              <a:lnSpc>
                <a:spcPct val="72000"/>
              </a:lnSpc>
              <a:spcBef>
                <a:spcPts val="1900"/>
              </a:spcBef>
              <a:defRPr sz="6080">
                <a:latin typeface="Arial"/>
                <a:ea typeface="Arial"/>
                <a:cs typeface="Arial"/>
                <a:sym typeface="Arial"/>
              </a:defRPr>
            </a:pPr>
            <a:r>
              <a:t>   a. He didn't say there is no more forgiveness, but no more sacrifice.</a:t>
            </a:r>
            <a:endParaRPr sz="1330"/>
          </a:p>
          <a:p>
            <a:pPr marL="434340" indent="-434340" defTabSz="1737360">
              <a:lnSpc>
                <a:spcPct val="72000"/>
              </a:lnSpc>
              <a:spcBef>
                <a:spcPts val="1900"/>
              </a:spcBef>
              <a:defRPr sz="6080">
                <a:latin typeface="Arial"/>
                <a:ea typeface="Arial"/>
                <a:cs typeface="Arial"/>
                <a:sym typeface="Arial"/>
              </a:defRPr>
            </a:pPr>
            <a:r>
              <a:t>   b. He is rejecting the sacrifice which is his only chance and hope; he is abandoning that which purchased the church and all that pertains to it.</a:t>
            </a:r>
            <a:endParaRPr sz="1330"/>
          </a:p>
          <a:p>
            <a:pPr marL="434340" indent="-434340" defTabSz="1737360">
              <a:lnSpc>
                <a:spcPct val="72000"/>
              </a:lnSpc>
              <a:spcBef>
                <a:spcPts val="1900"/>
              </a:spcBef>
              <a:defRPr sz="6080">
                <a:latin typeface="Arial"/>
                <a:ea typeface="Arial"/>
                <a:cs typeface="Arial"/>
                <a:sym typeface="Arial"/>
              </a:defRPr>
            </a:pPr>
            <a:r>
              <a:t>      i. When he willfully forsakes, he is setting his will against the Lord's.</a:t>
            </a:r>
            <a:endParaRPr sz="1330"/>
          </a:p>
          <a:p>
            <a:pPr marL="434340" indent="-434340" defTabSz="1737360">
              <a:lnSpc>
                <a:spcPct val="72000"/>
              </a:lnSpc>
              <a:spcBef>
                <a:spcPts val="1900"/>
              </a:spcBef>
              <a:defRPr b="1" sz="6080">
                <a:solidFill>
                  <a:srgbClr val="FF0000"/>
                </a:solidFill>
                <a:latin typeface="Arial"/>
                <a:ea typeface="Arial"/>
                <a:cs typeface="Arial"/>
                <a:sym typeface="Arial"/>
              </a:defRPr>
            </a:pPr>
            <a:r>
              <a:t>10:27</a:t>
            </a:r>
            <a:endParaRPr sz="1330"/>
          </a:p>
          <a:p>
            <a:pPr marL="434340" indent="-434340" defTabSz="1737360">
              <a:lnSpc>
                <a:spcPct val="72000"/>
              </a:lnSpc>
              <a:spcBef>
                <a:spcPts val="1900"/>
              </a:spcBef>
              <a:defRPr sz="6080">
                <a:latin typeface="Arial"/>
                <a:ea typeface="Arial"/>
                <a:cs typeface="Arial"/>
                <a:sym typeface="Arial"/>
              </a:defRPr>
            </a:pPr>
            <a:r>
              <a:t>1. Application can be made regarding any wilful sin; however, because of the immediate context, we make application to the for saking the</a:t>
            </a:r>
            <a:r>
              <a:rPr b="1"/>
              <a:t>a</a:t>
            </a:r>
            <a:r>
              <a:t>ssembling of ourselves together.</a:t>
            </a:r>
            <a:endParaRPr sz="1330"/>
          </a:p>
          <a:p>
            <a:pPr marL="434340" indent="-434340" defTabSz="1737360">
              <a:lnSpc>
                <a:spcPct val="72000"/>
              </a:lnSpc>
              <a:spcBef>
                <a:spcPts val="1900"/>
              </a:spcBef>
              <a:defRPr sz="6080">
                <a:latin typeface="Arial"/>
                <a:ea typeface="Arial"/>
                <a:cs typeface="Arial"/>
                <a:sym typeface="Arial"/>
              </a:defRPr>
            </a:pPr>
            <a:r>
              <a:t>2. These things remain:</a:t>
            </a:r>
            <a:endParaRPr sz="1330"/>
          </a:p>
          <a:p>
            <a:pPr marL="434340" indent="-434340" defTabSz="1737360">
              <a:lnSpc>
                <a:spcPct val="72000"/>
              </a:lnSpc>
              <a:spcBef>
                <a:spcPts val="1900"/>
              </a:spcBef>
              <a:defRPr sz="6080">
                <a:latin typeface="Arial"/>
                <a:ea typeface="Arial"/>
                <a:cs typeface="Arial"/>
                <a:sym typeface="Arial"/>
              </a:defRPr>
            </a:pPr>
            <a:r>
              <a:t>   a. "But a certain fearful expectation of judgment..." - We all  will face judgment, but it will be a fearful time for the onewho commits the sin of verse 25.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0">
                                            <p:bg/>
                                          </p:spTgt>
                                        </p:tgtEl>
                                        <p:attrNameLst>
                                          <p:attrName>style.visibility</p:attrName>
                                        </p:attrNameLst>
                                      </p:cBhvr>
                                      <p:to>
                                        <p:strVal val="visible"/>
                                      </p:to>
                                    </p:set>
                                    <p:animEffect filter="wipe(left)" transition="in">
                                      <p:cBhvr>
                                        <p:cTn id="7" dur="500"/>
                                        <p:tgtEl>
                                          <p:spTgt spid="22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0">
                                            <p:txEl>
                                              <p:pRg st="0" end="0"/>
                                            </p:txEl>
                                          </p:spTgt>
                                        </p:tgtEl>
                                        <p:attrNameLst>
                                          <p:attrName>style.visibility</p:attrName>
                                        </p:attrNameLst>
                                      </p:cBhvr>
                                      <p:to>
                                        <p:strVal val="visible"/>
                                      </p:to>
                                    </p:set>
                                    <p:animEffect filter="wipe(left)" transition="in">
                                      <p:cBhvr>
                                        <p:cTn id="10" dur="500"/>
                                        <p:tgtEl>
                                          <p:spTgt spid="2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0">
                                            <p:txEl>
                                              <p:pRg st="1" end="1"/>
                                            </p:txEl>
                                          </p:spTgt>
                                        </p:tgtEl>
                                        <p:attrNameLst>
                                          <p:attrName>style.visibility</p:attrName>
                                        </p:attrNameLst>
                                      </p:cBhvr>
                                      <p:to>
                                        <p:strVal val="visible"/>
                                      </p:to>
                                    </p:set>
                                    <p:animEffect filter="wipe(left)" transition="in">
                                      <p:cBhvr>
                                        <p:cTn id="15" dur="500"/>
                                        <p:tgtEl>
                                          <p:spTgt spid="2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20">
                                            <p:txEl>
                                              <p:pRg st="2" end="2"/>
                                            </p:txEl>
                                          </p:spTgt>
                                        </p:tgtEl>
                                        <p:attrNameLst>
                                          <p:attrName>style.visibility</p:attrName>
                                        </p:attrNameLst>
                                      </p:cBhvr>
                                      <p:to>
                                        <p:strVal val="visible"/>
                                      </p:to>
                                    </p:set>
                                    <p:animEffect filter="wipe(left)" transition="in">
                                      <p:cBhvr>
                                        <p:cTn id="20" dur="500"/>
                                        <p:tgtEl>
                                          <p:spTgt spid="22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20">
                                            <p:txEl>
                                              <p:pRg st="3" end="3"/>
                                            </p:txEl>
                                          </p:spTgt>
                                        </p:tgtEl>
                                        <p:attrNameLst>
                                          <p:attrName>style.visibility</p:attrName>
                                        </p:attrNameLst>
                                      </p:cBhvr>
                                      <p:to>
                                        <p:strVal val="visible"/>
                                      </p:to>
                                    </p:set>
                                    <p:animEffect filter="wipe(left)" transition="in">
                                      <p:cBhvr>
                                        <p:cTn id="25" dur="500"/>
                                        <p:tgtEl>
                                          <p:spTgt spid="22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20">
                                            <p:txEl>
                                              <p:pRg st="4" end="4"/>
                                            </p:txEl>
                                          </p:spTgt>
                                        </p:tgtEl>
                                        <p:attrNameLst>
                                          <p:attrName>style.visibility</p:attrName>
                                        </p:attrNameLst>
                                      </p:cBhvr>
                                      <p:to>
                                        <p:strVal val="visible"/>
                                      </p:to>
                                    </p:set>
                                    <p:animEffect filter="wipe(left)" transition="in">
                                      <p:cBhvr>
                                        <p:cTn id="30" dur="500"/>
                                        <p:tgtEl>
                                          <p:spTgt spid="22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20">
                                            <p:txEl>
                                              <p:pRg st="5" end="5"/>
                                            </p:txEl>
                                          </p:spTgt>
                                        </p:tgtEl>
                                        <p:attrNameLst>
                                          <p:attrName>style.visibility</p:attrName>
                                        </p:attrNameLst>
                                      </p:cBhvr>
                                      <p:to>
                                        <p:strVal val="visible"/>
                                      </p:to>
                                    </p:set>
                                    <p:animEffect filter="wipe(left)" transition="in">
                                      <p:cBhvr>
                                        <p:cTn id="35" dur="500"/>
                                        <p:tgtEl>
                                          <p:spTgt spid="22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20">
                                            <p:txEl>
                                              <p:pRg st="6" end="6"/>
                                            </p:txEl>
                                          </p:spTgt>
                                        </p:tgtEl>
                                        <p:attrNameLst>
                                          <p:attrName>style.visibility</p:attrName>
                                        </p:attrNameLst>
                                      </p:cBhvr>
                                      <p:to>
                                        <p:strVal val="visible"/>
                                      </p:to>
                                    </p:set>
                                    <p:animEffect filter="wipe(left)" transition="in">
                                      <p:cBhvr>
                                        <p:cTn id="40" dur="500"/>
                                        <p:tgtEl>
                                          <p:spTgt spid="220">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220">
                                            <p:txEl>
                                              <p:pRg st="7" end="7"/>
                                            </p:txEl>
                                          </p:spTgt>
                                        </p:tgtEl>
                                        <p:attrNameLst>
                                          <p:attrName>style.visibility</p:attrName>
                                        </p:attrNameLst>
                                      </p:cBhvr>
                                      <p:to>
                                        <p:strVal val="visible"/>
                                      </p:to>
                                    </p:set>
                                    <p:animEffect filter="wipe(left)" transition="in">
                                      <p:cBhvr>
                                        <p:cTn id="45" dur="500"/>
                                        <p:tgtEl>
                                          <p:spTgt spid="220">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0"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Content Placeholder 4"/>
          <p:cNvSpPr txBox="1"/>
          <p:nvPr>
            <p:ph type="body" idx="1"/>
          </p:nvPr>
        </p:nvSpPr>
        <p:spPr>
          <a:xfrm>
            <a:off x="0" y="1362071"/>
            <a:ext cx="24384000" cy="12353928"/>
          </a:xfrm>
          <a:prstGeom prst="rect">
            <a:avLst/>
          </a:prstGeom>
        </p:spPr>
        <p:txBody>
          <a:bodyPr/>
          <a:lstStyle/>
          <a:p>
            <a:pPr>
              <a:defRPr sz="6400">
                <a:latin typeface="Arial"/>
                <a:ea typeface="Arial"/>
                <a:cs typeface="Arial"/>
                <a:sym typeface="Arial"/>
              </a:defRPr>
            </a:pPr>
            <a:r>
              <a:t> b. "And fiery indignation" - He incurs the wrath of God. God is indignant, his righteous anger is aroused, when one forsake the assemblies.</a:t>
            </a:r>
          </a:p>
          <a:p>
            <a:pPr>
              <a:defRPr sz="6400">
                <a:latin typeface="Arial"/>
                <a:ea typeface="Arial"/>
                <a:cs typeface="Arial"/>
                <a:sym typeface="Arial"/>
              </a:defRPr>
            </a:pPr>
            <a:r>
              <a:t>   c. "Which shall devour the adversaries." - One places himself in</a:t>
            </a:r>
          </a:p>
          <a:p>
            <a:pPr>
              <a:defRPr sz="6400">
                <a:latin typeface="Arial"/>
                <a:ea typeface="Arial"/>
                <a:cs typeface="Arial"/>
                <a:sym typeface="Arial"/>
              </a:defRPr>
            </a:pPr>
            <a:r>
              <a:t>the realm of the enemy of God when he forsakes, and God's fiery indignation shall destroy him. </a:t>
            </a:r>
            <a:r>
              <a:rPr b="1">
                <a:solidFill>
                  <a:srgbClr val="FF0000"/>
                </a:solidFill>
              </a:rPr>
              <a:t>Luke 19:27</a:t>
            </a:r>
            <a:endParaRPr b="1">
              <a:solidFill>
                <a:srgbClr val="FF0000"/>
              </a:solidFill>
            </a:endParaRPr>
          </a:p>
          <a:p>
            <a:pPr>
              <a:defRPr sz="6400">
                <a:latin typeface="Arial"/>
                <a:ea typeface="Arial"/>
                <a:cs typeface="Arial"/>
                <a:sym typeface="Arial"/>
              </a:defRPr>
            </a:pPr>
            <a:r>
              <a:t>      i. Man brings all these things upon himself when he wilfully forsakes. Many brethren do not understand the seriousnessof forsaking. It is something that is not to be taken lightly.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2">
                                            <p:bg/>
                                          </p:spTgt>
                                        </p:tgtEl>
                                        <p:attrNameLst>
                                          <p:attrName>style.visibility</p:attrName>
                                        </p:attrNameLst>
                                      </p:cBhvr>
                                      <p:to>
                                        <p:strVal val="visible"/>
                                      </p:to>
                                    </p:set>
                                    <p:animEffect filter="wipe(left)" transition="in">
                                      <p:cBhvr>
                                        <p:cTn id="7" dur="500"/>
                                        <p:tgtEl>
                                          <p:spTgt spid="22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2">
                                            <p:txEl>
                                              <p:pRg st="0" end="0"/>
                                            </p:txEl>
                                          </p:spTgt>
                                        </p:tgtEl>
                                        <p:attrNameLst>
                                          <p:attrName>style.visibility</p:attrName>
                                        </p:attrNameLst>
                                      </p:cBhvr>
                                      <p:to>
                                        <p:strVal val="visible"/>
                                      </p:to>
                                    </p:set>
                                    <p:animEffect filter="wipe(left)" transition="in">
                                      <p:cBhvr>
                                        <p:cTn id="10" dur="500"/>
                                        <p:tgtEl>
                                          <p:spTgt spid="2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2">
                                            <p:txEl>
                                              <p:pRg st="1" end="1"/>
                                            </p:txEl>
                                          </p:spTgt>
                                        </p:tgtEl>
                                        <p:attrNameLst>
                                          <p:attrName>style.visibility</p:attrName>
                                        </p:attrNameLst>
                                      </p:cBhvr>
                                      <p:to>
                                        <p:strVal val="visible"/>
                                      </p:to>
                                    </p:set>
                                    <p:animEffect filter="wipe(left)" transition="in">
                                      <p:cBhvr>
                                        <p:cTn id="15" dur="500"/>
                                        <p:tgtEl>
                                          <p:spTgt spid="2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22">
                                            <p:txEl>
                                              <p:pRg st="2" end="2"/>
                                            </p:txEl>
                                          </p:spTgt>
                                        </p:tgtEl>
                                        <p:attrNameLst>
                                          <p:attrName>style.visibility</p:attrName>
                                        </p:attrNameLst>
                                      </p:cBhvr>
                                      <p:to>
                                        <p:strVal val="visible"/>
                                      </p:to>
                                    </p:set>
                                    <p:animEffect filter="wipe(left)" transition="in">
                                      <p:cBhvr>
                                        <p:cTn id="20" dur="500"/>
                                        <p:tgtEl>
                                          <p:spTgt spid="2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22">
                                            <p:txEl>
                                              <p:pRg st="3" end="3"/>
                                            </p:txEl>
                                          </p:spTgt>
                                        </p:tgtEl>
                                        <p:attrNameLst>
                                          <p:attrName>style.visibility</p:attrName>
                                        </p:attrNameLst>
                                      </p:cBhvr>
                                      <p:to>
                                        <p:strVal val="visible"/>
                                      </p:to>
                                    </p:set>
                                    <p:animEffect filter="wipe(left)" transition="in">
                                      <p:cBhvr>
                                        <p:cTn id="25" dur="500"/>
                                        <p:tgtEl>
                                          <p:spTgt spid="22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2"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3"/>
          <p:cNvSpPr txBox="1"/>
          <p:nvPr>
            <p:ph type="title"/>
          </p:nvPr>
        </p:nvSpPr>
        <p:spPr>
          <a:xfrm>
            <a:off x="-3" y="154516"/>
            <a:ext cx="23808268" cy="1207558"/>
          </a:xfrm>
          <a:prstGeom prst="rect">
            <a:avLst/>
          </a:prstGeom>
        </p:spPr>
        <p:txBody>
          <a:bodyPr/>
          <a:lstStyle/>
          <a:p>
            <a:pPr>
              <a:defRPr sz="6400">
                <a:latin typeface="Arial"/>
                <a:ea typeface="Arial"/>
                <a:cs typeface="Arial"/>
                <a:sym typeface="Arial"/>
              </a:defRPr>
            </a:pPr>
          </a:p>
        </p:txBody>
      </p:sp>
      <p:sp>
        <p:nvSpPr>
          <p:cNvPr id="225" name="Content Placeholder 4"/>
          <p:cNvSpPr txBox="1"/>
          <p:nvPr>
            <p:ph type="body" idx="1"/>
          </p:nvPr>
        </p:nvSpPr>
        <p:spPr>
          <a:xfrm>
            <a:off x="0" y="1362071"/>
            <a:ext cx="24384000" cy="12353928"/>
          </a:xfrm>
          <a:prstGeom prst="rect">
            <a:avLst/>
          </a:prstGeom>
        </p:spPr>
        <p:txBody>
          <a:bodyPr/>
          <a:lstStyle/>
          <a:p>
            <a:pPr>
              <a:lnSpc>
                <a:spcPct val="72000"/>
              </a:lnSpc>
              <a:defRPr b="1" sz="5800">
                <a:solidFill>
                  <a:srgbClr val="FF0000"/>
                </a:solidFill>
                <a:latin typeface="Arial"/>
                <a:ea typeface="Arial"/>
                <a:cs typeface="Arial"/>
                <a:sym typeface="Arial"/>
              </a:defRPr>
            </a:pPr>
            <a:r>
              <a:t>10:28-29</a:t>
            </a:r>
            <a:endParaRPr sz="4600"/>
          </a:p>
          <a:p>
            <a:pPr>
              <a:lnSpc>
                <a:spcPct val="72000"/>
              </a:lnSpc>
              <a:defRPr sz="5800">
                <a:latin typeface="Arial"/>
                <a:ea typeface="Arial"/>
                <a:cs typeface="Arial"/>
                <a:sym typeface="Arial"/>
              </a:defRPr>
            </a:pPr>
            <a:r>
              <a:t>1. What God does to those who wilfully forsake:</a:t>
            </a:r>
            <a:endParaRPr sz="4600"/>
          </a:p>
          <a:p>
            <a:pPr>
              <a:lnSpc>
                <a:spcPct val="72000"/>
              </a:lnSpc>
              <a:defRPr sz="5800">
                <a:latin typeface="Arial"/>
                <a:ea typeface="Arial"/>
                <a:cs typeface="Arial"/>
                <a:sym typeface="Arial"/>
              </a:defRPr>
            </a:pPr>
            <a:r>
              <a:t>   a. Verse 28 - Some examples are: the man who gathered sticks on</a:t>
            </a:r>
            <a:endParaRPr sz="4600"/>
          </a:p>
          <a:p>
            <a:pPr>
              <a:lnSpc>
                <a:spcPct val="72000"/>
              </a:lnSpc>
              <a:defRPr sz="5800">
                <a:latin typeface="Arial"/>
                <a:ea typeface="Arial"/>
                <a:cs typeface="Arial"/>
                <a:sym typeface="Arial"/>
              </a:defRPr>
            </a:pPr>
            <a:r>
              <a:t>      the Sabbath (</a:t>
            </a:r>
            <a:r>
              <a:rPr b="1">
                <a:solidFill>
                  <a:srgbClr val="FF0000"/>
                </a:solidFill>
              </a:rPr>
              <a:t>Num. 15:32-36</a:t>
            </a:r>
            <a:r>
              <a:t>); the boy who blasphemed the name  of the Lord and cursed (Lev</a:t>
            </a:r>
            <a:r>
              <a:rPr b="1">
                <a:solidFill>
                  <a:srgbClr val="FF0000"/>
                </a:solidFill>
              </a:rPr>
              <a:t>. 24:11-14</a:t>
            </a:r>
            <a:r>
              <a:t>).</a:t>
            </a:r>
            <a:endParaRPr sz="4600"/>
          </a:p>
          <a:p>
            <a:pPr>
              <a:lnSpc>
                <a:spcPct val="72000"/>
              </a:lnSpc>
              <a:defRPr sz="5800">
                <a:latin typeface="Arial"/>
                <a:ea typeface="Arial"/>
                <a:cs typeface="Arial"/>
                <a:sym typeface="Arial"/>
              </a:defRPr>
            </a:pPr>
            <a:r>
              <a:t>   b. Verse 29 - "worse punishment" - worse than capital punishment.</a:t>
            </a:r>
            <a:endParaRPr sz="4600"/>
          </a:p>
          <a:p>
            <a:pPr marL="0" indent="0">
              <a:lnSpc>
                <a:spcPct val="72000"/>
              </a:lnSpc>
              <a:buSzTx/>
              <a:buNone/>
              <a:defRPr sz="5800">
                <a:latin typeface="Arial"/>
                <a:ea typeface="Arial"/>
                <a:cs typeface="Arial"/>
                <a:sym typeface="Arial"/>
              </a:defRPr>
            </a:pPr>
            <a:r>
              <a:t> i. "Who has trampled the Son of God underfoot..." - How?</a:t>
            </a:r>
            <a:endParaRPr sz="4600"/>
          </a:p>
          <a:p>
            <a:pPr marL="0" indent="0">
              <a:lnSpc>
                <a:spcPct val="72000"/>
              </a:lnSpc>
              <a:buSzTx/>
              <a:buNone/>
              <a:defRPr sz="5800">
                <a:latin typeface="Arial"/>
                <a:ea typeface="Arial"/>
                <a:cs typeface="Arial"/>
                <a:sym typeface="Arial"/>
              </a:defRPr>
            </a:pPr>
            <a:r>
              <a:t>Attendance is part of the will of Christ and he shows hisdisrespect for Him by not attending.</a:t>
            </a:r>
            <a:endParaRPr sz="4600"/>
          </a:p>
          <a:p>
            <a:pPr>
              <a:lnSpc>
                <a:spcPct val="72000"/>
              </a:lnSpc>
              <a:defRPr sz="5800">
                <a:latin typeface="Arial"/>
                <a:ea typeface="Arial"/>
                <a:cs typeface="Arial"/>
                <a:sym typeface="Arial"/>
              </a:defRPr>
            </a:pPr>
            <a:r>
              <a:t>      ii. "Counted the blood...a common thing..." - He is reducing</a:t>
            </a:r>
            <a:endParaRPr sz="4600"/>
          </a:p>
          <a:p>
            <a:pPr>
              <a:lnSpc>
                <a:spcPct val="72000"/>
              </a:lnSpc>
              <a:defRPr sz="5800">
                <a:latin typeface="Arial"/>
                <a:ea typeface="Arial"/>
                <a:cs typeface="Arial"/>
                <a:sym typeface="Arial"/>
              </a:defRPr>
            </a:pPr>
            <a:r>
              <a:t>          the blood to no more than a common or ordinary thing; thus,</a:t>
            </a:r>
            <a:endParaRPr sz="4600"/>
          </a:p>
          <a:p>
            <a:pPr>
              <a:lnSpc>
                <a:spcPct val="72000"/>
              </a:lnSpc>
              <a:defRPr sz="5800">
                <a:latin typeface="Arial"/>
                <a:ea typeface="Arial"/>
                <a:cs typeface="Arial"/>
                <a:sym typeface="Arial"/>
              </a:defRPr>
            </a:pPr>
            <a:r>
              <a:t>          he shows his lack of appreciation for the blood atonement.</a:t>
            </a:r>
            <a:endParaRPr sz="4600"/>
          </a:p>
          <a:p>
            <a:pPr>
              <a:lnSpc>
                <a:spcPct val="72000"/>
              </a:lnSpc>
              <a:defRPr sz="5800">
                <a:latin typeface="Arial"/>
                <a:ea typeface="Arial"/>
                <a:cs typeface="Arial"/>
                <a:sym typeface="Arial"/>
              </a:defRPr>
            </a:pPr>
            <a:r>
              <a:t>      iii. "And insulted the Spirit of grace" - He shows contempt</a:t>
            </a:r>
            <a:endParaRPr sz="4600"/>
          </a:p>
          <a:p>
            <a:pPr>
              <a:lnSpc>
                <a:spcPct val="72000"/>
              </a:lnSpc>
              <a:defRPr sz="5800">
                <a:latin typeface="Arial"/>
                <a:ea typeface="Arial"/>
                <a:cs typeface="Arial"/>
                <a:sym typeface="Arial"/>
              </a:defRPr>
            </a:pPr>
            <a:r>
              <a:t>           for the Holy Spirit who delivered the message of grace</a:t>
            </a:r>
            <a:r>
              <a:rPr sz="4600">
                <a:latin typeface="Aptos"/>
                <a:ea typeface="Aptos"/>
                <a:cs typeface="Aptos"/>
                <a:sym typeface="Aptos"/>
              </a:rP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5">
                                            <p:bg/>
                                          </p:spTgt>
                                        </p:tgtEl>
                                        <p:attrNameLst>
                                          <p:attrName>style.visibility</p:attrName>
                                        </p:attrNameLst>
                                      </p:cBhvr>
                                      <p:to>
                                        <p:strVal val="visible"/>
                                      </p:to>
                                    </p:set>
                                    <p:animEffect filter="wipe(left)" transition="in">
                                      <p:cBhvr>
                                        <p:cTn id="7" dur="500"/>
                                        <p:tgtEl>
                                          <p:spTgt spid="22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5">
                                            <p:txEl>
                                              <p:pRg st="0" end="0"/>
                                            </p:txEl>
                                          </p:spTgt>
                                        </p:tgtEl>
                                        <p:attrNameLst>
                                          <p:attrName>style.visibility</p:attrName>
                                        </p:attrNameLst>
                                      </p:cBhvr>
                                      <p:to>
                                        <p:strVal val="visible"/>
                                      </p:to>
                                    </p:set>
                                    <p:animEffect filter="wipe(left)" transition="in">
                                      <p:cBhvr>
                                        <p:cTn id="10" dur="500"/>
                                        <p:tgtEl>
                                          <p:spTgt spid="2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5">
                                            <p:txEl>
                                              <p:pRg st="1" end="1"/>
                                            </p:txEl>
                                          </p:spTgt>
                                        </p:tgtEl>
                                        <p:attrNameLst>
                                          <p:attrName>style.visibility</p:attrName>
                                        </p:attrNameLst>
                                      </p:cBhvr>
                                      <p:to>
                                        <p:strVal val="visible"/>
                                      </p:to>
                                    </p:set>
                                    <p:animEffect filter="wipe(left)" transition="in">
                                      <p:cBhvr>
                                        <p:cTn id="15" dur="500"/>
                                        <p:tgtEl>
                                          <p:spTgt spid="2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25">
                                            <p:txEl>
                                              <p:pRg st="2" end="2"/>
                                            </p:txEl>
                                          </p:spTgt>
                                        </p:tgtEl>
                                        <p:attrNameLst>
                                          <p:attrName>style.visibility</p:attrName>
                                        </p:attrNameLst>
                                      </p:cBhvr>
                                      <p:to>
                                        <p:strVal val="visible"/>
                                      </p:to>
                                    </p:set>
                                    <p:animEffect filter="wipe(left)" transition="in">
                                      <p:cBhvr>
                                        <p:cTn id="20" dur="500"/>
                                        <p:tgtEl>
                                          <p:spTgt spid="22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25">
                                            <p:txEl>
                                              <p:pRg st="3" end="3"/>
                                            </p:txEl>
                                          </p:spTgt>
                                        </p:tgtEl>
                                        <p:attrNameLst>
                                          <p:attrName>style.visibility</p:attrName>
                                        </p:attrNameLst>
                                      </p:cBhvr>
                                      <p:to>
                                        <p:strVal val="visible"/>
                                      </p:to>
                                    </p:set>
                                    <p:animEffect filter="wipe(left)" transition="in">
                                      <p:cBhvr>
                                        <p:cTn id="25" dur="500"/>
                                        <p:tgtEl>
                                          <p:spTgt spid="22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25">
                                            <p:txEl>
                                              <p:pRg st="4" end="4"/>
                                            </p:txEl>
                                          </p:spTgt>
                                        </p:tgtEl>
                                        <p:attrNameLst>
                                          <p:attrName>style.visibility</p:attrName>
                                        </p:attrNameLst>
                                      </p:cBhvr>
                                      <p:to>
                                        <p:strVal val="visible"/>
                                      </p:to>
                                    </p:set>
                                    <p:animEffect filter="wipe(left)" transition="in">
                                      <p:cBhvr>
                                        <p:cTn id="30" dur="500"/>
                                        <p:tgtEl>
                                          <p:spTgt spid="22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25">
                                            <p:txEl>
                                              <p:pRg st="5" end="5"/>
                                            </p:txEl>
                                          </p:spTgt>
                                        </p:tgtEl>
                                        <p:attrNameLst>
                                          <p:attrName>style.visibility</p:attrName>
                                        </p:attrNameLst>
                                      </p:cBhvr>
                                      <p:to>
                                        <p:strVal val="visible"/>
                                      </p:to>
                                    </p:set>
                                    <p:animEffect filter="wipe(left)" transition="in">
                                      <p:cBhvr>
                                        <p:cTn id="35" dur="500"/>
                                        <p:tgtEl>
                                          <p:spTgt spid="22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25">
                                            <p:txEl>
                                              <p:pRg st="6" end="6"/>
                                            </p:txEl>
                                          </p:spTgt>
                                        </p:tgtEl>
                                        <p:attrNameLst>
                                          <p:attrName>style.visibility</p:attrName>
                                        </p:attrNameLst>
                                      </p:cBhvr>
                                      <p:to>
                                        <p:strVal val="visible"/>
                                      </p:to>
                                    </p:set>
                                    <p:animEffect filter="wipe(left)" transition="in">
                                      <p:cBhvr>
                                        <p:cTn id="40" dur="500"/>
                                        <p:tgtEl>
                                          <p:spTgt spid="22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225">
                                            <p:txEl>
                                              <p:pRg st="7" end="7"/>
                                            </p:txEl>
                                          </p:spTgt>
                                        </p:tgtEl>
                                        <p:attrNameLst>
                                          <p:attrName>style.visibility</p:attrName>
                                        </p:attrNameLst>
                                      </p:cBhvr>
                                      <p:to>
                                        <p:strVal val="visible"/>
                                      </p:to>
                                    </p:set>
                                    <p:animEffect filter="wipe(left)" transition="in">
                                      <p:cBhvr>
                                        <p:cTn id="45" dur="500"/>
                                        <p:tgtEl>
                                          <p:spTgt spid="22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225">
                                            <p:txEl>
                                              <p:pRg st="8" end="8"/>
                                            </p:txEl>
                                          </p:spTgt>
                                        </p:tgtEl>
                                        <p:attrNameLst>
                                          <p:attrName>style.visibility</p:attrName>
                                        </p:attrNameLst>
                                      </p:cBhvr>
                                      <p:to>
                                        <p:strVal val="visible"/>
                                      </p:to>
                                    </p:set>
                                    <p:animEffect filter="wipe(left)" transition="in">
                                      <p:cBhvr>
                                        <p:cTn id="50" dur="500"/>
                                        <p:tgtEl>
                                          <p:spTgt spid="225">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1" fill="hold">
                                  <p:stCondLst>
                                    <p:cond delay="0"/>
                                  </p:stCondLst>
                                  <p:iterate type="el" backwards="0">
                                    <p:tmAbs val="0"/>
                                  </p:iterate>
                                  <p:childTnLst>
                                    <p:set>
                                      <p:cBhvr>
                                        <p:cTn id="54" fill="hold"/>
                                        <p:tgtEl>
                                          <p:spTgt spid="225">
                                            <p:txEl>
                                              <p:pRg st="9" end="9"/>
                                            </p:txEl>
                                          </p:spTgt>
                                        </p:tgtEl>
                                        <p:attrNameLst>
                                          <p:attrName>style.visibility</p:attrName>
                                        </p:attrNameLst>
                                      </p:cBhvr>
                                      <p:to>
                                        <p:strVal val="visible"/>
                                      </p:to>
                                    </p:set>
                                    <p:animEffect filter="wipe(left)" transition="in">
                                      <p:cBhvr>
                                        <p:cTn id="55" dur="500"/>
                                        <p:tgtEl>
                                          <p:spTgt spid="225">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8" presetID="22" grpId="1" fill="hold">
                                  <p:stCondLst>
                                    <p:cond delay="0"/>
                                  </p:stCondLst>
                                  <p:iterate type="el" backwards="0">
                                    <p:tmAbs val="0"/>
                                  </p:iterate>
                                  <p:childTnLst>
                                    <p:set>
                                      <p:cBhvr>
                                        <p:cTn id="59" fill="hold"/>
                                        <p:tgtEl>
                                          <p:spTgt spid="225">
                                            <p:txEl>
                                              <p:pRg st="10" end="10"/>
                                            </p:txEl>
                                          </p:spTgt>
                                        </p:tgtEl>
                                        <p:attrNameLst>
                                          <p:attrName>style.visibility</p:attrName>
                                        </p:attrNameLst>
                                      </p:cBhvr>
                                      <p:to>
                                        <p:strVal val="visible"/>
                                      </p:to>
                                    </p:set>
                                    <p:animEffect filter="wipe(left)" transition="in">
                                      <p:cBhvr>
                                        <p:cTn id="60" dur="500"/>
                                        <p:tgtEl>
                                          <p:spTgt spid="225">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8" presetID="22" grpId="1" fill="hold">
                                  <p:stCondLst>
                                    <p:cond delay="0"/>
                                  </p:stCondLst>
                                  <p:iterate type="el" backwards="0">
                                    <p:tmAbs val="0"/>
                                  </p:iterate>
                                  <p:childTnLst>
                                    <p:set>
                                      <p:cBhvr>
                                        <p:cTn id="64" fill="hold"/>
                                        <p:tgtEl>
                                          <p:spTgt spid="225">
                                            <p:txEl>
                                              <p:pRg st="11" end="11"/>
                                            </p:txEl>
                                          </p:spTgt>
                                        </p:tgtEl>
                                        <p:attrNameLst>
                                          <p:attrName>style.visibility</p:attrName>
                                        </p:attrNameLst>
                                      </p:cBhvr>
                                      <p:to>
                                        <p:strVal val="visible"/>
                                      </p:to>
                                    </p:set>
                                    <p:animEffect filter="wipe(left)" transition="in">
                                      <p:cBhvr>
                                        <p:cTn id="65" dur="500"/>
                                        <p:tgtEl>
                                          <p:spTgt spid="225">
                                            <p:txEl>
                                              <p:pRg st="11" end="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Content Placeholder 4"/>
          <p:cNvSpPr txBox="1"/>
          <p:nvPr>
            <p:ph type="body" idx="1"/>
          </p:nvPr>
        </p:nvSpPr>
        <p:spPr>
          <a:xfrm>
            <a:off x="0" y="1362071"/>
            <a:ext cx="24384000" cy="12353928"/>
          </a:xfrm>
          <a:prstGeom prst="rect">
            <a:avLst/>
          </a:prstGeom>
        </p:spPr>
        <p:txBody>
          <a:bodyPr/>
          <a:lstStyle/>
          <a:p>
            <a:pPr>
              <a:defRPr b="1" sz="6400">
                <a:solidFill>
                  <a:srgbClr val="FF0000"/>
                </a:solidFill>
                <a:latin typeface="Arial"/>
                <a:ea typeface="Arial"/>
                <a:cs typeface="Arial"/>
                <a:sym typeface="Arial"/>
              </a:defRPr>
            </a:pPr>
            <a:r>
              <a:t>10:30-32</a:t>
            </a:r>
          </a:p>
          <a:p>
            <a:pPr>
              <a:defRPr sz="6400">
                <a:latin typeface="Arial"/>
                <a:ea typeface="Arial"/>
                <a:cs typeface="Arial"/>
                <a:sym typeface="Arial"/>
              </a:defRPr>
            </a:pPr>
            <a:r>
              <a:t>1. Verse 30 - At the judgment, what excuse will one give the Lord for willfully forsaking?</a:t>
            </a:r>
          </a:p>
          <a:p>
            <a:pPr>
              <a:defRPr sz="6400">
                <a:latin typeface="Arial"/>
                <a:ea typeface="Arial"/>
                <a:cs typeface="Arial"/>
                <a:sym typeface="Arial"/>
              </a:defRPr>
            </a:pPr>
            <a:r>
              <a:t>   a. God will take vengeance on the disobedient.</a:t>
            </a:r>
          </a:p>
          <a:p>
            <a:pPr>
              <a:defRPr sz="6400">
                <a:latin typeface="Arial"/>
                <a:ea typeface="Arial"/>
                <a:cs typeface="Arial"/>
                <a:sym typeface="Arial"/>
              </a:defRPr>
            </a:pPr>
            <a:r>
              <a:t>   b. Verse 31- He falls into His hands.</a:t>
            </a:r>
          </a:p>
          <a:p>
            <a:pPr>
              <a:defRPr sz="6400">
                <a:latin typeface="Arial"/>
                <a:ea typeface="Arial"/>
                <a:cs typeface="Arial"/>
                <a:sym typeface="Arial"/>
              </a:defRPr>
            </a:pPr>
            <a:r>
              <a:t>7. How does this section show that God is not a God of love only?</a:t>
            </a:r>
          </a:p>
          <a:p>
            <a:pPr>
              <a:defRPr sz="6400">
                <a:latin typeface="Arial"/>
                <a:ea typeface="Arial"/>
                <a:cs typeface="Arial"/>
                <a:sym typeface="Arial"/>
              </a:defRPr>
            </a:pPr>
            <a:r>
              <a:t>It shows that willful sinners will be severely punished by God.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7">
                                            <p:bg/>
                                          </p:spTgt>
                                        </p:tgtEl>
                                        <p:attrNameLst>
                                          <p:attrName>style.visibility</p:attrName>
                                        </p:attrNameLst>
                                      </p:cBhvr>
                                      <p:to>
                                        <p:strVal val="visible"/>
                                      </p:to>
                                    </p:set>
                                    <p:animEffect filter="wipe(left)" transition="in">
                                      <p:cBhvr>
                                        <p:cTn id="7" dur="500"/>
                                        <p:tgtEl>
                                          <p:spTgt spid="22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7">
                                            <p:txEl>
                                              <p:pRg st="0" end="0"/>
                                            </p:txEl>
                                          </p:spTgt>
                                        </p:tgtEl>
                                        <p:attrNameLst>
                                          <p:attrName>style.visibility</p:attrName>
                                        </p:attrNameLst>
                                      </p:cBhvr>
                                      <p:to>
                                        <p:strVal val="visible"/>
                                      </p:to>
                                    </p:set>
                                    <p:animEffect filter="wipe(left)" transition="in">
                                      <p:cBhvr>
                                        <p:cTn id="10" dur="500"/>
                                        <p:tgtEl>
                                          <p:spTgt spid="2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7">
                                            <p:txEl>
                                              <p:pRg st="1" end="1"/>
                                            </p:txEl>
                                          </p:spTgt>
                                        </p:tgtEl>
                                        <p:attrNameLst>
                                          <p:attrName>style.visibility</p:attrName>
                                        </p:attrNameLst>
                                      </p:cBhvr>
                                      <p:to>
                                        <p:strVal val="visible"/>
                                      </p:to>
                                    </p:set>
                                    <p:animEffect filter="wipe(left)" transition="in">
                                      <p:cBhvr>
                                        <p:cTn id="15" dur="500"/>
                                        <p:tgtEl>
                                          <p:spTgt spid="2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27">
                                            <p:txEl>
                                              <p:pRg st="2" end="2"/>
                                            </p:txEl>
                                          </p:spTgt>
                                        </p:tgtEl>
                                        <p:attrNameLst>
                                          <p:attrName>style.visibility</p:attrName>
                                        </p:attrNameLst>
                                      </p:cBhvr>
                                      <p:to>
                                        <p:strVal val="visible"/>
                                      </p:to>
                                    </p:set>
                                    <p:animEffect filter="wipe(left)" transition="in">
                                      <p:cBhvr>
                                        <p:cTn id="20" dur="500"/>
                                        <p:tgtEl>
                                          <p:spTgt spid="2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27">
                                            <p:txEl>
                                              <p:pRg st="3" end="3"/>
                                            </p:txEl>
                                          </p:spTgt>
                                        </p:tgtEl>
                                        <p:attrNameLst>
                                          <p:attrName>style.visibility</p:attrName>
                                        </p:attrNameLst>
                                      </p:cBhvr>
                                      <p:to>
                                        <p:strVal val="visible"/>
                                      </p:to>
                                    </p:set>
                                    <p:animEffect filter="wipe(left)" transition="in">
                                      <p:cBhvr>
                                        <p:cTn id="25" dur="500"/>
                                        <p:tgtEl>
                                          <p:spTgt spid="22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27">
                                            <p:txEl>
                                              <p:pRg st="4" end="4"/>
                                            </p:txEl>
                                          </p:spTgt>
                                        </p:tgtEl>
                                        <p:attrNameLst>
                                          <p:attrName>style.visibility</p:attrName>
                                        </p:attrNameLst>
                                      </p:cBhvr>
                                      <p:to>
                                        <p:strVal val="visible"/>
                                      </p:to>
                                    </p:set>
                                    <p:animEffect filter="wipe(left)" transition="in">
                                      <p:cBhvr>
                                        <p:cTn id="30" dur="500"/>
                                        <p:tgtEl>
                                          <p:spTgt spid="22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27">
                                            <p:txEl>
                                              <p:pRg st="5" end="5"/>
                                            </p:txEl>
                                          </p:spTgt>
                                        </p:tgtEl>
                                        <p:attrNameLst>
                                          <p:attrName>style.visibility</p:attrName>
                                        </p:attrNameLst>
                                      </p:cBhvr>
                                      <p:to>
                                        <p:strVal val="visible"/>
                                      </p:to>
                                    </p:set>
                                    <p:animEffect filter="wipe(left)" transition="in">
                                      <p:cBhvr>
                                        <p:cTn id="35" dur="500"/>
                                        <p:tgtEl>
                                          <p:spTgt spid="22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Content Placeholder 4"/>
          <p:cNvSpPr txBox="1"/>
          <p:nvPr>
            <p:ph type="body" idx="1"/>
          </p:nvPr>
        </p:nvSpPr>
        <p:spPr>
          <a:xfrm>
            <a:off x="0" y="1"/>
            <a:ext cx="24384000" cy="13716000"/>
          </a:xfrm>
          <a:prstGeom prst="rect">
            <a:avLst/>
          </a:prstGeom>
        </p:spPr>
        <p:txBody>
          <a:bodyPr/>
          <a:lstStyle>
            <a:lvl1pPr marL="0" indent="0" algn="ctr" defTabSz="1591055">
              <a:spcBef>
                <a:spcPts val="1700"/>
              </a:spcBef>
              <a:buSzTx/>
              <a:buNone/>
              <a:defRPr b="1" sz="14789">
                <a:solidFill>
                  <a:srgbClr val="FF0000"/>
                </a:solidFill>
                <a:latin typeface="Arial"/>
                <a:ea typeface="Arial"/>
                <a:cs typeface="Arial"/>
                <a:sym typeface="Arial"/>
              </a:defRPr>
            </a:lvl1pPr>
          </a:lstStyle>
          <a:p>
            <a:pPr/>
            <a:r>
              <a:t>IF YOU ARE GUILTY OF WILLFUL SIN OF ANYKIND AND NEED THE PRAYERS AND  ENCOURAGEMENT  OF YOUR BROTHERS AND SISTERS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animEffect filter="box(in)" transition="in">
                                      <p:cBhvr>
                                        <p:cTn id="7" dur="2000"/>
                                        <p:tgtEl>
                                          <p:spTgt spid="229">
                                            <p:bg/>
                                          </p:spTgt>
                                        </p:tgtEl>
                                      </p:cBhvr>
                                    </p:animEffect>
                                  </p:childTnLst>
                                </p:cTn>
                              </p:par>
                              <p:par>
                                <p:cTn id="8" presetClass="entr" nodeType="withEffect" presetSubtype="16" presetID="4" grpId="1" fill="hold">
                                  <p:stCondLst>
                                    <p:cond delay="0"/>
                                  </p:stCondLst>
                                  <p:iterate type="el" backwards="0">
                                    <p:tmAbs val="0"/>
                                  </p:iterate>
                                  <p:childTnLst>
                                    <p:set>
                                      <p:cBhvr>
                                        <p:cTn id="9" fill="hold"/>
                                        <p:tgtEl>
                                          <p:spTgt spid="229">
                                            <p:txEl>
                                              <p:pRg st="0" end="0"/>
                                            </p:txEl>
                                          </p:spTgt>
                                        </p:tgtEl>
                                        <p:attrNameLst>
                                          <p:attrName>style.visibility</p:attrName>
                                        </p:attrNameLst>
                                      </p:cBhvr>
                                      <p:to>
                                        <p:strVal val="visible"/>
                                      </p:to>
                                    </p:set>
                                    <p:animEffect filter="box(in)" transition="in">
                                      <p:cBhvr>
                                        <p:cTn id="10" dur="2000"/>
                                        <p:tgtEl>
                                          <p:spTgt spid="229">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9"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Content Placeholder 4"/>
          <p:cNvSpPr txBox="1"/>
          <p:nvPr>
            <p:ph type="body" idx="1"/>
          </p:nvPr>
        </p:nvSpPr>
        <p:spPr>
          <a:xfrm>
            <a:off x="0" y="-1"/>
            <a:ext cx="24384000" cy="13716000"/>
          </a:xfrm>
          <a:prstGeom prst="rect">
            <a:avLst/>
          </a:prstGeom>
        </p:spPr>
        <p:txBody>
          <a:bodyPr/>
          <a:lstStyle>
            <a:lvl1pPr marL="0" indent="0" algn="ctr">
              <a:buSzTx/>
              <a:buNone/>
              <a:defRPr b="1" sz="20000">
                <a:solidFill>
                  <a:srgbClr val="FF0000"/>
                </a:solidFill>
                <a:latin typeface="Arial"/>
                <a:ea typeface="Arial"/>
                <a:cs typeface="Arial"/>
                <a:sym typeface="Arial"/>
              </a:defRPr>
            </a:lvl1pPr>
          </a:lstStyle>
          <a:p>
            <a:pPr/>
            <a:r>
              <a:t>WILL YOU COME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31">
                                            <p:bg/>
                                          </p:spTgt>
                                        </p:tgtEl>
                                        <p:attrNameLst>
                                          <p:attrName>style.visibility</p:attrName>
                                        </p:attrNameLst>
                                      </p:cBhvr>
                                      <p:to>
                                        <p:strVal val="visible"/>
                                      </p:to>
                                    </p:set>
                                    <p:animEffect filter="wipe(down)" transition="in">
                                      <p:cBhvr>
                                        <p:cTn id="7" dur="500"/>
                                        <p:tgtEl>
                                          <p:spTgt spid="231">
                                            <p:bg/>
                                          </p:spTgt>
                                        </p:tgtEl>
                                      </p:cBhvr>
                                    </p:animEffect>
                                  </p:childTnLst>
                                </p:cTn>
                              </p:par>
                              <p:par>
                                <p:cTn id="8" presetClass="entr" nodeType="withEffect" presetSubtype="4" presetID="22" grpId="1" fill="hold">
                                  <p:stCondLst>
                                    <p:cond delay="0"/>
                                  </p:stCondLst>
                                  <p:iterate type="el" backwards="0">
                                    <p:tmAbs val="0"/>
                                  </p:iterate>
                                  <p:childTnLst>
                                    <p:set>
                                      <p:cBhvr>
                                        <p:cTn id="9" fill="hold"/>
                                        <p:tgtEl>
                                          <p:spTgt spid="231">
                                            <p:txEl>
                                              <p:pRg st="0" end="0"/>
                                            </p:txEl>
                                          </p:spTgt>
                                        </p:tgtEl>
                                        <p:attrNameLst>
                                          <p:attrName>style.visibility</p:attrName>
                                        </p:attrNameLst>
                                      </p:cBhvr>
                                      <p:to>
                                        <p:strVal val="visible"/>
                                      </p:to>
                                    </p:set>
                                    <p:animEffect filter="wipe(down)" transition="in">
                                      <p:cBhvr>
                                        <p:cTn id="10" dur="500"/>
                                        <p:tgtEl>
                                          <p:spTgt spid="231">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31"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hueOff val="-78595"/>
            <a:satOff val="12505"/>
            <a:lumOff val="13871"/>
          </a:schemeClr>
        </a:solidFill>
      </p:bgPr>
    </p:bg>
    <p:spTree>
      <p:nvGrpSpPr>
        <p:cNvPr id="1" name=""/>
        <p:cNvGrpSpPr/>
        <p:nvPr/>
      </p:nvGrpSpPr>
      <p:grpSpPr>
        <a:xfrm>
          <a:off x="0" y="0"/>
          <a:ext cx="0" cy="0"/>
          <a:chOff x="0" y="0"/>
          <a:chExt cx="0" cy="0"/>
        </a:xfrm>
      </p:grpSpPr>
      <p:pic>
        <p:nvPicPr>
          <p:cNvPr id="233" name="NEW_BUILDING_1.jpg" descr="NEW_BUILDING_1.jpg"/>
          <p:cNvPicPr>
            <a:picLocks noChangeAspect="1"/>
          </p:cNvPicPr>
          <p:nvPr/>
        </p:nvPicPr>
        <p:blipFill>
          <a:blip r:embed="rId2">
            <a:extLst/>
          </a:blip>
          <a:stretch>
            <a:fillRect/>
          </a:stretch>
        </p:blipFill>
        <p:spPr>
          <a:xfrm>
            <a:off x="-81762" y="-23399"/>
            <a:ext cx="26010075" cy="13847469"/>
          </a:xfrm>
          <a:prstGeom prst="rect">
            <a:avLst/>
          </a:prstGeom>
          <a:ln w="12700">
            <a:miter lim="400000"/>
          </a:ln>
        </p:spPr>
      </p:pic>
      <p:sp>
        <p:nvSpPr>
          <p:cNvPr id="234" name="ALEXANDERCHURCHOFCHRIST.COM"/>
          <p:cNvSpPr txBox="1"/>
          <p:nvPr/>
        </p:nvSpPr>
        <p:spPr>
          <a:xfrm>
            <a:off x="8509164" y="11909393"/>
            <a:ext cx="18519625" cy="838201"/>
          </a:xfrm>
          <a:prstGeom prst="rect">
            <a:avLst/>
          </a:prstGeom>
          <a:ln w="12700">
            <a:miter lim="400000"/>
          </a:ln>
          <a:effectLst>
            <a:outerShdw sx="100000" sy="100000" kx="0" ky="0" algn="b" rotWithShape="0" blurRad="203200" dist="79218"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b="1" sz="5000">
                <a:solidFill>
                  <a:srgbClr val="FFFFFF"/>
                </a:solidFill>
                <a:latin typeface="Gill Sans"/>
                <a:ea typeface="Gill Sans"/>
                <a:cs typeface="Gill Sans"/>
                <a:sym typeface="Gill Sans"/>
              </a:defRPr>
            </a:pPr>
            <a:r>
              <a:rPr u="sng">
                <a:hlinkClick r:id="rId3" invalidUrl="" action="" tgtFrame="" tooltip="" history="1" highlightClick="0" endSnd="0"/>
              </a:rPr>
              <a:t>ALEXANDERCHURCHOFCHRIST.COM</a:t>
            </a:r>
            <a:r>
              <a:t> </a:t>
            </a:r>
          </a:p>
        </p:txBody>
      </p:sp>
      <p:sp>
        <p:nvSpPr>
          <p:cNvPr id="235" name="You Are Welcome At Any And All of Our Services!"/>
          <p:cNvSpPr txBox="1"/>
          <p:nvPr/>
        </p:nvSpPr>
        <p:spPr>
          <a:xfrm>
            <a:off x="12090910" y="3246548"/>
            <a:ext cx="11356132" cy="2062957"/>
          </a:xfrm>
          <a:prstGeom prst="rect">
            <a:avLst/>
          </a:prstGeom>
          <a:ln w="12700"/>
          <a:effectLst>
            <a:outerShdw sx="100000" sy="100000" kx="0" ky="0" algn="b" rotWithShape="0" blurRad="190500" dist="101600" dir="0">
              <a:srgbClr val="424242"/>
            </a:outerShdw>
          </a:effectLst>
          <a:extLst>
            <a:ext uri="{C572A759-6A51-4108-AA02-DFA0A04FC94B}">
              <ma14:wrappingTextBoxFlag xmlns:ma14="http://schemas.microsoft.com/office/mac/drawingml/2011/main" val="1"/>
            </a:ext>
          </a:extLst>
        </p:spPr>
        <p:txBody>
          <a:bodyPr lIns="53578" tIns="53578" rIns="53578" bIns="53578" anchor="ctr">
            <a:spAutoFit/>
          </a:bodyPr>
          <a:lstStyle>
            <a:lvl1pPr algn="ctr" defTabSz="821531">
              <a:lnSpc>
                <a:spcPct val="100000"/>
              </a:lnSpc>
              <a:spcBef>
                <a:spcPts val="2300"/>
              </a:spcBef>
              <a:buClr>
                <a:srgbClr val="FFFFFF"/>
              </a:buClr>
              <a:defRPr b="1" spc="-83" sz="6300">
                <a:solidFill>
                  <a:srgbClr val="FFFFFF"/>
                </a:solidFill>
                <a:effectLst>
                  <a:outerShdw sx="100000" sy="100000" kx="0" ky="0" algn="b" rotWithShape="0" blurRad="63500" dist="0" dir="3600000">
                    <a:srgbClr val="000000">
                      <a:alpha val="70000"/>
                    </a:srgbClr>
                  </a:outerShdw>
                </a:effectLst>
                <a:uFill>
                  <a:solidFill>
                    <a:srgbClr val="FFFFFF"/>
                  </a:solidFill>
                </a:uFill>
                <a:latin typeface="Century Gothic"/>
                <a:ea typeface="Century Gothic"/>
                <a:cs typeface="Century Gothic"/>
                <a:sym typeface="Century Gothic"/>
              </a:defRPr>
            </a:lvl1pPr>
          </a:lstStyle>
          <a:p>
            <a:pPr>
              <a:defRPr>
                <a:effectLst/>
                <a:uFillTx/>
              </a:defRPr>
            </a:pPr>
            <a:r>
              <a:rPr>
                <a:effectLst>
                  <a:outerShdw sx="100000" sy="100000" kx="0" ky="0" algn="b" rotWithShape="0" blurRad="63500" dist="0" dir="3600000">
                    <a:srgbClr val="000000">
                      <a:alpha val="70000"/>
                    </a:srgbClr>
                  </a:outerShdw>
                </a:effectLst>
                <a:uFill>
                  <a:solidFill>
                    <a:srgbClr val="FFFFFF"/>
                  </a:solidFill>
                </a:uFill>
              </a:rPr>
              <a:t>You Are Welcome At Any And All of Our Services!</a:t>
            </a:r>
          </a:p>
        </p:txBody>
      </p:sp>
      <p:sp>
        <p:nvSpPr>
          <p:cNvPr id="236" name="Meeting Times:…"/>
          <p:cNvSpPr txBox="1"/>
          <p:nvPr/>
        </p:nvSpPr>
        <p:spPr>
          <a:xfrm>
            <a:off x="11535978" y="5441642"/>
            <a:ext cx="12465997" cy="6016626"/>
          </a:xfrm>
          <a:prstGeom prst="rect">
            <a:avLst/>
          </a:prstGeom>
          <a:gradFill>
            <a:gsLst>
              <a:gs pos="0">
                <a:srgbClr val="EBEBEB">
                  <a:alpha val="68713"/>
                </a:srgbClr>
              </a:gs>
              <a:gs pos="100000">
                <a:srgbClr val="FFFFFF">
                  <a:alpha val="76559"/>
                </a:srgbClr>
              </a:gs>
            </a:gsLst>
            <a:lin ang="16200000"/>
          </a:gradFill>
          <a:ln w="63500">
            <a:solidFill>
              <a:srgbClr val="000000"/>
            </a:solidFill>
          </a:ln>
          <a:effectLst>
            <a:outerShdw sx="100000" sy="100000" kx="0" ky="0" algn="b" rotWithShape="0" blurRad="279400" dist="241300" dir="5400000">
              <a:srgbClr val="000000">
                <a:alpha val="38000"/>
              </a:srgbClr>
            </a:outerShdw>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357187" tIns="357187" rIns="357187" bIns="357187" anchor="ctr">
            <a:spAutoFit/>
          </a:bodyPr>
          <a:lstStyle/>
          <a:p>
            <a:pPr algn="ctr" defTabSz="821531">
              <a:lnSpc>
                <a:spcPct val="100000"/>
              </a:lnSpc>
              <a:spcBef>
                <a:spcPts val="500"/>
              </a:spcBef>
              <a:buClr>
                <a:srgbClr val="000000"/>
              </a:buClr>
              <a:defRPr b="1" cap="all" spc="959" sz="8000">
                <a:solidFill>
                  <a:srgbClr val="005493"/>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a:uFill>
                  <a:solidFill>
                    <a:srgbClr val="000000"/>
                  </a:solidFill>
                </a:uFill>
              </a:rPr>
              <a:t>Meeting Times:</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A.M. Bible Study: 9:00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A.M. Assembly:	10:00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Sunday P.M. Assembly:     4:00</a:t>
            </a:r>
          </a:p>
          <a:p>
            <a:pPr algn="ctr" defTabSz="821531">
              <a:lnSpc>
                <a:spcPct val="100000"/>
              </a:lnSpc>
              <a:spcBef>
                <a:spcPts val="500"/>
              </a:spcBef>
              <a:buClr>
                <a:srgbClr val="000000"/>
              </a:buClr>
              <a:defRPr spc="-79" sz="6000">
                <a:solidFill>
                  <a:srgbClr val="F4D7E8"/>
                </a:solidFill>
                <a:effectLst>
                  <a:outerShdw sx="100000" sy="100000" kx="0" ky="0" algn="b" rotWithShape="0" blurRad="88900" dist="63500" dir="2590540">
                    <a:srgbClr val="000000">
                      <a:alpha val="35000"/>
                    </a:srgbClr>
                  </a:outerShdw>
                </a:effectLst>
                <a:uFill>
                  <a:solidFill>
                    <a:srgbClr val="F4D7E8"/>
                  </a:solidFill>
                </a:uFill>
                <a:latin typeface="Century Gothic"/>
                <a:ea typeface="Century Gothic"/>
                <a:cs typeface="Century Gothic"/>
                <a:sym typeface="Century Gothic"/>
              </a:defRPr>
            </a:pPr>
            <a:r>
              <a:rPr spc="0">
                <a:solidFill>
                  <a:srgbClr val="000000"/>
                </a:solidFill>
                <a:uFill>
                  <a:solidFill>
                    <a:srgbClr val="000000"/>
                  </a:solidFill>
                </a:uFill>
              </a:rPr>
              <a:t>Wed. P.M. Bible Study:      7:00</a:t>
            </a:r>
          </a:p>
        </p:txBody>
      </p:sp>
      <p:pic>
        <p:nvPicPr>
          <p:cNvPr id="237" name="pasted-movie.png" descr="pasted-movie.png"/>
          <p:cNvPicPr>
            <a:picLocks noChangeAspect="1"/>
          </p:cNvPicPr>
          <p:nvPr/>
        </p:nvPicPr>
        <p:blipFill>
          <a:blip r:embed="rId4">
            <a:extLst/>
          </a:blip>
          <a:stretch>
            <a:fillRect/>
          </a:stretch>
        </p:blipFill>
        <p:spPr>
          <a:xfrm>
            <a:off x="439809" y="7572071"/>
            <a:ext cx="5718073" cy="5718073"/>
          </a:xfrm>
          <a:prstGeom prst="rect">
            <a:avLst/>
          </a:prstGeom>
          <a:ln w="12700">
            <a:miter lim="400000"/>
          </a:ln>
        </p:spPr>
      </p:pic>
      <p:sp>
        <p:nvSpPr>
          <p:cNvPr id="238" name="100 CORNERSTONE ALEXANDER AR, 72002"/>
          <p:cNvSpPr txBox="1"/>
          <p:nvPr/>
        </p:nvSpPr>
        <p:spPr>
          <a:xfrm>
            <a:off x="6479382" y="2162558"/>
            <a:ext cx="17904620" cy="990601"/>
          </a:xfrm>
          <a:prstGeom prst="rect">
            <a:avLst/>
          </a:prstGeom>
          <a:gradFill>
            <a:gsLst>
              <a:gs pos="0">
                <a:srgbClr val="005493">
                  <a:alpha val="38270"/>
                </a:srgbClr>
              </a:gs>
              <a:gs pos="100000">
                <a:srgbClr val="FFFFFF">
                  <a:alpha val="44810"/>
                </a:srgbClr>
              </a:gs>
            </a:gsLst>
            <a:lin ang="162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700">
                <a:ln w="12700" cap="flat">
                  <a:solidFill>
                    <a:srgbClr val="000000"/>
                  </a:solidFill>
                  <a:prstDash val="solid"/>
                  <a:miter lim="400000"/>
                </a:ln>
                <a:solidFill>
                  <a:srgbClr val="FFFFFF"/>
                </a:solidFill>
                <a:effectLst>
                  <a:outerShdw sx="100000" sy="100000" kx="0" ky="0" algn="b" rotWithShape="0" blurRad="12700" dist="63500" dir="4418335">
                    <a:srgbClr val="000000"/>
                  </a:outerShdw>
                </a:effectLst>
                <a:latin typeface="Century Gothic"/>
                <a:ea typeface="Century Gothic"/>
                <a:cs typeface="Century Gothic"/>
                <a:sym typeface="Century Gothic"/>
              </a:defRPr>
            </a:lvl1pPr>
          </a:lstStyle>
          <a:p>
            <a:pPr/>
            <a:r>
              <a:t>100 CORNERSTONE ALEXANDER AR, 72002</a:t>
            </a:r>
          </a:p>
        </p:txBody>
      </p:sp>
      <p:pic>
        <p:nvPicPr>
          <p:cNvPr id="239" name="pasted-movie.png" descr="pasted-movie.png"/>
          <p:cNvPicPr>
            <a:picLocks noChangeAspect="1"/>
          </p:cNvPicPr>
          <p:nvPr/>
        </p:nvPicPr>
        <p:blipFill>
          <a:blip r:embed="rId5">
            <a:extLst/>
          </a:blip>
          <a:stretch>
            <a:fillRect/>
          </a:stretch>
        </p:blipFill>
        <p:spPr>
          <a:xfrm>
            <a:off x="-84497" y="684307"/>
            <a:ext cx="7609327" cy="7187439"/>
          </a:xfrm>
          <a:prstGeom prst="rect">
            <a:avLst/>
          </a:prstGeom>
          <a:ln w="12700">
            <a:miter lim="400000"/>
          </a:ln>
        </p:spPr>
      </p:pic>
      <p:pic>
        <p:nvPicPr>
          <p:cNvPr id="240" name="pasted-movie.png" descr="pasted-movie.png"/>
          <p:cNvPicPr>
            <a:picLocks noChangeAspect="1"/>
          </p:cNvPicPr>
          <p:nvPr/>
        </p:nvPicPr>
        <p:blipFill>
          <a:blip r:embed="rId6">
            <a:extLst/>
          </a:blip>
          <a:stretch>
            <a:fillRect/>
          </a:stretch>
        </p:blipFill>
        <p:spPr>
          <a:xfrm>
            <a:off x="-335577" y="-324224"/>
            <a:ext cx="25055154" cy="243093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Content Placeholder 2"/>
          <p:cNvSpPr txBox="1"/>
          <p:nvPr>
            <p:ph type="body" idx="1"/>
          </p:nvPr>
        </p:nvSpPr>
        <p:spPr>
          <a:xfrm>
            <a:off x="0" y="-1"/>
            <a:ext cx="24384000" cy="12353928"/>
          </a:xfrm>
          <a:prstGeom prst="rect">
            <a:avLst/>
          </a:prstGeom>
        </p:spPr>
        <p:txBody>
          <a:bodyPr/>
          <a:lstStyle>
            <a:lvl1pPr>
              <a:defRPr b="1" sz="6400">
                <a:solidFill>
                  <a:srgbClr val="FF0000"/>
                </a:solidFill>
                <a:latin typeface="Arial"/>
                <a:ea typeface="Arial"/>
                <a:cs typeface="Arial"/>
                <a:sym typeface="Arial"/>
              </a:defRPr>
            </a:lvl1pPr>
          </a:lstStyle>
          <a:p>
            <a:pPr/>
            <a:r>
              <a:t>19 Therefore, brethren, having boldness[b] to enter the Holiest by the blood of Jesus, 20 by a new and living way which He consecrated for us, through the veil, that is, His flesh, 21 and having a High Priest over the house of God, 22 let us draw near with a true heart in full assurance of faith, having our hearts sprinkled from an evil conscience and our bodies washed with pure water. 23 Let us hold fast the confession of our hope without wavering, for He who promised is faithful. 24 And let us consider one another in order to stir up love and good works, 25 not forsaking the assembling of ourselves together,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4" grpId="1" fill="hold">
                                  <p:stCondLst>
                                    <p:cond delay="0"/>
                                  </p:stCondLst>
                                  <p:iterate type="el" backwards="0">
                                    <p:tmAbs val="0"/>
                                  </p:iterate>
                                  <p:childTnLst>
                                    <p:set>
                                      <p:cBhvr>
                                        <p:cTn id="6" fill="hold"/>
                                        <p:tgtEl>
                                          <p:spTgt spid="179">
                                            <p:bg/>
                                          </p:spTgt>
                                        </p:tgtEl>
                                        <p:attrNameLst>
                                          <p:attrName>style.visibility</p:attrName>
                                        </p:attrNameLst>
                                      </p:cBhvr>
                                      <p:to>
                                        <p:strVal val="visible"/>
                                      </p:to>
                                    </p:set>
                                    <p:animEffect filter="box(in)" transition="in">
                                      <p:cBhvr>
                                        <p:cTn id="7" dur="2000"/>
                                        <p:tgtEl>
                                          <p:spTgt spid="179">
                                            <p:bg/>
                                          </p:spTgt>
                                        </p:tgtEl>
                                      </p:cBhvr>
                                    </p:animEffect>
                                  </p:childTnLst>
                                </p:cTn>
                              </p:par>
                              <p:par>
                                <p:cTn id="8" presetClass="entr" nodeType="withEffect" presetSubtype="16" presetID="4" grpId="1" fill="hold">
                                  <p:stCondLst>
                                    <p:cond delay="0"/>
                                  </p:stCondLst>
                                  <p:iterate type="el" backwards="0">
                                    <p:tmAbs val="0"/>
                                  </p:iterate>
                                  <p:childTnLst>
                                    <p:set>
                                      <p:cBhvr>
                                        <p:cTn id="9" fill="hold"/>
                                        <p:tgtEl>
                                          <p:spTgt spid="179">
                                            <p:txEl>
                                              <p:pRg st="0" end="0"/>
                                            </p:txEl>
                                          </p:spTgt>
                                        </p:tgtEl>
                                        <p:attrNameLst>
                                          <p:attrName>style.visibility</p:attrName>
                                        </p:attrNameLst>
                                      </p:cBhvr>
                                      <p:to>
                                        <p:strVal val="visible"/>
                                      </p:to>
                                    </p:set>
                                    <p:animEffect filter="box(in)" transition="in">
                                      <p:cBhvr>
                                        <p:cTn id="10" dur="2000"/>
                                        <p:tgtEl>
                                          <p:spTgt spid="179">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7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Content Placeholder 4"/>
          <p:cNvSpPr txBox="1"/>
          <p:nvPr>
            <p:ph type="body" idx="1"/>
          </p:nvPr>
        </p:nvSpPr>
        <p:spPr>
          <a:xfrm>
            <a:off x="0" y="2"/>
            <a:ext cx="24384000" cy="13716001"/>
          </a:xfrm>
          <a:prstGeom prst="rect">
            <a:avLst/>
          </a:prstGeom>
        </p:spPr>
        <p:txBody>
          <a:bodyPr/>
          <a:lstStyle/>
          <a:p>
            <a:pPr>
              <a:defRPr b="1" sz="6400">
                <a:latin typeface="Arial"/>
                <a:ea typeface="Arial"/>
                <a:cs typeface="Arial"/>
                <a:sym typeface="Arial"/>
              </a:defRPr>
            </a:pPr>
            <a:r>
              <a:t>INTRODUCTION</a:t>
            </a:r>
          </a:p>
          <a:p>
            <a:pPr>
              <a:defRPr sz="6400">
                <a:latin typeface="Arial"/>
                <a:ea typeface="Arial"/>
                <a:cs typeface="Arial"/>
                <a:sym typeface="Arial"/>
              </a:defRPr>
            </a:pPr>
            <a:r>
              <a:t>To this point in "The Epistle To The Hebrews", doctrinal arguments have been presented to encourage faithfulness and steadfastness...</a:t>
            </a:r>
          </a:p>
          <a:p>
            <a:pPr>
              <a:defRPr sz="6400">
                <a:latin typeface="Arial"/>
                <a:ea typeface="Arial"/>
                <a:cs typeface="Arial"/>
                <a:sym typeface="Arial"/>
              </a:defRPr>
            </a:pPr>
            <a:r>
              <a:t>Demonstrating the superiority of the Son - </a:t>
            </a:r>
            <a:r>
              <a:rPr b="1">
                <a:solidFill>
                  <a:srgbClr val="FF0000"/>
                </a:solidFill>
              </a:rPr>
              <a:t>He 1:1-8:6</a:t>
            </a:r>
            <a:endParaRPr b="1">
              <a:solidFill>
                <a:srgbClr val="FF0000"/>
              </a:solidFill>
            </a:endParaRPr>
          </a:p>
          <a:p>
            <a:pPr>
              <a:defRPr sz="6400">
                <a:latin typeface="Arial"/>
                <a:ea typeface="Arial"/>
                <a:cs typeface="Arial"/>
                <a:sym typeface="Arial"/>
              </a:defRPr>
            </a:pPr>
            <a:r>
              <a:t>Illustrating the superiority of the New Covenant - </a:t>
            </a:r>
            <a:r>
              <a:rPr b="1">
                <a:solidFill>
                  <a:srgbClr val="FF0000"/>
                </a:solidFill>
              </a:rPr>
              <a:t>He 8:7-10:18</a:t>
            </a:r>
            <a:endParaRPr b="1">
              <a:solidFill>
                <a:srgbClr val="FF0000"/>
              </a:solidFill>
            </a:endParaRPr>
          </a:p>
          <a:p>
            <a:pPr>
              <a:defRPr sz="6400">
                <a:latin typeface="Arial"/>
                <a:ea typeface="Arial"/>
                <a:cs typeface="Arial"/>
                <a:sym typeface="Arial"/>
              </a:defRPr>
            </a:pPr>
            <a:r>
              <a:t>With </a:t>
            </a:r>
            <a:r>
              <a:rPr b="1">
                <a:solidFill>
                  <a:srgbClr val="FF0000"/>
                </a:solidFill>
              </a:rPr>
              <a:t>He 10:19</a:t>
            </a:r>
            <a:r>
              <a:t>, the author begins making application based upon these premises...</a:t>
            </a:r>
          </a:p>
          <a:p>
            <a:pPr>
              <a:defRPr sz="6400">
                <a:latin typeface="Arial"/>
                <a:ea typeface="Arial"/>
                <a:cs typeface="Arial"/>
                <a:sym typeface="Arial"/>
              </a:defRPr>
            </a:pPr>
            <a:r>
              <a:t>Which he does through a series of exhortations and warnings</a:t>
            </a:r>
          </a:p>
          <a:p>
            <a:pPr>
              <a:defRPr sz="6400">
                <a:latin typeface="Arial"/>
                <a:ea typeface="Arial"/>
                <a:cs typeface="Arial"/>
                <a:sym typeface="Arial"/>
              </a:defRPr>
            </a:pPr>
            <a:r>
              <a:t>Such composing the remaining part of this epistle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1">
                                            <p:bg/>
                                          </p:spTgt>
                                        </p:tgtEl>
                                        <p:attrNameLst>
                                          <p:attrName>style.visibility</p:attrName>
                                        </p:attrNameLst>
                                      </p:cBhvr>
                                      <p:to>
                                        <p:strVal val="visible"/>
                                      </p:to>
                                    </p:set>
                                    <p:animEffect filter="wipe(left)" transition="in">
                                      <p:cBhvr>
                                        <p:cTn id="7" dur="500"/>
                                        <p:tgtEl>
                                          <p:spTgt spid="1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1">
                                            <p:txEl>
                                              <p:pRg st="0" end="0"/>
                                            </p:txEl>
                                          </p:spTgt>
                                        </p:tgtEl>
                                        <p:attrNameLst>
                                          <p:attrName>style.visibility</p:attrName>
                                        </p:attrNameLst>
                                      </p:cBhvr>
                                      <p:to>
                                        <p:strVal val="visible"/>
                                      </p:to>
                                    </p:set>
                                    <p:animEffect filter="wipe(left)" transition="in">
                                      <p:cBhvr>
                                        <p:cTn id="10" dur="500"/>
                                        <p:tgtEl>
                                          <p:spTgt spid="1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81">
                                            <p:txEl>
                                              <p:pRg st="1" end="1"/>
                                            </p:txEl>
                                          </p:spTgt>
                                        </p:tgtEl>
                                        <p:attrNameLst>
                                          <p:attrName>style.visibility</p:attrName>
                                        </p:attrNameLst>
                                      </p:cBhvr>
                                      <p:to>
                                        <p:strVal val="visible"/>
                                      </p:to>
                                    </p:set>
                                    <p:animEffect filter="wipe(left)" transition="in">
                                      <p:cBhvr>
                                        <p:cTn id="15" dur="500"/>
                                        <p:tgtEl>
                                          <p:spTgt spid="1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81">
                                            <p:txEl>
                                              <p:pRg st="2" end="2"/>
                                            </p:txEl>
                                          </p:spTgt>
                                        </p:tgtEl>
                                        <p:attrNameLst>
                                          <p:attrName>style.visibility</p:attrName>
                                        </p:attrNameLst>
                                      </p:cBhvr>
                                      <p:to>
                                        <p:strVal val="visible"/>
                                      </p:to>
                                    </p:set>
                                    <p:animEffect filter="wipe(left)" transition="in">
                                      <p:cBhvr>
                                        <p:cTn id="20" dur="500"/>
                                        <p:tgtEl>
                                          <p:spTgt spid="18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81">
                                            <p:txEl>
                                              <p:pRg st="3" end="3"/>
                                            </p:txEl>
                                          </p:spTgt>
                                        </p:tgtEl>
                                        <p:attrNameLst>
                                          <p:attrName>style.visibility</p:attrName>
                                        </p:attrNameLst>
                                      </p:cBhvr>
                                      <p:to>
                                        <p:strVal val="visible"/>
                                      </p:to>
                                    </p:set>
                                    <p:animEffect filter="wipe(left)" transition="in">
                                      <p:cBhvr>
                                        <p:cTn id="25" dur="500"/>
                                        <p:tgtEl>
                                          <p:spTgt spid="18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81">
                                            <p:txEl>
                                              <p:pRg st="4" end="4"/>
                                            </p:txEl>
                                          </p:spTgt>
                                        </p:tgtEl>
                                        <p:attrNameLst>
                                          <p:attrName>style.visibility</p:attrName>
                                        </p:attrNameLst>
                                      </p:cBhvr>
                                      <p:to>
                                        <p:strVal val="visible"/>
                                      </p:to>
                                    </p:set>
                                    <p:animEffect filter="wipe(left)" transition="in">
                                      <p:cBhvr>
                                        <p:cTn id="30" dur="500"/>
                                        <p:tgtEl>
                                          <p:spTgt spid="18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81">
                                            <p:txEl>
                                              <p:pRg st="5" end="5"/>
                                            </p:txEl>
                                          </p:spTgt>
                                        </p:tgtEl>
                                        <p:attrNameLst>
                                          <p:attrName>style.visibility</p:attrName>
                                        </p:attrNameLst>
                                      </p:cBhvr>
                                      <p:to>
                                        <p:strVal val="visible"/>
                                      </p:to>
                                    </p:set>
                                    <p:animEffect filter="wipe(left)" transition="in">
                                      <p:cBhvr>
                                        <p:cTn id="35" dur="500"/>
                                        <p:tgtEl>
                                          <p:spTgt spid="18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181">
                                            <p:txEl>
                                              <p:pRg st="6" end="6"/>
                                            </p:txEl>
                                          </p:spTgt>
                                        </p:tgtEl>
                                        <p:attrNameLst>
                                          <p:attrName>style.visibility</p:attrName>
                                        </p:attrNameLst>
                                      </p:cBhvr>
                                      <p:to>
                                        <p:strVal val="visible"/>
                                      </p:to>
                                    </p:set>
                                    <p:animEffect filter="wipe(left)" transition="in">
                                      <p:cBhvr>
                                        <p:cTn id="40" dur="500"/>
                                        <p:tgtEl>
                                          <p:spTgt spid="18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Content Placeholder 4"/>
          <p:cNvSpPr txBox="1"/>
          <p:nvPr>
            <p:ph type="body" idx="1"/>
          </p:nvPr>
        </p:nvSpPr>
        <p:spPr>
          <a:xfrm>
            <a:off x="0" y="-1"/>
            <a:ext cx="24384000" cy="13716000"/>
          </a:xfrm>
          <a:prstGeom prst="rect">
            <a:avLst/>
          </a:prstGeom>
        </p:spPr>
        <p:txBody>
          <a:bodyPr/>
          <a:lstStyle/>
          <a:p>
            <a:pPr>
              <a:defRPr sz="6400">
                <a:latin typeface="Arial"/>
                <a:ea typeface="Arial"/>
                <a:cs typeface="Arial"/>
                <a:sym typeface="Arial"/>
              </a:defRPr>
            </a:pPr>
            <a:r>
              <a:t>In verses 19-25, we find a three-fold exhortation...</a:t>
            </a:r>
          </a:p>
          <a:p>
            <a:pPr>
              <a:defRPr sz="6400">
                <a:latin typeface="Arial"/>
                <a:ea typeface="Arial"/>
                <a:cs typeface="Arial"/>
                <a:sym typeface="Arial"/>
              </a:defRPr>
            </a:pPr>
            <a:r>
              <a:t>To draw near to God</a:t>
            </a:r>
          </a:p>
          <a:p>
            <a:pPr>
              <a:defRPr sz="6400">
                <a:latin typeface="Arial"/>
                <a:ea typeface="Arial"/>
                <a:cs typeface="Arial"/>
                <a:sym typeface="Arial"/>
              </a:defRPr>
            </a:pPr>
            <a:r>
              <a:t>To hold fast our faith</a:t>
            </a:r>
          </a:p>
          <a:p>
            <a:pPr>
              <a:defRPr sz="6400">
                <a:latin typeface="Arial"/>
                <a:ea typeface="Arial"/>
                <a:cs typeface="Arial"/>
                <a:sym typeface="Arial"/>
              </a:defRPr>
            </a:pPr>
            <a:r>
              <a:t>To stimulate one another in love and good works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3">
                                            <p:bg/>
                                          </p:spTgt>
                                        </p:tgtEl>
                                        <p:attrNameLst>
                                          <p:attrName>style.visibility</p:attrName>
                                        </p:attrNameLst>
                                      </p:cBhvr>
                                      <p:to>
                                        <p:strVal val="visible"/>
                                      </p:to>
                                    </p:set>
                                    <p:animEffect filter="wipe(left)" transition="in">
                                      <p:cBhvr>
                                        <p:cTn id="7" dur="500"/>
                                        <p:tgtEl>
                                          <p:spTgt spid="18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3">
                                            <p:txEl>
                                              <p:pRg st="0" end="0"/>
                                            </p:txEl>
                                          </p:spTgt>
                                        </p:tgtEl>
                                        <p:attrNameLst>
                                          <p:attrName>style.visibility</p:attrName>
                                        </p:attrNameLst>
                                      </p:cBhvr>
                                      <p:to>
                                        <p:strVal val="visible"/>
                                      </p:to>
                                    </p:set>
                                    <p:animEffect filter="wipe(left)" transition="in">
                                      <p:cBhvr>
                                        <p:cTn id="10" dur="500"/>
                                        <p:tgtEl>
                                          <p:spTgt spid="18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83">
                                            <p:txEl>
                                              <p:pRg st="1" end="1"/>
                                            </p:txEl>
                                          </p:spTgt>
                                        </p:tgtEl>
                                        <p:attrNameLst>
                                          <p:attrName>style.visibility</p:attrName>
                                        </p:attrNameLst>
                                      </p:cBhvr>
                                      <p:to>
                                        <p:strVal val="visible"/>
                                      </p:to>
                                    </p:set>
                                    <p:animEffect filter="wipe(left)" transition="in">
                                      <p:cBhvr>
                                        <p:cTn id="15" dur="500"/>
                                        <p:tgtEl>
                                          <p:spTgt spid="18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83">
                                            <p:txEl>
                                              <p:pRg st="2" end="2"/>
                                            </p:txEl>
                                          </p:spTgt>
                                        </p:tgtEl>
                                        <p:attrNameLst>
                                          <p:attrName>style.visibility</p:attrName>
                                        </p:attrNameLst>
                                      </p:cBhvr>
                                      <p:to>
                                        <p:strVal val="visible"/>
                                      </p:to>
                                    </p:set>
                                    <p:animEffect filter="wipe(left)" transition="in">
                                      <p:cBhvr>
                                        <p:cTn id="20" dur="500"/>
                                        <p:tgtEl>
                                          <p:spTgt spid="18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83">
                                            <p:txEl>
                                              <p:pRg st="3" end="3"/>
                                            </p:txEl>
                                          </p:spTgt>
                                        </p:tgtEl>
                                        <p:attrNameLst>
                                          <p:attrName>style.visibility</p:attrName>
                                        </p:attrNameLst>
                                      </p:cBhvr>
                                      <p:to>
                                        <p:strVal val="visible"/>
                                      </p:to>
                                    </p:set>
                                    <p:animEffect filter="wipe(left)" transition="in">
                                      <p:cBhvr>
                                        <p:cTn id="25" dur="500"/>
                                        <p:tgtEl>
                                          <p:spTgt spid="18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Content Placeholder 4"/>
          <p:cNvSpPr txBox="1"/>
          <p:nvPr>
            <p:ph type="body" idx="1"/>
          </p:nvPr>
        </p:nvSpPr>
        <p:spPr>
          <a:xfrm>
            <a:off x="0" y="-1"/>
            <a:ext cx="24384000" cy="13716000"/>
          </a:xfrm>
          <a:prstGeom prst="rect">
            <a:avLst/>
          </a:prstGeom>
        </p:spPr>
        <p:txBody>
          <a:bodyPr/>
          <a:lstStyle/>
          <a:p>
            <a:pPr>
              <a:defRPr b="1" sz="6400">
                <a:latin typeface="Arial"/>
                <a:ea typeface="Arial"/>
                <a:cs typeface="Arial"/>
                <a:sym typeface="Arial"/>
              </a:defRPr>
            </a:pPr>
            <a:r>
              <a:t>THE BASIS FOR THIS EXHORTATION...</a:t>
            </a:r>
          </a:p>
          <a:p>
            <a:pPr>
              <a:defRPr sz="6400">
                <a:latin typeface="Arial"/>
                <a:ea typeface="Arial"/>
                <a:cs typeface="Arial"/>
                <a:sym typeface="Arial"/>
              </a:defRPr>
            </a:pPr>
            <a:r>
              <a:t>We are able to "enter" God's presence because:</a:t>
            </a:r>
          </a:p>
          <a:p>
            <a:pPr>
              <a:defRPr sz="6400">
                <a:latin typeface="Arial"/>
                <a:ea typeface="Arial"/>
                <a:cs typeface="Arial"/>
                <a:sym typeface="Arial"/>
              </a:defRPr>
            </a:pPr>
            <a:r>
              <a:t>Jesus has consecrated "a new and living way, through the veil" - </a:t>
            </a:r>
            <a:r>
              <a:rPr b="1">
                <a:solidFill>
                  <a:srgbClr val="FF0000"/>
                </a:solidFill>
              </a:rPr>
              <a:t>He 10:19-20</a:t>
            </a:r>
            <a:endParaRPr b="1">
              <a:solidFill>
                <a:srgbClr val="FF0000"/>
              </a:solidFill>
            </a:endParaRPr>
          </a:p>
          <a:p>
            <a:pPr>
              <a:defRPr sz="6400">
                <a:latin typeface="Arial"/>
                <a:ea typeface="Arial"/>
                <a:cs typeface="Arial"/>
                <a:sym typeface="Arial"/>
              </a:defRPr>
            </a:pPr>
            <a:r>
              <a:t>There is now a new way to approach God in heaven, through One who lives!</a:t>
            </a:r>
          </a:p>
          <a:p>
            <a:pPr>
              <a:defRPr sz="6400">
                <a:latin typeface="Arial"/>
                <a:ea typeface="Arial"/>
                <a:cs typeface="Arial"/>
                <a:sym typeface="Arial"/>
              </a:defRPr>
            </a:pPr>
            <a:r>
              <a:t>It is made possible by "the blood of Jesus...His flesh" (His death on the cross)</a:t>
            </a:r>
          </a:p>
          <a:p>
            <a:pPr>
              <a:defRPr sz="6400">
                <a:latin typeface="Arial"/>
                <a:ea typeface="Arial"/>
                <a:cs typeface="Arial"/>
                <a:sym typeface="Arial"/>
              </a:defRPr>
            </a:pPr>
            <a:r>
              <a:t>Jesus now serves as "a High Priest over the house of God"    </a:t>
            </a:r>
            <a:r>
              <a:rPr b="1">
                <a:solidFill>
                  <a:srgbClr val="FF0000"/>
                </a:solidFill>
              </a:rPr>
              <a:t>- He 10:21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5">
                                            <p:bg/>
                                          </p:spTgt>
                                        </p:tgtEl>
                                        <p:attrNameLst>
                                          <p:attrName>style.visibility</p:attrName>
                                        </p:attrNameLst>
                                      </p:cBhvr>
                                      <p:to>
                                        <p:strVal val="visible"/>
                                      </p:to>
                                    </p:set>
                                    <p:animEffect filter="wipe(left)" transition="in">
                                      <p:cBhvr>
                                        <p:cTn id="7" dur="500"/>
                                        <p:tgtEl>
                                          <p:spTgt spid="18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5">
                                            <p:txEl>
                                              <p:pRg st="0" end="0"/>
                                            </p:txEl>
                                          </p:spTgt>
                                        </p:tgtEl>
                                        <p:attrNameLst>
                                          <p:attrName>style.visibility</p:attrName>
                                        </p:attrNameLst>
                                      </p:cBhvr>
                                      <p:to>
                                        <p:strVal val="visible"/>
                                      </p:to>
                                    </p:set>
                                    <p:animEffect filter="wipe(left)" transition="in">
                                      <p:cBhvr>
                                        <p:cTn id="10" dur="500"/>
                                        <p:tgtEl>
                                          <p:spTgt spid="1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85">
                                            <p:txEl>
                                              <p:pRg st="1" end="1"/>
                                            </p:txEl>
                                          </p:spTgt>
                                        </p:tgtEl>
                                        <p:attrNameLst>
                                          <p:attrName>style.visibility</p:attrName>
                                        </p:attrNameLst>
                                      </p:cBhvr>
                                      <p:to>
                                        <p:strVal val="visible"/>
                                      </p:to>
                                    </p:set>
                                    <p:animEffect filter="wipe(left)" transition="in">
                                      <p:cBhvr>
                                        <p:cTn id="15" dur="500"/>
                                        <p:tgtEl>
                                          <p:spTgt spid="18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85">
                                            <p:txEl>
                                              <p:pRg st="2" end="2"/>
                                            </p:txEl>
                                          </p:spTgt>
                                        </p:tgtEl>
                                        <p:attrNameLst>
                                          <p:attrName>style.visibility</p:attrName>
                                        </p:attrNameLst>
                                      </p:cBhvr>
                                      <p:to>
                                        <p:strVal val="visible"/>
                                      </p:to>
                                    </p:set>
                                    <p:animEffect filter="wipe(left)" transition="in">
                                      <p:cBhvr>
                                        <p:cTn id="20" dur="500"/>
                                        <p:tgtEl>
                                          <p:spTgt spid="18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85">
                                            <p:txEl>
                                              <p:pRg st="3" end="3"/>
                                            </p:txEl>
                                          </p:spTgt>
                                        </p:tgtEl>
                                        <p:attrNameLst>
                                          <p:attrName>style.visibility</p:attrName>
                                        </p:attrNameLst>
                                      </p:cBhvr>
                                      <p:to>
                                        <p:strVal val="visible"/>
                                      </p:to>
                                    </p:set>
                                    <p:animEffect filter="wipe(left)" transition="in">
                                      <p:cBhvr>
                                        <p:cTn id="25" dur="500"/>
                                        <p:tgtEl>
                                          <p:spTgt spid="18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85">
                                            <p:txEl>
                                              <p:pRg st="4" end="4"/>
                                            </p:txEl>
                                          </p:spTgt>
                                        </p:tgtEl>
                                        <p:attrNameLst>
                                          <p:attrName>style.visibility</p:attrName>
                                        </p:attrNameLst>
                                      </p:cBhvr>
                                      <p:to>
                                        <p:strVal val="visible"/>
                                      </p:to>
                                    </p:set>
                                    <p:animEffect filter="wipe(left)" transition="in">
                                      <p:cBhvr>
                                        <p:cTn id="30" dur="500"/>
                                        <p:tgtEl>
                                          <p:spTgt spid="18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85">
                                            <p:txEl>
                                              <p:pRg st="5" end="5"/>
                                            </p:txEl>
                                          </p:spTgt>
                                        </p:tgtEl>
                                        <p:attrNameLst>
                                          <p:attrName>style.visibility</p:attrName>
                                        </p:attrNameLst>
                                      </p:cBhvr>
                                      <p:to>
                                        <p:strVal val="visible"/>
                                      </p:to>
                                    </p:set>
                                    <p:animEffect filter="wipe(left)" transition="in">
                                      <p:cBhvr>
                                        <p:cTn id="35" dur="500"/>
                                        <p:tgtEl>
                                          <p:spTgt spid="18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Content Placeholder 4"/>
          <p:cNvSpPr txBox="1"/>
          <p:nvPr>
            <p:ph type="body" idx="1"/>
          </p:nvPr>
        </p:nvSpPr>
        <p:spPr>
          <a:xfrm>
            <a:off x="0" y="251012"/>
            <a:ext cx="24384000" cy="13464986"/>
          </a:xfrm>
          <a:prstGeom prst="rect">
            <a:avLst/>
          </a:prstGeom>
        </p:spPr>
        <p:txBody>
          <a:bodyPr/>
          <a:lstStyle/>
          <a:p>
            <a:pPr>
              <a:defRPr b="1" sz="6400">
                <a:latin typeface="Arial"/>
                <a:ea typeface="Arial"/>
                <a:cs typeface="Arial"/>
                <a:sym typeface="Arial"/>
              </a:defRPr>
            </a:pPr>
            <a:r>
              <a:t>LET US DRAW NEAR IN FAITH (19-22)</a:t>
            </a:r>
          </a:p>
          <a:p>
            <a:pPr>
              <a:defRPr sz="6400">
                <a:latin typeface="Arial"/>
                <a:ea typeface="Arial"/>
                <a:cs typeface="Arial"/>
                <a:sym typeface="Arial"/>
              </a:defRPr>
            </a:pPr>
            <a:r>
              <a:t>Who is able to come to our aid - </a:t>
            </a:r>
            <a:r>
              <a:rPr b="1">
                <a:solidFill>
                  <a:srgbClr val="FF0000"/>
                </a:solidFill>
              </a:rPr>
              <a:t>He 2:17-18</a:t>
            </a:r>
            <a:endParaRPr b="1">
              <a:solidFill>
                <a:srgbClr val="FF0000"/>
              </a:solidFill>
            </a:endParaRPr>
          </a:p>
          <a:p>
            <a:pPr>
              <a:defRPr sz="6400">
                <a:latin typeface="Arial"/>
                <a:ea typeface="Arial"/>
                <a:cs typeface="Arial"/>
                <a:sym typeface="Arial"/>
              </a:defRPr>
            </a:pPr>
            <a:r>
              <a:t>Who sympathizes with our weakness - </a:t>
            </a:r>
            <a:r>
              <a:rPr b="1">
                <a:solidFill>
                  <a:srgbClr val="FF0000"/>
                </a:solidFill>
              </a:rPr>
              <a:t>He 4:14-16</a:t>
            </a:r>
            <a:endParaRPr b="1">
              <a:solidFill>
                <a:srgbClr val="FF0000"/>
              </a:solidFill>
            </a:endParaRPr>
          </a:p>
          <a:p>
            <a:pPr>
              <a:defRPr sz="6400">
                <a:latin typeface="Arial"/>
                <a:ea typeface="Arial"/>
                <a:cs typeface="Arial"/>
                <a:sym typeface="Arial"/>
              </a:defRPr>
            </a:pPr>
            <a:r>
              <a:t>Who ever lives to intercede in our behalf - </a:t>
            </a:r>
            <a:r>
              <a:rPr b="1">
                <a:solidFill>
                  <a:srgbClr val="FF0000"/>
                </a:solidFill>
              </a:rPr>
              <a:t>He 7:24-25</a:t>
            </a:r>
            <a:endParaRPr b="1">
              <a:solidFill>
                <a:srgbClr val="FF0000"/>
              </a:solidFill>
            </a:endParaRPr>
          </a:p>
          <a:p>
            <a:pPr>
              <a:defRPr sz="6400">
                <a:latin typeface="Arial"/>
                <a:ea typeface="Arial"/>
                <a:cs typeface="Arial"/>
                <a:sym typeface="Arial"/>
              </a:defRPr>
            </a:pPr>
            <a:r>
              <a:t>But we are also able to "enter" God's presence because:</a:t>
            </a:r>
          </a:p>
          <a:p>
            <a:pPr>
              <a:defRPr sz="6400">
                <a:latin typeface="Arial"/>
                <a:ea typeface="Arial"/>
                <a:cs typeface="Arial"/>
                <a:sym typeface="Arial"/>
              </a:defRPr>
            </a:pPr>
            <a:r>
              <a:t>We have had "our hearts sprinkled from an evil conscience"This is an allusion to the Old Testament practice of taking blood from the altar and consecrating the priests by sprinkling them with it - </a:t>
            </a:r>
            <a:r>
              <a:rPr b="1">
                <a:solidFill>
                  <a:srgbClr val="FF0000"/>
                </a:solidFill>
              </a:rPr>
              <a:t>Exo 29:21</a:t>
            </a:r>
            <a:endParaRPr b="1">
              <a:solidFill>
                <a:srgbClr val="FF0000"/>
              </a:solidFill>
            </a:endParaRPr>
          </a:p>
          <a:p>
            <a:pPr>
              <a:defRPr sz="6400">
                <a:latin typeface="Arial"/>
                <a:ea typeface="Arial"/>
                <a:cs typeface="Arial"/>
                <a:sym typeface="Arial"/>
              </a:defRPr>
            </a:pPr>
            <a:r>
              <a:t>It is the blood of Christ that is truly efficacious in purging our conscience of sin - </a:t>
            </a:r>
            <a:r>
              <a:rPr b="1">
                <a:solidFill>
                  <a:srgbClr val="FF0000"/>
                </a:solidFill>
              </a:rPr>
              <a:t>He 9:14</a:t>
            </a:r>
            <a:endParaRPr b="1">
              <a:solidFill>
                <a:srgbClr val="FF0000"/>
              </a:solidFill>
            </a:endParaRPr>
          </a:p>
          <a:p>
            <a:pPr>
              <a:defRPr sz="6400">
                <a:latin typeface="Arial"/>
                <a:ea typeface="Arial"/>
                <a:cs typeface="Arial"/>
                <a:sym typeface="Arial"/>
              </a:defRPr>
            </a:pPr>
            <a:r>
              <a:t>We have had "our bodies washed with pure water"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7">
                                            <p:bg/>
                                          </p:spTgt>
                                        </p:tgtEl>
                                        <p:attrNameLst>
                                          <p:attrName>style.visibility</p:attrName>
                                        </p:attrNameLst>
                                      </p:cBhvr>
                                      <p:to>
                                        <p:strVal val="visible"/>
                                      </p:to>
                                    </p:set>
                                    <p:animEffect filter="wipe(left)" transition="in">
                                      <p:cBhvr>
                                        <p:cTn id="7" dur="500"/>
                                        <p:tgtEl>
                                          <p:spTgt spid="18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7">
                                            <p:txEl>
                                              <p:pRg st="0" end="0"/>
                                            </p:txEl>
                                          </p:spTgt>
                                        </p:tgtEl>
                                        <p:attrNameLst>
                                          <p:attrName>style.visibility</p:attrName>
                                        </p:attrNameLst>
                                      </p:cBhvr>
                                      <p:to>
                                        <p:strVal val="visible"/>
                                      </p:to>
                                    </p:set>
                                    <p:animEffect filter="wipe(left)" transition="in">
                                      <p:cBhvr>
                                        <p:cTn id="10" dur="500"/>
                                        <p:tgtEl>
                                          <p:spTgt spid="1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87">
                                            <p:txEl>
                                              <p:pRg st="1" end="1"/>
                                            </p:txEl>
                                          </p:spTgt>
                                        </p:tgtEl>
                                        <p:attrNameLst>
                                          <p:attrName>style.visibility</p:attrName>
                                        </p:attrNameLst>
                                      </p:cBhvr>
                                      <p:to>
                                        <p:strVal val="visible"/>
                                      </p:to>
                                    </p:set>
                                    <p:animEffect filter="wipe(left)" transition="in">
                                      <p:cBhvr>
                                        <p:cTn id="15" dur="500"/>
                                        <p:tgtEl>
                                          <p:spTgt spid="1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87">
                                            <p:txEl>
                                              <p:pRg st="2" end="2"/>
                                            </p:txEl>
                                          </p:spTgt>
                                        </p:tgtEl>
                                        <p:attrNameLst>
                                          <p:attrName>style.visibility</p:attrName>
                                        </p:attrNameLst>
                                      </p:cBhvr>
                                      <p:to>
                                        <p:strVal val="visible"/>
                                      </p:to>
                                    </p:set>
                                    <p:animEffect filter="wipe(left)" transition="in">
                                      <p:cBhvr>
                                        <p:cTn id="20" dur="500"/>
                                        <p:tgtEl>
                                          <p:spTgt spid="1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87">
                                            <p:txEl>
                                              <p:pRg st="3" end="3"/>
                                            </p:txEl>
                                          </p:spTgt>
                                        </p:tgtEl>
                                        <p:attrNameLst>
                                          <p:attrName>style.visibility</p:attrName>
                                        </p:attrNameLst>
                                      </p:cBhvr>
                                      <p:to>
                                        <p:strVal val="visible"/>
                                      </p:to>
                                    </p:set>
                                    <p:animEffect filter="wipe(left)" transition="in">
                                      <p:cBhvr>
                                        <p:cTn id="25" dur="500"/>
                                        <p:tgtEl>
                                          <p:spTgt spid="18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87">
                                            <p:txEl>
                                              <p:pRg st="4" end="4"/>
                                            </p:txEl>
                                          </p:spTgt>
                                        </p:tgtEl>
                                        <p:attrNameLst>
                                          <p:attrName>style.visibility</p:attrName>
                                        </p:attrNameLst>
                                      </p:cBhvr>
                                      <p:to>
                                        <p:strVal val="visible"/>
                                      </p:to>
                                    </p:set>
                                    <p:animEffect filter="wipe(left)" transition="in">
                                      <p:cBhvr>
                                        <p:cTn id="30" dur="500"/>
                                        <p:tgtEl>
                                          <p:spTgt spid="18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87">
                                            <p:txEl>
                                              <p:pRg st="5" end="5"/>
                                            </p:txEl>
                                          </p:spTgt>
                                        </p:tgtEl>
                                        <p:attrNameLst>
                                          <p:attrName>style.visibility</p:attrName>
                                        </p:attrNameLst>
                                      </p:cBhvr>
                                      <p:to>
                                        <p:strVal val="visible"/>
                                      </p:to>
                                    </p:set>
                                    <p:animEffect filter="wipe(left)" transition="in">
                                      <p:cBhvr>
                                        <p:cTn id="35" dur="500"/>
                                        <p:tgtEl>
                                          <p:spTgt spid="18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187">
                                            <p:txEl>
                                              <p:pRg st="6" end="6"/>
                                            </p:txEl>
                                          </p:spTgt>
                                        </p:tgtEl>
                                        <p:attrNameLst>
                                          <p:attrName>style.visibility</p:attrName>
                                        </p:attrNameLst>
                                      </p:cBhvr>
                                      <p:to>
                                        <p:strVal val="visible"/>
                                      </p:to>
                                    </p:set>
                                    <p:animEffect filter="wipe(left)" transition="in">
                                      <p:cBhvr>
                                        <p:cTn id="40" dur="500"/>
                                        <p:tgtEl>
                                          <p:spTgt spid="18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187">
                                            <p:txEl>
                                              <p:pRg st="7" end="7"/>
                                            </p:txEl>
                                          </p:spTgt>
                                        </p:tgtEl>
                                        <p:attrNameLst>
                                          <p:attrName>style.visibility</p:attrName>
                                        </p:attrNameLst>
                                      </p:cBhvr>
                                      <p:to>
                                        <p:strVal val="visible"/>
                                      </p:to>
                                    </p:set>
                                    <p:animEffect filter="wipe(left)" transition="in">
                                      <p:cBhvr>
                                        <p:cTn id="45" dur="500"/>
                                        <p:tgtEl>
                                          <p:spTgt spid="18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Content Placeholder 4"/>
          <p:cNvSpPr txBox="1"/>
          <p:nvPr>
            <p:ph type="body" idx="1"/>
          </p:nvPr>
        </p:nvSpPr>
        <p:spPr>
          <a:xfrm>
            <a:off x="0" y="322165"/>
            <a:ext cx="24384000" cy="12873884"/>
          </a:xfrm>
          <a:prstGeom prst="rect">
            <a:avLst/>
          </a:prstGeom>
        </p:spPr>
        <p:txBody>
          <a:bodyPr/>
          <a:lstStyle/>
          <a:p>
            <a:pPr>
              <a:defRPr sz="6400">
                <a:latin typeface="Arial"/>
                <a:ea typeface="Arial"/>
                <a:cs typeface="Arial"/>
                <a:sym typeface="Arial"/>
              </a:defRPr>
            </a:pPr>
            <a:r>
              <a:t>Another allusion to the manner in which priests were consecrated - </a:t>
            </a:r>
            <a:r>
              <a:rPr b="1">
                <a:solidFill>
                  <a:srgbClr val="FF0000"/>
                </a:solidFill>
              </a:rPr>
              <a:t>Exo 29:4</a:t>
            </a:r>
            <a:endParaRPr b="1">
              <a:solidFill>
                <a:srgbClr val="FF0000"/>
              </a:solidFill>
            </a:endParaRPr>
          </a:p>
          <a:p>
            <a:pPr>
              <a:defRPr sz="6400">
                <a:latin typeface="Arial"/>
                <a:ea typeface="Arial"/>
                <a:cs typeface="Arial"/>
                <a:sym typeface="Arial"/>
              </a:defRPr>
            </a:pPr>
            <a:r>
              <a:t>The author likely has reference to baptism...</a:t>
            </a:r>
          </a:p>
          <a:p>
            <a:pPr>
              <a:defRPr sz="6400">
                <a:latin typeface="Arial"/>
                <a:ea typeface="Arial"/>
                <a:cs typeface="Arial"/>
                <a:sym typeface="Arial"/>
              </a:defRPr>
            </a:pPr>
            <a:r>
              <a:t>For baptism is referred to as a "washing"- </a:t>
            </a:r>
            <a:r>
              <a:rPr b="1">
                <a:solidFill>
                  <a:srgbClr val="FF0000"/>
                </a:solidFill>
              </a:rPr>
              <a:t>Ac 22:16; cf. Ep 5:26; Tit 3:5</a:t>
            </a:r>
            <a:endParaRPr b="1">
              <a:solidFill>
                <a:srgbClr val="FF0000"/>
              </a:solidFill>
            </a:endParaRPr>
          </a:p>
          <a:p>
            <a:pPr>
              <a:defRPr sz="6400">
                <a:latin typeface="Arial"/>
                <a:ea typeface="Arial"/>
                <a:cs typeface="Arial"/>
                <a:sym typeface="Arial"/>
              </a:defRPr>
            </a:pPr>
            <a:r>
              <a:t>Though the stress is on the inner cleansing, not the outer - cf. </a:t>
            </a:r>
            <a:r>
              <a:rPr b="1">
                <a:solidFill>
                  <a:srgbClr val="FF0000"/>
                </a:solidFill>
              </a:rPr>
              <a:t>1Pe 3:21</a:t>
            </a:r>
            <a:endParaRPr b="1">
              <a:solidFill>
                <a:srgbClr val="FF0000"/>
              </a:solidFill>
            </a:endParaRPr>
          </a:p>
          <a:p>
            <a:pPr>
              <a:defRPr sz="6400">
                <a:latin typeface="Arial"/>
                <a:ea typeface="Arial"/>
                <a:cs typeface="Arial"/>
                <a:sym typeface="Arial"/>
              </a:defRPr>
            </a:pPr>
            <a:r>
              <a:t>[With Christ as our "High Priest", and our own consecration as "priests" through the blood of Jesus, we should not hesitate to draw near to God in prayer and worship, looking forward to that day when we literally enter "through the veil" into God's wonderful presence!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9">
                                            <p:bg/>
                                          </p:spTgt>
                                        </p:tgtEl>
                                        <p:attrNameLst>
                                          <p:attrName>style.visibility</p:attrName>
                                        </p:attrNameLst>
                                      </p:cBhvr>
                                      <p:to>
                                        <p:strVal val="visible"/>
                                      </p:to>
                                    </p:set>
                                    <p:animEffect filter="wipe(left)" transition="in">
                                      <p:cBhvr>
                                        <p:cTn id="7" dur="500"/>
                                        <p:tgtEl>
                                          <p:spTgt spid="18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9">
                                            <p:txEl>
                                              <p:pRg st="0" end="0"/>
                                            </p:txEl>
                                          </p:spTgt>
                                        </p:tgtEl>
                                        <p:attrNameLst>
                                          <p:attrName>style.visibility</p:attrName>
                                        </p:attrNameLst>
                                      </p:cBhvr>
                                      <p:to>
                                        <p:strVal val="visible"/>
                                      </p:to>
                                    </p:set>
                                    <p:animEffect filter="wipe(left)" transition="in">
                                      <p:cBhvr>
                                        <p:cTn id="10" dur="500"/>
                                        <p:tgtEl>
                                          <p:spTgt spid="18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89">
                                            <p:txEl>
                                              <p:pRg st="1" end="1"/>
                                            </p:txEl>
                                          </p:spTgt>
                                        </p:tgtEl>
                                        <p:attrNameLst>
                                          <p:attrName>style.visibility</p:attrName>
                                        </p:attrNameLst>
                                      </p:cBhvr>
                                      <p:to>
                                        <p:strVal val="visible"/>
                                      </p:to>
                                    </p:set>
                                    <p:animEffect filter="wipe(left)" transition="in">
                                      <p:cBhvr>
                                        <p:cTn id="15" dur="500"/>
                                        <p:tgtEl>
                                          <p:spTgt spid="18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89">
                                            <p:txEl>
                                              <p:pRg st="2" end="2"/>
                                            </p:txEl>
                                          </p:spTgt>
                                        </p:tgtEl>
                                        <p:attrNameLst>
                                          <p:attrName>style.visibility</p:attrName>
                                        </p:attrNameLst>
                                      </p:cBhvr>
                                      <p:to>
                                        <p:strVal val="visible"/>
                                      </p:to>
                                    </p:set>
                                    <p:animEffect filter="wipe(left)" transition="in">
                                      <p:cBhvr>
                                        <p:cTn id="20" dur="500"/>
                                        <p:tgtEl>
                                          <p:spTgt spid="18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89">
                                            <p:txEl>
                                              <p:pRg st="3" end="3"/>
                                            </p:txEl>
                                          </p:spTgt>
                                        </p:tgtEl>
                                        <p:attrNameLst>
                                          <p:attrName>style.visibility</p:attrName>
                                        </p:attrNameLst>
                                      </p:cBhvr>
                                      <p:to>
                                        <p:strVal val="visible"/>
                                      </p:to>
                                    </p:set>
                                    <p:animEffect filter="wipe(left)" transition="in">
                                      <p:cBhvr>
                                        <p:cTn id="25" dur="500"/>
                                        <p:tgtEl>
                                          <p:spTgt spid="18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89">
                                            <p:txEl>
                                              <p:pRg st="4" end="4"/>
                                            </p:txEl>
                                          </p:spTgt>
                                        </p:tgtEl>
                                        <p:attrNameLst>
                                          <p:attrName>style.visibility</p:attrName>
                                        </p:attrNameLst>
                                      </p:cBhvr>
                                      <p:to>
                                        <p:strVal val="visible"/>
                                      </p:to>
                                    </p:set>
                                    <p:animEffect filter="wipe(left)" transition="in">
                                      <p:cBhvr>
                                        <p:cTn id="30" dur="500"/>
                                        <p:tgtEl>
                                          <p:spTgt spid="18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8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Content Placeholder 4"/>
          <p:cNvSpPr txBox="1"/>
          <p:nvPr>
            <p:ph type="body" idx="1"/>
          </p:nvPr>
        </p:nvSpPr>
        <p:spPr>
          <a:xfrm>
            <a:off x="0" y="0"/>
            <a:ext cx="24384000" cy="13375342"/>
          </a:xfrm>
          <a:prstGeom prst="rect">
            <a:avLst/>
          </a:prstGeom>
        </p:spPr>
        <p:txBody>
          <a:bodyPr/>
          <a:lstStyle/>
          <a:p>
            <a:pPr>
              <a:defRPr b="1" sz="6400">
                <a:latin typeface="Arial"/>
                <a:ea typeface="Arial"/>
                <a:cs typeface="Arial"/>
                <a:sym typeface="Arial"/>
              </a:defRPr>
            </a:pPr>
            <a:r>
              <a:t>LET US HOLD FAST OUR HOPE (23)</a:t>
            </a:r>
          </a:p>
          <a:p>
            <a:pPr>
              <a:defRPr sz="6400">
                <a:latin typeface="Arial"/>
                <a:ea typeface="Arial"/>
                <a:cs typeface="Arial"/>
                <a:sym typeface="Arial"/>
              </a:defRPr>
            </a:pPr>
            <a:r>
              <a:t>WE ARE EXHORTED TO HOLD FAST THE CONFESSION OF OUR HOPE...</a:t>
            </a:r>
          </a:p>
          <a:p>
            <a:pPr>
              <a:defRPr sz="6400">
                <a:latin typeface="Arial"/>
                <a:ea typeface="Arial"/>
                <a:cs typeface="Arial"/>
                <a:sym typeface="Arial"/>
              </a:defRPr>
            </a:pPr>
            <a:r>
              <a:t>In Christ we have a much "better hope" </a:t>
            </a:r>
            <a:r>
              <a:rPr b="1">
                <a:solidFill>
                  <a:srgbClr val="FF0000"/>
                </a:solidFill>
              </a:rPr>
              <a:t>- He 6:19; 7:19</a:t>
            </a:r>
            <a:endParaRPr b="1">
              <a:solidFill>
                <a:srgbClr val="FF0000"/>
              </a:solidFill>
            </a:endParaRPr>
          </a:p>
          <a:p>
            <a:pPr>
              <a:defRPr sz="6400">
                <a:latin typeface="Arial"/>
                <a:ea typeface="Arial"/>
                <a:cs typeface="Arial"/>
                <a:sym typeface="Arial"/>
              </a:defRPr>
            </a:pPr>
            <a:r>
              <a:t>But there is the danger of apostasy - </a:t>
            </a:r>
            <a:r>
              <a:rPr b="1">
                <a:solidFill>
                  <a:srgbClr val="FF0000"/>
                </a:solidFill>
              </a:rPr>
              <a:t>He 3:12-13; 4:11</a:t>
            </a:r>
            <a:endParaRPr b="1">
              <a:solidFill>
                <a:srgbClr val="FF0000"/>
              </a:solidFill>
            </a:endParaRPr>
          </a:p>
          <a:p>
            <a:pPr>
              <a:defRPr sz="6400">
                <a:latin typeface="Arial"/>
                <a:ea typeface="Arial"/>
                <a:cs typeface="Arial"/>
                <a:sym typeface="Arial"/>
              </a:defRPr>
            </a:pPr>
            <a:r>
              <a:t>For which reason we must "hold fast" the hope which we confess - </a:t>
            </a:r>
            <a:r>
              <a:rPr b="1">
                <a:solidFill>
                  <a:srgbClr val="FF0000"/>
                </a:solidFill>
              </a:rPr>
              <a:t>He 3:6,14; 4:14</a:t>
            </a:r>
            <a:endParaRPr b="1">
              <a:solidFill>
                <a:srgbClr val="FF0000"/>
              </a:solidFill>
            </a:endParaRPr>
          </a:p>
          <a:p>
            <a:pPr>
              <a:defRPr sz="6400">
                <a:latin typeface="Arial"/>
                <a:ea typeface="Arial"/>
                <a:cs typeface="Arial"/>
                <a:sym typeface="Arial"/>
              </a:defRPr>
            </a:pPr>
            <a:r>
              <a:t>-- Indeed, we need to "hold fast...without wavering" </a:t>
            </a:r>
            <a:r>
              <a:rPr b="1">
                <a:solidFill>
                  <a:srgbClr val="FF0000"/>
                </a:solidFill>
              </a:rPr>
              <a:t>- He 10:23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1">
                                            <p:bg/>
                                          </p:spTgt>
                                        </p:tgtEl>
                                        <p:attrNameLst>
                                          <p:attrName>style.visibility</p:attrName>
                                        </p:attrNameLst>
                                      </p:cBhvr>
                                      <p:to>
                                        <p:strVal val="visible"/>
                                      </p:to>
                                    </p:set>
                                    <p:animEffect filter="wipe(left)" transition="in">
                                      <p:cBhvr>
                                        <p:cTn id="7" dur="500"/>
                                        <p:tgtEl>
                                          <p:spTgt spid="19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1">
                                            <p:txEl>
                                              <p:pRg st="0" end="0"/>
                                            </p:txEl>
                                          </p:spTgt>
                                        </p:tgtEl>
                                        <p:attrNameLst>
                                          <p:attrName>style.visibility</p:attrName>
                                        </p:attrNameLst>
                                      </p:cBhvr>
                                      <p:to>
                                        <p:strVal val="visible"/>
                                      </p:to>
                                    </p:set>
                                    <p:animEffect filter="wipe(left)" transition="in">
                                      <p:cBhvr>
                                        <p:cTn id="10" dur="500"/>
                                        <p:tgtEl>
                                          <p:spTgt spid="1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1">
                                            <p:txEl>
                                              <p:pRg st="1" end="1"/>
                                            </p:txEl>
                                          </p:spTgt>
                                        </p:tgtEl>
                                        <p:attrNameLst>
                                          <p:attrName>style.visibility</p:attrName>
                                        </p:attrNameLst>
                                      </p:cBhvr>
                                      <p:to>
                                        <p:strVal val="visible"/>
                                      </p:to>
                                    </p:set>
                                    <p:animEffect filter="wipe(left)" transition="in">
                                      <p:cBhvr>
                                        <p:cTn id="15" dur="500"/>
                                        <p:tgtEl>
                                          <p:spTgt spid="19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1">
                                            <p:txEl>
                                              <p:pRg st="2" end="2"/>
                                            </p:txEl>
                                          </p:spTgt>
                                        </p:tgtEl>
                                        <p:attrNameLst>
                                          <p:attrName>style.visibility</p:attrName>
                                        </p:attrNameLst>
                                      </p:cBhvr>
                                      <p:to>
                                        <p:strVal val="visible"/>
                                      </p:to>
                                    </p:set>
                                    <p:animEffect filter="wipe(left)" transition="in">
                                      <p:cBhvr>
                                        <p:cTn id="20" dur="500"/>
                                        <p:tgtEl>
                                          <p:spTgt spid="19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91">
                                            <p:txEl>
                                              <p:pRg st="3" end="3"/>
                                            </p:txEl>
                                          </p:spTgt>
                                        </p:tgtEl>
                                        <p:attrNameLst>
                                          <p:attrName>style.visibility</p:attrName>
                                        </p:attrNameLst>
                                      </p:cBhvr>
                                      <p:to>
                                        <p:strVal val="visible"/>
                                      </p:to>
                                    </p:set>
                                    <p:animEffect filter="wipe(left)" transition="in">
                                      <p:cBhvr>
                                        <p:cTn id="25" dur="500"/>
                                        <p:tgtEl>
                                          <p:spTgt spid="19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91">
                                            <p:txEl>
                                              <p:pRg st="4" end="4"/>
                                            </p:txEl>
                                          </p:spTgt>
                                        </p:tgtEl>
                                        <p:attrNameLst>
                                          <p:attrName>style.visibility</p:attrName>
                                        </p:attrNameLst>
                                      </p:cBhvr>
                                      <p:to>
                                        <p:strVal val="visible"/>
                                      </p:to>
                                    </p:set>
                                    <p:animEffect filter="wipe(left)" transition="in">
                                      <p:cBhvr>
                                        <p:cTn id="30" dur="500"/>
                                        <p:tgtEl>
                                          <p:spTgt spid="19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191">
                                            <p:txEl>
                                              <p:pRg st="5" end="5"/>
                                            </p:txEl>
                                          </p:spTgt>
                                        </p:tgtEl>
                                        <p:attrNameLst>
                                          <p:attrName>style.visibility</p:attrName>
                                        </p:attrNameLst>
                                      </p:cBhvr>
                                      <p:to>
                                        <p:strVal val="visible"/>
                                      </p:to>
                                    </p:set>
                                    <p:animEffect filter="wipe(left)" transition="in">
                                      <p:cBhvr>
                                        <p:cTn id="35" dur="500"/>
                                        <p:tgtEl>
                                          <p:spTgt spid="19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91"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