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hyperlink" Target="https://www.youtube.com/user/donmcclain11/live" TargetMode="External"/><Relationship Id="rId6" Type="http://schemas.openxmlformats.org/officeDocument/2006/relationships/hyperlink" Target="https://www.w65stchurchofchrist.com" TargetMode="External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hyperlink" Target="https://www.w65stchurchofchrist.com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ODAY’S LESSON"/>
          <p:cNvSpPr txBox="1"/>
          <p:nvPr/>
        </p:nvSpPr>
        <p:spPr>
          <a:xfrm>
            <a:off x="-1" y="1739878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165" name="Sunday evening lesson live stream 4:00 PM CDT June 14, 2026"/>
          <p:cNvSpPr txBox="1"/>
          <p:nvPr/>
        </p:nvSpPr>
        <p:spPr>
          <a:xfrm>
            <a:off x="6145167" y="10769398"/>
            <a:ext cx="12093667" cy="21285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Sunday evening lesson live stream 4:00 PM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CDT</a:t>
            </a:r>
            <a:r>
              <a:rPr>
                <a:uFill>
                  <a:solidFill>
                    <a:srgbClr val="FFFFFF"/>
                  </a:solidFill>
                </a:uFill>
              </a:rPr>
              <a:t> June 14, 2026</a:t>
            </a:r>
          </a:p>
        </p:txBody>
      </p:sp>
      <p:sp>
        <p:nvSpPr>
          <p:cNvPr id="166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167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6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pic>
        <p:nvPicPr>
          <p:cNvPr id="168" name="The Influence of the Kingdom of Heaven On the World… The Influence of the Kingdom of Heaven On the World (Isaiah 42:1-7)  by James Hamilton" descr="The Influence of the Kingdom of Heaven On the World… The Influence of the Kingdom of Heaven On the World (Isaiah 42:1-7)  by James Hamilton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1644" y="2768531"/>
            <a:ext cx="17060712" cy="5740401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grpSp>
        <p:nvGrpSpPr>
          <p:cNvPr id="171" name="Screenshot 2026-03-01 at 7.18.26 AM.png"/>
          <p:cNvGrpSpPr/>
          <p:nvPr/>
        </p:nvGrpSpPr>
        <p:grpSpPr>
          <a:xfrm>
            <a:off x="18522683" y="5463412"/>
            <a:ext cx="5227187" cy="5710176"/>
            <a:chOff x="0" y="0"/>
            <a:chExt cx="5227185" cy="5710175"/>
          </a:xfrm>
        </p:grpSpPr>
        <p:pic>
          <p:nvPicPr>
            <p:cNvPr id="170" name="Screenshot 2026-03-01 at 7.18.26 AM.png" descr="Screenshot 2026-03-01 at 7.18.26 A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5900" y="139700"/>
              <a:ext cx="4795386" cy="5151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Screenshot 2026-03-01 at 7.18.26 AM.png" descr="Screenshot 2026-03-01 at 7.18.26 AM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227186" cy="57101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b="1" sz="8000">
                <a:solidFill>
                  <a:srgbClr val="00B050"/>
                </a:solidFill>
              </a:defRPr>
            </a:pPr>
            <a:r>
              <a:t>Overcoming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Doubt</a:t>
            </a:r>
            <a:r>
              <a:rPr>
                <a:solidFill>
                  <a:srgbClr val="000000"/>
                </a:solidFill>
              </a:rPr>
              <a:t> and </a:t>
            </a:r>
            <a:r>
              <a:rPr>
                <a:solidFill>
                  <a:srgbClr val="002060"/>
                </a:solidFill>
              </a:rPr>
              <a:t>Its</a:t>
            </a:r>
            <a:r>
              <a:rPr>
                <a:solidFill>
                  <a:srgbClr val="000000"/>
                </a:solidFill>
              </a:rPr>
              <a:t> </a:t>
            </a:r>
            <a:r>
              <a:t>Causes</a:t>
            </a: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98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John</a:t>
            </a:r>
            <a:r>
              <a:rPr b="0">
                <a:solidFill>
                  <a:srgbClr val="000000"/>
                </a:solidFill>
              </a:rPr>
              <a:t> and/or </a:t>
            </a:r>
            <a:r>
              <a:t>his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disciples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doubted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D07C"/>
                </a:solidFill>
              </a:rPr>
              <a:t>responded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b="0" sz="7000">
                <a:solidFill>
                  <a:srgbClr val="000000"/>
                </a:solidFill>
              </a:rPr>
              <a:t>(</a:t>
            </a:r>
            <a:r>
              <a:rPr sz="7000"/>
              <a:t>Isaiah 42</a:t>
            </a:r>
            <a:r>
              <a:rPr b="0" sz="7000">
                <a:solidFill>
                  <a:srgbClr val="000000"/>
                </a:solidFill>
              </a:rPr>
              <a:t>) </a:t>
            </a:r>
            <a:r>
              <a:rPr sz="7000">
                <a:solidFill>
                  <a:srgbClr val="FF0000"/>
                </a:solidFill>
              </a:rPr>
              <a:t>11:1-6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Isaiah 42:6-7</a:t>
            </a:r>
          </a:p>
        </p:txBody>
      </p:sp>
      <p:sp>
        <p:nvSpPr>
          <p:cNvPr id="201" name="Content Placeholder 2"/>
          <p:cNvSpPr txBox="1"/>
          <p:nvPr>
            <p:ph type="body" idx="1"/>
          </p:nvPr>
        </p:nvSpPr>
        <p:spPr>
          <a:xfrm>
            <a:off x="3962400" y="1676400"/>
            <a:ext cx="16459200" cy="10575926"/>
          </a:xfrm>
          <a:prstGeom prst="rect">
            <a:avLst/>
          </a:prstGeom>
        </p:spPr>
        <p:txBody>
          <a:bodyPr/>
          <a:lstStyle/>
          <a:p>
            <a:pPr marL="0" indent="548640">
              <a:spcBef>
                <a:spcPts val="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I, the LORD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D07C"/>
                </a:solidFill>
              </a:rPr>
              <a:t>have called </a:t>
            </a:r>
            <a:r>
              <a:t>You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in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righteousness</a:t>
            </a:r>
            <a:r>
              <a:rPr b="0">
                <a:solidFill>
                  <a:srgbClr val="000000"/>
                </a:solidFill>
              </a:rPr>
              <a:t>, and </a:t>
            </a:r>
            <a:r>
              <a:rPr>
                <a:solidFill>
                  <a:srgbClr val="00D07C"/>
                </a:solidFill>
              </a:rPr>
              <a:t>will hold </a:t>
            </a:r>
            <a:r>
              <a:t>Your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hand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t>I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D07C"/>
                </a:solidFill>
              </a:rPr>
              <a:t>will keep </a:t>
            </a:r>
            <a:r>
              <a:t>You</a:t>
            </a:r>
            <a:r>
              <a:rPr b="0">
                <a:solidFill>
                  <a:srgbClr val="000000"/>
                </a:solidFill>
              </a:rPr>
              <a:t> and </a:t>
            </a:r>
            <a:r>
              <a:rPr>
                <a:solidFill>
                  <a:srgbClr val="00D07C"/>
                </a:solidFill>
              </a:rPr>
              <a:t>give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You</a:t>
            </a:r>
            <a:r>
              <a:rPr b="0">
                <a:solidFill>
                  <a:srgbClr val="000000"/>
                </a:solidFill>
              </a:rPr>
              <a:t> as a </a:t>
            </a:r>
            <a:r>
              <a:rPr>
                <a:solidFill>
                  <a:srgbClr val="0070C0"/>
                </a:solidFill>
              </a:rPr>
              <a:t>covenant</a:t>
            </a:r>
            <a:r>
              <a:rPr b="0">
                <a:solidFill>
                  <a:srgbClr val="000000"/>
                </a:solidFill>
              </a:rPr>
              <a:t> to </a:t>
            </a:r>
            <a:r>
              <a:rPr>
                <a:solidFill>
                  <a:srgbClr val="0070C0"/>
                </a:solidFill>
              </a:rPr>
              <a:t>the people</a:t>
            </a:r>
            <a:r>
              <a:rPr b="0">
                <a:solidFill>
                  <a:srgbClr val="000000"/>
                </a:solidFill>
              </a:rPr>
              <a:t>, as a </a:t>
            </a:r>
            <a:r>
              <a:t>light</a:t>
            </a:r>
            <a:r>
              <a:rPr b="0">
                <a:solidFill>
                  <a:srgbClr val="000000"/>
                </a:solidFill>
              </a:rPr>
              <a:t> to </a:t>
            </a:r>
            <a:r>
              <a:rPr>
                <a:solidFill>
                  <a:srgbClr val="0070C0"/>
                </a:solidFill>
              </a:rPr>
              <a:t>the nations</a:t>
            </a:r>
            <a:r>
              <a:rPr b="0">
                <a:solidFill>
                  <a:srgbClr val="000000"/>
                </a:solidFill>
              </a:rPr>
              <a:t>, to </a:t>
            </a:r>
            <a:r>
              <a:rPr>
                <a:solidFill>
                  <a:srgbClr val="00D07C"/>
                </a:solidFill>
              </a:rPr>
              <a:t>open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blind </a:t>
            </a:r>
            <a:r>
              <a:rPr>
                <a:solidFill>
                  <a:srgbClr val="0070C0"/>
                </a:solidFill>
              </a:rPr>
              <a:t>q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B050"/>
                </a:solidFill>
              </a:rPr>
              <a:t>to bring out </a:t>
            </a:r>
            <a:r>
              <a:rPr>
                <a:solidFill>
                  <a:srgbClr val="0070C0"/>
                </a:solidFill>
              </a:rPr>
              <a:t>prisoners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from</a:t>
            </a:r>
            <a:r>
              <a:rPr b="0">
                <a:solidFill>
                  <a:srgbClr val="000000"/>
                </a:solidFill>
              </a:rPr>
              <a:t> the </a:t>
            </a:r>
            <a:r>
              <a:rPr>
                <a:solidFill>
                  <a:srgbClr val="0070C0"/>
                </a:solidFill>
              </a:rPr>
              <a:t>prison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70C0"/>
                </a:solidFill>
              </a:rPr>
              <a:t>those who </a:t>
            </a:r>
            <a:r>
              <a:rPr>
                <a:solidFill>
                  <a:srgbClr val="00B050"/>
                </a:solidFill>
              </a:rPr>
              <a:t>sit in </a:t>
            </a:r>
            <a:r>
              <a:rPr>
                <a:solidFill>
                  <a:srgbClr val="003BB0"/>
                </a:solidFill>
              </a:rPr>
              <a:t>darkness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from</a:t>
            </a:r>
            <a:r>
              <a:rPr b="0">
                <a:solidFill>
                  <a:srgbClr val="000000"/>
                </a:solidFill>
              </a:rPr>
              <a:t> the </a:t>
            </a:r>
            <a:r>
              <a:rPr>
                <a:solidFill>
                  <a:srgbClr val="0070C0"/>
                </a:solidFill>
              </a:rPr>
              <a:t>prison house</a:t>
            </a:r>
            <a:r>
              <a:rPr b="0">
                <a:solidFill>
                  <a:srgbClr val="000000"/>
                </a:solidFill>
              </a:rPr>
              <a:t>.</a:t>
            </a:r>
            <a:endParaRPr b="0">
              <a:solidFill>
                <a:srgbClr val="000000"/>
              </a:solidFill>
            </a:endParaRPr>
          </a:p>
          <a:p>
            <a:pPr marL="0" indent="548640">
              <a:spcBef>
                <a:spcPts val="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spiritual light </a:t>
            </a:r>
            <a:r>
              <a:rPr b="0">
                <a:solidFill>
                  <a:srgbClr val="000000"/>
                </a:solidFill>
              </a:rPr>
              <a:t>for </a:t>
            </a:r>
            <a:r>
              <a:t>spiritual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blindness</a:t>
            </a:r>
            <a:endParaRPr>
              <a:solidFill>
                <a:srgbClr val="000000"/>
              </a:solidFill>
            </a:endParaRPr>
          </a:p>
          <a:p>
            <a:pPr marL="0" indent="548640">
              <a:spcBef>
                <a:spcPts val="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spiritual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3BB0"/>
                </a:solidFill>
              </a:rPr>
              <a:t>darkness</a:t>
            </a:r>
            <a:r>
              <a:rPr b="0">
                <a:solidFill>
                  <a:srgbClr val="000000"/>
                </a:solidFill>
              </a:rPr>
              <a:t> in </a:t>
            </a:r>
            <a:r>
              <a:t>spiritual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prison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b="1" sz="8000">
                <a:solidFill>
                  <a:srgbClr val="00B050"/>
                </a:solidFill>
              </a:defRPr>
            </a:pPr>
            <a:r>
              <a:t>Overcoming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Doubt</a:t>
            </a:r>
            <a:r>
              <a:rPr>
                <a:solidFill>
                  <a:srgbClr val="000000"/>
                </a:solidFill>
              </a:rPr>
              <a:t> and </a:t>
            </a:r>
            <a:r>
              <a:rPr>
                <a:solidFill>
                  <a:srgbClr val="002060"/>
                </a:solidFill>
              </a:rPr>
              <a:t>Its</a:t>
            </a:r>
            <a:r>
              <a:rPr>
                <a:solidFill>
                  <a:srgbClr val="000000"/>
                </a:solidFill>
              </a:rPr>
              <a:t> </a:t>
            </a:r>
            <a:r>
              <a:t>Causes</a:t>
            </a: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04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 marL="678941" indent="-678941" defTabSz="1810511">
              <a:lnSpc>
                <a:spcPct val="90000"/>
              </a:lnSpc>
              <a:buSzTx/>
              <a:buNone/>
              <a:defRPr b="1" sz="6534">
                <a:solidFill>
                  <a:srgbClr val="0070C0"/>
                </a:solidFill>
              </a:defRPr>
            </a:pPr>
            <a:r>
              <a:t>John</a:t>
            </a:r>
            <a:r>
              <a:rPr b="0">
                <a:solidFill>
                  <a:srgbClr val="000000"/>
                </a:solidFill>
              </a:rPr>
              <a:t> and/or </a:t>
            </a:r>
            <a:r>
              <a:t>his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disciples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doubted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D07C"/>
                </a:solidFill>
              </a:rPr>
              <a:t>responded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b="0" sz="6336">
                <a:solidFill>
                  <a:srgbClr val="000000"/>
                </a:solidFill>
              </a:rPr>
              <a:t>(</a:t>
            </a:r>
            <a:r>
              <a:rPr sz="6336"/>
              <a:t>Isaiah 42</a:t>
            </a:r>
            <a:r>
              <a:rPr b="0" sz="6336">
                <a:solidFill>
                  <a:srgbClr val="000000"/>
                </a:solidFill>
              </a:rPr>
              <a:t>) </a:t>
            </a:r>
            <a:r>
              <a:rPr sz="6336">
                <a:solidFill>
                  <a:srgbClr val="FF0000"/>
                </a:solidFill>
              </a:rPr>
              <a:t>11:1-6</a:t>
            </a:r>
            <a:endParaRPr sz="6930">
              <a:solidFill>
                <a:srgbClr val="FF0000"/>
              </a:solidFill>
            </a:endParaRPr>
          </a:p>
          <a:p>
            <a:pPr marL="678941" indent="-678941" defTabSz="1810511">
              <a:lnSpc>
                <a:spcPct val="90000"/>
              </a:lnSpc>
              <a:buSzTx/>
              <a:buNone/>
              <a:defRPr b="1" sz="6534">
                <a:solidFill>
                  <a:srgbClr val="0070C0"/>
                </a:solidFill>
              </a:defRPr>
            </a:pPr>
            <a:r>
              <a:t>John’s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disciples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should have </a:t>
            </a:r>
            <a:r>
              <a:rPr>
                <a:solidFill>
                  <a:srgbClr val="00D07C"/>
                </a:solidFill>
              </a:rPr>
              <a:t>become</a:t>
            </a:r>
            <a:r>
              <a:rPr>
                <a:solidFill>
                  <a:srgbClr val="00B050"/>
                </a:solidFill>
              </a:rPr>
              <a:t> </a:t>
            </a:r>
            <a:r>
              <a:t>disciples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of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!	</a:t>
            </a:r>
            <a:endParaRPr sz="5742"/>
          </a:p>
          <a:p>
            <a:pPr marL="678941" indent="-678941" defTabSz="1810511">
              <a:lnSpc>
                <a:spcPct val="90000"/>
              </a:lnSpc>
              <a:buSzTx/>
              <a:buNone/>
              <a:defRPr b="1" sz="6534">
                <a:solidFill>
                  <a:srgbClr val="00B0F0"/>
                </a:solidFill>
              </a:defRPr>
            </a:pPr>
            <a: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confronted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those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who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did not listen to </a:t>
            </a:r>
            <a:r>
              <a:t>Him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or </a:t>
            </a:r>
            <a:r>
              <a:rPr>
                <a:solidFill>
                  <a:srgbClr val="0070C0"/>
                </a:solidFill>
              </a:rPr>
              <a:t>John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336">
                <a:solidFill>
                  <a:srgbClr val="FF0000"/>
                </a:solidFill>
              </a:rPr>
              <a:t>11:7-15</a:t>
            </a:r>
            <a:endParaRPr sz="6930">
              <a:solidFill>
                <a:srgbClr val="FF0000"/>
              </a:solidFill>
            </a:endParaRPr>
          </a:p>
          <a:p>
            <a:pPr marL="678941" indent="-678941" defTabSz="1810511">
              <a:lnSpc>
                <a:spcPct val="90000"/>
              </a:lnSpc>
              <a:buSzTx/>
              <a:buNone/>
              <a:defRPr b="1" sz="6534">
                <a:solidFill>
                  <a:srgbClr val="0070C0"/>
                </a:solidFill>
              </a:defRPr>
            </a:pPr>
            <a:r>
              <a:t>People </a:t>
            </a:r>
            <a:r>
              <a:rPr>
                <a:solidFill>
                  <a:srgbClr val="002060"/>
                </a:solidFill>
              </a:rPr>
              <a:t>doubted</a:t>
            </a:r>
            <a:r>
              <a:t> John </a:t>
            </a:r>
            <a:r>
              <a:rPr b="0">
                <a:solidFill>
                  <a:srgbClr val="000000"/>
                </a:solidFill>
              </a:rPr>
              <a:t>and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in spite of </a:t>
            </a:r>
            <a:r>
              <a:t>evidence</a:t>
            </a:r>
            <a:r>
              <a:rPr b="0">
                <a:solidFill>
                  <a:srgbClr val="000000"/>
                </a:solidFill>
              </a:rPr>
              <a:t> (kingdom sought by violence)</a:t>
            </a:r>
            <a:endParaRPr sz="5742"/>
          </a:p>
          <a:p>
            <a:pPr marL="678941" indent="-678941" defTabSz="1810511">
              <a:lnSpc>
                <a:spcPct val="90000"/>
              </a:lnSpc>
              <a:buSzTx/>
              <a:buNone/>
              <a:defRPr b="1" sz="6534">
                <a:solidFill>
                  <a:srgbClr val="00B0F0"/>
                </a:solidFill>
              </a:defRPr>
            </a:pPr>
            <a: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rebuked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those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that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did not repent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after hearing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word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336">
                <a:solidFill>
                  <a:srgbClr val="FF0000"/>
                </a:solidFill>
              </a:rPr>
              <a:t>11:16-19</a:t>
            </a:r>
            <a:endParaRPr sz="6930">
              <a:solidFill>
                <a:srgbClr val="FF0000"/>
              </a:solidFill>
            </a:endParaRPr>
          </a:p>
          <a:p>
            <a:pPr marL="678941" indent="-678941" defTabSz="1810511">
              <a:lnSpc>
                <a:spcPct val="90000"/>
              </a:lnSpc>
              <a:buSzTx/>
              <a:buNone/>
              <a:defRPr b="1" sz="6534">
                <a:solidFill>
                  <a:srgbClr val="00B0F0"/>
                </a:solidFill>
              </a:defRPr>
            </a:pPr>
            <a: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D07C"/>
                </a:solidFill>
              </a:rPr>
              <a:t>exposed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their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4A452A"/>
                </a:solidFill>
              </a:rPr>
              <a:t>hypocrisy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b="1" sz="8000">
                <a:solidFill>
                  <a:srgbClr val="00B050"/>
                </a:solidFill>
              </a:defRPr>
            </a:pPr>
            <a:r>
              <a:t>Overcoming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Doubt</a:t>
            </a:r>
            <a:r>
              <a:rPr>
                <a:solidFill>
                  <a:srgbClr val="000000"/>
                </a:solidFill>
              </a:rPr>
              <a:t> and </a:t>
            </a:r>
            <a:r>
              <a:rPr>
                <a:solidFill>
                  <a:srgbClr val="002060"/>
                </a:solidFill>
              </a:rPr>
              <a:t>Its</a:t>
            </a:r>
            <a:r>
              <a:rPr>
                <a:solidFill>
                  <a:srgbClr val="000000"/>
                </a:solidFill>
              </a:rPr>
              <a:t> </a:t>
            </a:r>
            <a:r>
              <a:t>Causes</a:t>
            </a: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07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6600">
                <a:solidFill>
                  <a:srgbClr val="002060"/>
                </a:solidFill>
              </a:defRPr>
            </a:pPr>
            <a:r>
              <a:t>Woes</a:t>
            </a:r>
            <a:r>
              <a:rPr b="0">
                <a:solidFill>
                  <a:srgbClr val="000000"/>
                </a:solidFill>
              </a:rPr>
              <a:t> to </a:t>
            </a:r>
            <a:r>
              <a:rPr>
                <a:solidFill>
                  <a:srgbClr val="00B050"/>
                </a:solidFill>
              </a:rPr>
              <a:t>three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Galilean cities </a:t>
            </a:r>
            <a:r>
              <a:rPr b="0">
                <a:solidFill>
                  <a:srgbClr val="000000"/>
                </a:solidFill>
              </a:rPr>
              <a:t>that </a:t>
            </a:r>
            <a:r>
              <a:rPr>
                <a:solidFill>
                  <a:srgbClr val="000000"/>
                </a:solidFill>
              </a:rPr>
              <a:t>did not repent </a:t>
            </a:r>
            <a:r>
              <a:rPr>
                <a:solidFill>
                  <a:srgbClr val="FF0000"/>
                </a:solidFill>
              </a:rPr>
              <a:t>11:20-24</a:t>
            </a:r>
            <a:endParaRPr sz="7200">
              <a:solidFill>
                <a:srgbClr val="FF0000"/>
              </a:solidFill>
            </a:endParaRPr>
          </a:p>
          <a:p>
            <a:pPr>
              <a:buSzTx/>
              <a:buNone/>
              <a:defRPr b="1" sz="6600">
                <a:solidFill>
                  <a:srgbClr val="C00000"/>
                </a:solidFill>
              </a:defRPr>
            </a:pPr>
            <a:r>
              <a:t>Warning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of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impenitence</a:t>
            </a:r>
            <a:r>
              <a:rPr b="0">
                <a:solidFill>
                  <a:srgbClr val="000000"/>
                </a:solidFill>
              </a:rPr>
              <a:t> in contrast to </a:t>
            </a:r>
            <a:r>
              <a:rPr>
                <a:solidFill>
                  <a:srgbClr val="0070C0"/>
                </a:solidFill>
              </a:rPr>
              <a:t>those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He </a:t>
            </a:r>
            <a:r>
              <a:rPr>
                <a:solidFill>
                  <a:srgbClr val="00D07C"/>
                </a:solidFill>
              </a:rPr>
              <a:t>calls to follow </a:t>
            </a:r>
            <a:r>
              <a:rPr>
                <a:solidFill>
                  <a:srgbClr val="00B0F0"/>
                </a:solidFill>
              </a:rPr>
              <a:t>Him</a:t>
            </a:r>
            <a:endParaRPr sz="5800"/>
          </a:p>
          <a:p>
            <a:pPr>
              <a:buSzTx/>
              <a:buNone/>
              <a:defRPr b="1" sz="6600">
                <a:solidFill>
                  <a:srgbClr val="00B0F0"/>
                </a:solidFill>
              </a:defRPr>
            </a:pPr>
            <a:r>
              <a:t>Jesus</a:t>
            </a:r>
            <a:r>
              <a:rPr b="0">
                <a:solidFill>
                  <a:srgbClr val="000000"/>
                </a:solidFill>
              </a:rPr>
              <a:t>’ </a:t>
            </a:r>
            <a:r>
              <a:rPr>
                <a:solidFill>
                  <a:srgbClr val="0070C0"/>
                </a:solidFill>
              </a:rPr>
              <a:t>prayer of thanks </a:t>
            </a:r>
            <a:r>
              <a:rPr b="0">
                <a:solidFill>
                  <a:srgbClr val="000000"/>
                </a:solidFill>
              </a:rPr>
              <a:t>to </a:t>
            </a:r>
            <a:r>
              <a:t>the Father </a:t>
            </a:r>
            <a:r>
              <a:rPr sz="6400">
                <a:solidFill>
                  <a:srgbClr val="FF0000"/>
                </a:solidFill>
              </a:rPr>
              <a:t>11:25-27</a:t>
            </a:r>
            <a:endParaRPr sz="7000">
              <a:solidFill>
                <a:srgbClr val="FF0000"/>
              </a:solidFill>
            </a:endParaRPr>
          </a:p>
          <a:p>
            <a:pPr>
              <a:buSzTx/>
              <a:buNone/>
              <a:defRPr b="1" sz="6600">
                <a:solidFill>
                  <a:srgbClr val="00B0F0"/>
                </a:solidFill>
              </a:defRPr>
            </a:pPr>
            <a:r>
              <a:t>Jesus</a:t>
            </a:r>
            <a:r>
              <a:rPr b="0">
                <a:solidFill>
                  <a:srgbClr val="000000"/>
                </a:solidFill>
              </a:rPr>
              <a:t>’ </a:t>
            </a:r>
            <a:r>
              <a:t>meek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plea</a:t>
            </a:r>
            <a:r>
              <a:rPr b="0">
                <a:solidFill>
                  <a:srgbClr val="000000"/>
                </a:solidFill>
              </a:rPr>
              <a:t> to </a:t>
            </a:r>
            <a:r>
              <a:rPr>
                <a:solidFill>
                  <a:srgbClr val="0070C0"/>
                </a:solidFill>
              </a:rPr>
              <a:t>Jews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weary</a:t>
            </a:r>
            <a:r>
              <a:rPr b="0">
                <a:solidFill>
                  <a:srgbClr val="000000"/>
                </a:solidFill>
              </a:rPr>
              <a:t> of </a:t>
            </a:r>
            <a:r>
              <a:rPr>
                <a:solidFill>
                  <a:srgbClr val="C00000"/>
                </a:solidFill>
              </a:rPr>
              <a:t>sin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D07C"/>
                </a:solidFill>
              </a:rPr>
              <a:t>to find </a:t>
            </a:r>
            <a:r>
              <a:t>His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rest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11:28-30</a:t>
            </a:r>
            <a:endParaRPr sz="7000">
              <a:solidFill>
                <a:srgbClr val="FF0000"/>
              </a:solidFill>
            </a:endParaRPr>
          </a:p>
          <a:p>
            <a:pPr>
              <a:buSzTx/>
              <a:buNone/>
              <a:defRPr sz="6600"/>
            </a:pPr>
            <a:r>
              <a:t>		</a:t>
            </a:r>
            <a:r>
              <a:rPr b="1">
                <a:solidFill>
                  <a:srgbClr val="00B0F0"/>
                </a:solidFill>
              </a:rPr>
              <a:t>The rest that Jesus </a:t>
            </a:r>
            <a:r>
              <a:rPr b="1">
                <a:solidFill>
                  <a:srgbClr val="00D07C"/>
                </a:solidFill>
              </a:rPr>
              <a:t>offers</a:t>
            </a:r>
            <a:r>
              <a:t> </a:t>
            </a:r>
            <a:r>
              <a:rPr b="1" sz="6400">
                <a:solidFill>
                  <a:srgbClr val="FF0000"/>
                </a:solidFill>
              </a:rPr>
              <a:t>Hebrews</a:t>
            </a:r>
            <a:r>
              <a:rPr b="1"/>
              <a:t> </a:t>
            </a:r>
            <a:r>
              <a:rPr b="1" sz="6400">
                <a:solidFill>
                  <a:srgbClr val="FF0000"/>
                </a:solidFill>
              </a:rPr>
              <a:t>4:10</a:t>
            </a:r>
            <a:endParaRPr sz="7000">
              <a:solidFill>
                <a:srgbClr val="FF0000"/>
              </a:solidFill>
            </a:endParaRPr>
          </a:p>
          <a:p>
            <a:pPr>
              <a:buSzTx/>
              <a:buNone/>
              <a:defRPr sz="6600"/>
            </a:pPr>
            <a:r>
              <a:t>Speaking of the </a:t>
            </a:r>
            <a:r>
              <a:rPr b="1">
                <a:solidFill>
                  <a:srgbClr val="0070C0"/>
                </a:solidFill>
              </a:rPr>
              <a:t>Sabbath</a:t>
            </a:r>
            <a:r>
              <a:rPr b="1"/>
              <a:t> </a:t>
            </a:r>
            <a:r>
              <a:rPr b="1">
                <a:solidFill>
                  <a:srgbClr val="0070C0"/>
                </a:solidFill>
              </a:rPr>
              <a:t>Day</a:t>
            </a:r>
            <a:r>
              <a:rPr b="1"/>
              <a:t> not </a:t>
            </a:r>
            <a:r>
              <a:rPr b="1">
                <a:solidFill>
                  <a:srgbClr val="00B050"/>
                </a:solidFill>
              </a:rPr>
              <a:t>being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God’s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rest</a:t>
            </a: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8000">
                <a:solidFill>
                  <a:srgbClr val="00B050"/>
                </a:solidFill>
              </a:defRPr>
            </a:pPr>
            <a:r>
              <a:t>Overcoming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4F6228"/>
                </a:solidFill>
              </a:rPr>
              <a:t>Opposition</a:t>
            </a: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10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6600">
                <a:solidFill>
                  <a:srgbClr val="0070C0"/>
                </a:solidFill>
              </a:defRPr>
            </a:pPr>
            <a:r>
              <a:t>Sabbath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4A452A"/>
                </a:solidFill>
              </a:rPr>
              <a:t>controversies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12:1-14</a:t>
            </a:r>
            <a:endParaRPr sz="7000">
              <a:solidFill>
                <a:srgbClr val="FF0000"/>
              </a:solidFill>
            </a:endParaRPr>
          </a:p>
          <a:p>
            <a:pPr>
              <a:buSzTx/>
              <a:buNone/>
              <a:defRPr b="1" sz="6600"/>
            </a:pPr>
            <a:r>
              <a:t>		</a:t>
            </a:r>
            <a:r>
              <a:rPr>
                <a:solidFill>
                  <a:srgbClr val="002060"/>
                </a:solidFill>
              </a:rPr>
              <a:t>Cowardly</a:t>
            </a:r>
            <a:r>
              <a:rPr>
                <a:solidFill>
                  <a:srgbClr val="7030A0"/>
                </a:solidFill>
              </a:rPr>
              <a:t> condemnation </a:t>
            </a:r>
            <a:r>
              <a:rPr b="0"/>
              <a:t>of the innocent</a:t>
            </a:r>
            <a:r>
              <a:t> </a:t>
            </a:r>
            <a:r>
              <a:rPr sz="6400">
                <a:solidFill>
                  <a:srgbClr val="FF0000"/>
                </a:solidFill>
              </a:rPr>
              <a:t>12:1-8</a:t>
            </a:r>
            <a:endParaRPr sz="7000">
              <a:solidFill>
                <a:srgbClr val="FF0000"/>
              </a:solidFill>
            </a:endParaRPr>
          </a:p>
          <a:p>
            <a:pPr>
              <a:buSzTx/>
              <a:buNone/>
              <a:defRPr b="1" sz="6600"/>
            </a:pPr>
            <a:r>
              <a:t>		</a:t>
            </a:r>
            <a:r>
              <a:rPr>
                <a:solidFill>
                  <a:srgbClr val="002060"/>
                </a:solidFill>
              </a:rPr>
              <a:t>Cowardly</a:t>
            </a:r>
            <a:r>
              <a:rPr b="0"/>
              <a:t> </a:t>
            </a:r>
            <a:r>
              <a:t>silence</a:t>
            </a:r>
            <a:r>
              <a:rPr b="0"/>
              <a:t> concerning </a:t>
            </a:r>
            <a:r>
              <a:rPr>
                <a:solidFill>
                  <a:srgbClr val="00D07C"/>
                </a:solidFill>
              </a:rPr>
              <a:t>doing good </a:t>
            </a:r>
            <a:r>
              <a:rPr b="0"/>
              <a:t>on the </a:t>
            </a:r>
            <a:r>
              <a:rPr>
                <a:solidFill>
                  <a:srgbClr val="0070C0"/>
                </a:solidFill>
              </a:rPr>
              <a:t>Sabbath</a:t>
            </a:r>
            <a:r>
              <a:t> </a:t>
            </a:r>
            <a:r>
              <a:rPr sz="6400">
                <a:solidFill>
                  <a:srgbClr val="FF0000"/>
                </a:solidFill>
              </a:rPr>
              <a:t>12:9-14</a:t>
            </a:r>
            <a:endParaRPr sz="7000">
              <a:solidFill>
                <a:srgbClr val="FF0000"/>
              </a:solidFill>
            </a:endParaRPr>
          </a:p>
          <a:p>
            <a:pPr>
              <a:buSzTx/>
              <a:buNone/>
              <a:defRPr b="1" sz="6600"/>
            </a:pPr>
            <a:r>
              <a:t>		</a:t>
            </a:r>
            <a:r>
              <a:rPr>
                <a:solidFill>
                  <a:srgbClr val="0070C0"/>
                </a:solidFill>
              </a:rPr>
              <a:t>They</a:t>
            </a:r>
            <a:r>
              <a:rPr b="0"/>
              <a:t> </a:t>
            </a:r>
            <a:r>
              <a:rPr>
                <a:solidFill>
                  <a:srgbClr val="4F6228"/>
                </a:solidFill>
              </a:rPr>
              <a:t>determined</a:t>
            </a:r>
            <a:r>
              <a:rPr b="0"/>
              <a:t> to </a:t>
            </a:r>
            <a:r>
              <a:rPr>
                <a:solidFill>
                  <a:srgbClr val="C00000"/>
                </a:solidFill>
              </a:rPr>
              <a:t>kill</a:t>
            </a:r>
            <a:r>
              <a:rPr b="0"/>
              <a:t>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/>
              <a:t> to </a:t>
            </a:r>
            <a:r>
              <a:t>silence</a:t>
            </a:r>
            <a:r>
              <a:rPr b="0"/>
              <a:t> </a:t>
            </a:r>
            <a:r>
              <a:rPr>
                <a:solidFill>
                  <a:srgbClr val="00B0F0"/>
                </a:solidFill>
              </a:rPr>
              <a:t>Him</a:t>
            </a:r>
            <a:r>
              <a:rPr b="0"/>
              <a:t>!</a:t>
            </a:r>
            <a:endParaRPr sz="5800"/>
          </a:p>
          <a:p>
            <a:pPr>
              <a:buSzTx/>
              <a:buNone/>
              <a:defRPr sz="6600"/>
            </a:pPr>
            <a:r>
              <a:t>	</a:t>
            </a:r>
            <a:r>
              <a:rPr b="1">
                <a:solidFill>
                  <a:srgbClr val="00B0F0"/>
                </a:solidFill>
              </a:rPr>
              <a:t>Jesus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withdrew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from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Pharisees</a:t>
            </a:r>
            <a:r>
              <a:t> </a:t>
            </a:r>
            <a:r>
              <a:rPr sz="6400"/>
              <a:t>(</a:t>
            </a:r>
            <a:r>
              <a:rPr b="1" sz="6400">
                <a:solidFill>
                  <a:srgbClr val="0070C0"/>
                </a:solidFill>
              </a:rPr>
              <a:t>Isaiah 42</a:t>
            </a:r>
            <a:r>
              <a:rPr sz="6400"/>
              <a:t>) </a:t>
            </a:r>
            <a:r>
              <a:rPr b="1" sz="6400">
                <a:solidFill>
                  <a:srgbClr val="FF0000"/>
                </a:solidFill>
              </a:rPr>
              <a:t>12:15-21</a:t>
            </a:r>
            <a:endParaRPr sz="7000">
              <a:solidFill>
                <a:srgbClr val="FF0000"/>
              </a:solidFill>
            </a:endParaRPr>
          </a:p>
          <a:p>
            <a:pPr>
              <a:buSzTx/>
              <a:buNone/>
              <a:defRPr b="1" sz="6600"/>
            </a:pPr>
            <a:r>
              <a:t>	</a:t>
            </a:r>
            <a:r>
              <a:rPr>
                <a:solidFill>
                  <a:srgbClr val="00B0F0"/>
                </a:solidFill>
              </a:rPr>
              <a:t>Jesus is the Servant of the LORD </a:t>
            </a:r>
            <a:r>
              <a:rPr b="0" sz="6400"/>
              <a:t>(</a:t>
            </a:r>
            <a:r>
              <a:rPr sz="6400">
                <a:solidFill>
                  <a:srgbClr val="FF0000"/>
                </a:solidFill>
              </a:rPr>
              <a:t>Acts</a:t>
            </a:r>
            <a:r>
              <a:rPr b="0" sz="6400"/>
              <a:t> </a:t>
            </a:r>
            <a:r>
              <a:rPr sz="6400">
                <a:solidFill>
                  <a:srgbClr val="FF0000"/>
                </a:solidFill>
              </a:rPr>
              <a:t>3:26</a:t>
            </a:r>
            <a:r>
              <a:rPr b="0" sz="640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8000">
                <a:solidFill>
                  <a:srgbClr val="00B050"/>
                </a:solidFill>
              </a:defRPr>
            </a:pPr>
            <a:r>
              <a:t>Overcoming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4F6228"/>
                </a:solidFill>
              </a:rPr>
              <a:t>Opposition</a:t>
            </a: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13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C00000"/>
                </a:solidFill>
              </a:defRPr>
            </a:pPr>
            <a:r>
              <a:t>Depravity</a:t>
            </a:r>
            <a:r>
              <a:rPr b="0">
                <a:solidFill>
                  <a:srgbClr val="000000"/>
                </a:solidFill>
              </a:rPr>
              <a:t> of </a:t>
            </a:r>
            <a:r>
              <a:rPr>
                <a:solidFill>
                  <a:srgbClr val="4A452A"/>
                </a:solidFill>
              </a:rPr>
              <a:t>the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4A452A"/>
                </a:solidFill>
              </a:rPr>
              <a:t>opposition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7000">
                <a:solidFill>
                  <a:srgbClr val="FF0000"/>
                </a:solidFill>
              </a:rPr>
              <a:t>12:22-45</a:t>
            </a:r>
            <a:endParaRPr sz="70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/>
            </a:pPr>
            <a:r>
              <a:t>	</a:t>
            </a:r>
            <a:r>
              <a:rPr>
                <a:solidFill>
                  <a:srgbClr val="C00000"/>
                </a:solidFill>
              </a:rPr>
              <a:t>Blasphemed</a:t>
            </a:r>
            <a:r>
              <a:rPr b="0"/>
              <a:t> </a:t>
            </a:r>
            <a:r>
              <a:rPr>
                <a:solidFill>
                  <a:srgbClr val="00B0F0"/>
                </a:solidFill>
              </a:rPr>
              <a:t>the Holy Spirit </a:t>
            </a:r>
            <a:r>
              <a:rPr>
                <a:solidFill>
                  <a:srgbClr val="00B050"/>
                </a:solidFill>
              </a:rPr>
              <a:t>by calling </a:t>
            </a:r>
            <a:r>
              <a:rPr>
                <a:solidFill>
                  <a:srgbClr val="00B0F0"/>
                </a:solidFill>
              </a:rPr>
              <a:t>Him</a:t>
            </a:r>
            <a:r>
              <a:rPr b="0"/>
              <a:t> </a:t>
            </a:r>
            <a:r>
              <a:rPr>
                <a:solidFill>
                  <a:srgbClr val="C00000"/>
                </a:solidFill>
              </a:rPr>
              <a:t>Beelzebub</a:t>
            </a:r>
            <a:r>
              <a:t> </a:t>
            </a:r>
            <a:r>
              <a:rPr sz="7000">
                <a:solidFill>
                  <a:srgbClr val="FF0000"/>
                </a:solidFill>
              </a:rPr>
              <a:t>12:23-24,31-32</a:t>
            </a:r>
            <a:endParaRPr sz="70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sz="7200"/>
            </a:pPr>
            <a:r>
              <a:t>	</a:t>
            </a:r>
            <a:r>
              <a:rPr b="1">
                <a:solidFill>
                  <a:srgbClr val="00B0F0"/>
                </a:solidFill>
              </a:rPr>
              <a:t>Jesus</a:t>
            </a:r>
            <a:r>
              <a:t> </a:t>
            </a:r>
            <a:r>
              <a:rPr b="1">
                <a:solidFill>
                  <a:srgbClr val="00D07C"/>
                </a:solidFill>
              </a:rPr>
              <a:t>illustrated</a:t>
            </a:r>
            <a:r>
              <a:t> </a:t>
            </a:r>
            <a:r>
              <a:rPr b="1">
                <a:solidFill>
                  <a:srgbClr val="002060"/>
                </a:solidFill>
              </a:rPr>
              <a:t>the</a:t>
            </a:r>
            <a:r>
              <a:t> </a:t>
            </a:r>
            <a:r>
              <a:rPr b="1">
                <a:solidFill>
                  <a:srgbClr val="002060"/>
                </a:solidFill>
              </a:rPr>
              <a:t>foolishness</a:t>
            </a:r>
            <a:r>
              <a:t> of </a:t>
            </a:r>
            <a:r>
              <a:rPr b="1">
                <a:solidFill>
                  <a:srgbClr val="0070C0"/>
                </a:solidFill>
              </a:rPr>
              <a:t>their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accusation</a:t>
            </a:r>
            <a:r>
              <a:t> </a:t>
            </a:r>
            <a:r>
              <a:rPr b="1">
                <a:solidFill>
                  <a:srgbClr val="FF0000"/>
                </a:solidFill>
              </a:rPr>
              <a:t>12:25-30</a:t>
            </a:r>
            <a:endParaRPr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/>
            </a:pPr>
            <a:r>
              <a:t>	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/>
              <a:t> </a:t>
            </a:r>
            <a:r>
              <a:rPr>
                <a:solidFill>
                  <a:srgbClr val="00D07C"/>
                </a:solidFill>
              </a:rPr>
              <a:t>rebuked</a:t>
            </a:r>
            <a:r>
              <a:rPr b="0"/>
              <a:t> </a:t>
            </a:r>
            <a:r>
              <a:rPr>
                <a:solidFill>
                  <a:srgbClr val="0070C0"/>
                </a:solidFill>
              </a:rPr>
              <a:t>their</a:t>
            </a:r>
            <a:r>
              <a:rPr b="0"/>
              <a:t> </a:t>
            </a:r>
            <a:r>
              <a:rPr>
                <a:solidFill>
                  <a:srgbClr val="0070C0"/>
                </a:solidFill>
              </a:rPr>
              <a:t>hard</a:t>
            </a:r>
            <a:r>
              <a:rPr b="0"/>
              <a:t> </a:t>
            </a:r>
            <a:r>
              <a:rPr>
                <a:solidFill>
                  <a:srgbClr val="00B0F0"/>
                </a:solidFill>
              </a:rPr>
              <a:t>hearts</a:t>
            </a:r>
            <a:r>
              <a:t> </a:t>
            </a:r>
            <a:r>
              <a:rPr sz="7000">
                <a:solidFill>
                  <a:srgbClr val="FF0000"/>
                </a:solidFill>
              </a:rPr>
              <a:t>12:31-45</a:t>
            </a:r>
            <a:endParaRPr sz="70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/>
            </a:pPr>
            <a:r>
              <a:t>	</a:t>
            </a:r>
            <a:r>
              <a:rPr>
                <a:solidFill>
                  <a:srgbClr val="0070C0"/>
                </a:solidFill>
              </a:rPr>
              <a:t>They</a:t>
            </a:r>
            <a:r>
              <a:rPr b="0"/>
              <a:t>  </a:t>
            </a:r>
            <a:r>
              <a:rPr>
                <a:solidFill>
                  <a:srgbClr val="00B050"/>
                </a:solidFill>
              </a:rPr>
              <a:t>audaciously asked for</a:t>
            </a:r>
            <a:r>
              <a:rPr b="0"/>
              <a:t> </a:t>
            </a:r>
            <a:r>
              <a:rPr>
                <a:solidFill>
                  <a:srgbClr val="00B050"/>
                </a:solidFill>
              </a:rPr>
              <a:t>another</a:t>
            </a:r>
            <a:r>
              <a:rPr b="0"/>
              <a:t> </a:t>
            </a:r>
            <a:r>
              <a:rPr>
                <a:solidFill>
                  <a:srgbClr val="0070C0"/>
                </a:solidFill>
              </a:rPr>
              <a:t>sign</a:t>
            </a:r>
            <a:r>
              <a:rPr b="0"/>
              <a:t> </a:t>
            </a:r>
            <a:r>
              <a:rPr>
                <a:solidFill>
                  <a:srgbClr val="00B050"/>
                </a:solidFill>
              </a:rPr>
              <a:t>after</a:t>
            </a:r>
            <a:r>
              <a:rPr b="0"/>
              <a:t> </a:t>
            </a:r>
            <a:r>
              <a:rPr>
                <a:solidFill>
                  <a:srgbClr val="002060"/>
                </a:solidFill>
              </a:rPr>
              <a:t>rejecting</a:t>
            </a:r>
            <a:r>
              <a:rPr b="0"/>
              <a:t> </a:t>
            </a:r>
            <a:r>
              <a:rPr>
                <a:solidFill>
                  <a:srgbClr val="00B0F0"/>
                </a:solidFill>
              </a:rPr>
              <a:t>His</a:t>
            </a:r>
            <a:r>
              <a:rPr b="0"/>
              <a:t> </a:t>
            </a:r>
            <a:r>
              <a:rPr>
                <a:solidFill>
                  <a:srgbClr val="0070C0"/>
                </a:solidFill>
              </a:rPr>
              <a:t>sign</a:t>
            </a:r>
            <a:r>
              <a:rPr b="0"/>
              <a:t>!</a:t>
            </a:r>
            <a:endParaRPr b="0"/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sz="7200"/>
            </a:pPr>
            <a:r>
              <a:t>	</a:t>
            </a:r>
            <a:r>
              <a:rPr b="1">
                <a:solidFill>
                  <a:srgbClr val="002060"/>
                </a:solidFill>
              </a:rPr>
              <a:t>Rejecting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Jesus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after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resurrection</a:t>
            </a:r>
            <a:r>
              <a:t> is </a:t>
            </a:r>
            <a:r>
              <a:rPr b="1"/>
              <a:t>inexcusable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8000">
                <a:solidFill>
                  <a:srgbClr val="00B050"/>
                </a:solidFill>
              </a:defRPr>
            </a:pPr>
            <a:r>
              <a:t>Overcoming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4F6228"/>
                </a:solidFill>
              </a:rPr>
              <a:t>Opposition</a:t>
            </a: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16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Tx/>
              <a:buNone/>
              <a:defRPr b="1" sz="6600">
                <a:solidFill>
                  <a:srgbClr val="00B0F0"/>
                </a:solidFill>
              </a:defRPr>
            </a:pPr>
            <a: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D07C"/>
                </a:solidFill>
              </a:rPr>
              <a:t>identified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His spiritual family </a:t>
            </a:r>
            <a:r>
              <a:rPr b="0">
                <a:solidFill>
                  <a:srgbClr val="000000"/>
                </a:solidFill>
              </a:rPr>
              <a:t>that </a:t>
            </a:r>
            <a:r>
              <a:rPr>
                <a:solidFill>
                  <a:srgbClr val="00B050"/>
                </a:solidFill>
              </a:rPr>
              <a:t>will inherit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 Kingdom </a:t>
            </a:r>
            <a:r>
              <a:rPr sz="5800">
                <a:solidFill>
                  <a:srgbClr val="FF0000"/>
                </a:solidFill>
              </a:rPr>
              <a:t>12:46-50</a:t>
            </a:r>
            <a:endParaRPr sz="5800"/>
          </a:p>
          <a:p>
            <a:pPr>
              <a:lnSpc>
                <a:spcPct val="90000"/>
              </a:lnSpc>
              <a:buSzTx/>
              <a:buNone/>
              <a:defRPr b="1" sz="6600">
                <a:solidFill>
                  <a:srgbClr val="00B0F0"/>
                </a:solidFill>
              </a:defRPr>
            </a:pPr>
            <a:r>
              <a:t>He </a:t>
            </a:r>
            <a:r>
              <a:rPr>
                <a:solidFill>
                  <a:srgbClr val="00D07C"/>
                </a:solidFill>
              </a:rPr>
              <a:t>invites</a:t>
            </a:r>
            <a:r>
              <a:t> </a:t>
            </a:r>
            <a:r>
              <a:rPr>
                <a:solidFill>
                  <a:srgbClr val="0070C0"/>
                </a:solidFill>
              </a:rPr>
              <a:t>you </a:t>
            </a:r>
            <a:r>
              <a:rPr>
                <a:solidFill>
                  <a:srgbClr val="00D07C"/>
                </a:solidFill>
              </a:rPr>
              <a:t>to do </a:t>
            </a:r>
            <a:r>
              <a:t>God’s will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t> </a:t>
            </a:r>
            <a:r>
              <a:rPr>
                <a:solidFill>
                  <a:srgbClr val="00D07C"/>
                </a:solidFill>
              </a:rPr>
              <a:t>become</a:t>
            </a:r>
            <a:r>
              <a:t> </a:t>
            </a:r>
            <a:r>
              <a:rPr>
                <a:solidFill>
                  <a:srgbClr val="00B050"/>
                </a:solidFill>
              </a:rPr>
              <a:t>part</a:t>
            </a:r>
            <a:r>
              <a:t> of His family </a:t>
            </a:r>
            <a:r>
              <a:rPr sz="5800">
                <a:solidFill>
                  <a:srgbClr val="FF0000"/>
                </a:solidFill>
              </a:rPr>
              <a:t>Luke 15</a:t>
            </a:r>
            <a:r>
              <a:rPr b="0" sz="5800">
                <a:solidFill>
                  <a:srgbClr val="000000"/>
                </a:solidFill>
              </a:rPr>
              <a:t>; </a:t>
            </a:r>
            <a:r>
              <a:rPr sz="5800">
                <a:solidFill>
                  <a:srgbClr val="FF0000"/>
                </a:solidFill>
              </a:rPr>
              <a:t>Romans 8:29</a:t>
            </a:r>
            <a:endParaRPr sz="5800"/>
          </a:p>
          <a:p>
            <a:pPr>
              <a:lnSpc>
                <a:spcPct val="90000"/>
              </a:lnSpc>
              <a:spcBef>
                <a:spcPts val="1300"/>
              </a:spcBef>
              <a:buSzTx/>
              <a:buNone/>
              <a:defRPr b="1" sz="5800">
                <a:solidFill>
                  <a:srgbClr val="00D07C"/>
                </a:solidFill>
              </a:defRPr>
            </a:pPr>
            <a:r>
              <a:t>Hear</a:t>
            </a:r>
            <a:r>
              <a:rPr>
                <a:solidFill>
                  <a:srgbClr val="FF0000"/>
                </a:solidFill>
              </a:rPr>
              <a:t> Matt. 13:9</a:t>
            </a:r>
          </a:p>
          <a:p>
            <a:pPr>
              <a:lnSpc>
                <a:spcPct val="90000"/>
              </a:lnSpc>
              <a:spcBef>
                <a:spcPts val="1300"/>
              </a:spcBef>
              <a:buSzTx/>
              <a:buNone/>
              <a:defRPr b="1" sz="5800">
                <a:solidFill>
                  <a:srgbClr val="00D07C"/>
                </a:solidFill>
              </a:defRPr>
            </a:pPr>
            <a:r>
              <a:t>Learn</a:t>
            </a:r>
            <a:r>
              <a:rPr>
                <a:solidFill>
                  <a:srgbClr val="FF0000"/>
                </a:solidFill>
              </a:rPr>
              <a:t> Matt. 11:28-29; 8:10-12</a:t>
            </a:r>
          </a:p>
          <a:p>
            <a:pPr>
              <a:lnSpc>
                <a:spcPct val="90000"/>
              </a:lnSpc>
              <a:spcBef>
                <a:spcPts val="1300"/>
              </a:spcBef>
              <a:buSzTx/>
              <a:buNone/>
              <a:defRPr b="1" sz="5800">
                <a:solidFill>
                  <a:srgbClr val="00D07C"/>
                </a:solidFill>
              </a:defRPr>
            </a:pPr>
            <a:r>
              <a:t>Repent</a:t>
            </a:r>
            <a:r>
              <a:rPr>
                <a:solidFill>
                  <a:srgbClr val="FF0000"/>
                </a:solidFill>
              </a:rPr>
              <a:t> Matt. 4:17</a:t>
            </a:r>
          </a:p>
          <a:p>
            <a:pPr>
              <a:lnSpc>
                <a:spcPct val="90000"/>
              </a:lnSpc>
              <a:spcBef>
                <a:spcPts val="1300"/>
              </a:spcBef>
              <a:buSzTx/>
              <a:buNone/>
              <a:defRPr b="1" sz="5800">
                <a:solidFill>
                  <a:srgbClr val="00D07C"/>
                </a:solidFill>
              </a:defRPr>
            </a:pPr>
            <a:r>
              <a:t>Confess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Christ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Others</a:t>
            </a:r>
            <a:r>
              <a:rPr>
                <a:solidFill>
                  <a:srgbClr val="FF0000"/>
                </a:solidFill>
              </a:rPr>
              <a:t> Matt. 10:32-33</a:t>
            </a:r>
          </a:p>
          <a:p>
            <a:pPr>
              <a:lnSpc>
                <a:spcPct val="90000"/>
              </a:lnSpc>
              <a:spcBef>
                <a:spcPts val="1300"/>
              </a:spcBef>
              <a:buSzTx/>
              <a:buNone/>
              <a:defRPr b="1" sz="5800">
                <a:solidFill>
                  <a:srgbClr val="00D07C"/>
                </a:solidFill>
              </a:defRPr>
            </a:pPr>
            <a:r>
              <a:t>Be</a:t>
            </a:r>
            <a:r>
              <a:rPr>
                <a:solidFill>
                  <a:srgbClr val="0070C0"/>
                </a:solidFill>
              </a:rPr>
              <a:t> Baptized </a:t>
            </a:r>
            <a:r>
              <a:rPr>
                <a:solidFill>
                  <a:srgbClr val="FF0000"/>
                </a:solidFill>
              </a:rPr>
              <a:t>Matt. 28:18-20</a:t>
            </a:r>
          </a:p>
          <a:p>
            <a:pPr>
              <a:lnSpc>
                <a:spcPct val="90000"/>
              </a:lnSpc>
              <a:spcBef>
                <a:spcPts val="1300"/>
              </a:spcBef>
              <a:buSzTx/>
              <a:buNone/>
              <a:defRPr b="1" sz="5800">
                <a:solidFill>
                  <a:srgbClr val="00D07C"/>
                </a:solidFill>
              </a:defRPr>
            </a:pPr>
            <a:r>
              <a:t>Grow</a:t>
            </a:r>
            <a:r>
              <a:rPr>
                <a:solidFill>
                  <a:srgbClr val="FF0000"/>
                </a:solidFill>
              </a:rPr>
              <a:t> Matt. 28:19-20</a:t>
            </a:r>
          </a:p>
          <a:p>
            <a:pPr>
              <a:lnSpc>
                <a:spcPct val="90000"/>
              </a:lnSpc>
              <a:spcBef>
                <a:spcPts val="1300"/>
              </a:spcBef>
              <a:buSzTx/>
              <a:buNone/>
              <a:defRPr b="1" sz="5800">
                <a:solidFill>
                  <a:srgbClr val="FF0000"/>
                </a:solidFill>
              </a:defRPr>
            </a:pPr>
            <a:r>
              <a:t>*</a:t>
            </a:r>
            <a:r>
              <a:rPr>
                <a:solidFill>
                  <a:srgbClr val="00D07C"/>
                </a:solidFill>
              </a:rPr>
              <a:t>Pray</a:t>
            </a:r>
            <a:r>
              <a:t> </a:t>
            </a:r>
            <a:r>
              <a:rPr>
                <a:solidFill>
                  <a:srgbClr val="00B0F0"/>
                </a:solidFill>
              </a:rPr>
              <a:t>for Forgiveness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rPr i="1">
                <a:solidFill>
                  <a:srgbClr val="00B050"/>
                </a:solidFill>
              </a:rPr>
              <a:t>this day</a:t>
            </a:r>
            <a:r>
              <a:rPr b="0">
                <a:solidFill>
                  <a:srgbClr val="000000"/>
                </a:solidFill>
              </a:rPr>
              <a:t>” </a:t>
            </a:r>
            <a:r>
              <a:t>Matt. 6:9-15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-78595"/>
            <a:satOff val="12505"/>
            <a:lumOff val="1387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NEW_BUILDING_1.jpg" descr="NEW_BUILDING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762" y="-23399"/>
            <a:ext cx="26010075" cy="13847469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ALEXANDERCHURCHOFCHRIST.COM"/>
          <p:cNvSpPr txBox="1"/>
          <p:nvPr/>
        </p:nvSpPr>
        <p:spPr>
          <a:xfrm>
            <a:off x="8509164" y="11909393"/>
            <a:ext cx="18519625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7921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3" invalidUrl="" action="" tgtFrame="" tooltip="" history="1" highlightClick="0" endSnd="0"/>
              </a:rPr>
              <a:t>ALEXANDERCHURCHOFCHRIST.COM</a:t>
            </a:r>
            <a:r>
              <a:t> </a:t>
            </a:r>
          </a:p>
        </p:txBody>
      </p:sp>
      <p:sp>
        <p:nvSpPr>
          <p:cNvPr id="220" name="You Are Welcome At Any And All of Our Services!"/>
          <p:cNvSpPr txBox="1"/>
          <p:nvPr/>
        </p:nvSpPr>
        <p:spPr>
          <a:xfrm>
            <a:off x="12090910" y="3246548"/>
            <a:ext cx="11356132" cy="2062957"/>
          </a:xfrm>
          <a:prstGeom prst="rect">
            <a:avLst/>
          </a:prstGeom>
          <a:ln w="12700"/>
          <a:effectLst>
            <a:outerShdw sx="100000" sy="100000" kx="0" ky="0" algn="b" rotWithShape="0" blurRad="190500" dist="10160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2300"/>
              </a:spcBef>
              <a:buClr>
                <a:srgbClr val="FFFFFF"/>
              </a:buClr>
              <a:defRPr b="1" spc="-83" sz="63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>
                <a:effectLst/>
                <a:uFillTx/>
              </a:defRPr>
            </a:pPr>
            <a:r>
              <a:rPr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You Are Welcome At Any And All of Our Services!</a:t>
            </a:r>
          </a:p>
        </p:txBody>
      </p:sp>
      <p:sp>
        <p:nvSpPr>
          <p:cNvPr id="221" name="Meeting Times:…"/>
          <p:cNvSpPr txBox="1"/>
          <p:nvPr/>
        </p:nvSpPr>
        <p:spPr>
          <a:xfrm>
            <a:off x="11535978" y="5441642"/>
            <a:ext cx="12465997" cy="6016626"/>
          </a:xfrm>
          <a:prstGeom prst="rect">
            <a:avLst/>
          </a:prstGeom>
          <a:gradFill>
            <a:gsLst>
              <a:gs pos="0">
                <a:srgbClr val="EBEBEB">
                  <a:alpha val="68713"/>
                </a:srgbClr>
              </a:gs>
              <a:gs pos="100000">
                <a:srgbClr val="FFFFFF">
                  <a:alpha val="76559"/>
                </a:srgbClr>
              </a:gs>
            </a:gsLst>
            <a:lin ang="16200000"/>
          </a:gradFill>
          <a:ln w="63500">
            <a:solidFill>
              <a:srgbClr val="000000"/>
            </a:solidFill>
          </a:ln>
          <a:effectLst>
            <a:outerShdw sx="100000" sy="100000" kx="0" ky="0" algn="b" rotWithShape="0" blurRad="279400" dist="241300" dir="5400000">
              <a:srgbClr val="000000">
                <a:alpha val="38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7" tIns="357187" rIns="357187" bIns="35718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b="1" cap="all" spc="959" sz="8000">
                <a:solidFill>
                  <a:srgbClr val="005493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Meeting Times: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Bible Study: 9:00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Assembly:	10:00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P.M. Assembly:     4:00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Wed. P.M. Bible Study:      7:00</a:t>
            </a:r>
          </a:p>
        </p:txBody>
      </p:sp>
      <p:pic>
        <p:nvPicPr>
          <p:cNvPr id="22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809" y="7572071"/>
            <a:ext cx="5718073" cy="571807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100 CORNERSTONE ALEXANDER AR, 72002"/>
          <p:cNvSpPr txBox="1"/>
          <p:nvPr/>
        </p:nvSpPr>
        <p:spPr>
          <a:xfrm>
            <a:off x="6479382" y="2162558"/>
            <a:ext cx="17904620" cy="990601"/>
          </a:xfrm>
          <a:prstGeom prst="rect">
            <a:avLst/>
          </a:prstGeom>
          <a:gradFill>
            <a:gsLst>
              <a:gs pos="0">
                <a:srgbClr val="005493">
                  <a:alpha val="38270"/>
                </a:srgbClr>
              </a:gs>
              <a:gs pos="100000">
                <a:srgbClr val="FFFFFF">
                  <a:alpha val="44810"/>
                </a:srgb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441833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224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4497" y="684307"/>
            <a:ext cx="7609327" cy="7187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35577" y="-324224"/>
            <a:ext cx="25055154" cy="2430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0D07C"/>
                </a:solidFill>
              </a:defRPr>
            </a:pPr>
            <a:r>
              <a:t>THE INFLUENCE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>
                <a:solidFill>
                  <a:srgbClr val="00B0F0"/>
                </a:solidFill>
              </a:rPr>
              <a:t> THE KINGDOM OF HEAVEN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ON</a:t>
            </a:r>
            <a:r>
              <a:rPr>
                <a:solidFill>
                  <a:srgbClr val="0070C0"/>
                </a:solidFill>
              </a:rPr>
              <a:t> THE WORLD</a:t>
            </a:r>
          </a:p>
        </p:txBody>
      </p:sp>
      <p:sp>
        <p:nvSpPr>
          <p:cNvPr id="174" name="Subtitle 2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lvl1pPr>
          </a:lstStyle>
          <a:p>
            <a:pPr/>
            <a:r>
              <a:t>MATTHEW 11-12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/>
          <p:nvPr>
            <p:ph type="title"/>
          </p:nvPr>
        </p:nvSpPr>
        <p:spPr>
          <a:xfrm>
            <a:off x="3657600" y="0"/>
            <a:ext cx="17068800" cy="33528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FF0000"/>
                </a:solidFill>
              </a:defRPr>
            </a:pPr>
            <a:r>
              <a:t>The Gospel According To Matthew</a:t>
            </a:r>
            <a:br/>
            <a:r>
              <a:t> </a:t>
            </a:r>
            <a:r>
              <a:rPr sz="7200">
                <a:solidFill>
                  <a:srgbClr val="0070C0"/>
                </a:solidFill>
              </a:rPr>
              <a:t>Simple Outline </a:t>
            </a:r>
          </a:p>
        </p:txBody>
      </p:sp>
      <p:sp>
        <p:nvSpPr>
          <p:cNvPr id="177" name="Content Placeholder 2"/>
          <p:cNvSpPr txBox="1"/>
          <p:nvPr>
            <p:ph type="body" idx="1"/>
          </p:nvPr>
        </p:nvSpPr>
        <p:spPr>
          <a:xfrm>
            <a:off x="3657600" y="2895600"/>
            <a:ext cx="17221200" cy="10820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The</a:t>
            </a:r>
            <a:r>
              <a:rPr>
                <a:solidFill>
                  <a:srgbClr val="0070C0"/>
                </a:solidFill>
              </a:rPr>
              <a:t> </a:t>
            </a:r>
            <a:r>
              <a:t>Introduction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Of The Kingdom  </a:t>
            </a:r>
            <a:r>
              <a:rPr>
                <a:solidFill>
                  <a:srgbClr val="FF0000"/>
                </a:solidFill>
              </a:rPr>
              <a:t>1-7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The</a:t>
            </a:r>
            <a:r>
              <a:rPr>
                <a:solidFill>
                  <a:srgbClr val="0070C0"/>
                </a:solidFill>
              </a:rPr>
              <a:t> </a:t>
            </a:r>
            <a:r>
              <a:t>Intent</a:t>
            </a:r>
            <a:r>
              <a:rPr>
                <a:solidFill>
                  <a:srgbClr val="0070C0"/>
                </a:solidFill>
              </a:rPr>
              <a:t> </a:t>
            </a:r>
            <a:r>
              <a:t>Of The Kingdom  </a:t>
            </a:r>
            <a:r>
              <a:rPr>
                <a:solidFill>
                  <a:srgbClr val="FF0000"/>
                </a:solidFill>
              </a:rPr>
              <a:t>8-10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D07C"/>
                </a:solidFill>
              </a:defRPr>
            </a:pPr>
            <a:r>
              <a:t>The Influence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Kingdom  </a:t>
            </a:r>
            <a:r>
              <a:rPr>
                <a:solidFill>
                  <a:srgbClr val="FF0000"/>
                </a:solidFill>
              </a:rPr>
              <a:t>11-13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Instructions </a:t>
            </a:r>
            <a:r>
              <a:rPr>
                <a:solidFill>
                  <a:srgbClr val="00B050"/>
                </a:solidFill>
              </a:rPr>
              <a:t>For</a:t>
            </a:r>
            <a:r>
              <a:t> </a:t>
            </a:r>
            <a:r>
              <a:rPr>
                <a:solidFill>
                  <a:srgbClr val="00B0F0"/>
                </a:solidFill>
              </a:rPr>
              <a:t>The Kingdom </a:t>
            </a:r>
            <a:r>
              <a:rPr>
                <a:solidFill>
                  <a:srgbClr val="FF0000"/>
                </a:solidFill>
              </a:rPr>
              <a:t>14-18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C00000"/>
                </a:solidFill>
              </a:defRPr>
            </a:pPr>
            <a:r>
              <a:t>Intransigence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Kingdom </a:t>
            </a:r>
            <a:r>
              <a:rPr>
                <a:solidFill>
                  <a:srgbClr val="FF0000"/>
                </a:solidFill>
              </a:rPr>
              <a:t>19-25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3BB0"/>
                </a:solidFill>
              </a:defRPr>
            </a:pPr>
            <a:r>
              <a:t>The</a:t>
            </a:r>
            <a:r>
              <a:rPr>
                <a:solidFill>
                  <a:srgbClr val="0070C0"/>
                </a:solidFill>
              </a:rPr>
              <a:t> </a:t>
            </a:r>
            <a:r>
              <a:t>Ingress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Of The Kingdom </a:t>
            </a:r>
            <a:r>
              <a:rPr>
                <a:solidFill>
                  <a:srgbClr val="FF0000"/>
                </a:solidFill>
              </a:rPr>
              <a:t>26-28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8000">
                <a:solidFill>
                  <a:srgbClr val="00B050"/>
                </a:solidFill>
              </a:defRPr>
            </a:pPr>
            <a:r>
              <a:t>The</a:t>
            </a:r>
            <a:r>
              <a:rPr>
                <a:solidFill>
                  <a:srgbClr val="0070C0"/>
                </a:solidFill>
              </a:rPr>
              <a:t> </a:t>
            </a:r>
            <a:r>
              <a:t>Introduction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Of The Kingdom  </a:t>
            </a:r>
            <a:r>
              <a:rPr>
                <a:solidFill>
                  <a:srgbClr val="FF0000"/>
                </a:solidFill>
              </a:rPr>
              <a:t>1-7</a:t>
            </a:r>
          </a:p>
        </p:txBody>
      </p:sp>
      <p:sp>
        <p:nvSpPr>
          <p:cNvPr id="180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Narrative 1</a:t>
            </a: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Introducing The King  </a:t>
            </a:r>
            <a:r>
              <a:rPr>
                <a:solidFill>
                  <a:srgbClr val="FF0000"/>
                </a:solidFill>
              </a:rPr>
              <a:t>1-4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Discourse 1</a:t>
            </a:r>
            <a:r>
              <a:rPr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Introducing The Citizen  </a:t>
            </a:r>
            <a:r>
              <a:rPr>
                <a:solidFill>
                  <a:srgbClr val="FF0000"/>
                </a:solidFill>
              </a:rPr>
              <a:t>5-7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i="1" sz="7200">
                <a:solidFill>
                  <a:srgbClr val="002060"/>
                </a:solidFill>
              </a:defRPr>
            </a:pPr>
            <a:r>
              <a:t>“And so it was, when Jesus ended these sayings…”  </a:t>
            </a:r>
            <a:r>
              <a:rPr i="0">
                <a:solidFill>
                  <a:srgbClr val="FF0000"/>
                </a:solidFill>
              </a:rPr>
              <a:t>7:28-29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8000">
                <a:solidFill>
                  <a:srgbClr val="00B0F0"/>
                </a:solidFill>
              </a:defRPr>
            </a:pPr>
            <a:r>
              <a:t>The</a:t>
            </a:r>
            <a:r>
              <a:rPr>
                <a:solidFill>
                  <a:srgbClr val="0070C0"/>
                </a:solidFill>
              </a:rPr>
              <a:t> </a:t>
            </a:r>
            <a:r>
              <a:t>Intent</a:t>
            </a:r>
            <a:r>
              <a:rPr>
                <a:solidFill>
                  <a:srgbClr val="0070C0"/>
                </a:solidFill>
              </a:rPr>
              <a:t> </a:t>
            </a:r>
            <a:r>
              <a:t>Of The Kingdom  </a:t>
            </a:r>
            <a:r>
              <a:rPr>
                <a:solidFill>
                  <a:srgbClr val="FF0000"/>
                </a:solidFill>
              </a:rPr>
              <a:t>8-10</a:t>
            </a:r>
          </a:p>
        </p:txBody>
      </p:sp>
      <p:sp>
        <p:nvSpPr>
          <p:cNvPr id="183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Narrative 2</a:t>
            </a: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Signs and Sayings  </a:t>
            </a:r>
            <a:r>
              <a:rPr>
                <a:solidFill>
                  <a:srgbClr val="FF0000"/>
                </a:solidFill>
              </a:rPr>
              <a:t>8-9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Discourse 2</a:t>
            </a:r>
            <a:r>
              <a:rPr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The Limited Commission  </a:t>
            </a:r>
            <a:r>
              <a:rPr>
                <a:solidFill>
                  <a:srgbClr val="FF0000"/>
                </a:solidFill>
              </a:rPr>
              <a:t>10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i="1" sz="7200">
                <a:solidFill>
                  <a:srgbClr val="002060"/>
                </a:solidFill>
              </a:defRPr>
            </a:pPr>
            <a:r>
              <a:t>“Now it came to pass, when Jesus finished commanding His twelve disciples…”  </a:t>
            </a:r>
            <a:r>
              <a:rPr i="0">
                <a:solidFill>
                  <a:srgbClr val="FF0000"/>
                </a:solidFill>
              </a:rPr>
              <a:t>11:1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8000">
                <a:solidFill>
                  <a:srgbClr val="00D07C"/>
                </a:solidFill>
              </a:defRPr>
            </a:pPr>
            <a:r>
              <a:t>The Influence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Kingdom  </a:t>
            </a:r>
            <a:r>
              <a:rPr>
                <a:solidFill>
                  <a:srgbClr val="FF0000"/>
                </a:solidFill>
              </a:rPr>
              <a:t>11-13</a:t>
            </a:r>
          </a:p>
        </p:txBody>
      </p:sp>
      <p:sp>
        <p:nvSpPr>
          <p:cNvPr id="186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Narrative 3</a:t>
            </a: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Overcoming the World  </a:t>
            </a:r>
            <a:r>
              <a:rPr>
                <a:solidFill>
                  <a:srgbClr val="FF0000"/>
                </a:solidFill>
              </a:rPr>
              <a:t>11-12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Discourse 3</a:t>
            </a:r>
            <a:r>
              <a:rPr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The Parables of Jesus  </a:t>
            </a:r>
            <a:r>
              <a:rPr>
                <a:solidFill>
                  <a:srgbClr val="FF0000"/>
                </a:solidFill>
              </a:rPr>
              <a:t>13:1-52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i="1" sz="7200">
                <a:solidFill>
                  <a:srgbClr val="002060"/>
                </a:solidFill>
              </a:defRPr>
            </a:pPr>
            <a:r>
              <a:t>“Now it came to pass, when Jesus had finished these parables…”  </a:t>
            </a:r>
            <a:r>
              <a:rPr i="0">
                <a:solidFill>
                  <a:srgbClr val="FF0000"/>
                </a:solidFill>
              </a:rPr>
              <a:t>13:53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8000">
                <a:solidFill>
                  <a:srgbClr val="0070C0"/>
                </a:solidFill>
              </a:defRPr>
            </a:pPr>
            <a:r>
              <a:t>Instructions </a:t>
            </a:r>
            <a:r>
              <a:rPr>
                <a:solidFill>
                  <a:srgbClr val="00B050"/>
                </a:solidFill>
              </a:rPr>
              <a:t>For</a:t>
            </a:r>
            <a:r>
              <a:t> </a:t>
            </a:r>
            <a:r>
              <a:rPr>
                <a:solidFill>
                  <a:srgbClr val="00B0F0"/>
                </a:solidFill>
              </a:rPr>
              <a:t>The Kingdom </a:t>
            </a:r>
            <a:r>
              <a:rPr>
                <a:solidFill>
                  <a:srgbClr val="FF0000"/>
                </a:solidFill>
              </a:rPr>
              <a:t>14-18</a:t>
            </a:r>
          </a:p>
        </p:txBody>
      </p:sp>
      <p:sp>
        <p:nvSpPr>
          <p:cNvPr id="189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Narrative 4</a:t>
            </a: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The Training of the Twelve  </a:t>
            </a:r>
            <a:r>
              <a:rPr>
                <a:solidFill>
                  <a:srgbClr val="FF0000"/>
                </a:solidFill>
              </a:rPr>
              <a:t>13:54-17:35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Discourse 4 </a:t>
            </a: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Fundamentals for the Faith  </a:t>
            </a:r>
            <a:r>
              <a:rPr>
                <a:solidFill>
                  <a:srgbClr val="FF0000"/>
                </a:solidFill>
              </a:rPr>
              <a:t>18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i="1" sz="7200">
                <a:solidFill>
                  <a:srgbClr val="002060"/>
                </a:solidFill>
              </a:defRPr>
            </a:pPr>
            <a:r>
              <a:t>“Now it came to pass, when Jesus had finished these sayings…”  </a:t>
            </a:r>
            <a:r>
              <a:rPr i="0">
                <a:solidFill>
                  <a:srgbClr val="FF0000"/>
                </a:solidFill>
              </a:rPr>
              <a:t>19:1-2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7200">
                <a:solidFill>
                  <a:srgbClr val="C00000"/>
                </a:solidFill>
              </a:defRPr>
            </a:pPr>
            <a:r>
              <a:t>Intransigence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Kingdom </a:t>
            </a:r>
            <a:r>
              <a:rPr>
                <a:solidFill>
                  <a:srgbClr val="FF0000"/>
                </a:solidFill>
              </a:rPr>
              <a:t>19-25</a:t>
            </a:r>
          </a:p>
        </p:txBody>
      </p:sp>
      <p:sp>
        <p:nvSpPr>
          <p:cNvPr id="192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Narrative 5</a:t>
            </a: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The Jews’ Rejection of God  </a:t>
            </a:r>
            <a:r>
              <a:rPr>
                <a:solidFill>
                  <a:srgbClr val="FF0000"/>
                </a:solidFill>
              </a:rPr>
              <a:t>19-22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Discourse 5 </a:t>
            </a: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God’s Rejection of the Jews  </a:t>
            </a:r>
            <a:r>
              <a:rPr>
                <a:solidFill>
                  <a:srgbClr val="FF0000"/>
                </a:solidFill>
              </a:rPr>
              <a:t>23-25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i="1" sz="7200">
                <a:solidFill>
                  <a:srgbClr val="002060"/>
                </a:solidFill>
              </a:defRPr>
            </a:pPr>
            <a:r>
              <a:t>“Now it came to pass, when Jesus had finished all these sayings…”  </a:t>
            </a:r>
            <a:r>
              <a:rPr i="0">
                <a:solidFill>
                  <a:srgbClr val="FF0000"/>
                </a:solidFill>
              </a:rPr>
              <a:t>26:1-2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8000"/>
            </a:pPr>
            <a:r>
              <a:t>The Ingress of the Kingdom  </a:t>
            </a:r>
            <a:r>
              <a:rPr>
                <a:solidFill>
                  <a:srgbClr val="FF0000"/>
                </a:solidFill>
              </a:rPr>
              <a:t>26-28</a:t>
            </a:r>
          </a:p>
        </p:txBody>
      </p:sp>
      <p:sp>
        <p:nvSpPr>
          <p:cNvPr id="195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7200">
                <a:solidFill>
                  <a:srgbClr val="00B050"/>
                </a:solidFill>
              </a:defRPr>
            </a:pPr>
            <a:r>
              <a:t>Narrative 6</a:t>
            </a:r>
          </a:p>
          <a:p>
            <a:pPr>
              <a:spcBef>
                <a:spcPts val="3600"/>
              </a:spcBef>
              <a:defRPr b="1" sz="7200">
                <a:solidFill>
                  <a:srgbClr val="002060"/>
                </a:solidFill>
              </a:defRPr>
            </a:pPr>
            <a:r>
              <a:t>The Betrayal, Trial, Death, Burial, and Resurrection of Christ  </a:t>
            </a:r>
            <a:r>
              <a:rPr>
                <a:solidFill>
                  <a:srgbClr val="FF0000"/>
                </a:solidFill>
              </a:rPr>
              <a:t>26-28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defRPr b="1" sz="7200">
                <a:solidFill>
                  <a:srgbClr val="0070C0"/>
                </a:solidFill>
              </a:defRPr>
            </a:pPr>
            <a:r>
              <a:t>Discourse 6</a:t>
            </a:r>
          </a:p>
          <a:p>
            <a:pPr>
              <a:spcBef>
                <a:spcPts val="3600"/>
              </a:spcBef>
              <a:defRPr b="1" sz="7200">
                <a:solidFill>
                  <a:srgbClr val="00B050"/>
                </a:solidFill>
              </a:defRPr>
            </a:pPr>
            <a:r>
              <a:t>We must complete the cycle by </a:t>
            </a:r>
            <a:r>
              <a:rPr>
                <a:solidFill>
                  <a:srgbClr val="00D07C"/>
                </a:solidFill>
              </a:rPr>
              <a:t>preaching</a:t>
            </a:r>
            <a:r>
              <a:t> </a:t>
            </a:r>
            <a:r>
              <a:rPr>
                <a:solidFill>
                  <a:srgbClr val="0070C0"/>
                </a:solidFill>
              </a:rPr>
              <a:t>the gospel </a:t>
            </a:r>
            <a:r>
              <a:t>to </a:t>
            </a:r>
            <a:r>
              <a:rPr>
                <a:solidFill>
                  <a:srgbClr val="0070C0"/>
                </a:solidFill>
              </a:rPr>
              <a:t>the world   </a:t>
            </a:r>
            <a:r>
              <a:rPr>
                <a:solidFill>
                  <a:srgbClr val="FF0000"/>
                </a:solidFill>
              </a:rPr>
              <a:t>28:18-20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