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Shape 18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motorcycle engine components"/>
          <p:cNvSpPr/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motorcycle gas cap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Black and white photo of motorcycle engine components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ont view of a red motorcycle against a black background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3.jpeg" descr="image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7998" y="-2"/>
            <a:ext cx="18291179" cy="13719179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Title Text"/>
          <p:cNvSpPr txBox="1"/>
          <p:nvPr>
            <p:ph type="title"/>
          </p:nvPr>
        </p:nvSpPr>
        <p:spPr>
          <a:xfrm>
            <a:off x="3962398" y="549275"/>
            <a:ext cx="16459204" cy="2286002"/>
          </a:xfrm>
          <a:prstGeom prst="rect">
            <a:avLst/>
          </a:prstGeom>
        </p:spPr>
        <p:txBody>
          <a:bodyPr lIns="91438" tIns="91438" rIns="91438" bIns="91438"/>
          <a:lstStyle>
            <a:lvl1pPr defTabSz="1828800">
              <a:defRPr cap="none" sz="8600">
                <a:solidFill>
                  <a:srgbClr val="F6C46C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Body Level One…"/>
          <p:cNvSpPr txBox="1"/>
          <p:nvPr>
            <p:ph type="body" idx="1"/>
          </p:nvPr>
        </p:nvSpPr>
        <p:spPr>
          <a:xfrm>
            <a:off x="3962398" y="3200398"/>
            <a:ext cx="16459204" cy="9051929"/>
          </a:xfrm>
          <a:prstGeom prst="rect">
            <a:avLst/>
          </a:prstGeom>
        </p:spPr>
        <p:txBody>
          <a:bodyPr lIns="91438" tIns="91438" rIns="91438" bIns="91438" anchor="t"/>
          <a:lstStyle>
            <a:lvl1pPr marL="642936" indent="-642936" defTabSz="1828800">
              <a:spcBef>
                <a:spcPts val="1400"/>
              </a:spcBef>
              <a:buSzPct val="100000"/>
              <a:defRPr sz="60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069520" indent="-612320" defTabSz="1828800">
              <a:spcBef>
                <a:spcPts val="1400"/>
              </a:spcBef>
              <a:buSzPct val="100000"/>
              <a:buChar char="–"/>
              <a:defRPr sz="60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485900" indent="-571500" defTabSz="1828800">
              <a:spcBef>
                <a:spcPts val="1400"/>
              </a:spcBef>
              <a:buSzPct val="100000"/>
              <a:defRPr sz="60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2057400" indent="-685799" defTabSz="1828800">
              <a:spcBef>
                <a:spcPts val="1400"/>
              </a:spcBef>
              <a:buSzPct val="100000"/>
              <a:buChar char="–"/>
              <a:defRPr sz="60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514600" indent="-685800" defTabSz="1828800">
              <a:spcBef>
                <a:spcPts val="1400"/>
              </a:spcBef>
              <a:buSzPct val="100000"/>
              <a:buChar char="»"/>
              <a:defRPr sz="60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19886992" y="12490450"/>
            <a:ext cx="534608" cy="528507"/>
          </a:xfrm>
          <a:prstGeom prst="rect">
            <a:avLst/>
          </a:prstGeom>
        </p:spPr>
        <p:txBody>
          <a:bodyPr lIns="91438" tIns="91438" rIns="91438" bIns="91438" anchor="t"/>
          <a:lstStyle>
            <a:lvl1pPr algn="r" defTabSz="182880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age3.jpeg" descr="image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7998" y="-2"/>
            <a:ext cx="18291179" cy="13719179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19886992" y="12490450"/>
            <a:ext cx="534608" cy="528507"/>
          </a:xfrm>
          <a:prstGeom prst="rect">
            <a:avLst/>
          </a:prstGeom>
        </p:spPr>
        <p:txBody>
          <a:bodyPr lIns="91438" tIns="91438" rIns="91438" bIns="91438" anchor="t"/>
          <a:lstStyle>
            <a:lvl1pPr algn="r" defTabSz="182880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2"/>
          <p:cNvSpPr/>
          <p:nvPr/>
        </p:nvSpPr>
        <p:spPr>
          <a:xfrm>
            <a:off x="647410" y="1396631"/>
            <a:ext cx="23089180" cy="1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64292" tIns="64292" rIns="64292" bIns="64292"/>
          <a:lstStyle/>
          <a:p>
            <a:pPr defTabSz="821531">
              <a:lnSpc>
                <a:spcPct val="100000"/>
              </a:lnSpc>
              <a:spcBef>
                <a:spcPts val="3300"/>
              </a:spcBef>
              <a:defRPr sz="2800">
                <a:solidFill>
                  <a:srgbClr val="838787"/>
                </a:solidFill>
                <a:latin typeface="DIN Condensed Bold"/>
                <a:ea typeface="DIN Condensed Bold"/>
                <a:cs typeface="DIN Condensed Bold"/>
                <a:sym typeface="DIN Condensed Bold"/>
              </a:defRPr>
            </a:pPr>
          </a:p>
        </p:txBody>
      </p:sp>
      <p:sp>
        <p:nvSpPr>
          <p:cNvPr id="154" name="Title Text"/>
          <p:cNvSpPr txBox="1"/>
          <p:nvPr>
            <p:ph type="title"/>
          </p:nvPr>
        </p:nvSpPr>
        <p:spPr>
          <a:xfrm>
            <a:off x="686347" y="2160984"/>
            <a:ext cx="23011306" cy="1017985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l" defTabSz="821531">
              <a:lnSpc>
                <a:spcPct val="80000"/>
              </a:lnSpc>
              <a:spcBef>
                <a:spcPts val="3900"/>
              </a:spcBef>
              <a:defRPr sz="8400">
                <a:solidFill>
                  <a:srgbClr val="34A5DA"/>
                </a:solidFill>
                <a:latin typeface="DIN Condensed Bold"/>
                <a:ea typeface="DIN Condensed Bold"/>
                <a:cs typeface="DIN Condensed Bold"/>
                <a:sym typeface="DIN Condensed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5" name="Shape 73"/>
          <p:cNvSpPr/>
          <p:nvPr>
            <p:ph type="body" idx="21"/>
          </p:nvPr>
        </p:nvSpPr>
        <p:spPr>
          <a:xfrm>
            <a:off x="3619500" y="3857625"/>
            <a:ext cx="17145000" cy="8590360"/>
          </a:xfrm>
          <a:prstGeom prst="rect">
            <a:avLst/>
          </a:prstGeom>
        </p:spPr>
        <p:txBody>
          <a:bodyPr lIns="71437" tIns="71437" rIns="71437" bIns="71437" anchor="t"/>
          <a:lstStyle/>
          <a:p>
            <a:pPr marL="601382" indent="-601382" defTabSz="821531">
              <a:spcBef>
                <a:spcPts val="3900"/>
              </a:spcBef>
              <a:buClr>
                <a:srgbClr val="34A5DA"/>
              </a:buClr>
              <a:buSzPct val="104999"/>
              <a:buFont typeface="Avenir Next Regular"/>
              <a:buChar char="▸"/>
              <a:defRPr sz="4600">
                <a:solidFill>
                  <a:srgbClr val="838787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</a:p>
        </p:txBody>
      </p:sp>
      <p:pic>
        <p:nvPicPr>
          <p:cNvPr id="156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29410" y="-21882"/>
            <a:ext cx="17525180" cy="1629226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lide Number"/>
          <p:cNvSpPr txBox="1"/>
          <p:nvPr>
            <p:ph type="sldNum" sz="quarter" idx="2"/>
          </p:nvPr>
        </p:nvSpPr>
        <p:spPr>
          <a:xfrm>
            <a:off x="20211932" y="607218"/>
            <a:ext cx="545704" cy="6127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r" defTabSz="821531">
              <a:lnSpc>
                <a:spcPct val="80000"/>
              </a:lnSpc>
              <a:defRPr sz="3200">
                <a:solidFill>
                  <a:srgbClr val="838787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22"/>
          <p:cNvSpPr/>
          <p:nvPr>
            <p:ph type="pic" idx="21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65" name="Body Level One…"/>
          <p:cNvSpPr txBox="1"/>
          <p:nvPr>
            <p:ph type="body" sz="quarter" idx="1"/>
          </p:nvPr>
        </p:nvSpPr>
        <p:spPr>
          <a:xfrm>
            <a:off x="3619500" y="8635632"/>
            <a:ext cx="17145000" cy="371"/>
          </a:xfrm>
          <a:prstGeom prst="rect">
            <a:avLst/>
          </a:prstGeom>
          <a:ln w="50800">
            <a:solidFill>
              <a:srgbClr val="A6AAA9"/>
            </a:solidFill>
          </a:ln>
        </p:spPr>
        <p:txBody>
          <a:bodyPr lIns="71437" tIns="71437" rIns="71437" bIns="71437"/>
          <a:lstStyle>
            <a:lvl1pPr marL="601382" indent="-601382" defTabSz="821531">
              <a:spcBef>
                <a:spcPts val="3900"/>
              </a:spcBef>
              <a:buClr>
                <a:srgbClr val="39A3D5"/>
              </a:buClr>
              <a:buSzPct val="104999"/>
              <a:buFont typeface="Avenir Next Regular"/>
              <a:buChar char="‣"/>
              <a:defRPr sz="4600">
                <a:solidFill>
                  <a:srgbClr val="838787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1045882" indent="-601382" defTabSz="821531">
              <a:spcBef>
                <a:spcPts val="3900"/>
              </a:spcBef>
              <a:buClr>
                <a:srgbClr val="39A3D5"/>
              </a:buClr>
              <a:buSzPct val="104999"/>
              <a:buFont typeface="Avenir Next Regular"/>
              <a:buChar char="‣"/>
              <a:defRPr sz="4600">
                <a:solidFill>
                  <a:srgbClr val="838787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490382" indent="-601382" defTabSz="821531">
              <a:spcBef>
                <a:spcPts val="3900"/>
              </a:spcBef>
              <a:buClr>
                <a:srgbClr val="39A3D5"/>
              </a:buClr>
              <a:buSzPct val="104999"/>
              <a:buFont typeface="Avenir Next Regular"/>
              <a:buChar char="‣"/>
              <a:defRPr sz="4600">
                <a:solidFill>
                  <a:srgbClr val="838787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934882" indent="-601382" defTabSz="821531">
              <a:spcBef>
                <a:spcPts val="3900"/>
              </a:spcBef>
              <a:buClr>
                <a:srgbClr val="39A3D5"/>
              </a:buClr>
              <a:buSzPct val="104999"/>
              <a:buFont typeface="Avenir Next Regular"/>
              <a:buChar char="‣"/>
              <a:defRPr sz="4600">
                <a:solidFill>
                  <a:srgbClr val="838787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379382" indent="-601382" defTabSz="821531">
              <a:spcBef>
                <a:spcPts val="3900"/>
              </a:spcBef>
              <a:buClr>
                <a:srgbClr val="39A3D5"/>
              </a:buClr>
              <a:buSzPct val="104999"/>
              <a:buFont typeface="Avenir Next Regular"/>
              <a:buChar char="‣"/>
              <a:defRPr sz="4600">
                <a:solidFill>
                  <a:srgbClr val="838787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6" name="Title Text"/>
          <p:cNvSpPr txBox="1"/>
          <p:nvPr>
            <p:ph type="title"/>
          </p:nvPr>
        </p:nvSpPr>
        <p:spPr>
          <a:xfrm>
            <a:off x="3619500" y="9036843"/>
            <a:ext cx="17145000" cy="3804048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l" defTabSz="821531">
              <a:lnSpc>
                <a:spcPct val="80000"/>
              </a:lnSpc>
              <a:defRPr sz="23800">
                <a:solidFill>
                  <a:srgbClr val="34A5DA"/>
                </a:solidFill>
                <a:latin typeface="DIN Condensed Bold"/>
                <a:ea typeface="DIN Condensed Bold"/>
                <a:cs typeface="DIN Condensed Bold"/>
                <a:sym typeface="DIN Condensed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7" name="Shape 25"/>
          <p:cNvSpPr/>
          <p:nvPr>
            <p:ph type="body" sz="quarter" idx="22"/>
          </p:nvPr>
        </p:nvSpPr>
        <p:spPr>
          <a:xfrm>
            <a:off x="3619500" y="6000750"/>
            <a:ext cx="17145000" cy="2536032"/>
          </a:xfrm>
          <a:prstGeom prst="rect">
            <a:avLst/>
          </a:prstGeom>
        </p:spPr>
        <p:txBody>
          <a:bodyPr lIns="71437" tIns="71437" rIns="71437" bIns="71437" anchor="b"/>
          <a:lstStyle/>
          <a:p>
            <a:pPr marL="0" indent="0" defTabSz="821531">
              <a:lnSpc>
                <a:spcPct val="80000"/>
              </a:lnSpc>
              <a:spcBef>
                <a:spcPts val="3200"/>
              </a:spcBef>
              <a:buSzTx/>
              <a:buNone/>
              <a:defRPr cap="all" sz="7400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pPr>
          </a:p>
        </p:txBody>
      </p:sp>
      <p:sp>
        <p:nvSpPr>
          <p:cNvPr id="168" name="Slide Number"/>
          <p:cNvSpPr txBox="1"/>
          <p:nvPr>
            <p:ph type="sldNum" sz="quarter" idx="2"/>
          </p:nvPr>
        </p:nvSpPr>
        <p:spPr>
          <a:xfrm>
            <a:off x="20222928" y="607218"/>
            <a:ext cx="545704" cy="6127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r" defTabSz="821531">
              <a:lnSpc>
                <a:spcPct val="80000"/>
              </a:lnSpc>
              <a:defRPr sz="3200">
                <a:solidFill>
                  <a:srgbClr val="838787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lide Number"/>
          <p:cNvSpPr txBox="1"/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file view of a red motorcycl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ont view of a red motorcycl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ont view of a red motorcycle"/>
          <p:cNvSpPr/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tif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0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1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4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4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3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5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6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Relationship Id="rId3" Type="http://schemas.openxmlformats.org/officeDocument/2006/relationships/hyperlink" Target="https://www.w65stchurchofchrist.com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tif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www.alexanderchurchofchrist.com" TargetMode="Externa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Front view of a red motorcycle against a black background" descr="Front view of a red motorcycle against a black background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1562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85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620138" y="3842203"/>
            <a:ext cx="9484851" cy="401989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68300" dist="25400" dir="5400000">
              <a:srgbClr val="000000">
                <a:alpha val="69440"/>
              </a:srgbClr>
            </a:outerShdw>
          </a:effectLst>
        </p:spPr>
      </p:pic>
      <p:pic>
        <p:nvPicPr>
          <p:cNvPr id="186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479658" y="2973320"/>
            <a:ext cx="5297050" cy="322429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68300" dist="25400" dir="5400000">
              <a:srgbClr val="000000">
                <a:alpha val="69440"/>
              </a:srgbClr>
            </a:outerShdw>
          </a:effectLst>
        </p:spPr>
      </p:pic>
      <p:pic>
        <p:nvPicPr>
          <p:cNvPr id="187" name="pasted-image.pdf" descr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365026" y="6532601"/>
            <a:ext cx="12375782" cy="421007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68300" dist="25400" dir="5400000">
              <a:srgbClr val="000000">
                <a:alpha val="69440"/>
              </a:srgbClr>
            </a:outerShdw>
          </a:effectLst>
        </p:spPr>
      </p:pic>
      <p:pic>
        <p:nvPicPr>
          <p:cNvPr id="188" name="pasted-image.pdf" descr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2508096" y="5618353"/>
            <a:ext cx="5276111" cy="401989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68300" dist="25400" dir="5400000">
              <a:srgbClr val="000000">
                <a:alpha val="69440"/>
              </a:srgbClr>
            </a:outerShdw>
          </a:effectLst>
        </p:spPr>
      </p:pic>
      <p:sp>
        <p:nvSpPr>
          <p:cNvPr id="189" name="1 Timothy 1:12–17…"/>
          <p:cNvSpPr txBox="1"/>
          <p:nvPr/>
        </p:nvSpPr>
        <p:spPr>
          <a:xfrm>
            <a:off x="15679012" y="10676627"/>
            <a:ext cx="7367104" cy="210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b="1" sz="6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 Timothy 1:12–17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b="1" sz="6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Psalm 51:1–17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Destructive ResponseS To Guilt …"/>
          <p:cNvSpPr txBox="1"/>
          <p:nvPr/>
        </p:nvSpPr>
        <p:spPr>
          <a:xfrm>
            <a:off x="647410" y="2191997"/>
            <a:ext cx="23089181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67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Destructive ResponseS To Guilt …</a:t>
            </a:r>
          </a:p>
        </p:txBody>
      </p:sp>
      <p:pic>
        <p:nvPicPr>
          <p:cNvPr id="220" name="image8.jpg" descr="image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0997" y="3556211"/>
            <a:ext cx="6199416" cy="957262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17500" dist="63500" dir="5220000">
              <a:srgbClr val="000000">
                <a:alpha val="33000"/>
              </a:srgbClr>
            </a:outerShdw>
          </a:effectLst>
        </p:spPr>
      </p:pic>
      <p:sp>
        <p:nvSpPr>
          <p:cNvPr id="221" name="Denial of Guilt:…"/>
          <p:cNvSpPr txBox="1"/>
          <p:nvPr/>
        </p:nvSpPr>
        <p:spPr>
          <a:xfrm>
            <a:off x="7231979" y="3486559"/>
            <a:ext cx="16145898" cy="963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1828800">
              <a:lnSpc>
                <a:spcPct val="100000"/>
              </a:lnSpc>
              <a:spcBef>
                <a:spcPts val="2200"/>
              </a:spcBef>
              <a:defRPr b="1" sz="8100">
                <a:solidFill>
                  <a:srgbClr val="FFE989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Denial of Guilt:</a:t>
            </a:r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70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Defy Guilt Until it Goes Away </a:t>
            </a:r>
            <a:endParaRPr sz="4400"/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60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(Dr Wayne W. Dyer - Erroneous Zone, 90-91) </a:t>
            </a:r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60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“Do something which you know is bound to result in feelings of guilt….Take a week to be alone if you have always wanted to do so, despite the guilt-engendering protestation from other members of your family. These kinds of behavior will help you to tackle that…guilt.”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wd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Destructive ResponseS To Guilt …"/>
          <p:cNvSpPr txBox="1"/>
          <p:nvPr/>
        </p:nvSpPr>
        <p:spPr>
          <a:xfrm>
            <a:off x="647410" y="2191997"/>
            <a:ext cx="23089181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67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Destructive ResponseS To Guilt …</a:t>
            </a:r>
          </a:p>
        </p:txBody>
      </p:sp>
      <p:sp>
        <p:nvSpPr>
          <p:cNvPr id="224" name="Denial of Guilt:…"/>
          <p:cNvSpPr txBox="1"/>
          <p:nvPr/>
        </p:nvSpPr>
        <p:spPr>
          <a:xfrm>
            <a:off x="7231979" y="3486559"/>
            <a:ext cx="16145898" cy="1000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1828800">
              <a:lnSpc>
                <a:spcPct val="100000"/>
              </a:lnSpc>
              <a:spcBef>
                <a:spcPts val="2200"/>
              </a:spcBef>
              <a:defRPr b="1" sz="8100">
                <a:solidFill>
                  <a:srgbClr val="FFE989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Denial of Guilt:</a:t>
            </a:r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70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Defy Guilt Until it Goes Away </a:t>
            </a:r>
            <a:endParaRPr sz="4400"/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61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“Hardened by the deceitfulness of sin” (Hebrews 3:13)</a:t>
            </a:r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61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leads to the “searing of the conscience” </a:t>
            </a:r>
            <a:br/>
            <a:r>
              <a:t>(I Tim 4:2).</a:t>
            </a:r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61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Those who suppress the truth in their conscience will be given over to their desires. </a:t>
            </a:r>
            <a:br/>
            <a:r>
              <a:t>(Rom 1:18-20).</a:t>
            </a:r>
          </a:p>
        </p:txBody>
      </p:sp>
      <p:pic>
        <p:nvPicPr>
          <p:cNvPr id="225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rcRect l="224" t="3819" r="0" b="0"/>
          <a:stretch>
            <a:fillRect/>
          </a:stretch>
        </p:blipFill>
        <p:spPr>
          <a:xfrm flipH="1">
            <a:off x="-104109" y="2860424"/>
            <a:ext cx="7740502" cy="10775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fill="norm" stroke="1" extrusionOk="0">
                <a:moveTo>
                  <a:pt x="13591" y="306"/>
                </a:moveTo>
                <a:cubicBezTo>
                  <a:pt x="14805" y="636"/>
                  <a:pt x="16018" y="1676"/>
                  <a:pt x="16507" y="2809"/>
                </a:cubicBezTo>
                <a:cubicBezTo>
                  <a:pt x="16623" y="3076"/>
                  <a:pt x="16854" y="3503"/>
                  <a:pt x="17021" y="3758"/>
                </a:cubicBezTo>
                <a:cubicBezTo>
                  <a:pt x="17188" y="4012"/>
                  <a:pt x="17357" y="4315"/>
                  <a:pt x="17396" y="4431"/>
                </a:cubicBezTo>
                <a:cubicBezTo>
                  <a:pt x="17534" y="4841"/>
                  <a:pt x="18043" y="5469"/>
                  <a:pt x="18388" y="5652"/>
                </a:cubicBezTo>
                <a:cubicBezTo>
                  <a:pt x="18687" y="5811"/>
                  <a:pt x="18828" y="5834"/>
                  <a:pt x="19381" y="5814"/>
                </a:cubicBezTo>
                <a:cubicBezTo>
                  <a:pt x="19736" y="5801"/>
                  <a:pt x="20089" y="5819"/>
                  <a:pt x="20164" y="5854"/>
                </a:cubicBezTo>
                <a:cubicBezTo>
                  <a:pt x="20238" y="5888"/>
                  <a:pt x="20579" y="5985"/>
                  <a:pt x="20922" y="6068"/>
                </a:cubicBezTo>
                <a:lnTo>
                  <a:pt x="21548" y="6220"/>
                </a:lnTo>
                <a:lnTo>
                  <a:pt x="21575" y="13909"/>
                </a:lnTo>
                <a:lnTo>
                  <a:pt x="21600" y="21596"/>
                </a:lnTo>
                <a:lnTo>
                  <a:pt x="21600" y="21596"/>
                </a:lnTo>
                <a:lnTo>
                  <a:pt x="17601" y="21596"/>
                </a:lnTo>
                <a:cubicBezTo>
                  <a:pt x="14288" y="21596"/>
                  <a:pt x="13693" y="21583"/>
                  <a:pt x="13572" y="21495"/>
                </a:cubicBezTo>
                <a:cubicBezTo>
                  <a:pt x="13596" y="21483"/>
                  <a:pt x="13619" y="21468"/>
                  <a:pt x="13638" y="21447"/>
                </a:cubicBezTo>
                <a:cubicBezTo>
                  <a:pt x="13750" y="21316"/>
                  <a:pt x="13582" y="21204"/>
                  <a:pt x="13420" y="21301"/>
                </a:cubicBezTo>
                <a:cubicBezTo>
                  <a:pt x="13343" y="21347"/>
                  <a:pt x="13307" y="21413"/>
                  <a:pt x="13332" y="21450"/>
                </a:cubicBezTo>
                <a:cubicBezTo>
                  <a:pt x="13314" y="21461"/>
                  <a:pt x="13311" y="21457"/>
                  <a:pt x="13288" y="21472"/>
                </a:cubicBezTo>
                <a:cubicBezTo>
                  <a:pt x="13149" y="21563"/>
                  <a:pt x="11960" y="21583"/>
                  <a:pt x="8533" y="21589"/>
                </a:cubicBezTo>
                <a:lnTo>
                  <a:pt x="8167" y="21164"/>
                </a:lnTo>
                <a:cubicBezTo>
                  <a:pt x="7962" y="20928"/>
                  <a:pt x="7685" y="20550"/>
                  <a:pt x="7551" y="20324"/>
                </a:cubicBezTo>
                <a:cubicBezTo>
                  <a:pt x="7313" y="19919"/>
                  <a:pt x="6501" y="19274"/>
                  <a:pt x="6228" y="19274"/>
                </a:cubicBezTo>
                <a:cubicBezTo>
                  <a:pt x="6157" y="19274"/>
                  <a:pt x="5908" y="19090"/>
                  <a:pt x="5676" y="18864"/>
                </a:cubicBezTo>
                <a:cubicBezTo>
                  <a:pt x="5247" y="18447"/>
                  <a:pt x="4758" y="18213"/>
                  <a:pt x="4135" y="18127"/>
                </a:cubicBezTo>
                <a:cubicBezTo>
                  <a:pt x="3945" y="18101"/>
                  <a:pt x="3653" y="17983"/>
                  <a:pt x="3488" y="17864"/>
                </a:cubicBezTo>
                <a:cubicBezTo>
                  <a:pt x="3222" y="17673"/>
                  <a:pt x="3001" y="17622"/>
                  <a:pt x="1595" y="17426"/>
                </a:cubicBezTo>
                <a:lnTo>
                  <a:pt x="2" y="17203"/>
                </a:lnTo>
                <a:lnTo>
                  <a:pt x="0" y="16412"/>
                </a:lnTo>
                <a:lnTo>
                  <a:pt x="301" y="16249"/>
                </a:lnTo>
                <a:cubicBezTo>
                  <a:pt x="492" y="16144"/>
                  <a:pt x="764" y="16058"/>
                  <a:pt x="906" y="16058"/>
                </a:cubicBezTo>
                <a:cubicBezTo>
                  <a:pt x="1410" y="16058"/>
                  <a:pt x="3350" y="16293"/>
                  <a:pt x="4400" y="16482"/>
                </a:cubicBezTo>
                <a:lnTo>
                  <a:pt x="5468" y="16675"/>
                </a:lnTo>
                <a:lnTo>
                  <a:pt x="5994" y="16512"/>
                </a:lnTo>
                <a:cubicBezTo>
                  <a:pt x="6283" y="16422"/>
                  <a:pt x="6922" y="16315"/>
                  <a:pt x="7413" y="16275"/>
                </a:cubicBezTo>
                <a:cubicBezTo>
                  <a:pt x="8445" y="16191"/>
                  <a:pt x="8483" y="16180"/>
                  <a:pt x="8413" y="15988"/>
                </a:cubicBezTo>
                <a:cubicBezTo>
                  <a:pt x="8379" y="15895"/>
                  <a:pt x="8455" y="15786"/>
                  <a:pt x="8626" y="15678"/>
                </a:cubicBezTo>
                <a:lnTo>
                  <a:pt x="8891" y="15512"/>
                </a:lnTo>
                <a:lnTo>
                  <a:pt x="8670" y="15205"/>
                </a:lnTo>
                <a:cubicBezTo>
                  <a:pt x="8469" y="14924"/>
                  <a:pt x="8450" y="14770"/>
                  <a:pt x="8444" y="13437"/>
                </a:cubicBezTo>
                <a:cubicBezTo>
                  <a:pt x="8436" y="11865"/>
                  <a:pt x="8512" y="11544"/>
                  <a:pt x="9072" y="10848"/>
                </a:cubicBezTo>
                <a:cubicBezTo>
                  <a:pt x="9318" y="10543"/>
                  <a:pt x="10236" y="9872"/>
                  <a:pt x="10816" y="9575"/>
                </a:cubicBezTo>
                <a:cubicBezTo>
                  <a:pt x="11191" y="9382"/>
                  <a:pt x="11100" y="9242"/>
                  <a:pt x="10632" y="9297"/>
                </a:cubicBezTo>
                <a:cubicBezTo>
                  <a:pt x="10348" y="9330"/>
                  <a:pt x="10252" y="9307"/>
                  <a:pt x="10113" y="9165"/>
                </a:cubicBezTo>
                <a:cubicBezTo>
                  <a:pt x="10020" y="9069"/>
                  <a:pt x="9942" y="8910"/>
                  <a:pt x="9942" y="8815"/>
                </a:cubicBezTo>
                <a:cubicBezTo>
                  <a:pt x="9942" y="8720"/>
                  <a:pt x="9878" y="8535"/>
                  <a:pt x="9799" y="8402"/>
                </a:cubicBezTo>
                <a:cubicBezTo>
                  <a:pt x="9618" y="8101"/>
                  <a:pt x="8942" y="7573"/>
                  <a:pt x="8812" y="7630"/>
                </a:cubicBezTo>
                <a:cubicBezTo>
                  <a:pt x="8759" y="7654"/>
                  <a:pt x="8685" y="7620"/>
                  <a:pt x="8650" y="7554"/>
                </a:cubicBezTo>
                <a:cubicBezTo>
                  <a:pt x="8607" y="7473"/>
                  <a:pt x="8511" y="7447"/>
                  <a:pt x="8357" y="7476"/>
                </a:cubicBezTo>
                <a:cubicBezTo>
                  <a:pt x="8042" y="7536"/>
                  <a:pt x="7492" y="7220"/>
                  <a:pt x="7413" y="6936"/>
                </a:cubicBezTo>
                <a:cubicBezTo>
                  <a:pt x="7379" y="6814"/>
                  <a:pt x="7214" y="6601"/>
                  <a:pt x="7048" y="6464"/>
                </a:cubicBezTo>
                <a:cubicBezTo>
                  <a:pt x="6882" y="6327"/>
                  <a:pt x="6691" y="6139"/>
                  <a:pt x="6624" y="6047"/>
                </a:cubicBezTo>
                <a:cubicBezTo>
                  <a:pt x="6556" y="5954"/>
                  <a:pt x="6440" y="5878"/>
                  <a:pt x="6365" y="5878"/>
                </a:cubicBezTo>
                <a:cubicBezTo>
                  <a:pt x="6290" y="5878"/>
                  <a:pt x="6143" y="5812"/>
                  <a:pt x="6039" y="5730"/>
                </a:cubicBezTo>
                <a:cubicBezTo>
                  <a:pt x="5872" y="5597"/>
                  <a:pt x="5858" y="5489"/>
                  <a:pt x="5919" y="4769"/>
                </a:cubicBezTo>
                <a:cubicBezTo>
                  <a:pt x="6023" y="3544"/>
                  <a:pt x="6406" y="2791"/>
                  <a:pt x="7545" y="1563"/>
                </a:cubicBezTo>
                <a:cubicBezTo>
                  <a:pt x="8120" y="943"/>
                  <a:pt x="9146" y="265"/>
                  <a:pt x="9510" y="265"/>
                </a:cubicBezTo>
                <a:cubicBezTo>
                  <a:pt x="9626" y="265"/>
                  <a:pt x="9747" y="236"/>
                  <a:pt x="9777" y="200"/>
                </a:cubicBezTo>
                <a:cubicBezTo>
                  <a:pt x="9807" y="165"/>
                  <a:pt x="10102" y="96"/>
                  <a:pt x="10432" y="46"/>
                </a:cubicBezTo>
                <a:cubicBezTo>
                  <a:pt x="10626" y="17"/>
                  <a:pt x="10863" y="2"/>
                  <a:pt x="11120" y="0"/>
                </a:cubicBezTo>
                <a:cubicBezTo>
                  <a:pt x="11893" y="-4"/>
                  <a:pt x="12873" y="111"/>
                  <a:pt x="13591" y="306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Destructive ResponseS To Guilt …"/>
          <p:cNvSpPr txBox="1"/>
          <p:nvPr/>
        </p:nvSpPr>
        <p:spPr>
          <a:xfrm>
            <a:off x="647410" y="2191997"/>
            <a:ext cx="23089181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67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Destructive ResponseS To Guilt …</a:t>
            </a:r>
          </a:p>
        </p:txBody>
      </p:sp>
      <p:sp>
        <p:nvSpPr>
          <p:cNvPr id="228" name="Denial of Guilt:…"/>
          <p:cNvSpPr txBox="1"/>
          <p:nvPr/>
        </p:nvSpPr>
        <p:spPr>
          <a:xfrm>
            <a:off x="7231979" y="3486559"/>
            <a:ext cx="16145898" cy="986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1828800">
              <a:lnSpc>
                <a:spcPct val="100000"/>
              </a:lnSpc>
              <a:spcBef>
                <a:spcPts val="2200"/>
              </a:spcBef>
              <a:defRPr b="1" sz="8100">
                <a:solidFill>
                  <a:srgbClr val="FFE989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Denial of Guilt:</a:t>
            </a:r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70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Redefine sin as not being sin … </a:t>
            </a:r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61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B.F. Skinner (Harvard professor, founder of behaviorist psychology) </a:t>
            </a:r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78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- “Guilt is a myth because man is simply a product of evolution—controlled exclusively by his environment.”</a:t>
            </a:r>
          </a:p>
        </p:txBody>
      </p:sp>
      <p:pic>
        <p:nvPicPr>
          <p:cNvPr id="229" name="image9.png" descr="image9.png"/>
          <p:cNvPicPr>
            <a:picLocks noChangeAspect="1"/>
          </p:cNvPicPr>
          <p:nvPr/>
        </p:nvPicPr>
        <p:blipFill>
          <a:blip r:embed="rId2">
            <a:extLst/>
          </a:blip>
          <a:srcRect l="13640" t="0" r="5510" b="0"/>
          <a:stretch>
            <a:fillRect/>
          </a:stretch>
        </p:blipFill>
        <p:spPr>
          <a:xfrm>
            <a:off x="383304" y="3525589"/>
            <a:ext cx="6077318" cy="9650141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230" name="Shape 245"/>
          <p:cNvSpPr txBox="1"/>
          <p:nvPr/>
        </p:nvSpPr>
        <p:spPr>
          <a:xfrm>
            <a:off x="1553482" y="11871905"/>
            <a:ext cx="2931411" cy="713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8" tIns="91438" rIns="91438" bIns="91438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800">
                <a:ln w="2578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B.F. Skinner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Destructive ResponseS To Guilt …"/>
          <p:cNvSpPr txBox="1"/>
          <p:nvPr/>
        </p:nvSpPr>
        <p:spPr>
          <a:xfrm>
            <a:off x="647410" y="2191997"/>
            <a:ext cx="23089181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67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Destructive ResponseS To Guilt …</a:t>
            </a:r>
          </a:p>
        </p:txBody>
      </p:sp>
      <p:sp>
        <p:nvSpPr>
          <p:cNvPr id="233" name="Denial of Guilt:…"/>
          <p:cNvSpPr txBox="1"/>
          <p:nvPr/>
        </p:nvSpPr>
        <p:spPr>
          <a:xfrm>
            <a:off x="7231979" y="3486559"/>
            <a:ext cx="16145898" cy="1012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1828800">
              <a:lnSpc>
                <a:spcPct val="100000"/>
              </a:lnSpc>
              <a:spcBef>
                <a:spcPts val="2200"/>
              </a:spcBef>
              <a:defRPr b="1" sz="8100">
                <a:solidFill>
                  <a:srgbClr val="FFE989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Denial of Guilt:</a:t>
            </a:r>
          </a:p>
          <a:p>
            <a:pPr algn="ctr" defTabSz="1828800">
              <a:lnSpc>
                <a:spcPct val="100000"/>
              </a:lnSpc>
              <a:spcBef>
                <a:spcPts val="2200"/>
              </a:spcBef>
              <a:defRPr sz="70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 By Blaming Others …</a:t>
            </a:r>
          </a:p>
          <a:p>
            <a:pPr marL="897731" indent="-897731" algn="ctr" defTabSz="1828800">
              <a:lnSpc>
                <a:spcPct val="100000"/>
              </a:lnSpc>
              <a:spcBef>
                <a:spcPts val="2200"/>
              </a:spcBef>
              <a:buClr>
                <a:srgbClr val="535353"/>
              </a:buClr>
              <a:buSzPct val="82000"/>
              <a:buChar char="-"/>
              <a:defRPr sz="78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Freud believed that all guilt came from authoritarian sources, i.e. religion, parents, government, etc.</a:t>
            </a:r>
          </a:p>
          <a:p>
            <a:pPr marL="897731" indent="-897731" algn="ctr" defTabSz="1828800">
              <a:lnSpc>
                <a:spcPct val="100000"/>
              </a:lnSpc>
              <a:spcBef>
                <a:spcPts val="2200"/>
              </a:spcBef>
              <a:buClr>
                <a:srgbClr val="535353"/>
              </a:buClr>
              <a:buSzPct val="82000"/>
              <a:buChar char="-"/>
              <a:defRPr sz="60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Adam &amp; Eve – Gen. 3:12,13</a:t>
            </a:r>
          </a:p>
          <a:p>
            <a:pPr marL="897731" indent="-897731" algn="ctr" defTabSz="1828800">
              <a:lnSpc>
                <a:spcPct val="100000"/>
              </a:lnSpc>
              <a:spcBef>
                <a:spcPts val="2200"/>
              </a:spcBef>
              <a:buClr>
                <a:srgbClr val="535353"/>
              </a:buClr>
              <a:buSzPct val="82000"/>
              <a:buChar char="-"/>
              <a:defRPr sz="60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King Saul – 1 Sam 15:15,20,21</a:t>
            </a:r>
          </a:p>
          <a:p>
            <a:pPr marL="897731" indent="-897731" algn="ctr" defTabSz="1828800">
              <a:lnSpc>
                <a:spcPct val="100000"/>
              </a:lnSpc>
              <a:spcBef>
                <a:spcPts val="2200"/>
              </a:spcBef>
              <a:buClr>
                <a:srgbClr val="535353"/>
              </a:buClr>
              <a:buSzPct val="82000"/>
              <a:buChar char="-"/>
              <a:defRPr sz="6000">
                <a:solidFill>
                  <a:srgbClr val="FFFFFF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Ahab – 1 Kings 18:17,18</a:t>
            </a:r>
          </a:p>
        </p:txBody>
      </p:sp>
      <p:pic>
        <p:nvPicPr>
          <p:cNvPr id="234" name="image13.jpg" descr="image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465956" y="3757548"/>
            <a:ext cx="6636872" cy="9325923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235" name="Shape 252"/>
          <p:cNvSpPr txBox="1"/>
          <p:nvPr/>
        </p:nvSpPr>
        <p:spPr>
          <a:xfrm>
            <a:off x="2131467" y="11988132"/>
            <a:ext cx="3305850" cy="721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8" tIns="91438" rIns="91438" bIns="91438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800">
                <a:ln w="2578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Sigmund Freud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500"/>
                                        <p:tgtEl>
                                          <p:spTgt spid="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500"/>
                                        <p:tgtEl>
                                          <p:spTgt spid="2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Destructive ResponseS To Guilt …"/>
          <p:cNvSpPr txBox="1"/>
          <p:nvPr/>
        </p:nvSpPr>
        <p:spPr>
          <a:xfrm>
            <a:off x="647410" y="2191997"/>
            <a:ext cx="23089181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67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Destructive ResponseS To Guilt …</a:t>
            </a:r>
          </a:p>
        </p:txBody>
      </p:sp>
      <p:sp>
        <p:nvSpPr>
          <p:cNvPr id="238" name="Remove the reality of sin, personal guilt and the human conscience &amp; You remove the FELT need for a Savior, for repentance and redemption."/>
          <p:cNvSpPr txBox="1"/>
          <p:nvPr/>
        </p:nvSpPr>
        <p:spPr>
          <a:xfrm>
            <a:off x="7283653" y="4072051"/>
            <a:ext cx="16197652" cy="855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1828800">
              <a:lnSpc>
                <a:spcPct val="100000"/>
              </a:lnSpc>
              <a:spcBef>
                <a:spcPts val="1800"/>
              </a:spcBef>
              <a:defRPr sz="9000">
                <a:solidFill>
                  <a:srgbClr val="FFE98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Remove the reality of sin, personal guilt and the human conscience &amp; You remove the </a:t>
            </a:r>
            <a:r>
              <a:rPr b="1"/>
              <a:t>FELT</a:t>
            </a:r>
            <a:r>
              <a:t> need for a Savior, for repentance and redemption.</a:t>
            </a:r>
          </a:p>
        </p:txBody>
      </p:sp>
      <p:pic>
        <p:nvPicPr>
          <p:cNvPr id="239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7360" y="3519856"/>
            <a:ext cx="6620102" cy="96641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89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salm 51:1–17 (NKJV)…"/>
          <p:cNvSpPr txBox="1"/>
          <p:nvPr/>
        </p:nvSpPr>
        <p:spPr>
          <a:xfrm>
            <a:off x="647410" y="1529567"/>
            <a:ext cx="23089179" cy="1076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b="1" sz="10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Psalm 51:1–17 (NKJV)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sz="67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1</a:t>
            </a:r>
            <a:r>
              <a:t> Have mercy upon me, O God, According to Your lovingkindness; According to the multitude of Your tender mercies, Blot out my transgressions. </a:t>
            </a:r>
            <a:r>
              <a:rPr baseline="31999"/>
              <a:t>2</a:t>
            </a:r>
            <a:r>
              <a:t> Wash me thoroughly from my iniquity, And cleanse me from my sin. </a:t>
            </a:r>
            <a:r>
              <a:rPr baseline="31999"/>
              <a:t>3</a:t>
            </a:r>
            <a:r>
              <a:t> For I acknowledge my transgressions, And my sin </a:t>
            </a:r>
            <a:r>
              <a:rPr i="1"/>
              <a:t>is</a:t>
            </a:r>
            <a:r>
              <a:t> always before me. </a:t>
            </a:r>
            <a:r>
              <a:rPr baseline="31999"/>
              <a:t>4</a:t>
            </a:r>
            <a:r>
              <a:t> Against You, You only, have I sinned, And done </a:t>
            </a:r>
            <a:r>
              <a:rPr i="1"/>
              <a:t>this</a:t>
            </a:r>
            <a:r>
              <a:t> evil in Your sight— That You may be found just when You speak, </a:t>
            </a:r>
            <a:r>
              <a:rPr i="1"/>
              <a:t>And</a:t>
            </a:r>
            <a:r>
              <a:t> blameless when You judge. </a:t>
            </a:r>
            <a:r>
              <a:rPr baseline="31999"/>
              <a:t>5</a:t>
            </a:r>
            <a:r>
              <a:t> Behold, I was brought forth in iniquity, And in sin my mother conceived me.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salm 51:1–17 (NKJV)…"/>
          <p:cNvSpPr txBox="1"/>
          <p:nvPr/>
        </p:nvSpPr>
        <p:spPr>
          <a:xfrm>
            <a:off x="647410" y="1529567"/>
            <a:ext cx="23089179" cy="1122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b="1" sz="10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Psalm 51:1–17 (NKJV)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sz="7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6</a:t>
            </a:r>
            <a:r>
              <a:t> Behold, You desire truth in the inward parts, And in the hidden </a:t>
            </a:r>
            <a:r>
              <a:rPr i="1"/>
              <a:t>part</a:t>
            </a:r>
            <a:r>
              <a:t> You will make me to know wisdom. </a:t>
            </a:r>
            <a:r>
              <a:rPr baseline="31999"/>
              <a:t>7</a:t>
            </a:r>
            <a:r>
              <a:t> Purge me with hyssop, and I shall be clean; Wash me, and I shall be whiter than snow. </a:t>
            </a:r>
            <a:r>
              <a:rPr baseline="31999"/>
              <a:t>8</a:t>
            </a:r>
            <a:r>
              <a:t> Make me hear joy and gladness, </a:t>
            </a:r>
            <a:r>
              <a:rPr i="1"/>
              <a:t>That</a:t>
            </a:r>
            <a:r>
              <a:t> the bones You have broken may rejoice. </a:t>
            </a:r>
            <a:r>
              <a:rPr baseline="31999"/>
              <a:t>9</a:t>
            </a:r>
            <a:r>
              <a:t> Hide Your face from my sins, And blot out all my iniquities. </a:t>
            </a:r>
            <a:r>
              <a:rPr baseline="31999"/>
              <a:t>10</a:t>
            </a:r>
            <a:r>
              <a:t> Create in me a clean heart, O God, And renew a steadfast spirit within me. </a:t>
            </a:r>
            <a:r>
              <a:rPr baseline="31999"/>
              <a:t>11</a:t>
            </a:r>
            <a:r>
              <a:t> Do not cast me away from Your presence, And do not take Your Holy Spirit from me.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salm 51:1–17 (NKJV)…"/>
          <p:cNvSpPr txBox="1"/>
          <p:nvPr/>
        </p:nvSpPr>
        <p:spPr>
          <a:xfrm>
            <a:off x="647410" y="1529567"/>
            <a:ext cx="23089179" cy="1266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b="1" sz="10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Psalm 51:1–17 (NKJV)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sz="66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12</a:t>
            </a:r>
            <a:r>
              <a:t> Restore to me the joy of Your salvation, And uphold me </a:t>
            </a:r>
            <a:r>
              <a:rPr i="1"/>
              <a:t>by Your</a:t>
            </a:r>
            <a:r>
              <a:t> generous Spirit. </a:t>
            </a:r>
            <a:r>
              <a:rPr baseline="31999"/>
              <a:t>13</a:t>
            </a:r>
            <a:r>
              <a:t> </a:t>
            </a:r>
            <a:r>
              <a:rPr i="1"/>
              <a:t>Then</a:t>
            </a:r>
            <a:r>
              <a:t> I will teach transgressors Your ways, And sinners shall be converted to You. </a:t>
            </a:r>
            <a:r>
              <a:rPr baseline="31999"/>
              <a:t>14</a:t>
            </a:r>
            <a:r>
              <a:t> Deliver me from the guilt of bloodshed, O God, The God of my salvation, </a:t>
            </a:r>
            <a:r>
              <a:rPr i="1"/>
              <a:t>And</a:t>
            </a:r>
            <a:r>
              <a:t> my tongue shall sing aloud of Your righteousness. </a:t>
            </a:r>
            <a:r>
              <a:rPr baseline="31999"/>
              <a:t>15</a:t>
            </a:r>
            <a:r>
              <a:t> O Lord, open my lips, And my mouth shall show forth Your praise. </a:t>
            </a:r>
            <a:r>
              <a:rPr baseline="31999"/>
              <a:t>16</a:t>
            </a:r>
            <a:r>
              <a:t> For You do not desire sacrifice, or else I would give </a:t>
            </a:r>
            <a:r>
              <a:rPr i="1"/>
              <a:t>it;</a:t>
            </a:r>
            <a:r>
              <a:t> You do not delight in burnt offering. </a:t>
            </a:r>
            <a:r>
              <a:rPr baseline="31999"/>
              <a:t>17</a:t>
            </a:r>
            <a:r>
              <a:t> The sacrifices of God </a:t>
            </a:r>
            <a:r>
              <a:rPr i="1"/>
              <a:t>are</a:t>
            </a:r>
            <a:r>
              <a:t> a broken spirit, A broken and a contrite heart— These, O God, You will not despise.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19336" t="0" r="28973" b="0"/>
          <a:stretch>
            <a:fillRect/>
          </a:stretch>
        </p:blipFill>
        <p:spPr>
          <a:xfrm flipH="1">
            <a:off x="534483" y="3640427"/>
            <a:ext cx="8923038" cy="9701506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49" name="Acknowledgment -"/>
          <p:cNvSpPr txBox="1"/>
          <p:nvPr/>
        </p:nvSpPr>
        <p:spPr>
          <a:xfrm>
            <a:off x="11926867" y="3397079"/>
            <a:ext cx="9597778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Acknowledgment -</a:t>
            </a:r>
          </a:p>
        </p:txBody>
      </p:sp>
      <p:sp>
        <p:nvSpPr>
          <p:cNvPr id="250" name="Acknowledge our TOTAL dependance upon the mercy of God (Ps 51:1-3)…"/>
          <p:cNvSpPr txBox="1"/>
          <p:nvPr/>
        </p:nvSpPr>
        <p:spPr>
          <a:xfrm>
            <a:off x="9670236" y="4948051"/>
            <a:ext cx="14459199" cy="817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Acknowledge</a:t>
            </a:r>
            <a:r>
              <a:t> our TOTAL dependance upon the mercy of God (Ps 51:1-3)</a:t>
            </a:r>
          </a:p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Acknowledge</a:t>
            </a:r>
            <a:r>
              <a:t> our guilt - take responsibility &amp; REPENT (Ps 51:4-6)</a:t>
            </a:r>
          </a:p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Acknowledge </a:t>
            </a:r>
            <a:r>
              <a:t>our NEED for God’s forgiveness, cleansing, &amp; renewal (Ps. 51:7-17; Eze 18:21-32; Lk 13:3; Acts 17:30)</a:t>
            </a:r>
          </a:p>
        </p:txBody>
      </p:sp>
      <p:sp>
        <p:nvSpPr>
          <p:cNvPr id="251" name="Psalm 51:1–17"/>
          <p:cNvSpPr txBox="1"/>
          <p:nvPr/>
        </p:nvSpPr>
        <p:spPr>
          <a:xfrm>
            <a:off x="583389" y="10790927"/>
            <a:ext cx="8869736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b="1" sz="10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Psalm 51:1–17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0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54" name="Complete Devotion -"/>
          <p:cNvSpPr txBox="1"/>
          <p:nvPr/>
        </p:nvSpPr>
        <p:spPr>
          <a:xfrm>
            <a:off x="11482540" y="3397079"/>
            <a:ext cx="10486431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Complete Devotion -</a:t>
            </a:r>
          </a:p>
        </p:txBody>
      </p:sp>
      <p:sp>
        <p:nvSpPr>
          <p:cNvPr id="255" name="God will not accept the “double minded” (James 1:8; Mat 6:24)…"/>
          <p:cNvSpPr txBox="1"/>
          <p:nvPr/>
        </p:nvSpPr>
        <p:spPr>
          <a:xfrm>
            <a:off x="9503174" y="4767262"/>
            <a:ext cx="14445164" cy="873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16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God will not accept the “double minded” (James 1:8; Mat 6:24)</a:t>
            </a:r>
          </a:p>
          <a:p>
            <a:pPr marL="566005" indent="-566005" defTabSz="642937">
              <a:lnSpc>
                <a:spcPct val="100000"/>
              </a:lnSpc>
              <a:spcBef>
                <a:spcPts val="16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Our guilt SHOULD motivate us to whole hearted devotion as God demands?   (Matt 16:24–25; Gal 2:20; 5:24; Phili 3:7-11)</a:t>
            </a:r>
          </a:p>
          <a:p>
            <a:pPr marL="566005" indent="-566005" defTabSz="642937">
              <a:lnSpc>
                <a:spcPct val="100000"/>
              </a:lnSpc>
              <a:spcBef>
                <a:spcPts val="16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ANY area of our life not completely devoted to God leaves an avenue for Satan to attack! (Eph 4:27; 1 Pet 5:8–9)</a:t>
            </a:r>
          </a:p>
        </p:txBody>
      </p:sp>
      <p:pic>
        <p:nvPicPr>
          <p:cNvPr id="256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19336" t="0" r="28973" b="0"/>
          <a:stretch>
            <a:fillRect/>
          </a:stretch>
        </p:blipFill>
        <p:spPr>
          <a:xfrm flipH="1">
            <a:off x="534483" y="3640427"/>
            <a:ext cx="8923038" cy="9701506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Psalm 51:1–17"/>
          <p:cNvSpPr txBox="1"/>
          <p:nvPr/>
        </p:nvSpPr>
        <p:spPr>
          <a:xfrm>
            <a:off x="583389" y="10790927"/>
            <a:ext cx="8869736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b="1" sz="10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Psalm 51:1–17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7360" y="3519856"/>
            <a:ext cx="6620102" cy="96641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8900" dist="25400" dir="5400000">
              <a:srgbClr val="000000">
                <a:alpha val="50000"/>
              </a:srgbClr>
            </a:outerShdw>
          </a:effectLst>
        </p:spPr>
      </p:pic>
      <p:sp>
        <p:nvSpPr>
          <p:cNvPr id="192" name="The REALITY of The Sinners Guilt Before God"/>
          <p:cNvSpPr txBox="1"/>
          <p:nvPr/>
        </p:nvSpPr>
        <p:spPr>
          <a:xfrm>
            <a:off x="647410" y="2160247"/>
            <a:ext cx="23089181" cy="118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71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REALITY of The Sinners Guilt Before God </a:t>
            </a:r>
          </a:p>
        </p:txBody>
      </p:sp>
      <p:sp>
        <p:nvSpPr>
          <p:cNvPr id="193" name="For all have sinned … Romans 3:23…"/>
          <p:cNvSpPr txBox="1"/>
          <p:nvPr/>
        </p:nvSpPr>
        <p:spPr>
          <a:xfrm>
            <a:off x="6356614" y="3894251"/>
            <a:ext cx="17619662" cy="891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2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For all have sinned … </a:t>
            </a:r>
            <a:r>
              <a:rPr>
                <a:solidFill>
                  <a:srgbClr val="94D9F6"/>
                </a:solidFill>
              </a:rPr>
              <a:t>Romans 3:23</a:t>
            </a:r>
          </a:p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2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There is not a just man on earth who does good And does not sin. </a:t>
            </a:r>
            <a:r>
              <a:rPr>
                <a:solidFill>
                  <a:srgbClr val="94D9F6"/>
                </a:solidFill>
              </a:rPr>
              <a:t>Ecclesiastes 7:20</a:t>
            </a:r>
          </a:p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2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Scripture has confined all under sin, that the promise by faith in Jesus Christ might be given to those who believe. </a:t>
            </a:r>
            <a:r>
              <a:rPr>
                <a:solidFill>
                  <a:srgbClr val="94D9F6"/>
                </a:solidFill>
              </a:rPr>
              <a:t>Galatians 3:22</a:t>
            </a:r>
            <a:endParaRPr>
              <a:solidFill>
                <a:srgbClr val="94D9F6"/>
              </a:solidFill>
            </a:endParaRPr>
          </a:p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2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If we say that we have no sin, we deceive ourselves, and the truth is not in us. </a:t>
            </a:r>
            <a:r>
              <a:rPr>
                <a:solidFill>
                  <a:srgbClr val="94D9F6"/>
                </a:solidFill>
              </a:rPr>
              <a:t>1 John 1:8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dissolv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60" name="Fruit of Repentance -"/>
          <p:cNvSpPr txBox="1"/>
          <p:nvPr/>
        </p:nvSpPr>
        <p:spPr>
          <a:xfrm>
            <a:off x="11334345" y="3397079"/>
            <a:ext cx="10782822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Fruit of Repentance -</a:t>
            </a:r>
          </a:p>
        </p:txBody>
      </p:sp>
      <p:sp>
        <p:nvSpPr>
          <p:cNvPr id="261" name="Part of repentance includes restitution (Luke 3:8–14; 19:8; Matt 5:23–24).…"/>
          <p:cNvSpPr txBox="1"/>
          <p:nvPr/>
        </p:nvSpPr>
        <p:spPr>
          <a:xfrm>
            <a:off x="8743690" y="4948051"/>
            <a:ext cx="15171588" cy="797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Part of repentance includes restitution (Luke 3:8–14; 19:8; Matt 5:23–24). </a:t>
            </a:r>
          </a:p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Restitution is not always possible, but godly sorrow &amp; a devoted life is (Acts 19:18–19; 26:20; Eph 4:28). </a:t>
            </a:r>
          </a:p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If we make godly changes in our lives, others can't help but see it (Matt. 5:13-16; 2 Cor 7:9–11; 1 Pet. 4:3-5; Eph. 2:1-10)</a:t>
            </a:r>
          </a:p>
        </p:txBody>
      </p:sp>
      <p:pic>
        <p:nvPicPr>
          <p:cNvPr id="26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0" t="18149" r="0" b="11061"/>
          <a:stretch>
            <a:fillRect/>
          </a:stretch>
        </p:blipFill>
        <p:spPr>
          <a:xfrm>
            <a:off x="252688" y="3406727"/>
            <a:ext cx="7985950" cy="100667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65" name="Accept God’s Forgiveness -"/>
          <p:cNvSpPr txBox="1"/>
          <p:nvPr/>
        </p:nvSpPr>
        <p:spPr>
          <a:xfrm>
            <a:off x="9151011" y="3397079"/>
            <a:ext cx="14184289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Accept God’s Forgiveness -</a:t>
            </a:r>
          </a:p>
        </p:txBody>
      </p:sp>
      <p:sp>
        <p:nvSpPr>
          <p:cNvPr id="266" name="Forgiving ourselves is NOT EASY! Even if we don't feel forgiven, we can know we are (1 Jn. 3:20-21).…"/>
          <p:cNvSpPr txBox="1"/>
          <p:nvPr/>
        </p:nvSpPr>
        <p:spPr>
          <a:xfrm>
            <a:off x="8657362" y="4744663"/>
            <a:ext cx="15364382" cy="889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Forgiving ourselves is NOT EASY! Even if we don't feel forgiven, we can know we are (1 Jn. 3:20-21). </a:t>
            </a:r>
          </a:p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Paul never forgot his sin (1 Tim. 1:13), yet his hope was firm because he TRUSTED God’s forgiveness (2 Tim. 4:8)</a:t>
            </a:r>
          </a:p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When we obey the gospel by faith - we are FORGIVEN! (Mark 16:16; Acts 2:38; 22:16; 1 John 1:9,10)</a:t>
            </a:r>
          </a:p>
        </p:txBody>
      </p:sp>
      <p:pic>
        <p:nvPicPr>
          <p:cNvPr id="26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43490" t="0" r="0" b="0"/>
          <a:stretch>
            <a:fillRect/>
          </a:stretch>
        </p:blipFill>
        <p:spPr>
          <a:xfrm flipH="1">
            <a:off x="359331" y="3762999"/>
            <a:ext cx="8166199" cy="96614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70" name="Accept Consequences -"/>
          <p:cNvSpPr txBox="1"/>
          <p:nvPr/>
        </p:nvSpPr>
        <p:spPr>
          <a:xfrm>
            <a:off x="10139156" y="3397079"/>
            <a:ext cx="12208000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Accept Consequences -</a:t>
            </a:r>
          </a:p>
        </p:txBody>
      </p:sp>
      <p:sp>
        <p:nvSpPr>
          <p:cNvPr id="271" name="The consequence of David’s sin: “…the sword shall never depart from your house … ” (2 Sam 12:10), even after David said, &quot;I have sinned against the Lord&quot; (2 Sam. 12:13).…"/>
          <p:cNvSpPr txBox="1"/>
          <p:nvPr/>
        </p:nvSpPr>
        <p:spPr>
          <a:xfrm>
            <a:off x="8725158" y="4948051"/>
            <a:ext cx="15364382" cy="840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6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consequence of David’s sin: “…the sword shall never depart from your house … ” (2 Sam 12:10), even after David said, "I have sinned against the Lord" (2 Sam. 12:13). </a:t>
            </a:r>
          </a:p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6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Nathan also told David that the son of Bathsheba would die (2 Sam 12:14,15; 15-23)</a:t>
            </a:r>
          </a:p>
        </p:txBody>
      </p:sp>
      <p:pic>
        <p:nvPicPr>
          <p:cNvPr id="27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745" t="24295" r="42192" b="4586"/>
          <a:stretch>
            <a:fillRect/>
          </a:stretch>
        </p:blipFill>
        <p:spPr>
          <a:xfrm>
            <a:off x="556869" y="3692486"/>
            <a:ext cx="7693794" cy="95017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75" name="Accept Consequences -"/>
          <p:cNvSpPr txBox="1"/>
          <p:nvPr/>
        </p:nvSpPr>
        <p:spPr>
          <a:xfrm>
            <a:off x="10139156" y="3397079"/>
            <a:ext cx="12208000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Accept Consequences -</a:t>
            </a:r>
          </a:p>
        </p:txBody>
      </p:sp>
      <p:sp>
        <p:nvSpPr>
          <p:cNvPr id="276" name="In days &amp; years to follow David witnessed:…"/>
          <p:cNvSpPr txBox="1"/>
          <p:nvPr/>
        </p:nvSpPr>
        <p:spPr>
          <a:xfrm>
            <a:off x="8725158" y="4948051"/>
            <a:ext cx="15364382" cy="822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7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In days &amp; years to follow David witnessed: </a:t>
            </a:r>
          </a:p>
          <a:p>
            <a:pPr marL="647700" indent="-228600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80000"/>
              <a:buFont typeface="Avenir Next Regular"/>
              <a:buBlip>
                <a:blip r:embed="rId2"/>
              </a:buBlip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death of the child of his sin,</a:t>
            </a:r>
          </a:p>
          <a:p>
            <a:pPr marL="647700" indent="-228600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80000"/>
              <a:buFont typeface="Avenir Next Regular"/>
              <a:buBlip>
                <a:blip r:embed="rId2"/>
              </a:buBlip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rape of Tamar by Amnon, </a:t>
            </a:r>
          </a:p>
          <a:p>
            <a:pPr marL="647700" indent="-228600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80000"/>
              <a:buFont typeface="Avenir Next Regular"/>
              <a:buBlip>
                <a:blip r:embed="rId2"/>
              </a:buBlip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murder of Amnon by Absalom, </a:t>
            </a:r>
          </a:p>
          <a:p>
            <a:pPr marL="647700" indent="-228600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80000"/>
              <a:buFont typeface="Avenir Next Regular"/>
              <a:buBlip>
                <a:blip r:embed="rId2"/>
              </a:buBlip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usurpation of his throne by Absalom, </a:t>
            </a:r>
          </a:p>
          <a:p>
            <a:pPr marL="647700" indent="-228600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80000"/>
              <a:buFont typeface="Avenir Next Regular"/>
              <a:buBlip>
                <a:blip r:embed="rId2"/>
              </a:buBlip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and the death of Absalom. </a:t>
            </a:r>
          </a:p>
        </p:txBody>
      </p:sp>
      <p:pic>
        <p:nvPicPr>
          <p:cNvPr id="277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rcRect l="745" t="24295" r="42192" b="4586"/>
          <a:stretch>
            <a:fillRect/>
          </a:stretch>
        </p:blipFill>
        <p:spPr>
          <a:xfrm>
            <a:off x="556869" y="3692486"/>
            <a:ext cx="7693794" cy="95017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1500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7" dur="1500"/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80" name="Accept Consequences -"/>
          <p:cNvSpPr txBox="1"/>
          <p:nvPr/>
        </p:nvSpPr>
        <p:spPr>
          <a:xfrm>
            <a:off x="10139156" y="3397079"/>
            <a:ext cx="12208000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Accept Consequences -</a:t>
            </a:r>
          </a:p>
        </p:txBody>
      </p:sp>
      <p:sp>
        <p:nvSpPr>
          <p:cNvPr id="281" name="Paul was told he would suffer much for the “name of Jesus” (Acts 9:16)…"/>
          <p:cNvSpPr txBox="1"/>
          <p:nvPr/>
        </p:nvSpPr>
        <p:spPr>
          <a:xfrm>
            <a:off x="8725158" y="4948051"/>
            <a:ext cx="15364382" cy="830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7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Paul was told he would suffer much for the “name of Jesus” (Acts 9:16) </a:t>
            </a:r>
          </a:p>
          <a:p>
            <a:pPr marL="1257300" indent="-838200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80000"/>
              <a:buFont typeface="Avenir Next Regular"/>
              <a:buBlip>
                <a:blip r:embed="rId2"/>
              </a:buBlip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Paul speaks of these sufferings in 2 Cor 11:23-27</a:t>
            </a:r>
            <a:r>
              <a:rPr sz="3700"/>
              <a:t>.</a:t>
            </a:r>
          </a:p>
          <a:p>
            <a:pPr marL="1257300" indent="-838200" defTabSz="642937">
              <a:lnSpc>
                <a:spcPct val="100000"/>
              </a:lnSpc>
              <a:spcBef>
                <a:spcPts val="2200"/>
              </a:spcBef>
              <a:buClr>
                <a:srgbClr val="34A5DA"/>
              </a:buClr>
              <a:buSzPct val="80000"/>
              <a:buFont typeface="Avenir Next Regular"/>
              <a:buBlip>
                <a:blip r:embed="rId2"/>
              </a:buBlip>
              <a:defRPr sz="6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Paul pleaded with God to remove his thorn in the flesh, but the Lord’s response was, “my grace is sufficient for you.” (2 Cor 12:7-10).</a:t>
            </a:r>
          </a:p>
        </p:txBody>
      </p:sp>
      <p:pic>
        <p:nvPicPr>
          <p:cNvPr id="28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rcRect l="31237" t="0" r="22535" b="0"/>
          <a:stretch>
            <a:fillRect/>
          </a:stretch>
        </p:blipFill>
        <p:spPr>
          <a:xfrm>
            <a:off x="255636" y="3596634"/>
            <a:ext cx="8162748" cy="9886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81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85" name="Use Guilt Positively -"/>
          <p:cNvSpPr txBox="1"/>
          <p:nvPr/>
        </p:nvSpPr>
        <p:spPr>
          <a:xfrm>
            <a:off x="10880134" y="3397079"/>
            <a:ext cx="10726044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Use Guilt Positively -</a:t>
            </a:r>
          </a:p>
        </p:txBody>
      </p:sp>
      <p:sp>
        <p:nvSpPr>
          <p:cNvPr id="286" name="Guilt can motivate us to live humbly toward God and those we have sinned against (Matt 5:3; James. 4:8-10).…"/>
          <p:cNvSpPr txBox="1"/>
          <p:nvPr/>
        </p:nvSpPr>
        <p:spPr>
          <a:xfrm>
            <a:off x="8725158" y="5377427"/>
            <a:ext cx="15364382" cy="756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28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7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Guilt can motivate us to live humbly toward God and those we have sinned against (Matt 5:3; James. 4:8-10).</a:t>
            </a:r>
          </a:p>
          <a:p>
            <a:pPr marL="566005" indent="-566005" defTabSz="642937">
              <a:lnSpc>
                <a:spcPct val="100000"/>
              </a:lnSpc>
              <a:spcBef>
                <a:spcPts val="28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7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Guilt should help us to be merciful towards those who have sinned against us (Matt 6:14,15; Mark 11:25–26; Col. 3:12–13)</a:t>
            </a:r>
          </a:p>
        </p:txBody>
      </p:sp>
      <p:pic>
        <p:nvPicPr>
          <p:cNvPr id="28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0" t="0" r="45323" b="0"/>
          <a:stretch>
            <a:fillRect/>
          </a:stretch>
        </p:blipFill>
        <p:spPr>
          <a:xfrm>
            <a:off x="422784" y="3654239"/>
            <a:ext cx="8008960" cy="97590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8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90" name="Use Guilt Positively -"/>
          <p:cNvSpPr txBox="1"/>
          <p:nvPr/>
        </p:nvSpPr>
        <p:spPr>
          <a:xfrm>
            <a:off x="10880134" y="3397079"/>
            <a:ext cx="10726044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Use Guilt Positively -</a:t>
            </a:r>
          </a:p>
        </p:txBody>
      </p:sp>
      <p:sp>
        <p:nvSpPr>
          <p:cNvPr id="291" name="Should keep us from further sin by reminding us of the pain we've caused God, others, and ourselves. (1 Cor 15:10; 1 Tim 1:14-17; Col. 3:5; Rom 6:3-22)…"/>
          <p:cNvSpPr txBox="1"/>
          <p:nvPr/>
        </p:nvSpPr>
        <p:spPr>
          <a:xfrm>
            <a:off x="8725158" y="5377427"/>
            <a:ext cx="15364382" cy="756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28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7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Should keep us from further sin by reminding us of the pain we've caused God, others, and ourselves. (1 Cor 15:10; 1 Tim 1:14-17; Col. 3:5; Rom 6:3-22) </a:t>
            </a:r>
          </a:p>
          <a:p>
            <a:pPr marL="566005" indent="-566005" defTabSz="642937">
              <a:lnSpc>
                <a:spcPct val="100000"/>
              </a:lnSpc>
              <a:spcBef>
                <a:spcPts val="28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7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Should motivate us to give ourselves wholly to God’s service (1 Cor 15:10)</a:t>
            </a:r>
          </a:p>
        </p:txBody>
      </p:sp>
      <p:pic>
        <p:nvPicPr>
          <p:cNvPr id="29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0" t="0" r="45323" b="0"/>
          <a:stretch>
            <a:fillRect/>
          </a:stretch>
        </p:blipFill>
        <p:spPr>
          <a:xfrm>
            <a:off x="422784" y="3654239"/>
            <a:ext cx="8008960" cy="97590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91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295" name="Use Guilt Positively -"/>
          <p:cNvSpPr txBox="1"/>
          <p:nvPr/>
        </p:nvSpPr>
        <p:spPr>
          <a:xfrm>
            <a:off x="10880134" y="3397079"/>
            <a:ext cx="10726044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828800">
              <a:lnSpc>
                <a:spcPct val="100000"/>
              </a:lnSpc>
              <a:spcBef>
                <a:spcPts val="11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Use Guilt Positively -</a:t>
            </a:r>
          </a:p>
        </p:txBody>
      </p:sp>
      <p:sp>
        <p:nvSpPr>
          <p:cNvPr id="296" name="1 Corinthians 15:10 (NKJV)…"/>
          <p:cNvSpPr txBox="1"/>
          <p:nvPr/>
        </p:nvSpPr>
        <p:spPr>
          <a:xfrm>
            <a:off x="8873793" y="5161979"/>
            <a:ext cx="14738726" cy="792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sz="73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 Corinthians 15:10 (NKJV)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sz="73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10</a:t>
            </a:r>
            <a:r>
              <a:t> But by the grace of God I am what I am, and His grace toward me was not in vain; but I labored more abundantly than they all, yet not I, but the grace of God </a:t>
            </a:r>
            <a:r>
              <a:rPr i="1"/>
              <a:t>which was</a:t>
            </a:r>
            <a:r>
              <a:t> with me. </a:t>
            </a:r>
          </a:p>
        </p:txBody>
      </p:sp>
      <p:pic>
        <p:nvPicPr>
          <p:cNvPr id="29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31237" t="0" r="22535" b="0"/>
          <a:stretch>
            <a:fillRect/>
          </a:stretch>
        </p:blipFill>
        <p:spPr>
          <a:xfrm>
            <a:off x="255636" y="3596634"/>
            <a:ext cx="8162748" cy="9886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300" name="Acknowledge Guilt!…"/>
          <p:cNvSpPr txBox="1"/>
          <p:nvPr/>
        </p:nvSpPr>
        <p:spPr>
          <a:xfrm>
            <a:off x="8514364" y="3618877"/>
            <a:ext cx="14830911" cy="982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1828800">
              <a:lnSpc>
                <a:spcPct val="100000"/>
              </a:lnSpc>
              <a:spcBef>
                <a:spcPts val="32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Acknowledge Guilt!</a:t>
            </a:r>
          </a:p>
          <a:p>
            <a:pPr algn="ctr" defTabSz="1828800">
              <a:lnSpc>
                <a:spcPct val="100000"/>
              </a:lnSpc>
              <a:spcBef>
                <a:spcPts val="32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Complete Devotion To God!</a:t>
            </a:r>
          </a:p>
          <a:p>
            <a:pPr algn="ctr" defTabSz="1828800">
              <a:lnSpc>
                <a:spcPct val="100000"/>
              </a:lnSpc>
              <a:spcBef>
                <a:spcPts val="32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Bear Fruit of Repentance!</a:t>
            </a:r>
          </a:p>
          <a:p>
            <a:pPr algn="ctr" defTabSz="1828800">
              <a:lnSpc>
                <a:spcPct val="100000"/>
              </a:lnSpc>
              <a:spcBef>
                <a:spcPts val="32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Accept God’s Forgiveness!</a:t>
            </a:r>
          </a:p>
          <a:p>
            <a:pPr algn="ctr" defTabSz="1828800">
              <a:lnSpc>
                <a:spcPct val="100000"/>
              </a:lnSpc>
              <a:spcBef>
                <a:spcPts val="32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Accept Consequences!</a:t>
            </a:r>
          </a:p>
          <a:p>
            <a:pPr algn="ctr" defTabSz="1828800">
              <a:lnSpc>
                <a:spcPct val="100000"/>
              </a:lnSpc>
              <a:spcBef>
                <a:spcPts val="3200"/>
              </a:spcBef>
              <a:defRPr b="1" sz="8400">
                <a:solidFill>
                  <a:srgbClr val="8DD3FB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Use Guilt Positively!</a:t>
            </a:r>
          </a:p>
        </p:txBody>
      </p:sp>
      <p:pic>
        <p:nvPicPr>
          <p:cNvPr id="301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0" t="7767" r="0" b="3089"/>
          <a:stretch>
            <a:fillRect/>
          </a:stretch>
        </p:blipFill>
        <p:spPr>
          <a:xfrm>
            <a:off x="407441" y="3617141"/>
            <a:ext cx="7343427" cy="98332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0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he Correct Response To Our Guilt …"/>
          <p:cNvSpPr txBox="1"/>
          <p:nvPr/>
        </p:nvSpPr>
        <p:spPr>
          <a:xfrm>
            <a:off x="647410" y="2090397"/>
            <a:ext cx="2308918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8000">
                <a:solidFill>
                  <a:srgbClr val="F6F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Correct Response To Our Guilt …</a:t>
            </a:r>
          </a:p>
        </p:txBody>
      </p:sp>
      <p:sp>
        <p:nvSpPr>
          <p:cNvPr id="304" name="Obey the gospel  (Acts 2:38; 22:16; Col 2:12,13)…"/>
          <p:cNvSpPr txBox="1"/>
          <p:nvPr/>
        </p:nvSpPr>
        <p:spPr>
          <a:xfrm>
            <a:off x="7061072" y="4122319"/>
            <a:ext cx="16835575" cy="861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1828800">
              <a:lnSpc>
                <a:spcPct val="100000"/>
              </a:lnSpc>
              <a:spcBef>
                <a:spcPts val="3200"/>
              </a:spcBef>
              <a:defRPr b="1" sz="8400">
                <a:solidFill>
                  <a:srgbClr val="FFFD8C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Obey the gospel </a:t>
            </a:r>
            <a:br/>
            <a:r>
              <a:rPr b="0"/>
              <a:t>(Acts 2:38; 22:16; Col 2:12,13)</a:t>
            </a:r>
          </a:p>
          <a:p>
            <a:pPr algn="ctr" defTabSz="1828800">
              <a:lnSpc>
                <a:spcPct val="100000"/>
              </a:lnSpc>
              <a:spcBef>
                <a:spcPts val="3200"/>
              </a:spcBef>
              <a:defRPr b="1" sz="8400">
                <a:solidFill>
                  <a:srgbClr val="FFFD8C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Repent, confess &amp; pray </a:t>
            </a:r>
            <a:br/>
            <a:r>
              <a:rPr b="0"/>
              <a:t>(Acts 8:22; 1 Jn 1:9,10)</a:t>
            </a:r>
          </a:p>
          <a:p>
            <a:pPr algn="ctr" defTabSz="1828800">
              <a:lnSpc>
                <a:spcPct val="100000"/>
              </a:lnSpc>
              <a:spcBef>
                <a:spcPts val="3200"/>
              </a:spcBef>
              <a:defRPr b="1" sz="8400">
                <a:solidFill>
                  <a:srgbClr val="FFFD8C"/>
                </a:solidFill>
                <a:effectLst>
                  <a:outerShdw sx="100000" sy="100000" kx="0" ky="0" algn="b" rotWithShape="0" blurRad="63500" dist="63500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LIVE your life FULLY for JESUS </a:t>
            </a:r>
            <a:br/>
            <a:r>
              <a:t>(</a:t>
            </a:r>
            <a:r>
              <a:rPr b="0"/>
              <a:t>Matt. 16:24-26; Gal. 2:19–21)</a:t>
            </a:r>
          </a:p>
        </p:txBody>
      </p:sp>
      <p:pic>
        <p:nvPicPr>
          <p:cNvPr id="305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23529" t="5924" r="22600" b="6869"/>
          <a:stretch>
            <a:fillRect/>
          </a:stretch>
        </p:blipFill>
        <p:spPr>
          <a:xfrm>
            <a:off x="525668" y="3468759"/>
            <a:ext cx="6126487" cy="9917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15" fill="norm" stroke="1" extrusionOk="0">
                <a:moveTo>
                  <a:pt x="4150" y="93"/>
                </a:moveTo>
                <a:cubicBezTo>
                  <a:pt x="5988" y="164"/>
                  <a:pt x="7556" y="255"/>
                  <a:pt x="7635" y="295"/>
                </a:cubicBezTo>
                <a:cubicBezTo>
                  <a:pt x="7726" y="342"/>
                  <a:pt x="7827" y="337"/>
                  <a:pt x="7919" y="281"/>
                </a:cubicBezTo>
                <a:cubicBezTo>
                  <a:pt x="8077" y="184"/>
                  <a:pt x="8153" y="265"/>
                  <a:pt x="8218" y="601"/>
                </a:cubicBezTo>
                <a:cubicBezTo>
                  <a:pt x="8264" y="836"/>
                  <a:pt x="8489" y="853"/>
                  <a:pt x="8542" y="625"/>
                </a:cubicBezTo>
                <a:cubicBezTo>
                  <a:pt x="8625" y="264"/>
                  <a:pt x="8597" y="265"/>
                  <a:pt x="14492" y="477"/>
                </a:cubicBezTo>
                <a:cubicBezTo>
                  <a:pt x="17548" y="587"/>
                  <a:pt x="20397" y="697"/>
                  <a:pt x="20824" y="721"/>
                </a:cubicBezTo>
                <a:lnTo>
                  <a:pt x="21600" y="766"/>
                </a:lnTo>
                <a:lnTo>
                  <a:pt x="21598" y="3796"/>
                </a:lnTo>
                <a:cubicBezTo>
                  <a:pt x="21597" y="5462"/>
                  <a:pt x="21550" y="6871"/>
                  <a:pt x="21494" y="6925"/>
                </a:cubicBezTo>
                <a:cubicBezTo>
                  <a:pt x="21437" y="6980"/>
                  <a:pt x="21340" y="7019"/>
                  <a:pt x="21278" y="7012"/>
                </a:cubicBezTo>
                <a:cubicBezTo>
                  <a:pt x="20739" y="6949"/>
                  <a:pt x="19862" y="7372"/>
                  <a:pt x="19862" y="7694"/>
                </a:cubicBezTo>
                <a:cubicBezTo>
                  <a:pt x="19862" y="7806"/>
                  <a:pt x="19729" y="8018"/>
                  <a:pt x="19566" y="8166"/>
                </a:cubicBezTo>
                <a:lnTo>
                  <a:pt x="19270" y="8434"/>
                </a:lnTo>
                <a:lnTo>
                  <a:pt x="19553" y="8652"/>
                </a:lnTo>
                <a:lnTo>
                  <a:pt x="19837" y="8871"/>
                </a:lnTo>
                <a:lnTo>
                  <a:pt x="20406" y="8498"/>
                </a:lnTo>
                <a:cubicBezTo>
                  <a:pt x="20719" y="8292"/>
                  <a:pt x="20976" y="8087"/>
                  <a:pt x="20977" y="8041"/>
                </a:cubicBezTo>
                <a:cubicBezTo>
                  <a:pt x="20978" y="7995"/>
                  <a:pt x="21084" y="7899"/>
                  <a:pt x="21212" y="7827"/>
                </a:cubicBezTo>
                <a:cubicBezTo>
                  <a:pt x="21426" y="7709"/>
                  <a:pt x="21452" y="7708"/>
                  <a:pt x="21523" y="7822"/>
                </a:cubicBezTo>
                <a:cubicBezTo>
                  <a:pt x="21559" y="7880"/>
                  <a:pt x="21590" y="9949"/>
                  <a:pt x="21598" y="12659"/>
                </a:cubicBezTo>
                <a:cubicBezTo>
                  <a:pt x="21589" y="16863"/>
                  <a:pt x="21554" y="19647"/>
                  <a:pt x="21502" y="20268"/>
                </a:cubicBezTo>
                <a:lnTo>
                  <a:pt x="21406" y="20318"/>
                </a:lnTo>
                <a:cubicBezTo>
                  <a:pt x="21401" y="20309"/>
                  <a:pt x="21392" y="20301"/>
                  <a:pt x="21382" y="20295"/>
                </a:cubicBezTo>
                <a:cubicBezTo>
                  <a:pt x="21331" y="20264"/>
                  <a:pt x="21066" y="20268"/>
                  <a:pt x="20793" y="20305"/>
                </a:cubicBezTo>
                <a:cubicBezTo>
                  <a:pt x="20371" y="20362"/>
                  <a:pt x="16802" y="20588"/>
                  <a:pt x="14028" y="20733"/>
                </a:cubicBezTo>
                <a:cubicBezTo>
                  <a:pt x="13584" y="20756"/>
                  <a:pt x="12802" y="20807"/>
                  <a:pt x="12290" y="20846"/>
                </a:cubicBezTo>
                <a:cubicBezTo>
                  <a:pt x="11778" y="20884"/>
                  <a:pt x="10744" y="20951"/>
                  <a:pt x="9993" y="20993"/>
                </a:cubicBezTo>
                <a:cubicBezTo>
                  <a:pt x="9242" y="21036"/>
                  <a:pt x="6896" y="21173"/>
                  <a:pt x="4779" y="21299"/>
                </a:cubicBezTo>
                <a:cubicBezTo>
                  <a:pt x="274" y="21567"/>
                  <a:pt x="445" y="21563"/>
                  <a:pt x="195" y="21409"/>
                </a:cubicBezTo>
                <a:cubicBezTo>
                  <a:pt x="20" y="21301"/>
                  <a:pt x="0" y="20243"/>
                  <a:pt x="0" y="10906"/>
                </a:cubicBezTo>
                <a:cubicBezTo>
                  <a:pt x="0" y="2845"/>
                  <a:pt x="34" y="489"/>
                  <a:pt x="152" y="373"/>
                </a:cubicBezTo>
                <a:cubicBezTo>
                  <a:pt x="262" y="265"/>
                  <a:pt x="271" y="213"/>
                  <a:pt x="176" y="147"/>
                </a:cubicBezTo>
                <a:cubicBezTo>
                  <a:pt x="220" y="133"/>
                  <a:pt x="265" y="119"/>
                  <a:pt x="310" y="106"/>
                </a:cubicBezTo>
                <a:cubicBezTo>
                  <a:pt x="792" y="-33"/>
                  <a:pt x="904" y="-33"/>
                  <a:pt x="4150" y="9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0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7360" y="3519856"/>
            <a:ext cx="6620102" cy="96641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8900" dist="25400" dir="5400000">
              <a:srgbClr val="000000">
                <a:alpha val="50000"/>
              </a:srgbClr>
            </a:outerShdw>
          </a:effectLst>
        </p:spPr>
      </p:pic>
      <p:sp>
        <p:nvSpPr>
          <p:cNvPr id="196" name="Objective guilt: represents the state of having violated God’s Law and being liable to punishment. (we may, or may not feel guilty)…"/>
          <p:cNvSpPr txBox="1"/>
          <p:nvPr/>
        </p:nvSpPr>
        <p:spPr>
          <a:xfrm>
            <a:off x="6379212" y="4092263"/>
            <a:ext cx="17619662" cy="899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2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cap="all"/>
              <a:t>Objective guilt</a:t>
            </a:r>
            <a:r>
              <a:t>: </a:t>
            </a:r>
            <a:r>
              <a:rPr>
                <a:solidFill>
                  <a:srgbClr val="FFFFFF"/>
                </a:solidFill>
              </a:rPr>
              <a:t>represents the state of having violated God’s Law and being liable to punishment. (we may, or may not feel guilty)</a:t>
            </a:r>
          </a:p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2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cap="all"/>
              <a:t>Subjective guilt:</a:t>
            </a:r>
            <a:r>
              <a:t> </a:t>
            </a:r>
            <a:r>
              <a:rPr>
                <a:solidFill>
                  <a:srgbClr val="FFFFFF"/>
                </a:solidFill>
              </a:rPr>
              <a:t>the uncomfortable FEELING of regret, remorse, shame, and self-condemnation as a result of thinking we have done or thought something wrong, resulting in discouragement, anxiety, fear of punishment or rejection, and a sense of isolation.</a:t>
            </a:r>
          </a:p>
        </p:txBody>
      </p:sp>
      <p:sp>
        <p:nvSpPr>
          <p:cNvPr id="197" name="The REALITY of The Sinners Guilt Before God"/>
          <p:cNvSpPr txBox="1"/>
          <p:nvPr/>
        </p:nvSpPr>
        <p:spPr>
          <a:xfrm>
            <a:off x="647410" y="2160247"/>
            <a:ext cx="23089181" cy="118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71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REALITY of The Sinners Guilt Before God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6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chemeClr val="accent1">
            <a:hueOff val="-78595"/>
            <a:satOff val="12505"/>
            <a:lumOff val="13871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NEW_BUILDING_1.jpg" descr="NEW_BUILDING_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762" y="-23399"/>
            <a:ext cx="26010075" cy="13847469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ALEXANDERCHURCHOFCHRIST.COM"/>
          <p:cNvSpPr txBox="1"/>
          <p:nvPr/>
        </p:nvSpPr>
        <p:spPr>
          <a:xfrm>
            <a:off x="8509164" y="11909393"/>
            <a:ext cx="18519625" cy="838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03200" dist="79218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b="1" sz="5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u="sng">
                <a:hlinkClick r:id="rId3" invalidUrl="" action="" tgtFrame="" tooltip="" history="1" highlightClick="0" endSnd="0"/>
              </a:rPr>
              <a:t>ALEXANDERCHURCHOFCHRIST.COM</a:t>
            </a:r>
            <a:r>
              <a:t> </a:t>
            </a:r>
          </a:p>
        </p:txBody>
      </p:sp>
      <p:sp>
        <p:nvSpPr>
          <p:cNvPr id="309" name="You Are Welcome At Any And All of Our Services!"/>
          <p:cNvSpPr txBox="1"/>
          <p:nvPr/>
        </p:nvSpPr>
        <p:spPr>
          <a:xfrm>
            <a:off x="12090910" y="3246548"/>
            <a:ext cx="11356132" cy="2062957"/>
          </a:xfrm>
          <a:prstGeom prst="rect">
            <a:avLst/>
          </a:prstGeom>
          <a:ln w="12700"/>
          <a:effectLst>
            <a:outerShdw sx="100000" sy="100000" kx="0" ky="0" algn="b" rotWithShape="0" blurRad="190500" dist="101600" dir="0">
              <a:srgbClr val="424242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ctr" defTabSz="821531">
              <a:lnSpc>
                <a:spcPct val="100000"/>
              </a:lnSpc>
              <a:spcBef>
                <a:spcPts val="2300"/>
              </a:spcBef>
              <a:buClr>
                <a:srgbClr val="FFFFFF"/>
              </a:buClr>
              <a:defRPr b="1" spc="-83" sz="63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>
              <a:defRPr>
                <a:effectLst/>
                <a:uFillTx/>
              </a:defRPr>
            </a:pPr>
            <a:r>
              <a:rPr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</a:rPr>
              <a:t>You Are Welcome At Any And All of Our Services!</a:t>
            </a:r>
          </a:p>
        </p:txBody>
      </p:sp>
      <p:sp>
        <p:nvSpPr>
          <p:cNvPr id="310" name="Meeting Times:…"/>
          <p:cNvSpPr txBox="1"/>
          <p:nvPr/>
        </p:nvSpPr>
        <p:spPr>
          <a:xfrm>
            <a:off x="11535978" y="5441642"/>
            <a:ext cx="12465997" cy="6016626"/>
          </a:xfrm>
          <a:prstGeom prst="rect">
            <a:avLst/>
          </a:prstGeom>
          <a:gradFill>
            <a:gsLst>
              <a:gs pos="0">
                <a:srgbClr val="EBEBEB">
                  <a:alpha val="68713"/>
                </a:srgbClr>
              </a:gs>
              <a:gs pos="100000">
                <a:srgbClr val="FFFFFF">
                  <a:alpha val="76559"/>
                </a:srgbClr>
              </a:gs>
            </a:gsLst>
            <a:lin ang="16200000"/>
          </a:gradFill>
          <a:ln w="63500">
            <a:solidFill>
              <a:srgbClr val="000000"/>
            </a:solidFill>
          </a:ln>
          <a:effectLst>
            <a:outerShdw sx="100000" sy="100000" kx="0" ky="0" algn="b" rotWithShape="0" blurRad="279400" dist="241300" dir="5400000">
              <a:srgbClr val="000000">
                <a:alpha val="38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7" tIns="357187" rIns="357187" bIns="357187" anchor="ctr">
            <a:spAutoFit/>
          </a:bodyPr>
          <a:lstStyle/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b="1" cap="all" spc="959" sz="8000">
                <a:solidFill>
                  <a:srgbClr val="005493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>
                <a:uFill>
                  <a:solidFill>
                    <a:srgbClr val="000000"/>
                  </a:solidFill>
                </a:uFill>
              </a:rPr>
              <a:t>Meeting Times: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Bible Study: 9:00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Assembly:	10:00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P.M. Assembly:     4:00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Wed. P.M. Bible Study:      7:00</a:t>
            </a:r>
          </a:p>
        </p:txBody>
      </p:sp>
      <p:pic>
        <p:nvPicPr>
          <p:cNvPr id="311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809" y="7572071"/>
            <a:ext cx="5718073" cy="5718073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100 CORNERSTONE ALEXANDER AR, 72002"/>
          <p:cNvSpPr txBox="1"/>
          <p:nvPr/>
        </p:nvSpPr>
        <p:spPr>
          <a:xfrm>
            <a:off x="6479382" y="2162558"/>
            <a:ext cx="17904620" cy="990601"/>
          </a:xfrm>
          <a:prstGeom prst="rect">
            <a:avLst/>
          </a:prstGeom>
          <a:gradFill>
            <a:gsLst>
              <a:gs pos="0">
                <a:srgbClr val="005493">
                  <a:alpha val="38270"/>
                </a:srgbClr>
              </a:gs>
              <a:gs pos="100000">
                <a:srgbClr val="FFFFFF">
                  <a:alpha val="44810"/>
                </a:srgb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b="1" sz="57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2700" dist="63500" dir="4418335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100 CORNERSTONE ALEXANDER AR, 72002</a:t>
            </a:r>
          </a:p>
        </p:txBody>
      </p:sp>
      <p:pic>
        <p:nvPicPr>
          <p:cNvPr id="313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84497" y="684307"/>
            <a:ext cx="7609327" cy="7187439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335577" y="-324224"/>
            <a:ext cx="25055154" cy="24309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25"/>
          <p:cNvSpPr/>
          <p:nvPr/>
        </p:nvSpPr>
        <p:spPr>
          <a:xfrm>
            <a:off x="3047998" y="-2"/>
            <a:ext cx="18288003" cy="13716003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71437" tIns="71437" rIns="71437" bIns="71437" anchor="ctr"/>
          <a:lstStyle/>
          <a:p>
            <a:pPr algn="ctr" defTabSz="18288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Front view of a red motorcycle against a black background" descr="Front view of a red motorcycle against a black background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1562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19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620138" y="3842203"/>
            <a:ext cx="9484851" cy="401989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68300" dist="25400" dir="5400000">
              <a:srgbClr val="000000">
                <a:alpha val="69440"/>
              </a:srgbClr>
            </a:outerShdw>
          </a:effectLst>
        </p:spPr>
      </p:pic>
      <p:pic>
        <p:nvPicPr>
          <p:cNvPr id="320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479658" y="2973320"/>
            <a:ext cx="5297050" cy="322429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68300" dist="25400" dir="5400000">
              <a:srgbClr val="000000">
                <a:alpha val="69440"/>
              </a:srgbClr>
            </a:outerShdw>
          </a:effectLst>
        </p:spPr>
      </p:pic>
      <p:pic>
        <p:nvPicPr>
          <p:cNvPr id="321" name="pasted-image.pdf" descr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365026" y="6532601"/>
            <a:ext cx="12375782" cy="421007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68300" dist="25400" dir="5400000">
              <a:srgbClr val="000000">
                <a:alpha val="69440"/>
              </a:srgbClr>
            </a:outerShdw>
          </a:effectLst>
        </p:spPr>
      </p:pic>
      <p:pic>
        <p:nvPicPr>
          <p:cNvPr id="322" name="pasted-image.pdf" descr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2508096" y="5618353"/>
            <a:ext cx="5276111" cy="401989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68300" dist="25400" dir="5400000">
              <a:srgbClr val="000000">
                <a:alpha val="69440"/>
              </a:srgbClr>
            </a:outerShdw>
          </a:effectLst>
        </p:spPr>
      </p:pic>
      <p:sp>
        <p:nvSpPr>
          <p:cNvPr id="323" name="1 Timothy 1:12–17…"/>
          <p:cNvSpPr txBox="1"/>
          <p:nvPr/>
        </p:nvSpPr>
        <p:spPr>
          <a:xfrm>
            <a:off x="15679012" y="10676627"/>
            <a:ext cx="7367104" cy="210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b="1" sz="6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 Timothy 1:12–17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b="1" sz="6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Psalm 51:1–17</a:t>
            </a:r>
          </a:p>
        </p:txBody>
      </p:sp>
      <p:sp>
        <p:nvSpPr>
          <p:cNvPr id="324" name="Shape 332"/>
          <p:cNvSpPr/>
          <p:nvPr/>
        </p:nvSpPr>
        <p:spPr>
          <a:xfrm>
            <a:off x="470436" y="9886860"/>
            <a:ext cx="12363082" cy="3243578"/>
          </a:xfrm>
          <a:prstGeom prst="rect">
            <a:avLst/>
          </a:prstGeom>
          <a:solidFill>
            <a:srgbClr val="A6AAA9">
              <a:alpha val="70412"/>
            </a:srgbClr>
          </a:solidFill>
          <a:ln w="12700">
            <a:solidFill>
              <a:srgbClr val="DF9107"/>
            </a:solidFill>
          </a:ln>
          <a:effectLst>
            <a:outerShdw sx="100000" sy="100000" kx="0" ky="0" algn="b" rotWithShape="0" blurRad="63500" dist="254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/>
          <a:p>
            <a:pPr algn="ctr" defTabSz="1828705">
              <a:lnSpc>
                <a:spcPct val="100000"/>
              </a:lnSpc>
              <a:spcBef>
                <a:spcPts val="0"/>
              </a:spcBef>
              <a:defRPr b="1" sz="3300">
                <a:solidFill>
                  <a:srgbClr val="000000"/>
                </a:solidFill>
                <a:effectLst>
                  <a:outerShdw sx="100000" sy="100000" kx="0" ky="0" algn="b" rotWithShape="0" blurRad="63500" dist="63500" dir="2613547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Charts by Don McClain</a:t>
            </a:r>
          </a:p>
          <a:p>
            <a:pPr algn="ctr" defTabSz="1828705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>
                  <a:outerShdw sx="100000" sy="100000" kx="0" ky="0" algn="b" rotWithShape="0" blurRad="63500" dist="63500" dir="2613547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Preached November 29, 2011 West 65</a:t>
            </a:r>
            <a:r>
              <a:rPr baseline="30787"/>
              <a:t>th</a:t>
            </a:r>
            <a:r>
              <a:t> Street church of Christ </a:t>
            </a:r>
          </a:p>
          <a:p>
            <a:pPr algn="ctr" defTabSz="1828705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>
                  <a:outerShdw sx="100000" sy="100000" kx="0" ky="0" algn="b" rotWithShape="0" blurRad="63500" dist="63500" dir="2613547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Preached August 23,  2026 Alexander church of Christ</a:t>
            </a:r>
          </a:p>
          <a:p>
            <a:pPr algn="ctr" defTabSz="1828705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>
                  <a:outerShdw sx="100000" sy="100000" kx="0" ky="0" algn="b" rotWithShape="0" blurRad="63500" dist="63500" dir="2613547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/ 501-568-1062</a:t>
            </a:r>
          </a:p>
          <a:p>
            <a:pPr algn="ctr" defTabSz="1828705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>
                  <a:outerShdw sx="100000" sy="100000" kx="0" ky="0" algn="b" rotWithShape="0" blurRad="63500" dist="63500" dir="2613547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Email – </a:t>
            </a:r>
            <a:r>
              <a:rPr u="sng"/>
              <a:t>donmcclain@sbcglobal.net </a:t>
            </a:r>
            <a:r>
              <a:t> </a:t>
            </a:r>
          </a:p>
          <a:p>
            <a:pPr algn="ctr" defTabSz="1828705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>
                  <a:outerShdw sx="100000" sy="100000" kx="0" ky="0" algn="b" rotWithShape="0" blurRad="63500" dist="63500" dir="2613547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hlinkClick r:id="rId7" invalidUrl="" action="" tgtFrame="" tooltip="" history="1" highlightClick="0" endSnd="0"/>
              </a:rPr>
              <a:t>www.alexanderchurchofchrist.com</a:t>
            </a:r>
            <a: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salm 51:1–13 (NKJV)…"/>
          <p:cNvSpPr txBox="1"/>
          <p:nvPr/>
        </p:nvSpPr>
        <p:spPr>
          <a:xfrm>
            <a:off x="351774" y="213406"/>
            <a:ext cx="23680452" cy="1270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Psalm 51:1–13 (NKJV)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1</a:t>
            </a:r>
            <a:r>
              <a:t> Have mercy upon me, O God, According to Your lovingkindness; According to the multitude of Your tender mercies, Blot out my transgressions. </a:t>
            </a:r>
            <a:r>
              <a:rPr baseline="31999"/>
              <a:t>2</a:t>
            </a:r>
            <a:r>
              <a:t> Wash me thoroughly from my iniquity, And cleanse me from my sin. </a:t>
            </a:r>
            <a:r>
              <a:rPr baseline="31999"/>
              <a:t>3</a:t>
            </a:r>
            <a:r>
              <a:t> For I acknowledge my transgressions, And my sin </a:t>
            </a:r>
            <a:r>
              <a:rPr i="1"/>
              <a:t>is</a:t>
            </a:r>
            <a:r>
              <a:t> always before me. </a:t>
            </a:r>
            <a:r>
              <a:rPr baseline="31999"/>
              <a:t>4</a:t>
            </a:r>
            <a:r>
              <a:t> Against You, You only, have I sinned, And done </a:t>
            </a:r>
            <a:r>
              <a:rPr i="1"/>
              <a:t>this</a:t>
            </a:r>
            <a:r>
              <a:t> evil in Your sight— That You may be found just when You speak, </a:t>
            </a:r>
            <a:r>
              <a:rPr i="1"/>
              <a:t>And</a:t>
            </a:r>
            <a:r>
              <a:t> blameless when You judge. </a:t>
            </a:r>
            <a:r>
              <a:rPr baseline="31999"/>
              <a:t>5</a:t>
            </a:r>
            <a:r>
              <a:t> Behold, I was brought forth in iniquity, And in sin my mother conceived me. </a:t>
            </a:r>
            <a:r>
              <a:rPr baseline="31999"/>
              <a:t>6</a:t>
            </a:r>
            <a:r>
              <a:t> Behold, You desire truth in the inward parts, And in the hidden </a:t>
            </a:r>
            <a:r>
              <a:rPr i="1"/>
              <a:t>part</a:t>
            </a:r>
            <a:r>
              <a:t> You will make me to know wisdom. </a:t>
            </a:r>
            <a:r>
              <a:rPr baseline="31999"/>
              <a:t>7</a:t>
            </a:r>
            <a:r>
              <a:t> Purge me with hyssop, and I shall be clean; Wash me, and I shall be whiter than snow. </a:t>
            </a:r>
            <a:r>
              <a:rPr baseline="31999"/>
              <a:t>8</a:t>
            </a:r>
            <a:r>
              <a:t> Make me hear joy and gladness, </a:t>
            </a:r>
            <a:r>
              <a:rPr i="1"/>
              <a:t>That</a:t>
            </a:r>
            <a:r>
              <a:t> the bones You have broken may rejoice. </a:t>
            </a:r>
            <a:r>
              <a:rPr baseline="31999"/>
              <a:t>9</a:t>
            </a:r>
            <a:r>
              <a:t> Hide Your face from my sins, And blot out all my iniquities. </a:t>
            </a:r>
            <a:r>
              <a:rPr baseline="31999"/>
              <a:t>10</a:t>
            </a:r>
            <a:r>
              <a:t> Create in me a clean heart, O God, And renew a steadfast spirit within me. </a:t>
            </a:r>
            <a:r>
              <a:rPr baseline="31999"/>
              <a:t>11</a:t>
            </a:r>
            <a:r>
              <a:t> Do not cast me away from Your presence, And do not take Your Holy Spirit from me. </a:t>
            </a:r>
            <a:r>
              <a:rPr baseline="31999"/>
              <a:t>12</a:t>
            </a:r>
            <a:r>
              <a:t> Restore to me the joy of Your salvation, And uphold me </a:t>
            </a:r>
            <a:r>
              <a:rPr i="1"/>
              <a:t>by Your</a:t>
            </a:r>
            <a:r>
              <a:t> generous Spirit. </a:t>
            </a:r>
            <a:r>
              <a:rPr baseline="31999"/>
              <a:t>13</a:t>
            </a:r>
            <a:r>
              <a:t> </a:t>
            </a:r>
            <a:r>
              <a:rPr i="1"/>
              <a:t>Then</a:t>
            </a:r>
            <a:r>
              <a:t> I will teach transgressors Your ways, And sinners shall be converted to You.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dissolv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7360" y="3519856"/>
            <a:ext cx="6620102" cy="96641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8900" dist="25400" dir="5400000">
              <a:srgbClr val="000000">
                <a:alpha val="50000"/>
              </a:srgbClr>
            </a:outerShdw>
          </a:effectLst>
        </p:spPr>
      </p:pic>
      <p:sp>
        <p:nvSpPr>
          <p:cNvPr id="200" name="Guilt is not merely a subjective feeling; it is an objective condition. It is the legal and moral liability that rests upon every person who has violated God’s holy law.…"/>
          <p:cNvSpPr txBox="1"/>
          <p:nvPr/>
        </p:nvSpPr>
        <p:spPr>
          <a:xfrm>
            <a:off x="6379212" y="4092263"/>
            <a:ext cx="17619662" cy="853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75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Guilt is not merely a subjective feeling; it is an objective condition. It is the legal and moral liability that rests upon every person who has violated God’s holy law.</a:t>
            </a:r>
          </a:p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75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Human courts may fail to convict, and conscience may be seared, but the divine verdict stands. </a:t>
            </a:r>
          </a:p>
        </p:txBody>
      </p:sp>
      <p:sp>
        <p:nvSpPr>
          <p:cNvPr id="201" name="The REALITY of The Sinners Guilt Before God"/>
          <p:cNvSpPr txBox="1"/>
          <p:nvPr/>
        </p:nvSpPr>
        <p:spPr>
          <a:xfrm>
            <a:off x="647410" y="2160247"/>
            <a:ext cx="23089181" cy="118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71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REALITY of The Sinners Guilt Before God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500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500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7360" y="3519856"/>
            <a:ext cx="6620102" cy="96641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8900" dist="25400" dir="5400000">
              <a:srgbClr val="000000">
                <a:alpha val="50000"/>
              </a:srgbClr>
            </a:outerShdw>
          </a:effectLst>
        </p:spPr>
      </p:pic>
      <p:sp>
        <p:nvSpPr>
          <p:cNvPr id="204" name="God’s holiness and justice make guilt an objective reality that cannot be erased by time, self-esteem, or human rationalization.…"/>
          <p:cNvSpPr txBox="1"/>
          <p:nvPr/>
        </p:nvSpPr>
        <p:spPr>
          <a:xfrm>
            <a:off x="6379212" y="4092263"/>
            <a:ext cx="17619662" cy="876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9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God’s holiness and justice make guilt an objective reality that cannot be erased by time, self-esteem, or human rationalization.</a:t>
            </a:r>
          </a:p>
          <a:p>
            <a:pPr marL="575233" indent="-575233" defTabSz="642937">
              <a:lnSpc>
                <a:spcPct val="100000"/>
              </a:lnSpc>
              <a:spcBef>
                <a:spcPts val="34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9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value of this reality is that it tells the truth.</a:t>
            </a:r>
          </a:p>
        </p:txBody>
      </p:sp>
      <p:sp>
        <p:nvSpPr>
          <p:cNvPr id="205" name="The REALITY of The Sinners Guilt Before God"/>
          <p:cNvSpPr txBox="1"/>
          <p:nvPr/>
        </p:nvSpPr>
        <p:spPr>
          <a:xfrm>
            <a:off x="647410" y="2160247"/>
            <a:ext cx="23089181" cy="118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71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REALITY of The Sinners Guilt Before God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500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500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7360" y="3519856"/>
            <a:ext cx="6620102" cy="96641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8900" dist="25400" dir="5400000">
              <a:srgbClr val="000000">
                <a:alpha val="50000"/>
              </a:srgbClr>
            </a:outerShdw>
          </a:effectLst>
        </p:spPr>
      </p:pic>
      <p:sp>
        <p:nvSpPr>
          <p:cNvPr id="208" name="Violating just one of God’s laws makes us guilty before God (Jam 2:10; Gal 3:10; Rom 3:19)…"/>
          <p:cNvSpPr txBox="1"/>
          <p:nvPr/>
        </p:nvSpPr>
        <p:spPr>
          <a:xfrm>
            <a:off x="6379212" y="3690863"/>
            <a:ext cx="17619662" cy="939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28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Violating just one of God’s laws makes us guilty before God (Jam 2:10; Gal 3:10; Rom 3:19) </a:t>
            </a:r>
          </a:p>
          <a:p>
            <a:pPr marL="566005" indent="-566005" defTabSz="642937">
              <a:lnSpc>
                <a:spcPct val="100000"/>
              </a:lnSpc>
              <a:spcBef>
                <a:spcPts val="28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Bible tells us that all sin separates us from God (Isa. 59:1-2).</a:t>
            </a:r>
          </a:p>
          <a:p>
            <a:pPr marL="566005" indent="-566005" defTabSz="642937">
              <a:lnSpc>
                <a:spcPct val="100000"/>
              </a:lnSpc>
              <a:spcBef>
                <a:spcPts val="28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Bible also tells us that if we believe in, and by faith obey Jesus, we will be forgiven of our sins (John 8:24; Acts 2:38; 22:16; 1 John 1:8-10)</a:t>
            </a:r>
          </a:p>
          <a:p>
            <a:pPr marL="566005" indent="-566005" defTabSz="642937">
              <a:lnSpc>
                <a:spcPct val="100000"/>
              </a:lnSpc>
              <a:spcBef>
                <a:spcPts val="28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Even when one’s sins are forgiven there are still earthly consequences (2 Sam 12:13; Ps 51:3)</a:t>
            </a:r>
          </a:p>
        </p:txBody>
      </p:sp>
      <p:sp>
        <p:nvSpPr>
          <p:cNvPr id="209" name="Both Spiritual &amp; Earthly Consequences of Sin"/>
          <p:cNvSpPr txBox="1"/>
          <p:nvPr/>
        </p:nvSpPr>
        <p:spPr>
          <a:xfrm>
            <a:off x="647410" y="2191997"/>
            <a:ext cx="23089181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67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Both Spiritual &amp; Earthly Consequences of Sin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7360" y="3519856"/>
            <a:ext cx="6620102" cy="96641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8900" dist="25400" dir="5400000">
              <a:srgbClr val="000000">
                <a:alpha val="50000"/>
              </a:srgbClr>
            </a:outerShdw>
          </a:effectLst>
        </p:spPr>
      </p:pic>
      <p:sp>
        <p:nvSpPr>
          <p:cNvPr id="212" name="While God and man may forgive us, forgiving ourselves may be much more difficult.…"/>
          <p:cNvSpPr txBox="1"/>
          <p:nvPr/>
        </p:nvSpPr>
        <p:spPr>
          <a:xfrm>
            <a:off x="6401811" y="3443401"/>
            <a:ext cx="17619662" cy="981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66005" indent="-566005" defTabSz="642937">
              <a:lnSpc>
                <a:spcPct val="100000"/>
              </a:lnSpc>
              <a:spcBef>
                <a:spcPts val="15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While God and man may forgive us, forgiving ourselves may be much more difficult. </a:t>
            </a:r>
          </a:p>
          <a:p>
            <a:pPr marL="566005" indent="-566005" defTabSz="642937">
              <a:lnSpc>
                <a:spcPct val="100000"/>
              </a:lnSpc>
              <a:spcBef>
                <a:spcPts val="15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David wrote, "For I acknowledge my transgressions, And my sin is always before me" (Ps. 51:3). </a:t>
            </a:r>
          </a:p>
          <a:p>
            <a:pPr marL="566005" indent="-566005" defTabSz="642937">
              <a:lnSpc>
                <a:spcPct val="100000"/>
              </a:lnSpc>
              <a:spcBef>
                <a:spcPts val="15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While God forgave David (2 Sam. 12:13), his sin continued to follow him.</a:t>
            </a:r>
          </a:p>
          <a:p>
            <a:pPr marL="566005" indent="-566005" defTabSz="642937">
              <a:lnSpc>
                <a:spcPct val="100000"/>
              </a:lnSpc>
              <a:spcBef>
                <a:spcPts val="1500"/>
              </a:spcBef>
              <a:buClr>
                <a:srgbClr val="34A5DA"/>
              </a:buClr>
              <a:buSzPct val="104999"/>
              <a:buFont typeface="Avenir Next Regular"/>
              <a:buChar char="‣"/>
              <a:defRPr sz="6000">
                <a:solidFill>
                  <a:srgbClr val="FFE98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Paul is another great example of how our guilty past can positively effect us today &amp; moving forward (1 Ti 1:12-17)</a:t>
            </a:r>
          </a:p>
        </p:txBody>
      </p:sp>
      <p:sp>
        <p:nvSpPr>
          <p:cNvPr id="213" name="Both Spiritual &amp; Earthly Consequences of Sin"/>
          <p:cNvSpPr txBox="1"/>
          <p:nvPr/>
        </p:nvSpPr>
        <p:spPr>
          <a:xfrm>
            <a:off x="647410" y="2191997"/>
            <a:ext cx="23089181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1531">
              <a:lnSpc>
                <a:spcPct val="80000"/>
              </a:lnSpc>
              <a:spcBef>
                <a:spcPts val="3900"/>
              </a:spcBef>
              <a:defRPr b="1" cap="all" sz="6700">
                <a:solidFill>
                  <a:srgbClr val="68C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Both Spiritual &amp; Earthly Consequences of Sin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1 Timothy 1:12–17 (NKJV)…"/>
          <p:cNvSpPr txBox="1"/>
          <p:nvPr/>
        </p:nvSpPr>
        <p:spPr>
          <a:xfrm>
            <a:off x="396736" y="1752564"/>
            <a:ext cx="23590527" cy="1137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b="1" sz="10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 Timothy 1:12–17 (NKJV)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12</a:t>
            </a:r>
            <a:r>
              <a:t> And I thank Christ Jesus our Lord who has enabled me, because He counted me faithful, putting </a:t>
            </a:r>
            <a:r>
              <a:rPr i="1"/>
              <a:t>me</a:t>
            </a:r>
            <a:r>
              <a:t> into the ministry, </a:t>
            </a:r>
            <a:r>
              <a:rPr baseline="31999"/>
              <a:t>13</a:t>
            </a:r>
            <a:r>
              <a:t> although I was formerly a blasphemer, a persecutor, and an insolent man; but I obtained mercy because I did </a:t>
            </a:r>
            <a:r>
              <a:rPr i="1"/>
              <a:t>it</a:t>
            </a:r>
            <a:r>
              <a:t> ignorantly in unbelief. </a:t>
            </a:r>
            <a:r>
              <a:rPr baseline="31999"/>
              <a:t>14</a:t>
            </a:r>
            <a:r>
              <a:t> And the grace of our Lord was exceedingly abundant, with faith and love which are in Christ Jesus.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1 Timothy 1:12–17 (NKJV)…"/>
          <p:cNvSpPr txBox="1"/>
          <p:nvPr/>
        </p:nvSpPr>
        <p:spPr>
          <a:xfrm>
            <a:off x="396736" y="1752564"/>
            <a:ext cx="23590527" cy="1076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b="1" sz="10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 Timothy 1:12–17 (NKJV)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sz="75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15</a:t>
            </a:r>
            <a:r>
              <a:t> This </a:t>
            </a:r>
            <a:r>
              <a:rPr i="1"/>
              <a:t>is</a:t>
            </a:r>
            <a:r>
              <a:t> a faithful saying and worthy of all acceptance, that Christ Jesus came into the world to save sinners, of whom I am chief. </a:t>
            </a:r>
            <a:r>
              <a:rPr baseline="31999"/>
              <a:t>16</a:t>
            </a:r>
            <a:r>
              <a:t> However, for this reason I obtained mercy, that in me first Jesus Christ might show all longsuffering, as a pattern to those who are going to believe on Him for everlasting life. </a:t>
            </a:r>
            <a:r>
              <a:rPr baseline="31999"/>
              <a:t>17</a:t>
            </a:r>
            <a:r>
              <a:t> Now to the King eternal, immortal, invisible, to God who alone is wise, </a:t>
            </a:r>
            <a:r>
              <a:rPr i="1"/>
              <a:t>be</a:t>
            </a:r>
            <a:r>
              <a:t> honor and glory forever and ever. Amen.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