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1pPr>
    <a:lvl2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2pPr>
    <a:lvl3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3pPr>
    <a:lvl4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4pPr>
    <a:lvl5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5pPr>
    <a:lvl6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6pPr>
    <a:lvl7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7pPr>
    <a:lvl8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8pPr>
    <a:lvl9pPr marL="0" marR="0" indent="0" algn="l" defTabSz="825500" rtl="0" fontAlgn="auto" latinLnBrk="0" hangingPunct="0">
      <a:lnSpc>
        <a:spcPct val="120000"/>
      </a:lnSpc>
      <a:spcBef>
        <a:spcPts val="6500"/>
      </a:spcBef>
      <a:spcAft>
        <a:spcPts val="0"/>
      </a:spcAft>
      <a:buClrTx/>
      <a:buSzTx/>
      <a:buFontTx/>
      <a:buNone/>
      <a:tabLst/>
      <a:defRPr b="0" baseline="0" cap="none" i="0" spc="0" strike="noStrike" sz="6400" u="none" kumimoji="0" normalizeH="0">
        <a:ln>
          <a:noFill/>
        </a:ln>
        <a:solidFill>
          <a:srgbClr val="535353"/>
        </a:solidFill>
        <a:effectLst/>
        <a:uFillTx/>
        <a:latin typeface="+mn-lt"/>
        <a:ea typeface="+mn-ea"/>
        <a:cs typeface="+mn-cs"/>
        <a:sym typeface="Gill Sans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AB180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satOff val="1848"/>
              <a:lumOff val="-15262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6">
                  <a:satOff val="1848"/>
                  <a:lumOff val="-15262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08785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5E6E5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A5F5E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E5E6E5"/>
          </a:solidFill>
        </a:fill>
      </a:tcStyle>
    </a:firstCol>
    <a:la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lastRow>
    <a:firstRow>
      <a:tcTxStyle b="off" i="off">
        <a:fontRef idx="minor">
          <a:srgbClr val="5A5F5E"/>
        </a:fontRef>
        <a:srgbClr val="5A5F5E"/>
      </a:tcTxStyle>
      <a:tcStyle>
        <a:tcBdr>
          <a:left>
            <a:ln w="12700" cap="flat">
              <a:solidFill>
                <a:srgbClr val="B4B4B4"/>
              </a:solidFill>
              <a:prstDash val="solid"/>
              <a:miter lim="400000"/>
            </a:ln>
          </a:left>
          <a:right>
            <a:ln w="12700" cap="flat">
              <a:solidFill>
                <a:srgbClr val="B4B4B4"/>
              </a:solidFill>
              <a:prstDash val="solid"/>
              <a:miter lim="400000"/>
            </a:ln>
          </a:right>
          <a:top>
            <a:ln w="12700" cap="flat">
              <a:solidFill>
                <a:srgbClr val="B4B4B4"/>
              </a:solidFill>
              <a:prstDash val="solid"/>
              <a:miter lim="400000"/>
            </a:ln>
          </a:top>
          <a:bottom>
            <a:ln w="12700" cap="flat">
              <a:solidFill>
                <a:srgbClr val="B4B4B4"/>
              </a:solidFill>
              <a:prstDash val="solid"/>
              <a:miter lim="400000"/>
            </a:ln>
          </a:bottom>
          <a:insideH>
            <a:ln w="12700" cap="flat">
              <a:solidFill>
                <a:srgbClr val="B4B4B4"/>
              </a:solidFill>
              <a:prstDash val="solid"/>
              <a:miter lim="400000"/>
            </a:ln>
          </a:insideH>
          <a:insideV>
            <a:ln w="12700" cap="flat">
              <a:solidFill>
                <a:srgbClr val="B4B4B4"/>
              </a:solidFill>
              <a:prstDash val="solid"/>
              <a:miter lim="400000"/>
            </a:ln>
          </a:insideV>
        </a:tcBdr>
        <a:fill>
          <a:solidFill>
            <a:srgbClr val="CCCCC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A5F5E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000000">
              <a:alpha val="5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5A5F5E"/>
              </a:solidFill>
              <a:prstDash val="solid"/>
              <a:miter lim="400000"/>
            </a:ln>
          </a:right>
          <a:top>
            <a:ln w="12700" cap="flat">
              <a:solidFill>
                <a:srgbClr val="C8C8C8"/>
              </a:solidFill>
              <a:prstDash val="solid"/>
              <a:miter lim="400000"/>
            </a:ln>
          </a:top>
          <a:bottom>
            <a:ln w="12700" cap="flat">
              <a:solidFill>
                <a:srgbClr val="C8C8C8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solidFill>
                <a:srgbClr val="5A5F5E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C8C8C8"/>
              </a:solidFill>
              <a:prstDash val="solid"/>
              <a:miter lim="400000"/>
            </a:ln>
          </a:left>
          <a:right>
            <a:ln w="12700" cap="flat">
              <a:solidFill>
                <a:srgbClr val="C8C8C8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5A5F5E"/>
              </a:solidFill>
              <a:prstDash val="solid"/>
              <a:miter lim="400000"/>
            </a:ln>
          </a:bottom>
          <a:insideH>
            <a:ln w="12700" cap="flat">
              <a:solidFill>
                <a:srgbClr val="C8C8C8"/>
              </a:solidFill>
              <a:prstDash val="solid"/>
              <a:miter lim="400000"/>
            </a:ln>
          </a:insideH>
          <a:insideV>
            <a:ln w="12700" cap="flat">
              <a:solidFill>
                <a:srgbClr val="C8C8C8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0" name="Shape 16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73100" y="2870200"/>
            <a:ext cx="23050500" cy="45593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673100" y="7416800"/>
            <a:ext cx="23050500" cy="1816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idx="1"/>
          </p:nvPr>
        </p:nvSpPr>
        <p:spPr>
          <a:xfrm>
            <a:off x="1435100" y="1066800"/>
            <a:ext cx="21501100" cy="11557000"/>
          </a:xfrm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lose-up of motorcycle engine components"/>
          <p:cNvSpPr/>
          <p:nvPr>
            <p:ph type="pic" sz="half" idx="21"/>
          </p:nvPr>
        </p:nvSpPr>
        <p:spPr>
          <a:xfrm>
            <a:off x="12420509" y="5714207"/>
            <a:ext cx="11023601" cy="82550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Close-up of motorcycle gas cap"/>
          <p:cNvSpPr/>
          <p:nvPr>
            <p:ph type="pic" sz="half" idx="22"/>
          </p:nvPr>
        </p:nvSpPr>
        <p:spPr>
          <a:xfrm>
            <a:off x="12420600" y="-673100"/>
            <a:ext cx="11023600" cy="8255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Black and white photo of motorcycle engine components"/>
          <p:cNvSpPr/>
          <p:nvPr>
            <p:ph type="pic" idx="23"/>
          </p:nvPr>
        </p:nvSpPr>
        <p:spPr>
          <a:xfrm>
            <a:off x="-825499" y="-2108200"/>
            <a:ext cx="13804901" cy="1844321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/>
          <p:nvPr>
            <p:ph type="body" sz="quarter" idx="21"/>
          </p:nvPr>
        </p:nvSpPr>
        <p:spPr>
          <a:xfrm>
            <a:off x="2387600" y="8001000"/>
            <a:ext cx="19621500" cy="6477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12" name="“Type a quote here.”"/>
          <p:cNvSpPr txBox="1"/>
          <p:nvPr>
            <p:ph type="body" sz="quarter" idx="22"/>
          </p:nvPr>
        </p:nvSpPr>
        <p:spPr>
          <a:xfrm>
            <a:off x="2374900" y="5892800"/>
            <a:ext cx="19621500" cy="8509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</a:t>
            </a: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Front view of a red motorcycle against a black background"/>
          <p:cNvSpPr/>
          <p:nvPr>
            <p:ph type="pic" idx="21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xfrm>
            <a:off x="3962400" y="549276"/>
            <a:ext cx="16459200" cy="2286001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cap="none" sz="8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idx="1"/>
          </p:nvPr>
        </p:nvSpPr>
        <p:spPr>
          <a:xfrm>
            <a:off x="3962400" y="3200400"/>
            <a:ext cx="16459200" cy="905192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685800" indent="-685800" defTabSz="1828800">
              <a:spcBef>
                <a:spcPts val="1500"/>
              </a:spcBef>
              <a:buSzPct val="100000"/>
              <a:buFont typeface="Arial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1110342" indent="-653142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524000" indent="-609600" defTabSz="1828800">
              <a:spcBef>
                <a:spcPts val="1500"/>
              </a:spcBef>
              <a:buSzPct val="100000"/>
              <a:buFont typeface="Arial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2103120" indent="-731520" defTabSz="1828800">
              <a:spcBef>
                <a:spcPts val="1500"/>
              </a:spcBef>
              <a:buSzPct val="100000"/>
              <a:buFont typeface="Arial"/>
              <a:buChar char="–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560320" indent="-731520" defTabSz="1828800">
              <a:spcBef>
                <a:spcPts val="1500"/>
              </a:spcBef>
              <a:buSzPct val="100000"/>
              <a:buFont typeface="Arial"/>
              <a:buChar char="»"/>
              <a:defRPr sz="6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xfrm>
            <a:off x="19917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 Text"/>
          <p:cNvSpPr txBox="1"/>
          <p:nvPr>
            <p:ph type="title"/>
          </p:nvPr>
        </p:nvSpPr>
        <p:spPr>
          <a:xfrm>
            <a:off x="4419600" y="4260850"/>
            <a:ext cx="15544800" cy="2940050"/>
          </a:xfrm>
          <a:prstGeom prst="rect">
            <a:avLst/>
          </a:prstGeom>
        </p:spPr>
        <p:txBody>
          <a:bodyPr lIns="91439" tIns="91439" rIns="91439" bIns="91439"/>
          <a:lstStyle>
            <a:lvl1pPr defTabSz="1828800">
              <a:defRPr cap="none" sz="8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5" name="Body Level One…"/>
          <p:cNvSpPr txBox="1"/>
          <p:nvPr>
            <p:ph type="body" sz="quarter" idx="1"/>
          </p:nvPr>
        </p:nvSpPr>
        <p:spPr>
          <a:xfrm>
            <a:off x="5791200" y="7772400"/>
            <a:ext cx="12801600" cy="3505200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0" indent="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4572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9144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13716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1828800" algn="ctr" defTabSz="1828800">
              <a:spcBef>
                <a:spcPts val="1500"/>
              </a:spcBef>
              <a:buSzTx/>
              <a:buNone/>
              <a:defRPr sz="6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6" name="Slide Number"/>
          <p:cNvSpPr txBox="1"/>
          <p:nvPr>
            <p:ph type="sldNum" sz="quarter" idx="2"/>
          </p:nvPr>
        </p:nvSpPr>
        <p:spPr>
          <a:xfrm>
            <a:off x="19917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lide Number"/>
          <p:cNvSpPr txBox="1"/>
          <p:nvPr>
            <p:ph type="sldNum" sz="quarter" idx="2"/>
          </p:nvPr>
        </p:nvSpPr>
        <p:spPr>
          <a:xfrm>
            <a:off x="22496303" y="12753103"/>
            <a:ext cx="668497" cy="649447"/>
          </a:xfrm>
          <a:prstGeom prst="rect">
            <a:avLst/>
          </a:prstGeom>
        </p:spPr>
        <p:txBody>
          <a:bodyPr lIns="121919" tIns="121919" rIns="121919" bIns="121919" anchor="ctr"/>
          <a:lstStyle>
            <a:lvl1pPr algn="r" defTabSz="2438400"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rofile view of a red motorcycle"/>
          <p:cNvSpPr/>
          <p:nvPr>
            <p:ph type="pic" idx="21"/>
          </p:nvPr>
        </p:nvSpPr>
        <p:spPr>
          <a:xfrm>
            <a:off x="4280774" y="-1688429"/>
            <a:ext cx="15829857" cy="118491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2387600" y="9728200"/>
            <a:ext cx="19621500" cy="1803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2387600" y="11518900"/>
            <a:ext cx="19621500" cy="1600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673100" y="4572000"/>
            <a:ext cx="23050500" cy="45593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ont view of a red motorcycle"/>
          <p:cNvSpPr/>
          <p:nvPr>
            <p:ph type="pic" idx="21"/>
          </p:nvPr>
        </p:nvSpPr>
        <p:spPr>
          <a:xfrm>
            <a:off x="10590462" y="1511300"/>
            <a:ext cx="13644824" cy="1212873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673100" y="1435100"/>
            <a:ext cx="11049000" cy="5461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673100" y="6870700"/>
            <a:ext cx="11049000" cy="54610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</a:lvl1pPr>
            <a:lvl2pPr marL="0" indent="0" algn="ctr">
              <a:spcBef>
                <a:spcPts val="0"/>
              </a:spcBef>
              <a:buSzTx/>
              <a:buNone/>
            </a:lvl2pPr>
            <a:lvl3pPr marL="0" indent="0" algn="ctr">
              <a:spcBef>
                <a:spcPts val="0"/>
              </a:spcBef>
              <a:buSzTx/>
              <a:buNone/>
            </a:lvl3pPr>
            <a:lvl4pPr marL="0" indent="0" algn="ctr">
              <a:spcBef>
                <a:spcPts val="0"/>
              </a:spcBef>
              <a:buSzTx/>
              <a:buNone/>
            </a:lvl4pPr>
            <a:lvl5pPr marL="0" indent="0" algn="ctr">
              <a:spcBef>
                <a:spcPts val="0"/>
              </a:spcBef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736600" indent="-736600">
              <a:lnSpc>
                <a:spcPct val="120000"/>
              </a:lnSpc>
              <a:spcBef>
                <a:spcPts val="6500"/>
              </a:spcBef>
              <a:defRPr sz="6400"/>
            </a:lvl1pPr>
            <a:lvl2pPr marL="1473200" indent="-736600">
              <a:lnSpc>
                <a:spcPct val="120000"/>
              </a:lnSpc>
              <a:spcBef>
                <a:spcPts val="6500"/>
              </a:spcBef>
              <a:defRPr sz="6400"/>
            </a:lvl2pPr>
            <a:lvl3pPr marL="2209800" indent="-736600">
              <a:lnSpc>
                <a:spcPct val="120000"/>
              </a:lnSpc>
              <a:spcBef>
                <a:spcPts val="6500"/>
              </a:spcBef>
              <a:defRPr sz="6400"/>
            </a:lvl3pPr>
            <a:lvl4pPr marL="2946400" indent="-736600">
              <a:lnSpc>
                <a:spcPct val="120000"/>
              </a:lnSpc>
              <a:spcBef>
                <a:spcPts val="6500"/>
              </a:spcBef>
              <a:defRPr sz="6400"/>
            </a:lvl4pPr>
            <a:lvl5pPr marL="3683000" indent="-736600">
              <a:lnSpc>
                <a:spcPct val="120000"/>
              </a:lnSpc>
              <a:spcBef>
                <a:spcPts val="6500"/>
              </a:spcBef>
              <a:defRPr sz="6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Front view of a red motorcycle"/>
          <p:cNvSpPr/>
          <p:nvPr>
            <p:ph type="pic" sz="half" idx="21"/>
          </p:nvPr>
        </p:nvSpPr>
        <p:spPr>
          <a:xfrm>
            <a:off x="11814854" y="3233783"/>
            <a:ext cx="11753235" cy="1044731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6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673100" y="3835400"/>
            <a:ext cx="11049000" cy="8864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673100" y="355600"/>
            <a:ext cx="23050500" cy="342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673100" y="3835400"/>
            <a:ext cx="23050500" cy="886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76100" y="13081000"/>
            <a:ext cx="419100" cy="4572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all" i="0" spc="0" strike="noStrike" sz="100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titleStyle>
    <p:bodyStyle>
      <a:lvl1pPr marL="584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1pPr>
      <a:lvl2pPr marL="1168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2pPr>
      <a:lvl3pPr marL="1752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3pPr>
      <a:lvl4pPr marL="2336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4pPr>
      <a:lvl5pPr marL="29210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5pPr>
      <a:lvl6pPr marL="35052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6pPr>
      <a:lvl7pPr marL="40894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7pPr>
      <a:lvl8pPr marL="46736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8pPr>
      <a:lvl9pPr marL="5257800" marR="0" indent="-584200" algn="l" defTabSz="825500" rtl="0" latinLnBrk="0">
        <a:lnSpc>
          <a:spcPct val="100000"/>
        </a:lnSpc>
        <a:spcBef>
          <a:spcPts val="5300"/>
        </a:spcBef>
        <a:spcAft>
          <a:spcPts val="0"/>
        </a:spcAft>
        <a:buClrTx/>
        <a:buSzPct val="82000"/>
        <a:buFontTx/>
        <a:buChar char="•"/>
        <a:tabLst/>
        <a:defRPr b="0" baseline="0" cap="none" i="0" spc="0" strike="noStrike" sz="5200" u="none">
          <a:solidFill>
            <a:srgbClr val="535353"/>
          </a:solidFill>
          <a:uFillTx/>
          <a:latin typeface="+mn-lt"/>
          <a:ea typeface="+mn-ea"/>
          <a:cs typeface="+mn-cs"/>
          <a:sym typeface="Gill Sans Light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Gill Sans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1.tif"/><Relationship Id="rId4" Type="http://schemas.openxmlformats.org/officeDocument/2006/relationships/image" Target="../media/image2.tif"/><Relationship Id="rId5" Type="http://schemas.openxmlformats.org/officeDocument/2006/relationships/hyperlink" Target="https://www.youtube.com/user/donmcclain11/live" TargetMode="External"/><Relationship Id="rId6" Type="http://schemas.openxmlformats.org/officeDocument/2006/relationships/hyperlink" Target="https://www.w65stchurchofchrist.com" TargetMode="External"/><Relationship Id="rId7" Type="http://schemas.openxmlformats.org/officeDocument/2006/relationships/image" Target="../media/image2.png"/><Relationship Id="rId8" Type="http://schemas.openxmlformats.org/officeDocument/2006/relationships/image" Target="../media/image3.png"/><Relationship Id="rId9" Type="http://schemas.openxmlformats.org/officeDocument/2006/relationships/image" Target="../media/image4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hyperlink" Target="https://www.w65stchurchofchrist.com" TargetMode="External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ODAY’S LESSON"/>
          <p:cNvSpPr txBox="1"/>
          <p:nvPr/>
        </p:nvSpPr>
        <p:spPr>
          <a:xfrm>
            <a:off x="-1" y="1739878"/>
            <a:ext cx="24384001" cy="939801"/>
          </a:xfrm>
          <a:prstGeom prst="rect">
            <a:avLst/>
          </a:prstGeom>
          <a:gradFill>
            <a:gsLst>
              <a:gs pos="0">
                <a:srgbClr val="001121">
                  <a:alpha val="49266"/>
                </a:srgbClr>
              </a:gs>
              <a:gs pos="100000">
                <a:srgbClr val="003367">
                  <a:alpha val="72958"/>
                </a:srgbClr>
              </a:gs>
            </a:gsLst>
            <a:lin ang="54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457200">
              <a:lnSpc>
                <a:spcPct val="100000"/>
              </a:lnSpc>
              <a:spcBef>
                <a:spcPts val="0"/>
              </a:spcBef>
              <a:defRPr sz="5500">
                <a:solidFill>
                  <a:srgbClr val="FFFFFF"/>
                </a:solidFill>
                <a:effectLst>
                  <a:outerShdw sx="100000" sy="100000" kx="0" ky="0" algn="b" rotWithShape="0" blurRad="63500" dist="63500" dir="18900000">
                    <a:srgbClr val="000000"/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TODAY’S LESSON</a:t>
            </a:r>
          </a:p>
        </p:txBody>
      </p:sp>
      <p:pic>
        <p:nvPicPr>
          <p:cNvPr id="16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581559" y="11148164"/>
            <a:ext cx="3633119" cy="137098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</p:spPr>
      </p:pic>
      <p:pic>
        <p:nvPicPr>
          <p:cNvPr id="164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10355" y="11092017"/>
            <a:ext cx="2598106" cy="148328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</p:spPr>
      </p:pic>
      <p:sp>
        <p:nvSpPr>
          <p:cNvPr id="165" name="Sunday evening lesson live stream 4:00 PM CDT August 9, 2026"/>
          <p:cNvSpPr txBox="1"/>
          <p:nvPr/>
        </p:nvSpPr>
        <p:spPr>
          <a:xfrm>
            <a:off x="6145167" y="10769398"/>
            <a:ext cx="12093667" cy="212852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 defTabSz="584200">
              <a:lnSpc>
                <a:spcPct val="90000"/>
              </a:lnSpc>
              <a:spcBef>
                <a:spcPts val="0"/>
              </a:spcBef>
              <a:buClr>
                <a:srgbClr val="FFFFFF"/>
              </a:buClr>
              <a:defRPr i="1" sz="7500">
                <a:solidFill>
                  <a:srgbClr val="FFFFFF"/>
                </a:solidFill>
                <a:effectLst>
                  <a:outerShdw sx="100000" sy="100000" kx="0" ky="0" algn="b" rotWithShape="0" blurRad="152400" dist="76200" dir="0">
                    <a:srgbClr val="000000"/>
                  </a:outerShdw>
                </a:effectLst>
                <a:uFill>
                  <a:solidFill>
                    <a:srgbClr val="E9ADD0"/>
                  </a:solidFill>
                </a:uFill>
                <a:latin typeface="Baskerville"/>
                <a:ea typeface="Baskerville"/>
                <a:cs typeface="Baskerville"/>
                <a:sym typeface="Baskerville"/>
              </a:defRPr>
            </a:pPr>
            <a:r>
              <a:t>Sunday evening lesson live stream 4:00 PM</a:t>
            </a:r>
            <a:r>
              <a:rPr>
                <a:uFill>
                  <a:solidFill>
                    <a:srgbClr val="FFFFFF"/>
                  </a:solidFill>
                </a:uFill>
              </a:rPr>
              <a:t> </a:t>
            </a:r>
            <a:r>
              <a:rPr baseline="31999" sz="4800">
                <a:uFill>
                  <a:solidFill>
                    <a:srgbClr val="FFFFFF"/>
                  </a:solidFill>
                </a:uFill>
              </a:rPr>
              <a:t>CDT</a:t>
            </a:r>
            <a:r>
              <a:rPr>
                <a:uFill>
                  <a:solidFill>
                    <a:srgbClr val="FFFFFF"/>
                  </a:solidFill>
                </a:uFill>
              </a:rPr>
              <a:t> August 9, 2026</a:t>
            </a:r>
          </a:p>
        </p:txBody>
      </p:sp>
      <p:sp>
        <p:nvSpPr>
          <p:cNvPr id="166" name="“Church of Christ MEETING @ 100 CORNERSTONE, Alexander AR. 72002”"/>
          <p:cNvSpPr txBox="1"/>
          <p:nvPr/>
        </p:nvSpPr>
        <p:spPr>
          <a:xfrm>
            <a:off x="-15032" y="-111714"/>
            <a:ext cx="24414065" cy="698501"/>
          </a:xfrm>
          <a:prstGeom prst="rect">
            <a:avLst/>
          </a:prstGeom>
          <a:solidFill>
            <a:schemeClr val="accent6">
              <a:hueOff val="-133706"/>
              <a:satOff val="8281"/>
              <a:lumOff val="-27269"/>
              <a:alpha val="40019"/>
            </a:schemeClr>
          </a:solidFill>
          <a:ln w="12700">
            <a:miter lim="400000"/>
          </a:ln>
          <a:effectLst>
            <a:outerShdw sx="100000" sy="100000" kx="0" ky="0" algn="b" rotWithShape="0" blurRad="114300" dist="61100" dir="5400000">
              <a:srgbClr val="000000">
                <a:alpha val="97381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457200">
              <a:lnSpc>
                <a:spcPct val="100000"/>
              </a:lnSpc>
              <a:spcBef>
                <a:spcPts val="0"/>
              </a:spcBef>
              <a:defRPr sz="3200">
                <a:solidFill>
                  <a:schemeClr val="accent3">
                    <a:hueOff val="198700"/>
                    <a:satOff val="21248"/>
                    <a:lumOff val="19305"/>
                  </a:schemeClr>
                </a:solidFill>
                <a:latin typeface="Thames Nude Roman"/>
                <a:ea typeface="Thames Nude Roman"/>
                <a:cs typeface="Thames Nude Roman"/>
                <a:sym typeface="Thames Nude Roman"/>
              </a:defRPr>
            </a:lvl1pPr>
          </a:lstStyle>
          <a:p>
            <a:pPr/>
            <a:r>
              <a:t>“Church of Christ MEETING @ 100 CORNERSTONE, Alexander AR. 72002”</a:t>
            </a:r>
          </a:p>
        </p:txBody>
      </p:sp>
      <p:sp>
        <p:nvSpPr>
          <p:cNvPr id="167" name="https://www.youtube.com/user/donmcclain11/live  / WWW.ALEXANDERCHURCHOFCHRIST.COM"/>
          <p:cNvSpPr/>
          <p:nvPr/>
        </p:nvSpPr>
        <p:spPr>
          <a:xfrm>
            <a:off x="-15033" y="12880954"/>
            <a:ext cx="24414066" cy="723901"/>
          </a:xfrm>
          <a:prstGeom prst="rect">
            <a:avLst/>
          </a:prstGeom>
          <a:solidFill>
            <a:schemeClr val="accent6">
              <a:satOff val="1848"/>
              <a:lumOff val="-15262"/>
              <a:alpha val="51078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defRPr sz="4300">
                <a:solidFill>
                  <a:srgbClr val="FFFFFF"/>
                </a:solidFill>
              </a:defRPr>
            </a:pPr>
            <a:r>
              <a:rPr u="sng">
                <a:hlinkClick r:id="rId5" invalidUrl="" action="" tgtFrame="" tooltip="" history="1" highlightClick="0" endSnd="0"/>
              </a:rPr>
              <a:t>https://www.youtube.com/user/donmcclain11/live</a:t>
            </a:r>
            <a:r>
              <a:t> </a:t>
            </a:r>
            <a:r>
              <a:rPr>
                <a:uFill>
                  <a:solidFill>
                    <a:srgbClr val="FFFFFF"/>
                  </a:solidFill>
                </a:uFill>
              </a:rPr>
              <a:t> / </a:t>
            </a:r>
            <a:r>
              <a:rPr u="sng">
                <a:hlinkClick r:id="rId6" invalidUrl="" action="" tgtFrame="" tooltip="" history="1" highlightClick="0" endSnd="0"/>
              </a:rPr>
              <a:t>WWW.ALEXANDERCHURCHOFCHRIST.COM</a:t>
            </a:r>
            <a:r>
              <a:rPr>
                <a:uFill>
                  <a:solidFill>
                    <a:srgbClr val="FFFFFF"/>
                  </a:solidFill>
                </a:uFill>
              </a:rPr>
              <a:t> </a:t>
            </a:r>
          </a:p>
        </p:txBody>
      </p:sp>
      <p:pic>
        <p:nvPicPr>
          <p:cNvPr id="168" name="“TRAINING OF THE TWELVE” (Part 4)… “TRAINING OF THE TWELVE” (Part 4) (2 Peter 1:16-21) By James Hamilton" descr="“TRAINING OF THE TWELVE” (Part 4)… “TRAINING OF THE TWELVE” (Part 4) (2 Peter 1:16-21) By James Hamilton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388452" y="2519904"/>
            <a:ext cx="19607096" cy="7366001"/>
          </a:xfrm>
          <a:prstGeom prst="rect">
            <a:avLst/>
          </a:prstGeom>
          <a:effectLst>
            <a:outerShdw sx="100000" sy="100000" kx="0" ky="0" algn="b" rotWithShape="0" blurRad="215900" dist="98081" dir="5400000">
              <a:srgbClr val="000000">
                <a:alpha val="79241"/>
              </a:srgbClr>
            </a:outerShdw>
          </a:effectLst>
        </p:spPr>
      </p:pic>
      <p:grpSp>
        <p:nvGrpSpPr>
          <p:cNvPr id="171" name="Screenshot 2026-03-01 at 7.18.26 AM.png"/>
          <p:cNvGrpSpPr/>
          <p:nvPr/>
        </p:nvGrpSpPr>
        <p:grpSpPr>
          <a:xfrm>
            <a:off x="19052770" y="5463412"/>
            <a:ext cx="5227187" cy="5710176"/>
            <a:chOff x="0" y="0"/>
            <a:chExt cx="5227185" cy="5710175"/>
          </a:xfrm>
        </p:grpSpPr>
        <p:pic>
          <p:nvPicPr>
            <p:cNvPr id="170" name="Screenshot 2026-03-01 at 7.18.26 AM.png" descr="Screenshot 2026-03-01 at 7.18.26 AM.pn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15900" y="139700"/>
              <a:ext cx="4795386" cy="515137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69" name="Screenshot 2026-03-01 at 7.18.26 AM.png" descr="Screenshot 2026-03-01 at 7.18.26 AM.png"/>
            <p:cNvPicPr>
              <a:picLocks noChangeAspect="0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0" y="0"/>
              <a:ext cx="5227186" cy="5710176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itle 1"/>
          <p:cNvSpPr txBox="1"/>
          <p:nvPr>
            <p:ph type="title"/>
          </p:nvPr>
        </p:nvSpPr>
        <p:spPr>
          <a:xfrm>
            <a:off x="3962400" y="0"/>
            <a:ext cx="16459200" cy="19812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B050"/>
                </a:solidFill>
              </a:defRPr>
            </a:pPr>
            <a:r>
              <a:t>Lessons from </a:t>
            </a:r>
            <a:r>
              <a:rPr>
                <a:solidFill>
                  <a:srgbClr val="FF0000"/>
                </a:solidFill>
              </a:rPr>
              <a:t>Matt. 17:1-27</a:t>
            </a:r>
          </a:p>
        </p:txBody>
      </p:sp>
      <p:sp>
        <p:nvSpPr>
          <p:cNvPr id="198" name="Content Placeholder 2"/>
          <p:cNvSpPr txBox="1"/>
          <p:nvPr>
            <p:ph type="body" idx="1"/>
          </p:nvPr>
        </p:nvSpPr>
        <p:spPr>
          <a:xfrm>
            <a:off x="3657600" y="1981200"/>
            <a:ext cx="17068800" cy="117348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Failure produces disputes </a:t>
            </a:r>
            <a:r>
              <a:rPr sz="6400">
                <a:solidFill>
                  <a:srgbClr val="FF0000"/>
                </a:solidFill>
              </a:rPr>
              <a:t>v.14-21</a:t>
            </a:r>
            <a:r>
              <a:rPr b="0" sz="6400">
                <a:solidFill>
                  <a:srgbClr val="000000"/>
                </a:solidFill>
              </a:rPr>
              <a:t>; </a:t>
            </a:r>
            <a:r>
              <a:rPr sz="6400">
                <a:solidFill>
                  <a:srgbClr val="FF0000"/>
                </a:solidFill>
              </a:rPr>
              <a:t>Mark</a:t>
            </a:r>
            <a:r>
              <a:rPr b="0" sz="640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9:14</a:t>
            </a:r>
            <a:r>
              <a:rPr b="0" sz="6400">
                <a:solidFill>
                  <a:srgbClr val="000000"/>
                </a:solidFill>
              </a:rPr>
              <a:t>; </a:t>
            </a:r>
            <a:r>
              <a:rPr sz="6400">
                <a:solidFill>
                  <a:srgbClr val="FF0000"/>
                </a:solidFill>
              </a:rPr>
              <a:t>Numbers 13-16</a:t>
            </a:r>
            <a:r>
              <a:rPr b="0" sz="6400">
                <a:solidFill>
                  <a:srgbClr val="000000"/>
                </a:solidFill>
              </a:rPr>
              <a:t>; </a:t>
            </a:r>
            <a:r>
              <a:rPr sz="6400">
                <a:solidFill>
                  <a:srgbClr val="FF0000"/>
                </a:solidFill>
              </a:rPr>
              <a:t>1 Cor. 6:7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Heb. 12:12-17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Unbelief in God leads to failure </a:t>
            </a:r>
            <a:r>
              <a:rPr sz="6400">
                <a:solidFill>
                  <a:srgbClr val="FF0000"/>
                </a:solidFill>
              </a:rPr>
              <a:t>v.19-20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1 Cor. 1:26-31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Selfless prayer and fasting empower us spiritually </a:t>
            </a:r>
            <a:r>
              <a:rPr sz="6400">
                <a:solidFill>
                  <a:srgbClr val="FF0000"/>
                </a:solidFill>
              </a:rPr>
              <a:t>v.19-21</a:t>
            </a:r>
            <a:r>
              <a:rPr b="0" sz="6400">
                <a:solidFill>
                  <a:srgbClr val="000000"/>
                </a:solidFill>
              </a:rPr>
              <a:t>; </a:t>
            </a:r>
            <a:r>
              <a:rPr sz="6400">
                <a:solidFill>
                  <a:srgbClr val="FF0000"/>
                </a:solidFill>
              </a:rPr>
              <a:t>Luke 9:28</a:t>
            </a:r>
            <a:r>
              <a:rPr b="0" sz="6400">
                <a:solidFill>
                  <a:srgbClr val="000000"/>
                </a:solidFill>
              </a:rPr>
              <a:t>; </a:t>
            </a:r>
            <a:r>
              <a:rPr sz="6400">
                <a:solidFill>
                  <a:srgbClr val="FF0000"/>
                </a:solidFill>
              </a:rPr>
              <a:t>Ephesians 6:10-20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Matt. 18:1-5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Let Jesus speak for Himself </a:t>
            </a:r>
            <a:r>
              <a:rPr sz="6400">
                <a:solidFill>
                  <a:srgbClr val="FF0000"/>
                </a:solidFill>
              </a:rPr>
              <a:t>v.24-26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Rev. 22:18-19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Acts 20:26-27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1 Peter 4:11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Don’t be a stumblingblock </a:t>
            </a:r>
            <a:r>
              <a:rPr sz="6400">
                <a:solidFill>
                  <a:srgbClr val="FF0000"/>
                </a:solidFill>
              </a:rPr>
              <a:t>v.27-28; 18:6-11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9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chemeClr val="accent1">
            <a:hueOff val="-78595"/>
            <a:satOff val="12505"/>
            <a:lumOff val="13871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NEW_BUILDING_1.jpg" descr="NEW_BUILDING_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1762" y="-23399"/>
            <a:ext cx="26010075" cy="13847469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ALEXANDERCHURCHOFCHRIST.COM"/>
          <p:cNvSpPr txBox="1"/>
          <p:nvPr/>
        </p:nvSpPr>
        <p:spPr>
          <a:xfrm>
            <a:off x="8509164" y="11909393"/>
            <a:ext cx="18519625" cy="838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03200" dist="79218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defRPr b="1" sz="5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u="sng">
                <a:hlinkClick r:id="rId3" invalidUrl="" action="" tgtFrame="" tooltip="" history="1" highlightClick="0" endSnd="0"/>
              </a:rPr>
              <a:t>ALEXANDERCHURCHOFCHRIST.COM</a:t>
            </a:r>
            <a:r>
              <a:t> </a:t>
            </a:r>
          </a:p>
        </p:txBody>
      </p:sp>
      <p:sp>
        <p:nvSpPr>
          <p:cNvPr id="202" name="You Are Welcome At Any And All of Our Services!"/>
          <p:cNvSpPr txBox="1"/>
          <p:nvPr/>
        </p:nvSpPr>
        <p:spPr>
          <a:xfrm>
            <a:off x="12090910" y="3246548"/>
            <a:ext cx="11356132" cy="2062957"/>
          </a:xfrm>
          <a:prstGeom prst="rect">
            <a:avLst/>
          </a:prstGeom>
          <a:ln w="12700"/>
          <a:effectLst>
            <a:outerShdw sx="100000" sy="100000" kx="0" ky="0" algn="b" rotWithShape="0" blurRad="190500" dist="101600" dir="0">
              <a:srgbClr val="424242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3578" tIns="53578" rIns="53578" bIns="53578" anchor="ctr">
            <a:spAutoFit/>
          </a:bodyPr>
          <a:lstStyle>
            <a:lvl1pPr algn="ctr" defTabSz="821531">
              <a:lnSpc>
                <a:spcPct val="100000"/>
              </a:lnSpc>
              <a:spcBef>
                <a:spcPts val="2300"/>
              </a:spcBef>
              <a:buClr>
                <a:srgbClr val="FFFFFF"/>
              </a:buClr>
              <a:defRPr b="1" spc="-83" sz="63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>
              <a:defRPr>
                <a:effectLst/>
                <a:uFillTx/>
              </a:defRPr>
            </a:pPr>
            <a:r>
              <a:rPr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</a:rPr>
              <a:t>You Are Welcome At Any And All of Our Services!</a:t>
            </a:r>
          </a:p>
        </p:txBody>
      </p:sp>
      <p:sp>
        <p:nvSpPr>
          <p:cNvPr id="203" name="Meeting Times:…"/>
          <p:cNvSpPr txBox="1"/>
          <p:nvPr/>
        </p:nvSpPr>
        <p:spPr>
          <a:xfrm>
            <a:off x="11535978" y="5441642"/>
            <a:ext cx="12465997" cy="6016626"/>
          </a:xfrm>
          <a:prstGeom prst="rect">
            <a:avLst/>
          </a:prstGeom>
          <a:gradFill>
            <a:gsLst>
              <a:gs pos="0">
                <a:srgbClr val="EBEBEB">
                  <a:alpha val="68713"/>
                </a:srgbClr>
              </a:gs>
              <a:gs pos="100000">
                <a:srgbClr val="FFFFFF">
                  <a:alpha val="76559"/>
                </a:srgbClr>
              </a:gs>
            </a:gsLst>
            <a:lin ang="16200000"/>
          </a:gradFill>
          <a:ln w="63500">
            <a:solidFill>
              <a:srgbClr val="000000"/>
            </a:solidFill>
          </a:ln>
          <a:effectLst>
            <a:outerShdw sx="100000" sy="100000" kx="0" ky="0" algn="b" rotWithShape="0" blurRad="279400" dist="241300" dir="5400000">
              <a:srgbClr val="000000">
                <a:alpha val="38000"/>
              </a:srgbClr>
            </a:outerShdw>
            <a:reflection blurRad="0" stA="50000" stPos="0" endA="0" endPos="40000" dist="0" dir="5400000" fadeDir="5400000" sx="100000" sy="-100000" kx="0" ky="0" algn="bl" rotWithShape="0"/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87" tIns="357187" rIns="357187" bIns="357187" anchor="ctr">
            <a:spAutoFit/>
          </a:bodyPr>
          <a:lstStyle/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b="1" cap="all" spc="959" sz="8000">
                <a:solidFill>
                  <a:srgbClr val="005493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>
                <a:uFill>
                  <a:solidFill>
                    <a:srgbClr val="000000"/>
                  </a:solidFill>
                </a:uFill>
              </a:rPr>
              <a:t>Meeting Times: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Sunday A.M. Bible Study: 9:00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Sunday A.M. Assembly:	10:00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Sunday P.M. Assembly:     4:00</a:t>
            </a:r>
          </a:p>
          <a:p>
            <a:pPr algn="ctr" defTabSz="821531">
              <a:lnSpc>
                <a:spcPct val="100000"/>
              </a:lnSpc>
              <a:spcBef>
                <a:spcPts val="500"/>
              </a:spcBef>
              <a:buClr>
                <a:srgbClr val="000000"/>
              </a:buClr>
              <a:defRPr spc="-79" sz="6000">
                <a:solidFill>
                  <a:srgbClr val="F4D7E8"/>
                </a:solidFill>
                <a:effectLst>
                  <a:outerShdw sx="100000" sy="100000" kx="0" ky="0" algn="b" rotWithShape="0" blurRad="88900" dist="63500" dir="2590540">
                    <a:srgbClr val="000000">
                      <a:alpha val="35000"/>
                    </a:srgbClr>
                  </a:outerShdw>
                </a:effectLst>
                <a:uFill>
                  <a:solidFill>
                    <a:srgbClr val="F4D7E8"/>
                  </a:solidFill>
                </a:uFill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pc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</a:rPr>
              <a:t>Wed. P.M. Bible Study:      7:00</a:t>
            </a:r>
          </a:p>
        </p:txBody>
      </p:sp>
      <p:pic>
        <p:nvPicPr>
          <p:cNvPr id="204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9809" y="7572071"/>
            <a:ext cx="5718073" cy="5718073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100 CORNERSTONE ALEXANDER AR, 72002"/>
          <p:cNvSpPr txBox="1"/>
          <p:nvPr/>
        </p:nvSpPr>
        <p:spPr>
          <a:xfrm>
            <a:off x="6479382" y="2162558"/>
            <a:ext cx="17904620" cy="990601"/>
          </a:xfrm>
          <a:prstGeom prst="rect">
            <a:avLst/>
          </a:prstGeom>
          <a:gradFill>
            <a:gsLst>
              <a:gs pos="0">
                <a:srgbClr val="005493">
                  <a:alpha val="38270"/>
                </a:srgbClr>
              </a:gs>
              <a:gs pos="100000">
                <a:srgbClr val="FFFFFF">
                  <a:alpha val="44810"/>
                </a:srgbClr>
              </a:gs>
            </a:gsLst>
            <a:lin ang="16200000"/>
          </a:gra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b="1" sz="5700"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solidFill>
                  <a:srgbClr val="FFFFFF"/>
                </a:solidFill>
                <a:effectLst>
                  <a:outerShdw sx="100000" sy="100000" kx="0" ky="0" algn="b" rotWithShape="0" blurRad="12700" dist="63500" dir="4418335">
                    <a:srgbClr val="000000"/>
                  </a:outerShdw>
                </a:effectLst>
                <a:latin typeface="Century Gothic"/>
                <a:ea typeface="Century Gothic"/>
                <a:cs typeface="Century Gothic"/>
                <a:sym typeface="Century Gothic"/>
              </a:defRPr>
            </a:lvl1pPr>
          </a:lstStyle>
          <a:p>
            <a:pPr/>
            <a:r>
              <a:t>100 CORNERSTONE ALEXANDER AR, 72002</a:t>
            </a:r>
          </a:p>
        </p:txBody>
      </p:sp>
      <p:pic>
        <p:nvPicPr>
          <p:cNvPr id="206" name="pasted-movie.png" descr="pasted-movi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84497" y="684307"/>
            <a:ext cx="7609327" cy="7187439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pasted-movie.png" descr="pasted-movi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-335577" y="-324224"/>
            <a:ext cx="25055154" cy="24309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itle 1"/>
          <p:cNvSpPr txBox="1"/>
          <p:nvPr>
            <p:ph type="title"/>
          </p:nvPr>
        </p:nvSpPr>
        <p:spPr>
          <a:xfrm>
            <a:off x="4419600" y="3505200"/>
            <a:ext cx="15544800" cy="3810002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70C0"/>
                </a:solidFill>
              </a:defRPr>
            </a:pPr>
            <a:r>
              <a:t>INSTRUCTIONS</a:t>
            </a:r>
            <a:r>
              <a:rPr>
                <a:solidFill>
                  <a:srgbClr val="00D07C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FOR</a:t>
            </a:r>
            <a:r>
              <a:rPr>
                <a:solidFill>
                  <a:srgbClr val="00B0F0"/>
                </a:solidFill>
              </a:rPr>
              <a:t> THE KINGDOM OF HEAVEN </a:t>
            </a:r>
            <a:br>
              <a:rPr>
                <a:solidFill>
                  <a:srgbClr val="00B0F0"/>
                </a:solidFill>
              </a:rPr>
            </a:br>
            <a:r>
              <a:rPr sz="6400">
                <a:solidFill>
                  <a:srgbClr val="00B050"/>
                </a:solidFill>
              </a:rPr>
              <a:t>Part 4</a:t>
            </a:r>
          </a:p>
        </p:txBody>
      </p:sp>
      <p:sp>
        <p:nvSpPr>
          <p:cNvPr id="174" name="Subtitle 2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1700"/>
              </a:spcBef>
              <a:defRPr b="1" sz="7200">
                <a:solidFill>
                  <a:srgbClr val="FF0000"/>
                </a:solidFill>
              </a:defRPr>
            </a:lvl1pPr>
          </a:lstStyle>
          <a:p>
            <a:pPr/>
            <a:r>
              <a:t>MATTHEW 17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flip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00B050"/>
                </a:solidFill>
              </a:defRPr>
            </a:lvl1pPr>
          </a:lstStyle>
          <a:p>
            <a:pPr/>
            <a:r>
              <a:t>The Training of the Twelve</a:t>
            </a:r>
          </a:p>
        </p:txBody>
      </p:sp>
      <p:sp>
        <p:nvSpPr>
          <p:cNvPr id="177" name="Content Placeholder 2"/>
          <p:cNvSpPr txBox="1"/>
          <p:nvPr>
            <p:ph type="body" idx="1"/>
          </p:nvPr>
        </p:nvSpPr>
        <p:spPr>
          <a:xfrm>
            <a:off x="3657600" y="2438400"/>
            <a:ext cx="17068800" cy="11277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Peter’s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t>privilege</a:t>
            </a:r>
            <a:r>
              <a:rPr b="0">
                <a:solidFill>
                  <a:srgbClr val="000000"/>
                </a:solidFill>
              </a:rPr>
              <a:t> (to </a:t>
            </a:r>
            <a:r>
              <a:rPr>
                <a:solidFill>
                  <a:srgbClr val="00B050"/>
                </a:solidFill>
              </a:rPr>
              <a:t>witness</a:t>
            </a:r>
            <a:r>
              <a:rPr b="0">
                <a:solidFill>
                  <a:srgbClr val="000000"/>
                </a:solidFill>
              </a:rPr>
              <a:t> the </a:t>
            </a:r>
            <a:r>
              <a:rPr>
                <a:solidFill>
                  <a:srgbClr val="00B0F0"/>
                </a:solidFill>
              </a:rPr>
              <a:t>Transfiguration of Christ</a:t>
            </a:r>
            <a:r>
              <a:rPr b="0">
                <a:solidFill>
                  <a:srgbClr val="000000"/>
                </a:solidFill>
              </a:rPr>
              <a:t>) </a:t>
            </a:r>
            <a:r>
              <a:rPr>
                <a:solidFill>
                  <a:srgbClr val="FF0000"/>
                </a:solidFill>
              </a:rPr>
              <a:t>17:1-13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Transfiguration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17:1-3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Peter’s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rash suggestion </a:t>
            </a:r>
            <a:r>
              <a:rPr>
                <a:solidFill>
                  <a:srgbClr val="FF0000"/>
                </a:solidFill>
              </a:rPr>
              <a:t>17:4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God’s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B050"/>
                </a:solidFill>
              </a:rPr>
              <a:t>response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17:5-9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Disciples’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question</a:t>
            </a:r>
            <a:r>
              <a:rPr b="0">
                <a:solidFill>
                  <a:srgbClr val="000000"/>
                </a:solidFill>
              </a:rPr>
              <a:t> about </a:t>
            </a:r>
            <a:r>
              <a:t>scribes’ doctrine</a:t>
            </a:r>
            <a:r>
              <a:rPr b="0">
                <a:solidFill>
                  <a:srgbClr val="000000"/>
                </a:solidFill>
              </a:rPr>
              <a:t> about </a:t>
            </a:r>
            <a:r>
              <a:t>Elijah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17:10-13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7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itle 1"/>
          <p:cNvSpPr txBox="1"/>
          <p:nvPr>
            <p:ph type="title"/>
          </p:nvPr>
        </p:nvSpPr>
        <p:spPr>
          <a:xfrm>
            <a:off x="3962400" y="0"/>
            <a:ext cx="16459200" cy="24384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00B050"/>
                </a:solidFill>
              </a:defRPr>
            </a:lvl1pPr>
          </a:lstStyle>
          <a:p>
            <a:pPr/>
            <a:r>
              <a:t>The Training of the Twelve</a:t>
            </a:r>
          </a:p>
        </p:txBody>
      </p:sp>
      <p:sp>
        <p:nvSpPr>
          <p:cNvPr id="180" name="Content Placeholder 2"/>
          <p:cNvSpPr txBox="1"/>
          <p:nvPr>
            <p:ph type="body" idx="1"/>
          </p:nvPr>
        </p:nvSpPr>
        <p:spPr>
          <a:xfrm>
            <a:off x="3657600" y="2438400"/>
            <a:ext cx="17068800" cy="112776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Disciples’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failure</a:t>
            </a:r>
            <a:r>
              <a:rPr b="0">
                <a:solidFill>
                  <a:srgbClr val="000000"/>
                </a:solidFill>
              </a:rPr>
              <a:t> to </a:t>
            </a:r>
            <a:r>
              <a:rPr>
                <a:solidFill>
                  <a:srgbClr val="00B050"/>
                </a:solidFill>
              </a:rPr>
              <a:t>cast out </a:t>
            </a:r>
            <a:r>
              <a:rPr>
                <a:solidFill>
                  <a:srgbClr val="C00000"/>
                </a:solidFill>
              </a:rPr>
              <a:t>demon</a:t>
            </a:r>
            <a:r>
              <a:rPr b="0">
                <a:solidFill>
                  <a:srgbClr val="000000"/>
                </a:solidFill>
              </a:rPr>
              <a:t>  </a:t>
            </a:r>
            <a:r>
              <a:rPr>
                <a:solidFill>
                  <a:srgbClr val="FF0000"/>
                </a:solidFill>
              </a:rPr>
              <a:t>17:14-23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Disciples’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public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failure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17:14-16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Jesus’ </a:t>
            </a:r>
            <a:r>
              <a:rPr>
                <a:solidFill>
                  <a:srgbClr val="00B050"/>
                </a:solidFill>
              </a:rPr>
              <a:t>success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17:17-18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Private explanation </a:t>
            </a:r>
            <a:r>
              <a:rPr b="0">
                <a:solidFill>
                  <a:srgbClr val="000000"/>
                </a:solidFill>
              </a:rPr>
              <a:t>for </a:t>
            </a:r>
            <a:r>
              <a:rPr>
                <a:solidFill>
                  <a:srgbClr val="002060"/>
                </a:solidFill>
              </a:rPr>
              <a:t>failure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17:19-21</a:t>
            </a:r>
            <a:endParaRPr>
              <a:solidFill>
                <a:srgbClr val="FF0000"/>
              </a:solidFill>
            </a:endParaRPr>
          </a:p>
          <a:p>
            <a:pPr lvl="1" marL="571500" indent="-114300">
              <a:spcBef>
                <a:spcPts val="1700"/>
              </a:spcBef>
              <a:buSzTx/>
              <a:buNone/>
              <a:defRPr b="1" sz="7200">
                <a:solidFill>
                  <a:srgbClr val="00B0F0"/>
                </a:solidFill>
              </a:defRPr>
            </a:pPr>
            <a:r>
              <a:t>Jesus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D07C"/>
                </a:solidFill>
              </a:rPr>
              <a:t>foretells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t>His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sacrifice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17:22-23</a:t>
            </a:r>
            <a:endParaRPr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70C0"/>
                </a:solidFill>
              </a:defRPr>
            </a:pPr>
            <a:r>
              <a:t>Peter’s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002060"/>
                </a:solidFill>
              </a:rPr>
              <a:t>rash answer </a:t>
            </a:r>
            <a:r>
              <a:rPr b="0">
                <a:solidFill>
                  <a:srgbClr val="000000"/>
                </a:solidFill>
              </a:rPr>
              <a:t>concerning the </a:t>
            </a:r>
            <a:r>
              <a:t>temple tax</a:t>
            </a:r>
            <a:r>
              <a:rPr b="0"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0000"/>
                </a:solidFill>
              </a:rPr>
              <a:t>17:24-27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8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itle 1"/>
          <p:cNvSpPr txBox="1"/>
          <p:nvPr>
            <p:ph type="title"/>
          </p:nvPr>
        </p:nvSpPr>
        <p:spPr>
          <a:xfrm>
            <a:off x="3962400" y="0"/>
            <a:ext cx="16459200" cy="19812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B050"/>
                </a:solidFill>
              </a:defRPr>
            </a:pPr>
            <a:r>
              <a:t>Lessons from </a:t>
            </a:r>
            <a:r>
              <a:rPr>
                <a:solidFill>
                  <a:srgbClr val="FF0000"/>
                </a:solidFill>
              </a:rPr>
              <a:t>Matt. 17:1-27</a:t>
            </a:r>
          </a:p>
        </p:txBody>
      </p:sp>
      <p:sp>
        <p:nvSpPr>
          <p:cNvPr id="183" name="Content Placeholder 2"/>
          <p:cNvSpPr txBox="1"/>
          <p:nvPr>
            <p:ph type="body" idx="1"/>
          </p:nvPr>
        </p:nvSpPr>
        <p:spPr>
          <a:xfrm>
            <a:off x="3657600" y="1981200"/>
            <a:ext cx="17068800" cy="117348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You need to remember your goal </a:t>
            </a:r>
            <a:r>
              <a:rPr sz="6400">
                <a:solidFill>
                  <a:srgbClr val="FF0000"/>
                </a:solidFill>
              </a:rPr>
              <a:t>17:2,9</a:t>
            </a:r>
            <a:r>
              <a:rPr b="0" sz="6400">
                <a:solidFill>
                  <a:srgbClr val="000000"/>
                </a:solidFill>
              </a:rPr>
              <a:t>; </a:t>
            </a:r>
            <a:r>
              <a:rPr sz="6400">
                <a:solidFill>
                  <a:srgbClr val="FF0000"/>
                </a:solidFill>
              </a:rPr>
              <a:t>1 Peter 1:3-4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God gave Jesus a reminder/guarantee, and He gives us a reminder/guarantee </a:t>
            </a:r>
            <a:r>
              <a:rPr sz="6400">
                <a:solidFill>
                  <a:srgbClr val="FF0000"/>
                </a:solidFill>
              </a:rPr>
              <a:t>17:2-3</a:t>
            </a:r>
            <a:r>
              <a:rPr b="0" sz="6400">
                <a:solidFill>
                  <a:srgbClr val="000000"/>
                </a:solidFill>
              </a:rPr>
              <a:t>; </a:t>
            </a:r>
            <a:r>
              <a:rPr sz="6400">
                <a:solidFill>
                  <a:srgbClr val="FF0000"/>
                </a:solidFill>
              </a:rPr>
              <a:t>Luke</a:t>
            </a:r>
            <a:r>
              <a:rPr b="0" sz="640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9:29-31</a:t>
            </a:r>
            <a:r>
              <a:rPr b="0" sz="6400">
                <a:solidFill>
                  <a:srgbClr val="000000"/>
                </a:solidFill>
              </a:rPr>
              <a:t>; </a:t>
            </a:r>
            <a:r>
              <a:rPr sz="6400">
                <a:solidFill>
                  <a:srgbClr val="FF0000"/>
                </a:solidFill>
              </a:rPr>
              <a:t>Eph. 1:13-14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2 Cor. 1:22; 5:5 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Jesus was present before Moses and Elijah, and Jesus is present after Moses and Elijah departed </a:t>
            </a:r>
            <a:r>
              <a:rPr sz="6400">
                <a:solidFill>
                  <a:srgbClr val="FF0000"/>
                </a:solidFill>
              </a:rPr>
              <a:t>17:3,8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28:18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So were the disciples </a:t>
            </a:r>
            <a:r>
              <a:rPr sz="6400">
                <a:solidFill>
                  <a:srgbClr val="FF0000"/>
                </a:solidFill>
              </a:rPr>
              <a:t>17:1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Galatians 3:8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Ephesians 3:8-11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83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itle 1"/>
          <p:cNvSpPr txBox="1"/>
          <p:nvPr>
            <p:ph type="title"/>
          </p:nvPr>
        </p:nvSpPr>
        <p:spPr>
          <a:xfrm>
            <a:off x="3962400" y="0"/>
            <a:ext cx="16459200" cy="19812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B050"/>
                </a:solidFill>
              </a:defRPr>
            </a:pPr>
            <a:r>
              <a:t>Lessons from </a:t>
            </a:r>
            <a:r>
              <a:rPr>
                <a:solidFill>
                  <a:srgbClr val="FF0000"/>
                </a:solidFill>
              </a:rPr>
              <a:t>Matt. 17:1-27</a:t>
            </a:r>
          </a:p>
        </p:txBody>
      </p:sp>
      <p:sp>
        <p:nvSpPr>
          <p:cNvPr id="186" name="Content Placeholder 2"/>
          <p:cNvSpPr txBox="1"/>
          <p:nvPr>
            <p:ph type="body" idx="1"/>
          </p:nvPr>
        </p:nvSpPr>
        <p:spPr>
          <a:xfrm>
            <a:off x="3657600" y="1981200"/>
            <a:ext cx="17068800" cy="11734800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We must listen to Jesus! </a:t>
            </a:r>
            <a:r>
              <a:rPr sz="6400">
                <a:solidFill>
                  <a:srgbClr val="FF0000"/>
                </a:solidFill>
              </a:rPr>
              <a:t>17:5;</a:t>
            </a:r>
            <a:r>
              <a:rPr b="0" sz="640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28:18; 8:8-10</a:t>
            </a:r>
            <a:endParaRPr sz="6400">
              <a:solidFill>
                <a:srgbClr val="FF0000"/>
              </a:solidFill>
            </a:endParaRPr>
          </a:p>
          <a:p>
            <a:pPr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Elijah </a:t>
            </a:r>
            <a:r>
              <a:rPr b="0">
                <a:solidFill>
                  <a:srgbClr val="000000"/>
                </a:solidFill>
              </a:rPr>
              <a:t>(</a:t>
            </a:r>
            <a:r>
              <a:rPr>
                <a:solidFill>
                  <a:srgbClr val="FF0000"/>
                </a:solidFill>
              </a:rPr>
              <a:t>1 Kings 17:1-2 Kings 2:11</a:t>
            </a:r>
            <a:r>
              <a:rPr b="0">
                <a:solidFill>
                  <a:srgbClr val="000000"/>
                </a:solidFill>
              </a:rPr>
              <a:t>) </a:t>
            </a:r>
            <a:r>
              <a:t>typified John </a:t>
            </a:r>
            <a:r>
              <a:rPr sz="6400">
                <a:solidFill>
                  <a:srgbClr val="FF0000"/>
                </a:solidFill>
              </a:rPr>
              <a:t>17:10-13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Malachi 4:5-6; 3:1-7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86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Title 1"/>
          <p:cNvSpPr txBox="1"/>
          <p:nvPr>
            <p:ph type="title"/>
          </p:nvPr>
        </p:nvSpPr>
        <p:spPr>
          <a:xfrm>
            <a:off x="3962400" y="0"/>
            <a:ext cx="16459200" cy="16764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FF0000"/>
                </a:solidFill>
              </a:defRPr>
            </a:lvl1pPr>
          </a:lstStyle>
          <a:p>
            <a:pPr/>
            <a:r>
              <a:t>Malachi 3:1-7</a:t>
            </a:r>
          </a:p>
        </p:txBody>
      </p:sp>
      <p:sp>
        <p:nvSpPr>
          <p:cNvPr id="189" name="Content Placeholder 2"/>
          <p:cNvSpPr txBox="1"/>
          <p:nvPr>
            <p:ph type="body" idx="1"/>
          </p:nvPr>
        </p:nvSpPr>
        <p:spPr>
          <a:xfrm>
            <a:off x="3505200" y="1676400"/>
            <a:ext cx="17373600" cy="12039600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1300"/>
              </a:spcBef>
              <a:buSzTx/>
              <a:buNone/>
              <a:defRPr sz="5800"/>
            </a:pPr>
            <a:r>
              <a:t>	“Behold, I send </a:t>
            </a:r>
            <a:r>
              <a:rPr b="1">
                <a:solidFill>
                  <a:srgbClr val="00B0F0"/>
                </a:solidFill>
              </a:rPr>
              <a:t>My</a:t>
            </a:r>
            <a:r>
              <a:t> </a:t>
            </a:r>
            <a:r>
              <a:rPr b="1">
                <a:solidFill>
                  <a:srgbClr val="0070C0"/>
                </a:solidFill>
              </a:rPr>
              <a:t>messenger</a:t>
            </a:r>
            <a:r>
              <a:t>, and </a:t>
            </a:r>
            <a:r>
              <a:rPr b="1">
                <a:solidFill>
                  <a:srgbClr val="0070C0"/>
                </a:solidFill>
              </a:rPr>
              <a:t>he</a:t>
            </a:r>
            <a:r>
              <a:t> </a:t>
            </a:r>
            <a:r>
              <a:rPr b="1">
                <a:solidFill>
                  <a:srgbClr val="00B050"/>
                </a:solidFill>
              </a:rPr>
              <a:t>will prepare the way before </a:t>
            </a:r>
            <a:r>
              <a:rPr b="1">
                <a:solidFill>
                  <a:srgbClr val="00B0F0"/>
                </a:solidFill>
              </a:rPr>
              <a:t>Me</a:t>
            </a:r>
            <a:r>
              <a:t>. And </a:t>
            </a:r>
            <a:r>
              <a:rPr b="1">
                <a:solidFill>
                  <a:srgbClr val="00B0F0"/>
                </a:solidFill>
              </a:rPr>
              <a:t>the Lord</a:t>
            </a:r>
            <a:r>
              <a:t>, </a:t>
            </a:r>
            <a:r>
              <a:rPr b="1">
                <a:solidFill>
                  <a:srgbClr val="00B0F0"/>
                </a:solidFill>
              </a:rPr>
              <a:t>whom</a:t>
            </a:r>
            <a:r>
              <a:t> </a:t>
            </a:r>
            <a:r>
              <a:rPr b="1">
                <a:solidFill>
                  <a:srgbClr val="0070C0"/>
                </a:solidFill>
              </a:rPr>
              <a:t>you</a:t>
            </a:r>
            <a:r>
              <a:t> </a:t>
            </a:r>
            <a:r>
              <a:rPr b="1">
                <a:solidFill>
                  <a:srgbClr val="00B050"/>
                </a:solidFill>
              </a:rPr>
              <a:t>seek</a:t>
            </a:r>
            <a:r>
              <a:t>, </a:t>
            </a:r>
            <a:r>
              <a:rPr b="1">
                <a:solidFill>
                  <a:srgbClr val="00B997"/>
                </a:solidFill>
              </a:rPr>
              <a:t>will suddenly come to </a:t>
            </a:r>
            <a:r>
              <a:rPr b="1">
                <a:solidFill>
                  <a:srgbClr val="00B0F0"/>
                </a:solidFill>
              </a:rPr>
              <a:t>His </a:t>
            </a:r>
            <a:r>
              <a:rPr b="1">
                <a:solidFill>
                  <a:srgbClr val="0070C0"/>
                </a:solidFill>
              </a:rPr>
              <a:t>temple</a:t>
            </a:r>
            <a:r>
              <a:t>, even the </a:t>
            </a:r>
            <a:r>
              <a:rPr b="1">
                <a:solidFill>
                  <a:srgbClr val="00B0F0"/>
                </a:solidFill>
              </a:rPr>
              <a:t>Messenger of the covenant</a:t>
            </a:r>
            <a:r>
              <a:t>, in </a:t>
            </a:r>
            <a:r>
              <a:rPr b="1">
                <a:solidFill>
                  <a:srgbClr val="00B0F0"/>
                </a:solidFill>
              </a:rPr>
              <a:t>whom</a:t>
            </a:r>
            <a:r>
              <a:t> </a:t>
            </a:r>
            <a:r>
              <a:rPr b="1">
                <a:solidFill>
                  <a:srgbClr val="0070C0"/>
                </a:solidFill>
              </a:rPr>
              <a:t>you</a:t>
            </a:r>
            <a:r>
              <a:t> </a:t>
            </a:r>
            <a:r>
              <a:rPr b="1">
                <a:solidFill>
                  <a:srgbClr val="00B997"/>
                </a:solidFill>
              </a:rPr>
              <a:t>delight</a:t>
            </a:r>
            <a:r>
              <a:t>. Behold, </a:t>
            </a:r>
            <a:r>
              <a:rPr b="1">
                <a:solidFill>
                  <a:srgbClr val="00B0F0"/>
                </a:solidFill>
              </a:rPr>
              <a:t>He</a:t>
            </a:r>
            <a:r>
              <a:t> is coming,” says </a:t>
            </a:r>
            <a:r>
              <a:rPr b="1">
                <a:solidFill>
                  <a:srgbClr val="00B0F0"/>
                </a:solidFill>
              </a:rPr>
              <a:t>the LORD of hosts</a:t>
            </a:r>
            <a:r>
              <a:t>. </a:t>
            </a:r>
            <a:r>
              <a:rPr baseline="31000"/>
              <a:t> “</a:t>
            </a:r>
            <a:r>
              <a:t>But who can endure the day of His coming? And who can stand when He appears? For </a:t>
            </a:r>
            <a:r>
              <a:rPr b="1">
                <a:solidFill>
                  <a:srgbClr val="00B0F0"/>
                </a:solidFill>
              </a:rPr>
              <a:t>He</a:t>
            </a:r>
            <a:r>
              <a:t> is like a </a:t>
            </a:r>
            <a:r>
              <a:rPr b="1">
                <a:solidFill>
                  <a:srgbClr val="FF0000"/>
                </a:solidFill>
              </a:rPr>
              <a:t>refiner's fire </a:t>
            </a:r>
            <a:r>
              <a:t>and like </a:t>
            </a:r>
            <a:r>
              <a:rPr b="1">
                <a:solidFill>
                  <a:srgbClr val="0070C0"/>
                </a:solidFill>
              </a:rPr>
              <a:t>launderer's soap</a:t>
            </a:r>
            <a:r>
              <a:t>. He will sit as a refiner and a purifier of silver; </a:t>
            </a:r>
            <a:r>
              <a:rPr b="1">
                <a:solidFill>
                  <a:srgbClr val="00B0F0"/>
                </a:solidFill>
              </a:rPr>
              <a:t>He</a:t>
            </a:r>
            <a:r>
              <a:rPr b="1">
                <a:solidFill>
                  <a:srgbClr val="00B997"/>
                </a:solidFill>
              </a:rPr>
              <a:t> will purify </a:t>
            </a:r>
            <a:r>
              <a:rPr b="1">
                <a:solidFill>
                  <a:srgbClr val="0070C0"/>
                </a:solidFill>
              </a:rPr>
              <a:t>the sons of Levi</a:t>
            </a:r>
            <a:r>
              <a:t>, and purge them as gold and silver, that they </a:t>
            </a:r>
            <a:r>
              <a:rPr b="1">
                <a:solidFill>
                  <a:srgbClr val="00B997"/>
                </a:solidFill>
              </a:rPr>
              <a:t>may offer to </a:t>
            </a:r>
            <a:r>
              <a:rPr b="1">
                <a:solidFill>
                  <a:srgbClr val="00B0F0"/>
                </a:solidFill>
              </a:rPr>
              <a:t>the LORD </a:t>
            </a:r>
            <a:r>
              <a:rPr b="1">
                <a:solidFill>
                  <a:srgbClr val="0070C0"/>
                </a:solidFill>
              </a:rPr>
              <a:t>an offering in righteousness</a:t>
            </a:r>
            <a:r>
              <a:t>. Then the offering of Judah and Jerusalem will be pleasant to </a:t>
            </a:r>
            <a:r>
              <a:rPr b="1">
                <a:solidFill>
                  <a:srgbClr val="00B0F0"/>
                </a:solidFill>
              </a:rPr>
              <a:t>the LORD</a:t>
            </a:r>
            <a:r>
              <a:t>, as in the days of old, as in former years. 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itle 1"/>
          <p:cNvSpPr txBox="1"/>
          <p:nvPr>
            <p:ph type="title"/>
          </p:nvPr>
        </p:nvSpPr>
        <p:spPr>
          <a:xfrm>
            <a:off x="3962400" y="0"/>
            <a:ext cx="16459200" cy="1676400"/>
          </a:xfrm>
          <a:prstGeom prst="rect">
            <a:avLst/>
          </a:prstGeom>
        </p:spPr>
        <p:txBody>
          <a:bodyPr/>
          <a:lstStyle>
            <a:lvl1pPr>
              <a:defRPr b="1" sz="8000">
                <a:solidFill>
                  <a:srgbClr val="FF0000"/>
                </a:solidFill>
              </a:defRPr>
            </a:lvl1pPr>
          </a:lstStyle>
          <a:p>
            <a:pPr/>
            <a:r>
              <a:t>Malachi 3:1-7</a:t>
            </a:r>
          </a:p>
        </p:txBody>
      </p:sp>
      <p:sp>
        <p:nvSpPr>
          <p:cNvPr id="192" name="Content Placeholder 2"/>
          <p:cNvSpPr txBox="1"/>
          <p:nvPr>
            <p:ph type="body" idx="1"/>
          </p:nvPr>
        </p:nvSpPr>
        <p:spPr>
          <a:xfrm>
            <a:off x="3505200" y="1676400"/>
            <a:ext cx="17373600" cy="12039600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90000"/>
              </a:lnSpc>
              <a:buSzTx/>
              <a:buNone/>
            </a:pPr>
            <a:r>
              <a:t>	“And </a:t>
            </a:r>
            <a:r>
              <a:rPr b="1">
                <a:solidFill>
                  <a:srgbClr val="00B0F0"/>
                </a:solidFill>
              </a:rPr>
              <a:t>I</a:t>
            </a:r>
            <a:r>
              <a:t> </a:t>
            </a:r>
            <a:r>
              <a:rPr b="1">
                <a:solidFill>
                  <a:srgbClr val="00B997"/>
                </a:solidFill>
              </a:rPr>
              <a:t>will come near </a:t>
            </a:r>
            <a:r>
              <a:t>you for </a:t>
            </a:r>
            <a:r>
              <a:rPr b="1">
                <a:solidFill>
                  <a:srgbClr val="7030A0"/>
                </a:solidFill>
              </a:rPr>
              <a:t>judgment</a:t>
            </a:r>
            <a:r>
              <a:t>; I will be a swift witness </a:t>
            </a:r>
            <a:r>
              <a:rPr b="1">
                <a:solidFill>
                  <a:srgbClr val="00B050"/>
                </a:solidFill>
              </a:rPr>
              <a:t>against</a:t>
            </a:r>
            <a:r>
              <a:t> </a:t>
            </a:r>
            <a:r>
              <a:rPr b="1">
                <a:solidFill>
                  <a:srgbClr val="C00000"/>
                </a:solidFill>
              </a:rPr>
              <a:t>sorcerers</a:t>
            </a:r>
            <a:r>
              <a:t>, </a:t>
            </a:r>
            <a:r>
              <a:rPr b="1">
                <a:solidFill>
                  <a:srgbClr val="00B050"/>
                </a:solidFill>
              </a:rPr>
              <a:t>against</a:t>
            </a:r>
            <a:r>
              <a:t> </a:t>
            </a:r>
            <a:r>
              <a:rPr b="1">
                <a:solidFill>
                  <a:srgbClr val="C00000"/>
                </a:solidFill>
              </a:rPr>
              <a:t>adulterers</a:t>
            </a:r>
            <a:r>
              <a:t>, </a:t>
            </a:r>
            <a:r>
              <a:rPr b="1">
                <a:solidFill>
                  <a:srgbClr val="00B050"/>
                </a:solidFill>
              </a:rPr>
              <a:t>against</a:t>
            </a:r>
            <a:r>
              <a:t> </a:t>
            </a:r>
            <a:r>
              <a:rPr b="1">
                <a:solidFill>
                  <a:srgbClr val="C00000"/>
                </a:solidFill>
              </a:rPr>
              <a:t>perjurers</a:t>
            </a:r>
            <a:r>
              <a:t>, </a:t>
            </a:r>
            <a:r>
              <a:rPr b="1">
                <a:solidFill>
                  <a:srgbClr val="00B050"/>
                </a:solidFill>
              </a:rPr>
              <a:t>against</a:t>
            </a:r>
            <a:r>
              <a:t> </a:t>
            </a:r>
            <a:r>
              <a:rPr b="1">
                <a:solidFill>
                  <a:srgbClr val="C00000"/>
                </a:solidFill>
              </a:rPr>
              <a:t>those who exploit</a:t>
            </a:r>
            <a:r>
              <a:t> </a:t>
            </a:r>
            <a:r>
              <a:rPr b="1">
                <a:solidFill>
                  <a:srgbClr val="0070C0"/>
                </a:solidFill>
              </a:rPr>
              <a:t>wage earners </a:t>
            </a:r>
            <a:r>
              <a:t>and </a:t>
            </a:r>
            <a:r>
              <a:rPr b="1">
                <a:solidFill>
                  <a:srgbClr val="FF40FF"/>
                </a:solidFill>
              </a:rPr>
              <a:t>widows</a:t>
            </a:r>
            <a:r>
              <a:t> and </a:t>
            </a:r>
            <a:r>
              <a:rPr b="1">
                <a:solidFill>
                  <a:srgbClr val="0070C0"/>
                </a:solidFill>
              </a:rPr>
              <a:t>orphans</a:t>
            </a:r>
            <a:r>
              <a:t>, and </a:t>
            </a:r>
            <a:r>
              <a:rPr b="1">
                <a:solidFill>
                  <a:srgbClr val="00B050"/>
                </a:solidFill>
              </a:rPr>
              <a:t>against</a:t>
            </a:r>
            <a:r>
              <a:t> </a:t>
            </a:r>
            <a:r>
              <a:rPr b="1">
                <a:solidFill>
                  <a:srgbClr val="C00000"/>
                </a:solidFill>
              </a:rPr>
              <a:t>those who turn away </a:t>
            </a:r>
            <a:r>
              <a:rPr b="1">
                <a:solidFill>
                  <a:srgbClr val="0070C0"/>
                </a:solidFill>
              </a:rPr>
              <a:t>an</a:t>
            </a:r>
            <a:r>
              <a:t> </a:t>
            </a:r>
            <a:r>
              <a:rPr b="1">
                <a:solidFill>
                  <a:srgbClr val="0070C0"/>
                </a:solidFill>
              </a:rPr>
              <a:t>alien</a:t>
            </a:r>
            <a:r>
              <a:t>—</a:t>
            </a:r>
            <a:r>
              <a:rPr b="1">
                <a:solidFill>
                  <a:srgbClr val="00B050"/>
                </a:solidFill>
              </a:rPr>
              <a:t>because</a:t>
            </a:r>
            <a:r>
              <a:t> </a:t>
            </a:r>
            <a:r>
              <a:rPr b="1">
                <a:solidFill>
                  <a:srgbClr val="C00000"/>
                </a:solidFill>
              </a:rPr>
              <a:t>they</a:t>
            </a:r>
            <a:r>
              <a:t> </a:t>
            </a:r>
            <a:r>
              <a:rPr b="1"/>
              <a:t>do not fear </a:t>
            </a:r>
            <a:r>
              <a:rPr b="1">
                <a:solidFill>
                  <a:srgbClr val="00B0F0"/>
                </a:solidFill>
              </a:rPr>
              <a:t>Me</a:t>
            </a:r>
            <a:r>
              <a:t>,” says </a:t>
            </a:r>
            <a:r>
              <a:rPr b="1">
                <a:solidFill>
                  <a:srgbClr val="00B0F0"/>
                </a:solidFill>
              </a:rPr>
              <a:t>the LORD of hosts</a:t>
            </a:r>
            <a:r>
              <a:t>. “For </a:t>
            </a:r>
            <a:r>
              <a:rPr b="1">
                <a:solidFill>
                  <a:srgbClr val="00B0F0"/>
                </a:solidFill>
              </a:rPr>
              <a:t>I am the LORD</a:t>
            </a:r>
            <a:r>
              <a:t>, </a:t>
            </a:r>
            <a:r>
              <a:rPr b="1">
                <a:solidFill>
                  <a:srgbClr val="00B0F0"/>
                </a:solidFill>
              </a:rPr>
              <a:t>I</a:t>
            </a:r>
            <a:r>
              <a:t> </a:t>
            </a:r>
            <a:r>
              <a:rPr b="1"/>
              <a:t>do not change</a:t>
            </a:r>
            <a:r>
              <a:t>; therefore you are not consumed, O sons of Jacob. Yet from the days of your fathers you have gone away from My ordinances and have not kept them. </a:t>
            </a:r>
            <a:r>
              <a:rPr b="1">
                <a:solidFill>
                  <a:srgbClr val="00B997"/>
                </a:solidFill>
              </a:rPr>
              <a:t>Return</a:t>
            </a:r>
            <a:r>
              <a:t> </a:t>
            </a:r>
            <a:r>
              <a:rPr b="1">
                <a:solidFill>
                  <a:srgbClr val="00B997"/>
                </a:solidFill>
              </a:rPr>
              <a:t>to</a:t>
            </a:r>
            <a:r>
              <a:t> </a:t>
            </a:r>
            <a:r>
              <a:rPr b="1">
                <a:solidFill>
                  <a:srgbClr val="00B0F0"/>
                </a:solidFill>
              </a:rPr>
              <a:t>Me</a:t>
            </a:r>
            <a:r>
              <a:t>, and </a:t>
            </a:r>
            <a:r>
              <a:rPr b="1">
                <a:solidFill>
                  <a:srgbClr val="00B0F0"/>
                </a:solidFill>
              </a:rPr>
              <a:t>I</a:t>
            </a:r>
            <a:r>
              <a:t> </a:t>
            </a:r>
            <a:r>
              <a:rPr b="1">
                <a:solidFill>
                  <a:srgbClr val="00B997"/>
                </a:solidFill>
              </a:rPr>
              <a:t>will return to </a:t>
            </a:r>
            <a:r>
              <a:rPr b="1">
                <a:solidFill>
                  <a:srgbClr val="0070C0"/>
                </a:solidFill>
              </a:rPr>
              <a:t>you</a:t>
            </a:r>
            <a:r>
              <a:t>,” says </a:t>
            </a:r>
            <a:r>
              <a:rPr b="1">
                <a:solidFill>
                  <a:srgbClr val="00B0F0"/>
                </a:solidFill>
              </a:rPr>
              <a:t>the LORD of hosts</a:t>
            </a:r>
            <a:r>
              <a:t>. “But </a:t>
            </a:r>
            <a:r>
              <a:rPr b="1">
                <a:solidFill>
                  <a:srgbClr val="0070C0"/>
                </a:solidFill>
              </a:rPr>
              <a:t>you said</a:t>
            </a:r>
            <a:r>
              <a:t>, ‘</a:t>
            </a:r>
            <a:r>
              <a:rPr b="1">
                <a:solidFill>
                  <a:srgbClr val="0070C0"/>
                </a:solidFill>
              </a:rPr>
              <a:t>In what way shall we </a:t>
            </a:r>
            <a:r>
              <a:rPr b="1">
                <a:solidFill>
                  <a:srgbClr val="00B997"/>
                </a:solidFill>
              </a:rPr>
              <a:t>return</a:t>
            </a:r>
            <a:r>
              <a:t>?’”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itle 1"/>
          <p:cNvSpPr txBox="1"/>
          <p:nvPr>
            <p:ph type="title"/>
          </p:nvPr>
        </p:nvSpPr>
        <p:spPr>
          <a:xfrm>
            <a:off x="3962400" y="0"/>
            <a:ext cx="16459200" cy="1981200"/>
          </a:xfrm>
          <a:prstGeom prst="rect">
            <a:avLst/>
          </a:prstGeom>
        </p:spPr>
        <p:txBody>
          <a:bodyPr/>
          <a:lstStyle/>
          <a:p>
            <a:pPr>
              <a:defRPr b="1" sz="8000">
                <a:solidFill>
                  <a:srgbClr val="00B050"/>
                </a:solidFill>
              </a:defRPr>
            </a:pPr>
            <a:r>
              <a:t>Lessons from </a:t>
            </a:r>
            <a:r>
              <a:rPr>
                <a:solidFill>
                  <a:srgbClr val="FF0000"/>
                </a:solidFill>
              </a:rPr>
              <a:t>Matt. 17:1-27</a:t>
            </a:r>
          </a:p>
        </p:txBody>
      </p:sp>
      <p:sp>
        <p:nvSpPr>
          <p:cNvPr id="195" name="Content Placeholder 2"/>
          <p:cNvSpPr txBox="1"/>
          <p:nvPr>
            <p:ph type="body" idx="1"/>
          </p:nvPr>
        </p:nvSpPr>
        <p:spPr>
          <a:xfrm>
            <a:off x="3657600" y="1981200"/>
            <a:ext cx="17068800" cy="1173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We must listen to Jesus! </a:t>
            </a:r>
            <a:r>
              <a:rPr sz="6400">
                <a:solidFill>
                  <a:srgbClr val="FF0000"/>
                </a:solidFill>
              </a:rPr>
              <a:t>17:5;</a:t>
            </a:r>
            <a:r>
              <a:rPr b="0" sz="6400">
                <a:solidFill>
                  <a:srgbClr val="000000"/>
                </a:solidFill>
              </a:rPr>
              <a:t> </a:t>
            </a:r>
            <a:r>
              <a:rPr sz="6400">
                <a:solidFill>
                  <a:srgbClr val="FF0000"/>
                </a:solidFill>
              </a:rPr>
              <a:t>28:18; 8:8-10</a:t>
            </a:r>
            <a:endParaRPr sz="640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Elijah </a:t>
            </a:r>
            <a:r>
              <a:rPr b="0">
                <a:solidFill>
                  <a:srgbClr val="000000"/>
                </a:solidFill>
              </a:rPr>
              <a:t>(</a:t>
            </a:r>
            <a:r>
              <a:rPr>
                <a:solidFill>
                  <a:srgbClr val="FF0000"/>
                </a:solidFill>
              </a:rPr>
              <a:t>1 Kings 17:1-2 Kings 2:11</a:t>
            </a:r>
            <a:r>
              <a:rPr b="0">
                <a:solidFill>
                  <a:srgbClr val="000000"/>
                </a:solidFill>
              </a:rPr>
              <a:t>) </a:t>
            </a:r>
            <a:r>
              <a:t>typified John </a:t>
            </a:r>
            <a:r>
              <a:rPr sz="6400">
                <a:solidFill>
                  <a:srgbClr val="FF0000"/>
                </a:solidFill>
              </a:rPr>
              <a:t>17:10-13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Malachi 4:5-6; 3:1-7 </a:t>
            </a:r>
            <a:endParaRPr sz="640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spcBef>
                <a:spcPts val="1700"/>
              </a:spcBef>
              <a:buSzTx/>
              <a:buNone/>
              <a:defRPr b="1" sz="7200">
                <a:solidFill>
                  <a:srgbClr val="00B050"/>
                </a:solidFill>
              </a:defRPr>
            </a:pPr>
            <a:r>
              <a:t>Elisha </a:t>
            </a:r>
            <a:r>
              <a:rPr b="0">
                <a:solidFill>
                  <a:srgbClr val="000000"/>
                </a:solidFill>
              </a:rPr>
              <a:t>(</a:t>
            </a:r>
            <a:r>
              <a:rPr>
                <a:solidFill>
                  <a:srgbClr val="FF0000"/>
                </a:solidFill>
              </a:rPr>
              <a:t>2 Kings 2:9-13:21</a:t>
            </a:r>
            <a:r>
              <a:rPr b="0">
                <a:solidFill>
                  <a:srgbClr val="000000"/>
                </a:solidFill>
              </a:rPr>
              <a:t>) </a:t>
            </a:r>
            <a:r>
              <a:t>foreshadowed Jesus </a:t>
            </a:r>
            <a:r>
              <a:rPr sz="6400">
                <a:solidFill>
                  <a:srgbClr val="0070C0"/>
                </a:solidFill>
              </a:rPr>
              <a:t>Malachi 3:1a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Isaiah 40:3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0070C0"/>
                </a:solidFill>
              </a:rPr>
              <a:t>Mal. 3:1b</a:t>
            </a:r>
            <a:r>
              <a:rPr b="0" sz="6400">
                <a:solidFill>
                  <a:srgbClr val="000000"/>
                </a:solidFill>
              </a:rPr>
              <a:t>/</a:t>
            </a:r>
            <a:r>
              <a:rPr sz="6400">
                <a:solidFill>
                  <a:srgbClr val="FF0000"/>
                </a:solidFill>
              </a:rPr>
              <a:t> John 1:14; 2:19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0070C0"/>
                </a:solidFill>
              </a:rPr>
              <a:t>Mal. 3:1c</a:t>
            </a:r>
            <a:r>
              <a:rPr b="0" sz="6400">
                <a:solidFill>
                  <a:srgbClr val="000000"/>
                </a:solidFill>
              </a:rPr>
              <a:t>/</a:t>
            </a:r>
            <a:r>
              <a:rPr sz="6400">
                <a:solidFill>
                  <a:srgbClr val="FF0000"/>
                </a:solidFill>
              </a:rPr>
              <a:t>Deuteronomy 18:18-22</a:t>
            </a:r>
            <a:r>
              <a:rPr b="0" sz="6400">
                <a:solidFill>
                  <a:srgbClr val="000000"/>
                </a:solidFill>
              </a:rPr>
              <a:t>/</a:t>
            </a:r>
            <a:r>
              <a:rPr sz="6400">
                <a:solidFill>
                  <a:srgbClr val="FF0000"/>
                </a:solidFill>
              </a:rPr>
              <a:t>Acts 3:18-23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0070C0"/>
                </a:solidFill>
              </a:rPr>
              <a:t>Mal. 3:2a</a:t>
            </a:r>
            <a:r>
              <a:rPr b="0" sz="6400">
                <a:solidFill>
                  <a:srgbClr val="000000"/>
                </a:solidFill>
              </a:rPr>
              <a:t>/</a:t>
            </a:r>
            <a:r>
              <a:rPr sz="6400">
                <a:solidFill>
                  <a:srgbClr val="FF0000"/>
                </a:solidFill>
              </a:rPr>
              <a:t>Mark 9:3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0070C0"/>
                </a:solidFill>
              </a:rPr>
              <a:t>Mal. 3:2b-3a</a:t>
            </a:r>
            <a:r>
              <a:rPr b="0" sz="6400">
                <a:solidFill>
                  <a:srgbClr val="000000"/>
                </a:solidFill>
              </a:rPr>
              <a:t>/</a:t>
            </a:r>
            <a:r>
              <a:rPr sz="6400">
                <a:solidFill>
                  <a:srgbClr val="FF0000"/>
                </a:solidFill>
              </a:rPr>
              <a:t>Acts 2:36-41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0070C0"/>
                </a:solidFill>
              </a:rPr>
              <a:t>Mal. 3:3b-4</a:t>
            </a:r>
            <a:r>
              <a:rPr b="0" sz="6400">
                <a:solidFill>
                  <a:srgbClr val="000000"/>
                </a:solidFill>
              </a:rPr>
              <a:t>/</a:t>
            </a:r>
            <a:r>
              <a:rPr sz="6400">
                <a:solidFill>
                  <a:srgbClr val="FF0000"/>
                </a:solidFill>
              </a:rPr>
              <a:t>1 Peter 1:6-9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John 4:23-24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Acts 4:42-47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0070C0"/>
                </a:solidFill>
              </a:rPr>
              <a:t>Mal. 3:5</a:t>
            </a:r>
            <a:r>
              <a:rPr b="0" sz="6400">
                <a:solidFill>
                  <a:srgbClr val="000000"/>
                </a:solidFill>
              </a:rPr>
              <a:t>/</a:t>
            </a:r>
            <a:r>
              <a:rPr sz="6400">
                <a:solidFill>
                  <a:srgbClr val="FF0000"/>
                </a:solidFill>
              </a:rPr>
              <a:t> Matt. 25:31-46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Revelation 21:8; 22:15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0070C0"/>
                </a:solidFill>
              </a:rPr>
              <a:t>Mal.3:6</a:t>
            </a:r>
            <a:r>
              <a:rPr b="0" sz="6400">
                <a:solidFill>
                  <a:srgbClr val="000000"/>
                </a:solidFill>
              </a:rPr>
              <a:t>/</a:t>
            </a:r>
            <a:r>
              <a:rPr sz="6400">
                <a:solidFill>
                  <a:srgbClr val="FF0000"/>
                </a:solidFill>
              </a:rPr>
              <a:t>Heb. 13:8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</a:t>
            </a:r>
            <a:r>
              <a:rPr sz="6400">
                <a:solidFill>
                  <a:srgbClr val="0070C0"/>
                </a:solidFill>
              </a:rPr>
              <a:t>Mal. 3:7</a:t>
            </a:r>
            <a:r>
              <a:rPr b="0" sz="6400">
                <a:solidFill>
                  <a:srgbClr val="000000"/>
                </a:solidFill>
              </a:rPr>
              <a:t>;</a:t>
            </a:r>
            <a:r>
              <a:rPr sz="6400">
                <a:solidFill>
                  <a:srgbClr val="FF0000"/>
                </a:solidFill>
              </a:rPr>
              <a:t> 4:5-6</a:t>
            </a:r>
            <a:r>
              <a:rPr b="0" sz="6400">
                <a:solidFill>
                  <a:srgbClr val="000000"/>
                </a:solidFill>
              </a:rPr>
              <a:t>/</a:t>
            </a:r>
            <a:r>
              <a:rPr sz="6400">
                <a:solidFill>
                  <a:srgbClr val="FF0000"/>
                </a:solidFill>
              </a:rPr>
              <a:t>Luke 3:10-14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5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535353"/>
      </a:dk1>
      <a:lt1>
        <a:srgbClr val="340053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6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4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howroom">
  <a:themeElements>
    <a:clrScheme name="Showroom">
      <a:dk1>
        <a:srgbClr val="000000"/>
      </a:dk1>
      <a:lt1>
        <a:srgbClr val="FFFFFF"/>
      </a:lt1>
      <a:dk2>
        <a:srgbClr val="5A5F5E"/>
      </a:dk2>
      <a:lt2>
        <a:srgbClr val="B4B4B4"/>
      </a:lt2>
      <a:accent1>
        <a:srgbClr val="78AAB3"/>
      </a:accent1>
      <a:accent2>
        <a:srgbClr val="9A9671"/>
      </a:accent2>
      <a:accent3>
        <a:srgbClr val="D9971A"/>
      </a:accent3>
      <a:accent4>
        <a:srgbClr val="D7620E"/>
      </a:accent4>
      <a:accent5>
        <a:srgbClr val="A61702"/>
      </a:accent5>
      <a:accent6>
        <a:srgbClr val="606B7E"/>
      </a:accent6>
      <a:hlink>
        <a:srgbClr val="0000FF"/>
      </a:hlink>
      <a:folHlink>
        <a:srgbClr val="FF00FF"/>
      </a:folHlink>
    </a:clrScheme>
    <a:fontScheme name="Showroom">
      <a:majorFont>
        <a:latin typeface="Gill Sans Light"/>
        <a:ea typeface="Gill Sans Light"/>
        <a:cs typeface="Gill Sans Light"/>
      </a:majorFont>
      <a:minorFont>
        <a:latin typeface="Gill Sans Light"/>
        <a:ea typeface="Gill Sans Light"/>
        <a:cs typeface="Gill Sans Light"/>
      </a:minorFont>
    </a:fontScheme>
    <a:fmtScheme name="Showro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808785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5A5F5E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20000"/>
          </a:lnSpc>
          <a:spcBef>
            <a:spcPts val="6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6400" u="none" kumimoji="0" normalizeH="0">
            <a:ln>
              <a:noFill/>
            </a:ln>
            <a:solidFill>
              <a:srgbClr val="535353"/>
            </a:solidFill>
            <a:effectLst/>
            <a:uFillTx/>
            <a:latin typeface="+mn-lt"/>
            <a:ea typeface="+mn-ea"/>
            <a:cs typeface="+mn-cs"/>
            <a:sym typeface="Gill Sans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