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compatMode="1" strictFirstAndLastChars="0" saveSubsetFonts="1" autoCompressPictures="0">
  <p:sldMasterIdLst>
    <p:sldMasterId id="2147483648" r:id="rId1"/>
    <p:sldMasterId id="2147483649"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3004800" cy="9753600"/>
  <p:notesSz cx="6858000" cy="9144000"/>
  <p:defaultTextStyle>
    <a:defPPr>
      <a:defRPr lang="en-US"/>
    </a:defPPr>
    <a:lvl1pPr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1pPr>
    <a:lvl2pPr marL="2286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2pPr>
    <a:lvl3pPr marL="4572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3pPr>
    <a:lvl4pPr marL="6858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4pPr>
    <a:lvl5pPr marL="9144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5pPr>
    <a:lvl6pPr marL="2286000" algn="l" defTabSz="457200" rtl="0" eaLnBrk="1" latinLnBrk="0" hangingPunct="1">
      <a:defRPr sz="4000" kern="1200">
        <a:solidFill>
          <a:srgbClr val="625B48"/>
        </a:solidFill>
        <a:latin typeface="Didot" charset="0"/>
        <a:ea typeface="ＭＳ Ｐゴシック" charset="0"/>
        <a:cs typeface="Didot" charset="0"/>
        <a:sym typeface="Didot" charset="0"/>
      </a:defRPr>
    </a:lvl6pPr>
    <a:lvl7pPr marL="2743200" algn="l" defTabSz="457200" rtl="0" eaLnBrk="1" latinLnBrk="0" hangingPunct="1">
      <a:defRPr sz="4000" kern="1200">
        <a:solidFill>
          <a:srgbClr val="625B48"/>
        </a:solidFill>
        <a:latin typeface="Didot" charset="0"/>
        <a:ea typeface="ＭＳ Ｐゴシック" charset="0"/>
        <a:cs typeface="Didot" charset="0"/>
        <a:sym typeface="Didot" charset="0"/>
      </a:defRPr>
    </a:lvl7pPr>
    <a:lvl8pPr marL="3200400" algn="l" defTabSz="457200" rtl="0" eaLnBrk="1" latinLnBrk="0" hangingPunct="1">
      <a:defRPr sz="4000" kern="1200">
        <a:solidFill>
          <a:srgbClr val="625B48"/>
        </a:solidFill>
        <a:latin typeface="Didot" charset="0"/>
        <a:ea typeface="ＭＳ Ｐゴシック" charset="0"/>
        <a:cs typeface="Didot" charset="0"/>
        <a:sym typeface="Didot" charset="0"/>
      </a:defRPr>
    </a:lvl8pPr>
    <a:lvl9pPr marL="3657600" algn="l" defTabSz="457200" rtl="0" eaLnBrk="1" latinLnBrk="0" hangingPunct="1">
      <a:defRPr sz="4000" kern="1200">
        <a:solidFill>
          <a:srgbClr val="625B48"/>
        </a:solidFill>
        <a:latin typeface="Didot" charset="0"/>
        <a:ea typeface="ＭＳ Ｐゴシック" charset="0"/>
        <a:cs typeface="Didot" charset="0"/>
        <a:sym typeface="Dido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680"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sym typeface="Avenir Roman" charset="0"/>
              </a:rPr>
              <a:t>Click to edit Master text styles</a:t>
            </a:r>
          </a:p>
          <a:p>
            <a:pPr lvl="1"/>
            <a:r>
              <a:rPr lang="en-US">
                <a:sym typeface="Avenir Roman" charset="0"/>
              </a:rPr>
              <a:t>Second level</a:t>
            </a:r>
          </a:p>
          <a:p>
            <a:pPr lvl="2"/>
            <a:r>
              <a:rPr lang="en-US">
                <a:sym typeface="Avenir Roman" charset="0"/>
              </a:rPr>
              <a:t>Third level</a:t>
            </a:r>
          </a:p>
          <a:p>
            <a:pPr lvl="3"/>
            <a:r>
              <a:rPr lang="en-US">
                <a:sym typeface="Avenir Roman" charset="0"/>
              </a:rPr>
              <a:t>Fourth level</a:t>
            </a:r>
          </a:p>
          <a:p>
            <a:pPr lvl="4"/>
            <a:r>
              <a:rPr lang="en-US">
                <a:sym typeface="Avenir Roman" charset="0"/>
              </a:rPr>
              <a:t>Fifth level</a:t>
            </a:r>
          </a:p>
        </p:txBody>
      </p:sp>
    </p:spTree>
    <p:extLst>
      <p:ext uri="{BB962C8B-B14F-4D97-AF65-F5344CB8AC3E}">
        <p14:creationId xmlns:p14="http://schemas.microsoft.com/office/powerpoint/2010/main" val="472383980"/>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89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01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753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363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796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217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35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32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072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566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927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401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6336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877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571500"/>
            <a:ext cx="2698750" cy="816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571500"/>
            <a:ext cx="7943850" cy="816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48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071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32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01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8100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74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320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7470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fontAlgn="base" hangingPunct="0">
        <a:spcBef>
          <a:spcPct val="0"/>
        </a:spcBef>
        <a:spcAft>
          <a:spcPct val="0"/>
        </a:spcAft>
        <a:defRPr sz="7600">
          <a:solidFill>
            <a:srgbClr val="85604A"/>
          </a:solidFill>
          <a:latin typeface="+mj-lt"/>
          <a:ea typeface="+mj-ea"/>
          <a:cs typeface="+mj-cs"/>
          <a:sym typeface="Didot" charset="0"/>
        </a:defRPr>
      </a:lvl1pPr>
      <a:lvl2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2pPr>
      <a:lvl3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3pPr>
      <a:lvl4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4pPr>
      <a:lvl5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5pPr>
      <a:lvl6pPr marL="4572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6pPr>
      <a:lvl7pPr marL="9144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7pPr>
      <a:lvl8pPr marL="13716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8pPr>
      <a:lvl9pPr marL="18288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p:cNvSpPr>
          <p:nvPr>
            <p:ph type="title"/>
          </p:nvPr>
        </p:nvSpPr>
        <p:spPr bwMode="auto">
          <a:xfrm>
            <a:off x="1104900" y="571500"/>
            <a:ext cx="107950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Didot" charset="0"/>
              </a:rPr>
              <a:t>Click to edit Master title style</a:t>
            </a:r>
          </a:p>
        </p:txBody>
      </p:sp>
      <p:sp>
        <p:nvSpPr>
          <p:cNvPr id="2050" name="Rectangle 2"/>
          <p:cNvSpPr>
            <a:spLocks/>
          </p:cNvSpPr>
          <p:nvPr>
            <p:ph type="body" idx="1"/>
          </p:nvPr>
        </p:nvSpPr>
        <p:spPr bwMode="auto">
          <a:xfrm>
            <a:off x="1104900" y="3022600"/>
            <a:ext cx="10795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fontAlgn="base" hangingPunct="0">
        <a:spcBef>
          <a:spcPct val="0"/>
        </a:spcBef>
        <a:spcAft>
          <a:spcPct val="0"/>
        </a:spcAft>
        <a:defRPr sz="7600">
          <a:solidFill>
            <a:srgbClr val="85604A"/>
          </a:solidFill>
          <a:latin typeface="+mj-lt"/>
          <a:ea typeface="+mj-ea"/>
          <a:cs typeface="+mj-cs"/>
          <a:sym typeface="Didot" charset="0"/>
        </a:defRPr>
      </a:lvl1pPr>
      <a:lvl2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2pPr>
      <a:lvl3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3pPr>
      <a:lvl4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4pPr>
      <a:lvl5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5pPr>
      <a:lvl6pPr marL="4572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6pPr>
      <a:lvl7pPr marL="9144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7pPr>
      <a:lvl8pPr marL="13716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8pPr>
      <a:lvl9pPr marL="18288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NULL" TargetMode="External"/><Relationship Id="rId6" Type="http://schemas.openxmlformats.org/officeDocument/2006/relationships/hyperlink" Target="http://w65stchurchofchrist.org/coc/sermons/" TargetMode="External"/><Relationship Id="rId7" Type="http://schemas.openxmlformats.org/officeDocument/2006/relationships/hyperlink" Target="http://www.microsoft.com/downloads/details.aspx?FamilyID=cb9bf144-1076-4615-9951-294eeb832823&amp;displaylang=en" TargetMode="External"/><Relationship Id="rId8"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4100"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1" name="Picture 5" descr="believ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42900" cy="97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2" name="AutoShape 6"/>
          <p:cNvSpPr>
            <a:spLocks/>
          </p:cNvSpPr>
          <p:nvPr/>
        </p:nvSpPr>
        <p:spPr bwMode="auto">
          <a:xfrm>
            <a:off x="-1003300" y="2533650"/>
            <a:ext cx="9967913" cy="264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0" dist="76201"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en-US" sz="5900">
                <a:solidFill>
                  <a:srgbClr val="000000"/>
                </a:solidFill>
                <a:latin typeface="Zapfino" charset="0"/>
                <a:cs typeface="Zapfino" charset="0"/>
                <a:sym typeface="Zapfino" charset="0"/>
              </a:rPr>
              <a:t>That You May</a:t>
            </a:r>
            <a:endParaRPr lang="en-US"/>
          </a:p>
        </p:txBody>
      </p:sp>
      <p:sp>
        <p:nvSpPr>
          <p:cNvPr id="4103" name="AutoShape 7"/>
          <p:cNvSpPr>
            <a:spLocks/>
          </p:cNvSpPr>
          <p:nvPr/>
        </p:nvSpPr>
        <p:spPr bwMode="auto">
          <a:xfrm>
            <a:off x="15875" y="7331075"/>
            <a:ext cx="12971463" cy="189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4800">
                <a:solidFill>
                  <a:srgbClr val="FFFFFF"/>
                </a:solidFill>
                <a:effectLst>
                  <a:outerShdw blurRad="38100" dist="38100" dir="2700000" algn="tl">
                    <a:srgbClr val="000000"/>
                  </a:outerShdw>
                </a:effectLst>
                <a:latin typeface="Big Book Heavy" charset="0"/>
                <a:cs typeface="Big Book Heavy" charset="0"/>
                <a:sym typeface="Big Book Heavy" charset="0"/>
              </a:rPr>
              <a:t>”</a:t>
            </a:r>
            <a:r>
              <a:rPr lang="en-US" sz="4800">
                <a:solidFill>
                  <a:srgbClr val="FFFFFF"/>
                </a:solidFill>
                <a:effectLst>
                  <a:outerShdw blurRad="38100" dist="38100" dir="2700000" algn="tl">
                    <a:srgbClr val="000000"/>
                  </a:outerShdw>
                </a:effectLst>
                <a:latin typeface="Big Book Heavy" charset="0"/>
                <a:cs typeface="Big Book Heavy" charset="0"/>
                <a:sym typeface="Big Book Heavy" charset="0"/>
              </a:rPr>
              <a:t>The Nobleman</a:t>
            </a:r>
            <a:r>
              <a:rPr lang="ja-JP" altLang="en-US" sz="4800">
                <a:solidFill>
                  <a:srgbClr val="FFFFFF"/>
                </a:solidFill>
                <a:effectLst>
                  <a:outerShdw blurRad="38100" dist="38100" dir="2700000" algn="tl">
                    <a:srgbClr val="000000"/>
                  </a:outerShdw>
                </a:effectLst>
                <a:latin typeface="Big Book Heavy" charset="0"/>
                <a:cs typeface="Big Book Heavy" charset="0"/>
                <a:sym typeface="Big Book Heavy" charset="0"/>
              </a:rPr>
              <a:t>’</a:t>
            </a:r>
            <a:r>
              <a:rPr lang="en-US" sz="4800">
                <a:solidFill>
                  <a:srgbClr val="FFFFFF"/>
                </a:solidFill>
                <a:effectLst>
                  <a:outerShdw blurRad="38100" dist="38100" dir="2700000" algn="tl">
                    <a:srgbClr val="000000"/>
                  </a:outerShdw>
                </a:effectLst>
                <a:latin typeface="Big Book Heavy" charset="0"/>
                <a:cs typeface="Big Book Heavy" charset="0"/>
                <a:sym typeface="Big Book Heavy" charset="0"/>
              </a:rPr>
              <a:t>s Son Healed</a:t>
            </a:r>
            <a:r>
              <a:rPr lang="ja-JP" altLang="en-US" sz="4800">
                <a:solidFill>
                  <a:srgbClr val="FFFFFF"/>
                </a:solidFill>
                <a:effectLst>
                  <a:outerShdw blurRad="38100" dist="38100" dir="2700000" algn="tl">
                    <a:srgbClr val="000000"/>
                  </a:outerShdw>
                </a:effectLst>
                <a:latin typeface="Big Book Heavy" charset="0"/>
                <a:cs typeface="Big Book Heavy" charset="0"/>
                <a:sym typeface="Big Book Heavy" charset="0"/>
              </a:rPr>
              <a:t>”</a:t>
            </a:r>
            <a:endParaRPr lang="en-US" sz="4800">
              <a:solidFill>
                <a:srgbClr val="FFFFFF"/>
              </a:solidFill>
              <a:effectLst>
                <a:outerShdw blurRad="38100" dist="38100" dir="2700000" algn="tl">
                  <a:srgbClr val="000000"/>
                </a:outerShdw>
              </a:effectLst>
              <a:latin typeface="Big Book Heavy" charset="0"/>
              <a:cs typeface="Big Book Heavy" charset="0"/>
              <a:sym typeface="Big Book Heavy" charset="0"/>
            </a:endParaRPr>
          </a:p>
          <a:p>
            <a:pPr defTabSz="457200"/>
            <a:r>
              <a:rPr lang="en-US" sz="4200">
                <a:solidFill>
                  <a:srgbClr val="FFFFFF"/>
                </a:solidFill>
                <a:effectLst>
                  <a:outerShdw blurRad="38100" dist="38100" dir="2700000" algn="tl">
                    <a:srgbClr val="000000"/>
                  </a:outerShdw>
                </a:effectLst>
                <a:latin typeface="Big Book Heavy" charset="0"/>
                <a:cs typeface="Big Book Heavy" charset="0"/>
                <a:sym typeface="Big Book Heavy" charset="0"/>
              </a:rPr>
              <a:t>(John 4:43-54)</a:t>
            </a:r>
            <a:endParaRPr lang="en-US"/>
          </a:p>
        </p:txBody>
      </p:sp>
      <p:pic>
        <p:nvPicPr>
          <p:cNvPr id="410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6900" y="381000"/>
            <a:ext cx="4660900"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3316"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3318" name="AutoShape 6"/>
          <p:cNvSpPr>
            <a:spLocks/>
          </p:cNvSpPr>
          <p:nvPr/>
        </p:nvSpPr>
        <p:spPr bwMode="auto">
          <a:xfrm>
            <a:off x="5295900" y="2982913"/>
            <a:ext cx="7745413" cy="651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They had been impressed by His clearing the temple at the Passover feast (2:13-22) and His miracles (2:23).</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Those in Judea generally rejected Jesus, but the Galileans were more ready to accept Him even though they witnessed the same events.</a:t>
            </a:r>
            <a:endParaRPr lang="en-US"/>
          </a:p>
        </p:txBody>
      </p:sp>
      <p:sp>
        <p:nvSpPr>
          <p:cNvPr id="13319"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332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21" name="Picture 9"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3" y="1358900"/>
            <a:ext cx="12282487" cy="207486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13322"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375" y="5267325"/>
            <a:ext cx="4754563" cy="4397375"/>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wipe(left)">
                                      <p:cBhvr>
                                        <p:cTn id="7" dur="500"/>
                                        <p:tgtEl>
                                          <p:spTgt spid="133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8">
                                            <p:txEl>
                                              <p:pRg st="1" end="1"/>
                                            </p:txEl>
                                          </p:spTgt>
                                        </p:tgtEl>
                                        <p:attrNameLst>
                                          <p:attrName>style.visibility</p:attrName>
                                        </p:attrNameLst>
                                      </p:cBhvr>
                                      <p:to>
                                        <p:strVal val="visible"/>
                                      </p:to>
                                    </p:set>
                                    <p:animEffect transition="in" filter="wipe(left)">
                                      <p:cBhvr>
                                        <p:cTn id="12" dur="500"/>
                                        <p:tgtEl>
                                          <p:spTgt spid="13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4340"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1"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4342" name="AutoShape 6"/>
          <p:cNvSpPr>
            <a:spLocks/>
          </p:cNvSpPr>
          <p:nvPr/>
        </p:nvSpPr>
        <p:spPr bwMode="auto">
          <a:xfrm>
            <a:off x="5295900" y="2982913"/>
            <a:ext cx="7745413" cy="590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Location of first miracle recorded by John - (2:1-12)</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first miracle was associated with a wedding and is a time of festivity and joy, the second miracle is associated with sickness and is a time of anxiety and sorrow.</a:t>
            </a:r>
            <a:endParaRPr lang="en-US"/>
          </a:p>
        </p:txBody>
      </p:sp>
      <p:sp>
        <p:nvSpPr>
          <p:cNvPr id="14343"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434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521325"/>
            <a:ext cx="5056187" cy="3814763"/>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4346"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50" y="1501775"/>
            <a:ext cx="12928600" cy="1571625"/>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wipe(left)">
                                      <p:cBhvr>
                                        <p:cTn id="7" dur="500"/>
                                        <p:tgtEl>
                                          <p:spTgt spid="143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2">
                                            <p:txEl>
                                              <p:pRg st="1" end="1"/>
                                            </p:txEl>
                                          </p:spTgt>
                                        </p:tgtEl>
                                        <p:attrNameLst>
                                          <p:attrName>style.visibility</p:attrName>
                                        </p:attrNameLst>
                                      </p:cBhvr>
                                      <p:to>
                                        <p:strVal val="visible"/>
                                      </p:to>
                                    </p:set>
                                    <p:animEffect transition="in" filter="wipe(left)">
                                      <p:cBhvr>
                                        <p:cTn id="12" dur="500"/>
                                        <p:tgtEl>
                                          <p:spTgt spid="143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5364"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5"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5366" name="AutoShape 6"/>
          <p:cNvSpPr>
            <a:spLocks/>
          </p:cNvSpPr>
          <p:nvPr/>
        </p:nvSpPr>
        <p:spPr bwMode="auto">
          <a:xfrm>
            <a:off x="5295900" y="2982913"/>
            <a:ext cx="7745413" cy="651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Nobleman</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 - An officer of the king's court: for this is the meaning of the original word, which the Vulgate translates regulus, a little king. </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This officer probably belonged to Herod Antipas, who was then tetrarch of Galilee.</a:t>
            </a:r>
            <a:endParaRPr lang="en-US"/>
          </a:p>
        </p:txBody>
      </p:sp>
      <p:sp>
        <p:nvSpPr>
          <p:cNvPr id="15367"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536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521325"/>
            <a:ext cx="5056187" cy="3814763"/>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5370"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50" y="1501775"/>
            <a:ext cx="12928600" cy="1571625"/>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wipe(left)">
                                      <p:cBhvr>
                                        <p:cTn id="7" dur="500"/>
                                        <p:tgtEl>
                                          <p:spTgt spid="153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6">
                                            <p:txEl>
                                              <p:pRg st="1" end="1"/>
                                            </p:txEl>
                                          </p:spTgt>
                                        </p:tgtEl>
                                        <p:attrNameLst>
                                          <p:attrName>style.visibility</p:attrName>
                                        </p:attrNameLst>
                                      </p:cBhvr>
                                      <p:to>
                                        <p:strVal val="visible"/>
                                      </p:to>
                                    </p:set>
                                    <p:animEffect transition="in" filter="wipe(left)">
                                      <p:cBhvr>
                                        <p:cTn id="12" dur="500"/>
                                        <p:tgtEl>
                                          <p:spTgt spid="153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6388"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9"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6390" name="AutoShape 6"/>
          <p:cNvSpPr>
            <a:spLocks/>
          </p:cNvSpPr>
          <p:nvPr/>
        </p:nvSpPr>
        <p:spPr bwMode="auto">
          <a:xfrm>
            <a:off x="5295900" y="2982913"/>
            <a:ext cx="7745413" cy="590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Some people say this story is just another version of the healing of the Centurion</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 servant (Matthew 8:5-13; Luke 7:2-10). </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Although there are some similarities there are more differences.</a:t>
            </a:r>
            <a:endParaRPr lang="en-US"/>
          </a:p>
        </p:txBody>
      </p:sp>
      <p:sp>
        <p:nvSpPr>
          <p:cNvPr id="16391"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639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521325"/>
            <a:ext cx="5056187" cy="3814763"/>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639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50" y="1501775"/>
            <a:ext cx="12928600" cy="1571625"/>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wipe(left)">
                                      <p:cBhvr>
                                        <p:cTn id="7" dur="500"/>
                                        <p:tgtEl>
                                          <p:spTgt spid="163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wipe(left)">
                                      <p:cBhvr>
                                        <p:cTn id="12" dur="500"/>
                                        <p:tgtEl>
                                          <p:spTgt spid="16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0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7412"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3"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7414" name="AutoShape 6"/>
          <p:cNvSpPr>
            <a:spLocks/>
          </p:cNvSpPr>
          <p:nvPr/>
        </p:nvSpPr>
        <p:spPr bwMode="auto">
          <a:xfrm>
            <a:off x="5295900" y="2982913"/>
            <a:ext cx="7745413" cy="6548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Centurion</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 slave suffered from a paralysis; - the Nobleman</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 son was ill with a fever. </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Centurion was a Roman officer - The Nobleman of Herod</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 court.</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Centurion is in Capernaum; - the Nobleman travels 25 miles to Cana.</a:t>
            </a:r>
            <a:endParaRPr lang="en-US"/>
          </a:p>
        </p:txBody>
      </p:sp>
      <p:sp>
        <p:nvSpPr>
          <p:cNvPr id="17415"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741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521325"/>
            <a:ext cx="5056187" cy="3814763"/>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7418"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50" y="1501775"/>
            <a:ext cx="12928600" cy="1571625"/>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wipe(left)">
                                      <p:cBhvr>
                                        <p:cTn id="7" dur="500"/>
                                        <p:tgtEl>
                                          <p:spTgt spid="1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4">
                                            <p:txEl>
                                              <p:pRg st="1" end="1"/>
                                            </p:txEl>
                                          </p:spTgt>
                                        </p:tgtEl>
                                        <p:attrNameLst>
                                          <p:attrName>style.visibility</p:attrName>
                                        </p:attrNameLst>
                                      </p:cBhvr>
                                      <p:to>
                                        <p:strVal val="visible"/>
                                      </p:to>
                                    </p:set>
                                    <p:animEffect transition="in" filter="wipe(left)">
                                      <p:cBhvr>
                                        <p:cTn id="12" dur="500"/>
                                        <p:tgtEl>
                                          <p:spTgt spid="174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4">
                                            <p:txEl>
                                              <p:pRg st="2" end="2"/>
                                            </p:txEl>
                                          </p:spTgt>
                                        </p:tgtEl>
                                        <p:attrNameLst>
                                          <p:attrName>style.visibility</p:attrName>
                                        </p:attrNameLst>
                                      </p:cBhvr>
                                      <p:to>
                                        <p:strVal val="visible"/>
                                      </p:to>
                                    </p:set>
                                    <p:animEffect transition="in" filter="wipe(left)">
                                      <p:cBhvr>
                                        <p:cTn id="17" dur="500"/>
                                        <p:tgtEl>
                                          <p:spTgt spid="174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8436"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7"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8438" name="AutoShape 6"/>
          <p:cNvSpPr>
            <a:spLocks/>
          </p:cNvSpPr>
          <p:nvPr/>
        </p:nvSpPr>
        <p:spPr bwMode="auto">
          <a:xfrm>
            <a:off x="5295900" y="2982913"/>
            <a:ext cx="7745413" cy="590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Centurion urges Jesus not to come, but only to speak the word; - the Nobleman urges Jesus to come. </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Centurion has Jewish elders to plead his case; - the Nobleman pleads with Jesus personally.</a:t>
            </a:r>
            <a:endParaRPr lang="en-US"/>
          </a:p>
        </p:txBody>
      </p:sp>
      <p:sp>
        <p:nvSpPr>
          <p:cNvPr id="18439"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844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521325"/>
            <a:ext cx="5056187" cy="3814763"/>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8442"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50" y="1501775"/>
            <a:ext cx="12928600" cy="1571625"/>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wipe(left)">
                                      <p:cBhvr>
                                        <p:cTn id="7" dur="500"/>
                                        <p:tgtEl>
                                          <p:spTgt spid="184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8">
                                            <p:txEl>
                                              <p:pRg st="1" end="1"/>
                                            </p:txEl>
                                          </p:spTgt>
                                        </p:tgtEl>
                                        <p:attrNameLst>
                                          <p:attrName>style.visibility</p:attrName>
                                        </p:attrNameLst>
                                      </p:cBhvr>
                                      <p:to>
                                        <p:strVal val="visible"/>
                                      </p:to>
                                    </p:set>
                                    <p:animEffect transition="in" filter="wipe(left)">
                                      <p:cBhvr>
                                        <p:cTn id="12" dur="500"/>
                                        <p:tgtEl>
                                          <p:spTgt spid="184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9460"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1"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9462" name="AutoShape 6"/>
          <p:cNvSpPr>
            <a:spLocks/>
          </p:cNvSpPr>
          <p:nvPr/>
        </p:nvSpPr>
        <p:spPr bwMode="auto">
          <a:xfrm>
            <a:off x="5295900" y="2982913"/>
            <a:ext cx="7745413" cy="651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It was a crisis in this man</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s life (the sickness of his son) that lead him to travel 25 miles to find Jesus. </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When the nobleman finds Jesus, he pleads with him to return immediately with him to Capernaum and to heal his son who is about to die. </a:t>
            </a:r>
            <a:endParaRPr lang="en-US"/>
          </a:p>
        </p:txBody>
      </p:sp>
      <p:sp>
        <p:nvSpPr>
          <p:cNvPr id="19463"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946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351463"/>
            <a:ext cx="5056187" cy="4257675"/>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9466"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 y="1366838"/>
            <a:ext cx="12928600" cy="1963737"/>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wipe(left)">
                                      <p:cBhvr>
                                        <p:cTn id="7" dur="500"/>
                                        <p:tgtEl>
                                          <p:spTgt spid="19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wipe(left)">
                                      <p:cBhvr>
                                        <p:cTn id="12" dur="500"/>
                                        <p:tgtEl>
                                          <p:spTgt spid="194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0484"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5"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0486" name="AutoShape 6"/>
          <p:cNvSpPr>
            <a:spLocks/>
          </p:cNvSpPr>
          <p:nvPr/>
        </p:nvSpPr>
        <p:spPr bwMode="auto">
          <a:xfrm>
            <a:off x="5295900" y="2982913"/>
            <a:ext cx="7745413" cy="6548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On the surface the response of Jesus is surprising.</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Would this nobleman sought out Jesus had his son not been ill?</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is speaking to more than just the nobleman. Jesus is rebuking the attitude of the crowd who had followed.</a:t>
            </a:r>
            <a:endParaRPr lang="en-US"/>
          </a:p>
        </p:txBody>
      </p:sp>
      <p:sp>
        <p:nvSpPr>
          <p:cNvPr id="20487"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048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622925"/>
            <a:ext cx="5056187" cy="3665538"/>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0490"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8" y="1182688"/>
            <a:ext cx="12669837" cy="1925637"/>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wipe(left)">
                                      <p:cBhvr>
                                        <p:cTn id="7" dur="500"/>
                                        <p:tgtEl>
                                          <p:spTgt spid="204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6">
                                            <p:txEl>
                                              <p:pRg st="1" end="1"/>
                                            </p:txEl>
                                          </p:spTgt>
                                        </p:tgtEl>
                                        <p:attrNameLst>
                                          <p:attrName>style.visibility</p:attrName>
                                        </p:attrNameLst>
                                      </p:cBhvr>
                                      <p:to>
                                        <p:strVal val="visible"/>
                                      </p:to>
                                    </p:set>
                                    <p:animEffect transition="in" filter="wipe(left)">
                                      <p:cBhvr>
                                        <p:cTn id="12" dur="500"/>
                                        <p:tgtEl>
                                          <p:spTgt spid="204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6">
                                            <p:txEl>
                                              <p:pRg st="2" end="2"/>
                                            </p:txEl>
                                          </p:spTgt>
                                        </p:tgtEl>
                                        <p:attrNameLst>
                                          <p:attrName>style.visibility</p:attrName>
                                        </p:attrNameLst>
                                      </p:cBhvr>
                                      <p:to>
                                        <p:strVal val="visible"/>
                                      </p:to>
                                    </p:set>
                                    <p:animEffect transition="in" filter="wipe(left)">
                                      <p:cBhvr>
                                        <p:cTn id="17" dur="500"/>
                                        <p:tgtEl>
                                          <p:spTgt spid="204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1508"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9"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1510" name="AutoShape 6"/>
          <p:cNvSpPr>
            <a:spLocks/>
          </p:cNvSpPr>
          <p:nvPr/>
        </p:nvSpPr>
        <p:spPr bwMode="auto">
          <a:xfrm>
            <a:off x="5295900" y="2982913"/>
            <a:ext cx="7745413" cy="6548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The people were more interested in the spectacular than what the signs pointed to.</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Each miracle had a purpose (John 20:30,31; Heb 2:4)</a:t>
            </a:r>
          </a:p>
          <a:p>
            <a:pPr marL="820738" indent="-820738" algn="l" defTabSz="457200">
              <a:spcBef>
                <a:spcPts val="3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Many sought Jesus just for the miracles - (Mark 8:11;,12; Mat 16:1-4; Luke 11:29; 1 Cor. 1:22)</a:t>
            </a:r>
            <a:endParaRPr lang="en-US"/>
          </a:p>
        </p:txBody>
      </p:sp>
      <p:sp>
        <p:nvSpPr>
          <p:cNvPr id="21511"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15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622925"/>
            <a:ext cx="5056187" cy="3665538"/>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151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8" y="1182688"/>
            <a:ext cx="12669837" cy="1925637"/>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wipe(left)">
                                      <p:cBhvr>
                                        <p:cTn id="7" dur="500"/>
                                        <p:tgtEl>
                                          <p:spTgt spid="21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0">
                                            <p:txEl>
                                              <p:pRg st="1" end="1"/>
                                            </p:txEl>
                                          </p:spTgt>
                                        </p:tgtEl>
                                        <p:attrNameLst>
                                          <p:attrName>style.visibility</p:attrName>
                                        </p:attrNameLst>
                                      </p:cBhvr>
                                      <p:to>
                                        <p:strVal val="visible"/>
                                      </p:to>
                                    </p:set>
                                    <p:animEffect transition="in" filter="wipe(left)">
                                      <p:cBhvr>
                                        <p:cTn id="12" dur="500"/>
                                        <p:tgtEl>
                                          <p:spTgt spid="215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0">
                                            <p:txEl>
                                              <p:pRg st="2" end="2"/>
                                            </p:txEl>
                                          </p:spTgt>
                                        </p:tgtEl>
                                        <p:attrNameLst>
                                          <p:attrName>style.visibility</p:attrName>
                                        </p:attrNameLst>
                                      </p:cBhvr>
                                      <p:to>
                                        <p:strVal val="visible"/>
                                      </p:to>
                                    </p:set>
                                    <p:animEffect transition="in" filter="wipe(left)">
                                      <p:cBhvr>
                                        <p:cTn id="17" dur="500"/>
                                        <p:tgtEl>
                                          <p:spTgt spid="215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2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2532"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3"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2534" name="AutoShape 6"/>
          <p:cNvSpPr>
            <a:spLocks/>
          </p:cNvSpPr>
          <p:nvPr/>
        </p:nvSpPr>
        <p:spPr bwMode="auto">
          <a:xfrm>
            <a:off x="5295900" y="2982913"/>
            <a:ext cx="7745413" cy="6459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1900"/>
              </a:spcBef>
              <a:buClr>
                <a:srgbClr val="498649"/>
              </a:buClr>
              <a:buSzPct val="100000"/>
              <a:buFont typeface="Wingdings 2" charset="0"/>
              <a:buChar char=""/>
            </a:pP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The nobleman is expressing a limited faith.</a:t>
            </a:r>
          </a:p>
          <a:p>
            <a:pPr marL="820738" indent="-820738" algn="l" defTabSz="457200">
              <a:spcBef>
                <a:spcPts val="1900"/>
              </a:spcBef>
              <a:buClr>
                <a:srgbClr val="498649"/>
              </a:buClr>
              <a:buSzPct val="100000"/>
              <a:buFont typeface="Wingdings 2" charset="0"/>
              <a:buChar char=""/>
            </a:pP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He thinks that Jesus can only help as long as the boy is alive. </a:t>
            </a:r>
          </a:p>
          <a:p>
            <a:pPr marL="820738" indent="-820738" algn="l" defTabSz="457200">
              <a:spcBef>
                <a:spcPts val="1900"/>
              </a:spcBef>
              <a:buClr>
                <a:srgbClr val="498649"/>
              </a:buClr>
              <a:buSzPct val="100000"/>
              <a:buFont typeface="Wingdings 2" charset="0"/>
              <a:buChar char=""/>
            </a:pP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It was also limited in that the nobleman thought that Jesus had to be present with the boy to heal him.</a:t>
            </a:r>
            <a:endParaRPr lang="en-US"/>
          </a:p>
        </p:txBody>
      </p:sp>
      <p:sp>
        <p:nvSpPr>
          <p:cNvPr id="22535"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253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6029325"/>
            <a:ext cx="5056187" cy="3289300"/>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2538"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388" y="1441450"/>
            <a:ext cx="13157201" cy="140811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left)">
                                      <p:cBhvr>
                                        <p:cTn id="7" dur="500"/>
                                        <p:tgtEl>
                                          <p:spTgt spid="22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xEl>
                                              <p:pRg st="1" end="1"/>
                                            </p:txEl>
                                          </p:spTgt>
                                        </p:tgtEl>
                                        <p:attrNameLst>
                                          <p:attrName>style.visibility</p:attrName>
                                        </p:attrNameLst>
                                      </p:cBhvr>
                                      <p:to>
                                        <p:strVal val="visible"/>
                                      </p:to>
                                    </p:set>
                                    <p:animEffect transition="in" filter="wipe(left)">
                                      <p:cBhvr>
                                        <p:cTn id="12" dur="500"/>
                                        <p:tgtEl>
                                          <p:spTgt spid="225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4">
                                            <p:txEl>
                                              <p:pRg st="2" end="2"/>
                                            </p:txEl>
                                          </p:spTgt>
                                        </p:tgtEl>
                                        <p:attrNameLst>
                                          <p:attrName>style.visibility</p:attrName>
                                        </p:attrNameLst>
                                      </p:cBhvr>
                                      <p:to>
                                        <p:strVal val="visible"/>
                                      </p:to>
                                    </p:set>
                                    <p:animEffect transition="in" filter="wipe(left)">
                                      <p:cBhvr>
                                        <p:cTn id="17" dur="500"/>
                                        <p:tgtEl>
                                          <p:spTgt spid="225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5124"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5" name="Picture 5" descr="dropp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98600"/>
            <a:ext cx="5743575" cy="796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6" name="AutoShape 6"/>
          <p:cNvSpPr>
            <a:spLocks/>
          </p:cNvSpPr>
          <p:nvPr/>
        </p:nvSpPr>
        <p:spPr bwMode="auto">
          <a:xfrm>
            <a:off x="5724525" y="2927350"/>
            <a:ext cx="7099300" cy="6300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300" b="1">
                <a:solidFill>
                  <a:srgbClr val="FFFFFF"/>
                </a:solidFill>
                <a:effectLst>
                  <a:outerShdw blurRad="38100" dist="38100" dir="2700000" algn="tl">
                    <a:srgbClr val="000000"/>
                  </a:outerShdw>
                </a:effectLst>
                <a:latin typeface="Times New Roman" charset="0"/>
                <a:cs typeface="Times New Roman" charset="0"/>
                <a:sym typeface="Times New Roman" charset="0"/>
              </a:rPr>
              <a:t>John 20:30-31 (NKJV) </a:t>
            </a:r>
            <a:br>
              <a:rPr lang="en-US" sz="4300" b="1">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30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And truly Jesus did many other signs in the presence of His disciples, which are not written in this book; </a:t>
            </a: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31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but these are written that you may believe that Jesus is the Christ, the Son of God, and that believing you may have life in His name. </a:t>
            </a:r>
            <a:endParaRPr lang="en-US"/>
          </a:p>
        </p:txBody>
      </p:sp>
      <p:pic>
        <p:nvPicPr>
          <p:cNvPr id="5127" name="Picture 7" descr="dropp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8400" y="1341438"/>
            <a:ext cx="3479800" cy="2217737"/>
          </a:xfrm>
          <a:prstGeom prst="rect">
            <a:avLst/>
          </a:pr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5128" name="AutoShape 8"/>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spTree>
  </p:cSld>
  <p:clrMapOvr>
    <a:masterClrMapping/>
  </p:clrMapOvr>
  <p:transition xmlns:p14="http://schemas.microsoft.com/office/powerpoint/2010/mai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3556"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7"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3558" name="AutoShape 6"/>
          <p:cNvSpPr>
            <a:spLocks/>
          </p:cNvSpPr>
          <p:nvPr/>
        </p:nvSpPr>
        <p:spPr bwMode="auto">
          <a:xfrm>
            <a:off x="5295900" y="2982913"/>
            <a:ext cx="774541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1900"/>
              </a:spcBef>
              <a:buClr>
                <a:srgbClr val="498649"/>
              </a:buClr>
              <a:buSzPct val="100000"/>
              <a:buFont typeface="Wingdings 2" charset="0"/>
              <a:buChar char=""/>
            </a:pP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The words of Jesus are not intended to turn him away but to turn him to Jesus in faith.</a:t>
            </a:r>
          </a:p>
          <a:p>
            <a:pPr marL="820738" indent="-820738" algn="l" defTabSz="457200">
              <a:spcBef>
                <a:spcPts val="1900"/>
              </a:spcBef>
              <a:buClr>
                <a:srgbClr val="498649"/>
              </a:buClr>
              <a:buSzPct val="100000"/>
              <a:buFont typeface="Wingdings 2" charset="0"/>
              <a:buChar char=""/>
            </a:pP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The Nobleman believed Jesus to the point that he simply </a:t>
            </a:r>
            <a:r>
              <a:rPr lang="ja-JP" altLang="en-US" sz="33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went his way</a:t>
            </a:r>
            <a:r>
              <a:rPr lang="ja-JP" altLang="en-US" sz="33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300">
                <a:solidFill>
                  <a:srgbClr val="FFFFFF"/>
                </a:solidFill>
                <a:effectLst>
                  <a:outerShdw blurRad="38100" dist="38100" dir="2700000" algn="tl">
                    <a:srgbClr val="000000"/>
                  </a:outerShdw>
                </a:effectLst>
                <a:latin typeface="Chalkduster" charset="0"/>
                <a:cs typeface="Chalkduster" charset="0"/>
                <a:sym typeface="Chalkduster" charset="0"/>
              </a:rPr>
              <a:t> towards home. </a:t>
            </a:r>
            <a:endParaRPr lang="en-US"/>
          </a:p>
        </p:txBody>
      </p:sp>
      <p:sp>
        <p:nvSpPr>
          <p:cNvPr id="23559"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356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563" y="5368925"/>
            <a:ext cx="5056187" cy="4230688"/>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3562"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3" y="1390650"/>
            <a:ext cx="13042900" cy="150971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left)">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wipe(left)">
                                      <p:cBhvr>
                                        <p:cTn id="12" dur="500"/>
                                        <p:tgtEl>
                                          <p:spTgt spid="235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4580"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1"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spcBef>
                <a:spcPts val="500"/>
              </a:spcBef>
            </a:pPr>
            <a:r>
              <a:rPr lang="en-US" sz="4300" b="1">
                <a:solidFill>
                  <a:srgbClr val="FFFFFF"/>
                </a:solidFill>
                <a:effectLst>
                  <a:outerShdw blurRad="38100" dist="38100" dir="2700000" algn="tl">
                    <a:srgbClr val="000000"/>
                  </a:outerShdw>
                </a:effectLst>
                <a:latin typeface="Times New Roman" charset="0"/>
                <a:cs typeface="Times New Roman" charset="0"/>
                <a:sym typeface="Times New Roman" charset="0"/>
              </a:rPr>
              <a:t>John 4:51-52 (NKJV)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
            </a:r>
            <a:b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51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And as he was now going down, his servants met him and told </a:t>
            </a:r>
            <a:r>
              <a:rPr lang="en-US" sz="4300" i="1">
                <a:solidFill>
                  <a:srgbClr val="FFFFFF"/>
                </a:solidFill>
                <a:effectLst>
                  <a:outerShdw blurRad="38100" dist="38100" dir="2700000" algn="tl">
                    <a:srgbClr val="000000"/>
                  </a:outerShdw>
                </a:effectLst>
                <a:latin typeface="Times New Roman" charset="0"/>
                <a:cs typeface="Times New Roman" charset="0"/>
                <a:sym typeface="Times New Roman" charset="0"/>
              </a:rPr>
              <a:t>him,</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 saying, "Your son lives!" </a:t>
            </a: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52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Then he inquired of them the hour when he got better. And they said to him, "Yesterday at the seventh hour the fever left him." </a:t>
            </a:r>
            <a:endParaRPr lang="en-US"/>
          </a:p>
        </p:txBody>
      </p:sp>
      <p:sp>
        <p:nvSpPr>
          <p:cNvPr id="24582" name="AutoShape 6"/>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4583" name="Picture 7"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1390650"/>
            <a:ext cx="13042900" cy="150971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2458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5604"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5" name="AutoShape 5"/>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25606"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 y="1387475"/>
            <a:ext cx="13093700" cy="151606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2560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475" y="2873375"/>
            <a:ext cx="6478588" cy="674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8" name="AutoShape 8"/>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spcBef>
                <a:spcPts val="500"/>
              </a:spcBef>
            </a:pPr>
            <a:r>
              <a:rPr lang="en-US" sz="4300" b="1">
                <a:solidFill>
                  <a:srgbClr val="FFFFFF"/>
                </a:solidFill>
                <a:effectLst>
                  <a:outerShdw blurRad="38100" dist="38100" dir="2700000" algn="tl">
                    <a:srgbClr val="000000"/>
                  </a:outerShdw>
                </a:effectLst>
                <a:latin typeface="Times New Roman" charset="0"/>
                <a:cs typeface="Times New Roman" charset="0"/>
                <a:sym typeface="Times New Roman" charset="0"/>
              </a:rPr>
              <a:t>John 4:53-54 (NKJV)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
            </a:r>
            <a:b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53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So the father knew that </a:t>
            </a:r>
            <a:r>
              <a:rPr lang="en-US" sz="4300" i="1">
                <a:solidFill>
                  <a:srgbClr val="FFFFFF"/>
                </a:solidFill>
                <a:effectLst>
                  <a:outerShdw blurRad="38100" dist="38100" dir="2700000" algn="tl">
                    <a:srgbClr val="000000"/>
                  </a:outerShdw>
                </a:effectLst>
                <a:latin typeface="Times New Roman" charset="0"/>
                <a:cs typeface="Times New Roman" charset="0"/>
                <a:sym typeface="Times New Roman" charset="0"/>
              </a:rPr>
              <a:t>it was</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 at the same hour in which Jesus said to him, "Your son lives." And he himself believed, and his whole household. </a:t>
            </a:r>
            <a:b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54 </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This again </a:t>
            </a:r>
            <a:r>
              <a:rPr lang="en-US" sz="4300" i="1">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4300">
                <a:solidFill>
                  <a:srgbClr val="FFFFFF"/>
                </a:solidFill>
                <a:effectLst>
                  <a:outerShdw blurRad="38100" dist="38100" dir="2700000" algn="tl">
                    <a:srgbClr val="000000"/>
                  </a:outerShdw>
                </a:effectLst>
                <a:latin typeface="Times New Roman" charset="0"/>
                <a:cs typeface="Times New Roman" charset="0"/>
                <a:sym typeface="Times New Roman" charset="0"/>
              </a:rPr>
              <a:t> the second sign Jesus did when He had come out of Judea into Galilee.</a:t>
            </a:r>
            <a:endParaRPr lang="en-US"/>
          </a:p>
        </p:txBody>
      </p:sp>
    </p:spTree>
  </p:cSld>
  <p:clrMapOvr>
    <a:masterClrMapping/>
  </p:clrMapOvr>
  <p:transition xmlns:p14="http://schemas.microsoft.com/office/powerpoint/2010/mai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6628"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a:spLocks/>
          </p:cNvSpPr>
          <p:nvPr/>
        </p:nvSpPr>
        <p:spPr bwMode="auto">
          <a:xfrm>
            <a:off x="4860925" y="3143250"/>
            <a:ext cx="79629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500" b="1">
                <a:solidFill>
                  <a:srgbClr val="FFFFFF"/>
                </a:solidFill>
                <a:effectLst>
                  <a:outerShdw blurRad="38100" dist="38100" dir="2700000" algn="tl">
                    <a:srgbClr val="000000"/>
                  </a:outerShdw>
                </a:effectLst>
                <a:latin typeface="Times New Roman" charset="0"/>
                <a:cs typeface="Times New Roman" charset="0"/>
                <a:sym typeface="Times New Roman" charset="0"/>
              </a:rPr>
              <a:t>John 20:30-31 (NKJV) </a:t>
            </a:r>
            <a:br>
              <a:rPr lang="en-US" sz="4500" b="1">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5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30 </a:t>
            </a:r>
            <a:r>
              <a:rPr lang="en-US" sz="4500">
                <a:solidFill>
                  <a:srgbClr val="FFFFFF"/>
                </a:solidFill>
                <a:effectLst>
                  <a:outerShdw blurRad="38100" dist="38100" dir="2700000" algn="tl">
                    <a:srgbClr val="000000"/>
                  </a:outerShdw>
                </a:effectLst>
                <a:latin typeface="Times New Roman" charset="0"/>
                <a:cs typeface="Times New Roman" charset="0"/>
                <a:sym typeface="Times New Roman" charset="0"/>
              </a:rPr>
              <a:t>And truly Jesus did many other signs in the presence of His disciples, which are not written in this book; </a:t>
            </a:r>
            <a:r>
              <a:rPr lang="en-US" sz="45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31 </a:t>
            </a:r>
            <a:r>
              <a:rPr lang="en-US" sz="4500">
                <a:solidFill>
                  <a:srgbClr val="FFFFFF"/>
                </a:solidFill>
                <a:effectLst>
                  <a:outerShdw blurRad="38100" dist="38100" dir="2700000" algn="tl">
                    <a:srgbClr val="000000"/>
                  </a:outerShdw>
                </a:effectLst>
                <a:latin typeface="Times New Roman" charset="0"/>
                <a:cs typeface="Times New Roman" charset="0"/>
                <a:sym typeface="Times New Roman" charset="0"/>
              </a:rPr>
              <a:t>but these are written that you may believe that Jesus is the Christ, the Son of God, and that believing you may have life in His name. </a:t>
            </a:r>
            <a:endParaRPr lang="en-US"/>
          </a:p>
        </p:txBody>
      </p:sp>
      <p:pic>
        <p:nvPicPr>
          <p:cNvPr id="26630" name="Picture 6" descr="dropp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1303338"/>
            <a:ext cx="4876800" cy="3108325"/>
          </a:xfrm>
          <a:prstGeom prst="rect">
            <a:avLst/>
          </a:pr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26631" name="Picture 7" descr="dropp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900" y="3432175"/>
            <a:ext cx="4330700" cy="600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32" name="AutoShape 8"/>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spTree>
  </p:cSld>
  <p:clrMapOvr>
    <a:masterClrMapping/>
  </p:clrMapOvr>
  <p:transition xmlns:p14="http://schemas.microsoft.com/office/powerpoint/2010/mai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4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7652"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3" name="AutoShape 5"/>
          <p:cNvSpPr>
            <a:spLocks/>
          </p:cNvSpPr>
          <p:nvPr/>
        </p:nvSpPr>
        <p:spPr bwMode="auto">
          <a:xfrm>
            <a:off x="393700" y="3086100"/>
            <a:ext cx="12204700" cy="494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212121">
                  <a:alpha val="39000"/>
                </a:srgbClr>
              </a:gs>
              <a:gs pos="100000">
                <a:srgbClr val="58596B">
                  <a:alpha val="42999"/>
                </a:srgbClr>
              </a:gs>
            </a:gsLst>
            <a:lin ang="5400000"/>
          </a:gradFill>
          <a:ln>
            <a:noFill/>
          </a:ln>
          <a:effectLst>
            <a:outerShdw blurRad="152400" dist="76200" dir="2460006" algn="ctr" rotWithShape="0">
              <a:srgbClr val="000000"/>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en-US" sz="4200">
                <a:solidFill>
                  <a:srgbClr val="FFD9A8"/>
                </a:solidFill>
                <a:effectLst>
                  <a:outerShdw blurRad="38100" dist="38100" dir="2700000" algn="tl">
                    <a:srgbClr val="000000"/>
                  </a:outerShdw>
                </a:effectLst>
                <a:latin typeface="Charcoal CY" charset="0"/>
                <a:cs typeface="Charcoal CY" charset="0"/>
                <a:sym typeface="Charcoal CY" charset="0"/>
              </a:rPr>
              <a:t>Charts by Don McClain</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Prepared &amp; preached January 19, 2013</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West 65th Street church of Christ</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P.O. Box 190062</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Little Rock AR 72219</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501-568-1062</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Prepared using Keynote</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Email – </a:t>
            </a:r>
            <a:r>
              <a:rPr lang="en-US" sz="2900">
                <a:solidFill>
                  <a:srgbClr val="FFFFFF"/>
                </a:solidFill>
                <a:effectLst>
                  <a:outerShdw blurRad="38100" dist="38100" dir="2700000" algn="tl">
                    <a:srgbClr val="000000"/>
                  </a:outerShdw>
                </a:effectLst>
                <a:latin typeface="Chalkboard" charset="0"/>
                <a:cs typeface="Chalkboard" charset="0"/>
                <a:sym typeface="Chalkboard" charset="0"/>
                <a:hlinkClick r:id="rId5" invalidUrl="http://"/>
              </a:rPr>
              <a:t>donmcclain@sbcglobal.net</a:t>
            </a:r>
            <a:r>
              <a:rPr lang="en-US" sz="2900">
                <a:solidFill>
                  <a:srgbClr val="FFFFFF"/>
                </a:solidFill>
                <a:effectLst>
                  <a:outerShdw blurRad="38100" dist="38100" dir="2700000" algn="tl">
                    <a:srgbClr val="000000"/>
                  </a:outerShdw>
                </a:effectLst>
                <a:latin typeface="Chalkboard" charset="0"/>
                <a:cs typeface="Chalkboard" charset="0"/>
                <a:sym typeface="Chalkboard" charset="0"/>
              </a:rPr>
              <a:t>  </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More Keynote, PPT &amp; Audio Sermons:</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hlinkClick r:id="rId6"/>
              </a:rPr>
              <a:t>http://w65stchurchofchrist.org/coc/sermons/</a:t>
            </a:r>
            <a:r>
              <a:rPr lang="en-US" sz="2900">
                <a:solidFill>
                  <a:srgbClr val="FFFFFF"/>
                </a:solidFill>
                <a:effectLst>
                  <a:outerShdw blurRad="38100" dist="38100" dir="2700000" algn="tl">
                    <a:srgbClr val="000000"/>
                  </a:outerShdw>
                </a:effectLst>
                <a:latin typeface="Chalkboard" charset="0"/>
                <a:cs typeface="Chalkboard" charset="0"/>
                <a:sym typeface="Chalkboard" charset="0"/>
              </a:rPr>
              <a:t> </a:t>
            </a:r>
            <a:endParaRPr lang="en-US"/>
          </a:p>
        </p:txBody>
      </p:sp>
      <p:sp>
        <p:nvSpPr>
          <p:cNvPr id="27654" name="AutoShape 6"/>
          <p:cNvSpPr>
            <a:spLocks/>
          </p:cNvSpPr>
          <p:nvPr/>
        </p:nvSpPr>
        <p:spPr bwMode="auto">
          <a:xfrm>
            <a:off x="469900" y="8578850"/>
            <a:ext cx="12052300" cy="965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24242"/>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38100" tIns="38100" rIns="38100" bIns="38100"/>
          <a:lstStyle/>
          <a:p>
            <a:pPr defTabSz="1295400">
              <a:buClr>
                <a:srgbClr val="FFFFFF"/>
              </a:buClr>
            </a:pPr>
            <a:r>
              <a:rPr lang="en-US" sz="1800">
                <a:solidFill>
                  <a:srgbClr val="FFFFFF"/>
                </a:solidFill>
                <a:effectLst>
                  <a:outerShdw blurRad="38100" dist="38100" dir="2700000" algn="tl">
                    <a:srgbClr val="000000"/>
                  </a:outerShdw>
                </a:effectLst>
                <a:latin typeface="Book Antiqua" charset="0"/>
                <a:cs typeface="Book Antiqua" charset="0"/>
                <a:sym typeface="Book Antiqua" charset="0"/>
              </a:rPr>
              <a:t>Note – Many of the transition effects used in this presentation will be lost using PPT 2007 Viewer</a:t>
            </a:r>
            <a:endParaRPr lang="en-US">
              <a:solidFill>
                <a:srgbClr val="FFFFFF"/>
              </a:solidFill>
              <a:latin typeface="Book Antiqua" charset="0"/>
              <a:cs typeface="Book Antiqua" charset="0"/>
              <a:sym typeface="Book Antiqua" charset="0"/>
            </a:endParaRPr>
          </a:p>
          <a:p>
            <a:pPr defTabSz="1295400">
              <a:buClr>
                <a:srgbClr val="FFFFFF"/>
              </a:buClr>
            </a:pPr>
            <a:r>
              <a:rPr lang="en-US" sz="1800">
                <a:solidFill>
                  <a:srgbClr val="D6A800"/>
                </a:solidFill>
                <a:effectLst>
                  <a:outerShdw blurRad="38100" dist="38100" dir="2700000" algn="tl">
                    <a:srgbClr val="000000"/>
                  </a:outerShdw>
                </a:effectLst>
                <a:latin typeface="Book Antiqua" charset="0"/>
                <a:cs typeface="Book Antiqua" charset="0"/>
                <a:sym typeface="Book Antiqua" charset="0"/>
                <a:hlinkClick r:id="rId7"/>
              </a:rPr>
              <a:t>http://www.microsoft.com/downloads/details.aspx?FamilyID=cb9bf144-1076-4615-9951-294eeb832823&amp;displaylang=en</a:t>
            </a:r>
            <a:r>
              <a:rPr lang="en-US" sz="1800">
                <a:solidFill>
                  <a:srgbClr val="FFFFFF"/>
                </a:solidFill>
                <a:effectLst>
                  <a:outerShdw blurRad="38100" dist="38100" dir="2700000" algn="tl">
                    <a:srgbClr val="000000"/>
                  </a:outerShdw>
                </a:effectLst>
                <a:latin typeface="Book Antiqua" charset="0"/>
                <a:cs typeface="Book Antiqua" charset="0"/>
                <a:sym typeface="Book Antiqua" charset="0"/>
              </a:rPr>
              <a:t> </a:t>
            </a:r>
            <a:endParaRPr lang="en-US"/>
          </a:p>
        </p:txBody>
      </p:sp>
      <p:pic>
        <p:nvPicPr>
          <p:cNvPr id="27655"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 y="127000"/>
            <a:ext cx="4660900"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6" name="AutoShape 8"/>
          <p:cNvSpPr>
            <a:spLocks/>
          </p:cNvSpPr>
          <p:nvPr/>
        </p:nvSpPr>
        <p:spPr bwMode="auto">
          <a:xfrm>
            <a:off x="5640388" y="93663"/>
            <a:ext cx="6851650" cy="327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The Gift of God, </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Living Water</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spTree>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8674"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a14="http://schemas.microsoft.com/office/drawing/2010/main">
                <a:solidFill>
                  <a:srgbClr val="FFFFFF">
                    <a:alpha val="88116"/>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28676"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7"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28678"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79"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0"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81" name="AutoShape 9"/>
          <p:cNvSpPr>
            <a:spLocks/>
          </p:cNvSpPr>
          <p:nvPr/>
        </p:nvSpPr>
        <p:spPr bwMode="auto">
          <a:xfrm>
            <a:off x="457200" y="254000"/>
            <a:ext cx="12138025" cy="717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6500" b="1">
                <a:solidFill>
                  <a:srgbClr val="000000"/>
                </a:solidFill>
                <a:latin typeface="Times New Roman" charset="0"/>
                <a:cs typeface="Times New Roman" charset="0"/>
                <a:sym typeface="Times New Roman" charset="0"/>
              </a:rPr>
              <a:t>Matthew 4:23-25 (NKJV) </a:t>
            </a:r>
          </a:p>
          <a:p>
            <a:pPr defTabSz="457200">
              <a:spcBef>
                <a:spcPts val="500"/>
              </a:spcBef>
            </a:pPr>
            <a:r>
              <a:rPr lang="en-US" sz="7000" baseline="32000">
                <a:solidFill>
                  <a:srgbClr val="000000"/>
                </a:solidFill>
                <a:latin typeface="Times New Roman" charset="0"/>
                <a:cs typeface="Times New Roman" charset="0"/>
                <a:sym typeface="Times New Roman" charset="0"/>
              </a:rPr>
              <a:t>23 </a:t>
            </a:r>
            <a:r>
              <a:rPr lang="en-US" sz="7000">
                <a:solidFill>
                  <a:srgbClr val="000000"/>
                </a:solidFill>
                <a:latin typeface="Times New Roman" charset="0"/>
                <a:cs typeface="Times New Roman" charset="0"/>
                <a:sym typeface="Times New Roman" charset="0"/>
              </a:rPr>
              <a:t>And Jesus went about all Galilee, teaching in their synagogues, preaching the gospel of the kingdom, and healing all kinds of sickness and all kinds of disease among the people. </a:t>
            </a:r>
            <a:endParaRPr lang="en-US"/>
          </a:p>
        </p:txBody>
      </p:sp>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9698"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a14="http://schemas.microsoft.com/office/drawing/2010/main">
                <a:solidFill>
                  <a:srgbClr val="FFFFFF">
                    <a:alpha val="88116"/>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29700"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1"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29702"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03"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04"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5" name="AutoShape 9"/>
          <p:cNvSpPr>
            <a:spLocks/>
          </p:cNvSpPr>
          <p:nvPr/>
        </p:nvSpPr>
        <p:spPr bwMode="auto">
          <a:xfrm>
            <a:off x="457200" y="254000"/>
            <a:ext cx="12138025" cy="7183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6500" b="1">
                <a:solidFill>
                  <a:srgbClr val="000000"/>
                </a:solidFill>
                <a:latin typeface="Times New Roman" charset="0"/>
                <a:cs typeface="Times New Roman" charset="0"/>
                <a:sym typeface="Times New Roman" charset="0"/>
              </a:rPr>
              <a:t>Matthew 4:23-25 (NKJV) </a:t>
            </a:r>
          </a:p>
          <a:p>
            <a:pPr defTabSz="457200">
              <a:spcBef>
                <a:spcPts val="500"/>
              </a:spcBef>
            </a:pPr>
            <a:r>
              <a:rPr lang="en-US" sz="5300" baseline="32000">
                <a:solidFill>
                  <a:srgbClr val="000000"/>
                </a:solidFill>
                <a:latin typeface="Times New Roman" charset="0"/>
                <a:cs typeface="Times New Roman" charset="0"/>
                <a:sym typeface="Times New Roman" charset="0"/>
              </a:rPr>
              <a:t>24 </a:t>
            </a:r>
            <a:r>
              <a:rPr lang="en-US" sz="5300">
                <a:solidFill>
                  <a:srgbClr val="000000"/>
                </a:solidFill>
                <a:latin typeface="Times New Roman" charset="0"/>
                <a:cs typeface="Times New Roman" charset="0"/>
                <a:sym typeface="Times New Roman" charset="0"/>
              </a:rPr>
              <a:t>Then His fame went throughout all Syria; and they brought to Him all sick people who were afflicted with various diseases and torments, and those who were demon-possessed, epileptics, and paralytics; and He healed them. </a:t>
            </a:r>
            <a:r>
              <a:rPr lang="en-US" sz="5300" baseline="32000">
                <a:solidFill>
                  <a:srgbClr val="000000"/>
                </a:solidFill>
                <a:latin typeface="Times New Roman" charset="0"/>
                <a:cs typeface="Times New Roman" charset="0"/>
                <a:sym typeface="Times New Roman" charset="0"/>
              </a:rPr>
              <a:t>25 </a:t>
            </a:r>
            <a:r>
              <a:rPr lang="en-US" sz="5300">
                <a:solidFill>
                  <a:srgbClr val="000000"/>
                </a:solidFill>
                <a:latin typeface="Times New Roman" charset="0"/>
                <a:cs typeface="Times New Roman" charset="0"/>
                <a:sym typeface="Times New Roman" charset="0"/>
              </a:rPr>
              <a:t>Great multitudes followed Him--from Galilee, and </a:t>
            </a:r>
            <a:r>
              <a:rPr lang="en-US" sz="5300" i="1">
                <a:solidFill>
                  <a:srgbClr val="000000"/>
                </a:solidFill>
                <a:latin typeface="Times New Roman" charset="0"/>
                <a:cs typeface="Times New Roman" charset="0"/>
                <a:sym typeface="Times New Roman" charset="0"/>
              </a:rPr>
              <a:t>from</a:t>
            </a:r>
            <a:r>
              <a:rPr lang="en-US" sz="5300">
                <a:solidFill>
                  <a:srgbClr val="000000"/>
                </a:solidFill>
                <a:latin typeface="Times New Roman" charset="0"/>
                <a:cs typeface="Times New Roman" charset="0"/>
                <a:sym typeface="Times New Roman" charset="0"/>
              </a:rPr>
              <a:t> Decapolis, Jerusalem, Judea, and beyond the Jordan.</a:t>
            </a:r>
            <a:endParaRPr lang="en-US"/>
          </a:p>
        </p:txBody>
      </p:sp>
    </p:spTree>
  </p:cSld>
  <p:clrMapOvr>
    <a:masterClrMapping/>
  </p:clrMapOvr>
  <p:transition xmlns:p14="http://schemas.microsoft.com/office/powerpoint/2010/mai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a14="http://schemas.microsoft.com/office/drawing/2010/main">
                <a:solidFill>
                  <a:srgbClr val="FFFFFF">
                    <a:alpha val="88116"/>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6148"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6150"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51"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52"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3" name="AutoShape 9"/>
          <p:cNvSpPr>
            <a:spLocks/>
          </p:cNvSpPr>
          <p:nvPr/>
        </p:nvSpPr>
        <p:spPr bwMode="auto">
          <a:xfrm>
            <a:off x="312738" y="268288"/>
            <a:ext cx="12377737" cy="726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r>
              <a:rPr lang="en-US" sz="6500" b="1">
                <a:solidFill>
                  <a:srgbClr val="000000"/>
                </a:solidFill>
              </a:rPr>
              <a:t>John 4:43-54 (NKJV) </a:t>
            </a:r>
          </a:p>
          <a:p>
            <a:pPr defTabSz="457200">
              <a:spcBef>
                <a:spcPts val="500"/>
              </a:spcBef>
            </a:pPr>
            <a:r>
              <a:rPr lang="en-US" sz="4600" baseline="32000">
                <a:solidFill>
                  <a:srgbClr val="000000"/>
                </a:solidFill>
                <a:latin typeface="Times New Roman" charset="0"/>
                <a:cs typeface="Times New Roman" charset="0"/>
                <a:sym typeface="Times New Roman" charset="0"/>
              </a:rPr>
              <a:t>43 </a:t>
            </a:r>
            <a:r>
              <a:rPr lang="en-US" sz="4600">
                <a:solidFill>
                  <a:srgbClr val="000000"/>
                </a:solidFill>
                <a:latin typeface="Times New Roman" charset="0"/>
                <a:cs typeface="Times New Roman" charset="0"/>
                <a:sym typeface="Times New Roman" charset="0"/>
              </a:rPr>
              <a:t>Now after the two days He departed from there and went to Galilee. </a:t>
            </a:r>
            <a:r>
              <a:rPr lang="en-US" sz="4600" baseline="32000">
                <a:solidFill>
                  <a:srgbClr val="000000"/>
                </a:solidFill>
                <a:latin typeface="Times New Roman" charset="0"/>
                <a:cs typeface="Times New Roman" charset="0"/>
                <a:sym typeface="Times New Roman" charset="0"/>
              </a:rPr>
              <a:t>44 </a:t>
            </a:r>
            <a:r>
              <a:rPr lang="en-US" sz="4600">
                <a:solidFill>
                  <a:srgbClr val="000000"/>
                </a:solidFill>
                <a:latin typeface="Times New Roman" charset="0"/>
                <a:cs typeface="Times New Roman" charset="0"/>
                <a:sym typeface="Times New Roman" charset="0"/>
              </a:rPr>
              <a:t>For Jesus Himself testified that a prophet has no honor in his own country. </a:t>
            </a:r>
            <a:r>
              <a:rPr lang="en-US" sz="4600" baseline="32000">
                <a:solidFill>
                  <a:srgbClr val="000000"/>
                </a:solidFill>
                <a:latin typeface="Times New Roman" charset="0"/>
                <a:cs typeface="Times New Roman" charset="0"/>
                <a:sym typeface="Times New Roman" charset="0"/>
              </a:rPr>
              <a:t>45 </a:t>
            </a:r>
            <a:r>
              <a:rPr lang="en-US" sz="4600">
                <a:solidFill>
                  <a:srgbClr val="000000"/>
                </a:solidFill>
                <a:latin typeface="Times New Roman" charset="0"/>
                <a:cs typeface="Times New Roman" charset="0"/>
                <a:sym typeface="Times New Roman" charset="0"/>
              </a:rPr>
              <a:t>So when He came to Galilee, the Galileans received Him, having seen all the things He did in Jerusalem at the feast; for they also had gone to the feast. </a:t>
            </a:r>
            <a:r>
              <a:rPr lang="en-US" sz="4600" baseline="32000">
                <a:solidFill>
                  <a:srgbClr val="000000"/>
                </a:solidFill>
                <a:latin typeface="Times New Roman" charset="0"/>
                <a:cs typeface="Times New Roman" charset="0"/>
                <a:sym typeface="Times New Roman" charset="0"/>
              </a:rPr>
              <a:t>46 </a:t>
            </a:r>
            <a:r>
              <a:rPr lang="en-US" sz="4600">
                <a:solidFill>
                  <a:srgbClr val="000000"/>
                </a:solidFill>
                <a:latin typeface="Times New Roman" charset="0"/>
                <a:cs typeface="Times New Roman" charset="0"/>
                <a:sym typeface="Times New Roman" charset="0"/>
              </a:rPr>
              <a:t>So Jesus came again to Cana of Galilee where He had made the water wine. And there was a certain nobleman whose son was sick at Capernaum. </a:t>
            </a:r>
            <a:endParaRPr lang="en-US"/>
          </a:p>
        </p:txBody>
      </p:sp>
    </p:spTree>
  </p:cSld>
  <p:clrMapOvr>
    <a:masterClrMapping/>
  </p:clrMapOvr>
  <p:transition xmlns:p14="http://schemas.microsoft.com/office/powerpoint/2010/mai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a14="http://schemas.microsoft.com/office/drawing/2010/main">
                <a:solidFill>
                  <a:srgbClr val="FFFFFF">
                    <a:alpha val="88116"/>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7172"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3"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7174"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5"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6"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7" name="AutoShape 9"/>
          <p:cNvSpPr>
            <a:spLocks/>
          </p:cNvSpPr>
          <p:nvPr/>
        </p:nvSpPr>
        <p:spPr bwMode="auto">
          <a:xfrm>
            <a:off x="312738" y="268288"/>
            <a:ext cx="12377737" cy="715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52400" dist="76201"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r>
              <a:rPr lang="en-US" sz="6500" b="1">
                <a:solidFill>
                  <a:srgbClr val="000000"/>
                </a:solidFill>
              </a:rPr>
              <a:t>John 4:43-54 (NKJV) </a:t>
            </a:r>
          </a:p>
          <a:p>
            <a:pPr defTabSz="457200">
              <a:spcBef>
                <a:spcPts val="500"/>
              </a:spcBef>
            </a:pPr>
            <a:r>
              <a:rPr lang="en-US" sz="4500" baseline="32000">
                <a:solidFill>
                  <a:srgbClr val="000000"/>
                </a:solidFill>
                <a:latin typeface="Times New Roman" charset="0"/>
                <a:cs typeface="Times New Roman" charset="0"/>
                <a:sym typeface="Times New Roman" charset="0"/>
              </a:rPr>
              <a:t>47 </a:t>
            </a:r>
            <a:r>
              <a:rPr lang="en-US" sz="4500">
                <a:solidFill>
                  <a:srgbClr val="000000"/>
                </a:solidFill>
                <a:latin typeface="Times New Roman" charset="0"/>
                <a:cs typeface="Times New Roman" charset="0"/>
                <a:sym typeface="Times New Roman" charset="0"/>
              </a:rPr>
              <a:t>When he heard that Jesus had come out of Judea into Galilee, he went to Him and implored Him to come down and heal his son, for he was at the point of death. </a:t>
            </a:r>
            <a:r>
              <a:rPr lang="en-US" sz="4500" baseline="32000">
                <a:solidFill>
                  <a:srgbClr val="000000"/>
                </a:solidFill>
                <a:latin typeface="Times New Roman" charset="0"/>
                <a:cs typeface="Times New Roman" charset="0"/>
                <a:sym typeface="Times New Roman" charset="0"/>
              </a:rPr>
              <a:t>48 </a:t>
            </a:r>
            <a:r>
              <a:rPr lang="en-US" sz="4500">
                <a:solidFill>
                  <a:srgbClr val="000000"/>
                </a:solidFill>
                <a:latin typeface="Times New Roman" charset="0"/>
                <a:cs typeface="Times New Roman" charset="0"/>
                <a:sym typeface="Times New Roman" charset="0"/>
              </a:rPr>
              <a:t>Then Jesus said to him, "</a:t>
            </a:r>
            <a:r>
              <a:rPr lang="en-US" sz="4500">
                <a:solidFill>
                  <a:srgbClr val="A43C27"/>
                </a:solidFill>
                <a:latin typeface="Times New Roman" charset="0"/>
                <a:cs typeface="Times New Roman" charset="0"/>
                <a:sym typeface="Times New Roman" charset="0"/>
              </a:rPr>
              <a:t>Unless you </a:t>
            </a:r>
            <a:r>
              <a:rPr lang="en-US" sz="4500" i="1">
                <a:solidFill>
                  <a:srgbClr val="A43C27"/>
                </a:solidFill>
                <a:latin typeface="Times New Roman" charset="0"/>
                <a:cs typeface="Times New Roman" charset="0"/>
                <a:sym typeface="Times New Roman" charset="0"/>
              </a:rPr>
              <a:t>people</a:t>
            </a:r>
            <a:r>
              <a:rPr lang="en-US" sz="4500">
                <a:solidFill>
                  <a:srgbClr val="A43C27"/>
                </a:solidFill>
                <a:latin typeface="Times New Roman" charset="0"/>
                <a:cs typeface="Times New Roman" charset="0"/>
                <a:sym typeface="Times New Roman" charset="0"/>
              </a:rPr>
              <a:t> see signs and wonders, you will by no means believe</a:t>
            </a:r>
            <a:r>
              <a:rPr lang="en-US" sz="4500">
                <a:solidFill>
                  <a:srgbClr val="000000"/>
                </a:solidFill>
                <a:latin typeface="Times New Roman" charset="0"/>
                <a:cs typeface="Times New Roman" charset="0"/>
                <a:sym typeface="Times New Roman" charset="0"/>
              </a:rPr>
              <a:t>." </a:t>
            </a:r>
            <a:r>
              <a:rPr lang="en-US" sz="4500" baseline="32000">
                <a:solidFill>
                  <a:srgbClr val="000000"/>
                </a:solidFill>
                <a:latin typeface="Times New Roman" charset="0"/>
                <a:cs typeface="Times New Roman" charset="0"/>
                <a:sym typeface="Times New Roman" charset="0"/>
              </a:rPr>
              <a:t>49 </a:t>
            </a:r>
            <a:r>
              <a:rPr lang="en-US" sz="4500">
                <a:solidFill>
                  <a:srgbClr val="000000"/>
                </a:solidFill>
                <a:latin typeface="Times New Roman" charset="0"/>
                <a:cs typeface="Times New Roman" charset="0"/>
                <a:sym typeface="Times New Roman" charset="0"/>
              </a:rPr>
              <a:t>The nobleman said to Him, "Sir, come down before my child dies!" </a:t>
            </a:r>
            <a:r>
              <a:rPr lang="en-US" sz="4500" baseline="32000">
                <a:solidFill>
                  <a:srgbClr val="000000"/>
                </a:solidFill>
                <a:latin typeface="Times New Roman" charset="0"/>
                <a:cs typeface="Times New Roman" charset="0"/>
                <a:sym typeface="Times New Roman" charset="0"/>
              </a:rPr>
              <a:t>50 </a:t>
            </a:r>
            <a:r>
              <a:rPr lang="en-US" sz="4500">
                <a:solidFill>
                  <a:srgbClr val="000000"/>
                </a:solidFill>
                <a:latin typeface="Times New Roman" charset="0"/>
                <a:cs typeface="Times New Roman" charset="0"/>
                <a:sym typeface="Times New Roman" charset="0"/>
              </a:rPr>
              <a:t>Jesus said to him, "</a:t>
            </a:r>
            <a:r>
              <a:rPr lang="en-US" sz="4500">
                <a:solidFill>
                  <a:srgbClr val="A43C27"/>
                </a:solidFill>
                <a:latin typeface="Times New Roman" charset="0"/>
                <a:cs typeface="Times New Roman" charset="0"/>
                <a:sym typeface="Times New Roman" charset="0"/>
              </a:rPr>
              <a:t>Go your way; your son lives</a:t>
            </a:r>
            <a:r>
              <a:rPr lang="en-US" sz="4500">
                <a:solidFill>
                  <a:srgbClr val="000000"/>
                </a:solidFill>
                <a:latin typeface="Times New Roman" charset="0"/>
                <a:cs typeface="Times New Roman" charset="0"/>
                <a:sym typeface="Times New Roman" charset="0"/>
              </a:rPr>
              <a:t>." So the man believed the word that Jesus spoke to him, and he went his way. </a:t>
            </a:r>
            <a:endParaRPr lang="en-US"/>
          </a:p>
        </p:txBody>
      </p:sp>
    </p:spTree>
  </p:cSld>
  <p:clrMapOvr>
    <a:masterClrMapping/>
  </p:clrMapOvr>
  <p:transition xmlns:p14="http://schemas.microsoft.com/office/powerpoint/2010/mai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a14="http://schemas.microsoft.com/office/drawing/2010/main">
                <a:solidFill>
                  <a:srgbClr val="FFFFFF">
                    <a:alpha val="88116"/>
                  </a:srgbClr>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8196"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7"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8198"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9"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0"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01" name="AutoShape 9"/>
          <p:cNvSpPr>
            <a:spLocks/>
          </p:cNvSpPr>
          <p:nvPr/>
        </p:nvSpPr>
        <p:spPr bwMode="auto">
          <a:xfrm>
            <a:off x="312738" y="268288"/>
            <a:ext cx="12377737" cy="715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52400" dist="76201" dir="27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r>
              <a:rPr lang="en-US" sz="6500" b="1">
                <a:solidFill>
                  <a:srgbClr val="000000"/>
                </a:solidFill>
              </a:rPr>
              <a:t>John 4:43-54 (NKJV) </a:t>
            </a:r>
          </a:p>
          <a:p>
            <a:pPr defTabSz="457200">
              <a:spcBef>
                <a:spcPts val="500"/>
              </a:spcBef>
            </a:pPr>
            <a:r>
              <a:rPr lang="en-US" sz="4500" baseline="32000">
                <a:solidFill>
                  <a:srgbClr val="000000"/>
                </a:solidFill>
                <a:latin typeface="Times New Roman" charset="0"/>
                <a:cs typeface="Times New Roman" charset="0"/>
                <a:sym typeface="Times New Roman" charset="0"/>
              </a:rPr>
              <a:t>51 </a:t>
            </a:r>
            <a:r>
              <a:rPr lang="en-US" sz="4500">
                <a:solidFill>
                  <a:srgbClr val="000000"/>
                </a:solidFill>
                <a:latin typeface="Times New Roman" charset="0"/>
                <a:cs typeface="Times New Roman" charset="0"/>
                <a:sym typeface="Times New Roman" charset="0"/>
              </a:rPr>
              <a:t>And as he was now going down, his servants met him and told </a:t>
            </a:r>
            <a:r>
              <a:rPr lang="en-US" sz="4500" i="1">
                <a:solidFill>
                  <a:srgbClr val="000000"/>
                </a:solidFill>
                <a:latin typeface="Times New Roman" charset="0"/>
                <a:cs typeface="Times New Roman" charset="0"/>
                <a:sym typeface="Times New Roman" charset="0"/>
              </a:rPr>
              <a:t>him,</a:t>
            </a:r>
            <a:r>
              <a:rPr lang="en-US" sz="4500">
                <a:solidFill>
                  <a:srgbClr val="000000"/>
                </a:solidFill>
                <a:latin typeface="Times New Roman" charset="0"/>
                <a:cs typeface="Times New Roman" charset="0"/>
                <a:sym typeface="Times New Roman" charset="0"/>
              </a:rPr>
              <a:t> saying, "Your son lives!" </a:t>
            </a:r>
            <a:r>
              <a:rPr lang="en-US" sz="4500" baseline="32000">
                <a:solidFill>
                  <a:srgbClr val="000000"/>
                </a:solidFill>
                <a:latin typeface="Times New Roman" charset="0"/>
                <a:cs typeface="Times New Roman" charset="0"/>
                <a:sym typeface="Times New Roman" charset="0"/>
              </a:rPr>
              <a:t>52 </a:t>
            </a:r>
            <a:r>
              <a:rPr lang="en-US" sz="4500">
                <a:solidFill>
                  <a:srgbClr val="000000"/>
                </a:solidFill>
                <a:latin typeface="Times New Roman" charset="0"/>
                <a:cs typeface="Times New Roman" charset="0"/>
                <a:sym typeface="Times New Roman" charset="0"/>
              </a:rPr>
              <a:t>Then he inquired of them the hour when he got better. And they said to him, "Yesterday at the seventh hour the fever left him." </a:t>
            </a:r>
            <a:r>
              <a:rPr lang="en-US" sz="4500" baseline="32000">
                <a:solidFill>
                  <a:srgbClr val="000000"/>
                </a:solidFill>
                <a:latin typeface="Times New Roman" charset="0"/>
                <a:cs typeface="Times New Roman" charset="0"/>
                <a:sym typeface="Times New Roman" charset="0"/>
              </a:rPr>
              <a:t>53 </a:t>
            </a:r>
            <a:r>
              <a:rPr lang="en-US" sz="4500">
                <a:solidFill>
                  <a:srgbClr val="000000"/>
                </a:solidFill>
                <a:latin typeface="Times New Roman" charset="0"/>
                <a:cs typeface="Times New Roman" charset="0"/>
                <a:sym typeface="Times New Roman" charset="0"/>
              </a:rPr>
              <a:t>So the father knew that </a:t>
            </a:r>
            <a:r>
              <a:rPr lang="en-US" sz="4500" i="1">
                <a:solidFill>
                  <a:srgbClr val="000000"/>
                </a:solidFill>
                <a:latin typeface="Times New Roman" charset="0"/>
                <a:cs typeface="Times New Roman" charset="0"/>
                <a:sym typeface="Times New Roman" charset="0"/>
              </a:rPr>
              <a:t>it was</a:t>
            </a:r>
            <a:r>
              <a:rPr lang="en-US" sz="4500">
                <a:solidFill>
                  <a:srgbClr val="000000"/>
                </a:solidFill>
                <a:latin typeface="Times New Roman" charset="0"/>
                <a:cs typeface="Times New Roman" charset="0"/>
                <a:sym typeface="Times New Roman" charset="0"/>
              </a:rPr>
              <a:t> at the same hour in which Jesus said to him, "</a:t>
            </a:r>
            <a:r>
              <a:rPr lang="en-US" sz="4500">
                <a:solidFill>
                  <a:srgbClr val="A43C27"/>
                </a:solidFill>
                <a:latin typeface="Times New Roman" charset="0"/>
                <a:cs typeface="Times New Roman" charset="0"/>
                <a:sym typeface="Times New Roman" charset="0"/>
              </a:rPr>
              <a:t>Your son lives</a:t>
            </a:r>
            <a:r>
              <a:rPr lang="en-US" sz="4500">
                <a:solidFill>
                  <a:srgbClr val="000000"/>
                </a:solidFill>
                <a:latin typeface="Times New Roman" charset="0"/>
                <a:cs typeface="Times New Roman" charset="0"/>
                <a:sym typeface="Times New Roman" charset="0"/>
              </a:rPr>
              <a:t>." And he himself believed, and his whole household. </a:t>
            </a:r>
            <a:r>
              <a:rPr lang="en-US" sz="4500" baseline="32000">
                <a:solidFill>
                  <a:srgbClr val="000000"/>
                </a:solidFill>
                <a:latin typeface="Times New Roman" charset="0"/>
                <a:cs typeface="Times New Roman" charset="0"/>
                <a:sym typeface="Times New Roman" charset="0"/>
              </a:rPr>
              <a:t>54 </a:t>
            </a:r>
            <a:r>
              <a:rPr lang="en-US" sz="4500">
                <a:solidFill>
                  <a:srgbClr val="000000"/>
                </a:solidFill>
                <a:latin typeface="Times New Roman" charset="0"/>
                <a:cs typeface="Times New Roman" charset="0"/>
                <a:sym typeface="Times New Roman" charset="0"/>
              </a:rPr>
              <a:t>This again </a:t>
            </a:r>
            <a:r>
              <a:rPr lang="en-US" sz="4500" i="1">
                <a:solidFill>
                  <a:srgbClr val="000000"/>
                </a:solidFill>
                <a:latin typeface="Times New Roman" charset="0"/>
                <a:cs typeface="Times New Roman" charset="0"/>
                <a:sym typeface="Times New Roman" charset="0"/>
              </a:rPr>
              <a:t>is</a:t>
            </a:r>
            <a:r>
              <a:rPr lang="en-US" sz="4500">
                <a:solidFill>
                  <a:srgbClr val="000000"/>
                </a:solidFill>
                <a:latin typeface="Times New Roman" charset="0"/>
                <a:cs typeface="Times New Roman" charset="0"/>
                <a:sym typeface="Times New Roman" charset="0"/>
              </a:rPr>
              <a:t> the second sign Jesus did when He had come out of Judea into Galilee.</a:t>
            </a:r>
            <a:endParaRPr lang="en-US"/>
          </a:p>
        </p:txBody>
      </p:sp>
    </p:spTree>
  </p:cSld>
  <p:clrMapOvr>
    <a:masterClrMapping/>
  </p:clrMapOvr>
  <p:transition xmlns:p14="http://schemas.microsoft.com/office/powerpoint/2010/mai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9220"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1" name="AutoShape 5"/>
          <p:cNvSpPr>
            <a:spLocks/>
          </p:cNvSpPr>
          <p:nvPr/>
        </p:nvSpPr>
        <p:spPr bwMode="auto">
          <a:xfrm>
            <a:off x="382588" y="1747838"/>
            <a:ext cx="12301537" cy="779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turned water into wine (John 2:1-12)</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cleansed the temple, (John 2:13-22). </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Preformed miracles in Jerusalem during Passover Week (John 2:23) </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Talked with Nicodemus (John 3:1-15).</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John the Baptist declares he must decrease (John 3:22-36). </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Traveling through Samaria, Jesus encounters an immoral woman (John 4:1-26).</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teaches His disciples (John 4:27-38)</a:t>
            </a:r>
          </a:p>
          <a:p>
            <a:pPr marL="820738" indent="-820738" algn="l" defTabSz="457200">
              <a:spcBef>
                <a:spcPts val="8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Many Samaritans believe in Him (John 4:39-42) </a:t>
            </a:r>
            <a:endParaRPr lang="en-US"/>
          </a:p>
        </p:txBody>
      </p:sp>
      <p:sp>
        <p:nvSpPr>
          <p:cNvPr id="9222" name="AutoShape 6"/>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wipe(left)">
                                      <p:cBhvr>
                                        <p:cTn id="12" dur="5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wipe(left)">
                                      <p:cBhvr>
                                        <p:cTn id="17" dur="500"/>
                                        <p:tgtEl>
                                          <p:spTgt spid="92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wipe(left)">
                                      <p:cBhvr>
                                        <p:cTn id="22" dur="500"/>
                                        <p:tgtEl>
                                          <p:spTgt spid="92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wipe(left)">
                                      <p:cBhvr>
                                        <p:cTn id="27" dur="500"/>
                                        <p:tgtEl>
                                          <p:spTgt spid="922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21">
                                            <p:txEl>
                                              <p:pRg st="5" end="5"/>
                                            </p:txEl>
                                          </p:spTgt>
                                        </p:tgtEl>
                                        <p:attrNameLst>
                                          <p:attrName>style.visibility</p:attrName>
                                        </p:attrNameLst>
                                      </p:cBhvr>
                                      <p:to>
                                        <p:strVal val="visible"/>
                                      </p:to>
                                    </p:set>
                                    <p:animEffect transition="in" filter="wipe(left)">
                                      <p:cBhvr>
                                        <p:cTn id="32" dur="500"/>
                                        <p:tgtEl>
                                          <p:spTgt spid="922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21">
                                            <p:txEl>
                                              <p:pRg st="6" end="6"/>
                                            </p:txEl>
                                          </p:spTgt>
                                        </p:tgtEl>
                                        <p:attrNameLst>
                                          <p:attrName>style.visibility</p:attrName>
                                        </p:attrNameLst>
                                      </p:cBhvr>
                                      <p:to>
                                        <p:strVal val="visible"/>
                                      </p:to>
                                    </p:set>
                                    <p:animEffect transition="in" filter="wipe(left)">
                                      <p:cBhvr>
                                        <p:cTn id="37" dur="500"/>
                                        <p:tgtEl>
                                          <p:spTgt spid="922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21">
                                            <p:txEl>
                                              <p:pRg st="7" end="7"/>
                                            </p:txEl>
                                          </p:spTgt>
                                        </p:tgtEl>
                                        <p:attrNameLst>
                                          <p:attrName>style.visibility</p:attrName>
                                        </p:attrNameLst>
                                      </p:cBhvr>
                                      <p:to>
                                        <p:strVal val="visible"/>
                                      </p:to>
                                    </p:set>
                                    <p:animEffect transition="in" filter="wipe(left)">
                                      <p:cBhvr>
                                        <p:cTn id="42" dur="500"/>
                                        <p:tgtEl>
                                          <p:spTgt spid="92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0244"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5"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0246" name="AutoShape 6"/>
          <p:cNvSpPr>
            <a:spLocks/>
          </p:cNvSpPr>
          <p:nvPr/>
        </p:nvSpPr>
        <p:spPr bwMode="auto">
          <a:xfrm>
            <a:off x="5295900" y="2982913"/>
            <a:ext cx="7745413" cy="6065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After His two-day ministry in Samaria, Jesus and His disciples continued north into Galilee. - (cf. Mat 4:4:12ff; Mark 1:14ff; Luke 4:14ff)</a:t>
            </a:r>
          </a:p>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performed many miracles in Galilee during this time - (Mat 4:23-25)</a:t>
            </a:r>
            <a:endParaRPr lang="en-US"/>
          </a:p>
        </p:txBody>
      </p:sp>
      <p:sp>
        <p:nvSpPr>
          <p:cNvPr id="10247"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024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9" name="AutoShape 9"/>
          <p:cNvSpPr>
            <a:spLocks/>
          </p:cNvSpPr>
          <p:nvPr/>
        </p:nvSpPr>
        <p:spPr bwMode="auto">
          <a:xfrm>
            <a:off x="320675" y="6275388"/>
            <a:ext cx="4779963" cy="3024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en-US" sz="3600" b="1">
                <a:solidFill>
                  <a:srgbClr val="FFFFFF"/>
                </a:solidFill>
                <a:effectLst>
                  <a:outerShdw blurRad="38100" dist="38100" dir="2700000" algn="tl">
                    <a:srgbClr val="000000"/>
                  </a:outerShdw>
                </a:effectLst>
              </a:rPr>
              <a:t>John 4:43 (NKJV) </a:t>
            </a:r>
          </a:p>
          <a:p>
            <a:r>
              <a:rPr lang="en-US" sz="3600" baseline="32000">
                <a:solidFill>
                  <a:srgbClr val="FFFFFF"/>
                </a:solidFill>
                <a:effectLst>
                  <a:outerShdw blurRad="38100" dist="38100" dir="2700000" algn="tl">
                    <a:srgbClr val="000000"/>
                  </a:outerShdw>
                </a:effectLst>
              </a:rPr>
              <a:t>43 </a:t>
            </a:r>
            <a:r>
              <a:rPr lang="en-US" sz="3600">
                <a:solidFill>
                  <a:srgbClr val="FFFFFF"/>
                </a:solidFill>
                <a:effectLst>
                  <a:outerShdw blurRad="38100" dist="38100" dir="2700000" algn="tl">
                    <a:srgbClr val="000000"/>
                  </a:outerShdw>
                </a:effectLst>
              </a:rPr>
              <a:t>Now after the two days He departed from there and went to Galilee. </a:t>
            </a:r>
            <a:endParaRPr lang="en-US"/>
          </a:p>
        </p:txBody>
      </p:sp>
      <p:pic>
        <p:nvPicPr>
          <p:cNvPr id="10250" name="Picture 10"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3" y="1358900"/>
            <a:ext cx="12282487" cy="207486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wipe(left)">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wipe(left)">
                                      <p:cBhvr>
                                        <p:cTn id="12" dur="500"/>
                                        <p:tgtEl>
                                          <p:spTgt spid="102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1268"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9"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1270" name="AutoShape 6"/>
          <p:cNvSpPr>
            <a:spLocks/>
          </p:cNvSpPr>
          <p:nvPr/>
        </p:nvSpPr>
        <p:spPr bwMode="auto">
          <a:xfrm>
            <a:off x="5295900" y="2982913"/>
            <a:ext cx="7745413" cy="6269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A prophet has no honor in his own country. (cf. Matt. 13:57; Mark 6:4). </a:t>
            </a:r>
          </a:p>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Is His </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own country</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 Judea or Nazareth?</a:t>
            </a:r>
          </a:p>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Mike Willis: </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Judea . . . seat of Jewish worship &amp; government. Jerusalem, in the sense intended here.</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endParaRPr lang="en-US"/>
          </a:p>
        </p:txBody>
      </p:sp>
      <p:sp>
        <p:nvSpPr>
          <p:cNvPr id="11271"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127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75" y="6300788"/>
            <a:ext cx="4754563" cy="3000375"/>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127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113" y="1358900"/>
            <a:ext cx="12282487" cy="207486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wipe(left)">
                                      <p:cBhvr>
                                        <p:cTn id="7" dur="500"/>
                                        <p:tgtEl>
                                          <p:spTgt spid="112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wipe(left)">
                                      <p:cBhvr>
                                        <p:cTn id="12" dur="500"/>
                                        <p:tgtEl>
                                          <p:spTgt spid="112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0">
                                            <p:txEl>
                                              <p:pRg st="2" end="2"/>
                                            </p:txEl>
                                          </p:spTgt>
                                        </p:tgtEl>
                                        <p:attrNameLst>
                                          <p:attrName>style.visibility</p:attrName>
                                        </p:attrNameLst>
                                      </p:cBhvr>
                                      <p:to>
                                        <p:strVal val="visible"/>
                                      </p:to>
                                    </p:set>
                                    <p:animEffect transition="in" filter="wipe(left)">
                                      <p:cBhvr>
                                        <p:cTn id="17" dur="500"/>
                                        <p:tgtEl>
                                          <p:spTgt spid="11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8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2292" name="Picture 4" descr="green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3"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12294" name="AutoShape 6"/>
          <p:cNvSpPr>
            <a:spLocks/>
          </p:cNvSpPr>
          <p:nvPr/>
        </p:nvSpPr>
        <p:spPr bwMode="auto">
          <a:xfrm>
            <a:off x="5295900" y="2982913"/>
            <a:ext cx="7745413" cy="5659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flat" cmpd="sng">
                <a:solidFill>
                  <a:srgbClr val="000000"/>
                </a:solidFill>
                <a:prstDash val="solid"/>
                <a:round/>
                <a:headEnd/>
                <a:tailEnd/>
              </a14:hiddenLine>
            </a:ext>
          </a:extLst>
        </p:spPr>
        <p:txBody>
          <a:bodyPr lIns="190500" tIns="190500" rIns="190500" bIns="190500"/>
          <a:lstStyle/>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A prophet has no honor in his own country. (cf. Matt. 13:57; Mark 6:4). </a:t>
            </a:r>
          </a:p>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Is His </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own country</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 Judea or Nazareth?</a:t>
            </a:r>
          </a:p>
          <a:p>
            <a:pPr marL="820738" indent="-820738" algn="l" defTabSz="457200">
              <a:spcBef>
                <a:spcPts val="1600"/>
              </a:spcBef>
              <a:buClr>
                <a:srgbClr val="498649"/>
              </a:buClr>
              <a:buSzPct val="100000"/>
              <a:buFont typeface="Wingdings 2" charset="0"/>
              <a:buChar char=""/>
            </a:pP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Barnes, JFB, Adam Clarke: </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3200">
                <a:solidFill>
                  <a:srgbClr val="FFFFFF"/>
                </a:solidFill>
                <a:effectLst>
                  <a:outerShdw blurRad="38100" dist="38100" dir="2700000" algn="tl">
                    <a:srgbClr val="000000"/>
                  </a:outerShdw>
                </a:effectLst>
                <a:latin typeface="Chalkduster" charset="0"/>
                <a:cs typeface="Chalkduster" charset="0"/>
                <a:sym typeface="Chalkduster" charset="0"/>
              </a:rPr>
              <a:t>Jesus went to Galilee, but not to Nazareth, . . .</a:t>
            </a:r>
            <a:r>
              <a:rPr lang="ja-JP" altLang="en-US" sz="3200">
                <a:solidFill>
                  <a:srgbClr val="FFFFFF"/>
                </a:solidFill>
                <a:effectLst>
                  <a:outerShdw blurRad="38100" dist="38100" dir="2700000" algn="tl">
                    <a:srgbClr val="000000"/>
                  </a:outerShdw>
                </a:effectLst>
                <a:latin typeface="Chalkduster" charset="0"/>
                <a:cs typeface="Chalkduster" charset="0"/>
                <a:sym typeface="Chalkduster" charset="0"/>
              </a:rPr>
              <a:t>”</a:t>
            </a:r>
            <a:endParaRPr lang="en-US"/>
          </a:p>
        </p:txBody>
      </p:sp>
      <p:sp>
        <p:nvSpPr>
          <p:cNvPr id="12295" name="AutoShape 7"/>
          <p:cNvSpPr>
            <a:spLocks/>
          </p:cNvSpPr>
          <p:nvPr/>
        </p:nvSpPr>
        <p:spPr bwMode="auto">
          <a:xfrm>
            <a:off x="38100" y="12700"/>
            <a:ext cx="12928600" cy="161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The Nobleman</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r>
              <a:rPr lang="en-US" sz="3500">
                <a:solidFill>
                  <a:srgbClr val="FFFFFF"/>
                </a:solidFill>
                <a:effectLst>
                  <a:outerShdw blurRad="38100" dist="38100" dir="2700000" algn="tl">
                    <a:srgbClr val="000000"/>
                  </a:outerShdw>
                </a:effectLst>
                <a:latin typeface="Zapfino" charset="0"/>
                <a:cs typeface="Zapfino" charset="0"/>
                <a:sym typeface="Zapfino" charset="0"/>
              </a:rPr>
              <a:t>s Son Healed</a:t>
            </a:r>
            <a:r>
              <a:rPr lang="ja-JP" altLang="en-US" sz="3500">
                <a:solidFill>
                  <a:srgbClr val="FFFFFF"/>
                </a:solidFill>
                <a:effectLst>
                  <a:outerShdw blurRad="38100" dist="38100" dir="2700000" algn="tl">
                    <a:srgbClr val="000000"/>
                  </a:outerShdw>
                </a:effectLst>
                <a:latin typeface="Zapfino" charset="0"/>
                <a:cs typeface="Zapfino" charset="0"/>
                <a:sym typeface="Zapfino" charset="0"/>
              </a:rPr>
              <a:t>”</a:t>
            </a:r>
            <a:endParaRPr lang="en-US"/>
          </a:p>
        </p:txBody>
      </p:sp>
      <p:pic>
        <p:nvPicPr>
          <p:cNvPr id="1229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3022600"/>
            <a:ext cx="5240337" cy="644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7" name="Picture 9"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3" y="1358900"/>
            <a:ext cx="12282487" cy="2074863"/>
          </a:xfrm>
          <a:prstGeom prst="rect">
            <a:avLst/>
          </a:prstGeom>
          <a:noFill/>
          <a:ln>
            <a:noFill/>
          </a:ln>
          <a:effectLst>
            <a:outerShdw blurRad="76200" dist="76200" dir="315589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12298"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375" y="6300788"/>
            <a:ext cx="4754563" cy="3000375"/>
          </a:xfrm>
          <a:prstGeom prst="rect">
            <a:avLst/>
          </a:prstGeom>
          <a:noFill/>
          <a:ln>
            <a:noFill/>
          </a:ln>
          <a:effectLst>
            <a:outerShdw blurRad="63500" dist="115645" dir="30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wipe(left)">
                                      <p:cBhvr>
                                        <p:cTn id="7" dur="500"/>
                                        <p:tgtEl>
                                          <p:spTgt spid="122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4">
                                            <p:txEl>
                                              <p:pRg st="1" end="1"/>
                                            </p:txEl>
                                          </p:spTgt>
                                        </p:tgtEl>
                                        <p:attrNameLst>
                                          <p:attrName>style.visibility</p:attrName>
                                        </p:attrNameLst>
                                      </p:cBhvr>
                                      <p:to>
                                        <p:strVal val="visible"/>
                                      </p:to>
                                    </p:set>
                                    <p:animEffect transition="in" filter="wipe(left)">
                                      <p:cBhvr>
                                        <p:cTn id="12" dur="500"/>
                                        <p:tgtEl>
                                          <p:spTgt spid="122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4">
                                            <p:txEl>
                                              <p:pRg st="2" end="2"/>
                                            </p:txEl>
                                          </p:spTgt>
                                        </p:tgtEl>
                                        <p:attrNameLst>
                                          <p:attrName>style.visibility</p:attrName>
                                        </p:attrNameLst>
                                      </p:cBhvr>
                                      <p:to>
                                        <p:strVal val="visible"/>
                                      </p:to>
                                    </p:set>
                                    <p:animEffect transition="in" filter="wipe(left)">
                                      <p:cBhvr>
                                        <p:cTn id="17" dur="500"/>
                                        <p:tgtEl>
                                          <p:spTgt spid="122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bldLvl="5"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85604A"/>
      </a:dk1>
      <a:lt1>
        <a:srgbClr val="3B6985"/>
      </a:lt1>
      <a:dk2>
        <a:srgbClr val="CDCDCD"/>
      </a:dk2>
      <a:lt2>
        <a:srgbClr val="75716F"/>
      </a:lt2>
      <a:accent1>
        <a:srgbClr val="9EA3A1"/>
      </a:accent1>
      <a:accent2>
        <a:srgbClr val="ACAD6A"/>
      </a:accent2>
      <a:accent3>
        <a:srgbClr val="AFB9C2"/>
      </a:accent3>
      <a:accent4>
        <a:srgbClr val="71513E"/>
      </a:accent4>
      <a:accent5>
        <a:srgbClr val="CCCECD"/>
      </a:accent5>
      <a:accent6>
        <a:srgbClr val="9B9C5F"/>
      </a:accent6>
      <a:hlink>
        <a:srgbClr val="0000FF"/>
      </a:hlink>
      <a:folHlink>
        <a:srgbClr val="FF00FF"/>
      </a:folHlink>
    </a:clrScheme>
    <a:fontScheme name="Office Theme">
      <a:majorFont>
        <a:latin typeface="Didot"/>
        <a:ea typeface="ＭＳ Ｐゴシック"/>
        <a:cs typeface="Didot"/>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lnDef>
  </a:objectDefaults>
  <a:extraClrSchemeLst/>
</a:theme>
</file>

<file path=ppt/theme/theme2.xml><?xml version="1.0" encoding="utf-8"?>
<a:theme xmlns:a="http://schemas.openxmlformats.org/drawingml/2006/main" name="Office Theme">
  <a:themeElements>
    <a:clrScheme name="">
      <a:dk1>
        <a:srgbClr val="85604A"/>
      </a:dk1>
      <a:lt1>
        <a:srgbClr val="3B6985"/>
      </a:lt1>
      <a:dk2>
        <a:srgbClr val="CDCDCD"/>
      </a:dk2>
      <a:lt2>
        <a:srgbClr val="75716F"/>
      </a:lt2>
      <a:accent1>
        <a:srgbClr val="9EA3A1"/>
      </a:accent1>
      <a:accent2>
        <a:srgbClr val="ACAD6A"/>
      </a:accent2>
      <a:accent3>
        <a:srgbClr val="AFB9C2"/>
      </a:accent3>
      <a:accent4>
        <a:srgbClr val="71513E"/>
      </a:accent4>
      <a:accent5>
        <a:srgbClr val="CCCECD"/>
      </a:accent5>
      <a:accent6>
        <a:srgbClr val="9B9C5F"/>
      </a:accent6>
      <a:hlink>
        <a:srgbClr val="0000FF"/>
      </a:hlink>
      <a:folHlink>
        <a:srgbClr val="FF00FF"/>
      </a:folHlink>
    </a:clrScheme>
    <a:fontScheme name="Office Theme">
      <a:majorFont>
        <a:latin typeface="Didot"/>
        <a:ea typeface="ＭＳ Ｐゴシック"/>
        <a:cs typeface="Didot"/>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75716F"/>
      </a:dk2>
      <a:lt2>
        <a:srgbClr val="CDCDCD"/>
      </a:lt2>
      <a:accent1>
        <a:srgbClr val="9EA3A1"/>
      </a:accent1>
      <a:accent2>
        <a:srgbClr val="ACAD6A"/>
      </a:accent2>
      <a:accent3>
        <a:srgbClr val="FFFFFF"/>
      </a:accent3>
      <a:accent4>
        <a:srgbClr val="000000"/>
      </a:accent4>
      <a:accent5>
        <a:srgbClr val="CCCECD"/>
      </a:accent5>
      <a:accent6>
        <a:srgbClr val="9B9C5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1575</Words>
  <Application>Microsoft Macintosh PowerPoint</Application>
  <PresentationFormat>Custom</PresentationFormat>
  <Paragraphs>93</Paragraphs>
  <Slides>26</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Didot</vt:lpstr>
      <vt:lpstr>Avenir Roman</vt:lpstr>
      <vt:lpstr>Times Roman</vt:lpstr>
      <vt:lpstr>Zapfino</vt:lpstr>
      <vt:lpstr>Big Book Heavy</vt:lpstr>
      <vt:lpstr>Times New Roman</vt:lpstr>
      <vt:lpstr>American Typewriter</vt:lpstr>
      <vt:lpstr>Calibri</vt:lpstr>
      <vt:lpstr>Chalkduster</vt:lpstr>
      <vt:lpstr>Wingdings 2</vt:lpstr>
      <vt:lpstr>Chalkboard</vt:lpstr>
      <vt:lpstr>Charcoal CY</vt:lpstr>
      <vt:lpstr>Book Antiqua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Don Mcclain</cp:lastModifiedBy>
  <cp:revision>1</cp:revision>
  <dcterms:modified xsi:type="dcterms:W3CDTF">2014-02-17T18:37:11Z</dcterms:modified>
</cp:coreProperties>
</file>