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3004800" cy="9753600"/>
  <p:notesSz cx="6858000" cy="9144000"/>
  <p:defaultTextStyle>
    <a:lvl1pPr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1pPr>
    <a:lvl2pPr indent="228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2pPr>
    <a:lvl3pPr indent="457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3pPr>
    <a:lvl4pPr indent="685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4pPr>
    <a:lvl5pPr indent="9144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5pPr>
    <a:lvl6pPr indent="11430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6pPr>
    <a:lvl7pPr indent="13716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7pPr>
    <a:lvl8pPr indent="16002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8pPr>
    <a:lvl9pPr indent="1828800" algn="ctr" defTabSz="584200">
      <a:defRPr sz="4000">
        <a:solidFill>
          <a:srgbClr val="625B48"/>
        </a:solidFill>
        <a:latin typeface="+mn-lt"/>
        <a:ea typeface="+mn-ea"/>
        <a:cs typeface="+mn-cs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6" name="Shape 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een_backgroun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9" y="-19050"/>
            <a:ext cx="13042901" cy="979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One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Two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Three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Four</a:t>
            </a:r>
            <a:endParaRPr sz="4200">
              <a:solidFill>
                <a:srgbClr val="FFFCF2"/>
              </a:solidFill>
              <a:effectLst>
                <a:outerShdw sx="100000" sy="100000" kx="0" ky="0" algn="b" rotWithShape="0" blurRad="25400" dist="25400" dir="13500000">
                  <a:srgbClr val="424242">
                    <a:alpha val="50000"/>
                  </a:srgbClr>
                </a:outerShdw>
              </a:effectLst>
            </a:endParaRP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" name="Shape 36"/>
          <p:cNvSpPr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defTabSz="457200">
              <a:defRPr sz="70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1pPr>
            <a:lvl2pPr marL="14505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2pPr>
            <a:lvl3pPr marL="20347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3pPr>
            <a:lvl4pPr marL="26189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4pPr>
            <a:lvl5pPr marL="3203121" indent="-485321" defTabSz="457200">
              <a:spcBef>
                <a:spcPts val="3600"/>
              </a:spcBef>
              <a:buSzPct val="90000"/>
              <a:buFont typeface="Gill Sans"/>
              <a:buBlip>
                <a:blip r:embed="rId3"/>
              </a:buBlip>
              <a:defRPr sz="3200">
                <a:solidFill>
                  <a:srgbClr val="FFFFFF"/>
                </a:solidFill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270000" y="2743200"/>
            <a:ext cx="10464800" cy="4267200"/>
          </a:xfrm>
          <a:prstGeom prst="rect">
            <a:avLst/>
          </a:prstGeom>
          <a:effectLst>
            <a:outerShdw sx="100000" sy="100000" kx="0" ky="0" algn="b" rotWithShape="0" blurRad="12700" dist="12700" dir="5400000">
              <a:srgbClr val="424242"/>
            </a:outerShdw>
          </a:effectLst>
        </p:spPr>
        <p:txBody>
          <a:bodyPr/>
          <a:lstStyle>
            <a:lvl1pPr>
              <a:defRPr spc="-105" sz="8000">
                <a:solidFill>
                  <a:srgbClr val="E5E5E5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05" sz="8000">
                <a:solidFill>
                  <a:srgbClr val="E5E5E5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3E231A"/>
                </a:solidFill>
              </a:rPr>
              <a:t>Title Text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469900" indent="-469900">
              <a:spcBef>
                <a:spcPts val="3000"/>
              </a:spcBef>
              <a:buSzPct val="25000"/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939800" indent="-469900">
              <a:spcBef>
                <a:spcPts val="3000"/>
              </a:spcBef>
              <a:buSzPct val="25000"/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1409700" indent="-469900">
              <a:spcBef>
                <a:spcPts val="3000"/>
              </a:spcBef>
              <a:buSzPct val="25000"/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1879600" indent="-469900">
              <a:spcBef>
                <a:spcPts val="3000"/>
              </a:spcBef>
              <a:buSzPct val="25000"/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2349500" indent="-469900">
              <a:spcBef>
                <a:spcPts val="3000"/>
              </a:spcBef>
              <a:buSzPct val="25000"/>
              <a:buBlip>
                <a:blip r:embed="rId3"/>
              </a:buBlip>
              <a:defRPr sz="3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One</a:t>
            </a:r>
            <a:endParaRPr sz="3800">
              <a:solidFill>
                <a:srgbClr val="3E231A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Two</a:t>
            </a:r>
            <a:endParaRPr sz="3800">
              <a:solidFill>
                <a:srgbClr val="3E231A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Three</a:t>
            </a:r>
            <a:endParaRPr sz="3800">
              <a:solidFill>
                <a:srgbClr val="3E231A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Four</a:t>
            </a:r>
            <a:endParaRPr sz="3800">
              <a:solidFill>
                <a:srgbClr val="3E231A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3E231A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One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Two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Three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Four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One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Two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Three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Four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transition spd="med" advClick="1"/>
  <p:txStyles>
    <p:titleStyle>
      <a:lvl1pPr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sz="76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81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762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1143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524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905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2286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667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3048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3429000" indent="-381000" defTabSz="584200">
        <a:spcBef>
          <a:spcPts val="3200"/>
        </a:spcBef>
        <a:buClr>
          <a:srgbClr val="9A7865"/>
        </a:buClr>
        <a:buSzPct val="40000"/>
        <a:buFont typeface="Georgia"/>
        <a:buBlip>
          <a:blip r:embed="rId3"/>
        </a:buBlip>
        <a:defRPr sz="36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228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457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685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9144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11430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3716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6002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828800" algn="ctr" defTabSz="58420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1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7.jpeg"/><Relationship Id="rId4" Type="http://schemas.openxmlformats.org/officeDocument/2006/relationships/image" Target="../media/image3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65stchurchofchrist.org/coc/sermons/" TargetMode="External"/><Relationship Id="rId7" Type="http://schemas.openxmlformats.org/officeDocument/2006/relationships/hyperlink" Target="http://www.microsoft.com/downloads/details.aspx?FamilyID=cb9bf144-1076-4615-9951-294eeb832823&amp;displaylang=en" TargetMode="External"/><Relationship Id="rId8" Type="http://schemas.openxmlformats.org/officeDocument/2006/relationships/image" Target="../media/image2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believe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1" y="-399"/>
            <a:ext cx="13042901" cy="9779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-970888" y="3007783"/>
            <a:ext cx="9969501" cy="264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5900">
                <a:solidFill>
                  <a:srgbClr val="0000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/>
            </a:pPr>
            <a:r>
              <a:rPr sz="5900"/>
              <a:t>That You May</a:t>
            </a:r>
          </a:p>
        </p:txBody>
      </p:sp>
      <p:sp>
        <p:nvSpPr>
          <p:cNvPr id="50" name="Shape 50"/>
          <p:cNvSpPr/>
          <p:nvPr/>
        </p:nvSpPr>
        <p:spPr>
          <a:xfrm>
            <a:off x="37602" y="7025216"/>
            <a:ext cx="12970539" cy="2133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5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Big Book Heavy"/>
                <a:ea typeface="Big Book Heavy"/>
                <a:cs typeface="Big Book Heavy"/>
                <a:sym typeface="Big Book Heavy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1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“He Who Believes In Jesus Shall Live” - [John 11:1-57]</a:t>
            </a:r>
          </a:p>
        </p:txBody>
      </p:sp>
      <p:pic>
        <p:nvPicPr>
          <p:cNvPr id="5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16900" y="381000"/>
            <a:ext cx="4660900" cy="321310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84" y="2753200"/>
            <a:ext cx="5816778" cy="6892680"/>
          </a:xfrm>
          <a:prstGeom prst="rect">
            <a:avLst/>
          </a:prstGeom>
        </p:spPr>
      </p:pic>
      <p:sp>
        <p:nvSpPr>
          <p:cNvPr id="93" name="Shape 93"/>
          <p:cNvSpPr/>
          <p:nvPr/>
        </p:nvSpPr>
        <p:spPr>
          <a:xfrm>
            <a:off x="5967213" y="2997068"/>
            <a:ext cx="6790202" cy="66492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Lazarus had been in the tomb 4 days - (11:17)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Bethany’s proximity to Jerusalem explains why there was such a large gathering of Jews - (11:1811:18,19)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Martha rushes to meet the Lord - notice her faith, (11:21) No criticism of Jesus seems to be implied -  her brother was dead before the messengers got to Jesus. (v. 6 &amp; 17)</a:t>
            </a:r>
          </a:p>
        </p:txBody>
      </p:sp>
      <p:sp>
        <p:nvSpPr>
          <p:cNvPr id="94" name="Shape 94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sp>
        <p:nvSpPr>
          <p:cNvPr id="95" name="Shape 95"/>
          <p:cNvSpPr/>
          <p:nvPr/>
        </p:nvSpPr>
        <p:spPr>
          <a:xfrm>
            <a:off x="296396" y="6726766"/>
            <a:ext cx="5611954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11:17–19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17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. . .already been in the tomb four days.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. . .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19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And many of the Jews had joined the women around Martha and Mary, to comfort them concerning their brother </a:t>
            </a:r>
          </a:p>
        </p:txBody>
      </p:sp>
      <p:pic>
        <p:nvPicPr>
          <p:cNvPr id="9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808" y="1676399"/>
            <a:ext cx="13186835" cy="12852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83" y="2753200"/>
            <a:ext cx="5816779" cy="6892680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5967213" y="2997068"/>
            <a:ext cx="6790202" cy="73223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Your brother will rise again. Since the word “again” - This promise sets the stage for Jesus’ conversation with Martha.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She confident in Lazarus’ raising up in the final resurrection at the last day. (11:24)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I am the Resurrection and the Life. This is the fifth of Jesus’ great “I am” revelations.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sp>
        <p:nvSpPr>
          <p:cNvPr id="101" name="Shape 101"/>
          <p:cNvSpPr/>
          <p:nvPr/>
        </p:nvSpPr>
        <p:spPr>
          <a:xfrm>
            <a:off x="296396" y="6726766"/>
            <a:ext cx="5611954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11:17–19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17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. . .already been in the tomb four days.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. . .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19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And many of the Jews had joined the women around Martha and Mary, to comfort them concerning their brother </a:t>
            </a:r>
          </a:p>
        </p:txBody>
      </p:sp>
      <p:pic>
        <p:nvPicPr>
          <p:cNvPr id="10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808" y="1676400"/>
            <a:ext cx="13186835" cy="1285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9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6256866" y="2768600"/>
            <a:ext cx="6573296" cy="6861881"/>
          </a:xfrm>
          <a:prstGeom prst="roundRect">
            <a:avLst>
              <a:gd name="adj" fmla="val 7011"/>
            </a:avLst>
          </a:prstGeom>
          <a:blipFill>
            <a:blip r:embed="rId2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CFDE1"/>
                </a:solidFill>
              </a:defRPr>
            </a:pPr>
          </a:p>
        </p:txBody>
      </p:sp>
      <p:pic>
        <p:nvPicPr>
          <p:cNvPr id="10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983" y="2753200"/>
            <a:ext cx="5816779" cy="6892680"/>
          </a:xfrm>
          <a:prstGeom prst="rect">
            <a:avLst/>
          </a:prstGeom>
        </p:spPr>
      </p:pic>
      <p:sp>
        <p:nvSpPr>
          <p:cNvPr id="106" name="Shape 106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sp>
        <p:nvSpPr>
          <p:cNvPr id="107" name="Shape 107"/>
          <p:cNvSpPr/>
          <p:nvPr/>
        </p:nvSpPr>
        <p:spPr>
          <a:xfrm>
            <a:off x="296396" y="6726766"/>
            <a:ext cx="5611954" cy="276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11:17–19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17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. . .already been in the tomb four days.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. . .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19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And many of the Jews had joined the women around Martha and Mary, to comfort them concerning their brother </a:t>
            </a:r>
          </a:p>
        </p:txBody>
      </p:sp>
      <p:sp>
        <p:nvSpPr>
          <p:cNvPr id="108" name="Shape 108"/>
          <p:cNvSpPr/>
          <p:nvPr/>
        </p:nvSpPr>
        <p:spPr>
          <a:xfrm>
            <a:off x="6414562" y="3405540"/>
            <a:ext cx="6257905" cy="585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0" defTabSz="457200">
              <a:spcBef>
                <a:spcPts val="1800"/>
              </a:spcBef>
              <a:defRPr sz="1800">
                <a:solidFill>
                  <a:srgbClr val="000000"/>
                </a:solidFill>
              </a:defRPr>
            </a:pPr>
            <a:r>
              <a:rPr sz="44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rPr>
              <a:t>John 11:25–26 (NKJV)</a:t>
            </a:r>
            <a:endParaRPr sz="4400">
              <a:effectLst>
                <a:outerShdw sx="100000" sy="100000" kx="0" ky="0" algn="b" rotWithShape="0" blurRad="76200" dist="63500" dir="2234079">
                  <a:srgbClr val="000000">
                    <a:alpha val="32000"/>
                  </a:srgbClr>
                </a:outerShdw>
              </a:effectLst>
              <a:latin typeface="Boulder Regular"/>
              <a:ea typeface="Boulder Regular"/>
              <a:cs typeface="Boulder Regular"/>
              <a:sym typeface="Boulder Regular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25</a:t>
            </a:r>
            <a:r>
              <a:rPr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Jesus said to her, “</a:t>
            </a:r>
            <a:r>
              <a:rPr sz="4000">
                <a:solidFill>
                  <a:srgbClr val="A43C27"/>
                </a:solidFill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I am the resurrection and the life. He who believes in Me, though he may die, he shall live</a:t>
            </a:r>
            <a:r>
              <a:rPr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. </a:t>
            </a:r>
            <a:r>
              <a:rPr baseline="31999"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26</a:t>
            </a:r>
            <a:r>
              <a:rPr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sz="4000">
                <a:solidFill>
                  <a:srgbClr val="A43C27"/>
                </a:solidFill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And whoever lives and believes in Me shall never die. Do you believe this</a:t>
            </a:r>
            <a:r>
              <a:rPr sz="4000">
                <a:effectLst>
                  <a:outerShdw sx="100000" sy="100000" kx="0" ky="0" algn="b" rotWithShape="0" blurRad="76200" dist="63500" dir="2234079">
                    <a:srgbClr val="000000">
                      <a:alpha val="32000"/>
                    </a:srgbClr>
                  </a:outerShdw>
                </a:effectLst>
                <a:latin typeface="Book Antiqua"/>
                <a:ea typeface="Book Antiqua"/>
                <a:cs typeface="Book Antiqua"/>
                <a:sym typeface="Book Antiqua"/>
              </a:rPr>
              <a:t>?”</a:t>
            </a:r>
          </a:p>
        </p:txBody>
      </p:sp>
      <p:pic>
        <p:nvPicPr>
          <p:cNvPr id="10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6808" y="1676400"/>
            <a:ext cx="13186835" cy="1285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77" y="3097173"/>
            <a:ext cx="5978792" cy="6471434"/>
          </a:xfrm>
          <a:prstGeom prst="rect">
            <a:avLst/>
          </a:prstGeom>
        </p:spPr>
      </p:pic>
      <p:sp>
        <p:nvSpPr>
          <p:cNvPr id="112" name="Shape 112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sp>
        <p:nvSpPr>
          <p:cNvPr id="113" name="Shape 113"/>
          <p:cNvSpPr/>
          <p:nvPr/>
        </p:nvSpPr>
        <p:spPr>
          <a:xfrm>
            <a:off x="296396" y="3323166"/>
            <a:ext cx="5611954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11:27 (NKJV)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27 </a:t>
            </a:r>
            <a:r>
              <a:rPr sz="28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She said to Him, “Yes, Lord, I believe that You are the Christ, the Son of God, who is to come into the world.”</a:t>
            </a:r>
          </a:p>
        </p:txBody>
      </p:sp>
      <p:pic>
        <p:nvPicPr>
          <p:cNvPr id="11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808" y="1676400"/>
            <a:ext cx="13186835" cy="12852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115" name="Shape 115"/>
          <p:cNvSpPr/>
          <p:nvPr/>
        </p:nvSpPr>
        <p:spPr>
          <a:xfrm>
            <a:off x="5967213" y="2997068"/>
            <a:ext cx="6790202" cy="6267739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Martha gave a great confession of faith in Christ. (11:27)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Martha informs Mary of Jesus’ presence &amp; desire to speak with her - (11:28-31)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comforts Mary - note His commission - (11:32-37)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raises Lazarus - (11:38-44)</a:t>
            </a:r>
          </a:p>
        </p:txBody>
      </p:sp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6040767" y="2675424"/>
            <a:ext cx="6553069" cy="6750507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397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20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For many of the Jews, this miracle was clear proof of Jesus’ claim. - 11:45-47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20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But others were only hardened and reported what had happened. 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20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This miraculous sign was so significant that the chief priests &amp; the Pharisees to call an emergency session of the Sanhedrin - 47-53</a:t>
            </a:r>
          </a:p>
        </p:txBody>
      </p:sp>
      <p:pic>
        <p:nvPicPr>
          <p:cNvPr id="11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516" y="2755900"/>
            <a:ext cx="5271476" cy="6830855"/>
          </a:xfrm>
          <a:prstGeom prst="rect">
            <a:avLst/>
          </a:prstGeom>
        </p:spPr>
      </p:pic>
      <p:sp>
        <p:nvSpPr>
          <p:cNvPr id="119" name="Shape 119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12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650" y="1545166"/>
            <a:ext cx="12509501" cy="165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8600"/>
            <a:ext cx="5744229" cy="7962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5673886" y="3113616"/>
            <a:ext cx="7099301" cy="6301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John 20:30-31 (NKJV) </a:t>
            </a:r>
            <a:b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30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And truly Jesus did many other signs in the presence of His disciples, which are not written in this book; </a:t>
            </a: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31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but these are written that you may believe that Jesus is the Christ, the Son of God, and that believing you may have life in His name. </a:t>
            </a:r>
          </a:p>
        </p:txBody>
      </p:sp>
      <p:pic>
        <p:nvPicPr>
          <p:cNvPr id="12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1342775"/>
            <a:ext cx="3479800" cy="2217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sp>
        <p:nvSpPr>
          <p:cNvPr id="125" name="Shape 125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ed_Black_line_v1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0" y="0"/>
            <a:ext cx="13004800" cy="975360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i="1">
                <a:solidFill>
                  <a:srgbClr val="FFFFFF"/>
                </a:solidFill>
                <a:effectLst>
                  <a:outerShdw sx="100000" sy="100000" kx="0" ky="0" algn="b" rotWithShape="0" blurRad="50800" dist="12700" dir="5400000">
                    <a:srgbClr val="000000">
                      <a:alpha val="30000"/>
                    </a:srgbClr>
                  </a:outerShdw>
                </a:effectLst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pic>
        <p:nvPicPr>
          <p:cNvPr id="130" name="green_backgroun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" y="44450"/>
            <a:ext cx="13042901" cy="972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400050" y="2999316"/>
            <a:ext cx="12204700" cy="4940301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rPr>
              <a:t>Charts by Don McClain</a:t>
            </a:r>
            <a:endParaRPr sz="4200">
              <a:solidFill>
                <a:srgbClr val="FFD9A8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rcoal CY"/>
              <a:ea typeface="Charcoal CY"/>
              <a:cs typeface="Charcoal CY"/>
              <a:sym typeface="Charcoal CY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Prepared August 31 / Preached August 31, 2014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West 65th Street church of Christ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P.O. Box 190062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Little Rock AR 72219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501-568-1062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Prepared using Keynote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Email – 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  <a:hlinkClick r:id="rId5" invalidUrl="" action="" tgtFrame="" tooltip="" history="1" highlightClick="0" endSnd="0"/>
              </a:rPr>
              <a:t>donmcclain@sbcglobal.net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 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More Keynote, PPT &amp; Audio Sermons:</a:t>
            </a:r>
            <a:endParaRPr sz="2900">
              <a:solidFill>
                <a:srgbClr val="FFFFFF"/>
              </a:solidFill>
              <a:effectLst>
                <a:outerShdw sx="100000" sy="100000" kx="0" ky="0" algn="b" rotWithShape="0" blurRad="152400" dist="76200" dir="246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  <a:hlinkClick r:id="rId6" invalidUrl="" action="" tgtFrame="" tooltip="" history="1" highlightClick="0" endSnd="0"/>
              </a:rPr>
              <a:t>http://w65stchurchofchrist.org/coc/sermons/</a:t>
            </a:r>
            <a:r>
              <a: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</a:t>
            </a:r>
          </a:p>
        </p:txBody>
      </p:sp>
      <p:sp>
        <p:nvSpPr>
          <p:cNvPr id="132" name="Shape 132"/>
          <p:cNvSpPr/>
          <p:nvPr/>
        </p:nvSpPr>
        <p:spPr>
          <a:xfrm>
            <a:off x="469900" y="8580204"/>
            <a:ext cx="12052300" cy="977901"/>
          </a:xfrm>
          <a:prstGeom prst="rect">
            <a:avLst/>
          </a:prstGeom>
          <a:solidFill>
            <a:srgbClr val="424242"/>
          </a:solidFill>
          <a:ln w="38100">
            <a:solidFill>
              <a:srgbClr val="FFFFFF"/>
            </a:solidFill>
            <a:round/>
          </a:ln>
          <a:effectLst>
            <a:outerShdw sx="100000" sy="100000" kx="0" ky="0" algn="b" rotWithShape="0" blurRad="38100" dist="19999" dir="540000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rPr>
              <a:t>Note – Many of the transition effects used in this presentation will be lost using PPT 2007 Viewer</a:t>
            </a:r>
            <a:endParaRPr sz="4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ook Antiqua"/>
              <a:ea typeface="Book Antiqua"/>
              <a:cs typeface="Book Antiqua"/>
              <a:sym typeface="Book Antiqua"/>
            </a:endParaRPr>
          </a:p>
          <a:p>
            <a:pPr lvl="0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D6A800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D6A800"/>
                  </a:solidFill>
                </a:uFill>
                <a:latin typeface="Book Antiqua"/>
                <a:ea typeface="Book Antiqua"/>
                <a:cs typeface="Book Antiqua"/>
                <a:sym typeface="Book Antiqua"/>
                <a:hlinkClick r:id="rId7" invalidUrl="" action="" tgtFrame="" tooltip="" history="1" highlightClick="0" endSnd="0"/>
              </a:rPr>
              <a:t>http://www.microsoft.com/downloads/details.aspx?FamilyID=cb9bf144-1076-4615-9951-294eeb832823&amp;displaylang=en</a:t>
            </a:r>
            <a:r>
              <a:rPr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</a:p>
        </p:txBody>
      </p:sp>
      <p:pic>
        <p:nvPicPr>
          <p:cNvPr id="133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2033" y="1402556"/>
            <a:ext cx="3383823" cy="2140744"/>
          </a:xfrm>
          <a:prstGeom prst="rect">
            <a:avLst/>
          </a:prstGeom>
        </p:spPr>
      </p:pic>
      <p:sp>
        <p:nvSpPr>
          <p:cNvPr id="134" name="Shape 134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182937"/>
            <a:ext cx="12979400" cy="9387726"/>
          </a:xfrm>
          <a:prstGeom prst="rect">
            <a:avLst/>
          </a:prstGeom>
        </p:spPr>
      </p:pic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98600"/>
            <a:ext cx="5744229" cy="79629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5673886" y="3113616"/>
            <a:ext cx="7099301" cy="6301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spcBef>
                <a:spcPts val="500"/>
              </a:spcBef>
              <a:defRPr sz="1800">
                <a:solidFill>
                  <a:srgbClr val="000000"/>
                </a:solidFill>
              </a:defRPr>
            </a:pPr>
            <a: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John 20:30-31 (NKJV) </a:t>
            </a:r>
            <a:br>
              <a:rPr b="1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30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And truly Jesus did many other signs in the presence of His disciples, which are not written in this book; </a:t>
            </a:r>
            <a:r>
              <a:rPr baseline="31999"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31 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but these are written that you may believe that Jesus is the Christ, the Son of God, and that believing you may have life in His name. </a:t>
            </a:r>
          </a:p>
        </p:txBody>
      </p:sp>
      <p:pic>
        <p:nvPicPr>
          <p:cNvPr id="57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1342775"/>
            <a:ext cx="3479800" cy="2217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</p:pic>
      <p:sp>
        <p:nvSpPr>
          <p:cNvPr id="58" name="Shape 58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6400" y="3593756"/>
            <a:ext cx="5091510" cy="61600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170215" dir="2700000">
              <a:srgbClr val="000000">
                <a:alpha val="43138"/>
              </a:srgbClr>
            </a:outerShdw>
          </a:effectLst>
        </p:spPr>
      </p:pic>
      <p:sp>
        <p:nvSpPr>
          <p:cNvPr id="61" name="Shape 61"/>
          <p:cNvSpPr/>
          <p:nvPr/>
        </p:nvSpPr>
        <p:spPr>
          <a:xfrm>
            <a:off x="3983433" y="3621008"/>
            <a:ext cx="8896682" cy="5747712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marL="1028700" indent="-520700" algn="l" defTabSz="457200">
              <a:spcBef>
                <a:spcPts val="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Denmark Regular"/>
                <a:ea typeface="Denmark Regular"/>
                <a:cs typeface="Denmark Regular"/>
                <a:sym typeface="Denmark Regular"/>
              </a:rPr>
              <a:t>Our Lord’s three great declarations of chapter 10?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Denmark Regular"/>
              <a:ea typeface="Denmark Regular"/>
              <a:cs typeface="Denmark Regular"/>
              <a:sym typeface="Denmark Regular"/>
            </a:endParaRPr>
          </a:p>
          <a:p>
            <a:pPr lvl="2" marL="1206500" indent="-520700" algn="l" defTabSz="457200">
              <a:spcBef>
                <a:spcPts val="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0D384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rPr>
              <a:t>I AM the Door.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Have you “entered in” by faith so that you are saved? al 3:26,27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2" marL="1206500" indent="-520700" algn="l" defTabSz="457200">
              <a:spcBef>
                <a:spcPts val="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0D384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rPr>
              <a:t>I AM the Good Shepherd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. Are you hearing His voice and following Him?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2" marL="1206500" indent="-520700" algn="l" defTabSz="457200">
              <a:spcBef>
                <a:spcPts val="3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0D384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duster"/>
                <a:ea typeface="Chalkduster"/>
                <a:cs typeface="Chalkduster"/>
                <a:sym typeface="Chalkduster"/>
              </a:rPr>
              <a:t>I AM the Son of God.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 Do you believe that? Have you given yourself to Him and received eternal life?</a:t>
            </a:r>
          </a:p>
        </p:txBody>
      </p:sp>
      <p:pic>
        <p:nvPicPr>
          <p:cNvPr id="6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9" y="1054100"/>
            <a:ext cx="12608542" cy="29478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63" name="Shape 63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89" y="2681495"/>
            <a:ext cx="3954908" cy="6912090"/>
          </a:xfrm>
          <a:prstGeom prst="rect">
            <a:avLst/>
          </a:prstGeom>
        </p:spPr>
      </p:pic>
      <p:sp>
        <p:nvSpPr>
          <p:cNvPr id="66" name="Shape 66"/>
          <p:cNvSpPr/>
          <p:nvPr/>
        </p:nvSpPr>
        <p:spPr>
          <a:xfrm>
            <a:off x="4366747" y="3208735"/>
            <a:ext cx="8373734" cy="6204575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 turning of water into wine (2:1-11)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Healing of the nobleman’s son (4:43-54)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Healing of the impotent man (5:1-15)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Feeding of the multitude (6:1-14)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Walking on the water (6:16-21)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Healing of the blind man (9:1-41)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564444" indent="-564444" algn="l" defTabSz="457200">
              <a:spcBef>
                <a:spcPts val="3000"/>
              </a:spcBef>
              <a:buClr>
                <a:srgbClr val="D1D287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Raising of Lazarus (11:1-45).</a:t>
            </a:r>
          </a:p>
        </p:txBody>
      </p:sp>
      <p:sp>
        <p:nvSpPr>
          <p:cNvPr id="67" name="Shape 67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6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09" y="1471083"/>
            <a:ext cx="12928601" cy="2164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1790587">
              <a:srgbClr val="000000"/>
            </a:outerShdw>
          </a:effectLst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5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6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33" y="2851680"/>
            <a:ext cx="4146788" cy="6571720"/>
          </a:xfrm>
          <a:prstGeom prst="rect">
            <a:avLst/>
          </a:prstGeom>
        </p:spPr>
      </p:pic>
      <p:sp>
        <p:nvSpPr>
          <p:cNvPr id="71" name="Shape 71"/>
          <p:cNvSpPr/>
          <p:nvPr/>
        </p:nvSpPr>
        <p:spPr>
          <a:xfrm>
            <a:off x="4661362" y="3000043"/>
            <a:ext cx="8146853" cy="71191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7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Only record of this great miracle -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7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Climactic miracle - Jesus’ public evidence of His great claim, “I am the Resurrection and the Life.” - (11:25)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7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Not the only person restored to physical life by Jesus: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1" marL="1163637" indent="-820737" algn="l" defTabSz="457200">
              <a:spcBef>
                <a:spcPts val="1700"/>
              </a:spcBef>
              <a:buClr>
                <a:srgbClr val="F0D384"/>
              </a:buClr>
              <a:buSzPct val="100000"/>
              <a:buFont typeface="Wingdings 2"/>
              <a:buChar char="✴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Widow's son at Nain (Lk 7:11-17),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1" marL="1163637" indent="-820737" algn="l" defTabSz="457200">
              <a:spcBef>
                <a:spcPts val="1700"/>
              </a:spcBef>
              <a:buClr>
                <a:srgbClr val="F0D384"/>
              </a:buClr>
              <a:buSzPct val="100000"/>
              <a:buFont typeface="Wingdings 2"/>
              <a:buChar char="✴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Jairus' daughter (Matthew 9:18-26; Mark 5:21-43; Luke 8:40-56),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1" marL="1163637" indent="-820737" algn="l" defTabSz="457200">
              <a:spcBef>
                <a:spcPts val="1700"/>
              </a:spcBef>
              <a:buClr>
                <a:srgbClr val="F0D384"/>
              </a:buClr>
              <a:buSzPct val="100000"/>
              <a:buFont typeface="Wingdings 2"/>
              <a:buChar char="✴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Lazarus (John 11:1-44).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7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09" y="1471083"/>
            <a:ext cx="12928601" cy="2164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1790587">
              <a:srgbClr val="000000"/>
            </a:outerShdw>
          </a:effectLst>
        </p:spPr>
      </p:pic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33" y="2851680"/>
            <a:ext cx="4146788" cy="6571720"/>
          </a:xfrm>
          <a:prstGeom prst="rect">
            <a:avLst/>
          </a:prstGeom>
        </p:spPr>
      </p:pic>
      <p:sp>
        <p:nvSpPr>
          <p:cNvPr id="76" name="Shape 76"/>
          <p:cNvSpPr/>
          <p:nvPr/>
        </p:nvSpPr>
        <p:spPr>
          <a:xfrm>
            <a:off x="4713749" y="2997068"/>
            <a:ext cx="8043666" cy="62809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Death is the great horror which sin has produced (1 Cor. 15:20-22).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Physical death is the divine object lesson of what sin does in the spiritual realm. (Rom 5:12; Jam 1:15)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As physical death separates people, - spiritual death is the separation of people from God and the loss of life which is in God (Is 59:1,2).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Spiritual life restored in Jesus! (11:25-26; 3:36; 14:6; 1 Jn 5:10-12; )</a:t>
            </a:r>
          </a:p>
        </p:txBody>
      </p:sp>
      <p:sp>
        <p:nvSpPr>
          <p:cNvPr id="77" name="Shape 77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7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09" y="1471083"/>
            <a:ext cx="12928601" cy="21640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1790587">
              <a:srgbClr val="000000"/>
            </a:outerShdw>
          </a:effectLst>
        </p:spPr>
      </p:pic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33" y="2851680"/>
            <a:ext cx="4146788" cy="6571720"/>
          </a:xfrm>
          <a:prstGeom prst="rect">
            <a:avLst/>
          </a:prstGeom>
        </p:spPr>
      </p:pic>
      <p:sp>
        <p:nvSpPr>
          <p:cNvPr id="81" name="Shape 81"/>
          <p:cNvSpPr/>
          <p:nvPr/>
        </p:nvSpPr>
        <p:spPr>
          <a:xfrm>
            <a:off x="4713749" y="2997068"/>
            <a:ext cx="8043666" cy="66492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Lazarus is mentioned in the New Testament only in this chapter and in chapter 12.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Bethany is about two miles (11:18) east of Jerusalem on the south-east slope of Olivet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Mary and Martha (Luke 10:38–42). This Mary was the same one who later (see John 12:1–10) poured perfume on the Lord and wiped His feet with her hair.  (Mat. 26:6, 7. Mar. 14:3) </a:t>
            </a:r>
          </a:p>
        </p:txBody>
      </p:sp>
      <p:sp>
        <p:nvSpPr>
          <p:cNvPr id="82" name="Shape 82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8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434" y="1311211"/>
            <a:ext cx="13468086" cy="22543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84" name="Shape 84"/>
          <p:cNvSpPr/>
          <p:nvPr/>
        </p:nvSpPr>
        <p:spPr>
          <a:xfrm>
            <a:off x="339574" y="6201833"/>
            <a:ext cx="4314305" cy="299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Now a certain </a:t>
            </a:r>
            <a:r>
              <a:rPr i="1"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man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was sick, Lazarus of Bethany, the town of Mary and her sister Martha.</a:t>
            </a:r>
          </a:p>
        </p:txBody>
      </p:sp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33" y="2851680"/>
            <a:ext cx="4146788" cy="6571720"/>
          </a:xfrm>
          <a:prstGeom prst="rect">
            <a:avLst/>
          </a:prstGeom>
        </p:spPr>
      </p:pic>
      <p:sp>
        <p:nvSpPr>
          <p:cNvPr id="87" name="Shape 87"/>
          <p:cNvSpPr/>
          <p:nvPr/>
        </p:nvSpPr>
        <p:spPr>
          <a:xfrm>
            <a:off x="4713749" y="2997068"/>
            <a:ext cx="8043666" cy="6649244"/>
          </a:xfrm>
          <a:prstGeom prst="rect">
            <a:avLst/>
          </a:prstGeom>
          <a:ln w="50800">
            <a:round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The sisters send a message to Jesus of Lazarus’ illness - undoubtedly they were wanting Him to come to Bethany. (11:2,3, 21, 32)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did not go immediately ( v. 6). His delay was not from lack of love (cf. v. 5), or fear of the Jews, (cf. v. 8-10), but that “the Son of God may be glorified” - (11:4-5; cf 9:3). 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152400" dist="76200" dir="7680000">
                  <a:srgbClr val="000000"/>
                </a:outerShdw>
              </a:effectLst>
              <a:latin typeface="Chalkboard"/>
              <a:ea typeface="Chalkboard"/>
              <a:cs typeface="Chalkboard"/>
              <a:sym typeface="Chalkboard"/>
            </a:endParaRPr>
          </a:p>
          <a:p>
            <a:pPr lvl="0" marL="820737" indent="-820737" algn="l" defTabSz="457200">
              <a:spcBef>
                <a:spcPts val="1200"/>
              </a:spcBef>
              <a:buClr>
                <a:srgbClr val="498649"/>
              </a:buClr>
              <a:buSzPct val="100000"/>
              <a:buFont typeface="Wingdings 2"/>
              <a:buChar char=""/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rPr>
              <a:t>Jesus plainly informs His disciples of Lazarus’ death - despite the danger, they all depart - (11:11-16)</a:t>
            </a:r>
          </a:p>
        </p:txBody>
      </p:sp>
      <p:sp>
        <p:nvSpPr>
          <p:cNvPr id="88" name="Shape 88"/>
          <p:cNvSpPr/>
          <p:nvPr/>
        </p:nvSpPr>
        <p:spPr>
          <a:xfrm>
            <a:off x="38100" y="50800"/>
            <a:ext cx="12928600" cy="168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152400" dist="76200" dir="2700000">
                    <a:srgbClr val="000000"/>
                  </a:outerShdw>
                </a:effectLst>
              </a:rPr>
              <a:t>“I AM The Resurrection &amp; The Life”</a:t>
            </a:r>
          </a:p>
        </p:txBody>
      </p:sp>
      <p:pic>
        <p:nvPicPr>
          <p:cNvPr id="8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7434" y="1311211"/>
            <a:ext cx="13468086" cy="22543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</p:spPr>
      </p:pic>
      <p:sp>
        <p:nvSpPr>
          <p:cNvPr id="90" name="Shape 90"/>
          <p:cNvSpPr/>
          <p:nvPr/>
        </p:nvSpPr>
        <p:spPr>
          <a:xfrm>
            <a:off x="339574" y="6201833"/>
            <a:ext cx="4314305" cy="299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John 11:1 (NKJV)</a:t>
            </a:r>
            <a:endParaRPr sz="3200">
              <a:solidFill>
                <a:srgbClr val="FFFFFF"/>
              </a:solidFill>
              <a:effectLst>
                <a:outerShdw sx="100000" sy="100000" kx="0" ky="0" algn="b" rotWithShape="0" blurRad="76200" dist="63500" dir="1538253">
                  <a:srgbClr val="000000"/>
                </a:outerShdw>
              </a:effectLst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Now a certain </a:t>
            </a:r>
            <a:r>
              <a:rPr i="1"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man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76200" dist="63500" dir="1538253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rPr>
              <a:t> was sick, Lazarus of Bethany, the town of Mary and her sister Martha.</a:t>
            </a:r>
          </a:p>
        </p:txBody>
      </p:sp>
    </p:spTree>
  </p:cSld>
  <p:clrMapOvr>
    <a:masterClrMapping/>
  </p:clrMapOvr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7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