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5E5E5E"/>
        </a:solidFill>
        <a:latin typeface="Hoefler Text" charset="0"/>
        <a:ea typeface="ＭＳ Ｐゴシック" charset="0"/>
        <a:cs typeface="Hoefler Text" charset="0"/>
        <a:sym typeface="Hoefler Text" charset="0"/>
      </a:defRPr>
    </a:lvl1pPr>
    <a:lvl2pPr marL="228600" algn="ctr" defTabSz="584200" rtl="0" fontAlgn="base" hangingPunct="0">
      <a:spcBef>
        <a:spcPct val="0"/>
      </a:spcBef>
      <a:spcAft>
        <a:spcPct val="0"/>
      </a:spcAft>
      <a:defRPr sz="3600" kern="1200">
        <a:solidFill>
          <a:srgbClr val="5E5E5E"/>
        </a:solidFill>
        <a:latin typeface="Hoefler Text" charset="0"/>
        <a:ea typeface="ＭＳ Ｐゴシック" charset="0"/>
        <a:cs typeface="Hoefler Text" charset="0"/>
        <a:sym typeface="Hoefler Text" charset="0"/>
      </a:defRPr>
    </a:lvl2pPr>
    <a:lvl3pPr marL="457200" algn="ctr" defTabSz="584200" rtl="0" fontAlgn="base" hangingPunct="0">
      <a:spcBef>
        <a:spcPct val="0"/>
      </a:spcBef>
      <a:spcAft>
        <a:spcPct val="0"/>
      </a:spcAft>
      <a:defRPr sz="3600" kern="1200">
        <a:solidFill>
          <a:srgbClr val="5E5E5E"/>
        </a:solidFill>
        <a:latin typeface="Hoefler Text" charset="0"/>
        <a:ea typeface="ＭＳ Ｐゴシック" charset="0"/>
        <a:cs typeface="Hoefler Text" charset="0"/>
        <a:sym typeface="Hoefler Text" charset="0"/>
      </a:defRPr>
    </a:lvl3pPr>
    <a:lvl4pPr marL="685800" algn="ctr" defTabSz="584200" rtl="0" fontAlgn="base" hangingPunct="0">
      <a:spcBef>
        <a:spcPct val="0"/>
      </a:spcBef>
      <a:spcAft>
        <a:spcPct val="0"/>
      </a:spcAft>
      <a:defRPr sz="3600" kern="1200">
        <a:solidFill>
          <a:srgbClr val="5E5E5E"/>
        </a:solidFill>
        <a:latin typeface="Hoefler Text" charset="0"/>
        <a:ea typeface="ＭＳ Ｐゴシック" charset="0"/>
        <a:cs typeface="Hoefler Text" charset="0"/>
        <a:sym typeface="Hoefler Text" charset="0"/>
      </a:defRPr>
    </a:lvl4pPr>
    <a:lvl5pPr marL="914400" algn="ctr" defTabSz="584200" rtl="0" fontAlgn="base" hangingPunct="0">
      <a:spcBef>
        <a:spcPct val="0"/>
      </a:spcBef>
      <a:spcAft>
        <a:spcPct val="0"/>
      </a:spcAft>
      <a:defRPr sz="3600" kern="1200">
        <a:solidFill>
          <a:srgbClr val="5E5E5E"/>
        </a:solidFill>
        <a:latin typeface="Hoefler Text" charset="0"/>
        <a:ea typeface="ＭＳ Ｐゴシック" charset="0"/>
        <a:cs typeface="Hoefler Text" charset="0"/>
        <a:sym typeface="Hoefler Text" charset="0"/>
      </a:defRPr>
    </a:lvl5pPr>
    <a:lvl6pPr marL="2286000" algn="l" defTabSz="457200" rtl="0" eaLnBrk="1" latinLnBrk="0" hangingPunct="1">
      <a:defRPr sz="3600" kern="1200">
        <a:solidFill>
          <a:srgbClr val="5E5E5E"/>
        </a:solidFill>
        <a:latin typeface="Hoefler Text" charset="0"/>
        <a:ea typeface="ＭＳ Ｐゴシック" charset="0"/>
        <a:cs typeface="Hoefler Text" charset="0"/>
        <a:sym typeface="Hoefler Text" charset="0"/>
      </a:defRPr>
    </a:lvl6pPr>
    <a:lvl7pPr marL="2743200" algn="l" defTabSz="457200" rtl="0" eaLnBrk="1" latinLnBrk="0" hangingPunct="1">
      <a:defRPr sz="3600" kern="1200">
        <a:solidFill>
          <a:srgbClr val="5E5E5E"/>
        </a:solidFill>
        <a:latin typeface="Hoefler Text" charset="0"/>
        <a:ea typeface="ＭＳ Ｐゴシック" charset="0"/>
        <a:cs typeface="Hoefler Text" charset="0"/>
        <a:sym typeface="Hoefler Text" charset="0"/>
      </a:defRPr>
    </a:lvl7pPr>
    <a:lvl8pPr marL="3200400" algn="l" defTabSz="457200" rtl="0" eaLnBrk="1" latinLnBrk="0" hangingPunct="1">
      <a:defRPr sz="3600" kern="1200">
        <a:solidFill>
          <a:srgbClr val="5E5E5E"/>
        </a:solidFill>
        <a:latin typeface="Hoefler Text" charset="0"/>
        <a:ea typeface="ＭＳ Ｐゴシック" charset="0"/>
        <a:cs typeface="Hoefler Text" charset="0"/>
        <a:sym typeface="Hoefler Text" charset="0"/>
      </a:defRPr>
    </a:lvl8pPr>
    <a:lvl9pPr marL="3657600" algn="l" defTabSz="457200" rtl="0" eaLnBrk="1" latinLnBrk="0" hangingPunct="1">
      <a:defRPr sz="3600" kern="1200">
        <a:solidFill>
          <a:srgbClr val="5E5E5E"/>
        </a:solidFill>
        <a:latin typeface="Hoefler Text" charset="0"/>
        <a:ea typeface="ＭＳ Ｐゴシック"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1312"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sym typeface="Avenir Roman" charset="0"/>
              </a:rPr>
              <a:t>Click to edit Master text styles</a:t>
            </a:r>
          </a:p>
          <a:p>
            <a:pPr lvl="1"/>
            <a:r>
              <a:rPr lang="en-US">
                <a:sym typeface="Avenir Roman" charset="0"/>
              </a:rPr>
              <a:t>Second level</a:t>
            </a:r>
          </a:p>
          <a:p>
            <a:pPr lvl="2"/>
            <a:r>
              <a:rPr lang="en-US">
                <a:sym typeface="Avenir Roman" charset="0"/>
              </a:rPr>
              <a:t>Third level</a:t>
            </a:r>
          </a:p>
          <a:p>
            <a:pPr lvl="3"/>
            <a:r>
              <a:rPr lang="en-US">
                <a:sym typeface="Avenir Roman" charset="0"/>
              </a:rPr>
              <a:t>Fourth level</a:t>
            </a:r>
          </a:p>
          <a:p>
            <a:pPr lvl="4"/>
            <a:r>
              <a:rPr lang="en-US">
                <a:sym typeface="Avenir Roman" charset="0"/>
              </a:rPr>
              <a:t>Fifth level</a:t>
            </a:r>
          </a:p>
        </p:txBody>
      </p:sp>
    </p:spTree>
    <p:extLst>
      <p:ext uri="{BB962C8B-B14F-4D97-AF65-F5344CB8AC3E}">
        <p14:creationId xmlns:p14="http://schemas.microsoft.com/office/powerpoint/2010/main" val="2444526239"/>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ph type="sldImg"/>
          </p:nvPr>
        </p:nvSpPr>
        <p:spPr/>
      </p:sp>
      <p:sp>
        <p:nvSpPr>
          <p:cNvPr id="6146" name="Rectangle 2"/>
          <p:cNvSpPr>
            <a:spLocks noChangeArrowheads="1"/>
          </p:cNvSpPr>
          <p:nvPr>
            <p:ph type="body" idx="1"/>
          </p:nvPr>
        </p:nvSpPr>
        <p:spPr/>
        <p:txBody>
          <a:bodyPr/>
          <a:lstStyle/>
          <a:p>
            <a:r>
              <a:rPr lang="en-US"/>
              <a:t>Believing in divine providence helps one to cope with the vicissitudes of life. </a:t>
            </a:r>
          </a:p>
          <a:p>
            <a:r>
              <a:rPr lang="en-US"/>
              <a:t>Problems are a part of life and how one handles these problems is related to his view of God.</a:t>
            </a:r>
          </a:p>
          <a:p>
            <a:r>
              <a:rPr lang="en-US"/>
              <a:t> Life has no meaning or purpose when God is removed from one</a:t>
            </a:r>
            <a:r>
              <a:rPr lang="ja-JP" altLang="en-US"/>
              <a:t>’</a:t>
            </a:r>
            <a:r>
              <a:rPr lang="en-US"/>
              <a:t>s world view.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ph type="sldImg"/>
          </p:nvPr>
        </p:nvSpPr>
        <p:spPr/>
      </p:sp>
      <p:sp>
        <p:nvSpPr>
          <p:cNvPr id="8194" name="Rectangle 2"/>
          <p:cNvSpPr>
            <a:spLocks noChangeArrowheads="1"/>
          </p:cNvSpPr>
          <p:nvPr>
            <p:ph type="body" idx="1"/>
          </p:nvPr>
        </p:nvSpPr>
        <p:spPr/>
        <p:txBody>
          <a:bodyPr/>
          <a:lstStyle/>
          <a:p>
            <a:r>
              <a:rPr lang="en-US"/>
              <a:t>Believing in divine providence helps one to cope with the vicissitudes of life. </a:t>
            </a:r>
          </a:p>
          <a:p>
            <a:r>
              <a:rPr lang="en-US"/>
              <a:t>Problems are a part of life and how one handles these problems is related to his view of God.</a:t>
            </a:r>
          </a:p>
          <a:p>
            <a:r>
              <a:rPr lang="en-US"/>
              <a:t> Life has no meaning or purpose when God is removed from one</a:t>
            </a:r>
            <a:r>
              <a:rPr lang="ja-JP" altLang="en-US"/>
              <a:t>’</a:t>
            </a:r>
            <a:r>
              <a:rPr lang="en-US"/>
              <a:t>s world view.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ph type="sldImg"/>
          </p:nvPr>
        </p:nvSpPr>
        <p:spPr/>
      </p:sp>
      <p:sp>
        <p:nvSpPr>
          <p:cNvPr id="10242" name="Rectangle 2"/>
          <p:cNvSpPr>
            <a:spLocks noChangeArrowheads="1"/>
          </p:cNvSpPr>
          <p:nvPr>
            <p:ph type="body" idx="1"/>
          </p:nvPr>
        </p:nvSpPr>
        <p:spPr/>
        <p:txBody>
          <a:bodyPr/>
          <a:lstStyle/>
          <a:p>
            <a:r>
              <a:rPr lang="en-US"/>
              <a:t>Believing in divine providence helps one to cope with the vicissitudes of life. </a:t>
            </a:r>
          </a:p>
          <a:p>
            <a:r>
              <a:rPr lang="en-US"/>
              <a:t>Problems are a part of life and how one handles these problems is related to his view of God.</a:t>
            </a:r>
          </a:p>
          <a:p>
            <a:r>
              <a:rPr lang="en-US"/>
              <a:t> Life has no meaning or purpose when God is removed from one</a:t>
            </a:r>
            <a:r>
              <a:rPr lang="ja-JP" altLang="en-US"/>
              <a:t>’</a:t>
            </a:r>
            <a:r>
              <a:rPr lang="en-US"/>
              <a:t>s world view.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ph type="sldImg"/>
          </p:nvPr>
        </p:nvSpPr>
        <p:spPr/>
      </p:sp>
      <p:sp>
        <p:nvSpPr>
          <p:cNvPr id="12290" name="Rectangle 2"/>
          <p:cNvSpPr>
            <a:spLocks noChangeArrowheads="1"/>
          </p:cNvSpPr>
          <p:nvPr>
            <p:ph type="body" idx="1"/>
          </p:nvPr>
        </p:nvSpPr>
        <p:spPr/>
        <p:txBody>
          <a:bodyPr/>
          <a:lstStyle/>
          <a:p>
            <a:r>
              <a:rPr lang="en-US"/>
              <a:t>Believing in divine providence helps one to cope with the vicissitudes of life. </a:t>
            </a:r>
          </a:p>
          <a:p>
            <a:r>
              <a:rPr lang="en-US"/>
              <a:t>Problems are a part of life and how one handles these problems is related to his view of God.</a:t>
            </a:r>
          </a:p>
          <a:p>
            <a:r>
              <a:rPr lang="en-US"/>
              <a:t> Life has no meaning or purpose when God is removed from one</a:t>
            </a:r>
            <a:r>
              <a:rPr lang="ja-JP" altLang="en-US"/>
              <a:t>’</a:t>
            </a:r>
            <a:r>
              <a:rPr lang="en-US"/>
              <a:t>s world view.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ph type="sldImg"/>
          </p:nvPr>
        </p:nvSpPr>
        <p:spPr/>
      </p:sp>
      <p:sp>
        <p:nvSpPr>
          <p:cNvPr id="19458" name="Rectangle 2"/>
          <p:cNvSpPr>
            <a:spLocks noChangeArrowheads="1"/>
          </p:cNvSpPr>
          <p:nvPr>
            <p:ph type="body" idx="1"/>
          </p:nvPr>
        </p:nvSpPr>
        <p:spPr/>
        <p:txBody>
          <a:bodyPr/>
          <a:lstStyle/>
          <a:p>
            <a:r>
              <a:rPr lang="en-US"/>
              <a:t>Believing in divine providence helps one to cope with the vicissitudes of life. </a:t>
            </a:r>
          </a:p>
          <a:p>
            <a:r>
              <a:rPr lang="en-US"/>
              <a:t>Problems are a part of life and how one handles these problems is related to his view of God.</a:t>
            </a:r>
          </a:p>
          <a:p>
            <a:r>
              <a:rPr lang="en-US"/>
              <a:t> Life has no meaning or purpose when God is removed from one</a:t>
            </a:r>
            <a:r>
              <a:rPr lang="ja-JP" altLang="en-US"/>
              <a:t>’</a:t>
            </a:r>
            <a:r>
              <a:rPr lang="en-US"/>
              <a:t>s world view.</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ph type="sldImg"/>
          </p:nvPr>
        </p:nvSpPr>
        <p:spPr/>
      </p:sp>
      <p:sp>
        <p:nvSpPr>
          <p:cNvPr id="21506" name="Rectangle 2"/>
          <p:cNvSpPr>
            <a:spLocks noChangeArrowheads="1"/>
          </p:cNvSpPr>
          <p:nvPr>
            <p:ph type="body" idx="1"/>
          </p:nvPr>
        </p:nvSpPr>
        <p:spPr/>
        <p:txBody>
          <a:bodyPr/>
          <a:lstStyle/>
          <a:p>
            <a:r>
              <a:rPr lang="en-US"/>
              <a:t>Believing in divine providence helps one to cope with the vicissitudes of life. </a:t>
            </a:r>
          </a:p>
          <a:p>
            <a:r>
              <a:rPr lang="en-US"/>
              <a:t>Problems are a part of life and how one handles these problems is related to his view of God.</a:t>
            </a:r>
          </a:p>
          <a:p>
            <a:r>
              <a:rPr lang="en-US"/>
              <a:t> Life has no meaning or purpose when God is removed from one</a:t>
            </a:r>
            <a:r>
              <a:rPr lang="ja-JP" altLang="en-US"/>
              <a:t>’</a:t>
            </a:r>
            <a:r>
              <a:rPr lang="en-US"/>
              <a:t>s world view.</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7792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964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254000"/>
            <a:ext cx="28575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254000"/>
            <a:ext cx="84201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402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56358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162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68624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5308600"/>
            <a:ext cx="5638800" cy="144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308600"/>
            <a:ext cx="5638800" cy="144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7764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5977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7406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183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100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6577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5185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9834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1511300"/>
            <a:ext cx="2857500" cy="5245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1511300"/>
            <a:ext cx="8420100" cy="5245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884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28489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2768600"/>
            <a:ext cx="5638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638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095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653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30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49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021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13242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4.jpeg"/><Relationship Id="rId1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descr="pasted-image.t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22225"/>
            <a:ext cx="13004800" cy="979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6" name="Rectangle 2"/>
          <p:cNvSpPr>
            <a:spLocks/>
          </p:cNvSpPr>
          <p:nvPr>
            <p:ph type="title"/>
          </p:nvPr>
        </p:nvSpPr>
        <p:spPr bwMode="auto">
          <a:xfrm>
            <a:off x="787400" y="254000"/>
            <a:ext cx="114300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Baskerville" charset="0"/>
              </a:rPr>
              <a:t>Click to edit Master title style</a:t>
            </a:r>
          </a:p>
        </p:txBody>
      </p:sp>
      <p:sp>
        <p:nvSpPr>
          <p:cNvPr id="1027" name="Rectangle 3"/>
          <p:cNvSpPr>
            <a:spLocks/>
          </p:cNvSpPr>
          <p:nvPr>
            <p:ph type="body" idx="1"/>
          </p:nvPr>
        </p:nvSpPr>
        <p:spPr bwMode="auto">
          <a:xfrm>
            <a:off x="787400" y="2768600"/>
            <a:ext cx="11430000" cy="5715000"/>
          </a:xfrm>
          <a:prstGeom prst="rect">
            <a:avLst/>
          </a:prstGeom>
          <a:noFill/>
          <a:ln>
            <a:noFill/>
          </a:ln>
          <a:effectLst>
            <a:outerShdw blurRad="63500" dist="25400" dir="54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mj-lt"/>
          <a:ea typeface="+mj-ea"/>
          <a:cs typeface="+mj-cs"/>
          <a:sym typeface="Baskerville" charset="0"/>
        </a:defRPr>
      </a:lvl1pPr>
      <a:lvl2pPr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Baskerville" charset="0"/>
          <a:ea typeface="ＭＳ Ｐゴシック" charset="0"/>
          <a:cs typeface="Baskerville" charset="0"/>
          <a:sym typeface="Baskerville" charset="0"/>
        </a:defRPr>
      </a:lvl2pPr>
      <a:lvl3pPr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Baskerville" charset="0"/>
          <a:ea typeface="ＭＳ Ｐゴシック" charset="0"/>
          <a:cs typeface="Baskerville" charset="0"/>
          <a:sym typeface="Baskerville" charset="0"/>
        </a:defRPr>
      </a:lvl3pPr>
      <a:lvl4pPr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Baskerville" charset="0"/>
          <a:ea typeface="ＭＳ Ｐゴシック" charset="0"/>
          <a:cs typeface="Baskerville" charset="0"/>
          <a:sym typeface="Baskerville" charset="0"/>
        </a:defRPr>
      </a:lvl4pPr>
      <a:lvl5pPr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Baskerville" charset="0"/>
          <a:ea typeface="ＭＳ Ｐゴシック" charset="0"/>
          <a:cs typeface="Baskerville" charset="0"/>
          <a:sym typeface="Baskerville" charset="0"/>
        </a:defRPr>
      </a:lvl5pPr>
      <a:lvl6pPr marL="457200"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Baskerville" charset="0"/>
          <a:ea typeface="ＭＳ Ｐゴシック" charset="0"/>
          <a:cs typeface="Baskerville" charset="0"/>
          <a:sym typeface="Baskerville" charset="0"/>
        </a:defRPr>
      </a:lvl6pPr>
      <a:lvl7pPr marL="914400"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Baskerville" charset="0"/>
          <a:ea typeface="ＭＳ Ｐゴシック" charset="0"/>
          <a:cs typeface="Baskerville" charset="0"/>
          <a:sym typeface="Baskerville" charset="0"/>
        </a:defRPr>
      </a:lvl7pPr>
      <a:lvl8pPr marL="1371600"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Baskerville" charset="0"/>
          <a:ea typeface="ＭＳ Ｐゴシック" charset="0"/>
          <a:cs typeface="Baskerville" charset="0"/>
          <a:sym typeface="Baskerville" charset="0"/>
        </a:defRPr>
      </a:lvl8pPr>
      <a:lvl9pPr marL="1828800"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Baskerville" charset="0"/>
          <a:ea typeface="ＭＳ Ｐゴシック" charset="0"/>
          <a:cs typeface="Baskerville" charset="0"/>
          <a:sym typeface="Baskerville" charset="0"/>
        </a:defRPr>
      </a:lvl9pPr>
    </p:titleStyle>
    <p:bodyStyle>
      <a:lvl1pPr algn="l" defTabSz="584200" rtl="0" fontAlgn="base" hangingPunct="0">
        <a:spcBef>
          <a:spcPts val="3600"/>
        </a:spcBef>
        <a:spcAft>
          <a:spcPct val="0"/>
        </a:spcAft>
        <a:defRPr sz="3600">
          <a:solidFill>
            <a:srgbClr val="5E5E5E"/>
          </a:solidFill>
          <a:latin typeface="+mn-lt"/>
          <a:ea typeface="+mn-ea"/>
          <a:cs typeface="+mn-cs"/>
          <a:sym typeface="Hoefler Text" charset="0"/>
        </a:defRPr>
      </a:lvl1pPr>
      <a:lvl2pPr marL="228600" algn="l" defTabSz="584200" rtl="0" fontAlgn="base" hangingPunct="0">
        <a:spcBef>
          <a:spcPts val="3600"/>
        </a:spcBef>
        <a:spcAft>
          <a:spcPct val="0"/>
        </a:spcAft>
        <a:defRPr sz="3600">
          <a:solidFill>
            <a:srgbClr val="5E5E5E"/>
          </a:solidFill>
          <a:latin typeface="+mn-lt"/>
          <a:ea typeface="Hoefler Text" charset="0"/>
          <a:cs typeface="+mn-cs"/>
          <a:sym typeface="Hoefler Text" charset="0"/>
        </a:defRPr>
      </a:lvl2pPr>
      <a:lvl3pPr marL="457200" algn="l" defTabSz="584200" rtl="0" fontAlgn="base" hangingPunct="0">
        <a:spcBef>
          <a:spcPts val="3600"/>
        </a:spcBef>
        <a:spcAft>
          <a:spcPct val="0"/>
        </a:spcAft>
        <a:defRPr sz="3600">
          <a:solidFill>
            <a:srgbClr val="5E5E5E"/>
          </a:solidFill>
          <a:latin typeface="+mn-lt"/>
          <a:ea typeface="Hoefler Text" charset="0"/>
          <a:cs typeface="+mn-cs"/>
          <a:sym typeface="Hoefler Text" charset="0"/>
        </a:defRPr>
      </a:lvl3pPr>
      <a:lvl4pPr marL="685800" algn="l" defTabSz="584200" rtl="0" fontAlgn="base" hangingPunct="0">
        <a:spcBef>
          <a:spcPts val="3600"/>
        </a:spcBef>
        <a:spcAft>
          <a:spcPct val="0"/>
        </a:spcAft>
        <a:defRPr sz="3600">
          <a:solidFill>
            <a:srgbClr val="5E5E5E"/>
          </a:solidFill>
          <a:latin typeface="+mn-lt"/>
          <a:ea typeface="Hoefler Text" charset="0"/>
          <a:cs typeface="+mn-cs"/>
          <a:sym typeface="Hoefler Text" charset="0"/>
        </a:defRPr>
      </a:lvl4pPr>
      <a:lvl5pPr marL="914400" algn="l" defTabSz="584200" rtl="0" fontAlgn="base" hangingPunct="0">
        <a:spcBef>
          <a:spcPts val="3600"/>
        </a:spcBef>
        <a:spcAft>
          <a:spcPct val="0"/>
        </a:spcAft>
        <a:defRPr sz="3600">
          <a:solidFill>
            <a:srgbClr val="5E5E5E"/>
          </a:solidFill>
          <a:latin typeface="+mn-lt"/>
          <a:ea typeface="Hoefler Text" charset="0"/>
          <a:cs typeface="+mn-cs"/>
          <a:sym typeface="Hoefler Text" charset="0"/>
        </a:defRPr>
      </a:lvl5pPr>
      <a:lvl6pPr marL="1371600" algn="l" defTabSz="584200" rtl="0" fontAlgn="base" hangingPunct="0">
        <a:spcBef>
          <a:spcPts val="3600"/>
        </a:spcBef>
        <a:spcAft>
          <a:spcPct val="0"/>
        </a:spcAft>
        <a:defRPr sz="3600">
          <a:solidFill>
            <a:srgbClr val="5E5E5E"/>
          </a:solidFill>
          <a:latin typeface="+mn-lt"/>
          <a:ea typeface="Hoefler Text" charset="0"/>
          <a:cs typeface="+mn-cs"/>
          <a:sym typeface="Hoefler Text" charset="0"/>
        </a:defRPr>
      </a:lvl6pPr>
      <a:lvl7pPr marL="1828800" algn="l" defTabSz="584200" rtl="0" fontAlgn="base" hangingPunct="0">
        <a:spcBef>
          <a:spcPts val="3600"/>
        </a:spcBef>
        <a:spcAft>
          <a:spcPct val="0"/>
        </a:spcAft>
        <a:defRPr sz="3600">
          <a:solidFill>
            <a:srgbClr val="5E5E5E"/>
          </a:solidFill>
          <a:latin typeface="+mn-lt"/>
          <a:ea typeface="Hoefler Text" charset="0"/>
          <a:cs typeface="+mn-cs"/>
          <a:sym typeface="Hoefler Text" charset="0"/>
        </a:defRPr>
      </a:lvl7pPr>
      <a:lvl8pPr marL="2286000" algn="l" defTabSz="584200" rtl="0" fontAlgn="base" hangingPunct="0">
        <a:spcBef>
          <a:spcPts val="3600"/>
        </a:spcBef>
        <a:spcAft>
          <a:spcPct val="0"/>
        </a:spcAft>
        <a:defRPr sz="3600">
          <a:solidFill>
            <a:srgbClr val="5E5E5E"/>
          </a:solidFill>
          <a:latin typeface="+mn-lt"/>
          <a:ea typeface="Hoefler Text" charset="0"/>
          <a:cs typeface="+mn-cs"/>
          <a:sym typeface="Hoefler Text" charset="0"/>
        </a:defRPr>
      </a:lvl8pPr>
      <a:lvl9pPr marL="2743200" algn="l" defTabSz="584200" rtl="0" fontAlgn="base" hangingPunct="0">
        <a:spcBef>
          <a:spcPts val="3600"/>
        </a:spcBef>
        <a:spcAft>
          <a:spcPct val="0"/>
        </a:spcAft>
        <a:defRPr sz="3600">
          <a:solidFill>
            <a:srgbClr val="5E5E5E"/>
          </a:solidFill>
          <a:latin typeface="+mn-lt"/>
          <a:ea typeface="Hoefler Text" charset="0"/>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49" name="Picture 1" descr="pasted-image.t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22225"/>
            <a:ext cx="13004800" cy="979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50" name="Rectangle 2"/>
          <p:cNvSpPr>
            <a:spLocks/>
          </p:cNvSpPr>
          <p:nvPr>
            <p:ph type="title"/>
          </p:nvPr>
        </p:nvSpPr>
        <p:spPr bwMode="auto">
          <a:xfrm>
            <a:off x="787400" y="1511300"/>
            <a:ext cx="114300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Baskerville" charset="0"/>
              </a:rPr>
              <a:t>Click to edit Master title style</a:t>
            </a:r>
          </a:p>
        </p:txBody>
      </p:sp>
      <p:sp>
        <p:nvSpPr>
          <p:cNvPr id="2051" name="Rectangle 3"/>
          <p:cNvSpPr>
            <a:spLocks/>
          </p:cNvSpPr>
          <p:nvPr>
            <p:ph type="body" idx="1"/>
          </p:nvPr>
        </p:nvSpPr>
        <p:spPr bwMode="auto">
          <a:xfrm>
            <a:off x="787400" y="5308600"/>
            <a:ext cx="114300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oefler Text" charset="0"/>
              </a:rPr>
              <a:t>Click to edit Master text styles</a:t>
            </a:r>
          </a:p>
          <a:p>
            <a:pPr lvl="1"/>
            <a:r>
              <a:rPr lang="en-US">
                <a:sym typeface="Hoefler Text" charset="0"/>
              </a:rPr>
              <a:t>Second level</a:t>
            </a:r>
          </a:p>
          <a:p>
            <a:pPr lvl="2"/>
            <a:r>
              <a:rPr lang="en-US">
                <a:sym typeface="Hoefler Text" charset="0"/>
              </a:rPr>
              <a:t>Third level</a:t>
            </a:r>
          </a:p>
          <a:p>
            <a:pPr lvl="3"/>
            <a:r>
              <a:rPr lang="en-US">
                <a:sym typeface="Hoefler Text" charset="0"/>
              </a:rPr>
              <a:t>Fourth level</a:t>
            </a:r>
          </a:p>
          <a:p>
            <a:pPr lvl="4"/>
            <a:r>
              <a:rPr lang="en-US">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mj-lt"/>
          <a:ea typeface="+mj-ea"/>
          <a:cs typeface="+mj-cs"/>
          <a:sym typeface="Baskerville" charset="0"/>
        </a:defRPr>
      </a:lvl1pPr>
      <a:lvl2pPr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Baskerville" charset="0"/>
          <a:ea typeface="ＭＳ Ｐゴシック" charset="0"/>
          <a:cs typeface="Baskerville" charset="0"/>
          <a:sym typeface="Baskerville" charset="0"/>
        </a:defRPr>
      </a:lvl2pPr>
      <a:lvl3pPr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Baskerville" charset="0"/>
          <a:ea typeface="ＭＳ Ｐゴシック" charset="0"/>
          <a:cs typeface="Baskerville" charset="0"/>
          <a:sym typeface="Baskerville" charset="0"/>
        </a:defRPr>
      </a:lvl3pPr>
      <a:lvl4pPr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Baskerville" charset="0"/>
          <a:ea typeface="ＭＳ Ｐゴシック" charset="0"/>
          <a:cs typeface="Baskerville" charset="0"/>
          <a:sym typeface="Baskerville" charset="0"/>
        </a:defRPr>
      </a:lvl4pPr>
      <a:lvl5pPr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Baskerville" charset="0"/>
          <a:ea typeface="ＭＳ Ｐゴシック" charset="0"/>
          <a:cs typeface="Baskerville" charset="0"/>
          <a:sym typeface="Baskerville" charset="0"/>
        </a:defRPr>
      </a:lvl5pPr>
      <a:lvl6pPr marL="457200"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Baskerville" charset="0"/>
          <a:ea typeface="ＭＳ Ｐゴシック" charset="0"/>
          <a:cs typeface="Baskerville" charset="0"/>
          <a:sym typeface="Baskerville" charset="0"/>
        </a:defRPr>
      </a:lvl6pPr>
      <a:lvl7pPr marL="914400"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Baskerville" charset="0"/>
          <a:ea typeface="ＭＳ Ｐゴシック" charset="0"/>
          <a:cs typeface="Baskerville" charset="0"/>
          <a:sym typeface="Baskerville" charset="0"/>
        </a:defRPr>
      </a:lvl7pPr>
      <a:lvl8pPr marL="1371600"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Baskerville" charset="0"/>
          <a:ea typeface="ＭＳ Ｐゴシック" charset="0"/>
          <a:cs typeface="Baskerville" charset="0"/>
          <a:sym typeface="Baskerville" charset="0"/>
        </a:defRPr>
      </a:lvl8pPr>
      <a:lvl9pPr marL="1828800" algn="ctr" defTabSz="584200" rtl="0" fontAlgn="base" hangingPunct="0">
        <a:spcBef>
          <a:spcPct val="0"/>
        </a:spcBef>
        <a:spcAft>
          <a:spcPct val="0"/>
        </a:spcAft>
        <a:defRPr sz="7800">
          <a:solidFill>
            <a:srgbClr val="276D6D"/>
          </a:solidFill>
          <a:effectLst>
            <a:outerShdw blurRad="38100" dist="38100" dir="2700000" algn="tl">
              <a:srgbClr val="000000"/>
            </a:outerShdw>
          </a:effectLst>
          <a:latin typeface="Baskerville" charset="0"/>
          <a:ea typeface="ＭＳ Ｐゴシック" charset="0"/>
          <a:cs typeface="Baskerville" charset="0"/>
          <a:sym typeface="Baskerville" charset="0"/>
        </a:defRPr>
      </a:lvl9pPr>
    </p:titleStyle>
    <p:bodyStyle>
      <a:lvl1pPr algn="l" defTabSz="584200" rtl="0" fontAlgn="base" hangingPunct="0">
        <a:spcBef>
          <a:spcPts val="3600"/>
        </a:spcBef>
        <a:spcAft>
          <a:spcPct val="0"/>
        </a:spcAft>
        <a:defRPr sz="3600">
          <a:solidFill>
            <a:srgbClr val="5E5E5E"/>
          </a:solidFill>
          <a:latin typeface="+mn-lt"/>
          <a:ea typeface="+mn-ea"/>
          <a:cs typeface="+mn-cs"/>
          <a:sym typeface="Hoefler Text" charset="0"/>
        </a:defRPr>
      </a:lvl1pPr>
      <a:lvl2pPr marL="228600" algn="l" defTabSz="584200" rtl="0" fontAlgn="base" hangingPunct="0">
        <a:spcBef>
          <a:spcPts val="3600"/>
        </a:spcBef>
        <a:spcAft>
          <a:spcPct val="0"/>
        </a:spcAft>
        <a:defRPr sz="3600">
          <a:solidFill>
            <a:srgbClr val="5E5E5E"/>
          </a:solidFill>
          <a:latin typeface="+mn-lt"/>
          <a:ea typeface="Hoefler Text" charset="0"/>
          <a:cs typeface="+mn-cs"/>
          <a:sym typeface="Hoefler Text" charset="0"/>
        </a:defRPr>
      </a:lvl2pPr>
      <a:lvl3pPr marL="457200" algn="l" defTabSz="584200" rtl="0" fontAlgn="base" hangingPunct="0">
        <a:spcBef>
          <a:spcPts val="3600"/>
        </a:spcBef>
        <a:spcAft>
          <a:spcPct val="0"/>
        </a:spcAft>
        <a:defRPr sz="3600">
          <a:solidFill>
            <a:srgbClr val="5E5E5E"/>
          </a:solidFill>
          <a:latin typeface="+mn-lt"/>
          <a:ea typeface="Hoefler Text" charset="0"/>
          <a:cs typeface="+mn-cs"/>
          <a:sym typeface="Hoefler Text" charset="0"/>
        </a:defRPr>
      </a:lvl3pPr>
      <a:lvl4pPr marL="685800" algn="l" defTabSz="584200" rtl="0" fontAlgn="base" hangingPunct="0">
        <a:spcBef>
          <a:spcPts val="3600"/>
        </a:spcBef>
        <a:spcAft>
          <a:spcPct val="0"/>
        </a:spcAft>
        <a:defRPr sz="3600">
          <a:solidFill>
            <a:srgbClr val="5E5E5E"/>
          </a:solidFill>
          <a:latin typeface="+mn-lt"/>
          <a:ea typeface="Hoefler Text" charset="0"/>
          <a:cs typeface="+mn-cs"/>
          <a:sym typeface="Hoefler Text" charset="0"/>
        </a:defRPr>
      </a:lvl4pPr>
      <a:lvl5pPr marL="914400" algn="l" defTabSz="584200" rtl="0" fontAlgn="base" hangingPunct="0">
        <a:spcBef>
          <a:spcPts val="3600"/>
        </a:spcBef>
        <a:spcAft>
          <a:spcPct val="0"/>
        </a:spcAft>
        <a:defRPr sz="3600">
          <a:solidFill>
            <a:srgbClr val="5E5E5E"/>
          </a:solidFill>
          <a:latin typeface="+mn-lt"/>
          <a:ea typeface="Hoefler Text" charset="0"/>
          <a:cs typeface="+mn-cs"/>
          <a:sym typeface="Hoefler Text" charset="0"/>
        </a:defRPr>
      </a:lvl5pPr>
      <a:lvl6pPr marL="1371600" algn="l" defTabSz="584200" rtl="0" fontAlgn="base" hangingPunct="0">
        <a:spcBef>
          <a:spcPts val="3600"/>
        </a:spcBef>
        <a:spcAft>
          <a:spcPct val="0"/>
        </a:spcAft>
        <a:defRPr sz="3600">
          <a:solidFill>
            <a:srgbClr val="5E5E5E"/>
          </a:solidFill>
          <a:latin typeface="+mn-lt"/>
          <a:ea typeface="Hoefler Text" charset="0"/>
          <a:cs typeface="+mn-cs"/>
          <a:sym typeface="Hoefler Text" charset="0"/>
        </a:defRPr>
      </a:lvl6pPr>
      <a:lvl7pPr marL="1828800" algn="l" defTabSz="584200" rtl="0" fontAlgn="base" hangingPunct="0">
        <a:spcBef>
          <a:spcPts val="3600"/>
        </a:spcBef>
        <a:spcAft>
          <a:spcPct val="0"/>
        </a:spcAft>
        <a:defRPr sz="3600">
          <a:solidFill>
            <a:srgbClr val="5E5E5E"/>
          </a:solidFill>
          <a:latin typeface="+mn-lt"/>
          <a:ea typeface="Hoefler Text" charset="0"/>
          <a:cs typeface="+mn-cs"/>
          <a:sym typeface="Hoefler Text" charset="0"/>
        </a:defRPr>
      </a:lvl7pPr>
      <a:lvl8pPr marL="2286000" algn="l" defTabSz="584200" rtl="0" fontAlgn="base" hangingPunct="0">
        <a:spcBef>
          <a:spcPts val="3600"/>
        </a:spcBef>
        <a:spcAft>
          <a:spcPct val="0"/>
        </a:spcAft>
        <a:defRPr sz="3600">
          <a:solidFill>
            <a:srgbClr val="5E5E5E"/>
          </a:solidFill>
          <a:latin typeface="+mn-lt"/>
          <a:ea typeface="Hoefler Text" charset="0"/>
          <a:cs typeface="+mn-cs"/>
          <a:sym typeface="Hoefler Text" charset="0"/>
        </a:defRPr>
      </a:lvl8pPr>
      <a:lvl9pPr marL="2743200" algn="l" defTabSz="584200" rtl="0" fontAlgn="base" hangingPunct="0">
        <a:spcBef>
          <a:spcPts val="3600"/>
        </a:spcBef>
        <a:spcAft>
          <a:spcPct val="0"/>
        </a:spcAft>
        <a:defRPr sz="3600">
          <a:solidFill>
            <a:srgbClr val="5E5E5E"/>
          </a:solidFill>
          <a:latin typeface="+mn-lt"/>
          <a:ea typeface="Hoefler Text" charset="0"/>
          <a:cs typeface="+mn-cs"/>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9.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hyperlink" Target="http://w65stchurchofchrist.org/coc/sermons/" TargetMode="External"/><Relationship Id="rId4" Type="http://schemas.openxmlformats.org/officeDocument/2006/relationships/hyperlink" Target="http://www.microsoft.com/downloads/details.aspx?FamilyID=cb9bf144-1076-4615-9951-294eeb832823&amp;displaylang=en" TargetMode="External"/><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34925" y="-12700"/>
            <a:ext cx="13090525" cy="97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
        <p:nvSpPr>
          <p:cNvPr id="4099" name="AutoShape 3"/>
          <p:cNvSpPr>
            <a:spLocks/>
          </p:cNvSpPr>
          <p:nvPr/>
        </p:nvSpPr>
        <p:spPr bwMode="auto">
          <a:xfrm>
            <a:off x="3811588" y="3992563"/>
            <a:ext cx="8648700" cy="289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r>
              <a:rPr lang="en-US" sz="4200" i="1">
                <a:solidFill>
                  <a:srgbClr val="000000"/>
                </a:solidFill>
                <a:effectLst>
                  <a:outerShdw blurRad="38100" dist="38100" dir="2700000" algn="tl">
                    <a:srgbClr val="FFFFFF"/>
                  </a:outerShdw>
                </a:effectLst>
                <a:latin typeface="Baskerville" charset="0"/>
                <a:cs typeface="Baskerville" charset="0"/>
                <a:sym typeface="Baskerville" charset="0"/>
              </a:rPr>
              <a:t>in the</a:t>
            </a:r>
            <a:r>
              <a:rPr lang="en-US" sz="6500">
                <a:solidFill>
                  <a:srgbClr val="000000"/>
                </a:solidFill>
                <a:effectLst>
                  <a:outerShdw blurRad="38100" dist="38100" dir="2700000" algn="tl">
                    <a:srgbClr val="FFFFFF"/>
                  </a:outerShdw>
                </a:effectLst>
                <a:latin typeface="Zapfino" charset="0"/>
                <a:cs typeface="Zapfino" charset="0"/>
                <a:sym typeface="Zapfino" charset="0"/>
              </a:rPr>
              <a:t>Faith / Life</a:t>
            </a:r>
            <a:r>
              <a:rPr lang="en-US" sz="5200">
                <a:solidFill>
                  <a:srgbClr val="000000"/>
                </a:solidFill>
                <a:effectLst>
                  <a:outerShdw blurRad="38100" dist="38100" dir="2700000" algn="tl">
                    <a:srgbClr val="FFFFFF"/>
                  </a:outerShdw>
                </a:effectLst>
                <a:latin typeface="Baskerville" charset="0"/>
                <a:cs typeface="Baskerville" charset="0"/>
                <a:sym typeface="Baskerville" charset="0"/>
              </a:rPr>
              <a:t> </a:t>
            </a:r>
            <a:r>
              <a:rPr lang="en-US" sz="5200" i="1">
                <a:solidFill>
                  <a:srgbClr val="000000"/>
                </a:solidFill>
                <a:effectLst>
                  <a:outerShdw blurRad="38100" dist="38100" dir="2700000" algn="tl">
                    <a:srgbClr val="FFFFFF"/>
                  </a:outerShdw>
                </a:effectLst>
                <a:latin typeface="Baskerville" charset="0"/>
                <a:cs typeface="Baskerville" charset="0"/>
                <a:sym typeface="Baskerville" charset="0"/>
              </a:rPr>
              <a:t> </a:t>
            </a:r>
            <a:endParaRPr lang="en-US"/>
          </a:p>
        </p:txBody>
      </p:sp>
      <p:sp>
        <p:nvSpPr>
          <p:cNvPr id="4100" name="AutoShape 4"/>
          <p:cNvSpPr>
            <a:spLocks/>
          </p:cNvSpPr>
          <p:nvPr/>
        </p:nvSpPr>
        <p:spPr bwMode="auto">
          <a:xfrm>
            <a:off x="5708650" y="6596063"/>
            <a:ext cx="7135813" cy="1231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lvl="1" algn="r"/>
            <a:r>
              <a:rPr lang="en-US" sz="7800">
                <a:solidFill>
                  <a:srgbClr val="D6BB9E"/>
                </a:solidFill>
                <a:effectLst>
                  <a:outerShdw blurRad="38100" dist="38100" dir="2700000" algn="tl">
                    <a:srgbClr val="000000"/>
                  </a:outerShdw>
                </a:effectLst>
                <a:latin typeface="Baskerville" charset="0"/>
                <a:cs typeface="Baskerville" charset="0"/>
                <a:sym typeface="Baskerville" charset="0"/>
              </a:rPr>
              <a:t>Todays Christian</a:t>
            </a:r>
            <a:endParaRPr lang="en-US"/>
          </a:p>
        </p:txBody>
      </p:sp>
      <p:sp>
        <p:nvSpPr>
          <p:cNvPr id="4101" name="AutoShape 5"/>
          <p:cNvSpPr>
            <a:spLocks/>
          </p:cNvSpPr>
          <p:nvPr/>
        </p:nvSpPr>
        <p:spPr bwMode="auto">
          <a:xfrm>
            <a:off x="290513" y="3038475"/>
            <a:ext cx="9398000" cy="157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10100">
                <a:solidFill>
                  <a:srgbClr val="D6BB9E"/>
                </a:solidFill>
                <a:effectLst>
                  <a:outerShdw blurRad="38100" dist="38100" dir="2700000" algn="tl">
                    <a:srgbClr val="000000"/>
                  </a:outerShdw>
                </a:effectLst>
                <a:latin typeface="Grunge Face" charset="0"/>
                <a:cs typeface="Grunge Face" charset="0"/>
                <a:sym typeface="Grunge Face" charset="0"/>
              </a:rPr>
              <a:t>Providence</a:t>
            </a:r>
            <a:r>
              <a:rPr lang="en-US" sz="10100">
                <a:solidFill>
                  <a:srgbClr val="D6BB9E"/>
                </a:solidFill>
                <a:effectLst>
                  <a:outerShdw blurRad="38100" dist="38100" dir="2700000" algn="tl">
                    <a:srgbClr val="000000"/>
                  </a:outerShdw>
                </a:effectLst>
                <a:latin typeface="Baskerville" charset="0"/>
                <a:cs typeface="Baskerville" charset="0"/>
                <a:sym typeface="Baskerville" charset="0"/>
              </a:rPr>
              <a:t>     </a:t>
            </a:r>
            <a:endParaRPr lang="en-US"/>
          </a:p>
        </p:txBody>
      </p:sp>
      <p:sp>
        <p:nvSpPr>
          <p:cNvPr id="4102" name="AutoShape 6"/>
          <p:cNvSpPr>
            <a:spLocks/>
          </p:cNvSpPr>
          <p:nvPr/>
        </p:nvSpPr>
        <p:spPr bwMode="auto">
          <a:xfrm>
            <a:off x="8375650" y="6024563"/>
            <a:ext cx="519113" cy="850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5200" i="1">
                <a:solidFill>
                  <a:srgbClr val="000000"/>
                </a:solidFill>
                <a:effectLst>
                  <a:outerShdw blurRad="38100" dist="38100" dir="2700000" algn="tl">
                    <a:srgbClr val="FFFFFF"/>
                  </a:outerShdw>
                </a:effectLst>
                <a:latin typeface="Baskerville" charset="0"/>
                <a:cs typeface="Baskerville" charset="0"/>
                <a:sym typeface="Baskerville" charset="0"/>
              </a:rPr>
              <a:t>of</a:t>
            </a:r>
            <a:endParaRPr lang="en-US"/>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2852738"/>
            <a:ext cx="1002347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0" name="AutoShape 2"/>
          <p:cNvSpPr>
            <a:spLocks/>
          </p:cNvSpPr>
          <p:nvPr/>
        </p:nvSpPr>
        <p:spPr bwMode="auto">
          <a:xfrm>
            <a:off x="295275" y="2979738"/>
            <a:ext cx="9161463"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What Is Providence?</a:t>
            </a:r>
            <a:endParaRPr lang="en-US"/>
          </a:p>
        </p:txBody>
      </p:sp>
      <p:pic>
        <p:nvPicPr>
          <p:cNvPr id="174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
        <p:nvSpPr>
          <p:cNvPr id="17412" name="AutoShape 4"/>
          <p:cNvSpPr>
            <a:spLocks/>
          </p:cNvSpPr>
          <p:nvPr/>
        </p:nvSpPr>
        <p:spPr bwMode="auto">
          <a:xfrm>
            <a:off x="204788" y="3952875"/>
            <a:ext cx="12593637" cy="1968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77800" dist="70598" dir="210741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defTabSz="1066800"/>
            <a:r>
              <a:rPr lang="en-US" sz="4100">
                <a:solidFill>
                  <a:srgbClr val="EED5BB"/>
                </a:solidFill>
              </a:rPr>
              <a:t> Important to distinguish between God's ordinary general providence and special providential interventions from time to time.</a:t>
            </a:r>
            <a:endParaRPr lang="en-US"/>
          </a:p>
        </p:txBody>
      </p:sp>
      <p:pic>
        <p:nvPicPr>
          <p:cNvPr id="17413" name="Picture 5"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58100" y="5886450"/>
            <a:ext cx="4987925"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4" name="Picture 6"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1450" y="5818188"/>
            <a:ext cx="5127625" cy="364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5" name="AutoShape 7"/>
          <p:cNvSpPr>
            <a:spLocks/>
          </p:cNvSpPr>
          <p:nvPr/>
        </p:nvSpPr>
        <p:spPr bwMode="auto">
          <a:xfrm>
            <a:off x="523875" y="8988425"/>
            <a:ext cx="4422775" cy="647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1066800"/>
            <a:r>
              <a:rPr lang="en-US" b="1">
                <a:solidFill>
                  <a:srgbClr val="FFFC79"/>
                </a:solidFill>
                <a:effectLst>
                  <a:outerShdw blurRad="38100" dist="38100" dir="2700000" algn="tl">
                    <a:srgbClr val="000000"/>
                  </a:outerShdw>
                </a:effectLst>
              </a:rPr>
              <a:t>Acts 17:28; Mat 5:45</a:t>
            </a:r>
            <a:endParaRPr lang="en-US"/>
          </a:p>
        </p:txBody>
      </p:sp>
      <p:sp>
        <p:nvSpPr>
          <p:cNvPr id="17416" name="AutoShape 8"/>
          <p:cNvSpPr>
            <a:spLocks/>
          </p:cNvSpPr>
          <p:nvPr/>
        </p:nvSpPr>
        <p:spPr bwMode="auto">
          <a:xfrm>
            <a:off x="7947025" y="8988425"/>
            <a:ext cx="4408488" cy="647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1066800"/>
            <a:r>
              <a:rPr lang="en-US" b="1">
                <a:solidFill>
                  <a:srgbClr val="FFFC79"/>
                </a:solidFill>
                <a:effectLst>
                  <a:outerShdw blurRad="38100" dist="38100" dir="2700000" algn="tl">
                    <a:srgbClr val="000000"/>
                  </a:outerShdw>
                </a:effectLst>
              </a:rPr>
              <a:t>Gal 4:4; Jam 5:17,18 </a:t>
            </a:r>
            <a:endParaRPr lang="en-US"/>
          </a:p>
        </p:txBody>
      </p:sp>
      <p:sp>
        <p:nvSpPr>
          <p:cNvPr id="17417" name="AutoShape 9"/>
          <p:cNvSpPr>
            <a:spLocks/>
          </p:cNvSpPr>
          <p:nvPr/>
        </p:nvSpPr>
        <p:spPr bwMode="auto">
          <a:xfrm>
            <a:off x="855663" y="8129588"/>
            <a:ext cx="3759200"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General</a:t>
            </a:r>
            <a:endParaRPr lang="en-US"/>
          </a:p>
        </p:txBody>
      </p:sp>
      <p:sp>
        <p:nvSpPr>
          <p:cNvPr id="17418" name="AutoShape 10"/>
          <p:cNvSpPr>
            <a:spLocks/>
          </p:cNvSpPr>
          <p:nvPr/>
        </p:nvSpPr>
        <p:spPr bwMode="auto">
          <a:xfrm>
            <a:off x="8472488" y="8129588"/>
            <a:ext cx="3359150"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Special</a:t>
            </a:r>
            <a:endParaRPr lang="en-US"/>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79174584" presetClass="entr" presetSubtype="0" fill="hold" nodeType="clickEffect">
                                  <p:stCondLst>
                                    <p:cond delay="0"/>
                                  </p:stCondLst>
                                  <p:childTnLst>
                                    <p:set>
                                      <p:cBhvr>
                                        <p:cTn id="6" dur="1" fill="hold">
                                          <p:stCondLst>
                                            <p:cond delay="499"/>
                                          </p:stCondLst>
                                        </p:cTn>
                                        <p:tgtEl>
                                          <p:spTgt spid="17414"/>
                                        </p:tgtEl>
                                        <p:attrNameLst>
                                          <p:attrName>style.visibility</p:attrName>
                                        </p:attrNameLst>
                                      </p:cBhvr>
                                      <p:to>
                                        <p:strVal val="visible"/>
                                      </p:to>
                                    </p:set>
                                  </p:childTnLst>
                                </p:cTn>
                              </p:par>
                            </p:childTnLst>
                          </p:cTn>
                        </p:par>
                        <p:par>
                          <p:cTn id="7" fill="hold" nodeType="afterGroup">
                            <p:stCondLst>
                              <p:cond delay="500"/>
                            </p:stCondLst>
                            <p:childTnLst>
                              <p:par>
                                <p:cTn id="8" presetID="2079174584" presetClass="entr" presetSubtype="0" fill="hold" grpId="0" nodeType="afterEffect">
                                  <p:stCondLst>
                                    <p:cond delay="0"/>
                                  </p:stCondLst>
                                  <p:childTnLst>
                                    <p:set>
                                      <p:cBhvr>
                                        <p:cTn id="9" dur="1" fill="hold">
                                          <p:stCondLst>
                                            <p:cond delay="499"/>
                                          </p:stCondLst>
                                        </p:cTn>
                                        <p:tgtEl>
                                          <p:spTgt spid="17417"/>
                                        </p:tgtEl>
                                        <p:attrNameLst>
                                          <p:attrName>style.visibility</p:attrName>
                                        </p:attrNameLst>
                                      </p:cBhvr>
                                      <p:to>
                                        <p:strVal val="visible"/>
                                      </p:to>
                                    </p:set>
                                  </p:childTnLst>
                                </p:cTn>
                              </p:par>
                            </p:childTnLst>
                          </p:cTn>
                        </p:par>
                        <p:par>
                          <p:cTn id="10" fill="hold" nodeType="afterGroup">
                            <p:stCondLst>
                              <p:cond delay="1000"/>
                            </p:stCondLst>
                            <p:childTnLst>
                              <p:par>
                                <p:cTn id="11" presetID="2079174584" presetClass="entr" presetSubtype="0" fill="hold" grpId="0" nodeType="afterEffect">
                                  <p:stCondLst>
                                    <p:cond delay="0"/>
                                  </p:stCondLst>
                                  <p:childTnLst>
                                    <p:set>
                                      <p:cBhvr>
                                        <p:cTn id="12" dur="1" fill="hold">
                                          <p:stCondLst>
                                            <p:cond delay="499"/>
                                          </p:stCondLst>
                                        </p:cTn>
                                        <p:tgtEl>
                                          <p:spTgt spid="174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079174584" presetClass="entr" presetSubtype="0" fill="hold" nodeType="clickEffect">
                                  <p:stCondLst>
                                    <p:cond delay="0"/>
                                  </p:stCondLst>
                                  <p:childTnLst>
                                    <p:set>
                                      <p:cBhvr>
                                        <p:cTn id="16" dur="1" fill="hold">
                                          <p:stCondLst>
                                            <p:cond delay="499"/>
                                          </p:stCondLst>
                                        </p:cTn>
                                        <p:tgtEl>
                                          <p:spTgt spid="17413"/>
                                        </p:tgtEl>
                                        <p:attrNameLst>
                                          <p:attrName>style.visibility</p:attrName>
                                        </p:attrNameLst>
                                      </p:cBhvr>
                                      <p:to>
                                        <p:strVal val="visible"/>
                                      </p:to>
                                    </p:set>
                                  </p:childTnLst>
                                </p:cTn>
                              </p:par>
                            </p:childTnLst>
                          </p:cTn>
                        </p:par>
                        <p:par>
                          <p:cTn id="17" fill="hold" nodeType="afterGroup">
                            <p:stCondLst>
                              <p:cond delay="500"/>
                            </p:stCondLst>
                            <p:childTnLst>
                              <p:par>
                                <p:cTn id="18" presetID="2079174584" presetClass="entr" presetSubtype="0" fill="hold" grpId="0" nodeType="afterEffect">
                                  <p:stCondLst>
                                    <p:cond delay="0"/>
                                  </p:stCondLst>
                                  <p:childTnLst>
                                    <p:set>
                                      <p:cBhvr>
                                        <p:cTn id="19" dur="1" fill="hold">
                                          <p:stCondLst>
                                            <p:cond delay="499"/>
                                          </p:stCondLst>
                                        </p:cTn>
                                        <p:tgtEl>
                                          <p:spTgt spid="17418"/>
                                        </p:tgtEl>
                                        <p:attrNameLst>
                                          <p:attrName>style.visibility</p:attrName>
                                        </p:attrNameLst>
                                      </p:cBhvr>
                                      <p:to>
                                        <p:strVal val="visible"/>
                                      </p:to>
                                    </p:set>
                                  </p:childTnLst>
                                </p:cTn>
                              </p:par>
                            </p:childTnLst>
                          </p:cTn>
                        </p:par>
                        <p:par>
                          <p:cTn id="20" fill="hold" nodeType="afterGroup">
                            <p:stCondLst>
                              <p:cond delay="1000"/>
                            </p:stCondLst>
                            <p:childTnLst>
                              <p:par>
                                <p:cTn id="21" presetID="2079174584" presetClass="entr" presetSubtype="0" fill="hold" grpId="0" nodeType="afterEffect">
                                  <p:stCondLst>
                                    <p:cond delay="0"/>
                                  </p:stCondLst>
                                  <p:childTnLst>
                                    <p:set>
                                      <p:cBhvr>
                                        <p:cTn id="22" dur="1" fill="hold">
                                          <p:stCondLst>
                                            <p:cond delay="499"/>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utoUpdateAnimBg="0"/>
      <p:bldP spid="17416" grpId="0" autoUpdateAnimBg="0"/>
      <p:bldP spid="17417" grpId="0" autoUpdateAnimBg="0"/>
      <p:bldP spid="1741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7938"/>
            <a:ext cx="13030200" cy="9769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graphicFrame>
        <p:nvGraphicFramePr>
          <p:cNvPr id="18435" name="Group 3"/>
          <p:cNvGraphicFramePr>
            <a:graphicFrameLocks noGrp="1"/>
          </p:cNvGraphicFramePr>
          <p:nvPr/>
        </p:nvGraphicFramePr>
        <p:xfrm>
          <a:off x="152400" y="3106738"/>
          <a:ext cx="12696825" cy="6513830"/>
        </p:xfrm>
        <a:graphic>
          <a:graphicData uri="http://schemas.openxmlformats.org/drawingml/2006/table">
            <a:tbl>
              <a:tblPr/>
              <a:tblGrid>
                <a:gridCol w="3005138"/>
                <a:gridCol w="3005137"/>
                <a:gridCol w="3005138"/>
                <a:gridCol w="3681412"/>
              </a:tblGrid>
              <a:tr h="742950">
                <a:tc>
                  <a:txBody>
                    <a:bodyPr/>
                    <a:lstStyle/>
                    <a:p>
                      <a:pPr marL="0" marR="0" lvl="0" indent="0" algn="ctr" defTabSz="457200" rtl="0" eaLnBrk="1" fontAlgn="base" latinLnBrk="0" hangingPunct="0">
                        <a:lnSpc>
                          <a:spcPct val="100000"/>
                        </a:lnSpc>
                        <a:spcBef>
                          <a:spcPts val="500"/>
                        </a:spcBef>
                        <a:spcAft>
                          <a:spcPct val="0"/>
                        </a:spcAft>
                        <a:buClrTx/>
                        <a:buSzTx/>
                        <a:buFontTx/>
                        <a:buNone/>
                        <a:tabLst/>
                      </a:pPr>
                      <a:r>
                        <a:rPr kumimoji="0" lang="en-US" sz="3100" b="1"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Genesis 3:15</a:t>
                      </a:r>
                      <a:endParaRPr kumimoji="0" lang="en-US" sz="3000" b="0" i="0" u="none" strike="noStrike" cap="none" normalizeH="0" baseline="0">
                        <a:ln>
                          <a:noFill/>
                        </a:ln>
                        <a:solidFill>
                          <a:srgbClr val="5E5E5E"/>
                        </a:solidFill>
                        <a:effectLst/>
                        <a:latin typeface="Hoefler Text" charset="0"/>
                        <a:ea typeface="ＭＳ Ｐゴシック" charset="0"/>
                        <a:cs typeface="Hoefler Text" charset="0"/>
                        <a:sym typeface="Hoefler Text" charset="0"/>
                      </a:endParaRPr>
                    </a:p>
                  </a:txBody>
                  <a:tcPr marL="50800" marR="50800" marT="50800" marB="50800" anchor="ctr" horzOverflow="overflow">
                    <a:lnL w="12700" cap="flat" cmpd="sng" algn="ctr">
                      <a:solidFill>
                        <a:srgbClr val="7E8286"/>
                      </a:solidFill>
                      <a:prstDash val="solid"/>
                      <a:miter lim="0"/>
                      <a:headEnd type="none" w="med" len="med"/>
                      <a:tailEnd type="none" w="med" len="med"/>
                    </a:lnL>
                    <a:lnR w="12700" cap="flat" cmpd="sng" algn="ctr">
                      <a:solidFill>
                        <a:srgbClr val="7E8286"/>
                      </a:solidFill>
                      <a:prstDash val="solid"/>
                      <a:miter lim="0"/>
                      <a:headEnd type="none" w="med" len="med"/>
                      <a:tailEnd type="none" w="med" len="med"/>
                    </a:lnR>
                    <a:lnT w="12700" cap="flat" cmpd="sng" algn="ctr">
                      <a:solidFill>
                        <a:srgbClr val="7E8286"/>
                      </a:solidFill>
                      <a:prstDash val="solid"/>
                      <a:miter lim="0"/>
                      <a:headEnd type="none" w="med" len="med"/>
                      <a:tailEnd type="none" w="med" len="med"/>
                    </a:lnT>
                    <a:lnB w="12700" cap="flat" cmpd="sng" algn="ctr">
                      <a:solidFill>
                        <a:srgbClr val="7E8286"/>
                      </a:solidFill>
                      <a:prstDash val="solid"/>
                      <a:miter lim="0"/>
                      <a:headEnd type="none" w="med" len="med"/>
                      <a:tailEnd type="none" w="med" len="med"/>
                    </a:lnB>
                    <a:lnTlToBr>
                      <a:noFill/>
                    </a:lnTlToBr>
                    <a:lnBlToTr>
                      <a:noFill/>
                    </a:lnBlToTr>
                    <a:blipFill dpi="0" rotWithShape="0">
                      <a:blip r:embed="rId5"/>
                      <a:srcRect/>
                      <a:tile tx="0" ty="0" sx="100000" sy="100000" flip="none" algn="tl"/>
                    </a:blipFill>
                  </a:tcPr>
                </a:tc>
                <a:tc>
                  <a:txBody>
                    <a:bodyPr/>
                    <a:lstStyle/>
                    <a:p>
                      <a:pPr marL="0" marR="0" lvl="0" indent="0" algn="ctr" defTabSz="457200" rtl="0" eaLnBrk="1" fontAlgn="base" latinLnBrk="0" hangingPunct="0">
                        <a:lnSpc>
                          <a:spcPct val="100000"/>
                        </a:lnSpc>
                        <a:spcBef>
                          <a:spcPts val="500"/>
                        </a:spcBef>
                        <a:spcAft>
                          <a:spcPct val="0"/>
                        </a:spcAft>
                        <a:buClrTx/>
                        <a:buSzTx/>
                        <a:buFontTx/>
                        <a:buNone/>
                        <a:tabLst/>
                      </a:pPr>
                      <a:r>
                        <a:rPr kumimoji="0" lang="en-US" sz="3200" b="1"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Genesis 22:8,14</a:t>
                      </a:r>
                      <a:endParaRPr kumimoji="0" lang="en-US" sz="3000" b="0" i="0" u="none" strike="noStrike" cap="none" normalizeH="0" baseline="0">
                        <a:ln>
                          <a:noFill/>
                        </a:ln>
                        <a:solidFill>
                          <a:srgbClr val="5E5E5E"/>
                        </a:solidFill>
                        <a:effectLst/>
                        <a:latin typeface="Hoefler Text" charset="0"/>
                        <a:ea typeface="ＭＳ Ｐゴシック" charset="0"/>
                        <a:cs typeface="Hoefler Text" charset="0"/>
                        <a:sym typeface="Hoefler Text" charset="0"/>
                      </a:endParaRPr>
                    </a:p>
                  </a:txBody>
                  <a:tcPr marL="50800" marR="50800" marT="50800" marB="50800" anchor="ctr" horzOverflow="overflow">
                    <a:lnL w="12700" cap="flat" cmpd="sng" algn="ctr">
                      <a:solidFill>
                        <a:srgbClr val="7E8286"/>
                      </a:solidFill>
                      <a:prstDash val="solid"/>
                      <a:miter lim="0"/>
                      <a:headEnd type="none" w="med" len="med"/>
                      <a:tailEnd type="none" w="med" len="med"/>
                    </a:lnL>
                    <a:lnR w="12700" cap="flat" cmpd="sng" algn="ctr">
                      <a:solidFill>
                        <a:srgbClr val="7E8286"/>
                      </a:solidFill>
                      <a:prstDash val="solid"/>
                      <a:miter lim="0"/>
                      <a:headEnd type="none" w="med" len="med"/>
                      <a:tailEnd type="none" w="med" len="med"/>
                    </a:lnR>
                    <a:lnT w="12700" cap="flat" cmpd="sng" algn="ctr">
                      <a:solidFill>
                        <a:srgbClr val="7E8286"/>
                      </a:solidFill>
                      <a:prstDash val="solid"/>
                      <a:miter lim="0"/>
                      <a:headEnd type="none" w="med" len="med"/>
                      <a:tailEnd type="none" w="med" len="med"/>
                    </a:lnT>
                    <a:lnB w="12700" cap="flat" cmpd="sng" algn="ctr">
                      <a:solidFill>
                        <a:srgbClr val="7E8286"/>
                      </a:solidFill>
                      <a:prstDash val="solid"/>
                      <a:miter lim="0"/>
                      <a:headEnd type="none" w="med" len="med"/>
                      <a:tailEnd type="none" w="med" len="med"/>
                    </a:lnB>
                    <a:lnTlToBr>
                      <a:noFill/>
                    </a:lnTlToBr>
                    <a:lnBlToTr>
                      <a:noFill/>
                    </a:lnBlToTr>
                    <a:blipFill dpi="0" rotWithShape="0">
                      <a:blip r:embed="rId5"/>
                      <a:srcRect/>
                      <a:tile tx="0" ty="0" sx="100000" sy="100000" flip="none" algn="tl"/>
                    </a:blipFill>
                  </a:tcPr>
                </a:tc>
                <a:tc>
                  <a:txBody>
                    <a:bodyPr/>
                    <a:lstStyle/>
                    <a:p>
                      <a:pPr marL="0" marR="0" lvl="0" indent="0" algn="ctr" defTabSz="457200" rtl="0" eaLnBrk="1" fontAlgn="base" latinLnBrk="0" hangingPunct="0">
                        <a:lnSpc>
                          <a:spcPct val="100000"/>
                        </a:lnSpc>
                        <a:spcBef>
                          <a:spcPts val="500"/>
                        </a:spcBef>
                        <a:spcAft>
                          <a:spcPct val="0"/>
                        </a:spcAft>
                        <a:buClrTx/>
                        <a:buSzTx/>
                        <a:buFontTx/>
                        <a:buNone/>
                        <a:tabLst/>
                      </a:pPr>
                      <a:r>
                        <a:rPr kumimoji="0" lang="en-US" sz="3100" b="1"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Genesis 50:19-21</a:t>
                      </a:r>
                      <a:endParaRPr kumimoji="0" lang="en-US" sz="3000" b="0" i="0" u="none" strike="noStrike" cap="none" normalizeH="0" baseline="0">
                        <a:ln>
                          <a:noFill/>
                        </a:ln>
                        <a:solidFill>
                          <a:srgbClr val="5E5E5E"/>
                        </a:solidFill>
                        <a:effectLst/>
                        <a:latin typeface="Hoefler Text" charset="0"/>
                        <a:ea typeface="ＭＳ Ｐゴシック" charset="0"/>
                        <a:cs typeface="Hoefler Text" charset="0"/>
                        <a:sym typeface="Hoefler Text" charset="0"/>
                      </a:endParaRPr>
                    </a:p>
                  </a:txBody>
                  <a:tcPr marL="50800" marR="50800" marT="50800" marB="50800" anchor="ctr" horzOverflow="overflow">
                    <a:lnL w="12700" cap="flat" cmpd="sng" algn="ctr">
                      <a:solidFill>
                        <a:srgbClr val="7E8286"/>
                      </a:solidFill>
                      <a:prstDash val="solid"/>
                      <a:miter lim="0"/>
                      <a:headEnd type="none" w="med" len="med"/>
                      <a:tailEnd type="none" w="med" len="med"/>
                    </a:lnL>
                    <a:lnR w="12700" cap="flat" cmpd="sng" algn="ctr">
                      <a:solidFill>
                        <a:srgbClr val="7E8286"/>
                      </a:solidFill>
                      <a:prstDash val="solid"/>
                      <a:miter lim="0"/>
                      <a:headEnd type="none" w="med" len="med"/>
                      <a:tailEnd type="none" w="med" len="med"/>
                    </a:lnR>
                    <a:lnT w="12700" cap="flat" cmpd="sng" algn="ctr">
                      <a:solidFill>
                        <a:srgbClr val="7E8286"/>
                      </a:solidFill>
                      <a:prstDash val="solid"/>
                      <a:miter lim="0"/>
                      <a:headEnd type="none" w="med" len="med"/>
                      <a:tailEnd type="none" w="med" len="med"/>
                    </a:lnT>
                    <a:lnB w="12700" cap="flat" cmpd="sng" algn="ctr">
                      <a:solidFill>
                        <a:srgbClr val="7E8286"/>
                      </a:solidFill>
                      <a:prstDash val="solid"/>
                      <a:miter lim="0"/>
                      <a:headEnd type="none" w="med" len="med"/>
                      <a:tailEnd type="none" w="med" len="med"/>
                    </a:lnB>
                    <a:lnTlToBr>
                      <a:noFill/>
                    </a:lnTlToBr>
                    <a:lnBlToTr>
                      <a:noFill/>
                    </a:lnBlToTr>
                    <a:blipFill dpi="0" rotWithShape="0">
                      <a:blip r:embed="rId5"/>
                      <a:srcRect/>
                      <a:tile tx="0" ty="0" sx="100000" sy="100000" flip="none" algn="tl"/>
                    </a:blipFill>
                  </a:tcPr>
                </a:tc>
                <a:tc>
                  <a:txBody>
                    <a:bodyPr/>
                    <a:lstStyle/>
                    <a:p>
                      <a:pPr marL="0" marR="0" lvl="0" indent="0" algn="ctr" defTabSz="457200" rtl="0" eaLnBrk="1" fontAlgn="base" latinLnBrk="0" hangingPunct="0">
                        <a:lnSpc>
                          <a:spcPct val="100000"/>
                        </a:lnSpc>
                        <a:spcBef>
                          <a:spcPts val="500"/>
                        </a:spcBef>
                        <a:spcAft>
                          <a:spcPct val="0"/>
                        </a:spcAft>
                        <a:buClrTx/>
                        <a:buSzTx/>
                        <a:buFontTx/>
                        <a:buNone/>
                        <a:tabLst/>
                      </a:pPr>
                      <a:r>
                        <a:rPr kumimoji="0" lang="en-US" sz="3100" b="1"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Esther 4:14 </a:t>
                      </a:r>
                      <a:endParaRPr kumimoji="0" lang="en-US" sz="3000" b="0" i="0" u="none" strike="noStrike" cap="none" normalizeH="0" baseline="0">
                        <a:ln>
                          <a:noFill/>
                        </a:ln>
                        <a:solidFill>
                          <a:srgbClr val="5E5E5E"/>
                        </a:solidFill>
                        <a:effectLst/>
                        <a:latin typeface="Hoefler Text" charset="0"/>
                        <a:ea typeface="ＭＳ Ｐゴシック" charset="0"/>
                        <a:cs typeface="Hoefler Text" charset="0"/>
                        <a:sym typeface="Hoefler Text" charset="0"/>
                      </a:endParaRPr>
                    </a:p>
                  </a:txBody>
                  <a:tcPr marL="50800" marR="50800" marT="50800" marB="50800" anchor="ctr" horzOverflow="overflow">
                    <a:lnL w="12700" cap="flat" cmpd="sng" algn="ctr">
                      <a:solidFill>
                        <a:srgbClr val="7E8286"/>
                      </a:solidFill>
                      <a:prstDash val="solid"/>
                      <a:miter lim="0"/>
                      <a:headEnd type="none" w="med" len="med"/>
                      <a:tailEnd type="none" w="med" len="med"/>
                    </a:lnL>
                    <a:lnR w="12700" cap="flat" cmpd="sng" algn="ctr">
                      <a:solidFill>
                        <a:srgbClr val="7E8286"/>
                      </a:solidFill>
                      <a:prstDash val="solid"/>
                      <a:miter lim="0"/>
                      <a:headEnd type="none" w="med" len="med"/>
                      <a:tailEnd type="none" w="med" len="med"/>
                    </a:lnR>
                    <a:lnT w="12700" cap="flat" cmpd="sng" algn="ctr">
                      <a:solidFill>
                        <a:srgbClr val="7E8286"/>
                      </a:solidFill>
                      <a:prstDash val="solid"/>
                      <a:miter lim="0"/>
                      <a:headEnd type="none" w="med" len="med"/>
                      <a:tailEnd type="none" w="med" len="med"/>
                    </a:lnT>
                    <a:lnB w="12700" cap="flat" cmpd="sng" algn="ctr">
                      <a:solidFill>
                        <a:srgbClr val="7E8286"/>
                      </a:solidFill>
                      <a:prstDash val="solid"/>
                      <a:miter lim="0"/>
                      <a:headEnd type="none" w="med" len="med"/>
                      <a:tailEnd type="none" w="med" len="med"/>
                    </a:lnB>
                    <a:lnTlToBr>
                      <a:noFill/>
                    </a:lnTlToBr>
                    <a:lnBlToTr>
                      <a:noFill/>
                    </a:lnBlToTr>
                    <a:blipFill dpi="0" rotWithShape="0">
                      <a:blip r:embed="rId5"/>
                      <a:srcRect/>
                      <a:tile tx="0" ty="0" sx="100000" sy="100000" flip="none" algn="tl"/>
                    </a:blipFill>
                  </a:tcPr>
                </a:tc>
              </a:tr>
              <a:tr h="5684838">
                <a:tc>
                  <a:txBody>
                    <a:bodyPr/>
                    <a:lstStyle/>
                    <a:p>
                      <a:pPr marL="0" marR="0" lvl="0" indent="0" algn="ctr" defTabSz="457200" rtl="0" eaLnBrk="1" fontAlgn="base" latinLnBrk="0" hangingPunct="0">
                        <a:lnSpc>
                          <a:spcPct val="100000"/>
                        </a:lnSpc>
                        <a:spcBef>
                          <a:spcPts val="500"/>
                        </a:spcBef>
                        <a:spcAft>
                          <a:spcPct val="0"/>
                        </a:spcAft>
                        <a:buClrTx/>
                        <a:buSzTx/>
                        <a:buFontTx/>
                        <a:buNone/>
                        <a:tabLst/>
                      </a:pPr>
                      <a:r>
                        <a:rPr kumimoji="0" lang="en-US" sz="3200" b="0" i="0" u="none" strike="noStrike" cap="none" normalizeH="0" baseline="32000">
                          <a:ln>
                            <a:noFill/>
                          </a:ln>
                          <a:solidFill>
                            <a:srgbClr val="000000"/>
                          </a:solidFill>
                          <a:effectLst/>
                          <a:latin typeface="Times New Roman" charset="0"/>
                          <a:ea typeface="ＭＳ Ｐゴシック" charset="0"/>
                          <a:cs typeface="Times New Roman" charset="0"/>
                          <a:sym typeface="Times New Roman" charset="0"/>
                        </a:rPr>
                        <a:t>15 </a:t>
                      </a:r>
                      <a:r>
                        <a:rPr kumimoji="0" lang="en-US" sz="3200" b="0"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And I will put enmity Between you and the woman, And between your seed and her Seed; He shall bruise your head, And you shall bruise His heel." </a:t>
                      </a:r>
                      <a:endParaRPr kumimoji="0" lang="en-US" sz="3000" b="0" i="0" u="none" strike="noStrike" cap="none" normalizeH="0" baseline="0">
                        <a:ln>
                          <a:noFill/>
                        </a:ln>
                        <a:solidFill>
                          <a:srgbClr val="5E5E5E"/>
                        </a:solidFill>
                        <a:effectLst/>
                        <a:latin typeface="Hoefler Text" charset="0"/>
                        <a:ea typeface="ＭＳ Ｐゴシック" charset="0"/>
                        <a:cs typeface="Hoefler Text" charset="0"/>
                        <a:sym typeface="Hoefler Text" charset="0"/>
                      </a:endParaRPr>
                    </a:p>
                  </a:txBody>
                  <a:tcPr marL="50800" marR="50800" marT="50800" marB="50800" anchor="ctr" horzOverflow="overflow">
                    <a:lnL w="12700" cap="flat" cmpd="sng" algn="ctr">
                      <a:solidFill>
                        <a:srgbClr val="7E8286"/>
                      </a:solidFill>
                      <a:prstDash val="solid"/>
                      <a:miter lim="0"/>
                      <a:headEnd type="none" w="med" len="med"/>
                      <a:tailEnd type="none" w="med" len="med"/>
                    </a:lnL>
                    <a:lnR w="12700" cap="flat" cmpd="sng" algn="ctr">
                      <a:solidFill>
                        <a:srgbClr val="7E8286"/>
                      </a:solidFill>
                      <a:prstDash val="solid"/>
                      <a:miter lim="0"/>
                      <a:headEnd type="none" w="med" len="med"/>
                      <a:tailEnd type="none" w="med" len="med"/>
                    </a:lnR>
                    <a:lnT w="12700" cap="flat" cmpd="sng" algn="ctr">
                      <a:solidFill>
                        <a:srgbClr val="7E8286"/>
                      </a:solidFill>
                      <a:prstDash val="solid"/>
                      <a:miter lim="0"/>
                      <a:headEnd type="none" w="med" len="med"/>
                      <a:tailEnd type="none" w="med" len="med"/>
                    </a:lnT>
                    <a:lnB w="12700" cap="flat" cmpd="sng" algn="ctr">
                      <a:solidFill>
                        <a:srgbClr val="7E8286"/>
                      </a:solidFill>
                      <a:prstDash val="solid"/>
                      <a:miter lim="0"/>
                      <a:headEnd type="none" w="med" len="med"/>
                      <a:tailEnd type="none" w="med" len="med"/>
                    </a:lnB>
                    <a:lnTlToBr>
                      <a:noFill/>
                    </a:lnTlToBr>
                    <a:lnBlToTr>
                      <a:noFill/>
                    </a:lnBlToTr>
                    <a:gradFill rotWithShape="0">
                      <a:gsLst>
                        <a:gs pos="0">
                          <a:srgbClr val="E3FFCA"/>
                        </a:gs>
                        <a:gs pos="100000">
                          <a:srgbClr val="DCCAA7"/>
                        </a:gs>
                      </a:gsLst>
                      <a:lin ang="5400000"/>
                    </a:gradFill>
                  </a:tcPr>
                </a:tc>
                <a:tc>
                  <a:txBody>
                    <a:bodyPr/>
                    <a:lstStyle/>
                    <a:p>
                      <a:pPr marL="0" marR="0" lvl="0" indent="0" algn="ctr" defTabSz="457200" rtl="0" eaLnBrk="1" fontAlgn="base" latinLnBrk="0" hangingPunct="0">
                        <a:lnSpc>
                          <a:spcPct val="100000"/>
                        </a:lnSpc>
                        <a:spcBef>
                          <a:spcPts val="500"/>
                        </a:spcBef>
                        <a:spcAft>
                          <a:spcPct val="0"/>
                        </a:spcAft>
                        <a:buClrTx/>
                        <a:buSzTx/>
                        <a:buFontTx/>
                        <a:buNone/>
                        <a:tabLst/>
                      </a:pPr>
                      <a:r>
                        <a:rPr kumimoji="0" lang="en-US" sz="3000" b="0" i="0" u="none" strike="noStrike" cap="none" normalizeH="0" baseline="32000">
                          <a:ln>
                            <a:noFill/>
                          </a:ln>
                          <a:solidFill>
                            <a:srgbClr val="000000"/>
                          </a:solidFill>
                          <a:effectLst/>
                          <a:latin typeface="Times New Roman" charset="0"/>
                          <a:ea typeface="ＭＳ Ｐゴシック" charset="0"/>
                          <a:cs typeface="Times New Roman" charset="0"/>
                          <a:sym typeface="Times New Roman" charset="0"/>
                        </a:rPr>
                        <a:t>8 </a:t>
                      </a:r>
                      <a:r>
                        <a:rPr kumimoji="0" lang="en-US" sz="3000" b="0"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And Abraham said, "My son, God will provide for Himself the lamb for a burnt offering." So the two of them went together. . .  </a:t>
                      </a:r>
                      <a:r>
                        <a:rPr kumimoji="0" lang="en-US" sz="3000" b="0" i="0" u="none" strike="noStrike" cap="none" normalizeH="0" baseline="32000">
                          <a:ln>
                            <a:noFill/>
                          </a:ln>
                          <a:solidFill>
                            <a:srgbClr val="000000"/>
                          </a:solidFill>
                          <a:effectLst/>
                          <a:latin typeface="Times New Roman" charset="0"/>
                          <a:ea typeface="ＭＳ Ｐゴシック" charset="0"/>
                          <a:cs typeface="Times New Roman" charset="0"/>
                          <a:sym typeface="Times New Roman" charset="0"/>
                        </a:rPr>
                        <a:t>14 </a:t>
                      </a:r>
                      <a:r>
                        <a:rPr kumimoji="0" lang="en-US" sz="3000" b="0"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And Abraham called the name of the place, The-LORD-Will-Provide;</a:t>
                      </a:r>
                      <a:endParaRPr kumimoji="0" lang="en-US" sz="3000" b="0" i="0" u="none" strike="noStrike" cap="none" normalizeH="0" baseline="0">
                        <a:ln>
                          <a:noFill/>
                        </a:ln>
                        <a:solidFill>
                          <a:srgbClr val="5E5E5E"/>
                        </a:solidFill>
                        <a:effectLst/>
                        <a:latin typeface="Hoefler Text" charset="0"/>
                        <a:ea typeface="ＭＳ Ｐゴシック" charset="0"/>
                        <a:cs typeface="Hoefler Text" charset="0"/>
                        <a:sym typeface="Hoefler Text" charset="0"/>
                      </a:endParaRPr>
                    </a:p>
                  </a:txBody>
                  <a:tcPr marL="50800" marR="50800" marT="50800" marB="50800" anchor="ctr" horzOverflow="overflow">
                    <a:lnL w="12700" cap="flat" cmpd="sng" algn="ctr">
                      <a:solidFill>
                        <a:srgbClr val="7E8286"/>
                      </a:solidFill>
                      <a:prstDash val="solid"/>
                      <a:miter lim="0"/>
                      <a:headEnd type="none" w="med" len="med"/>
                      <a:tailEnd type="none" w="med" len="med"/>
                    </a:lnL>
                    <a:lnR w="12700" cap="flat" cmpd="sng" algn="ctr">
                      <a:solidFill>
                        <a:srgbClr val="7E8286"/>
                      </a:solidFill>
                      <a:prstDash val="solid"/>
                      <a:miter lim="0"/>
                      <a:headEnd type="none" w="med" len="med"/>
                      <a:tailEnd type="none" w="med" len="med"/>
                    </a:lnR>
                    <a:lnT w="12700" cap="flat" cmpd="sng" algn="ctr">
                      <a:solidFill>
                        <a:srgbClr val="7E8286"/>
                      </a:solidFill>
                      <a:prstDash val="solid"/>
                      <a:miter lim="0"/>
                      <a:headEnd type="none" w="med" len="med"/>
                      <a:tailEnd type="none" w="med" len="med"/>
                    </a:lnT>
                    <a:lnB w="12700" cap="flat" cmpd="sng" algn="ctr">
                      <a:solidFill>
                        <a:srgbClr val="7E8286"/>
                      </a:solidFill>
                      <a:prstDash val="solid"/>
                      <a:miter lim="0"/>
                      <a:headEnd type="none" w="med" len="med"/>
                      <a:tailEnd type="none" w="med" len="med"/>
                    </a:lnB>
                    <a:lnTlToBr>
                      <a:noFill/>
                    </a:lnTlToBr>
                    <a:lnBlToTr>
                      <a:noFill/>
                    </a:lnBlToTr>
                    <a:gradFill rotWithShape="0">
                      <a:gsLst>
                        <a:gs pos="0">
                          <a:srgbClr val="FFFEDA"/>
                        </a:gs>
                        <a:gs pos="100000">
                          <a:srgbClr val="DCCAA7"/>
                        </a:gs>
                      </a:gsLst>
                      <a:lin ang="5400000"/>
                    </a:gradFill>
                  </a:tcPr>
                </a:tc>
                <a:tc>
                  <a:txBody>
                    <a:bodyPr/>
                    <a:lstStyle/>
                    <a:p>
                      <a:pPr marL="0" marR="0" lvl="0" indent="0" algn="ctr" defTabSz="457200" rtl="0" eaLnBrk="1" fontAlgn="base" latinLnBrk="0" hangingPunct="0">
                        <a:lnSpc>
                          <a:spcPct val="100000"/>
                        </a:lnSpc>
                        <a:spcBef>
                          <a:spcPts val="500"/>
                        </a:spcBef>
                        <a:spcAft>
                          <a:spcPct val="0"/>
                        </a:spcAft>
                        <a:buClrTx/>
                        <a:buSzTx/>
                        <a:buFontTx/>
                        <a:buNone/>
                        <a:tabLst/>
                      </a:pPr>
                      <a:r>
                        <a:rPr kumimoji="0" lang="en-US" sz="3000" b="0" i="0" u="none" strike="noStrike" cap="none" normalizeH="0" baseline="32000">
                          <a:ln>
                            <a:noFill/>
                          </a:ln>
                          <a:solidFill>
                            <a:srgbClr val="000000"/>
                          </a:solidFill>
                          <a:effectLst/>
                          <a:latin typeface="Times New Roman" charset="0"/>
                          <a:ea typeface="ＭＳ Ｐゴシック" charset="0"/>
                          <a:cs typeface="Times New Roman" charset="0"/>
                          <a:sym typeface="Times New Roman" charset="0"/>
                        </a:rPr>
                        <a:t>19 </a:t>
                      </a:r>
                      <a:r>
                        <a:rPr kumimoji="0" lang="en-US" sz="3000" b="0"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Joseph said to them, "Do not be afraid, for </a:t>
                      </a:r>
                      <a:r>
                        <a:rPr kumimoji="0" lang="en-US" sz="3000" b="0" i="1"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am</a:t>
                      </a:r>
                      <a:r>
                        <a:rPr kumimoji="0" lang="en-US" sz="3000" b="0"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 I in the place of God? </a:t>
                      </a:r>
                      <a:r>
                        <a:rPr kumimoji="0" lang="en-US" sz="3000" b="0" i="0" u="none" strike="noStrike" cap="none" normalizeH="0" baseline="32000">
                          <a:ln>
                            <a:noFill/>
                          </a:ln>
                          <a:solidFill>
                            <a:srgbClr val="000000"/>
                          </a:solidFill>
                          <a:effectLst/>
                          <a:latin typeface="Times New Roman" charset="0"/>
                          <a:ea typeface="ＭＳ Ｐゴシック" charset="0"/>
                          <a:cs typeface="Times New Roman" charset="0"/>
                          <a:sym typeface="Times New Roman" charset="0"/>
                        </a:rPr>
                        <a:t>20 </a:t>
                      </a:r>
                      <a:r>
                        <a:rPr kumimoji="0" lang="en-US" sz="3000" b="0"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But as for you, you meant evil against me; </a:t>
                      </a:r>
                      <a:r>
                        <a:rPr kumimoji="0" lang="en-US" sz="3000" b="0" i="1"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but</a:t>
                      </a:r>
                      <a:r>
                        <a:rPr kumimoji="0" lang="en-US" sz="3000" b="0"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 God meant it for good, in order to bring it about as </a:t>
                      </a:r>
                      <a:r>
                        <a:rPr kumimoji="0" lang="en-US" sz="3000" b="0" i="1"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it is</a:t>
                      </a:r>
                      <a:r>
                        <a:rPr kumimoji="0" lang="en-US" sz="3000" b="0"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 this day, to save many people alive.</a:t>
                      </a:r>
                      <a:endParaRPr kumimoji="0" lang="en-US" sz="3000" b="0" i="0" u="none" strike="noStrike" cap="none" normalizeH="0" baseline="0">
                        <a:ln>
                          <a:noFill/>
                        </a:ln>
                        <a:solidFill>
                          <a:srgbClr val="5E5E5E"/>
                        </a:solidFill>
                        <a:effectLst/>
                        <a:latin typeface="Hoefler Text" charset="0"/>
                        <a:ea typeface="ＭＳ Ｐゴシック" charset="0"/>
                        <a:cs typeface="Hoefler Text" charset="0"/>
                        <a:sym typeface="Hoefler Text" charset="0"/>
                      </a:endParaRPr>
                    </a:p>
                  </a:txBody>
                  <a:tcPr marL="50800" marR="50800" marT="50800" marB="50800" anchor="ctr" horzOverflow="overflow">
                    <a:lnL w="12700" cap="flat" cmpd="sng" algn="ctr">
                      <a:solidFill>
                        <a:srgbClr val="7E8286"/>
                      </a:solidFill>
                      <a:prstDash val="solid"/>
                      <a:miter lim="0"/>
                      <a:headEnd type="none" w="med" len="med"/>
                      <a:tailEnd type="none" w="med" len="med"/>
                    </a:lnL>
                    <a:lnR w="12700" cap="flat" cmpd="sng" algn="ctr">
                      <a:solidFill>
                        <a:srgbClr val="7E8286"/>
                      </a:solidFill>
                      <a:prstDash val="solid"/>
                      <a:miter lim="0"/>
                      <a:headEnd type="none" w="med" len="med"/>
                      <a:tailEnd type="none" w="med" len="med"/>
                    </a:lnR>
                    <a:lnT w="12700" cap="flat" cmpd="sng" algn="ctr">
                      <a:solidFill>
                        <a:srgbClr val="7E8286"/>
                      </a:solidFill>
                      <a:prstDash val="solid"/>
                      <a:miter lim="0"/>
                      <a:headEnd type="none" w="med" len="med"/>
                      <a:tailEnd type="none" w="med" len="med"/>
                    </a:lnT>
                    <a:lnB w="12700" cap="flat" cmpd="sng" algn="ctr">
                      <a:solidFill>
                        <a:srgbClr val="7E8286"/>
                      </a:solidFill>
                      <a:prstDash val="solid"/>
                      <a:miter lim="0"/>
                      <a:headEnd type="none" w="med" len="med"/>
                      <a:tailEnd type="none" w="med" len="med"/>
                    </a:lnB>
                    <a:lnTlToBr>
                      <a:noFill/>
                    </a:lnTlToBr>
                    <a:lnBlToTr>
                      <a:noFill/>
                    </a:lnBlToTr>
                    <a:gradFill rotWithShape="0">
                      <a:gsLst>
                        <a:gs pos="0">
                          <a:srgbClr val="FFFDB8"/>
                        </a:gs>
                        <a:gs pos="100000">
                          <a:srgbClr val="FFE3AB"/>
                        </a:gs>
                      </a:gsLst>
                      <a:lin ang="5400000"/>
                    </a:gradFill>
                  </a:tcPr>
                </a:tc>
                <a:tc>
                  <a:txBody>
                    <a:bodyPr/>
                    <a:lstStyle/>
                    <a:p>
                      <a:pPr marL="0" marR="0" lvl="0" indent="0" algn="ctr" defTabSz="457200" rtl="0" eaLnBrk="1" fontAlgn="base" latinLnBrk="0" hangingPunct="0">
                        <a:lnSpc>
                          <a:spcPct val="100000"/>
                        </a:lnSpc>
                        <a:spcBef>
                          <a:spcPts val="500"/>
                        </a:spcBef>
                        <a:spcAft>
                          <a:spcPct val="0"/>
                        </a:spcAft>
                        <a:buClrTx/>
                        <a:buSzTx/>
                        <a:buFontTx/>
                        <a:buNone/>
                        <a:tabLst/>
                      </a:pPr>
                      <a:r>
                        <a:rPr kumimoji="0" lang="en-US" sz="3100" b="0" i="0" u="none" strike="noStrike" cap="none" normalizeH="0" baseline="32000">
                          <a:ln>
                            <a:noFill/>
                          </a:ln>
                          <a:solidFill>
                            <a:srgbClr val="000000"/>
                          </a:solidFill>
                          <a:effectLst/>
                          <a:latin typeface="Times New Roman" charset="0"/>
                          <a:ea typeface="ＭＳ Ｐゴシック" charset="0"/>
                          <a:cs typeface="Times New Roman" charset="0"/>
                          <a:sym typeface="Times New Roman" charset="0"/>
                        </a:rPr>
                        <a:t>14 </a:t>
                      </a:r>
                      <a:r>
                        <a:rPr kumimoji="0" lang="en-US" sz="3100" b="0"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For if you remain completely silent at this time, relief and deliverance will arise for the Jews from another place, but you and your father's house will perish. Yet who knows whether you have come to the kingdom for </a:t>
                      </a:r>
                      <a:r>
                        <a:rPr kumimoji="0" lang="en-US" sz="3100" b="0" i="1"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such</a:t>
                      </a:r>
                      <a:r>
                        <a:rPr kumimoji="0" lang="en-US" sz="3100" b="0" i="0" u="none" strike="noStrike" cap="none" normalizeH="0" baseline="0">
                          <a:ln>
                            <a:noFill/>
                          </a:ln>
                          <a:solidFill>
                            <a:srgbClr val="000000"/>
                          </a:solidFill>
                          <a:effectLst/>
                          <a:latin typeface="Times New Roman" charset="0"/>
                          <a:ea typeface="ＭＳ Ｐゴシック" charset="0"/>
                          <a:cs typeface="Times New Roman" charset="0"/>
                          <a:sym typeface="Times New Roman" charset="0"/>
                        </a:rPr>
                        <a:t> a time as this?" </a:t>
                      </a:r>
                      <a:endParaRPr kumimoji="0" lang="en-US" sz="3000" b="0" i="0" u="none" strike="noStrike" cap="none" normalizeH="0" baseline="0">
                        <a:ln>
                          <a:noFill/>
                        </a:ln>
                        <a:solidFill>
                          <a:srgbClr val="5E5E5E"/>
                        </a:solidFill>
                        <a:effectLst/>
                        <a:latin typeface="Hoefler Text" charset="0"/>
                        <a:ea typeface="ＭＳ Ｐゴシック" charset="0"/>
                        <a:cs typeface="Hoefler Text" charset="0"/>
                        <a:sym typeface="Hoefler Text" charset="0"/>
                      </a:endParaRPr>
                    </a:p>
                  </a:txBody>
                  <a:tcPr marL="50800" marR="50800" marT="50800" marB="50800" anchor="ctr" horzOverflow="overflow">
                    <a:lnL w="12700" cap="flat" cmpd="sng" algn="ctr">
                      <a:solidFill>
                        <a:srgbClr val="7E8286"/>
                      </a:solidFill>
                      <a:prstDash val="solid"/>
                      <a:miter lim="0"/>
                      <a:headEnd type="none" w="med" len="med"/>
                      <a:tailEnd type="none" w="med" len="med"/>
                    </a:lnL>
                    <a:lnR w="12700" cap="flat" cmpd="sng" algn="ctr">
                      <a:solidFill>
                        <a:srgbClr val="7E8286"/>
                      </a:solidFill>
                      <a:prstDash val="solid"/>
                      <a:miter lim="0"/>
                      <a:headEnd type="none" w="med" len="med"/>
                      <a:tailEnd type="none" w="med" len="med"/>
                    </a:lnR>
                    <a:lnT w="12700" cap="flat" cmpd="sng" algn="ctr">
                      <a:solidFill>
                        <a:srgbClr val="7E8286"/>
                      </a:solidFill>
                      <a:prstDash val="solid"/>
                      <a:miter lim="0"/>
                      <a:headEnd type="none" w="med" len="med"/>
                      <a:tailEnd type="none" w="med" len="med"/>
                    </a:lnT>
                    <a:lnB w="12700" cap="flat" cmpd="sng" algn="ctr">
                      <a:solidFill>
                        <a:srgbClr val="7E8286"/>
                      </a:solidFill>
                      <a:prstDash val="solid"/>
                      <a:miter lim="0"/>
                      <a:headEnd type="none" w="med" len="med"/>
                      <a:tailEnd type="none" w="med" len="med"/>
                    </a:lnB>
                    <a:lnTlToBr>
                      <a:noFill/>
                    </a:lnTlToBr>
                    <a:lnBlToTr>
                      <a:noFill/>
                    </a:lnBlToTr>
                    <a:gradFill rotWithShape="0">
                      <a:gsLst>
                        <a:gs pos="0">
                          <a:srgbClr val="FFE9E2"/>
                        </a:gs>
                        <a:gs pos="100000">
                          <a:srgbClr val="DCCAA7"/>
                        </a:gs>
                      </a:gsLst>
                      <a:lin ang="5400000"/>
                    </a:gradFill>
                  </a:tcPr>
                </a:tc>
              </a:tr>
            </a:tbl>
          </a:graphicData>
        </a:graphic>
      </p:graphicFrame>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79138296" presetClass="entr" presetSubtype="0" fill="hold" nodeType="clickEffect">
                                  <p:stCondLst>
                                    <p:cond delay="0"/>
                                  </p:stCondLst>
                                  <p:childTnLst>
                                    <p:set>
                                      <p:cBhvr>
                                        <p:cTn id="6" dur="1" fill="hold">
                                          <p:stCondLst>
                                            <p:cond delay="499"/>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7938"/>
            <a:ext cx="13030200" cy="9769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8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
        <p:nvSpPr>
          <p:cNvPr id="20483" name="AutoShape 3"/>
          <p:cNvSpPr>
            <a:spLocks/>
          </p:cNvSpPr>
          <p:nvPr/>
        </p:nvSpPr>
        <p:spPr bwMode="auto">
          <a:xfrm>
            <a:off x="350838" y="3208338"/>
            <a:ext cx="12330112" cy="5867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27000" dist="103404" dir="118870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r>
              <a:rPr lang="en-US" sz="6500" b="1">
                <a:solidFill>
                  <a:srgbClr val="FFFFFF"/>
                </a:solidFill>
                <a:effectLst>
                  <a:outerShdw blurRad="38100" dist="38100" dir="2700000" algn="tl">
                    <a:srgbClr val="000000"/>
                  </a:outerShdw>
                </a:effectLst>
              </a:rPr>
              <a:t>Acts 2:22-28 (NKJV) </a:t>
            </a:r>
          </a:p>
          <a:p>
            <a:r>
              <a:rPr lang="en-US" sz="3900" baseline="32000">
                <a:solidFill>
                  <a:srgbClr val="FFFFFF"/>
                </a:solidFill>
                <a:effectLst>
                  <a:outerShdw blurRad="38100" dist="38100" dir="2700000" algn="tl">
                    <a:srgbClr val="000000"/>
                  </a:outerShdw>
                </a:effectLst>
              </a:rPr>
              <a:t>22 </a:t>
            </a:r>
            <a:r>
              <a:rPr lang="en-US" sz="3900">
                <a:solidFill>
                  <a:srgbClr val="FFFFFF"/>
                </a:solidFill>
                <a:effectLst>
                  <a:outerShdw blurRad="38100" dist="38100" dir="2700000" algn="tl">
                    <a:srgbClr val="000000"/>
                  </a:outerShdw>
                </a:effectLst>
              </a:rPr>
              <a:t>"Men of Israel, hear these words: Jesus of Nazareth, a Man attested by God to you by miracles, wonders, and signs which God did through Him in your midst, as you yourselves also know-- </a:t>
            </a:r>
            <a:r>
              <a:rPr lang="en-US" sz="3900" baseline="32000">
                <a:solidFill>
                  <a:srgbClr val="FFFFFF"/>
                </a:solidFill>
                <a:effectLst>
                  <a:outerShdw blurRad="38100" dist="38100" dir="2700000" algn="tl">
                    <a:srgbClr val="000000"/>
                  </a:outerShdw>
                </a:effectLst>
              </a:rPr>
              <a:t>23 </a:t>
            </a:r>
            <a:r>
              <a:rPr lang="en-US" sz="3900">
                <a:solidFill>
                  <a:srgbClr val="FFFFFF"/>
                </a:solidFill>
                <a:effectLst>
                  <a:outerShdw blurRad="38100" dist="38100" dir="2700000" algn="tl">
                    <a:srgbClr val="000000"/>
                  </a:outerShdw>
                </a:effectLst>
              </a:rPr>
              <a:t>Him, being delivered by the determined purpose and foreknowledge of God, you have taken by lawless hands, have crucified, and put to death; </a:t>
            </a:r>
            <a:r>
              <a:rPr lang="en-US" sz="3900" baseline="32000">
                <a:solidFill>
                  <a:srgbClr val="FFFFFF"/>
                </a:solidFill>
                <a:effectLst>
                  <a:outerShdw blurRad="38100" dist="38100" dir="2700000" algn="tl">
                    <a:srgbClr val="000000"/>
                  </a:outerShdw>
                </a:effectLst>
              </a:rPr>
              <a:t>24 </a:t>
            </a:r>
            <a:r>
              <a:rPr lang="en-US" sz="3900">
                <a:solidFill>
                  <a:srgbClr val="FFFFFF"/>
                </a:solidFill>
                <a:effectLst>
                  <a:outerShdw blurRad="38100" dist="38100" dir="2700000" algn="tl">
                    <a:srgbClr val="000000"/>
                  </a:outerShdw>
                </a:effectLst>
              </a:rPr>
              <a:t>whom God raised up, having loosed the pains of death, because it was not possible that He should be held by it.</a:t>
            </a:r>
            <a:endParaRPr lang="en-US"/>
          </a:p>
        </p:txBody>
      </p:sp>
    </p:spTree>
  </p:cSld>
  <p:clrMapOvr>
    <a:masterClrMapping/>
  </p:clrMapOvr>
  <p:transition xmlns:p14="http://schemas.microsoft.com/office/powerpoint/2010/mai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2852738"/>
            <a:ext cx="83645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0" name="AutoShape 2"/>
          <p:cNvSpPr>
            <a:spLocks/>
          </p:cNvSpPr>
          <p:nvPr/>
        </p:nvSpPr>
        <p:spPr bwMode="auto">
          <a:xfrm>
            <a:off x="277813" y="2979738"/>
            <a:ext cx="7535862"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God Is In Control</a:t>
            </a:r>
            <a:endParaRPr lang="en-US"/>
          </a:p>
        </p:txBody>
      </p:sp>
      <p:pic>
        <p:nvPicPr>
          <p:cNvPr id="225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
        <p:nvSpPr>
          <p:cNvPr id="22532" name="AutoShape 4"/>
          <p:cNvSpPr>
            <a:spLocks/>
          </p:cNvSpPr>
          <p:nvPr/>
        </p:nvSpPr>
        <p:spPr bwMode="auto">
          <a:xfrm>
            <a:off x="6281738" y="4314825"/>
            <a:ext cx="6370637" cy="509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3700" indent="-393700" algn="l">
              <a:spcBef>
                <a:spcPts val="600"/>
              </a:spcBef>
              <a:buSzPct val="50000"/>
              <a:buFontTx/>
              <a:buBlip>
                <a:blip r:embed="rId4"/>
              </a:buBlip>
            </a:pPr>
            <a:r>
              <a:rPr lang="en-US">
                <a:solidFill>
                  <a:srgbClr val="FFFFFF"/>
                </a:solidFill>
              </a:rPr>
              <a:t> God is the divine creator of our universe and He has the power to control His creation (Gen. 1:1; Ps. 148:5; Rev. 4:11).</a:t>
            </a:r>
          </a:p>
          <a:p>
            <a:pPr marL="393700" indent="-393700" algn="l">
              <a:spcBef>
                <a:spcPts val="600"/>
              </a:spcBef>
              <a:buSzPct val="50000"/>
              <a:buFontTx/>
              <a:buBlip>
                <a:blip r:embed="rId4"/>
              </a:buBlip>
            </a:pPr>
            <a:r>
              <a:rPr lang="en-US">
                <a:solidFill>
                  <a:srgbClr val="FFFFFF"/>
                </a:solidFill>
              </a:rPr>
              <a:t>God continues to oversee and sustain His universe today. He now </a:t>
            </a:r>
            <a:r>
              <a:rPr lang="ja-JP" altLang="en-US">
                <a:solidFill>
                  <a:srgbClr val="FFFFFF"/>
                </a:solidFill>
              </a:rPr>
              <a:t>“</a:t>
            </a:r>
            <a:r>
              <a:rPr lang="en-US">
                <a:solidFill>
                  <a:srgbClr val="FFFFFF"/>
                </a:solidFill>
              </a:rPr>
              <a:t>upholds all things by the word of His power</a:t>
            </a:r>
            <a:r>
              <a:rPr lang="ja-JP" altLang="en-US">
                <a:solidFill>
                  <a:srgbClr val="FFFFFF"/>
                </a:solidFill>
              </a:rPr>
              <a:t>”</a:t>
            </a:r>
            <a:r>
              <a:rPr lang="en-US">
                <a:solidFill>
                  <a:srgbClr val="FFFFFF"/>
                </a:solidFill>
              </a:rPr>
              <a:t> (Col. 1:17; Heb. 1:3; John 5:17).</a:t>
            </a:r>
            <a:endParaRPr lang="en-US"/>
          </a:p>
        </p:txBody>
      </p:sp>
      <p:pic>
        <p:nvPicPr>
          <p:cNvPr id="22533" name="Picture 5"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738" y="3219450"/>
            <a:ext cx="6208712" cy="693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33442440" presetClass="entr" presetSubtype="0" fill="hold" grpId="0" nodeType="clickEffect">
                                  <p:stCondLst>
                                    <p:cond delay="0"/>
                                  </p:stCondLst>
                                  <p:childTnLst>
                                    <p:set>
                                      <p:cBhvr>
                                        <p:cTn id="6" dur="1" fill="hold">
                                          <p:stCondLst>
                                            <p:cond delay="499"/>
                                          </p:stCondLst>
                                        </p:cTn>
                                        <p:tgtEl>
                                          <p:spTgt spid="225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33442440" presetClass="entr" presetSubtype="0" fill="hold" grpId="0" nodeType="clickEffect">
                                  <p:stCondLst>
                                    <p:cond delay="0"/>
                                  </p:stCondLst>
                                  <p:childTnLst>
                                    <p:set>
                                      <p:cBhvr>
                                        <p:cTn id="10" dur="1" fill="hold">
                                          <p:stCondLst>
                                            <p:cond delay="499"/>
                                          </p:stCondLst>
                                        </p:cTn>
                                        <p:tgtEl>
                                          <p:spTgt spid="225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bldLvl="5"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2852738"/>
            <a:ext cx="83645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AutoShape 2"/>
          <p:cNvSpPr>
            <a:spLocks/>
          </p:cNvSpPr>
          <p:nvPr/>
        </p:nvSpPr>
        <p:spPr bwMode="auto">
          <a:xfrm>
            <a:off x="277813" y="2979738"/>
            <a:ext cx="7535862"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God Is In Control</a:t>
            </a:r>
            <a:endParaRPr lang="en-US"/>
          </a:p>
        </p:txBody>
      </p:sp>
      <p:pic>
        <p:nvPicPr>
          <p:cNvPr id="235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
        <p:nvSpPr>
          <p:cNvPr id="23556" name="AutoShape 4"/>
          <p:cNvSpPr>
            <a:spLocks/>
          </p:cNvSpPr>
          <p:nvPr/>
        </p:nvSpPr>
        <p:spPr bwMode="auto">
          <a:xfrm>
            <a:off x="6281738" y="4314825"/>
            <a:ext cx="6370637" cy="528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3700" indent="-393700" algn="l">
              <a:spcBef>
                <a:spcPts val="600"/>
              </a:spcBef>
              <a:buSzPct val="50000"/>
              <a:buFontTx/>
              <a:buBlip>
                <a:blip r:embed="rId4"/>
              </a:buBlip>
            </a:pPr>
            <a:r>
              <a:rPr lang="en-US" sz="3700">
                <a:solidFill>
                  <a:srgbClr val="FFFFFF"/>
                </a:solidFill>
              </a:rPr>
              <a:t>All mankind is subject to all laws of nature, righteous &amp; unrighteous - (Mat 5:45)</a:t>
            </a:r>
          </a:p>
          <a:p>
            <a:pPr marL="393700" indent="-393700" algn="l">
              <a:spcBef>
                <a:spcPts val="600"/>
              </a:spcBef>
              <a:buSzPct val="50000"/>
              <a:buFontTx/>
              <a:buBlip>
                <a:blip r:embed="rId4"/>
              </a:buBlip>
            </a:pPr>
            <a:r>
              <a:rPr lang="en-US" sz="3700">
                <a:solidFill>
                  <a:srgbClr val="FFFFFF"/>
                </a:solidFill>
              </a:rPr>
              <a:t>Man will suffer consequences upon violation of natural law. (Gen 3:17-19; Eccl. 9:11) </a:t>
            </a:r>
          </a:p>
          <a:p>
            <a:pPr marL="393700" indent="-393700" algn="l">
              <a:spcBef>
                <a:spcPts val="600"/>
              </a:spcBef>
              <a:buSzPct val="50000"/>
              <a:buFontTx/>
              <a:buBlip>
                <a:blip r:embed="rId4"/>
              </a:buBlip>
            </a:pPr>
            <a:r>
              <a:rPr lang="en-US" sz="3700">
                <a:solidFill>
                  <a:srgbClr val="FFFFFF"/>
                </a:solidFill>
              </a:rPr>
              <a:t>Our view of God determines our reaction to negative events (Jam 1:2-5; 1 Pet. 1:5-6).</a:t>
            </a:r>
            <a:endParaRPr lang="en-US"/>
          </a:p>
        </p:txBody>
      </p:sp>
      <p:pic>
        <p:nvPicPr>
          <p:cNvPr id="23557" name="Picture 5"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738" y="3219450"/>
            <a:ext cx="6208712" cy="693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79117496" presetClass="entr" presetSubtype="0" fill="hold" grpId="0" nodeType="clickEffect">
                                  <p:stCondLst>
                                    <p:cond delay="0"/>
                                  </p:stCondLst>
                                  <p:childTnLst>
                                    <p:set>
                                      <p:cBhvr>
                                        <p:cTn id="6" dur="1" fill="hold">
                                          <p:stCondLst>
                                            <p:cond delay="499"/>
                                          </p:stCondLst>
                                        </p:cTn>
                                        <p:tgtEl>
                                          <p:spTgt spid="235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79117496" presetClass="entr" presetSubtype="0" fill="hold" grpId="0" nodeType="clickEffect">
                                  <p:stCondLst>
                                    <p:cond delay="0"/>
                                  </p:stCondLst>
                                  <p:childTnLst>
                                    <p:set>
                                      <p:cBhvr>
                                        <p:cTn id="10" dur="1" fill="hold">
                                          <p:stCondLst>
                                            <p:cond delay="499"/>
                                          </p:stCondLst>
                                        </p:cTn>
                                        <p:tgtEl>
                                          <p:spTgt spid="2355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079117496" presetClass="entr" presetSubtype="0" fill="hold" grpId="0" nodeType="clickEffect">
                                  <p:stCondLst>
                                    <p:cond delay="0"/>
                                  </p:stCondLst>
                                  <p:childTnLst>
                                    <p:set>
                                      <p:cBhvr>
                                        <p:cTn id="14" dur="1" fill="hold">
                                          <p:stCondLst>
                                            <p:cond delay="499"/>
                                          </p:stCondLst>
                                        </p:cTn>
                                        <p:tgtEl>
                                          <p:spTgt spid="235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bldLvl="5"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2852738"/>
            <a:ext cx="83645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78" name="AutoShape 2"/>
          <p:cNvSpPr>
            <a:spLocks/>
          </p:cNvSpPr>
          <p:nvPr/>
        </p:nvSpPr>
        <p:spPr bwMode="auto">
          <a:xfrm>
            <a:off x="277813" y="2979738"/>
            <a:ext cx="7535862"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God Is In Control</a:t>
            </a:r>
            <a:endParaRPr lang="en-US"/>
          </a:p>
        </p:txBody>
      </p:sp>
      <p:pic>
        <p:nvPicPr>
          <p:cNvPr id="2457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
        <p:nvSpPr>
          <p:cNvPr id="24580" name="AutoShape 4"/>
          <p:cNvSpPr>
            <a:spLocks/>
          </p:cNvSpPr>
          <p:nvPr/>
        </p:nvSpPr>
        <p:spPr bwMode="auto">
          <a:xfrm>
            <a:off x="5822950" y="4314825"/>
            <a:ext cx="6829425" cy="509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3700" indent="-393700" algn="l">
              <a:spcBef>
                <a:spcPts val="600"/>
              </a:spcBef>
              <a:buSzPct val="50000"/>
              <a:buFontTx/>
              <a:buBlip>
                <a:blip r:embed="rId4"/>
              </a:buBlip>
            </a:pPr>
            <a:r>
              <a:rPr lang="en-US">
                <a:solidFill>
                  <a:srgbClr val="FFFFFF"/>
                </a:solidFill>
              </a:rPr>
              <a:t>God has the power, ability &amp; will to allow mankind the freedom  of choice in his daily life, but we are not free to choose the consequences - (Acts 5:4; Deut 30:15-20) </a:t>
            </a:r>
          </a:p>
          <a:p>
            <a:pPr marL="393700" indent="-393700" algn="l">
              <a:spcBef>
                <a:spcPts val="600"/>
              </a:spcBef>
              <a:buSzPct val="50000"/>
              <a:buFontTx/>
              <a:buBlip>
                <a:blip r:embed="rId4"/>
              </a:buBlip>
            </a:pPr>
            <a:r>
              <a:rPr lang="en-US">
                <a:solidFill>
                  <a:srgbClr val="FFFFFF"/>
                </a:solidFill>
              </a:rPr>
              <a:t>God can use man</a:t>
            </a:r>
            <a:r>
              <a:rPr lang="ja-JP" altLang="en-US">
                <a:solidFill>
                  <a:srgbClr val="FFFFFF"/>
                </a:solidFill>
              </a:rPr>
              <a:t>’</a:t>
            </a:r>
            <a:r>
              <a:rPr lang="en-US">
                <a:solidFill>
                  <a:srgbClr val="FFFFFF"/>
                </a:solidFill>
              </a:rPr>
              <a:t>s choices, good or bad, to accomplish his purpose. (Gen 45:4-8; 50:19-21)</a:t>
            </a:r>
            <a:endParaRPr lang="en-US"/>
          </a:p>
        </p:txBody>
      </p:sp>
      <p:pic>
        <p:nvPicPr>
          <p:cNvPr id="24581" name="Picture 5"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738" y="3219450"/>
            <a:ext cx="6208712" cy="693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29123912" presetClass="entr" presetSubtype="0" fill="hold" grpId="0" nodeType="clickEffect">
                                  <p:stCondLst>
                                    <p:cond delay="0"/>
                                  </p:stCondLst>
                                  <p:childTnLst>
                                    <p:set>
                                      <p:cBhvr>
                                        <p:cTn id="6" dur="1" fill="hold">
                                          <p:stCondLst>
                                            <p:cond delay="499"/>
                                          </p:stCondLst>
                                        </p:cTn>
                                        <p:tgtEl>
                                          <p:spTgt spid="245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29123912" presetClass="entr" presetSubtype="0" fill="hold" grpId="0" nodeType="clickEffect">
                                  <p:stCondLst>
                                    <p:cond delay="0"/>
                                  </p:stCondLst>
                                  <p:childTnLst>
                                    <p:set>
                                      <p:cBhvr>
                                        <p:cTn id="10" dur="1" fill="hold">
                                          <p:stCondLst>
                                            <p:cond delay="499"/>
                                          </p:stCondLst>
                                        </p:cTn>
                                        <p:tgtEl>
                                          <p:spTgt spid="245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2852738"/>
            <a:ext cx="83645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02" name="AutoShape 2"/>
          <p:cNvSpPr>
            <a:spLocks/>
          </p:cNvSpPr>
          <p:nvPr/>
        </p:nvSpPr>
        <p:spPr bwMode="auto">
          <a:xfrm>
            <a:off x="277813" y="2979738"/>
            <a:ext cx="7535862"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God Is In Control</a:t>
            </a:r>
            <a:endParaRPr lang="en-US"/>
          </a:p>
        </p:txBody>
      </p:sp>
      <p:pic>
        <p:nvPicPr>
          <p:cNvPr id="256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
        <p:nvSpPr>
          <p:cNvPr id="25604" name="AutoShape 4"/>
          <p:cNvSpPr>
            <a:spLocks/>
          </p:cNvSpPr>
          <p:nvPr/>
        </p:nvSpPr>
        <p:spPr bwMode="auto">
          <a:xfrm>
            <a:off x="5789613" y="4027488"/>
            <a:ext cx="6829425" cy="563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3700" indent="-393700" algn="l">
              <a:spcBef>
                <a:spcPts val="600"/>
              </a:spcBef>
              <a:buSzPct val="50000"/>
              <a:buFontTx/>
              <a:buBlip>
                <a:blip r:embed="rId4"/>
              </a:buBlip>
            </a:pPr>
            <a:r>
              <a:rPr lang="en-US">
                <a:solidFill>
                  <a:srgbClr val="FFFFFF"/>
                </a:solidFill>
              </a:rPr>
              <a:t>God can directly alter the course of human events, if He wills, in answer to the prayers of His children (James 5:13-18; 1 Pet. 3:12; 2 Cor 12:7-10; Mat 26:39,42; 1 John 5:14; 1 Pet 5:7).</a:t>
            </a:r>
          </a:p>
          <a:p>
            <a:pPr marL="393700" indent="-393700" algn="l">
              <a:spcBef>
                <a:spcPts val="600"/>
              </a:spcBef>
              <a:buSzPct val="50000"/>
              <a:buFontTx/>
              <a:buBlip>
                <a:blip r:embed="rId4"/>
              </a:buBlip>
            </a:pPr>
            <a:r>
              <a:rPr lang="en-US">
                <a:solidFill>
                  <a:srgbClr val="FFFFFF"/>
                </a:solidFill>
              </a:rPr>
              <a:t>We should trust God - which will enable us to endure regardless of circumstances - (Phili 4:4-13; Rom 8:18-39)</a:t>
            </a:r>
            <a:endParaRPr lang="en-US"/>
          </a:p>
        </p:txBody>
      </p:sp>
      <p:pic>
        <p:nvPicPr>
          <p:cNvPr id="25605" name="Picture 5"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738" y="3219450"/>
            <a:ext cx="6208712" cy="693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40045480" presetClass="entr" presetSubtype="0" fill="hold" grpId="0" nodeType="clickEffect">
                                  <p:stCondLst>
                                    <p:cond delay="0"/>
                                  </p:stCondLst>
                                  <p:childTnLst>
                                    <p:set>
                                      <p:cBhvr>
                                        <p:cTn id="6" dur="1" fill="hold">
                                          <p:stCondLst>
                                            <p:cond delay="499"/>
                                          </p:stCondLst>
                                        </p:cTn>
                                        <p:tgtEl>
                                          <p:spTgt spid="256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40045480" presetClass="entr" presetSubtype="0" fill="hold" grpId="0" nodeType="clickEffect">
                                  <p:stCondLst>
                                    <p:cond delay="0"/>
                                  </p:stCondLst>
                                  <p:childTnLst>
                                    <p:set>
                                      <p:cBhvr>
                                        <p:cTn id="10" dur="1" fill="hold">
                                          <p:stCondLst>
                                            <p:cond delay="499"/>
                                          </p:stCondLst>
                                        </p:cTn>
                                        <p:tgtEl>
                                          <p:spTgt spid="256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bldLvl="5"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2852738"/>
            <a:ext cx="83645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6" name="AutoShape 2"/>
          <p:cNvSpPr>
            <a:spLocks/>
          </p:cNvSpPr>
          <p:nvPr/>
        </p:nvSpPr>
        <p:spPr bwMode="auto">
          <a:xfrm>
            <a:off x="760413" y="2979738"/>
            <a:ext cx="6572250"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Romans 8:17-39</a:t>
            </a:r>
            <a:endParaRPr lang="en-US"/>
          </a:p>
        </p:txBody>
      </p:sp>
      <p:pic>
        <p:nvPicPr>
          <p:cNvPr id="266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
        <p:nvSpPr>
          <p:cNvPr id="26628" name="AutoShape 4"/>
          <p:cNvSpPr>
            <a:spLocks/>
          </p:cNvSpPr>
          <p:nvPr/>
        </p:nvSpPr>
        <p:spPr bwMode="auto">
          <a:xfrm>
            <a:off x="6450013" y="4129088"/>
            <a:ext cx="6335712" cy="535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3700" indent="-393700" algn="l">
              <a:spcBef>
                <a:spcPts val="600"/>
              </a:spcBef>
              <a:buSzPct val="50000"/>
              <a:buFontTx/>
              <a:buBlip>
                <a:blip r:embed="rId4"/>
              </a:buBlip>
            </a:pPr>
            <a:r>
              <a:rPr lang="en-US" sz="3700">
                <a:solidFill>
                  <a:srgbClr val="FFFFFF"/>
                </a:solidFill>
              </a:rPr>
              <a:t>These brethren were being persecuted – (17,18,36)</a:t>
            </a:r>
          </a:p>
          <a:p>
            <a:pPr marL="393700" indent="-393700" algn="l">
              <a:spcBef>
                <a:spcPts val="600"/>
              </a:spcBef>
              <a:buSzPct val="50000"/>
              <a:buFontTx/>
              <a:buBlip>
                <a:blip r:embed="rId4"/>
              </a:buBlip>
            </a:pPr>
            <a:r>
              <a:rPr lang="en-US" sz="3700">
                <a:solidFill>
                  <a:srgbClr val="FFFFFF"/>
                </a:solidFill>
              </a:rPr>
              <a:t>Those who suffer with Him will be glorified together with Him (17) </a:t>
            </a:r>
          </a:p>
          <a:p>
            <a:pPr marL="393700" indent="-393700" algn="l">
              <a:spcBef>
                <a:spcPts val="600"/>
              </a:spcBef>
              <a:buSzPct val="50000"/>
              <a:buFontTx/>
              <a:buBlip>
                <a:blip r:embed="rId4"/>
              </a:buBlip>
            </a:pPr>
            <a:r>
              <a:rPr lang="en-US" sz="3700">
                <a:solidFill>
                  <a:srgbClr val="FFFFFF"/>
                </a:solidFill>
              </a:rPr>
              <a:t>God</a:t>
            </a:r>
            <a:r>
              <a:rPr lang="ja-JP" altLang="en-US" sz="3700">
                <a:solidFill>
                  <a:srgbClr val="FFFFFF"/>
                </a:solidFill>
              </a:rPr>
              <a:t>’</a:t>
            </a:r>
            <a:r>
              <a:rPr lang="en-US" sz="3700">
                <a:solidFill>
                  <a:srgbClr val="FFFFFF"/>
                </a:solidFill>
              </a:rPr>
              <a:t>s promises are the basis of our HOPE – (18-25)</a:t>
            </a:r>
          </a:p>
          <a:p>
            <a:pPr marL="393700" indent="-393700" algn="l">
              <a:spcBef>
                <a:spcPts val="600"/>
              </a:spcBef>
              <a:buSzPct val="50000"/>
              <a:buFontTx/>
              <a:buBlip>
                <a:blip r:embed="rId4"/>
              </a:buBlip>
            </a:pPr>
            <a:r>
              <a:rPr lang="en-US" sz="3700">
                <a:solidFill>
                  <a:srgbClr val="FFFFFF"/>
                </a:solidFill>
              </a:rPr>
              <a:t>The Holy Spirit intercedes for us – (26,27)</a:t>
            </a:r>
            <a:endParaRPr lang="en-US"/>
          </a:p>
        </p:txBody>
      </p:sp>
      <p:pic>
        <p:nvPicPr>
          <p:cNvPr id="26629" name="Picture 5"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738" y="3219450"/>
            <a:ext cx="6208712" cy="693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45573544" presetClass="entr" presetSubtype="0" fill="hold" grpId="0" nodeType="clickEffect">
                                  <p:stCondLst>
                                    <p:cond delay="0"/>
                                  </p:stCondLst>
                                  <p:childTnLst>
                                    <p:set>
                                      <p:cBhvr>
                                        <p:cTn id="6" dur="1" fill="hold">
                                          <p:stCondLst>
                                            <p:cond delay="499"/>
                                          </p:stCondLst>
                                        </p:cTn>
                                        <p:tgtEl>
                                          <p:spTgt spid="266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45573544" presetClass="entr" presetSubtype="0" fill="hold" grpId="0" nodeType="clickEffect">
                                  <p:stCondLst>
                                    <p:cond delay="0"/>
                                  </p:stCondLst>
                                  <p:childTnLst>
                                    <p:set>
                                      <p:cBhvr>
                                        <p:cTn id="10" dur="1" fill="hold">
                                          <p:stCondLst>
                                            <p:cond delay="499"/>
                                          </p:stCondLst>
                                        </p:cTn>
                                        <p:tgtEl>
                                          <p:spTgt spid="266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045573544" presetClass="entr" presetSubtype="0" fill="hold" grpId="0" nodeType="clickEffect">
                                  <p:stCondLst>
                                    <p:cond delay="0"/>
                                  </p:stCondLst>
                                  <p:childTnLst>
                                    <p:set>
                                      <p:cBhvr>
                                        <p:cTn id="14" dur="1" fill="hold">
                                          <p:stCondLst>
                                            <p:cond delay="499"/>
                                          </p:stCondLst>
                                        </p:cTn>
                                        <p:tgtEl>
                                          <p:spTgt spid="2662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045573544" presetClass="entr" presetSubtype="0" fill="hold" grpId="0" nodeType="clickEffect">
                                  <p:stCondLst>
                                    <p:cond delay="0"/>
                                  </p:stCondLst>
                                  <p:childTnLst>
                                    <p:set>
                                      <p:cBhvr>
                                        <p:cTn id="18" dur="1" fill="hold">
                                          <p:stCondLst>
                                            <p:cond delay="499"/>
                                          </p:stCondLst>
                                        </p:cTn>
                                        <p:tgtEl>
                                          <p:spTgt spid="266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bldLvl="5"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2852738"/>
            <a:ext cx="83645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76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
        <p:nvSpPr>
          <p:cNvPr id="27651" name="AutoShape 3"/>
          <p:cNvSpPr>
            <a:spLocks/>
          </p:cNvSpPr>
          <p:nvPr/>
        </p:nvSpPr>
        <p:spPr bwMode="auto">
          <a:xfrm>
            <a:off x="5789613" y="4027488"/>
            <a:ext cx="6829425" cy="5562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3700" indent="-393700" algn="l">
              <a:spcBef>
                <a:spcPts val="600"/>
              </a:spcBef>
              <a:buSzPct val="50000"/>
              <a:buFontTx/>
              <a:buBlip>
                <a:blip r:embed="rId4"/>
              </a:buBlip>
            </a:pPr>
            <a:r>
              <a:rPr lang="en-US" sz="3200">
                <a:solidFill>
                  <a:srgbClr val="FFFFFF"/>
                </a:solidFill>
              </a:rPr>
              <a:t>Due to God</a:t>
            </a:r>
            <a:r>
              <a:rPr lang="ja-JP" altLang="en-US" sz="3200">
                <a:solidFill>
                  <a:srgbClr val="FFFFFF"/>
                </a:solidFill>
              </a:rPr>
              <a:t>’</a:t>
            </a:r>
            <a:r>
              <a:rPr lang="en-US" sz="3200">
                <a:solidFill>
                  <a:srgbClr val="FFFFFF"/>
                </a:solidFill>
              </a:rPr>
              <a:t>s faithfulness Christians have assurance that their perseverance through trials will result in glorification - Rom 8:17,18,25,28</a:t>
            </a:r>
          </a:p>
          <a:p>
            <a:pPr marL="393700" indent="-393700" algn="l">
              <a:spcBef>
                <a:spcPts val="600"/>
              </a:spcBef>
              <a:buSzPct val="50000"/>
              <a:buFontTx/>
              <a:buBlip>
                <a:blip r:embed="rId4"/>
              </a:buBlip>
            </a:pPr>
            <a:r>
              <a:rPr lang="en-US" sz="3200">
                <a:solidFill>
                  <a:srgbClr val="FFFFFF"/>
                </a:solidFill>
              </a:rPr>
              <a:t>There is no external force that can separate the faithful Christian from God! – Rom 8:35-39; John 10:27-29</a:t>
            </a:r>
          </a:p>
          <a:p>
            <a:pPr marL="393700" indent="-393700" algn="l">
              <a:spcBef>
                <a:spcPts val="600"/>
              </a:spcBef>
              <a:buSzPct val="50000"/>
              <a:buFontTx/>
              <a:buBlip>
                <a:blip r:embed="rId4"/>
              </a:buBlip>
            </a:pPr>
            <a:r>
              <a:rPr lang="en-US" sz="3200">
                <a:solidFill>
                  <a:srgbClr val="FFFFFF"/>
                </a:solidFill>
              </a:rPr>
              <a:t>Compares the present suffering with the </a:t>
            </a:r>
            <a:r>
              <a:rPr lang="ja-JP" altLang="en-US" sz="3200">
                <a:solidFill>
                  <a:srgbClr val="FFFFFF"/>
                </a:solidFill>
              </a:rPr>
              <a:t>“</a:t>
            </a:r>
            <a:r>
              <a:rPr lang="en-US" sz="3200">
                <a:solidFill>
                  <a:srgbClr val="FFFFFF"/>
                </a:solidFill>
              </a:rPr>
              <a:t>glory which shall be reveled in us</a:t>
            </a:r>
            <a:r>
              <a:rPr lang="ja-JP" altLang="en-US" sz="3200">
                <a:solidFill>
                  <a:srgbClr val="FFFFFF"/>
                </a:solidFill>
              </a:rPr>
              <a:t>”</a:t>
            </a:r>
            <a:r>
              <a:rPr lang="en-US" sz="3200">
                <a:solidFill>
                  <a:srgbClr val="FFFFFF"/>
                </a:solidFill>
              </a:rPr>
              <a:t> - (18)</a:t>
            </a:r>
            <a:endParaRPr lang="en-US"/>
          </a:p>
        </p:txBody>
      </p:sp>
      <p:pic>
        <p:nvPicPr>
          <p:cNvPr id="27652" name="Picture 4"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738" y="3219450"/>
            <a:ext cx="6208712" cy="693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7653" name="AutoShape 5"/>
          <p:cNvSpPr>
            <a:spLocks/>
          </p:cNvSpPr>
          <p:nvPr/>
        </p:nvSpPr>
        <p:spPr bwMode="auto">
          <a:xfrm>
            <a:off x="760413" y="2979738"/>
            <a:ext cx="6572250"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Romans 8:17-39</a:t>
            </a:r>
            <a:endParaRPr lang="en-US"/>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40179112"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40179112"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040179112"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5"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2852738"/>
            <a:ext cx="83645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6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28675" name="Picture 3"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738" y="3219450"/>
            <a:ext cx="6208712" cy="693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8676" name="AutoShape 4"/>
          <p:cNvSpPr>
            <a:spLocks/>
          </p:cNvSpPr>
          <p:nvPr/>
        </p:nvSpPr>
        <p:spPr bwMode="auto">
          <a:xfrm>
            <a:off x="6305550" y="4189413"/>
            <a:ext cx="6210300" cy="4991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63500" dist="70719" dir="872508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r>
              <a:rPr lang="en-US" sz="4600" b="1">
                <a:solidFill>
                  <a:srgbClr val="FFFFFF"/>
                </a:solidFill>
              </a:rPr>
              <a:t>Romans 8:28 (NKJV) </a:t>
            </a:r>
          </a:p>
          <a:p>
            <a:r>
              <a:rPr lang="en-US" sz="4600" baseline="32000">
                <a:solidFill>
                  <a:srgbClr val="FFFFFF"/>
                </a:solidFill>
              </a:rPr>
              <a:t>28 </a:t>
            </a:r>
            <a:r>
              <a:rPr lang="en-US" sz="4600">
                <a:solidFill>
                  <a:srgbClr val="FFFFFF"/>
                </a:solidFill>
              </a:rPr>
              <a:t>And we know that all things work together for good to those who love God, to those who are the called according to </a:t>
            </a:r>
            <a:r>
              <a:rPr lang="en-US" sz="4600" i="1">
                <a:solidFill>
                  <a:srgbClr val="FFFFFF"/>
                </a:solidFill>
              </a:rPr>
              <a:t>His</a:t>
            </a:r>
            <a:r>
              <a:rPr lang="en-US" sz="4600">
                <a:solidFill>
                  <a:srgbClr val="FFFFFF"/>
                </a:solidFill>
              </a:rPr>
              <a:t> purpose. </a:t>
            </a:r>
            <a:endParaRPr lang="en-US"/>
          </a:p>
        </p:txBody>
      </p:sp>
      <p:sp>
        <p:nvSpPr>
          <p:cNvPr id="28677" name="AutoShape 5"/>
          <p:cNvSpPr>
            <a:spLocks/>
          </p:cNvSpPr>
          <p:nvPr/>
        </p:nvSpPr>
        <p:spPr bwMode="auto">
          <a:xfrm>
            <a:off x="760413" y="2979738"/>
            <a:ext cx="6572250"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Romans 8:17-39</a:t>
            </a:r>
            <a:endParaRPr lang="en-US"/>
          </a:p>
        </p:txBody>
      </p:sp>
    </p:spTree>
  </p:cSld>
  <p:clrMapOvr>
    <a:masterClrMapping/>
  </p:clrMapOvr>
  <p:transition xmlns:p14="http://schemas.microsoft.com/office/powerpoint/2010/mai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7938"/>
            <a:ext cx="13030200" cy="9769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5123" name="Picture 3"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438" y="1254125"/>
            <a:ext cx="12636500" cy="9348788"/>
          </a:xfrm>
          <a:prstGeom prst="rect">
            <a:avLst/>
          </a:prstGeom>
          <a:noFill/>
          <a:ln>
            <a:noFill/>
          </a:ln>
          <a:effectLst>
            <a:outerShdw blurRad="63500" dist="78005" dir="3638878" algn="ctr" rotWithShape="0">
              <a:srgbClr val="000000">
                <a:alpha val="90741"/>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cSld>
  <p:clrMapOvr>
    <a:masterClrMapping/>
  </p:clrMapOvr>
  <p:transition xmlns:p14="http://schemas.microsoft.com/office/powerpoint/2010/mai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2852738"/>
            <a:ext cx="971867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698" name="AutoShape 2"/>
          <p:cNvSpPr>
            <a:spLocks/>
          </p:cNvSpPr>
          <p:nvPr/>
        </p:nvSpPr>
        <p:spPr bwMode="auto">
          <a:xfrm>
            <a:off x="468313" y="2979738"/>
            <a:ext cx="8509000"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Spiritually Minded</a:t>
            </a:r>
            <a:endParaRPr lang="en-US"/>
          </a:p>
        </p:txBody>
      </p:sp>
      <p:pic>
        <p:nvPicPr>
          <p:cNvPr id="2969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29700" name="Picture 4"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738" y="3219450"/>
            <a:ext cx="6208712" cy="693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701" name="AutoShape 5"/>
          <p:cNvSpPr>
            <a:spLocks/>
          </p:cNvSpPr>
          <p:nvPr/>
        </p:nvSpPr>
        <p:spPr bwMode="auto">
          <a:xfrm>
            <a:off x="5657850" y="4103688"/>
            <a:ext cx="7124700" cy="4241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63500" dist="70719" dir="872508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4200" b="1">
                <a:solidFill>
                  <a:srgbClr val="FFFFFF"/>
                </a:solidFill>
                <a:effectLst>
                  <a:outerShdw blurRad="38100" dist="38100" dir="2700000" algn="tl">
                    <a:srgbClr val="000000"/>
                  </a:outerShdw>
                </a:effectLst>
                <a:latin typeface="Times New Roman" charset="0"/>
                <a:cs typeface="Times New Roman" charset="0"/>
                <a:sym typeface="Times New Roman" charset="0"/>
              </a:rPr>
              <a:t>2 Corinthians 4:16-18 (NKJV) </a:t>
            </a:r>
          </a:p>
          <a:p>
            <a:pPr defTabSz="457200">
              <a:spcBef>
                <a:spcPts val="500"/>
              </a:spcBef>
            </a:pPr>
            <a:r>
              <a:rPr lang="en-US" sz="4800" baseline="32000">
                <a:solidFill>
                  <a:srgbClr val="FFFFFF"/>
                </a:solidFill>
                <a:effectLst>
                  <a:outerShdw blurRad="38100" dist="38100" dir="2700000" algn="tl">
                    <a:srgbClr val="000000"/>
                  </a:outerShdw>
                </a:effectLst>
                <a:latin typeface="Times New Roman" charset="0"/>
                <a:cs typeface="Times New Roman" charset="0"/>
                <a:sym typeface="Times New Roman" charset="0"/>
              </a:rPr>
              <a:t>16 </a:t>
            </a:r>
            <a:r>
              <a:rPr lang="en-US" sz="4800">
                <a:solidFill>
                  <a:srgbClr val="FFFFFF"/>
                </a:solidFill>
                <a:effectLst>
                  <a:outerShdw blurRad="38100" dist="38100" dir="2700000" algn="tl">
                    <a:srgbClr val="000000"/>
                  </a:outerShdw>
                </a:effectLst>
                <a:latin typeface="Times New Roman" charset="0"/>
                <a:cs typeface="Times New Roman" charset="0"/>
                <a:sym typeface="Times New Roman" charset="0"/>
              </a:rPr>
              <a:t>Therefore we do not lose heart. Even though our outward man is perishing, yet the inward </a:t>
            </a:r>
            <a:r>
              <a:rPr lang="en-US" sz="4800" i="1">
                <a:solidFill>
                  <a:srgbClr val="FFFFFF"/>
                </a:solidFill>
                <a:effectLst>
                  <a:outerShdw blurRad="38100" dist="38100" dir="2700000" algn="tl">
                    <a:srgbClr val="000000"/>
                  </a:outerShdw>
                </a:effectLst>
                <a:latin typeface="Times New Roman" charset="0"/>
                <a:cs typeface="Times New Roman" charset="0"/>
                <a:sym typeface="Times New Roman" charset="0"/>
              </a:rPr>
              <a:t>man</a:t>
            </a:r>
            <a:r>
              <a:rPr lang="en-US" sz="4800">
                <a:solidFill>
                  <a:srgbClr val="FFFFFF"/>
                </a:solidFill>
                <a:effectLst>
                  <a:outerShdw blurRad="38100" dist="38100" dir="2700000" algn="tl">
                    <a:srgbClr val="000000"/>
                  </a:outerShdw>
                </a:effectLst>
                <a:latin typeface="Times New Roman" charset="0"/>
                <a:cs typeface="Times New Roman" charset="0"/>
                <a:sym typeface="Times New Roman" charset="0"/>
              </a:rPr>
              <a:t> is being renewed day by day. </a:t>
            </a:r>
            <a:endParaRPr lang="en-US"/>
          </a:p>
        </p:txBody>
      </p:sp>
    </p:spTree>
  </p:cSld>
  <p:clrMapOvr>
    <a:masterClrMapping/>
  </p:clrMapOvr>
  <p:transition xmlns:p14="http://schemas.microsoft.com/office/powerpoint/2010/mai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30722" name="Picture 2"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8" y="3219450"/>
            <a:ext cx="6208712" cy="693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23" name="AutoShape 3"/>
          <p:cNvSpPr>
            <a:spLocks/>
          </p:cNvSpPr>
          <p:nvPr/>
        </p:nvSpPr>
        <p:spPr bwMode="auto">
          <a:xfrm>
            <a:off x="5657850" y="4103688"/>
            <a:ext cx="7124700" cy="5318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63500" dist="70719" dir="872508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4200" b="1">
                <a:solidFill>
                  <a:srgbClr val="FFFFFF"/>
                </a:solidFill>
                <a:effectLst>
                  <a:outerShdw blurRad="38100" dist="38100" dir="2700000" algn="tl">
                    <a:srgbClr val="000000"/>
                  </a:outerShdw>
                </a:effectLst>
                <a:latin typeface="Times New Roman" charset="0"/>
                <a:cs typeface="Times New Roman" charset="0"/>
                <a:sym typeface="Times New Roman" charset="0"/>
              </a:rPr>
              <a:t>2 Corinthians 4:16-18 (NKJV) </a:t>
            </a:r>
          </a:p>
          <a:p>
            <a:pPr defTabSz="457200">
              <a:spcBef>
                <a:spcPts val="500"/>
              </a:spcBef>
            </a:pPr>
            <a:r>
              <a:rPr lang="en-US" sz="5300" baseline="32000">
                <a:solidFill>
                  <a:srgbClr val="FFFFFF"/>
                </a:solidFill>
                <a:effectLst>
                  <a:outerShdw blurRad="38100" dist="38100" dir="2700000" algn="tl">
                    <a:srgbClr val="000000"/>
                  </a:outerShdw>
                </a:effectLst>
                <a:latin typeface="Times New Roman" charset="0"/>
                <a:cs typeface="Times New Roman" charset="0"/>
                <a:sym typeface="Times New Roman" charset="0"/>
              </a:rPr>
              <a:t>17 </a:t>
            </a:r>
            <a:r>
              <a:rPr lang="en-US" sz="5300">
                <a:solidFill>
                  <a:srgbClr val="FFFFFF"/>
                </a:solidFill>
                <a:effectLst>
                  <a:outerShdw blurRad="38100" dist="38100" dir="2700000" algn="tl">
                    <a:srgbClr val="000000"/>
                  </a:outerShdw>
                </a:effectLst>
                <a:latin typeface="Times New Roman" charset="0"/>
                <a:cs typeface="Times New Roman" charset="0"/>
                <a:sym typeface="Times New Roman" charset="0"/>
              </a:rPr>
              <a:t>For our light affliction, which is but for a moment, is working for us a far more exceeding </a:t>
            </a:r>
            <a:r>
              <a:rPr lang="en-US" sz="5300" i="1">
                <a:solidFill>
                  <a:srgbClr val="FFFFFF"/>
                </a:solidFill>
                <a:effectLst>
                  <a:outerShdw blurRad="38100" dist="38100" dir="2700000" algn="tl">
                    <a:srgbClr val="000000"/>
                  </a:outerShdw>
                </a:effectLst>
                <a:latin typeface="Times New Roman" charset="0"/>
                <a:cs typeface="Times New Roman" charset="0"/>
                <a:sym typeface="Times New Roman" charset="0"/>
              </a:rPr>
              <a:t>and</a:t>
            </a:r>
            <a:r>
              <a:rPr lang="en-US" sz="5300">
                <a:solidFill>
                  <a:srgbClr val="FFFFFF"/>
                </a:solidFill>
                <a:effectLst>
                  <a:outerShdw blurRad="38100" dist="38100" dir="2700000" algn="tl">
                    <a:srgbClr val="000000"/>
                  </a:outerShdw>
                </a:effectLst>
                <a:latin typeface="Times New Roman" charset="0"/>
                <a:cs typeface="Times New Roman" charset="0"/>
                <a:sym typeface="Times New Roman" charset="0"/>
              </a:rPr>
              <a:t> eternal weight of glory, </a:t>
            </a:r>
            <a:endParaRPr lang="en-US"/>
          </a:p>
        </p:txBody>
      </p:sp>
      <p:pic>
        <p:nvPicPr>
          <p:cNvPr id="30724" name="Picture 4"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938" y="2852738"/>
            <a:ext cx="971867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25" name="AutoShape 5"/>
          <p:cNvSpPr>
            <a:spLocks/>
          </p:cNvSpPr>
          <p:nvPr/>
        </p:nvSpPr>
        <p:spPr bwMode="auto">
          <a:xfrm>
            <a:off x="468313" y="2979738"/>
            <a:ext cx="8509000"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Spiritually Minded</a:t>
            </a:r>
            <a:endParaRPr lang="en-US"/>
          </a:p>
        </p:txBody>
      </p:sp>
    </p:spTree>
  </p:cSld>
  <p:clrMapOvr>
    <a:masterClrMapping/>
  </p:clrMapOvr>
  <p:transition xmlns:p14="http://schemas.microsoft.com/office/powerpoint/2010/mai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31746" name="Picture 2"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8" y="3219450"/>
            <a:ext cx="6208712" cy="693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747" name="AutoShape 3"/>
          <p:cNvSpPr>
            <a:spLocks/>
          </p:cNvSpPr>
          <p:nvPr/>
        </p:nvSpPr>
        <p:spPr bwMode="auto">
          <a:xfrm>
            <a:off x="5657850" y="4103688"/>
            <a:ext cx="7124700" cy="554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63500" dist="70719" dir="8725082"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4200" b="1">
                <a:solidFill>
                  <a:srgbClr val="FFFFFF"/>
                </a:solidFill>
                <a:effectLst>
                  <a:outerShdw blurRad="38100" dist="38100" dir="2700000" algn="tl">
                    <a:srgbClr val="000000"/>
                  </a:outerShdw>
                </a:effectLst>
                <a:latin typeface="Times New Roman" charset="0"/>
                <a:cs typeface="Times New Roman" charset="0"/>
                <a:sym typeface="Times New Roman" charset="0"/>
              </a:rPr>
              <a:t>2 Corinthians 4:16-18 (NKJV) </a:t>
            </a:r>
          </a:p>
          <a:p>
            <a:pPr defTabSz="457200">
              <a:spcBef>
                <a:spcPts val="500"/>
              </a:spcBef>
            </a:pPr>
            <a:r>
              <a:rPr lang="en-US" sz="4700" baseline="32000">
                <a:solidFill>
                  <a:srgbClr val="FFFFFF"/>
                </a:solidFill>
                <a:effectLst>
                  <a:outerShdw blurRad="38100" dist="38100" dir="2700000" algn="tl">
                    <a:srgbClr val="000000"/>
                  </a:outerShdw>
                </a:effectLst>
                <a:latin typeface="Times New Roman" charset="0"/>
                <a:cs typeface="Times New Roman" charset="0"/>
                <a:sym typeface="Times New Roman" charset="0"/>
              </a:rPr>
              <a:t>18 </a:t>
            </a:r>
            <a:r>
              <a:rPr lang="en-US" sz="4700">
                <a:solidFill>
                  <a:srgbClr val="FFFFFF"/>
                </a:solidFill>
                <a:effectLst>
                  <a:outerShdw blurRad="38100" dist="38100" dir="2700000" algn="tl">
                    <a:srgbClr val="000000"/>
                  </a:outerShdw>
                </a:effectLst>
                <a:latin typeface="Times New Roman" charset="0"/>
                <a:cs typeface="Times New Roman" charset="0"/>
                <a:sym typeface="Times New Roman" charset="0"/>
              </a:rPr>
              <a:t>while we do not look at the things which are seen, but at the things which are not seen. For the things which are seen </a:t>
            </a:r>
            <a:r>
              <a:rPr lang="en-US" sz="4700" i="1">
                <a:solidFill>
                  <a:srgbClr val="FFFFFF"/>
                </a:solidFill>
                <a:effectLst>
                  <a:outerShdw blurRad="38100" dist="38100" dir="2700000" algn="tl">
                    <a:srgbClr val="000000"/>
                  </a:outerShdw>
                </a:effectLst>
                <a:latin typeface="Times New Roman" charset="0"/>
                <a:cs typeface="Times New Roman" charset="0"/>
                <a:sym typeface="Times New Roman" charset="0"/>
              </a:rPr>
              <a:t>are</a:t>
            </a:r>
            <a:r>
              <a:rPr lang="en-US" sz="4700">
                <a:solidFill>
                  <a:srgbClr val="FFFFFF"/>
                </a:solidFill>
                <a:effectLst>
                  <a:outerShdw blurRad="38100" dist="38100" dir="2700000" algn="tl">
                    <a:srgbClr val="000000"/>
                  </a:outerShdw>
                </a:effectLst>
                <a:latin typeface="Times New Roman" charset="0"/>
                <a:cs typeface="Times New Roman" charset="0"/>
                <a:sym typeface="Times New Roman" charset="0"/>
              </a:rPr>
              <a:t> temporary, but the things which are not seen </a:t>
            </a:r>
            <a:r>
              <a:rPr lang="en-US" sz="4700" i="1">
                <a:solidFill>
                  <a:srgbClr val="FFFFFF"/>
                </a:solidFill>
                <a:effectLst>
                  <a:outerShdw blurRad="38100" dist="38100" dir="2700000" algn="tl">
                    <a:srgbClr val="000000"/>
                  </a:outerShdw>
                </a:effectLst>
                <a:latin typeface="Times New Roman" charset="0"/>
                <a:cs typeface="Times New Roman" charset="0"/>
                <a:sym typeface="Times New Roman" charset="0"/>
              </a:rPr>
              <a:t>are</a:t>
            </a:r>
            <a:r>
              <a:rPr lang="en-US" sz="4700">
                <a:solidFill>
                  <a:srgbClr val="FFFFFF"/>
                </a:solidFill>
                <a:effectLst>
                  <a:outerShdw blurRad="38100" dist="38100" dir="2700000" algn="tl">
                    <a:srgbClr val="000000"/>
                  </a:outerShdw>
                </a:effectLst>
                <a:latin typeface="Times New Roman" charset="0"/>
                <a:cs typeface="Times New Roman" charset="0"/>
                <a:sym typeface="Times New Roman" charset="0"/>
              </a:rPr>
              <a:t> eternal. </a:t>
            </a:r>
            <a:endParaRPr lang="en-US"/>
          </a:p>
        </p:txBody>
      </p:sp>
      <p:pic>
        <p:nvPicPr>
          <p:cNvPr id="31748" name="Picture 4"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938" y="2852738"/>
            <a:ext cx="971867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749" name="AutoShape 5"/>
          <p:cNvSpPr>
            <a:spLocks/>
          </p:cNvSpPr>
          <p:nvPr/>
        </p:nvSpPr>
        <p:spPr bwMode="auto">
          <a:xfrm>
            <a:off x="468313" y="2979738"/>
            <a:ext cx="8509000"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Spiritually Minded</a:t>
            </a:r>
            <a:endParaRPr lang="en-US"/>
          </a:p>
        </p:txBody>
      </p:sp>
    </p:spTree>
  </p:cSld>
  <p:clrMapOvr>
    <a:masterClrMapping/>
  </p:clrMapOvr>
  <p:transition xmlns:p14="http://schemas.microsoft.com/office/powerpoint/2010/mai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7938"/>
            <a:ext cx="13030200" cy="9769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2770" name="AutoShape 2"/>
          <p:cNvSpPr>
            <a:spLocks/>
          </p:cNvSpPr>
          <p:nvPr/>
        </p:nvSpPr>
        <p:spPr bwMode="auto">
          <a:xfrm>
            <a:off x="5619750" y="3241675"/>
            <a:ext cx="7134225" cy="6197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27000" dist="103404" dir="118870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marL="393700" indent="-393700" algn="l">
              <a:spcBef>
                <a:spcPts val="1800"/>
              </a:spcBef>
              <a:buSzPct val="50000"/>
              <a:buFontTx/>
              <a:buBlip>
                <a:blip r:embed="rId3"/>
              </a:buBlip>
            </a:pPr>
            <a:r>
              <a:rPr lang="en-US" sz="5500">
                <a:solidFill>
                  <a:srgbClr val="FFFFFF"/>
                </a:solidFill>
                <a:effectLst>
                  <a:outerShdw blurRad="38100" dist="38100" dir="2700000" algn="tl">
                    <a:srgbClr val="000000"/>
                  </a:outerShdw>
                </a:effectLst>
              </a:rPr>
              <a:t>God did not create the universe and let it go - nor does God micromanage every little thing.</a:t>
            </a:r>
          </a:p>
          <a:p>
            <a:pPr marL="393700" indent="-393700" algn="l">
              <a:spcBef>
                <a:spcPts val="1800"/>
              </a:spcBef>
              <a:buSzPct val="50000"/>
              <a:buFontTx/>
              <a:buBlip>
                <a:blip r:embed="rId3"/>
              </a:buBlip>
            </a:pPr>
            <a:r>
              <a:rPr lang="en-US" sz="5500">
                <a:solidFill>
                  <a:srgbClr val="FFFFFF"/>
                </a:solidFill>
                <a:effectLst>
                  <a:outerShdw blurRad="38100" dist="38100" dir="2700000" algn="tl">
                    <a:srgbClr val="000000"/>
                  </a:outerShdw>
                </a:effectLst>
              </a:rPr>
              <a:t>Both the Father &amp; Son are still working</a:t>
            </a:r>
            <a:endParaRPr lang="en-US"/>
          </a:p>
        </p:txBody>
      </p:sp>
      <p:pic>
        <p:nvPicPr>
          <p:cNvPr id="3277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wipe(left)">
                                      <p:cBhvr>
                                        <p:cTn id="7" dur="500"/>
                                        <p:tgtEl>
                                          <p:spTgt spid="327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wipe(left)">
                                      <p:cBhvr>
                                        <p:cTn id="12" dur="500"/>
                                        <p:tgtEl>
                                          <p:spTgt spid="327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bldLvl="5"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7938"/>
            <a:ext cx="13030200" cy="9769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3794" name="AutoShape 2"/>
          <p:cNvSpPr>
            <a:spLocks/>
          </p:cNvSpPr>
          <p:nvPr/>
        </p:nvSpPr>
        <p:spPr bwMode="auto">
          <a:xfrm>
            <a:off x="5057775" y="3327400"/>
            <a:ext cx="7696200" cy="6273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27000" dist="103404" dir="118870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marL="393700" indent="-393700" algn="l">
              <a:spcBef>
                <a:spcPts val="1800"/>
              </a:spcBef>
              <a:buSzPct val="50000"/>
              <a:buFontTx/>
              <a:buBlip>
                <a:blip r:embed="rId3"/>
              </a:buBlip>
            </a:pPr>
            <a:r>
              <a:rPr lang="en-US" sz="4200">
                <a:solidFill>
                  <a:srgbClr val="FFFFFF"/>
                </a:solidFill>
                <a:effectLst>
                  <a:outerShdw blurRad="38100" dist="38100" dir="2700000" algn="tl">
                    <a:srgbClr val="000000"/>
                  </a:outerShdw>
                </a:effectLst>
              </a:rPr>
              <a:t>We live in a wicked world, a fallen world - a hard place for godly people to live.</a:t>
            </a:r>
          </a:p>
          <a:p>
            <a:pPr marL="393700" indent="-393700" algn="l">
              <a:spcBef>
                <a:spcPts val="1800"/>
              </a:spcBef>
              <a:buSzPct val="50000"/>
              <a:buFontTx/>
              <a:buBlip>
                <a:blip r:embed="rId3"/>
              </a:buBlip>
            </a:pPr>
            <a:r>
              <a:rPr lang="en-US" sz="4200">
                <a:solidFill>
                  <a:srgbClr val="FFFFFF"/>
                </a:solidFill>
                <a:effectLst>
                  <a:outerShdw blurRad="38100" dist="38100" dir="2700000" algn="tl">
                    <a:srgbClr val="000000"/>
                  </a:outerShdw>
                </a:effectLst>
              </a:rPr>
              <a:t>One day - all wrongs will be made right! - 2 Thes 1:7-9</a:t>
            </a:r>
          </a:p>
          <a:p>
            <a:pPr marL="393700" indent="-393700" algn="l">
              <a:spcBef>
                <a:spcPts val="1800"/>
              </a:spcBef>
              <a:buSzPct val="50000"/>
              <a:buFontTx/>
              <a:buBlip>
                <a:blip r:embed="rId3"/>
              </a:buBlip>
            </a:pPr>
            <a:r>
              <a:rPr lang="en-US" sz="4200">
                <a:solidFill>
                  <a:srgbClr val="FFFFFF"/>
                </a:solidFill>
                <a:effectLst>
                  <a:outerShdw blurRad="38100" dist="38100" dir="2700000" algn="tl">
                    <a:srgbClr val="000000"/>
                  </a:outerShdw>
                </a:effectLst>
              </a:rPr>
              <a:t>Those who endure and are through faith victorious will be granted eternal life - 1 Cor 15:58; 1 Peter 1:1-9</a:t>
            </a:r>
            <a:endParaRPr lang="en-US"/>
          </a:p>
        </p:txBody>
      </p:sp>
      <p:pic>
        <p:nvPicPr>
          <p:cNvPr id="3379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wipe(left)">
                                      <p:cBhvr>
                                        <p:cTn id="7" dur="500"/>
                                        <p:tgtEl>
                                          <p:spTgt spid="33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wipe(left)">
                                      <p:cBhvr>
                                        <p:cTn id="12" dur="500"/>
                                        <p:tgtEl>
                                          <p:spTgt spid="337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Effect transition="in" filter="wipe(left)">
                                      <p:cBhvr>
                                        <p:cTn id="17" dur="500"/>
                                        <p:tgtEl>
                                          <p:spTgt spid="337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bldLvl="5"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7938"/>
            <a:ext cx="13030200" cy="9769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4818" name="AutoShape 2"/>
          <p:cNvSpPr>
            <a:spLocks/>
          </p:cNvSpPr>
          <p:nvPr/>
        </p:nvSpPr>
        <p:spPr bwMode="auto">
          <a:xfrm>
            <a:off x="5057775" y="3327400"/>
            <a:ext cx="7696200" cy="544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27000" dist="103404" dir="118870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marL="392113" indent="-392113" algn="l">
              <a:spcBef>
                <a:spcPts val="1800"/>
              </a:spcBef>
              <a:buSzPct val="50000"/>
              <a:buFontTx/>
              <a:buBlip>
                <a:blip r:embed="rId3"/>
              </a:buBlip>
            </a:pPr>
            <a:r>
              <a:rPr lang="en-US" sz="4600">
                <a:solidFill>
                  <a:srgbClr val="FFFFFF"/>
                </a:solidFill>
                <a:effectLst>
                  <a:outerShdw blurRad="38100" dist="38100" dir="2700000" algn="tl">
                    <a:srgbClr val="000000"/>
                  </a:outerShdw>
                </a:effectLst>
              </a:rPr>
              <a:t>Trust &amp; obey God - Acts 2:38; Rev 2:10</a:t>
            </a:r>
          </a:p>
          <a:p>
            <a:pPr marL="392113" indent="-392113" algn="l">
              <a:spcBef>
                <a:spcPts val="1800"/>
              </a:spcBef>
              <a:buSzPct val="50000"/>
              <a:buFontTx/>
              <a:buBlip>
                <a:blip r:embed="rId3"/>
              </a:buBlip>
            </a:pPr>
            <a:r>
              <a:rPr lang="en-US" sz="4600">
                <a:solidFill>
                  <a:srgbClr val="FFFFFF"/>
                </a:solidFill>
                <a:effectLst>
                  <a:outerShdw blurRad="38100" dist="38100" dir="2700000" algn="tl">
                    <a:srgbClr val="000000"/>
                  </a:outerShdw>
                </a:effectLst>
              </a:rPr>
              <a:t>Keep our focus on the spiritual rather than the temporal.</a:t>
            </a:r>
          </a:p>
          <a:p>
            <a:pPr marL="392113" indent="-392113" algn="l">
              <a:spcBef>
                <a:spcPts val="1800"/>
              </a:spcBef>
              <a:buSzPct val="50000"/>
              <a:buFontTx/>
              <a:buBlip>
                <a:blip r:embed="rId3"/>
              </a:buBlip>
            </a:pPr>
            <a:r>
              <a:rPr lang="en-US" sz="4600">
                <a:solidFill>
                  <a:srgbClr val="FFFFFF"/>
                </a:solidFill>
                <a:effectLst>
                  <a:outerShdw blurRad="38100" dist="38100" dir="2700000" algn="tl">
                    <a:srgbClr val="000000"/>
                  </a:outerShdw>
                </a:effectLst>
              </a:rPr>
              <a:t>In All Times We Must Put Our Problems In Perspective</a:t>
            </a:r>
            <a:endParaRPr lang="en-US"/>
          </a:p>
        </p:txBody>
      </p:sp>
      <p:pic>
        <p:nvPicPr>
          <p:cNvPr id="3481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wipe(left)">
                                      <p:cBhvr>
                                        <p:cTn id="7" dur="500"/>
                                        <p:tgtEl>
                                          <p:spTgt spid="34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wipe(left)">
                                      <p:cBhvr>
                                        <p:cTn id="12" dur="500"/>
                                        <p:tgtEl>
                                          <p:spTgt spid="348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18">
                                            <p:txEl>
                                              <p:pRg st="2" end="2"/>
                                            </p:txEl>
                                          </p:spTgt>
                                        </p:tgtEl>
                                        <p:attrNameLst>
                                          <p:attrName>style.visibility</p:attrName>
                                        </p:attrNameLst>
                                      </p:cBhvr>
                                      <p:to>
                                        <p:strVal val="visible"/>
                                      </p:to>
                                    </p:set>
                                    <p:animEffect transition="in" filter="wipe(left)">
                                      <p:cBhvr>
                                        <p:cTn id="17" dur="500"/>
                                        <p:tgtEl>
                                          <p:spTgt spid="348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bldLvl="5"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 y="3532188"/>
            <a:ext cx="5127625" cy="364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58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35843" name="Picture 3"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938" y="2852738"/>
            <a:ext cx="1327467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5844" name="AutoShape 4"/>
          <p:cNvSpPr>
            <a:spLocks/>
          </p:cNvSpPr>
          <p:nvPr/>
        </p:nvSpPr>
        <p:spPr bwMode="auto">
          <a:xfrm>
            <a:off x="804863" y="2979738"/>
            <a:ext cx="11393487"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His Eye Is On The Sparrow</a:t>
            </a:r>
            <a:endParaRPr lang="en-US"/>
          </a:p>
        </p:txBody>
      </p:sp>
      <p:sp>
        <p:nvSpPr>
          <p:cNvPr id="35845" name="AutoShape 5"/>
          <p:cNvSpPr>
            <a:spLocks/>
          </p:cNvSpPr>
          <p:nvPr/>
        </p:nvSpPr>
        <p:spPr bwMode="auto">
          <a:xfrm>
            <a:off x="5221288" y="4146550"/>
            <a:ext cx="7397750" cy="528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93700" indent="-393700" algn="l">
              <a:spcBef>
                <a:spcPts val="600"/>
              </a:spcBef>
              <a:buSzPct val="50000"/>
              <a:buFontTx/>
              <a:buBlip>
                <a:blip r:embed="rId5"/>
              </a:buBlip>
            </a:pPr>
            <a:r>
              <a:rPr lang="ja-JP" altLang="en-US" sz="5500">
                <a:solidFill>
                  <a:srgbClr val="FFFFFF"/>
                </a:solidFill>
              </a:rPr>
              <a:t>“</a:t>
            </a:r>
            <a:r>
              <a:rPr lang="en-US" sz="5500">
                <a:solidFill>
                  <a:srgbClr val="FFFFFF"/>
                </a:solidFill>
              </a:rPr>
              <a:t>Why Should I feel discouraged?</a:t>
            </a:r>
            <a:r>
              <a:rPr lang="ja-JP" altLang="en-US" sz="5500">
                <a:solidFill>
                  <a:srgbClr val="FFFFFF"/>
                </a:solidFill>
              </a:rPr>
              <a:t>”</a:t>
            </a:r>
            <a:endParaRPr lang="en-US" sz="5500">
              <a:solidFill>
                <a:srgbClr val="FFFFFF"/>
              </a:solidFill>
            </a:endParaRPr>
          </a:p>
          <a:p>
            <a:pPr marL="393700" indent="-393700" algn="l">
              <a:spcBef>
                <a:spcPts val="600"/>
              </a:spcBef>
              <a:buSzPct val="50000"/>
              <a:buFontTx/>
              <a:buBlip>
                <a:blip r:embed="rId5"/>
              </a:buBlip>
            </a:pPr>
            <a:r>
              <a:rPr lang="ja-JP" altLang="en-US" sz="5500">
                <a:solidFill>
                  <a:srgbClr val="FFFFFF"/>
                </a:solidFill>
              </a:rPr>
              <a:t>“</a:t>
            </a:r>
            <a:r>
              <a:rPr lang="en-US" sz="5500">
                <a:solidFill>
                  <a:srgbClr val="FFFFFF"/>
                </a:solidFill>
              </a:rPr>
              <a:t>Why should my heart be lonely?</a:t>
            </a:r>
            <a:r>
              <a:rPr lang="ja-JP" altLang="en-US" sz="5500">
                <a:solidFill>
                  <a:srgbClr val="FFFFFF"/>
                </a:solidFill>
              </a:rPr>
              <a:t>”</a:t>
            </a:r>
            <a:endParaRPr lang="en-US" sz="5500">
              <a:solidFill>
                <a:srgbClr val="FFFFFF"/>
              </a:solidFill>
            </a:endParaRPr>
          </a:p>
          <a:p>
            <a:pPr marL="393700" indent="-393700" algn="l">
              <a:spcBef>
                <a:spcPts val="600"/>
              </a:spcBef>
              <a:buSzPct val="50000"/>
              <a:buFontTx/>
              <a:buBlip>
                <a:blip r:embed="rId5"/>
              </a:buBlip>
            </a:pPr>
            <a:r>
              <a:rPr lang="ja-JP" altLang="en-US" sz="5500">
                <a:solidFill>
                  <a:srgbClr val="FFFFFF"/>
                </a:solidFill>
              </a:rPr>
              <a:t>“</a:t>
            </a:r>
            <a:r>
              <a:rPr lang="en-US" sz="5500">
                <a:solidFill>
                  <a:srgbClr val="FFFFFF"/>
                </a:solidFill>
              </a:rPr>
              <a:t>Let not your heart be troubled</a:t>
            </a:r>
            <a:r>
              <a:rPr lang="ja-JP" altLang="en-US" sz="5500">
                <a:solidFill>
                  <a:srgbClr val="FFFFFF"/>
                </a:solidFill>
              </a:rPr>
              <a:t>”</a:t>
            </a:r>
            <a:endParaRPr lang="en-US"/>
          </a:p>
        </p:txBody>
      </p:sp>
      <p:pic>
        <p:nvPicPr>
          <p:cNvPr id="35846" name="Picture 6"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638" y="6107113"/>
            <a:ext cx="4989512"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78534200" presetClass="entr" presetSubtype="0" fill="hold" grpId="0" nodeType="clickEffect">
                                  <p:stCondLst>
                                    <p:cond delay="0"/>
                                  </p:stCondLst>
                                  <p:childTnLst>
                                    <p:set>
                                      <p:cBhvr>
                                        <p:cTn id="6" dur="1" fill="hold">
                                          <p:stCondLst>
                                            <p:cond delay="499"/>
                                          </p:stCondLst>
                                        </p:cTn>
                                        <p:tgtEl>
                                          <p:spTgt spid="358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78534200" presetClass="entr" presetSubtype="0" fill="hold" grpId="0" nodeType="clickEffect">
                                  <p:stCondLst>
                                    <p:cond delay="0"/>
                                  </p:stCondLst>
                                  <p:childTnLst>
                                    <p:set>
                                      <p:cBhvr>
                                        <p:cTn id="10" dur="1" fill="hold">
                                          <p:stCondLst>
                                            <p:cond delay="499"/>
                                          </p:stCondLst>
                                        </p:cTn>
                                        <p:tgtEl>
                                          <p:spTgt spid="358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078534200" presetClass="entr" presetSubtype="0" fill="hold" grpId="0" nodeType="clickEffect">
                                  <p:stCondLst>
                                    <p:cond delay="0"/>
                                  </p:stCondLst>
                                  <p:childTnLst>
                                    <p:set>
                                      <p:cBhvr>
                                        <p:cTn id="14" dur="1" fill="hold">
                                          <p:stCondLst>
                                            <p:cond delay="499"/>
                                          </p:stCondLst>
                                        </p:cTn>
                                        <p:tgtEl>
                                          <p:spTgt spid="358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bldLvl="5"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AutoShape 1"/>
          <p:cNvSpPr>
            <a:spLocks/>
          </p:cNvSpPr>
          <p:nvPr/>
        </p:nvSpPr>
        <p:spPr bwMode="auto">
          <a:xfrm>
            <a:off x="2301875" y="2789238"/>
            <a:ext cx="8399463" cy="539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212121">
                  <a:alpha val="39000"/>
                </a:srgbClr>
              </a:gs>
              <a:gs pos="100000">
                <a:srgbClr val="58596B">
                  <a:alpha val="42999"/>
                </a:srgbClr>
              </a:gs>
            </a:gsLst>
            <a:lin ang="5400000"/>
          </a:gradFill>
          <a:ln>
            <a:noFill/>
          </a:ln>
          <a:effectLst>
            <a:outerShdw blurRad="152400" dist="76200" dir="2460006" algn="ctr" rotWithShape="0">
              <a:srgbClr val="000000"/>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en-US" sz="4200">
                <a:solidFill>
                  <a:srgbClr val="FFD9A8"/>
                </a:solidFill>
                <a:effectLst>
                  <a:outerShdw blurRad="38100" dist="38100" dir="2700000" algn="tl">
                    <a:srgbClr val="000000"/>
                  </a:outerShdw>
                </a:effectLst>
                <a:latin typeface="Charcoal CY" charset="0"/>
                <a:cs typeface="Charcoal CY" charset="0"/>
                <a:sym typeface="Charcoal CY" charset="0"/>
              </a:rPr>
              <a:t>Charts by Don McClain</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rPr>
              <a:t>Prepared March 7,8, 2014</a:t>
            </a:r>
            <a:br>
              <a:rPr lang="en-US" sz="2900">
                <a:solidFill>
                  <a:srgbClr val="FFFFFF"/>
                </a:solidFill>
                <a:effectLst>
                  <a:outerShdw blurRad="38100" dist="38100" dir="2700000" algn="tl">
                    <a:srgbClr val="000000"/>
                  </a:outerShdw>
                </a:effectLst>
                <a:latin typeface="Chalkboard" charset="0"/>
                <a:cs typeface="Chalkboard" charset="0"/>
                <a:sym typeface="Chalkboard" charset="0"/>
              </a:rPr>
            </a:br>
            <a:r>
              <a:rPr lang="en-US" sz="2900">
                <a:solidFill>
                  <a:srgbClr val="FFFFFF"/>
                </a:solidFill>
                <a:effectLst>
                  <a:outerShdw blurRad="38100" dist="38100" dir="2700000" algn="tl">
                    <a:srgbClr val="000000"/>
                  </a:outerShdw>
                </a:effectLst>
                <a:latin typeface="Chalkboard" charset="0"/>
                <a:cs typeface="Chalkboard" charset="0"/>
                <a:sym typeface="Chalkboard" charset="0"/>
              </a:rPr>
              <a:t>Preached March 9, 2014</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rPr>
              <a:t>West 65th Street church of Christ</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rPr>
              <a:t>P.O. Box 190062</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rPr>
              <a:t>Little Rock AR 72219</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rPr>
              <a:t>501-568-1062</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rPr>
              <a:t>Prepared using Keynote</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rPr>
              <a:t>Email – </a:t>
            </a:r>
            <a:r>
              <a:rPr lang="en-US" sz="2900">
                <a:solidFill>
                  <a:srgbClr val="FFFFFF"/>
                </a:solidFill>
                <a:effectLst>
                  <a:outerShdw blurRad="38100" dist="38100" dir="2700000" algn="tl">
                    <a:srgbClr val="000000"/>
                  </a:outerShdw>
                </a:effectLst>
                <a:latin typeface="Chalkboard" charset="0"/>
                <a:cs typeface="Chalkboard" charset="0"/>
                <a:sym typeface="Chalkboard" charset="0"/>
                <a:hlinkClick r:id="rId2" invalidUrl="http://"/>
              </a:rPr>
              <a:t>donmcclain@sbcglobal.net</a:t>
            </a:r>
            <a:r>
              <a:rPr lang="en-US" sz="2900">
                <a:solidFill>
                  <a:srgbClr val="FFFFFF"/>
                </a:solidFill>
                <a:effectLst>
                  <a:outerShdw blurRad="38100" dist="38100" dir="2700000" algn="tl">
                    <a:srgbClr val="000000"/>
                  </a:outerShdw>
                </a:effectLst>
                <a:latin typeface="Chalkboard" charset="0"/>
                <a:cs typeface="Chalkboard" charset="0"/>
                <a:sym typeface="Chalkboard" charset="0"/>
              </a:rPr>
              <a:t>  </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rPr>
              <a:t>More Keynote, PPT &amp; Audio Sermons:</a:t>
            </a:r>
          </a:p>
          <a:p>
            <a:pPr defTabSz="457200"/>
            <a:r>
              <a:rPr lang="en-US" sz="2900">
                <a:solidFill>
                  <a:srgbClr val="FFFFFF"/>
                </a:solidFill>
                <a:effectLst>
                  <a:outerShdw blurRad="38100" dist="38100" dir="2700000" algn="tl">
                    <a:srgbClr val="000000"/>
                  </a:outerShdw>
                </a:effectLst>
                <a:latin typeface="Chalkboard" charset="0"/>
                <a:cs typeface="Chalkboard" charset="0"/>
                <a:sym typeface="Chalkboard" charset="0"/>
                <a:hlinkClick r:id="rId3"/>
              </a:rPr>
              <a:t>http://w65stchurchofchrist.org/coc/sermons/</a:t>
            </a:r>
            <a:r>
              <a:rPr lang="en-US" sz="2900">
                <a:solidFill>
                  <a:srgbClr val="FFFFFF"/>
                </a:solidFill>
                <a:effectLst>
                  <a:outerShdw blurRad="38100" dist="38100" dir="2700000" algn="tl">
                    <a:srgbClr val="000000"/>
                  </a:outerShdw>
                </a:effectLst>
                <a:latin typeface="Chalkboard" charset="0"/>
                <a:cs typeface="Chalkboard" charset="0"/>
                <a:sym typeface="Chalkboard" charset="0"/>
              </a:rPr>
              <a:t> </a:t>
            </a:r>
            <a:endParaRPr lang="en-US"/>
          </a:p>
        </p:txBody>
      </p:sp>
      <p:sp>
        <p:nvSpPr>
          <p:cNvPr id="36866" name="AutoShape 2"/>
          <p:cNvSpPr>
            <a:spLocks/>
          </p:cNvSpPr>
          <p:nvPr/>
        </p:nvSpPr>
        <p:spPr bwMode="auto">
          <a:xfrm>
            <a:off x="876300" y="8596313"/>
            <a:ext cx="11252200" cy="91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38100" tIns="38100" rIns="38100" bIns="38100"/>
          <a:lstStyle/>
          <a:p>
            <a:pPr defTabSz="1295400">
              <a:buClr>
                <a:srgbClr val="FFFFFF"/>
              </a:buClr>
            </a:pPr>
            <a:r>
              <a:rPr lang="en-US" sz="1800">
                <a:solidFill>
                  <a:srgbClr val="FFFFFF"/>
                </a:solidFill>
                <a:effectLst>
                  <a:outerShdw blurRad="38100" dist="38100" dir="2700000" algn="tl">
                    <a:srgbClr val="000000"/>
                  </a:outerShdw>
                </a:effectLst>
                <a:latin typeface="Book Antiqua" charset="0"/>
                <a:cs typeface="Book Antiqua" charset="0"/>
                <a:sym typeface="Book Antiqua" charset="0"/>
              </a:rPr>
              <a:t>Note – Many of the transition effects used in this presentation will be lost using PPT 2007 Viewer</a:t>
            </a:r>
            <a:endParaRPr lang="en-US" sz="4000">
              <a:solidFill>
                <a:srgbClr val="FFFFFF"/>
              </a:solidFill>
              <a:latin typeface="Book Antiqua" charset="0"/>
              <a:cs typeface="Book Antiqua" charset="0"/>
              <a:sym typeface="Book Antiqua" charset="0"/>
            </a:endParaRPr>
          </a:p>
          <a:p>
            <a:pPr defTabSz="1295400">
              <a:buClr>
                <a:srgbClr val="FFFFFF"/>
              </a:buClr>
            </a:pPr>
            <a:r>
              <a:rPr lang="en-US" sz="1800">
                <a:solidFill>
                  <a:srgbClr val="D6A800"/>
                </a:solidFill>
                <a:effectLst>
                  <a:outerShdw blurRad="38100" dist="38100" dir="2700000" algn="tl">
                    <a:srgbClr val="000000"/>
                  </a:outerShdw>
                </a:effectLst>
                <a:latin typeface="Book Antiqua" charset="0"/>
                <a:cs typeface="Book Antiqua" charset="0"/>
                <a:sym typeface="Book Antiqua" charset="0"/>
                <a:hlinkClick r:id="rId4"/>
              </a:rPr>
              <a:t>http://www.microsoft.com/downloads/details.aspx?FamilyID=cb9bf144-1076-4615-9951-294eeb832823&amp;displaylang=en</a:t>
            </a:r>
            <a:r>
              <a:rPr lang="en-US" sz="1800">
                <a:solidFill>
                  <a:srgbClr val="FFFFFF"/>
                </a:solidFill>
                <a:effectLst>
                  <a:outerShdw blurRad="38100" dist="38100" dir="2700000" algn="tl">
                    <a:srgbClr val="000000"/>
                  </a:outerShdw>
                </a:effectLst>
                <a:latin typeface="Book Antiqua" charset="0"/>
                <a:cs typeface="Book Antiqua" charset="0"/>
                <a:sym typeface="Book Antiqua" charset="0"/>
              </a:rPr>
              <a:t> </a:t>
            </a:r>
            <a:endParaRPr lang="en-US"/>
          </a:p>
        </p:txBody>
      </p:sp>
      <p:pic>
        <p:nvPicPr>
          <p:cNvPr id="3686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Tree>
  </p:cSld>
  <p:clrMapOvr>
    <a:masterClrMapping/>
  </p:clrMapOvr>
  <p:transition xmlns:p14="http://schemas.microsoft.com/office/powerpoint/2010/mai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1"/>
          <p:cNvSpPr>
            <a:spLocks/>
          </p:cNvSpPr>
          <p:nvPr/>
        </p:nvSpPr>
        <p:spPr bwMode="auto">
          <a:xfrm>
            <a:off x="754063" y="485775"/>
            <a:ext cx="11495087" cy="8204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r>
              <a:rPr lang="en-US" sz="6500" b="1">
                <a:solidFill>
                  <a:srgbClr val="FFFFFF"/>
                </a:solidFill>
              </a:rPr>
              <a:t>Genesis 50:15-21 (NKJV) </a:t>
            </a:r>
          </a:p>
          <a:p>
            <a:r>
              <a:rPr lang="en-US" sz="5800" baseline="32000">
                <a:solidFill>
                  <a:srgbClr val="FFFFFF"/>
                </a:solidFill>
              </a:rPr>
              <a:t>15 </a:t>
            </a:r>
            <a:r>
              <a:rPr lang="en-US" sz="5800">
                <a:solidFill>
                  <a:srgbClr val="FFFFFF"/>
                </a:solidFill>
              </a:rPr>
              <a:t>When Joseph's brothers saw that their father was dead, they said, "Perhaps Joseph will hate us, and may actually repay us for all the evil which we did to him." </a:t>
            </a:r>
            <a:r>
              <a:rPr lang="en-US" sz="5800" baseline="32000">
                <a:solidFill>
                  <a:srgbClr val="FFFFFF"/>
                </a:solidFill>
              </a:rPr>
              <a:t>16 </a:t>
            </a:r>
            <a:r>
              <a:rPr lang="en-US" sz="5800">
                <a:solidFill>
                  <a:srgbClr val="FFFFFF"/>
                </a:solidFill>
              </a:rPr>
              <a:t>So they sent </a:t>
            </a:r>
            <a:r>
              <a:rPr lang="en-US" sz="5800" i="1">
                <a:solidFill>
                  <a:srgbClr val="FFFFFF"/>
                </a:solidFill>
              </a:rPr>
              <a:t>messengers</a:t>
            </a:r>
            <a:r>
              <a:rPr lang="en-US" sz="5800">
                <a:solidFill>
                  <a:srgbClr val="FFFFFF"/>
                </a:solidFill>
              </a:rPr>
              <a:t> to Joseph, saying, "Before your father died he commanded, saying,  </a:t>
            </a:r>
            <a:endParaRPr lang="en-US"/>
          </a:p>
        </p:txBody>
      </p:sp>
    </p:spTree>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utoShape 1"/>
          <p:cNvSpPr>
            <a:spLocks/>
          </p:cNvSpPr>
          <p:nvPr/>
        </p:nvSpPr>
        <p:spPr bwMode="auto">
          <a:xfrm>
            <a:off x="754063" y="485775"/>
            <a:ext cx="11495087" cy="896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r>
              <a:rPr lang="en-US" sz="6500" b="1">
                <a:solidFill>
                  <a:srgbClr val="FFFFFF"/>
                </a:solidFill>
              </a:rPr>
              <a:t>Genesis 50:15-21 (NKJV) </a:t>
            </a:r>
          </a:p>
          <a:p>
            <a:r>
              <a:rPr lang="en-US" sz="5200" baseline="32000">
                <a:solidFill>
                  <a:srgbClr val="FFFFFF"/>
                </a:solidFill>
              </a:rPr>
              <a:t>17 </a:t>
            </a:r>
            <a:r>
              <a:rPr lang="en-US" sz="5200">
                <a:solidFill>
                  <a:srgbClr val="FFFFFF"/>
                </a:solidFill>
              </a:rPr>
              <a:t>'Thus you shall say to Joseph: "I beg you, please forgive the trespass of your brothers and their sin; for they did evil to you." ' Now, please, forgive the trespass of the servants of the God of your father." And Joseph wept when they spoke to him. </a:t>
            </a:r>
            <a:r>
              <a:rPr lang="en-US" sz="5200" baseline="32000">
                <a:solidFill>
                  <a:srgbClr val="FFFFFF"/>
                </a:solidFill>
              </a:rPr>
              <a:t>18 </a:t>
            </a:r>
            <a:r>
              <a:rPr lang="en-US" sz="5200">
                <a:solidFill>
                  <a:srgbClr val="FFFFFF"/>
                </a:solidFill>
              </a:rPr>
              <a:t>Then his brothers also went and fell down before his face, and they said, "Behold, we </a:t>
            </a:r>
            <a:r>
              <a:rPr lang="en-US" sz="5200" i="1">
                <a:solidFill>
                  <a:srgbClr val="FFFFFF"/>
                </a:solidFill>
              </a:rPr>
              <a:t>are</a:t>
            </a:r>
            <a:r>
              <a:rPr lang="en-US" sz="5200">
                <a:solidFill>
                  <a:srgbClr val="FFFFFF"/>
                </a:solidFill>
              </a:rPr>
              <a:t> your servants." </a:t>
            </a:r>
            <a:endParaRPr lang="en-US"/>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7938"/>
            <a:ext cx="13030200" cy="9769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717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6438" y="3276600"/>
            <a:ext cx="11590337" cy="5951538"/>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Tree>
  </p:cSld>
  <p:clrMapOvr>
    <a:masterClrMapping/>
  </p:clrMapOvr>
  <p:transition xmlns:p14="http://schemas.microsoft.com/office/powerpoint/2010/mai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AutoShape 1"/>
          <p:cNvSpPr>
            <a:spLocks/>
          </p:cNvSpPr>
          <p:nvPr/>
        </p:nvSpPr>
        <p:spPr bwMode="auto">
          <a:xfrm>
            <a:off x="754063" y="485775"/>
            <a:ext cx="11495087" cy="8407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r>
              <a:rPr lang="en-US" sz="6500" b="1">
                <a:solidFill>
                  <a:srgbClr val="FFFFFF"/>
                </a:solidFill>
              </a:rPr>
              <a:t>Genesis 50:15-21 (NKJV) </a:t>
            </a:r>
          </a:p>
          <a:p>
            <a:r>
              <a:rPr lang="en-US" sz="5300" baseline="32000">
                <a:solidFill>
                  <a:srgbClr val="FFFFFF"/>
                </a:solidFill>
              </a:rPr>
              <a:t>19 </a:t>
            </a:r>
            <a:r>
              <a:rPr lang="en-US" sz="5300">
                <a:solidFill>
                  <a:srgbClr val="FFFFFF"/>
                </a:solidFill>
              </a:rPr>
              <a:t>Joseph said to them, "Do not be afraid, for </a:t>
            </a:r>
            <a:r>
              <a:rPr lang="en-US" sz="5300" i="1">
                <a:solidFill>
                  <a:srgbClr val="FFFFFF"/>
                </a:solidFill>
              </a:rPr>
              <a:t>am</a:t>
            </a:r>
            <a:r>
              <a:rPr lang="en-US" sz="5300">
                <a:solidFill>
                  <a:srgbClr val="FFFFFF"/>
                </a:solidFill>
              </a:rPr>
              <a:t> I in the place of God? </a:t>
            </a:r>
            <a:r>
              <a:rPr lang="en-US" sz="5300" baseline="32000">
                <a:solidFill>
                  <a:srgbClr val="FFFFFF"/>
                </a:solidFill>
              </a:rPr>
              <a:t>20 </a:t>
            </a:r>
            <a:r>
              <a:rPr lang="en-US" sz="5300">
                <a:solidFill>
                  <a:srgbClr val="FFFFFF"/>
                </a:solidFill>
              </a:rPr>
              <a:t>But as for you, you meant evil against me; </a:t>
            </a:r>
            <a:r>
              <a:rPr lang="en-US" sz="5300" i="1">
                <a:solidFill>
                  <a:srgbClr val="FFFFFF"/>
                </a:solidFill>
              </a:rPr>
              <a:t>but</a:t>
            </a:r>
            <a:r>
              <a:rPr lang="en-US" sz="5300">
                <a:solidFill>
                  <a:srgbClr val="FFFFFF"/>
                </a:solidFill>
              </a:rPr>
              <a:t> God meant it for good, in order to bring it about as </a:t>
            </a:r>
            <a:r>
              <a:rPr lang="en-US" sz="5300" i="1">
                <a:solidFill>
                  <a:srgbClr val="FFFFFF"/>
                </a:solidFill>
              </a:rPr>
              <a:t>it is</a:t>
            </a:r>
            <a:r>
              <a:rPr lang="en-US" sz="5300">
                <a:solidFill>
                  <a:srgbClr val="FFFFFF"/>
                </a:solidFill>
              </a:rPr>
              <a:t> this day, to save many people alive. </a:t>
            </a:r>
            <a:r>
              <a:rPr lang="en-US" sz="5300" baseline="32000">
                <a:solidFill>
                  <a:srgbClr val="FFFFFF"/>
                </a:solidFill>
              </a:rPr>
              <a:t>21 </a:t>
            </a:r>
            <a:r>
              <a:rPr lang="en-US" sz="5300">
                <a:solidFill>
                  <a:srgbClr val="FFFFFF"/>
                </a:solidFill>
              </a:rPr>
              <a:t>Now therefore, do not be afraid; I will provide for you and your little ones." And he comforted them and spoke kindly to them.</a:t>
            </a:r>
            <a:endParaRPr lang="en-US"/>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7938"/>
            <a:ext cx="13030200" cy="9769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1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921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6438" y="3276600"/>
            <a:ext cx="11590337" cy="6162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Tree>
  </p:cSld>
  <p:clrMapOvr>
    <a:masterClrMapping/>
  </p:clrMapOvr>
  <p:transition xmlns:p14="http://schemas.microsoft.com/office/powerpoint/2010/mai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7938"/>
            <a:ext cx="13030200" cy="9769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6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1126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6438" y="3276600"/>
            <a:ext cx="11590337" cy="6146800"/>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Tree>
  </p:cSld>
  <p:clrMapOvr>
    <a:masterClrMapping/>
  </p:clrMapOvr>
  <p:transition xmlns:p14="http://schemas.microsoft.com/office/powerpoint/2010/mai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7938"/>
            <a:ext cx="13030200" cy="9769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4" name="AutoShape 2"/>
          <p:cNvSpPr>
            <a:spLocks/>
          </p:cNvSpPr>
          <p:nvPr/>
        </p:nvSpPr>
        <p:spPr bwMode="auto">
          <a:xfrm>
            <a:off x="163513" y="4394200"/>
            <a:ext cx="13030200" cy="523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27000" dist="103404" dir="1188707"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marL="393700" indent="-393700" algn="l">
              <a:spcBef>
                <a:spcPts val="1800"/>
              </a:spcBef>
              <a:buSzPct val="50000"/>
              <a:buFontTx/>
              <a:buBlip>
                <a:blip r:embed="rId3"/>
              </a:buBlip>
            </a:pPr>
            <a:r>
              <a:rPr lang="en-US" sz="4200">
                <a:solidFill>
                  <a:srgbClr val="FFFC79"/>
                </a:solidFill>
                <a:effectLst>
                  <a:outerShdw blurRad="38100" dist="38100" dir="2700000" algn="tl">
                    <a:srgbClr val="000000"/>
                  </a:outerShdw>
                </a:effectLst>
                <a:latin typeface="Grunge Face" charset="0"/>
                <a:cs typeface="Grunge Face" charset="0"/>
                <a:sym typeface="Grunge Face" charset="0"/>
              </a:rPr>
              <a:t>Charismatics</a:t>
            </a:r>
            <a:r>
              <a:rPr lang="en-US" sz="4200">
                <a:solidFill>
                  <a:srgbClr val="FFFFFF"/>
                </a:solidFill>
                <a:effectLst>
                  <a:outerShdw blurRad="38100" dist="38100" dir="2700000" algn="tl">
                    <a:srgbClr val="000000"/>
                  </a:outerShdw>
                </a:effectLst>
              </a:rPr>
              <a:t> - If God is not working miraculously, He is not working.</a:t>
            </a:r>
          </a:p>
          <a:p>
            <a:pPr marL="393700" indent="-393700" algn="l">
              <a:spcBef>
                <a:spcPts val="1800"/>
              </a:spcBef>
              <a:buSzPct val="50000"/>
              <a:buFontTx/>
              <a:buBlip>
                <a:blip r:embed="rId3"/>
              </a:buBlip>
            </a:pPr>
            <a:r>
              <a:rPr lang="en-US" sz="4200">
                <a:solidFill>
                  <a:srgbClr val="FFFC79"/>
                </a:solidFill>
                <a:effectLst>
                  <a:outerShdw blurRad="38100" dist="38100" dir="2700000" algn="tl">
                    <a:srgbClr val="000000"/>
                  </a:outerShdw>
                </a:effectLst>
                <a:latin typeface="Grunge Face" charset="0"/>
                <a:cs typeface="Grunge Face" charset="0"/>
                <a:sym typeface="Grunge Face" charset="0"/>
              </a:rPr>
              <a:t>Deism</a:t>
            </a:r>
            <a:r>
              <a:rPr lang="en-US" sz="4200">
                <a:solidFill>
                  <a:srgbClr val="FFFFFF"/>
                </a:solidFill>
                <a:effectLst>
                  <a:outerShdw blurRad="38100" dist="38100" dir="2700000" algn="tl">
                    <a:srgbClr val="000000"/>
                  </a:outerShdw>
                </a:effectLst>
              </a:rPr>
              <a:t> - God </a:t>
            </a:r>
            <a:r>
              <a:rPr lang="ja-JP" altLang="en-US" sz="4200">
                <a:solidFill>
                  <a:srgbClr val="FFFFFF"/>
                </a:solidFill>
                <a:effectLst>
                  <a:outerShdw blurRad="38100" dist="38100" dir="2700000" algn="tl">
                    <a:srgbClr val="000000"/>
                  </a:outerShdw>
                </a:effectLst>
              </a:rPr>
              <a:t>“</a:t>
            </a:r>
            <a:r>
              <a:rPr lang="en-US" sz="4200">
                <a:solidFill>
                  <a:srgbClr val="FFFFFF"/>
                </a:solidFill>
                <a:effectLst>
                  <a:outerShdw blurRad="38100" dist="38100" dir="2700000" algn="tl">
                    <a:srgbClr val="000000"/>
                  </a:outerShdw>
                </a:effectLst>
              </a:rPr>
              <a:t>wound up</a:t>
            </a:r>
            <a:r>
              <a:rPr lang="ja-JP" altLang="en-US" sz="4200">
                <a:solidFill>
                  <a:srgbClr val="FFFFFF"/>
                </a:solidFill>
                <a:effectLst>
                  <a:outerShdw blurRad="38100" dist="38100" dir="2700000" algn="tl">
                    <a:srgbClr val="000000"/>
                  </a:outerShdw>
                </a:effectLst>
              </a:rPr>
              <a:t>”</a:t>
            </a:r>
            <a:r>
              <a:rPr lang="en-US" sz="4200">
                <a:solidFill>
                  <a:srgbClr val="FFFFFF"/>
                </a:solidFill>
                <a:effectLst>
                  <a:outerShdw blurRad="38100" dist="38100" dir="2700000" algn="tl">
                    <a:srgbClr val="000000"/>
                  </a:outerShdw>
                </a:effectLst>
              </a:rPr>
              <a:t> the world and let it be.</a:t>
            </a:r>
          </a:p>
          <a:p>
            <a:pPr marL="393700" indent="-393700" algn="l">
              <a:spcBef>
                <a:spcPts val="1800"/>
              </a:spcBef>
              <a:buSzPct val="50000"/>
              <a:buFontTx/>
              <a:buBlip>
                <a:blip r:embed="rId3"/>
              </a:buBlip>
            </a:pPr>
            <a:r>
              <a:rPr lang="en-US" sz="4200">
                <a:solidFill>
                  <a:srgbClr val="FFFC79"/>
                </a:solidFill>
                <a:effectLst>
                  <a:outerShdw blurRad="38100" dist="38100" dir="2700000" algn="tl">
                    <a:srgbClr val="000000"/>
                  </a:outerShdw>
                </a:effectLst>
                <a:latin typeface="Grunge Face" charset="0"/>
                <a:cs typeface="Grunge Face" charset="0"/>
                <a:sym typeface="Grunge Face" charset="0"/>
              </a:rPr>
              <a:t>Calvinism</a:t>
            </a:r>
            <a:r>
              <a:rPr lang="en-US" sz="4200">
                <a:solidFill>
                  <a:srgbClr val="FFFFFF"/>
                </a:solidFill>
                <a:effectLst>
                  <a:outerShdw blurRad="38100" dist="38100" dir="2700000" algn="tl">
                    <a:srgbClr val="000000"/>
                  </a:outerShdw>
                </a:effectLst>
              </a:rPr>
              <a:t> - God has predetermined everything that happens in this world and it cannot be changed.</a:t>
            </a:r>
          </a:p>
          <a:p>
            <a:pPr marL="393700" indent="-393700" algn="l">
              <a:spcBef>
                <a:spcPts val="1800"/>
              </a:spcBef>
              <a:buSzPct val="50000"/>
              <a:buFontTx/>
              <a:buBlip>
                <a:blip r:embed="rId3"/>
              </a:buBlip>
            </a:pPr>
            <a:r>
              <a:rPr lang="en-US" sz="4200">
                <a:solidFill>
                  <a:srgbClr val="FFFC79"/>
                </a:solidFill>
                <a:effectLst>
                  <a:outerShdw blurRad="38100" dist="38100" dir="2700000" algn="tl">
                    <a:srgbClr val="000000"/>
                  </a:outerShdw>
                </a:effectLst>
                <a:latin typeface="Grunge Face" charset="0"/>
                <a:cs typeface="Grunge Face" charset="0"/>
                <a:sym typeface="Grunge Face" charset="0"/>
              </a:rPr>
              <a:t>Open Theism</a:t>
            </a:r>
            <a:r>
              <a:rPr lang="en-US" sz="4200">
                <a:solidFill>
                  <a:srgbClr val="FFFFFF"/>
                </a:solidFill>
                <a:effectLst>
                  <a:outerShdw blurRad="38100" dist="38100" dir="2700000" algn="tl">
                    <a:srgbClr val="000000"/>
                  </a:outerShdw>
                </a:effectLst>
              </a:rPr>
              <a:t> - God</a:t>
            </a:r>
            <a:r>
              <a:rPr lang="ja-JP" altLang="en-US" sz="4200">
                <a:solidFill>
                  <a:srgbClr val="FFFFFF"/>
                </a:solidFill>
                <a:effectLst>
                  <a:outerShdw blurRad="38100" dist="38100" dir="2700000" algn="tl">
                    <a:srgbClr val="000000"/>
                  </a:outerShdw>
                </a:effectLst>
              </a:rPr>
              <a:t>’</a:t>
            </a:r>
            <a:r>
              <a:rPr lang="en-US" sz="4200">
                <a:solidFill>
                  <a:srgbClr val="FFFFFF"/>
                </a:solidFill>
                <a:effectLst>
                  <a:outerShdw blurRad="38100" dist="38100" dir="2700000" algn="tl">
                    <a:srgbClr val="000000"/>
                  </a:outerShdw>
                </a:effectLst>
              </a:rPr>
              <a:t>s purposes are wholly subject to human action.</a:t>
            </a:r>
            <a:endParaRPr lang="en-US"/>
          </a:p>
        </p:txBody>
      </p:sp>
      <p:pic>
        <p:nvPicPr>
          <p:cNvPr id="1331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13316" name="Picture 4"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3838" y="3108325"/>
            <a:ext cx="7689850" cy="130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7" name="AutoShape 5"/>
          <p:cNvSpPr>
            <a:spLocks/>
          </p:cNvSpPr>
          <p:nvPr/>
        </p:nvSpPr>
        <p:spPr bwMode="auto">
          <a:xfrm>
            <a:off x="355600" y="3319463"/>
            <a:ext cx="7348538"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Incorrect Views</a:t>
            </a:r>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left)">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wipe(left)">
                                      <p:cBhvr>
                                        <p:cTn id="12" dur="500"/>
                                        <p:tgtEl>
                                          <p:spTgt spid="133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wipe(left)">
                                      <p:cBhvr>
                                        <p:cTn id="17" dur="500"/>
                                        <p:tgtEl>
                                          <p:spTgt spid="133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transition="in" filter="wipe(left)">
                                      <p:cBhvr>
                                        <p:cTn id="22" dur="500"/>
                                        <p:tgtEl>
                                          <p:spTgt spid="133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2852738"/>
            <a:ext cx="1002347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38" name="AutoShape 2"/>
          <p:cNvSpPr>
            <a:spLocks/>
          </p:cNvSpPr>
          <p:nvPr/>
        </p:nvSpPr>
        <p:spPr bwMode="auto">
          <a:xfrm>
            <a:off x="295275" y="2979738"/>
            <a:ext cx="9161463"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What Is Providence?</a:t>
            </a:r>
            <a:endParaRPr lang="en-US"/>
          </a:p>
        </p:txBody>
      </p:sp>
      <p:pic>
        <p:nvPicPr>
          <p:cNvPr id="1433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
        <p:nvSpPr>
          <p:cNvPr id="14340" name="AutoShape 4"/>
          <p:cNvSpPr>
            <a:spLocks/>
          </p:cNvSpPr>
          <p:nvPr/>
        </p:nvSpPr>
        <p:spPr bwMode="auto">
          <a:xfrm>
            <a:off x="5449888" y="4067175"/>
            <a:ext cx="7331075" cy="558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77800" dist="70598" dir="210741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defTabSz="1066800"/>
            <a:r>
              <a:rPr lang="en-US" sz="4000">
                <a:solidFill>
                  <a:srgbClr val="EED5BB"/>
                </a:solidFill>
              </a:rPr>
              <a:t> The term </a:t>
            </a:r>
            <a:r>
              <a:rPr lang="ja-JP" altLang="en-US" sz="4000">
                <a:solidFill>
                  <a:srgbClr val="EED5BB"/>
                </a:solidFill>
              </a:rPr>
              <a:t>“</a:t>
            </a:r>
            <a:r>
              <a:rPr lang="en-US" sz="4000">
                <a:solidFill>
                  <a:srgbClr val="EED5BB"/>
                </a:solidFill>
              </a:rPr>
              <a:t>providence,</a:t>
            </a:r>
            <a:r>
              <a:rPr lang="ja-JP" altLang="en-US" sz="4000">
                <a:solidFill>
                  <a:srgbClr val="EED5BB"/>
                </a:solidFill>
              </a:rPr>
              <a:t>”</a:t>
            </a:r>
            <a:r>
              <a:rPr lang="en-US" sz="4000">
                <a:solidFill>
                  <a:srgbClr val="EED5BB"/>
                </a:solidFill>
              </a:rPr>
              <a:t> is derived from the Latin word, providentia , but conceptually comes from the Greek term pronoia , suggesting foresight or making  provision beforehand, is traditionally utilized to describe actions taken by Almighty God within the universe.</a:t>
            </a:r>
            <a:endParaRPr lang="en-US"/>
          </a:p>
        </p:txBody>
      </p:sp>
      <p:pic>
        <p:nvPicPr>
          <p:cNvPr id="1434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25" y="4160838"/>
            <a:ext cx="5529263" cy="540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2852738"/>
            <a:ext cx="1002347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2" name="AutoShape 2"/>
          <p:cNvSpPr>
            <a:spLocks/>
          </p:cNvSpPr>
          <p:nvPr/>
        </p:nvSpPr>
        <p:spPr bwMode="auto">
          <a:xfrm>
            <a:off x="295275" y="2979738"/>
            <a:ext cx="9161463"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What Is Providence?</a:t>
            </a:r>
            <a:endParaRPr lang="en-US"/>
          </a:p>
        </p:txBody>
      </p:sp>
      <p:pic>
        <p:nvPicPr>
          <p:cNvPr id="1536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
        <p:nvSpPr>
          <p:cNvPr id="15364" name="AutoShape 4"/>
          <p:cNvSpPr>
            <a:spLocks/>
          </p:cNvSpPr>
          <p:nvPr/>
        </p:nvSpPr>
        <p:spPr bwMode="auto">
          <a:xfrm>
            <a:off x="5449888" y="3997325"/>
            <a:ext cx="7331075" cy="527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77800" dist="70598" dir="210741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defTabSz="1066800">
              <a:spcBef>
                <a:spcPts val="1000"/>
              </a:spcBef>
            </a:pPr>
            <a:r>
              <a:rPr lang="en-US" sz="3900">
                <a:solidFill>
                  <a:srgbClr val="EED5BB"/>
                </a:solidFill>
              </a:rPr>
              <a:t>This work is done invisibly and undetectably. (Phile 1:15)</a:t>
            </a:r>
          </a:p>
          <a:p>
            <a:pPr defTabSz="1066800">
              <a:spcBef>
                <a:spcPts val="1000"/>
              </a:spcBef>
            </a:pPr>
            <a:r>
              <a:rPr lang="en-US" sz="3900">
                <a:solidFill>
                  <a:srgbClr val="EED5BB"/>
                </a:solidFill>
              </a:rPr>
              <a:t>The manipulation of nature and circumstances that God</a:t>
            </a:r>
            <a:r>
              <a:rPr lang="ja-JP" altLang="en-US" sz="3900">
                <a:solidFill>
                  <a:srgbClr val="EED5BB"/>
                </a:solidFill>
              </a:rPr>
              <a:t>’</a:t>
            </a:r>
            <a:r>
              <a:rPr lang="en-US" sz="3900">
                <a:solidFill>
                  <a:srgbClr val="EED5BB"/>
                </a:solidFill>
              </a:rPr>
              <a:t>s will &amp; purpose be accomplished. </a:t>
            </a:r>
          </a:p>
          <a:p>
            <a:pPr defTabSz="1066800">
              <a:spcBef>
                <a:spcPts val="1000"/>
              </a:spcBef>
            </a:pPr>
            <a:r>
              <a:rPr lang="en-US" sz="3700">
                <a:solidFill>
                  <a:srgbClr val="FFFFFF"/>
                </a:solidFill>
              </a:rPr>
              <a:t>(Pharaoh, Exo. 9:16; Rom. 9:17)</a:t>
            </a:r>
          </a:p>
          <a:p>
            <a:pPr defTabSz="1066800">
              <a:spcBef>
                <a:spcPts val="1000"/>
              </a:spcBef>
            </a:pPr>
            <a:r>
              <a:rPr lang="en-US" sz="3700">
                <a:solidFill>
                  <a:srgbClr val="FFFFFF"/>
                </a:solidFill>
              </a:rPr>
              <a:t>(Cyrus , Isa. 44:24-28; Ezra 1:1-4)</a:t>
            </a:r>
          </a:p>
          <a:p>
            <a:pPr defTabSz="1066800">
              <a:spcBef>
                <a:spcPts val="1000"/>
              </a:spcBef>
            </a:pPr>
            <a:r>
              <a:rPr lang="en-US" sz="3700">
                <a:solidFill>
                  <a:srgbClr val="FFFFFF"/>
                </a:solidFill>
              </a:rPr>
              <a:t>(Nations, Ps 66:7; Dan 2:21; 4:25, 35)</a:t>
            </a:r>
            <a:endParaRPr lang="en-US"/>
          </a:p>
        </p:txBody>
      </p:sp>
      <p:pic>
        <p:nvPicPr>
          <p:cNvPr id="1536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25" y="4160838"/>
            <a:ext cx="5529263" cy="540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82451464" presetClass="entr" presetSubtype="0" fill="hold" grpId="0" nodeType="clickEffect">
                                  <p:stCondLst>
                                    <p:cond delay="0"/>
                                  </p:stCondLst>
                                  <p:childTnLst>
                                    <p:set>
                                      <p:cBhvr>
                                        <p:cTn id="6" dur="1" fill="hold">
                                          <p:stCondLst>
                                            <p:cond delay="499"/>
                                          </p:stCondLst>
                                        </p:cTn>
                                        <p:tgtEl>
                                          <p:spTgt spid="153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82451464" presetClass="entr" presetSubtype="0" fill="hold" grpId="0" nodeType="clickEffect">
                                  <p:stCondLst>
                                    <p:cond delay="0"/>
                                  </p:stCondLst>
                                  <p:childTnLst>
                                    <p:set>
                                      <p:cBhvr>
                                        <p:cTn id="10" dur="1" fill="hold">
                                          <p:stCondLst>
                                            <p:cond delay="499"/>
                                          </p:stCondLst>
                                        </p:cTn>
                                        <p:tgtEl>
                                          <p:spTgt spid="153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082451464" presetClass="entr" presetSubtype="0" fill="hold" grpId="0" nodeType="clickEffect">
                                  <p:stCondLst>
                                    <p:cond delay="0"/>
                                  </p:stCondLst>
                                  <p:childTnLst>
                                    <p:set>
                                      <p:cBhvr>
                                        <p:cTn id="14" dur="1" fill="hold">
                                          <p:stCondLst>
                                            <p:cond delay="499"/>
                                          </p:stCondLst>
                                        </p:cTn>
                                        <p:tgtEl>
                                          <p:spTgt spid="1536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082451464" presetClass="entr" presetSubtype="0" fill="hold" grpId="0" nodeType="clickEffect">
                                  <p:stCondLst>
                                    <p:cond delay="0"/>
                                  </p:stCondLst>
                                  <p:childTnLst>
                                    <p:set>
                                      <p:cBhvr>
                                        <p:cTn id="18" dur="1" fill="hold">
                                          <p:stCondLst>
                                            <p:cond delay="499"/>
                                          </p:stCondLst>
                                        </p:cTn>
                                        <p:tgtEl>
                                          <p:spTgt spid="1536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082451464" presetClass="entr" presetSubtype="0" fill="hold" grpId="0" nodeType="clickEffect">
                                  <p:stCondLst>
                                    <p:cond delay="0"/>
                                  </p:stCondLst>
                                  <p:childTnLst>
                                    <p:set>
                                      <p:cBhvr>
                                        <p:cTn id="22" dur="1" fill="hold">
                                          <p:stCondLst>
                                            <p:cond delay="499"/>
                                          </p:stCondLst>
                                        </p:cTn>
                                        <p:tgtEl>
                                          <p:spTgt spid="15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2852738"/>
            <a:ext cx="1002347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6" name="AutoShape 2"/>
          <p:cNvSpPr>
            <a:spLocks/>
          </p:cNvSpPr>
          <p:nvPr/>
        </p:nvSpPr>
        <p:spPr bwMode="auto">
          <a:xfrm>
            <a:off x="295275" y="2979738"/>
            <a:ext cx="9161463"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6500">
                <a:solidFill>
                  <a:srgbClr val="EED5BB"/>
                </a:solidFill>
                <a:effectLst>
                  <a:outerShdw blurRad="38100" dist="38100" dir="2700000" algn="tl">
                    <a:srgbClr val="000000"/>
                  </a:outerShdw>
                </a:effectLst>
                <a:latin typeface="Grunge Face" charset="0"/>
                <a:cs typeface="Grunge Face" charset="0"/>
                <a:sym typeface="Grunge Face" charset="0"/>
              </a:rPr>
              <a:t>What Is Providence?</a:t>
            </a:r>
            <a:endParaRPr lang="en-US"/>
          </a:p>
        </p:txBody>
      </p:sp>
      <p:pic>
        <p:nvPicPr>
          <p:cNvPr id="1638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9050"/>
            <a:ext cx="11358563" cy="3114675"/>
          </a:xfrm>
          <a:prstGeom prst="rect">
            <a:avLst/>
          </a:prstGeom>
          <a:noFill/>
          <a:ln>
            <a:noFill/>
          </a:ln>
          <a:effectLst>
            <a:outerShdw blurRad="63500" dist="78005" dir="3638878" algn="ctr" rotWithShape="0">
              <a:srgbClr val="000000">
                <a:alpha val="7789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
        <p:nvSpPr>
          <p:cNvPr id="16388" name="AutoShape 4"/>
          <p:cNvSpPr>
            <a:spLocks/>
          </p:cNvSpPr>
          <p:nvPr/>
        </p:nvSpPr>
        <p:spPr bwMode="auto">
          <a:xfrm>
            <a:off x="5449888" y="3997325"/>
            <a:ext cx="7331075" cy="5130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77800" dist="70598" dir="210741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lstStyle/>
          <a:p>
            <a:pPr defTabSz="1066800">
              <a:spcBef>
                <a:spcPts val="1000"/>
              </a:spcBef>
            </a:pPr>
            <a:r>
              <a:rPr lang="en-US" sz="5500">
                <a:solidFill>
                  <a:srgbClr val="EED5BB"/>
                </a:solidFill>
              </a:rPr>
              <a:t>The word itself never appears in Holy Scripture in reference to God, (Acts 24:1), but the concept is found Throughout the Bible.</a:t>
            </a:r>
            <a:endParaRPr lang="en-US"/>
          </a:p>
        </p:txBody>
      </p:sp>
      <p:pic>
        <p:nvPicPr>
          <p:cNvPr id="1638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25" y="4160838"/>
            <a:ext cx="5529263" cy="540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slow">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
      <a:dk1>
        <a:srgbClr val="C2CBCA"/>
      </a:dk1>
      <a:lt1>
        <a:srgbClr val="276D6D"/>
      </a:lt1>
      <a:dk2>
        <a:srgbClr val="6D4646"/>
      </a:dk2>
      <a:lt2>
        <a:srgbClr val="565F5F"/>
      </a:lt2>
      <a:accent1>
        <a:srgbClr val="87AEC1"/>
      </a:accent1>
      <a:accent2>
        <a:srgbClr val="D6BB9E"/>
      </a:accent2>
      <a:accent3>
        <a:srgbClr val="BAB0B0"/>
      </a:accent3>
      <a:accent4>
        <a:srgbClr val="205C5C"/>
      </a:accent4>
      <a:accent5>
        <a:srgbClr val="C3D3DD"/>
      </a:accent5>
      <a:accent6>
        <a:srgbClr val="C2A98F"/>
      </a:accent6>
      <a:hlink>
        <a:srgbClr val="0000FF"/>
      </a:hlink>
      <a:folHlink>
        <a:srgbClr val="FF00FF"/>
      </a:folHlink>
    </a:clrScheme>
    <a:fontScheme name="Office Theme">
      <a:majorFont>
        <a:latin typeface="Baskerville"/>
        <a:ea typeface="ＭＳ Ｐゴシック"/>
        <a:cs typeface="Baskerville"/>
      </a:majorFont>
      <a:minorFont>
        <a:latin typeface="Hoefler Text"/>
        <a:ea typeface="ＭＳ Ｐゴシック"/>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3C5F5E"/>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5E5E5E"/>
            </a:solidFill>
            <a:effectLst/>
            <a:latin typeface="Hoefler Text" charset="0"/>
            <a:ea typeface="ＭＳ Ｐゴシック"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3C5F5E"/>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5E5E5E"/>
            </a:solidFill>
            <a:effectLst/>
            <a:latin typeface="Hoefler Text" charset="0"/>
            <a:ea typeface="ＭＳ Ｐゴシック"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C2CBCA"/>
      </a:dk1>
      <a:lt1>
        <a:srgbClr val="276D6D"/>
      </a:lt1>
      <a:dk2>
        <a:srgbClr val="6D4646"/>
      </a:dk2>
      <a:lt2>
        <a:srgbClr val="565F5F"/>
      </a:lt2>
      <a:accent1>
        <a:srgbClr val="87AEC1"/>
      </a:accent1>
      <a:accent2>
        <a:srgbClr val="D6BB9E"/>
      </a:accent2>
      <a:accent3>
        <a:srgbClr val="BAB0B0"/>
      </a:accent3>
      <a:accent4>
        <a:srgbClr val="205C5C"/>
      </a:accent4>
      <a:accent5>
        <a:srgbClr val="C3D3DD"/>
      </a:accent5>
      <a:accent6>
        <a:srgbClr val="C2A98F"/>
      </a:accent6>
      <a:hlink>
        <a:srgbClr val="0000FF"/>
      </a:hlink>
      <a:folHlink>
        <a:srgbClr val="FF00FF"/>
      </a:folHlink>
    </a:clrScheme>
    <a:fontScheme name="Office Theme">
      <a:majorFont>
        <a:latin typeface="Baskerville"/>
        <a:ea typeface="ＭＳ Ｐゴシック"/>
        <a:cs typeface="Baskerville"/>
      </a:majorFont>
      <a:minorFont>
        <a:latin typeface="Hoefler Text"/>
        <a:ea typeface="ＭＳ Ｐゴシック"/>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3C5F5E"/>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5E5E5E"/>
            </a:solidFill>
            <a:effectLst/>
            <a:latin typeface="Hoefler Text" charset="0"/>
            <a:ea typeface="ＭＳ Ｐゴシック"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3C5F5E"/>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5E5E5E"/>
            </a:solidFill>
            <a:effectLst/>
            <a:latin typeface="Hoefler Text" charset="0"/>
            <a:ea typeface="ＭＳ Ｐゴシック"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65F5F"/>
      </a:dk2>
      <a:lt2>
        <a:srgbClr val="C2CBCA"/>
      </a:lt2>
      <a:accent1>
        <a:srgbClr val="87AEC1"/>
      </a:accent1>
      <a:accent2>
        <a:srgbClr val="D6BB9E"/>
      </a:accent2>
      <a:accent3>
        <a:srgbClr val="FFFFFF"/>
      </a:accent3>
      <a:accent4>
        <a:srgbClr val="000000"/>
      </a:accent4>
      <a:accent5>
        <a:srgbClr val="C3D3DD"/>
      </a:accent5>
      <a:accent6>
        <a:srgbClr val="C2A98F"/>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1995</Words>
  <Application>Microsoft Macintosh PowerPoint</Application>
  <PresentationFormat>Custom</PresentationFormat>
  <Paragraphs>117</Paragraphs>
  <Slides>30</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Hoefler Text</vt:lpstr>
      <vt:lpstr>Baskerville</vt:lpstr>
      <vt:lpstr>Avenir Roman</vt:lpstr>
      <vt:lpstr>Zapfino</vt:lpstr>
      <vt:lpstr>Grunge Face</vt:lpstr>
      <vt:lpstr>Times New Roman</vt:lpstr>
      <vt:lpstr>Charcoal CY</vt:lpstr>
      <vt:lpstr>Chalkboard</vt:lpstr>
      <vt:lpstr>Book Antiqua</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Don Mcclain</cp:lastModifiedBy>
  <cp:revision>1</cp:revision>
  <dcterms:modified xsi:type="dcterms:W3CDTF">2014-03-10T17:33:26Z</dcterms:modified>
</cp:coreProperties>
</file>