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lvl="0"/>
          </a:p>
        </p:txBody>
      </p:sp>
      <p:sp>
        <p:nvSpPr>
          <p:cNvPr id="35" name="Shape 3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lvl1pPr>
              <a:defRPr>
                <a:latin typeface="Hanzel Extended Normal"/>
                <a:ea typeface="Hanzel Extended Normal"/>
                <a:cs typeface="Hanzel Extended Normal"/>
                <a:sym typeface="Hanzel Extended Normal"/>
              </a:defRPr>
            </a:lvl1pPr>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noFill/>
      </p:bgPr>
    </p:bg>
    <p:spTree>
      <p:nvGrpSpPr>
        <p:cNvPr id="1" name=""/>
        <p:cNvGrpSpPr/>
        <p:nvPr/>
      </p:nvGrpSpPr>
      <p:grpSpPr>
        <a:xfrm>
          <a:off x="0" y="0"/>
          <a:ext cx="0" cy="0"/>
          <a:chOff x="0" y="0"/>
          <a:chExt cx="0" cy="0"/>
        </a:xfrm>
      </p:grpSpPr>
      <p:sp>
        <p:nvSpPr>
          <p:cNvPr id="30" name="Shape 30"/>
          <p:cNvSpPr/>
          <p:nvPr>
            <p:ph type="title"/>
          </p:nvPr>
        </p:nvSpPr>
        <p:spPr>
          <a:xfrm>
            <a:off x="990600" y="584200"/>
            <a:ext cx="11010900" cy="1143000"/>
          </a:xfrm>
          <a:prstGeom prst="rect">
            <a:avLst/>
          </a:prstGeom>
        </p:spPr>
        <p:txBody>
          <a:bodyPr>
            <a:noAutofit/>
          </a:bodyPr>
          <a:lstStyle>
            <a:lvl1pPr>
              <a:defRPr sz="6400">
                <a:solidFill>
                  <a:srgbClr val="000000"/>
                </a:solidFill>
                <a:latin typeface="Times Roman"/>
                <a:ea typeface="Times Roman"/>
                <a:cs typeface="Times Roman"/>
                <a:sym typeface="Times Roman"/>
              </a:defRPr>
            </a:lvl1pPr>
          </a:lstStyle>
          <a:p>
            <a:pPr lvl="0">
              <a:defRPr sz="1800"/>
            </a:pPr>
            <a:r>
              <a:rPr sz="6400"/>
              <a:t>Title Text</a:t>
            </a:r>
          </a:p>
        </p:txBody>
      </p:sp>
      <p:sp>
        <p:nvSpPr>
          <p:cNvPr id="31" name="Shape 31"/>
          <p:cNvSpPr/>
          <p:nvPr>
            <p:ph type="body" idx="1"/>
          </p:nvPr>
        </p:nvSpPr>
        <p:spPr>
          <a:xfrm>
            <a:off x="990600" y="2654300"/>
            <a:ext cx="11010900" cy="6121400"/>
          </a:xfrm>
          <a:prstGeom prst="rect">
            <a:avLst/>
          </a:prstGeom>
        </p:spPr>
        <p:txBody>
          <a:bodyPr>
            <a:noAutofit/>
          </a:bodyPr>
          <a:lstStyle>
            <a:lvl1pPr marL="825500" indent="-508000">
              <a:spcBef>
                <a:spcPts val="2000"/>
              </a:spcBef>
              <a:buSzPct val="30000"/>
              <a:buBlip>
                <a:blip r:embed="rId2"/>
              </a:buBlip>
              <a:defRPr i="1" sz="4800">
                <a:solidFill>
                  <a:srgbClr val="000000"/>
                </a:solidFill>
                <a:latin typeface="Times Roman"/>
                <a:ea typeface="Times Roman"/>
                <a:cs typeface="Times Roman"/>
                <a:sym typeface="Times Roman"/>
              </a:defRPr>
            </a:lvl1pPr>
            <a:lvl2pPr marL="1473200" indent="-508000">
              <a:spcBef>
                <a:spcPts val="2000"/>
              </a:spcBef>
              <a:buSzPct val="30000"/>
              <a:buBlip>
                <a:blip r:embed="rId2"/>
              </a:buBlip>
              <a:defRPr i="1" sz="4800">
                <a:solidFill>
                  <a:srgbClr val="000000"/>
                </a:solidFill>
                <a:latin typeface="Times Roman"/>
                <a:ea typeface="Times Roman"/>
                <a:cs typeface="Times Roman"/>
                <a:sym typeface="Times Roman"/>
              </a:defRPr>
            </a:lvl2pPr>
            <a:lvl3pPr marL="2108200" indent="-508000">
              <a:spcBef>
                <a:spcPts val="2000"/>
              </a:spcBef>
              <a:buSzPct val="30000"/>
              <a:buBlip>
                <a:blip r:embed="rId2"/>
              </a:buBlip>
              <a:defRPr i="1" sz="4800">
                <a:solidFill>
                  <a:srgbClr val="000000"/>
                </a:solidFill>
                <a:latin typeface="Times Roman"/>
                <a:ea typeface="Times Roman"/>
                <a:cs typeface="Times Roman"/>
                <a:sym typeface="Times Roman"/>
              </a:defRPr>
            </a:lvl3pPr>
            <a:lvl4pPr marL="2768600" indent="-508000">
              <a:spcBef>
                <a:spcPts val="2000"/>
              </a:spcBef>
              <a:buSzPct val="30000"/>
              <a:buBlip>
                <a:blip r:embed="rId2"/>
              </a:buBlip>
              <a:defRPr i="1" sz="4800">
                <a:solidFill>
                  <a:srgbClr val="000000"/>
                </a:solidFill>
                <a:latin typeface="Times Roman"/>
                <a:ea typeface="Times Roman"/>
                <a:cs typeface="Times Roman"/>
                <a:sym typeface="Times Roman"/>
              </a:defRPr>
            </a:lvl4pPr>
            <a:lvl5pPr marL="3416300" indent="-508000">
              <a:spcBef>
                <a:spcPts val="2000"/>
              </a:spcBef>
              <a:buSzPct val="30000"/>
              <a:buBlip>
                <a:blip r:embed="rId2"/>
              </a:buBlip>
              <a:defRPr i="1" sz="4800">
                <a:solidFill>
                  <a:srgbClr val="000000"/>
                </a:solidFill>
                <a:latin typeface="Times Roman"/>
                <a:ea typeface="Times Roman"/>
                <a:cs typeface="Times Roman"/>
                <a:sym typeface="Times Roman"/>
              </a:defRPr>
            </a:lvl5pPr>
          </a:lstStyle>
          <a:p>
            <a:pPr lvl="0">
              <a:defRPr i="0" sz="1800"/>
            </a:pPr>
            <a:r>
              <a:rPr i="1" sz="4800"/>
              <a:t>Body Level One</a:t>
            </a:r>
            <a:endParaRPr i="1" sz="4800"/>
          </a:p>
          <a:p>
            <a:pPr lvl="1">
              <a:defRPr i="0" sz="1800"/>
            </a:pPr>
            <a:r>
              <a:rPr i="1" sz="4800"/>
              <a:t>Body Level Two</a:t>
            </a:r>
            <a:endParaRPr i="1" sz="4800"/>
          </a:p>
          <a:p>
            <a:pPr lvl="2">
              <a:defRPr i="0" sz="1800"/>
            </a:pPr>
            <a:r>
              <a:rPr i="1" sz="4800"/>
              <a:t>Body Level Three</a:t>
            </a:r>
            <a:endParaRPr i="1" sz="4800"/>
          </a:p>
          <a:p>
            <a:pPr lvl="3">
              <a:defRPr i="0" sz="1800"/>
            </a:pPr>
            <a:r>
              <a:rPr i="1" sz="4800"/>
              <a:t>Body Level Four</a:t>
            </a:r>
            <a:endParaRPr i="1" sz="4800"/>
          </a:p>
          <a:p>
            <a:pPr lvl="4">
              <a:defRPr i="0" sz="1800"/>
            </a:pPr>
            <a:r>
              <a:rPr i="1" sz="4800"/>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noFill/>
      </p:bgPr>
    </p:bg>
    <p:spTree>
      <p:nvGrpSpPr>
        <p:cNvPr id="1" name=""/>
        <p:cNvGrpSpPr/>
        <p:nvPr/>
      </p:nvGrpSpPr>
      <p:grpSpPr>
        <a:xfrm>
          <a:off x="0" y="0"/>
          <a:ext cx="0" cy="0"/>
          <a:chOff x="0" y="0"/>
          <a:chExt cx="0" cy="0"/>
        </a:xfrm>
      </p:grpSpPr>
      <p:pic>
        <p:nvPicPr>
          <p:cNvPr id="33" name="pasted-image.tif"/>
          <p:cNvPicPr/>
          <p:nvPr/>
        </p:nvPicPr>
        <p:blipFill>
          <a:blip r:embed="rId2">
            <a:extLst/>
          </a:blip>
          <a:stretch>
            <a:fillRect/>
          </a:stretch>
        </p:blipFill>
        <p:spPr>
          <a:xfrm>
            <a:off x="-8467" y="-31750"/>
            <a:ext cx="13004801" cy="9753600"/>
          </a:xfrm>
          <a:prstGeom prst="rect">
            <a:avLst/>
          </a:prstGeom>
          <a:ln w="12700">
            <a:miter lim="400000"/>
          </a:ln>
        </p:spPr>
      </p:pic>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lstStyle>
            <a:lvl1pPr>
              <a:defRPr>
                <a:latin typeface="Hanzel Extended Normal"/>
                <a:ea typeface="Hanzel Extended Normal"/>
                <a:cs typeface="Hanzel Extended Normal"/>
                <a:sym typeface="Hanzel Extended Normal"/>
              </a:defRPr>
            </a:lvl1pPr>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lvl1pPr>
              <a:defRPr>
                <a:latin typeface="Handskrib"/>
                <a:ea typeface="Handskrib"/>
                <a:cs typeface="Handskrib"/>
                <a:sym typeface="Handskrib"/>
              </a:defRPr>
            </a:lvl1p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1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 TargetMode="External"/><Relationship Id="rId3" Type="http://schemas.openxmlformats.org/officeDocument/2006/relationships/hyperlink" Target="http://w65stchurchofchrist.org/coc/sermons/" TargetMode="External"/><Relationship Id="rId4" Type="http://schemas.openxmlformats.org/officeDocument/2006/relationships/hyperlink" Target="http://www.microsoft.com/downloads/details.aspx?FamilyID=cb9bf144-1076-4615-9951-294eeb832823&amp;displaylang=en" TargetMode="Externa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5.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6.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7.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 name=""/>
          <p:cNvPicPr/>
          <p:nvPr/>
        </p:nvPicPr>
        <p:blipFill>
          <a:blip r:embed="rId2">
            <a:extLst/>
          </a:blip>
          <a:stretch>
            <a:fillRect/>
          </a:stretch>
        </p:blipFill>
        <p:spPr>
          <a:xfrm>
            <a:off x="0" y="-330199"/>
            <a:ext cx="13004800" cy="10413998"/>
          </a:xfrm>
          <a:prstGeom prst="rect">
            <a:avLst/>
          </a:prstGeom>
        </p:spPr>
      </p:pic>
      <p:sp>
        <p:nvSpPr>
          <p:cNvPr id="38" name="Shape 38"/>
          <p:cNvSpPr/>
          <p:nvPr/>
        </p:nvSpPr>
        <p:spPr>
          <a:xfrm>
            <a:off x="655505" y="7353299"/>
            <a:ext cx="11693790" cy="2209801"/>
          </a:xfrm>
          <a:prstGeom prst="rect">
            <a:avLst/>
          </a:prstGeom>
          <a:ln w="12700">
            <a:miter lim="400000"/>
          </a:ln>
          <a:effectLst>
            <a:outerShdw sx="100000" sy="100000" kx="0" ky="0" algn="b" rotWithShape="0" blurRad="101600" dist="63500" dir="1856266">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7100">
                <a:effectLst>
                  <a:outerShdw sx="100000" sy="100000" kx="0" ky="0" algn="b" rotWithShape="0" blurRad="76200" dist="76200" dir="2370652">
                    <a:srgbClr val="000000"/>
                  </a:outerShdw>
                </a:effectLst>
                <a:latin typeface="Hanzel Extended Normal"/>
                <a:ea typeface="Hanzel Extended Normal"/>
                <a:cs typeface="Hanzel Extended Normal"/>
                <a:sym typeface="Hanzel Extended Normal"/>
              </a:defRPr>
            </a:lvl1pPr>
          </a:lstStyle>
          <a:p>
            <a:pPr lvl="0">
              <a:defRPr sz="1800">
                <a:solidFill>
                  <a:srgbClr val="000000"/>
                </a:solidFill>
                <a:effectLst/>
              </a:defRPr>
            </a:pPr>
            <a:r>
              <a:rPr sz="7100">
                <a:solidFill>
                  <a:srgbClr val="FFFFFF"/>
                </a:solidFill>
                <a:effectLst>
                  <a:outerShdw sx="100000" sy="100000" kx="0" ky="0" algn="b" rotWithShape="0" blurRad="76200" dist="76200" dir="2370652">
                    <a:srgbClr val="000000"/>
                  </a:outerShdw>
                </a:effectLst>
              </a:rPr>
              <a:t>Does God’s Word Scare You?</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2" name=""/>
          <p:cNvPicPr/>
          <p:nvPr/>
        </p:nvPicPr>
        <p:blipFill>
          <a:blip r:embed="rId2">
            <a:extLst/>
          </a:blip>
          <a:stretch>
            <a:fillRect/>
          </a:stretch>
        </p:blipFill>
        <p:spPr>
          <a:xfrm>
            <a:off x="-40445" y="2510628"/>
            <a:ext cx="13085690" cy="7408117"/>
          </a:xfrm>
          <a:prstGeom prst="rect">
            <a:avLst/>
          </a:prstGeom>
        </p:spPr>
      </p:pic>
      <p:sp>
        <p:nvSpPr>
          <p:cNvPr id="93" name="Shape 93"/>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94" name="Shape 94"/>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95" name="Shape 95"/>
          <p:cNvSpPr/>
          <p:nvPr/>
        </p:nvSpPr>
        <p:spPr>
          <a:xfrm>
            <a:off x="251446" y="2131486"/>
            <a:ext cx="12501907"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solidFill>
                  <a:srgbClr val="41A8F7"/>
                </a:solidFill>
                <a:latin typeface="Herculanum"/>
                <a:ea typeface="Herculanum"/>
                <a:cs typeface="Herculanum"/>
                <a:sym typeface="Herculanum"/>
              </a:defRPr>
            </a:lvl1pPr>
          </a:lstStyle>
          <a:p>
            <a:pPr lvl="0">
              <a:defRPr sz="1800">
                <a:solidFill>
                  <a:srgbClr val="000000"/>
                </a:solidFill>
              </a:defRPr>
            </a:pPr>
            <a:r>
              <a:rPr sz="4500">
                <a:solidFill>
                  <a:srgbClr val="41A8F7"/>
                </a:solidFill>
              </a:rPr>
              <a:t>Your Attitude Towards God &amp; His Word?</a:t>
            </a:r>
          </a:p>
        </p:txBody>
      </p:sp>
      <p:sp>
        <p:nvSpPr>
          <p:cNvPr id="96" name="Shape 96"/>
          <p:cNvSpPr/>
          <p:nvPr/>
        </p:nvSpPr>
        <p:spPr>
          <a:xfrm>
            <a:off x="8751891" y="8593666"/>
            <a:ext cx="3829638" cy="762001"/>
          </a:xfrm>
          <a:prstGeom prst="rect">
            <a:avLst/>
          </a:prstGeom>
          <a:ln w="12700">
            <a:miter lim="400000"/>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a:defRPr sz="4300">
                <a:solidFill>
                  <a:srgbClr val="E8A433"/>
                </a:solidFill>
                <a:effectLst>
                  <a:outerShdw sx="100000" sy="100000" kx="0" ky="0" algn="b" rotWithShape="0" blurRad="50800" dist="63500" dir="3891727">
                    <a:srgbClr val="000000"/>
                  </a:outerShdw>
                </a:effectLst>
              </a:defRPr>
            </a:lvl1pPr>
          </a:lstStyle>
          <a:p>
            <a:pPr lvl="0">
              <a:defRPr sz="1800">
                <a:solidFill>
                  <a:srgbClr val="000000"/>
                </a:solidFill>
                <a:effectLst/>
              </a:defRPr>
            </a:pPr>
            <a:r>
              <a:rPr sz="4300">
                <a:solidFill>
                  <a:srgbClr val="E8A433"/>
                </a:solidFill>
                <a:effectLst>
                  <a:outerShdw sx="100000" sy="100000" kx="0" ky="0" algn="b" rotWithShape="0" blurRad="50800" dist="63500" dir="3891727">
                    <a:srgbClr val="000000"/>
                  </a:outerShdw>
                </a:effectLst>
              </a:rPr>
              <a:t>Proverbs 9:10</a:t>
            </a:r>
          </a:p>
        </p:txBody>
      </p:sp>
      <p:sp>
        <p:nvSpPr>
          <p:cNvPr id="97" name="Shape 97"/>
          <p:cNvSpPr/>
          <p:nvPr/>
        </p:nvSpPr>
        <p:spPr>
          <a:xfrm>
            <a:off x="447451" y="3302153"/>
            <a:ext cx="3713271" cy="5067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3800">
                <a:solidFill>
                  <a:srgbClr val="E8C790"/>
                </a:solidFill>
                <a:effectLst>
                  <a:outerShdw sx="100000" sy="100000" kx="0" ky="0" algn="b" rotWithShape="0" blurRad="76200" dist="76200" dir="2279124">
                    <a:srgbClr val="000000"/>
                  </a:outerShdw>
                </a:effectLst>
                <a:latin typeface="Denmark Regular"/>
                <a:ea typeface="Denmark Regular"/>
                <a:cs typeface="Denmark Regular"/>
                <a:sym typeface="Denmark Regular"/>
              </a:rPr>
              <a:t>Psalm 112:1 (NKJV)</a:t>
            </a:r>
            <a:endParaRPr sz="3800">
              <a:solidFill>
                <a:srgbClr val="E8C790"/>
              </a:solidFill>
              <a:effectLst>
                <a:outerShdw sx="100000" sy="100000" kx="0" ky="0" algn="b" rotWithShape="0" blurRad="76200" dist="76200" dir="2279124">
                  <a:srgbClr val="000000"/>
                </a:outerShdw>
              </a:effectLst>
              <a:latin typeface="Denmark Regular"/>
              <a:ea typeface="Denmark Regular"/>
              <a:cs typeface="Denmark Regular"/>
              <a:sym typeface="Denmark Regular"/>
            </a:endParaRPr>
          </a:p>
          <a:p>
            <a:pPr lvl="0" defTabSz="457200">
              <a:defRPr sz="1800">
                <a:solidFill>
                  <a:srgbClr val="000000"/>
                </a:solidFill>
              </a:defRPr>
            </a:pPr>
            <a:r>
              <a:rPr baseline="31999" sz="36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1</a:t>
            </a:r>
            <a:r>
              <a:rPr sz="36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Praise the Lord! Blessed </a:t>
            </a:r>
            <a:r>
              <a:rPr i="1" sz="36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is</a:t>
            </a:r>
            <a:r>
              <a:rPr sz="36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the man </a:t>
            </a:r>
            <a:r>
              <a:rPr i="1" sz="36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who</a:t>
            </a:r>
            <a:r>
              <a:rPr sz="36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fears the Lord, </a:t>
            </a:r>
            <a:r>
              <a:rPr i="1" sz="36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Who</a:t>
            </a:r>
            <a:r>
              <a:rPr sz="36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delights greatly in His commandments.</a:t>
            </a:r>
          </a:p>
        </p:txBody>
      </p:sp>
    </p:spTree>
  </p:cSld>
  <p:clrMapOvr>
    <a:masterClrMapping/>
  </p:clrMapOvr>
  <p:transition spd="slow"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00" name="Shape 100"/>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01" name="Shape 101"/>
          <p:cNvSpPr/>
          <p:nvPr/>
        </p:nvSpPr>
        <p:spPr>
          <a:xfrm>
            <a:off x="251446" y="1985436"/>
            <a:ext cx="12501907"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800">
                <a:solidFill>
                  <a:srgbClr val="41A8F7"/>
                </a:solidFill>
                <a:latin typeface="Herculanum"/>
                <a:ea typeface="Herculanum"/>
                <a:cs typeface="Herculanum"/>
                <a:sym typeface="Herculanum"/>
              </a:defRPr>
            </a:lvl1pPr>
          </a:lstStyle>
          <a:p>
            <a:pPr lvl="0">
              <a:defRPr sz="1800">
                <a:solidFill>
                  <a:srgbClr val="000000"/>
                </a:solidFill>
              </a:defRPr>
            </a:pPr>
            <a:r>
              <a:rPr sz="6800">
                <a:solidFill>
                  <a:srgbClr val="41A8F7"/>
                </a:solidFill>
              </a:rPr>
              <a:t>Judgment Is Coming</a:t>
            </a:r>
          </a:p>
        </p:txBody>
      </p:sp>
      <p:sp>
        <p:nvSpPr>
          <p:cNvPr id="102" name="Shape 102"/>
          <p:cNvSpPr/>
          <p:nvPr/>
        </p:nvSpPr>
        <p:spPr>
          <a:xfrm>
            <a:off x="905142" y="3309846"/>
            <a:ext cx="11194515" cy="5613401"/>
          </a:xfrm>
          <a:prstGeom prst="rect">
            <a:avLst/>
          </a:prstGeom>
          <a:ln w="12700">
            <a:miter lim="400000"/>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5200">
                <a:solidFill>
                  <a:srgbClr val="E8C790"/>
                </a:solidFill>
                <a:effectLst>
                  <a:outerShdw sx="100000" sy="100000" kx="0" ky="0" algn="b" rotWithShape="0" blurRad="76200" dist="76200" dir="2279124">
                    <a:srgbClr val="000000"/>
                  </a:outerShdw>
                </a:effectLst>
                <a:latin typeface="Denmark Regular"/>
                <a:ea typeface="Denmark Regular"/>
                <a:cs typeface="Denmark Regular"/>
                <a:sym typeface="Denmark Regular"/>
              </a:rPr>
              <a:t>Ecclesiastes 12:13–14 (NKJV)</a:t>
            </a:r>
            <a:endParaRPr sz="5200">
              <a:solidFill>
                <a:srgbClr val="E8C790"/>
              </a:solidFill>
              <a:effectLst>
                <a:outerShdw sx="100000" sy="100000" kx="0" ky="0" algn="b" rotWithShape="0" blurRad="76200" dist="76200" dir="2279124">
                  <a:srgbClr val="000000"/>
                </a:outerShdw>
              </a:effectLst>
              <a:latin typeface="Denmark Regular"/>
              <a:ea typeface="Denmark Regular"/>
              <a:cs typeface="Denmark Regular"/>
              <a:sym typeface="Denmark Regular"/>
            </a:endParaRPr>
          </a:p>
          <a:p>
            <a:pPr lvl="0" defTabSz="457200">
              <a:defRPr sz="1800">
                <a:solidFill>
                  <a:srgbClr val="000000"/>
                </a:solidFill>
              </a:defRPr>
            </a:pPr>
            <a:r>
              <a:rPr baseline="31999" sz="52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13</a:t>
            </a:r>
            <a:r>
              <a:rPr sz="52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Let us hear the conclusion of the whole matter: Fear God and keep His commandments, For this is man’s all. </a:t>
            </a:r>
            <a:r>
              <a:rPr baseline="31999" sz="52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14</a:t>
            </a:r>
            <a:r>
              <a:rPr sz="52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For God will bring every work into judgment, Including every secret thing, Whether good or evil.</a:t>
            </a:r>
          </a:p>
        </p:txBody>
      </p:sp>
    </p:spTree>
  </p:cSld>
  <p:clrMapOvr>
    <a:masterClrMapping/>
  </p:clrMapOvr>
  <p:transition spd="slow"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05" name="Shape 105"/>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06" name="Shape 106"/>
          <p:cNvSpPr/>
          <p:nvPr/>
        </p:nvSpPr>
        <p:spPr>
          <a:xfrm>
            <a:off x="251446" y="1985436"/>
            <a:ext cx="12501907"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800">
                <a:solidFill>
                  <a:srgbClr val="41A8F7"/>
                </a:solidFill>
                <a:latin typeface="Herculanum"/>
                <a:ea typeface="Herculanum"/>
                <a:cs typeface="Herculanum"/>
                <a:sym typeface="Herculanum"/>
              </a:defRPr>
            </a:lvl1pPr>
          </a:lstStyle>
          <a:p>
            <a:pPr lvl="0">
              <a:defRPr sz="1800">
                <a:solidFill>
                  <a:srgbClr val="000000"/>
                </a:solidFill>
              </a:defRPr>
            </a:pPr>
            <a:r>
              <a:rPr sz="6800">
                <a:solidFill>
                  <a:srgbClr val="41A8F7"/>
                </a:solidFill>
              </a:rPr>
              <a:t>Judgment Is Coming</a:t>
            </a:r>
          </a:p>
        </p:txBody>
      </p:sp>
      <p:sp>
        <p:nvSpPr>
          <p:cNvPr id="107" name="Shape 107"/>
          <p:cNvSpPr/>
          <p:nvPr/>
        </p:nvSpPr>
        <p:spPr>
          <a:xfrm>
            <a:off x="905142" y="3309846"/>
            <a:ext cx="11194515" cy="5715001"/>
          </a:xfrm>
          <a:prstGeom prst="rect">
            <a:avLst/>
          </a:prstGeom>
          <a:ln w="12700">
            <a:miter lim="400000"/>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6100">
                <a:solidFill>
                  <a:srgbClr val="FFFFFF"/>
                </a:solidFill>
                <a:effectLst>
                  <a:outerShdw sx="100000" sy="100000" kx="0" ky="0" algn="b" rotWithShape="0" blurRad="76200" dist="76200" dir="2279124">
                    <a:srgbClr val="000000"/>
                  </a:outerShdw>
                </a:effectLst>
                <a:latin typeface="Denmark Regular"/>
                <a:ea typeface="Denmark Regular"/>
                <a:cs typeface="Denmark Regular"/>
                <a:sym typeface="Denmark Regular"/>
              </a:rPr>
              <a:t>Hebrews 4:13 (NKJV)</a:t>
            </a:r>
            <a:endParaRPr sz="6100">
              <a:solidFill>
                <a:srgbClr val="FFFFFF"/>
              </a:solidFill>
              <a:effectLst>
                <a:outerShdw sx="100000" sy="100000" kx="0" ky="0" algn="b" rotWithShape="0" blurRad="76200" dist="76200" dir="2279124">
                  <a:srgbClr val="000000"/>
                </a:outerShdw>
              </a:effectLst>
              <a:latin typeface="Denmark Regular"/>
              <a:ea typeface="Denmark Regular"/>
              <a:cs typeface="Denmark Regular"/>
              <a:sym typeface="Denmark Regular"/>
            </a:endParaRPr>
          </a:p>
          <a:p>
            <a:pPr lvl="0" defTabSz="457200">
              <a:defRPr sz="1800">
                <a:solidFill>
                  <a:srgbClr val="000000"/>
                </a:solidFill>
              </a:defRPr>
            </a:pPr>
            <a:r>
              <a:rPr baseline="31999" sz="62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13</a:t>
            </a:r>
            <a:r>
              <a:rPr sz="62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And there is no creature hidden from His sight, but all things </a:t>
            </a:r>
            <a:r>
              <a:rPr i="1" sz="62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are</a:t>
            </a:r>
            <a:r>
              <a:rPr sz="62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naked and open to the eyes of Him to whom we </a:t>
            </a:r>
            <a:r>
              <a:rPr i="1" sz="62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must give</a:t>
            </a:r>
            <a:r>
              <a:rPr sz="62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account.</a:t>
            </a:r>
          </a:p>
        </p:txBody>
      </p:sp>
    </p:spTree>
  </p:cSld>
  <p:clrMapOvr>
    <a:masterClrMapping/>
  </p:clrMapOvr>
  <p:transition spd="slow"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10" name="Shape 110"/>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11" name="Shape 111"/>
          <p:cNvSpPr/>
          <p:nvPr/>
        </p:nvSpPr>
        <p:spPr>
          <a:xfrm>
            <a:off x="251446" y="1985436"/>
            <a:ext cx="12501907"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800">
                <a:solidFill>
                  <a:srgbClr val="41A8F7"/>
                </a:solidFill>
                <a:latin typeface="Herculanum"/>
                <a:ea typeface="Herculanum"/>
                <a:cs typeface="Herculanum"/>
                <a:sym typeface="Herculanum"/>
              </a:defRPr>
            </a:lvl1pPr>
          </a:lstStyle>
          <a:p>
            <a:pPr lvl="0">
              <a:defRPr sz="1800">
                <a:solidFill>
                  <a:srgbClr val="000000"/>
                </a:solidFill>
              </a:defRPr>
            </a:pPr>
            <a:r>
              <a:rPr sz="6800">
                <a:solidFill>
                  <a:srgbClr val="41A8F7"/>
                </a:solidFill>
              </a:rPr>
              <a:t>Judgment Is Coming</a:t>
            </a:r>
          </a:p>
        </p:txBody>
      </p:sp>
      <p:sp>
        <p:nvSpPr>
          <p:cNvPr id="112" name="Shape 112"/>
          <p:cNvSpPr/>
          <p:nvPr/>
        </p:nvSpPr>
        <p:spPr>
          <a:xfrm>
            <a:off x="905142" y="3309846"/>
            <a:ext cx="11194515" cy="6172201"/>
          </a:xfrm>
          <a:prstGeom prst="rect">
            <a:avLst/>
          </a:prstGeom>
          <a:ln w="12700">
            <a:miter lim="400000"/>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5200">
                <a:solidFill>
                  <a:srgbClr val="FFFFFF"/>
                </a:solidFill>
                <a:effectLst>
                  <a:outerShdw sx="100000" sy="100000" kx="0" ky="0" algn="b" rotWithShape="0" blurRad="76200" dist="76200" dir="2279124">
                    <a:srgbClr val="000000"/>
                  </a:outerShdw>
                </a:effectLst>
                <a:latin typeface="Denmark Regular"/>
                <a:ea typeface="Denmark Regular"/>
                <a:cs typeface="Denmark Regular"/>
                <a:sym typeface="Denmark Regular"/>
              </a:rPr>
              <a:t>Matthew 25:31–46 (NKJV)</a:t>
            </a:r>
            <a:endParaRPr sz="5200">
              <a:solidFill>
                <a:srgbClr val="FFFFFF"/>
              </a:solidFill>
              <a:effectLst>
                <a:outerShdw sx="100000" sy="100000" kx="0" ky="0" algn="b" rotWithShape="0" blurRad="76200" dist="76200" dir="2279124">
                  <a:srgbClr val="000000"/>
                </a:outerShdw>
              </a:effectLst>
              <a:latin typeface="Denmark Regular"/>
              <a:ea typeface="Denmark Regular"/>
              <a:cs typeface="Denmark Regular"/>
              <a:sym typeface="Denmark Regular"/>
            </a:endParaRPr>
          </a:p>
          <a:p>
            <a:pPr lvl="0" defTabSz="457200">
              <a:defRPr sz="1800">
                <a:solidFill>
                  <a:srgbClr val="000000"/>
                </a:solidFill>
              </a:defRPr>
            </a:pPr>
            <a:r>
              <a:rPr baseline="31999" sz="43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31</a:t>
            </a:r>
            <a:r>
              <a:rPr sz="43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“When the Son of Man comes in His glory, and all the holy angels with Him, then He will sit on the throne of His glory. </a:t>
            </a:r>
            <a:r>
              <a:rPr baseline="31999" sz="43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32</a:t>
            </a:r>
            <a:r>
              <a:rPr sz="43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All the nations will be gathered before Him, and He will separate them one from another, as a shepherd divides </a:t>
            </a:r>
            <a:r>
              <a:rPr i="1" sz="43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his</a:t>
            </a:r>
            <a:r>
              <a:rPr sz="43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sheep from the goats. </a:t>
            </a:r>
            <a:r>
              <a:rPr baseline="31999" sz="43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33</a:t>
            </a:r>
            <a:r>
              <a:rPr sz="43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And He will set the sheep on His right hand, but the goats on the left.</a:t>
            </a:r>
          </a:p>
        </p:txBody>
      </p:sp>
    </p:spTree>
  </p:cSld>
  <p:clrMapOvr>
    <a:masterClrMapping/>
  </p:clrMapOvr>
  <p:transition spd="slow" advClick="1">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15" name="Shape 115"/>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16" name="Shape 116"/>
          <p:cNvSpPr/>
          <p:nvPr/>
        </p:nvSpPr>
        <p:spPr>
          <a:xfrm>
            <a:off x="251446" y="1985436"/>
            <a:ext cx="12501907"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800">
                <a:solidFill>
                  <a:srgbClr val="41A8F7"/>
                </a:solidFill>
                <a:latin typeface="Herculanum"/>
                <a:ea typeface="Herculanum"/>
                <a:cs typeface="Herculanum"/>
                <a:sym typeface="Herculanum"/>
              </a:defRPr>
            </a:lvl1pPr>
          </a:lstStyle>
          <a:p>
            <a:pPr lvl="0">
              <a:defRPr sz="1800">
                <a:solidFill>
                  <a:srgbClr val="000000"/>
                </a:solidFill>
              </a:defRPr>
            </a:pPr>
            <a:r>
              <a:rPr sz="6800">
                <a:solidFill>
                  <a:srgbClr val="41A8F7"/>
                </a:solidFill>
              </a:rPr>
              <a:t>Judgment Is Coming</a:t>
            </a:r>
          </a:p>
        </p:txBody>
      </p:sp>
      <p:sp>
        <p:nvSpPr>
          <p:cNvPr id="117" name="Shape 117"/>
          <p:cNvSpPr/>
          <p:nvPr/>
        </p:nvSpPr>
        <p:spPr>
          <a:xfrm>
            <a:off x="905142" y="3309846"/>
            <a:ext cx="11194515" cy="5664201"/>
          </a:xfrm>
          <a:prstGeom prst="rect">
            <a:avLst/>
          </a:prstGeom>
          <a:ln w="12700">
            <a:miter lim="400000"/>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5200">
                <a:solidFill>
                  <a:srgbClr val="FFFFFF"/>
                </a:solidFill>
                <a:effectLst>
                  <a:outerShdw sx="100000" sy="100000" kx="0" ky="0" algn="b" rotWithShape="0" blurRad="76200" dist="76200" dir="2279124">
                    <a:srgbClr val="000000"/>
                  </a:outerShdw>
                </a:effectLst>
                <a:latin typeface="Denmark Regular"/>
                <a:ea typeface="Denmark Regular"/>
                <a:cs typeface="Denmark Regular"/>
                <a:sym typeface="Denmark Regular"/>
              </a:rPr>
              <a:t>Matthew 25:31–46 (NKJV)</a:t>
            </a:r>
            <a:endParaRPr sz="5200">
              <a:solidFill>
                <a:srgbClr val="FFFFFF"/>
              </a:solidFill>
              <a:effectLst>
                <a:outerShdw sx="100000" sy="100000" kx="0" ky="0" algn="b" rotWithShape="0" blurRad="76200" dist="76200" dir="2279124">
                  <a:srgbClr val="000000"/>
                </a:outerShdw>
              </a:effectLst>
              <a:latin typeface="Denmark Regular"/>
              <a:ea typeface="Denmark Regular"/>
              <a:cs typeface="Denmark Regular"/>
              <a:sym typeface="Denmark Regular"/>
            </a:endParaRPr>
          </a:p>
          <a:p>
            <a:pPr lvl="0" defTabSz="457200">
              <a:defRPr sz="1800">
                <a:solidFill>
                  <a:srgbClr val="000000"/>
                </a:solidFill>
              </a:defRPr>
            </a:pPr>
            <a:r>
              <a:rPr baseline="31999" sz="39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34</a:t>
            </a:r>
            <a:r>
              <a:rPr sz="39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Then the King will say to those on His right hand, ‘Come, you blessed of My Father, inherit the kingdom prepared for you from the foundation of the world: </a:t>
            </a:r>
            <a:r>
              <a:rPr baseline="31999" sz="39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35</a:t>
            </a:r>
            <a:r>
              <a:rPr sz="39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for I was hungry and you gave Me food; I was thirsty and you gave Me drink; I was a stranger and you took Me in; </a:t>
            </a:r>
            <a:r>
              <a:rPr baseline="31999" sz="39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36</a:t>
            </a:r>
            <a:r>
              <a:rPr sz="39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I </a:t>
            </a:r>
            <a:r>
              <a:rPr i="1" sz="39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was</a:t>
            </a:r>
            <a:r>
              <a:rPr sz="39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naked and you clothed Me; I was sick and you visited Me; I was in prison and you came to Me.’ </a:t>
            </a:r>
          </a:p>
        </p:txBody>
      </p:sp>
    </p:spTree>
  </p:cSld>
  <p:clrMapOvr>
    <a:masterClrMapping/>
  </p:clrMapOvr>
  <p:transition spd="slow" advClick="1">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20" name="Shape 120"/>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21" name="Shape 121"/>
          <p:cNvSpPr/>
          <p:nvPr/>
        </p:nvSpPr>
        <p:spPr>
          <a:xfrm>
            <a:off x="251446" y="1985436"/>
            <a:ext cx="12501907"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800">
                <a:solidFill>
                  <a:srgbClr val="41A8F7"/>
                </a:solidFill>
                <a:latin typeface="Herculanum"/>
                <a:ea typeface="Herculanum"/>
                <a:cs typeface="Herculanum"/>
                <a:sym typeface="Herculanum"/>
              </a:defRPr>
            </a:lvl1pPr>
          </a:lstStyle>
          <a:p>
            <a:pPr lvl="0">
              <a:defRPr sz="1800">
                <a:solidFill>
                  <a:srgbClr val="000000"/>
                </a:solidFill>
              </a:defRPr>
            </a:pPr>
            <a:r>
              <a:rPr sz="6800">
                <a:solidFill>
                  <a:srgbClr val="41A8F7"/>
                </a:solidFill>
              </a:rPr>
              <a:t>Judgment Is Coming</a:t>
            </a:r>
          </a:p>
        </p:txBody>
      </p:sp>
      <p:sp>
        <p:nvSpPr>
          <p:cNvPr id="122" name="Shape 122"/>
          <p:cNvSpPr/>
          <p:nvPr/>
        </p:nvSpPr>
        <p:spPr>
          <a:xfrm>
            <a:off x="905142" y="3309846"/>
            <a:ext cx="11194515" cy="5765801"/>
          </a:xfrm>
          <a:prstGeom prst="rect">
            <a:avLst/>
          </a:prstGeom>
          <a:ln w="12700">
            <a:miter lim="400000"/>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5200">
                <a:solidFill>
                  <a:srgbClr val="FFFFFF"/>
                </a:solidFill>
                <a:effectLst>
                  <a:outerShdw sx="100000" sy="100000" kx="0" ky="0" algn="b" rotWithShape="0" blurRad="76200" dist="76200" dir="2279124">
                    <a:srgbClr val="000000"/>
                  </a:outerShdw>
                </a:effectLst>
                <a:latin typeface="Denmark Regular"/>
                <a:ea typeface="Denmark Regular"/>
                <a:cs typeface="Denmark Regular"/>
                <a:sym typeface="Denmark Regular"/>
              </a:rPr>
              <a:t>Matthew 25:31–46 (NKJV)</a:t>
            </a:r>
            <a:endParaRPr sz="5200">
              <a:solidFill>
                <a:srgbClr val="FFFFFF"/>
              </a:solidFill>
              <a:effectLst>
                <a:outerShdw sx="100000" sy="100000" kx="0" ky="0" algn="b" rotWithShape="0" blurRad="76200" dist="76200" dir="2279124">
                  <a:srgbClr val="000000"/>
                </a:outerShdw>
              </a:effectLst>
              <a:latin typeface="Denmark Regular"/>
              <a:ea typeface="Denmark Regular"/>
              <a:cs typeface="Denmark Regular"/>
              <a:sym typeface="Denmark Regular"/>
            </a:endParaRPr>
          </a:p>
          <a:p>
            <a:pPr lvl="0" defTabSz="457200">
              <a:defRPr sz="1800">
                <a:solidFill>
                  <a:srgbClr val="000000"/>
                </a:solidFill>
              </a:defRPr>
            </a:pPr>
            <a:r>
              <a:rPr baseline="31999" sz="40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 .</a:t>
            </a:r>
            <a:r>
              <a:rPr sz="40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a:t>
            </a:r>
            <a:r>
              <a:rPr baseline="31999" sz="40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41</a:t>
            </a:r>
            <a:r>
              <a:rPr sz="40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“Then He will also say to those on the left hand, ‘Depart from Me, you cursed, into the everlasting fire prepared for the devil and his angels: </a:t>
            </a:r>
            <a:r>
              <a:rPr baseline="31999" sz="40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42</a:t>
            </a:r>
            <a:r>
              <a:rPr sz="40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for I was hungry and you gave Me no food; I was thirsty and you gave Me no drink; </a:t>
            </a:r>
            <a:r>
              <a:rPr baseline="31999" sz="40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43</a:t>
            </a:r>
            <a:r>
              <a:rPr sz="40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I was a stranger and you did not take Me in, naked and you did not clothe Me, sick and in prison and you did not visit Me.’ . . .</a:t>
            </a:r>
          </a:p>
        </p:txBody>
      </p:sp>
    </p:spTree>
  </p:cSld>
  <p:clrMapOvr>
    <a:masterClrMapping/>
  </p:clrMapOvr>
  <p:transition spd="slow" advClick="1">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25" name="Shape 125"/>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26" name="Shape 126"/>
          <p:cNvSpPr/>
          <p:nvPr/>
        </p:nvSpPr>
        <p:spPr>
          <a:xfrm>
            <a:off x="251446" y="1985436"/>
            <a:ext cx="12501907"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800">
                <a:solidFill>
                  <a:srgbClr val="41A8F7"/>
                </a:solidFill>
                <a:latin typeface="Herculanum"/>
                <a:ea typeface="Herculanum"/>
                <a:cs typeface="Herculanum"/>
                <a:sym typeface="Herculanum"/>
              </a:defRPr>
            </a:lvl1pPr>
          </a:lstStyle>
          <a:p>
            <a:pPr lvl="0">
              <a:defRPr sz="1800">
                <a:solidFill>
                  <a:srgbClr val="000000"/>
                </a:solidFill>
              </a:defRPr>
            </a:pPr>
            <a:r>
              <a:rPr sz="6800">
                <a:solidFill>
                  <a:srgbClr val="41A8F7"/>
                </a:solidFill>
              </a:rPr>
              <a:t>Judgment Is Coming</a:t>
            </a:r>
          </a:p>
        </p:txBody>
      </p:sp>
      <p:sp>
        <p:nvSpPr>
          <p:cNvPr id="127" name="Shape 127"/>
          <p:cNvSpPr/>
          <p:nvPr/>
        </p:nvSpPr>
        <p:spPr>
          <a:xfrm>
            <a:off x="905142" y="3309846"/>
            <a:ext cx="11194515" cy="6311901"/>
          </a:xfrm>
          <a:prstGeom prst="rect">
            <a:avLst/>
          </a:prstGeom>
          <a:ln w="12700">
            <a:miter lim="400000"/>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5200">
                <a:solidFill>
                  <a:srgbClr val="FFFFFF"/>
                </a:solidFill>
                <a:effectLst>
                  <a:outerShdw sx="100000" sy="100000" kx="0" ky="0" algn="b" rotWithShape="0" blurRad="76200" dist="76200" dir="2279124">
                    <a:srgbClr val="000000"/>
                  </a:outerShdw>
                </a:effectLst>
                <a:latin typeface="Denmark Regular"/>
                <a:ea typeface="Denmark Regular"/>
                <a:cs typeface="Denmark Regular"/>
                <a:sym typeface="Denmark Regular"/>
              </a:rPr>
              <a:t>Matthew 25:31–46 (NKJV)</a:t>
            </a:r>
            <a:endParaRPr sz="5200">
              <a:solidFill>
                <a:srgbClr val="FFFFFF"/>
              </a:solidFill>
              <a:effectLst>
                <a:outerShdw sx="100000" sy="100000" kx="0" ky="0" algn="b" rotWithShape="0" blurRad="76200" dist="76200" dir="2279124">
                  <a:srgbClr val="000000"/>
                </a:outerShdw>
              </a:effectLst>
              <a:latin typeface="Denmark Regular"/>
              <a:ea typeface="Denmark Regular"/>
              <a:cs typeface="Denmark Regular"/>
              <a:sym typeface="Denmark Regular"/>
            </a:endParaRPr>
          </a:p>
          <a:p>
            <a:pPr lvl="0" defTabSz="457200">
              <a:defRPr sz="1800">
                <a:solidFill>
                  <a:srgbClr val="000000"/>
                </a:solidFill>
              </a:defRPr>
            </a:pPr>
            <a:r>
              <a:rPr baseline="31999" sz="51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 .</a:t>
            </a:r>
            <a:r>
              <a:rPr sz="51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a:t>
            </a:r>
            <a:r>
              <a:rPr baseline="31999" sz="51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45</a:t>
            </a:r>
            <a:r>
              <a:rPr sz="51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Then He will answer them, saying, ‘Assuredly, I say to you, inasmuch as you did not do </a:t>
            </a:r>
            <a:r>
              <a:rPr i="1" sz="51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it</a:t>
            </a:r>
            <a:r>
              <a:rPr sz="51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to one of the least of these, you did not do </a:t>
            </a:r>
            <a:r>
              <a:rPr i="1" sz="51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it</a:t>
            </a:r>
            <a:r>
              <a:rPr sz="51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to Me.’ </a:t>
            </a:r>
            <a:r>
              <a:rPr baseline="31999" sz="51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46</a:t>
            </a:r>
            <a:r>
              <a:rPr sz="5100">
                <a:solidFill>
                  <a:srgbClr val="FFFFFF"/>
                </a:solidFill>
                <a:effectLst>
                  <a:outerShdw sx="100000" sy="100000" kx="0" ky="0" algn="b" rotWithShape="0" blurRad="76200" dist="76200" dir="2279124">
                    <a:srgbClr val="000000"/>
                  </a:outerShdw>
                </a:effectLst>
                <a:latin typeface="Helvetica"/>
                <a:ea typeface="Helvetica"/>
                <a:cs typeface="Helvetica"/>
                <a:sym typeface="Helvetica"/>
              </a:rPr>
              <a:t> And these will go away into everlasting punishment, but the righteous into eternal life.”</a:t>
            </a:r>
          </a:p>
        </p:txBody>
      </p:sp>
    </p:spTree>
  </p:cSld>
  <p:clrMapOvr>
    <a:masterClrMapping/>
  </p:clrMapOvr>
  <p:transition spd="slow" advClick="1">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30" name="Shape 130"/>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31" name="Shape 131"/>
          <p:cNvSpPr/>
          <p:nvPr/>
        </p:nvSpPr>
        <p:spPr>
          <a:xfrm>
            <a:off x="251446" y="1985436"/>
            <a:ext cx="12501907"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800">
                <a:solidFill>
                  <a:srgbClr val="41A8F7"/>
                </a:solidFill>
                <a:latin typeface="Herculanum"/>
                <a:ea typeface="Herculanum"/>
                <a:cs typeface="Herculanum"/>
                <a:sym typeface="Herculanum"/>
              </a:defRPr>
            </a:lvl1pPr>
          </a:lstStyle>
          <a:p>
            <a:pPr lvl="0">
              <a:defRPr sz="1800">
                <a:solidFill>
                  <a:srgbClr val="000000"/>
                </a:solidFill>
              </a:defRPr>
            </a:pPr>
            <a:r>
              <a:rPr sz="6800">
                <a:solidFill>
                  <a:srgbClr val="41A8F7"/>
                </a:solidFill>
              </a:rPr>
              <a:t>Judgment Is Coming</a:t>
            </a:r>
          </a:p>
        </p:txBody>
      </p:sp>
      <p:sp>
        <p:nvSpPr>
          <p:cNvPr id="132" name="Shape 132"/>
          <p:cNvSpPr/>
          <p:nvPr/>
        </p:nvSpPr>
        <p:spPr>
          <a:xfrm>
            <a:off x="575733" y="3486150"/>
            <a:ext cx="11853335" cy="543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0" defTabSz="914400">
              <a:defRPr sz="1800">
                <a:solidFill>
                  <a:srgbClr val="000000"/>
                </a:solidFill>
              </a:defRPr>
            </a:pPr>
            <a:r>
              <a:rPr b="1" sz="5300">
                <a:solidFill>
                  <a:srgbClr val="FFE4AE"/>
                </a:solidFill>
                <a:effectLst>
                  <a:outerShdw sx="100000" sy="100000" kx="0" ky="0" algn="b" rotWithShape="0" blurRad="63500" dist="310007" dir="7680000">
                    <a:srgbClr val="000000">
                      <a:alpha val="32000"/>
                    </a:srgbClr>
                  </a:outerShdw>
                </a:effectLst>
                <a:latin typeface="Denmark Regular"/>
                <a:ea typeface="Denmark Regular"/>
                <a:cs typeface="Denmark Regular"/>
                <a:sym typeface="Denmark Regular"/>
              </a:rPr>
              <a:t>Romans 2:5-11 (NKJV) </a:t>
            </a:r>
            <a:endParaRPr b="1" sz="5300">
              <a:solidFill>
                <a:srgbClr val="FFE4AE"/>
              </a:solidFill>
              <a:effectLst>
                <a:outerShdw sx="100000" sy="100000" kx="0" ky="0" algn="b" rotWithShape="0" blurRad="63500" dist="310007" dir="7680000">
                  <a:srgbClr val="000000">
                    <a:alpha val="32000"/>
                  </a:srgbClr>
                </a:outerShdw>
              </a:effectLst>
              <a:latin typeface="Denmark Regular"/>
              <a:ea typeface="Denmark Regular"/>
              <a:cs typeface="Denmark Regular"/>
              <a:sym typeface="Denmark Regular"/>
            </a:endParaRPr>
          </a:p>
          <a:p>
            <a:pPr lvl="0" defTabSz="914400">
              <a:defRPr sz="1800">
                <a:solidFill>
                  <a:srgbClr val="000000"/>
                </a:solidFill>
              </a:defRPr>
            </a:pPr>
            <a:r>
              <a:rPr baseline="30761" sz="4200">
                <a:solidFill>
                  <a:srgbClr val="FFE4AE"/>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5 </a:t>
            </a:r>
            <a:r>
              <a:rPr sz="4200">
                <a:solidFill>
                  <a:srgbClr val="FFE4AE"/>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But in accordance with your hardness and your impenitent heart you are treasuring up for yourself wrath in the day of wrath and revelation of the righteous judgment of God,  </a:t>
            </a:r>
            <a:r>
              <a:rPr baseline="30761" sz="4200">
                <a:solidFill>
                  <a:srgbClr val="FFE4AE"/>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6 </a:t>
            </a:r>
            <a:r>
              <a:rPr sz="4200">
                <a:solidFill>
                  <a:srgbClr val="FFE4AE"/>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who </a:t>
            </a:r>
            <a:r>
              <a:rPr i="1" sz="4200">
                <a:solidFill>
                  <a:srgbClr val="FFE4AE"/>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"will render to each one according to his deeds":</a:t>
            </a:r>
            <a:r>
              <a:rPr sz="4200">
                <a:solidFill>
                  <a:srgbClr val="FFE4AE"/>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a:t>
            </a:r>
            <a:r>
              <a:rPr baseline="30761" sz="4200">
                <a:solidFill>
                  <a:srgbClr val="FFE4AE"/>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7 </a:t>
            </a:r>
            <a:r>
              <a:rPr sz="4200">
                <a:solidFill>
                  <a:srgbClr val="FFE4AE"/>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eternal life to those who by patient continuance in doing good seek for glory, honor, and immortality;</a:t>
            </a:r>
          </a:p>
        </p:txBody>
      </p:sp>
    </p:spTree>
  </p:cSld>
  <p:clrMapOvr>
    <a:masterClrMapping/>
  </p:clrMapOvr>
  <p:transition spd="slow" advClick="1">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35" name="Shape 135"/>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36" name="Shape 136"/>
          <p:cNvSpPr/>
          <p:nvPr/>
        </p:nvSpPr>
        <p:spPr>
          <a:xfrm>
            <a:off x="251446" y="1985436"/>
            <a:ext cx="12501907"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800">
                <a:solidFill>
                  <a:srgbClr val="41A8F7"/>
                </a:solidFill>
                <a:latin typeface="Herculanum"/>
                <a:ea typeface="Herculanum"/>
                <a:cs typeface="Herculanum"/>
                <a:sym typeface="Herculanum"/>
              </a:defRPr>
            </a:lvl1pPr>
          </a:lstStyle>
          <a:p>
            <a:pPr lvl="0">
              <a:defRPr sz="1800">
                <a:solidFill>
                  <a:srgbClr val="000000"/>
                </a:solidFill>
              </a:defRPr>
            </a:pPr>
            <a:r>
              <a:rPr sz="6800">
                <a:solidFill>
                  <a:srgbClr val="41A8F7"/>
                </a:solidFill>
              </a:rPr>
              <a:t>Judgment Is Coming</a:t>
            </a:r>
          </a:p>
        </p:txBody>
      </p:sp>
      <p:sp>
        <p:nvSpPr>
          <p:cNvPr id="137" name="Shape 137"/>
          <p:cNvSpPr/>
          <p:nvPr/>
        </p:nvSpPr>
        <p:spPr>
          <a:xfrm>
            <a:off x="575733" y="3486150"/>
            <a:ext cx="11853335" cy="608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0" defTabSz="914400">
              <a:defRPr sz="1800">
                <a:solidFill>
                  <a:srgbClr val="000000"/>
                </a:solidFill>
              </a:defRPr>
            </a:pPr>
            <a:r>
              <a:rPr b="1" sz="5300">
                <a:solidFill>
                  <a:srgbClr val="FFE4AE"/>
                </a:solidFill>
                <a:effectLst>
                  <a:outerShdw sx="100000" sy="100000" kx="0" ky="0" algn="b" rotWithShape="0" blurRad="63500" dist="310007" dir="7680000">
                    <a:srgbClr val="000000">
                      <a:alpha val="32000"/>
                    </a:srgbClr>
                  </a:outerShdw>
                </a:effectLst>
                <a:latin typeface="Denmark Regular"/>
                <a:ea typeface="Denmark Regular"/>
                <a:cs typeface="Denmark Regular"/>
                <a:sym typeface="Denmark Regular"/>
              </a:rPr>
              <a:t>Romans 2:5-11 (NKJV) </a:t>
            </a:r>
            <a:endParaRPr b="1" sz="5300">
              <a:solidFill>
                <a:srgbClr val="FFE4AE"/>
              </a:solidFill>
              <a:effectLst>
                <a:outerShdw sx="100000" sy="100000" kx="0" ky="0" algn="b" rotWithShape="0" blurRad="63500" dist="310007" dir="7680000">
                  <a:srgbClr val="000000">
                    <a:alpha val="32000"/>
                  </a:srgbClr>
                </a:outerShdw>
              </a:effectLst>
              <a:latin typeface="Denmark Regular"/>
              <a:ea typeface="Denmark Regular"/>
              <a:cs typeface="Denmark Regular"/>
              <a:sym typeface="Denmark Regular"/>
            </a:endParaRPr>
          </a:p>
          <a:p>
            <a:pPr lvl="0" defTabSz="914400">
              <a:defRPr sz="1800">
                <a:solidFill>
                  <a:srgbClr val="000000"/>
                </a:solidFill>
              </a:defRPr>
            </a:pPr>
            <a:r>
              <a:rPr baseline="30857" sz="4200">
                <a:solidFill>
                  <a:srgbClr val="FFDD99"/>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8 </a:t>
            </a:r>
            <a:r>
              <a:rPr sz="4200">
                <a:solidFill>
                  <a:srgbClr val="FFDD99"/>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but to those who are self-seeking and do not obey the truth, but obey unrighteousness--indignation and wrath,  </a:t>
            </a:r>
            <a:r>
              <a:rPr baseline="30857" sz="4200">
                <a:solidFill>
                  <a:srgbClr val="FFDD99"/>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9 </a:t>
            </a:r>
            <a:r>
              <a:rPr sz="4200">
                <a:solidFill>
                  <a:srgbClr val="FFDD99"/>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tribulation and anguish, on every soul of man who does evil, of the Jew first and also of the Greek;  </a:t>
            </a:r>
            <a:r>
              <a:rPr baseline="30857" sz="4200">
                <a:solidFill>
                  <a:srgbClr val="FFDD99"/>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10 </a:t>
            </a:r>
            <a:r>
              <a:rPr sz="4200">
                <a:solidFill>
                  <a:srgbClr val="FFDD99"/>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but glory, honor, and peace to everyone who works what is good, to the Jew first and also to the Greek.  </a:t>
            </a:r>
            <a:r>
              <a:rPr baseline="30857" sz="4200">
                <a:solidFill>
                  <a:srgbClr val="FFDD99"/>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11 </a:t>
            </a:r>
            <a:r>
              <a:rPr sz="4200">
                <a:solidFill>
                  <a:srgbClr val="FFDD99"/>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For there is no partiality with God. </a:t>
            </a:r>
          </a:p>
        </p:txBody>
      </p:sp>
    </p:spTree>
  </p:cSld>
  <p:clrMapOvr>
    <a:masterClrMapping/>
  </p:clrMapOvr>
  <p:transition spd="slow" advClick="1">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40" name="Shape 140"/>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41" name="Shape 141"/>
          <p:cNvSpPr/>
          <p:nvPr/>
        </p:nvSpPr>
        <p:spPr>
          <a:xfrm>
            <a:off x="251446" y="1985436"/>
            <a:ext cx="12501907"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800">
                <a:solidFill>
                  <a:srgbClr val="41A8F7"/>
                </a:solidFill>
                <a:latin typeface="Herculanum"/>
                <a:ea typeface="Herculanum"/>
                <a:cs typeface="Herculanum"/>
                <a:sym typeface="Herculanum"/>
              </a:defRPr>
            </a:lvl1pPr>
          </a:lstStyle>
          <a:p>
            <a:pPr lvl="0">
              <a:defRPr sz="1800">
                <a:solidFill>
                  <a:srgbClr val="000000"/>
                </a:solidFill>
              </a:defRPr>
            </a:pPr>
            <a:r>
              <a:rPr sz="6800">
                <a:solidFill>
                  <a:srgbClr val="41A8F7"/>
                </a:solidFill>
              </a:rPr>
              <a:t>Judgment Is Coming</a:t>
            </a:r>
          </a:p>
        </p:txBody>
      </p:sp>
      <p:sp>
        <p:nvSpPr>
          <p:cNvPr id="142" name="Shape 142"/>
          <p:cNvSpPr/>
          <p:nvPr/>
        </p:nvSpPr>
        <p:spPr>
          <a:xfrm>
            <a:off x="650239" y="3458633"/>
            <a:ext cx="11704322" cy="5651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defTabSz="914400">
              <a:defRPr sz="1800">
                <a:solidFill>
                  <a:srgbClr val="000000"/>
                </a:solidFill>
              </a:defRPr>
            </a:pPr>
            <a:r>
              <a:rPr b="1" sz="5100">
                <a:solidFill>
                  <a:srgbClr val="F6DCA8"/>
                </a:solidFill>
                <a:effectLst>
                  <a:outerShdw sx="100000" sy="100000" kx="0" ky="0" algn="b" rotWithShape="0" blurRad="63500" dist="310007" dir="7680000">
                    <a:srgbClr val="000000">
                      <a:alpha val="32000"/>
                    </a:srgbClr>
                  </a:outerShdw>
                </a:effectLst>
                <a:latin typeface="Denmark Regular"/>
                <a:ea typeface="Denmark Regular"/>
                <a:cs typeface="Denmark Regular"/>
                <a:sym typeface="Denmark Regular"/>
              </a:rPr>
              <a:t>2 Corinthians 5:9-11 (NKJV) </a:t>
            </a:r>
            <a:endParaRPr b="1" sz="5100">
              <a:solidFill>
                <a:srgbClr val="F6DCA8"/>
              </a:solidFill>
              <a:effectLst>
                <a:outerShdw sx="100000" sy="100000" kx="0" ky="0" algn="b" rotWithShape="0" blurRad="63500" dist="310007" dir="7680000">
                  <a:srgbClr val="000000">
                    <a:alpha val="32000"/>
                  </a:srgbClr>
                </a:outerShdw>
              </a:effectLst>
              <a:latin typeface="Denmark Regular"/>
              <a:ea typeface="Denmark Regular"/>
              <a:cs typeface="Denmark Regular"/>
              <a:sym typeface="Denmark Regular"/>
            </a:endParaRPr>
          </a:p>
          <a:p>
            <a:pPr lvl="0" defTabSz="914400">
              <a:defRPr sz="1800">
                <a:solidFill>
                  <a:srgbClr val="000000"/>
                </a:solidFill>
              </a:defRPr>
            </a:pPr>
            <a:r>
              <a:rPr baseline="30769" sz="3900">
                <a:solidFill>
                  <a:srgbClr val="F6DCA8"/>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9 </a:t>
            </a:r>
            <a:r>
              <a:rPr sz="3900">
                <a:solidFill>
                  <a:srgbClr val="F6DCA8"/>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Therefore we make it our aim, whether present or absent, to be well pleasing to Him.  </a:t>
            </a:r>
            <a:r>
              <a:rPr baseline="30769" sz="3900">
                <a:solidFill>
                  <a:srgbClr val="F6DCA8"/>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10 </a:t>
            </a:r>
            <a:r>
              <a:rPr sz="3900">
                <a:solidFill>
                  <a:srgbClr val="F6DCA8"/>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For we must all appear before the judgment seat of Christ, that each one may receive the things </a:t>
            </a:r>
            <a:r>
              <a:rPr i="1" sz="3900">
                <a:solidFill>
                  <a:srgbClr val="F6DCA8"/>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done</a:t>
            </a:r>
            <a:r>
              <a:rPr sz="3900">
                <a:solidFill>
                  <a:srgbClr val="F6DCA8"/>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in the body, according to what he has done, whether good or bad.  </a:t>
            </a:r>
            <a:r>
              <a:rPr baseline="30769" sz="3900">
                <a:solidFill>
                  <a:srgbClr val="F6DCA8"/>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11 </a:t>
            </a:r>
            <a:r>
              <a:rPr sz="3900">
                <a:solidFill>
                  <a:srgbClr val="F6DCA8"/>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Knowing, therefore, the terror of the Lord, we persuade men; but we are well known to God, and I also trust are well known in your consciences. </a:t>
            </a:r>
          </a:p>
        </p:txBody>
      </p:sp>
    </p:spTree>
  </p:cSld>
  <p:clrMapOvr>
    <a:masterClrMapping/>
  </p:clrMapOvr>
  <p:transition spd="slow"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 name=""/>
          <p:cNvPicPr/>
          <p:nvPr/>
        </p:nvPicPr>
        <p:blipFill>
          <a:blip r:embed="rId2">
            <a:extLst/>
          </a:blip>
          <a:stretch>
            <a:fillRect/>
          </a:stretch>
        </p:blipFill>
        <p:spPr>
          <a:xfrm>
            <a:off x="183975" y="3705631"/>
            <a:ext cx="6790713" cy="5531502"/>
          </a:xfrm>
          <a:prstGeom prst="rect">
            <a:avLst/>
          </a:prstGeom>
        </p:spPr>
      </p:pic>
      <p:sp>
        <p:nvSpPr>
          <p:cNvPr id="41" name="Shape 41"/>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42" name="Shape 42"/>
          <p:cNvSpPr/>
          <p:nvPr/>
        </p:nvSpPr>
        <p:spPr>
          <a:xfrm>
            <a:off x="6766531" y="3479800"/>
            <a:ext cx="6080271" cy="5969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774700" indent="-774700" algn="l" defTabSz="914400">
              <a:spcBef>
                <a:spcPts val="2400"/>
              </a:spcBef>
              <a:buClr>
                <a:srgbClr val="F8CC98"/>
              </a:buClr>
              <a:buSzPct val="100000"/>
              <a:buFont typeface="Wingdings 2"/>
              <a:buChar char="✦"/>
              <a:defRPr sz="1800">
                <a:solidFill>
                  <a:srgbClr val="000000"/>
                </a:solidFill>
              </a:defRPr>
            </a:pPr>
            <a:r>
              <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Warnings Are Necessary &amp; Ought To Be Appreciated!</a:t>
            </a:r>
            <a:endPar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2400"/>
              </a:spcBef>
              <a:buClr>
                <a:srgbClr val="F8CC98"/>
              </a:buClr>
              <a:buSzPct val="100000"/>
              <a:buFont typeface="Wingdings 2"/>
              <a:buChar char="✦"/>
              <a:defRPr sz="1800">
                <a:solidFill>
                  <a:srgbClr val="000000"/>
                </a:solidFill>
              </a:defRPr>
            </a:pPr>
            <a:r>
              <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Many believe &amp; heed God &amp; the warnings He has given us in His word! </a:t>
            </a:r>
            <a:endPar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2400"/>
              </a:spcBef>
              <a:buClr>
                <a:srgbClr val="F8CC98"/>
              </a:buClr>
              <a:buSzPct val="100000"/>
              <a:buFont typeface="Wingdings 2"/>
              <a:buChar char="✦"/>
              <a:defRPr sz="1800">
                <a:solidFill>
                  <a:srgbClr val="000000"/>
                </a:solidFill>
              </a:defRPr>
            </a:pPr>
            <a:r>
              <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Many more ignore God &amp; His warnings</a:t>
            </a:r>
          </a:p>
        </p:txBody>
      </p:sp>
      <p:sp>
        <p:nvSpPr>
          <p:cNvPr id="43" name="Shape 43"/>
          <p:cNvSpPr/>
          <p:nvPr/>
        </p:nvSpPr>
        <p:spPr>
          <a:xfrm>
            <a:off x="251446" y="2131486"/>
            <a:ext cx="12501907"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solidFill>
                  <a:srgbClr val="41A8F7"/>
                </a:solidFill>
                <a:latin typeface="Herculanum"/>
                <a:ea typeface="Herculanum"/>
                <a:cs typeface="Herculanum"/>
                <a:sym typeface="Herculanum"/>
              </a:defRPr>
            </a:lvl1pPr>
          </a:lstStyle>
          <a:p>
            <a:pPr lvl="0">
              <a:defRPr sz="1800">
                <a:solidFill>
                  <a:srgbClr val="000000"/>
                </a:solidFill>
              </a:defRPr>
            </a:pPr>
            <a:r>
              <a:rPr sz="4500">
                <a:solidFill>
                  <a:srgbClr val="41A8F7"/>
                </a:solidFill>
              </a:rPr>
              <a:t>Your Attitude Towards God &amp; His Word?</a:t>
            </a:r>
          </a:p>
        </p:txBody>
      </p:sp>
      <p:sp>
        <p:nvSpPr>
          <p:cNvPr id="44" name="Shape 44"/>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2">
                                            <p:txEl>
                                              <p:pRg st="1" end="1"/>
                                            </p:txEl>
                                          </p:spTgt>
                                        </p:tgtEl>
                                        <p:attrNameLst>
                                          <p:attrName>style.visibility</p:attrName>
                                        </p:attrNameLst>
                                      </p:cBhvr>
                                      <p:to>
                                        <p:strVal val="visible"/>
                                      </p:to>
                                    </p:set>
                                    <p:animEffect filter="fade" transition="in">
                                      <p:cBhvr>
                                        <p:cTn id="7" dur="1500"/>
                                        <p:tgtEl>
                                          <p:spTgt spid="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1" fill="hold">
                                  <p:stCondLst>
                                    <p:cond delay="0"/>
                                  </p:stCondLst>
                                  <p:iterate type="el" backwards="0">
                                    <p:tmAbs val="0"/>
                                  </p:iterate>
                                  <p:childTnLst>
                                    <p:set>
                                      <p:cBhvr>
                                        <p:cTn id="11" fill="hold"/>
                                        <p:tgtEl>
                                          <p:spTgt spid="42">
                                            <p:txEl>
                                              <p:pRg st="2" end="2"/>
                                            </p:txEl>
                                          </p:spTgt>
                                        </p:tgtEl>
                                        <p:attrNameLst>
                                          <p:attrName>style.visibility</p:attrName>
                                        </p:attrNameLst>
                                      </p:cBhvr>
                                      <p:to>
                                        <p:strVal val="visible"/>
                                      </p:to>
                                    </p:set>
                                    <p:animEffect filter="fade" transition="in">
                                      <p:cBhvr>
                                        <p:cTn id="12" dur="1500"/>
                                        <p:tgtEl>
                                          <p:spTgt spid="4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2"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45" name="Shape 145"/>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46" name="Shape 146"/>
          <p:cNvSpPr/>
          <p:nvPr/>
        </p:nvSpPr>
        <p:spPr>
          <a:xfrm>
            <a:off x="251446" y="1985436"/>
            <a:ext cx="12501907"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800">
                <a:solidFill>
                  <a:srgbClr val="41A8F7"/>
                </a:solidFill>
                <a:latin typeface="Herculanum"/>
                <a:ea typeface="Herculanum"/>
                <a:cs typeface="Herculanum"/>
                <a:sym typeface="Herculanum"/>
              </a:defRPr>
            </a:lvl1pPr>
          </a:lstStyle>
          <a:p>
            <a:pPr lvl="0">
              <a:defRPr sz="1800">
                <a:solidFill>
                  <a:srgbClr val="000000"/>
                </a:solidFill>
              </a:defRPr>
            </a:pPr>
            <a:r>
              <a:rPr sz="6800">
                <a:solidFill>
                  <a:srgbClr val="41A8F7"/>
                </a:solidFill>
              </a:rPr>
              <a:t>Judgment Is Coming</a:t>
            </a:r>
          </a:p>
        </p:txBody>
      </p:sp>
      <p:sp>
        <p:nvSpPr>
          <p:cNvPr id="147" name="Shape 147"/>
          <p:cNvSpPr/>
          <p:nvPr/>
        </p:nvSpPr>
        <p:spPr>
          <a:xfrm>
            <a:off x="650239" y="3458633"/>
            <a:ext cx="11704322" cy="5905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defTabSz="914400">
              <a:defRPr sz="1800">
                <a:solidFill>
                  <a:srgbClr val="000000"/>
                </a:solidFill>
              </a:defRPr>
            </a:pPr>
            <a:r>
              <a:rPr sz="5100">
                <a:solidFill>
                  <a:srgbClr val="FFE3AC"/>
                </a:solidFill>
                <a:latin typeface="Denmark Regular"/>
                <a:ea typeface="Denmark Regular"/>
                <a:cs typeface="Denmark Regular"/>
                <a:sym typeface="Denmark Regular"/>
              </a:rPr>
              <a:t>Revelation 21:6–8 (NKJV)</a:t>
            </a:r>
            <a:endParaRPr sz="5100">
              <a:solidFill>
                <a:srgbClr val="FFE3AC"/>
              </a:solidFill>
              <a:latin typeface="Denmark Regular"/>
              <a:ea typeface="Denmark Regular"/>
              <a:cs typeface="Denmark Regular"/>
              <a:sym typeface="Denmark Regular"/>
            </a:endParaRPr>
          </a:p>
          <a:p>
            <a:pPr lvl="0" defTabSz="914400">
              <a:defRPr sz="1800">
                <a:solidFill>
                  <a:srgbClr val="000000"/>
                </a:solidFill>
              </a:defRPr>
            </a:pPr>
            <a:r>
              <a:rPr baseline="31999" sz="3700">
                <a:solidFill>
                  <a:srgbClr val="FFE3AC"/>
                </a:solidFill>
                <a:latin typeface="Book Antiqua"/>
                <a:ea typeface="Book Antiqua"/>
                <a:cs typeface="Book Antiqua"/>
                <a:sym typeface="Book Antiqua"/>
              </a:rPr>
              <a:t>6</a:t>
            </a:r>
            <a:r>
              <a:rPr sz="3700">
                <a:solidFill>
                  <a:srgbClr val="FFE3AC"/>
                </a:solidFill>
                <a:latin typeface="Book Antiqua"/>
                <a:ea typeface="Book Antiqua"/>
                <a:cs typeface="Book Antiqua"/>
                <a:sym typeface="Book Antiqua"/>
              </a:rPr>
              <a:t> And He said to me, “It is done! I am the Alpha and the Omega, the Beginning and the End. I will give of the fountain of the water of life freely to him who thirsts. </a:t>
            </a:r>
            <a:r>
              <a:rPr baseline="31999" sz="3700">
                <a:solidFill>
                  <a:srgbClr val="FFE3AC"/>
                </a:solidFill>
                <a:latin typeface="Book Antiqua"/>
                <a:ea typeface="Book Antiqua"/>
                <a:cs typeface="Book Antiqua"/>
                <a:sym typeface="Book Antiqua"/>
              </a:rPr>
              <a:t>7</a:t>
            </a:r>
            <a:r>
              <a:rPr sz="3700">
                <a:solidFill>
                  <a:srgbClr val="FFE3AC"/>
                </a:solidFill>
                <a:latin typeface="Book Antiqua"/>
                <a:ea typeface="Book Antiqua"/>
                <a:cs typeface="Book Antiqua"/>
                <a:sym typeface="Book Antiqua"/>
              </a:rPr>
              <a:t> He who overcomes shall inherit all things, and I will be his God and he shall be My son. </a:t>
            </a:r>
            <a:r>
              <a:rPr baseline="31999" sz="3700">
                <a:solidFill>
                  <a:srgbClr val="FFE3AC"/>
                </a:solidFill>
                <a:latin typeface="Book Antiqua"/>
                <a:ea typeface="Book Antiqua"/>
                <a:cs typeface="Book Antiqua"/>
                <a:sym typeface="Book Antiqua"/>
              </a:rPr>
              <a:t>8</a:t>
            </a:r>
            <a:r>
              <a:rPr sz="3700">
                <a:solidFill>
                  <a:srgbClr val="FFE3AC"/>
                </a:solidFill>
                <a:latin typeface="Book Antiqua"/>
                <a:ea typeface="Book Antiqua"/>
                <a:cs typeface="Book Antiqua"/>
                <a:sym typeface="Book Antiqua"/>
              </a:rPr>
              <a:t> But the cowardly, unbelieving, abominable, murderers, sexually immoral, sorcerers, idolaters, and all liars shall have their part in the lake which burns with fire and brimstone, which is the second death.”</a:t>
            </a:r>
          </a:p>
        </p:txBody>
      </p:sp>
    </p:spTree>
  </p:cSld>
  <p:clrMapOvr>
    <a:masterClrMapping/>
  </p:clrMapOvr>
  <p:transition spd="slow" advClick="1">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nvSpPr>
        <p:spPr>
          <a:xfrm>
            <a:off x="162090" y="2015069"/>
            <a:ext cx="12501907"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800">
                <a:solidFill>
                  <a:srgbClr val="41A8F7"/>
                </a:solidFill>
                <a:latin typeface="Herculanum"/>
                <a:ea typeface="Herculanum"/>
                <a:cs typeface="Herculanum"/>
                <a:sym typeface="Herculanum"/>
              </a:defRPr>
            </a:lvl1pPr>
          </a:lstStyle>
          <a:p>
            <a:pPr lvl="0">
              <a:defRPr sz="1800">
                <a:solidFill>
                  <a:srgbClr val="000000"/>
                </a:solidFill>
              </a:defRPr>
            </a:pPr>
            <a:r>
              <a:rPr sz="5800">
                <a:solidFill>
                  <a:srgbClr val="41A8F7"/>
                </a:solidFill>
              </a:rPr>
              <a:t>MANY Have Nothing To Fear</a:t>
            </a:r>
          </a:p>
        </p:txBody>
      </p:sp>
      <p:sp>
        <p:nvSpPr>
          <p:cNvPr id="150" name="Shape 150"/>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51" name="Shape 151"/>
          <p:cNvSpPr/>
          <p:nvPr/>
        </p:nvSpPr>
        <p:spPr>
          <a:xfrm>
            <a:off x="5736773" y="4426118"/>
            <a:ext cx="6775596" cy="4749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774700" indent="-774700" algn="l" defTabSz="914400">
              <a:spcBef>
                <a:spcPts val="2100"/>
              </a:spcBef>
              <a:buClr>
                <a:srgbClr val="F8CC98"/>
              </a:buClr>
              <a:buSzPct val="100000"/>
              <a:buFont typeface="Wingdings 2"/>
              <a:buChar char="✦"/>
              <a:defRPr sz="1800">
                <a:solidFill>
                  <a:srgbClr val="000000"/>
                </a:solidFill>
              </a:defRPr>
            </a:pPr>
            <a:r>
              <a:rPr b="1" sz="39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Trusting – </a:t>
            </a:r>
            <a:r>
              <a:rPr sz="39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(Rom 4:19-21)</a:t>
            </a:r>
            <a:r>
              <a:rPr b="1" sz="39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 </a:t>
            </a:r>
            <a:endParaRPr sz="39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endParaRPr>
          </a:p>
          <a:p>
            <a:pPr lvl="0" marL="774700" indent="-774700" algn="l" defTabSz="914400">
              <a:spcBef>
                <a:spcPts val="2100"/>
              </a:spcBef>
              <a:buClr>
                <a:srgbClr val="F8CC98"/>
              </a:buClr>
              <a:buSzPct val="100000"/>
              <a:buFont typeface="Wingdings 2"/>
              <a:buChar char="✦"/>
              <a:defRPr sz="1800">
                <a:solidFill>
                  <a:srgbClr val="000000"/>
                </a:solidFill>
              </a:defRPr>
            </a:pPr>
            <a:r>
              <a:rPr b="1" sz="39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Obedient</a:t>
            </a:r>
            <a:r>
              <a:rPr sz="39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a:t>
            </a:r>
            <a:r>
              <a:rPr i="1" sz="39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 </a:t>
            </a:r>
            <a:r>
              <a:rPr sz="39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(Heb 5:8,9) </a:t>
            </a:r>
            <a:endParaRPr sz="39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endParaRPr>
          </a:p>
          <a:p>
            <a:pPr lvl="0" marL="774700" indent="-774700" algn="l" defTabSz="914400">
              <a:spcBef>
                <a:spcPts val="2100"/>
              </a:spcBef>
              <a:buClr>
                <a:srgbClr val="F8CC98"/>
              </a:buClr>
              <a:buSzPct val="100000"/>
              <a:buFont typeface="Wingdings 2"/>
              <a:buChar char="✦"/>
              <a:defRPr sz="1800">
                <a:solidFill>
                  <a:srgbClr val="000000"/>
                </a:solidFill>
              </a:defRPr>
            </a:pPr>
            <a:r>
              <a:rPr b="1" sz="39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Loving </a:t>
            </a:r>
            <a:r>
              <a:rPr sz="39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 (1 John 4:7-11,17)</a:t>
            </a:r>
            <a:endParaRPr sz="39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endParaRPr>
          </a:p>
          <a:p>
            <a:pPr lvl="0" marL="774700" indent="-774700" algn="l" defTabSz="914400">
              <a:spcBef>
                <a:spcPts val="2100"/>
              </a:spcBef>
              <a:buClr>
                <a:srgbClr val="F8CC98"/>
              </a:buClr>
              <a:buSzPct val="100000"/>
              <a:buFont typeface="Wingdings 2"/>
              <a:buChar char="✦"/>
              <a:defRPr sz="1800">
                <a:solidFill>
                  <a:srgbClr val="000000"/>
                </a:solidFill>
              </a:defRPr>
            </a:pPr>
            <a:r>
              <a:rPr b="1" sz="39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Diligent </a:t>
            </a:r>
            <a:r>
              <a:rPr sz="39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 (2 Pet. 1:5-10)</a:t>
            </a:r>
            <a:endParaRPr sz="39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endParaRPr>
          </a:p>
          <a:p>
            <a:pPr lvl="0" marL="774700" indent="-774700" algn="l" defTabSz="914400">
              <a:spcBef>
                <a:spcPts val="2100"/>
              </a:spcBef>
              <a:buClr>
                <a:srgbClr val="F8CC98"/>
              </a:buClr>
              <a:buSzPct val="100000"/>
              <a:buFont typeface="Wingdings 2"/>
              <a:buChar char="✦"/>
              <a:defRPr sz="1800">
                <a:solidFill>
                  <a:srgbClr val="000000"/>
                </a:solidFill>
              </a:defRPr>
            </a:pPr>
            <a:r>
              <a:rPr b="1" sz="39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Persevering </a:t>
            </a:r>
            <a:r>
              <a:rPr sz="39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 (Rom 5:1-5;  2 Pet. 1:3-9)</a:t>
            </a:r>
          </a:p>
        </p:txBody>
      </p:sp>
      <p:sp>
        <p:nvSpPr>
          <p:cNvPr id="152" name="Shape 152"/>
          <p:cNvSpPr/>
          <p:nvPr/>
        </p:nvSpPr>
        <p:spPr>
          <a:xfrm>
            <a:off x="4341706" y="2973619"/>
            <a:ext cx="8587301" cy="1219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spc="273" sz="7300">
                <a:solidFill>
                  <a:srgbClr val="F5B264"/>
                </a:solidFill>
                <a:effectLst>
                  <a:outerShdw sx="100000" sy="100000" kx="0" ky="0" algn="b" rotWithShape="0" blurRad="25400" dist="0" dir="0">
                    <a:srgbClr val="000000">
                      <a:alpha val="43000"/>
                    </a:srgbClr>
                  </a:outerShdw>
                </a:effectLst>
                <a:latin typeface="Agency FB"/>
                <a:ea typeface="Agency FB"/>
                <a:cs typeface="Agency FB"/>
                <a:sym typeface="Agency FB"/>
              </a:defRPr>
            </a:lvl1pPr>
          </a:lstStyle>
          <a:p>
            <a:pPr lvl="0">
              <a:defRPr b="0" spc="0" sz="1800">
                <a:solidFill>
                  <a:srgbClr val="000000"/>
                </a:solidFill>
                <a:effectLst/>
              </a:defRPr>
            </a:pPr>
            <a:r>
              <a:rPr b="1" spc="273" sz="7300">
                <a:solidFill>
                  <a:srgbClr val="F5B264"/>
                </a:solidFill>
                <a:effectLst>
                  <a:outerShdw sx="100000" sy="100000" kx="0" ky="0" algn="b" rotWithShape="0" blurRad="25400" dist="0" dir="0">
                    <a:srgbClr val="000000">
                      <a:alpha val="43000"/>
                    </a:srgbClr>
                  </a:outerShdw>
                </a:effectLst>
              </a:rPr>
              <a:t>Every Faithful Believer</a:t>
            </a:r>
          </a:p>
        </p:txBody>
      </p:sp>
      <p:sp>
        <p:nvSpPr>
          <p:cNvPr id="153" name="Shape 153"/>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pic>
        <p:nvPicPr>
          <p:cNvPr id="154" name=""/>
          <p:cNvPicPr/>
          <p:nvPr/>
        </p:nvPicPr>
        <p:blipFill>
          <a:blip r:embed="rId2">
            <a:extLst/>
          </a:blip>
          <a:stretch>
            <a:fillRect/>
          </a:stretch>
        </p:blipFill>
        <p:spPr>
          <a:xfrm>
            <a:off x="52916" y="3888325"/>
            <a:ext cx="5539728" cy="5825388"/>
          </a:xfrm>
          <a:prstGeom prst="rect">
            <a:avLst/>
          </a:prstGeom>
        </p:spPr>
      </p:pic>
      <p:grpSp>
        <p:nvGrpSpPr>
          <p:cNvPr id="157" name="Group 157"/>
          <p:cNvGrpSpPr/>
          <p:nvPr/>
        </p:nvGrpSpPr>
        <p:grpSpPr>
          <a:xfrm>
            <a:off x="5373952" y="4242527"/>
            <a:ext cx="533202" cy="4907273"/>
            <a:chOff x="0" y="0"/>
            <a:chExt cx="533201" cy="4907272"/>
          </a:xfrm>
        </p:grpSpPr>
        <p:sp>
          <p:nvSpPr>
            <p:cNvPr id="155" name="Shape 155"/>
            <p:cNvSpPr/>
            <p:nvPr/>
          </p:nvSpPr>
          <p:spPr>
            <a:xfrm>
              <a:off x="0" y="0"/>
              <a:ext cx="533202" cy="2443473"/>
            </a:xfrm>
            <a:custGeom>
              <a:avLst/>
              <a:gdLst/>
              <a:ahLst/>
              <a:cxnLst>
                <a:cxn ang="0">
                  <a:pos x="wd2" y="hd2"/>
                </a:cxn>
                <a:cxn ang="5400000">
                  <a:pos x="wd2" y="hd2"/>
                </a:cxn>
                <a:cxn ang="10800000">
                  <a:pos x="wd2" y="hd2"/>
                </a:cxn>
                <a:cxn ang="16200000">
                  <a:pos x="wd2" y="hd2"/>
                </a:cxn>
              </a:cxnLst>
              <a:rect l="0" t="0" r="r" b="b"/>
              <a:pathLst>
                <a:path w="19219" h="21600" fill="norm" stroke="1" extrusionOk="0">
                  <a:moveTo>
                    <a:pt x="19219" y="0"/>
                  </a:moveTo>
                  <a:cubicBezTo>
                    <a:pt x="5004" y="1567"/>
                    <a:pt x="-2381" y="6527"/>
                    <a:pt x="2840" y="11000"/>
                  </a:cubicBezTo>
                  <a:cubicBezTo>
                    <a:pt x="6341" y="14000"/>
                    <a:pt x="15377" y="16766"/>
                    <a:pt x="10873" y="19720"/>
                  </a:cubicBezTo>
                  <a:cubicBezTo>
                    <a:pt x="9877" y="20373"/>
                    <a:pt x="8287" y="20894"/>
                    <a:pt x="6357" y="21220"/>
                  </a:cubicBezTo>
                  <a:cubicBezTo>
                    <a:pt x="5400" y="21382"/>
                    <a:pt x="4369" y="21494"/>
                    <a:pt x="3301" y="21553"/>
                  </a:cubicBezTo>
                  <a:cubicBezTo>
                    <a:pt x="2762" y="21582"/>
                    <a:pt x="2215" y="21598"/>
                    <a:pt x="1667" y="21600"/>
                  </a:cubicBezTo>
                  <a:lnTo>
                    <a:pt x="0" y="21562"/>
                  </a:lnTo>
                </a:path>
              </a:pathLst>
            </a:custGeom>
            <a:noFill/>
            <a:ln w="25400" cap="flat">
              <a:solidFill>
                <a:srgbClr val="FFFFFF"/>
              </a:solidFill>
              <a:prstDash val="solid"/>
              <a:miter lim="400000"/>
            </a:ln>
            <a:effectLst/>
          </p:spPr>
          <p:txBody>
            <a:bodyPr wrap="square" lIns="50800" tIns="50800" rIns="50800" bIns="50800" numCol="1" anchor="ctr">
              <a:noAutofit/>
            </a:bodyPr>
            <a:lstStyle/>
            <a:p>
              <a:pPr lvl="0">
                <a:defRPr sz="2600"/>
              </a:pPr>
            </a:p>
          </p:txBody>
        </p:sp>
        <p:sp>
          <p:nvSpPr>
            <p:cNvPr id="156" name="Shape 156"/>
            <p:cNvSpPr/>
            <p:nvPr/>
          </p:nvSpPr>
          <p:spPr>
            <a:xfrm flipH="1" rot="10800000">
              <a:off x="0" y="2463799"/>
              <a:ext cx="533202" cy="2443474"/>
            </a:xfrm>
            <a:custGeom>
              <a:avLst/>
              <a:gdLst/>
              <a:ahLst/>
              <a:cxnLst>
                <a:cxn ang="0">
                  <a:pos x="wd2" y="hd2"/>
                </a:cxn>
                <a:cxn ang="5400000">
                  <a:pos x="wd2" y="hd2"/>
                </a:cxn>
                <a:cxn ang="10800000">
                  <a:pos x="wd2" y="hd2"/>
                </a:cxn>
                <a:cxn ang="16200000">
                  <a:pos x="wd2" y="hd2"/>
                </a:cxn>
              </a:cxnLst>
              <a:rect l="0" t="0" r="r" b="b"/>
              <a:pathLst>
                <a:path w="19219" h="21600" fill="norm" stroke="1" extrusionOk="0">
                  <a:moveTo>
                    <a:pt x="19219" y="0"/>
                  </a:moveTo>
                  <a:cubicBezTo>
                    <a:pt x="5004" y="1567"/>
                    <a:pt x="-2381" y="6527"/>
                    <a:pt x="2840" y="11000"/>
                  </a:cubicBezTo>
                  <a:cubicBezTo>
                    <a:pt x="6341" y="14000"/>
                    <a:pt x="15377" y="16766"/>
                    <a:pt x="10873" y="19720"/>
                  </a:cubicBezTo>
                  <a:cubicBezTo>
                    <a:pt x="9877" y="20373"/>
                    <a:pt x="8287" y="20894"/>
                    <a:pt x="6357" y="21220"/>
                  </a:cubicBezTo>
                  <a:cubicBezTo>
                    <a:pt x="5400" y="21382"/>
                    <a:pt x="4369" y="21494"/>
                    <a:pt x="3301" y="21553"/>
                  </a:cubicBezTo>
                  <a:cubicBezTo>
                    <a:pt x="2762" y="21582"/>
                    <a:pt x="2215" y="21598"/>
                    <a:pt x="1667" y="21600"/>
                  </a:cubicBezTo>
                  <a:lnTo>
                    <a:pt x="0" y="21562"/>
                  </a:lnTo>
                </a:path>
              </a:pathLst>
            </a:custGeom>
            <a:noFill/>
            <a:ln w="25400" cap="flat">
              <a:solidFill>
                <a:srgbClr val="FFFFFF"/>
              </a:solidFill>
              <a:prstDash val="solid"/>
              <a:miter lim="400000"/>
            </a:ln>
            <a:effectLst/>
          </p:spPr>
          <p:txBody>
            <a:bodyPr wrap="square" lIns="50800" tIns="50800" rIns="50800" bIns="50800" numCol="1" anchor="ctr">
              <a:noAutofit/>
            </a:bodyPr>
            <a:lstStyle/>
            <a:p>
              <a:pPr lvl="0">
                <a:defRPr sz="2600"/>
              </a:pPr>
            </a:p>
          </p:txBody>
        </p:sp>
      </p:grpSp>
    </p:spTree>
  </p:cSld>
  <p:clrMapOvr>
    <a:masterClrMapping/>
  </p:clrMapOvr>
  <p:transition spd="slow" advClick="1">
    <p:push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51">
                                            <p:bg/>
                                          </p:spTgt>
                                        </p:tgtEl>
                                        <p:attrNameLst>
                                          <p:attrName>style.visibility</p:attrName>
                                        </p:attrNameLst>
                                      </p:cBhvr>
                                      <p:to>
                                        <p:strVal val="visible"/>
                                      </p:to>
                                    </p:set>
                                    <p:animEffect filter="wipe(left)" transition="in">
                                      <p:cBhvr>
                                        <p:cTn id="7" dur="1500"/>
                                        <p:tgtEl>
                                          <p:spTgt spid="151">
                                            <p:bg/>
                                          </p:spTgt>
                                        </p:tgtEl>
                                      </p:cBhvr>
                                    </p:animEffect>
                                  </p:childTnLst>
                                </p:cTn>
                              </p:par>
                              <p:par>
                                <p:cTn id="8" presetClass="entr" presetSubtype="8" presetID="22" grpId="1" fill="hold">
                                  <p:stCondLst>
                                    <p:cond delay="0"/>
                                  </p:stCondLst>
                                  <p:iterate type="el" backwards="0">
                                    <p:tmAbs val="0"/>
                                  </p:iterate>
                                  <p:childTnLst>
                                    <p:set>
                                      <p:cBhvr>
                                        <p:cTn id="9" fill="hold"/>
                                        <p:tgtEl>
                                          <p:spTgt spid="151">
                                            <p:txEl>
                                              <p:pRg st="0" end="0"/>
                                            </p:txEl>
                                          </p:spTgt>
                                        </p:tgtEl>
                                        <p:attrNameLst>
                                          <p:attrName>style.visibility</p:attrName>
                                        </p:attrNameLst>
                                      </p:cBhvr>
                                      <p:to>
                                        <p:strVal val="visible"/>
                                      </p:to>
                                    </p:set>
                                    <p:animEffect filter="wipe(left)" transition="in">
                                      <p:cBhvr>
                                        <p:cTn id="10" dur="1500"/>
                                        <p:tgtEl>
                                          <p:spTgt spid="1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51">
                                            <p:txEl>
                                              <p:pRg st="1" end="1"/>
                                            </p:txEl>
                                          </p:spTgt>
                                        </p:tgtEl>
                                        <p:attrNameLst>
                                          <p:attrName>style.visibility</p:attrName>
                                        </p:attrNameLst>
                                      </p:cBhvr>
                                      <p:to>
                                        <p:strVal val="visible"/>
                                      </p:to>
                                    </p:set>
                                    <p:animEffect filter="wipe(left)" transition="in">
                                      <p:cBhvr>
                                        <p:cTn id="15" dur="1500"/>
                                        <p:tgtEl>
                                          <p:spTgt spid="15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151">
                                            <p:txEl>
                                              <p:pRg st="2" end="2"/>
                                            </p:txEl>
                                          </p:spTgt>
                                        </p:tgtEl>
                                        <p:attrNameLst>
                                          <p:attrName>style.visibility</p:attrName>
                                        </p:attrNameLst>
                                      </p:cBhvr>
                                      <p:to>
                                        <p:strVal val="visible"/>
                                      </p:to>
                                    </p:set>
                                    <p:animEffect filter="wipe(left)" transition="in">
                                      <p:cBhvr>
                                        <p:cTn id="20" dur="1500"/>
                                        <p:tgtEl>
                                          <p:spTgt spid="15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151">
                                            <p:txEl>
                                              <p:pRg st="3" end="3"/>
                                            </p:txEl>
                                          </p:spTgt>
                                        </p:tgtEl>
                                        <p:attrNameLst>
                                          <p:attrName>style.visibility</p:attrName>
                                        </p:attrNameLst>
                                      </p:cBhvr>
                                      <p:to>
                                        <p:strVal val="visible"/>
                                      </p:to>
                                    </p:set>
                                    <p:animEffect filter="wipe(left)" transition="in">
                                      <p:cBhvr>
                                        <p:cTn id="25" dur="1500"/>
                                        <p:tgtEl>
                                          <p:spTgt spid="15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151">
                                            <p:txEl>
                                              <p:pRg st="4" end="4"/>
                                            </p:txEl>
                                          </p:spTgt>
                                        </p:tgtEl>
                                        <p:attrNameLst>
                                          <p:attrName>style.visibility</p:attrName>
                                        </p:attrNameLst>
                                      </p:cBhvr>
                                      <p:to>
                                        <p:strVal val="visible"/>
                                      </p:to>
                                    </p:set>
                                    <p:animEffect filter="wipe(left)" transition="in">
                                      <p:cBhvr>
                                        <p:cTn id="30" dur="1500"/>
                                        <p:tgtEl>
                                          <p:spTgt spid="15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32" presetID="23" grpId="2" fill="hold">
                                  <p:stCondLst>
                                    <p:cond delay="0"/>
                                  </p:stCondLst>
                                  <p:iterate type="el" backwards="0">
                                    <p:tmAbs val="0"/>
                                  </p:iterate>
                                  <p:childTnLst>
                                    <p:set>
                                      <p:cBhvr>
                                        <p:cTn id="34" fill="hold"/>
                                        <p:tgtEl>
                                          <p:spTgt spid="157"/>
                                        </p:tgtEl>
                                        <p:attrNameLst>
                                          <p:attrName>style.visibility</p:attrName>
                                        </p:attrNameLst>
                                      </p:cBhvr>
                                      <p:to>
                                        <p:strVal val="visible"/>
                                      </p:to>
                                    </p:set>
                                    <p:anim calcmode="lin" valueType="num">
                                      <p:cBhvr>
                                        <p:cTn id="35" dur="2500" fill="hold"/>
                                        <p:tgtEl>
                                          <p:spTgt spid="157"/>
                                        </p:tgtEl>
                                        <p:attrNameLst>
                                          <p:attrName>ppt_w</p:attrName>
                                        </p:attrNameLst>
                                      </p:cBhvr>
                                      <p:tavLst>
                                        <p:tav tm="0">
                                          <p:val>
                                            <p:fltVal val="0"/>
                                          </p:val>
                                        </p:tav>
                                        <p:tav tm="100000">
                                          <p:val>
                                            <p:strVal val="#ppt_w"/>
                                          </p:val>
                                        </p:tav>
                                      </p:tavLst>
                                    </p:anim>
                                    <p:anim calcmode="lin" valueType="num">
                                      <p:cBhvr>
                                        <p:cTn id="36" dur="2500" fill="hold"/>
                                        <p:tgtEl>
                                          <p:spTgt spid="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1" grpId="1"/>
      <p:bldP build="whole" bldLvl="1" animBg="1" rev="0" advAuto="0" spid="157"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nvSpPr>
        <p:spPr>
          <a:xfrm>
            <a:off x="162090" y="2015069"/>
            <a:ext cx="12501907"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800">
                <a:solidFill>
                  <a:srgbClr val="41A8F7"/>
                </a:solidFill>
                <a:latin typeface="Herculanum"/>
                <a:ea typeface="Herculanum"/>
                <a:cs typeface="Herculanum"/>
                <a:sym typeface="Herculanum"/>
              </a:defRPr>
            </a:lvl1pPr>
          </a:lstStyle>
          <a:p>
            <a:pPr lvl="0">
              <a:defRPr sz="1800">
                <a:solidFill>
                  <a:srgbClr val="000000"/>
                </a:solidFill>
              </a:defRPr>
            </a:pPr>
            <a:r>
              <a:rPr sz="5800">
                <a:solidFill>
                  <a:srgbClr val="41A8F7"/>
                </a:solidFill>
              </a:rPr>
              <a:t>MANY Have Everything To Fear</a:t>
            </a:r>
          </a:p>
        </p:txBody>
      </p:sp>
      <p:sp>
        <p:nvSpPr>
          <p:cNvPr id="160" name="Shape 160"/>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61" name="Shape 161"/>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62" name="Shape 162"/>
          <p:cNvSpPr/>
          <p:nvPr/>
        </p:nvSpPr>
        <p:spPr>
          <a:xfrm>
            <a:off x="4317881" y="3087244"/>
            <a:ext cx="8657362" cy="1104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spc="247" sz="6600">
                <a:solidFill>
                  <a:srgbClr val="F5B264"/>
                </a:solidFill>
                <a:effectLst>
                  <a:outerShdw sx="100000" sy="100000" kx="0" ky="0" algn="b" rotWithShape="0" blurRad="25400" dist="0" dir="0">
                    <a:srgbClr val="000000">
                      <a:alpha val="43000"/>
                    </a:srgbClr>
                  </a:outerShdw>
                </a:effectLst>
                <a:latin typeface="Agency FB"/>
                <a:ea typeface="Agency FB"/>
                <a:cs typeface="Agency FB"/>
                <a:sym typeface="Agency FB"/>
              </a:defRPr>
            </a:lvl1pPr>
          </a:lstStyle>
          <a:p>
            <a:pPr lvl="0">
              <a:defRPr b="0" spc="0" sz="1800">
                <a:solidFill>
                  <a:srgbClr val="000000"/>
                </a:solidFill>
                <a:effectLst/>
              </a:defRPr>
            </a:pPr>
            <a:r>
              <a:rPr b="1" spc="247" sz="6600">
                <a:solidFill>
                  <a:srgbClr val="F5B264"/>
                </a:solidFill>
                <a:effectLst>
                  <a:outerShdw sx="100000" sy="100000" kx="0" ky="0" algn="b" rotWithShape="0" blurRad="25400" dist="0" dir="0">
                    <a:srgbClr val="000000">
                      <a:alpha val="43000"/>
                    </a:srgbClr>
                  </a:outerShdw>
                </a:effectLst>
              </a:rPr>
              <a:t>The Professed Unbeliever</a:t>
            </a:r>
          </a:p>
        </p:txBody>
      </p:sp>
      <p:pic>
        <p:nvPicPr>
          <p:cNvPr id="163" name=""/>
          <p:cNvPicPr/>
          <p:nvPr/>
        </p:nvPicPr>
        <p:blipFill>
          <a:blip r:embed="rId2">
            <a:extLst/>
          </a:blip>
          <a:stretch>
            <a:fillRect/>
          </a:stretch>
        </p:blipFill>
        <p:spPr>
          <a:xfrm>
            <a:off x="-52494" y="3692252"/>
            <a:ext cx="5884599" cy="6228303"/>
          </a:xfrm>
          <a:prstGeom prst="rect">
            <a:avLst/>
          </a:prstGeom>
          <a:effectLst>
            <a:reflection blurRad="0" stA="30000" stPos="0" endA="0" endPos="40000" dist="0" dir="5400000" fadeDir="5400000" sx="100000" sy="-100000" kx="0" ky="0" algn="bl" rotWithShape="0"/>
          </a:effectLst>
        </p:spPr>
      </p:pic>
      <p:pic>
        <p:nvPicPr>
          <p:cNvPr id="164" name="image6.png"/>
          <p:cNvPicPr/>
          <p:nvPr/>
        </p:nvPicPr>
        <p:blipFill>
          <a:blip r:embed="rId3">
            <a:extLst/>
          </a:blip>
          <a:stretch>
            <a:fillRect/>
          </a:stretch>
        </p:blipFill>
        <p:spPr>
          <a:xfrm rot="611025">
            <a:off x="4111566" y="6825081"/>
            <a:ext cx="1826990" cy="2686170"/>
          </a:xfrm>
          <a:prstGeom prst="rect">
            <a:avLst/>
          </a:prstGeom>
          <a:ln w="12700">
            <a:miter lim="400000"/>
          </a:ln>
          <a:effectLst>
            <a:outerShdw sx="100000" sy="100000" kx="0" ky="0" algn="b" rotWithShape="0" blurRad="266700" dist="0" dir="0">
              <a:srgbClr val="000000">
                <a:alpha val="70000"/>
              </a:srgbClr>
            </a:outerShdw>
          </a:effectLst>
        </p:spPr>
      </p:pic>
      <p:sp>
        <p:nvSpPr>
          <p:cNvPr id="165" name="Shape 165"/>
          <p:cNvSpPr/>
          <p:nvPr/>
        </p:nvSpPr>
        <p:spPr>
          <a:xfrm>
            <a:off x="5736773" y="4228303"/>
            <a:ext cx="6775596" cy="5156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774700" indent="-774700" algn="l" defTabSz="914400">
              <a:spcBef>
                <a:spcPts val="1000"/>
              </a:spcBef>
              <a:buClr>
                <a:srgbClr val="F8CC98"/>
              </a:buClr>
              <a:buSzPct val="100000"/>
              <a:buFont typeface="Wingdings 2"/>
              <a:buChar char="✦"/>
              <a:defRPr sz="1800">
                <a:solidFill>
                  <a:srgbClr val="000000"/>
                </a:solidFill>
              </a:defRPr>
            </a:pPr>
            <a:r>
              <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The Atheist – (Psalm 14:1) </a:t>
            </a:r>
            <a:endPar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1000"/>
              </a:spcBef>
              <a:buClr>
                <a:srgbClr val="F8CC98"/>
              </a:buClr>
              <a:buSzPct val="100000"/>
              <a:buFont typeface="Wingdings 2"/>
              <a:buChar char="✦"/>
              <a:defRPr sz="1800">
                <a:solidFill>
                  <a:srgbClr val="000000"/>
                </a:solidFill>
              </a:defRPr>
            </a:pPr>
            <a:r>
              <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The Skeptic – (2 Pet. 3:1-15)</a:t>
            </a:r>
            <a:endPar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1000"/>
              </a:spcBef>
              <a:buClr>
                <a:srgbClr val="F8CC98"/>
              </a:buClr>
              <a:buSzPct val="100000"/>
              <a:buFont typeface="Wingdings 2"/>
              <a:buChar char="✦"/>
              <a:defRPr sz="1800">
                <a:solidFill>
                  <a:srgbClr val="000000"/>
                </a:solidFill>
              </a:defRPr>
            </a:pPr>
            <a:r>
              <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The Idolater &amp; Immoral –        (1 Cor. 6:9-11; Rev. 21:8)</a:t>
            </a:r>
            <a:endPar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1000"/>
              </a:spcBef>
              <a:buClr>
                <a:srgbClr val="F8CC98"/>
              </a:buClr>
              <a:buSzPct val="100000"/>
              <a:buFont typeface="Wingdings 2"/>
              <a:buChar char="✦"/>
              <a:defRPr sz="1800">
                <a:solidFill>
                  <a:srgbClr val="000000"/>
                </a:solidFill>
              </a:defRPr>
            </a:pPr>
            <a:r>
              <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The Moral Unbeliever – (Acts 10; John 8:24; Rom 3:23; 6:23)</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65">
                                            <p:bg/>
                                          </p:spTgt>
                                        </p:tgtEl>
                                        <p:attrNameLst>
                                          <p:attrName>style.visibility</p:attrName>
                                        </p:attrNameLst>
                                      </p:cBhvr>
                                      <p:to>
                                        <p:strVal val="visible"/>
                                      </p:to>
                                    </p:set>
                                    <p:animEffect filter="fade" transition="in">
                                      <p:cBhvr>
                                        <p:cTn id="7" dur="1500"/>
                                        <p:tgtEl>
                                          <p:spTgt spid="165">
                                            <p:bg/>
                                          </p:spTgt>
                                        </p:tgtEl>
                                      </p:cBhvr>
                                    </p:animEffect>
                                  </p:childTnLst>
                                </p:cTn>
                              </p:par>
                              <p:par>
                                <p:cTn id="8" presetClass="entr" presetSubtype="0" presetID="10" grpId="1" fill="hold">
                                  <p:stCondLst>
                                    <p:cond delay="0"/>
                                  </p:stCondLst>
                                  <p:iterate type="el" backwards="0">
                                    <p:tmAbs val="0"/>
                                  </p:iterate>
                                  <p:childTnLst>
                                    <p:set>
                                      <p:cBhvr>
                                        <p:cTn id="9" fill="hold"/>
                                        <p:tgtEl>
                                          <p:spTgt spid="165">
                                            <p:txEl>
                                              <p:pRg st="0" end="0"/>
                                            </p:txEl>
                                          </p:spTgt>
                                        </p:tgtEl>
                                        <p:attrNameLst>
                                          <p:attrName>style.visibility</p:attrName>
                                        </p:attrNameLst>
                                      </p:cBhvr>
                                      <p:to>
                                        <p:strVal val="visible"/>
                                      </p:to>
                                    </p:set>
                                    <p:animEffect filter="fade" transition="in">
                                      <p:cBhvr>
                                        <p:cTn id="10" dur="1500"/>
                                        <p:tgtEl>
                                          <p:spTgt spid="1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1" fill="hold">
                                  <p:stCondLst>
                                    <p:cond delay="0"/>
                                  </p:stCondLst>
                                  <p:iterate type="el" backwards="0">
                                    <p:tmAbs val="0"/>
                                  </p:iterate>
                                  <p:childTnLst>
                                    <p:set>
                                      <p:cBhvr>
                                        <p:cTn id="14" fill="hold"/>
                                        <p:tgtEl>
                                          <p:spTgt spid="165">
                                            <p:txEl>
                                              <p:pRg st="1" end="1"/>
                                            </p:txEl>
                                          </p:spTgt>
                                        </p:tgtEl>
                                        <p:attrNameLst>
                                          <p:attrName>style.visibility</p:attrName>
                                        </p:attrNameLst>
                                      </p:cBhvr>
                                      <p:to>
                                        <p:strVal val="visible"/>
                                      </p:to>
                                    </p:set>
                                    <p:animEffect filter="fade" transition="in">
                                      <p:cBhvr>
                                        <p:cTn id="15" dur="1500"/>
                                        <p:tgtEl>
                                          <p:spTgt spid="16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1" fill="hold">
                                  <p:stCondLst>
                                    <p:cond delay="0"/>
                                  </p:stCondLst>
                                  <p:iterate type="el" backwards="0">
                                    <p:tmAbs val="0"/>
                                  </p:iterate>
                                  <p:childTnLst>
                                    <p:set>
                                      <p:cBhvr>
                                        <p:cTn id="19" fill="hold"/>
                                        <p:tgtEl>
                                          <p:spTgt spid="165">
                                            <p:txEl>
                                              <p:pRg st="2" end="2"/>
                                            </p:txEl>
                                          </p:spTgt>
                                        </p:tgtEl>
                                        <p:attrNameLst>
                                          <p:attrName>style.visibility</p:attrName>
                                        </p:attrNameLst>
                                      </p:cBhvr>
                                      <p:to>
                                        <p:strVal val="visible"/>
                                      </p:to>
                                    </p:set>
                                    <p:animEffect filter="fade" transition="in">
                                      <p:cBhvr>
                                        <p:cTn id="20" dur="1500"/>
                                        <p:tgtEl>
                                          <p:spTgt spid="16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0" grpId="1" fill="hold">
                                  <p:stCondLst>
                                    <p:cond delay="0"/>
                                  </p:stCondLst>
                                  <p:iterate type="el" backwards="0">
                                    <p:tmAbs val="0"/>
                                  </p:iterate>
                                  <p:childTnLst>
                                    <p:set>
                                      <p:cBhvr>
                                        <p:cTn id="24" fill="hold"/>
                                        <p:tgtEl>
                                          <p:spTgt spid="165">
                                            <p:txEl>
                                              <p:pRg st="3" end="3"/>
                                            </p:txEl>
                                          </p:spTgt>
                                        </p:tgtEl>
                                        <p:attrNameLst>
                                          <p:attrName>style.visibility</p:attrName>
                                        </p:attrNameLst>
                                      </p:cBhvr>
                                      <p:to>
                                        <p:strVal val="visible"/>
                                      </p:to>
                                    </p:set>
                                    <p:animEffect filter="fade" transition="in">
                                      <p:cBhvr>
                                        <p:cTn id="25" dur="1500"/>
                                        <p:tgtEl>
                                          <p:spTgt spid="16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5"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nvSpPr>
        <p:spPr>
          <a:xfrm>
            <a:off x="162090" y="2015069"/>
            <a:ext cx="12501907"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800">
                <a:solidFill>
                  <a:srgbClr val="41A8F7"/>
                </a:solidFill>
                <a:latin typeface="Herculanum"/>
                <a:ea typeface="Herculanum"/>
                <a:cs typeface="Herculanum"/>
                <a:sym typeface="Herculanum"/>
              </a:defRPr>
            </a:lvl1pPr>
          </a:lstStyle>
          <a:p>
            <a:pPr lvl="0">
              <a:defRPr sz="1800">
                <a:solidFill>
                  <a:srgbClr val="000000"/>
                </a:solidFill>
              </a:defRPr>
            </a:pPr>
            <a:r>
              <a:rPr sz="5800">
                <a:solidFill>
                  <a:srgbClr val="41A8F7"/>
                </a:solidFill>
              </a:rPr>
              <a:t>MANY Have Everything To Fear</a:t>
            </a:r>
          </a:p>
        </p:txBody>
      </p:sp>
      <p:sp>
        <p:nvSpPr>
          <p:cNvPr id="168" name="Shape 168"/>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69" name="Shape 169"/>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70" name="Shape 170"/>
          <p:cNvSpPr/>
          <p:nvPr/>
        </p:nvSpPr>
        <p:spPr>
          <a:xfrm>
            <a:off x="4317881" y="3093594"/>
            <a:ext cx="8657362" cy="1092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spc="243" sz="6500">
                <a:solidFill>
                  <a:srgbClr val="F5B264"/>
                </a:solidFill>
                <a:effectLst>
                  <a:outerShdw sx="100000" sy="100000" kx="0" ky="0" algn="b" rotWithShape="0" blurRad="25400" dist="0" dir="0">
                    <a:srgbClr val="000000">
                      <a:alpha val="43000"/>
                    </a:srgbClr>
                  </a:outerShdw>
                </a:effectLst>
                <a:latin typeface="Agency FB"/>
                <a:ea typeface="Agency FB"/>
                <a:cs typeface="Agency FB"/>
                <a:sym typeface="Agency FB"/>
              </a:defRPr>
            </a:lvl1pPr>
          </a:lstStyle>
          <a:p>
            <a:pPr lvl="0">
              <a:defRPr b="0" spc="0" sz="1800">
                <a:solidFill>
                  <a:srgbClr val="000000"/>
                </a:solidFill>
                <a:effectLst/>
              </a:defRPr>
            </a:pPr>
            <a:r>
              <a:rPr b="1" spc="243" sz="6500">
                <a:solidFill>
                  <a:srgbClr val="F5B264"/>
                </a:solidFill>
                <a:effectLst>
                  <a:outerShdw sx="100000" sy="100000" kx="0" ky="0" algn="b" rotWithShape="0" blurRad="25400" dist="0" dir="0">
                    <a:srgbClr val="000000">
                      <a:alpha val="43000"/>
                    </a:srgbClr>
                  </a:outerShdw>
                </a:effectLst>
              </a:rPr>
              <a:t>The Religious Unbeliever</a:t>
            </a:r>
          </a:p>
        </p:txBody>
      </p:sp>
      <p:sp>
        <p:nvSpPr>
          <p:cNvPr id="171" name="Shape 171"/>
          <p:cNvSpPr/>
          <p:nvPr/>
        </p:nvSpPr>
        <p:spPr>
          <a:xfrm>
            <a:off x="5736773" y="4291803"/>
            <a:ext cx="7005387" cy="5029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774700" indent="-774700" algn="l" defTabSz="914400">
              <a:spcBef>
                <a:spcPts val="1000"/>
              </a:spcBef>
              <a:buClr>
                <a:srgbClr val="F8CC98"/>
              </a:buClr>
              <a:buSzPct val="100000"/>
              <a:buFont typeface="Wingdings 2"/>
              <a:buChar char="✦"/>
              <a:defRPr sz="1800">
                <a:solidFill>
                  <a:srgbClr val="000000"/>
                </a:solidFill>
              </a:defRPr>
            </a:pPr>
            <a:r>
              <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The idolater – Hindu, Buddhist,  Etc. – (Heb. 11:6) </a:t>
            </a:r>
            <a:endPar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1000"/>
              </a:spcBef>
              <a:buClr>
                <a:srgbClr val="F8CC98"/>
              </a:buClr>
              <a:buSzPct val="100000"/>
              <a:buFont typeface="Wingdings 2"/>
              <a:buChar char="✦"/>
              <a:defRPr sz="1800">
                <a:solidFill>
                  <a:srgbClr val="000000"/>
                </a:solidFill>
              </a:defRPr>
            </a:pPr>
            <a:r>
              <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Muslim,  Jew, J.W.’s; Mormons - Etc. – (John 3:16-18; 8:24; 12:48; 14:6; Rom 2:16) </a:t>
            </a:r>
            <a:endPar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1000"/>
              </a:spcBef>
              <a:buClr>
                <a:srgbClr val="F8CC98"/>
              </a:buClr>
              <a:buSzPct val="100000"/>
              <a:buFont typeface="Wingdings 2"/>
              <a:buChar char="✦"/>
              <a:defRPr sz="1800">
                <a:solidFill>
                  <a:srgbClr val="000000"/>
                </a:solidFill>
              </a:defRPr>
            </a:pPr>
            <a:r>
              <a:rPr b="1" sz="38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The Moralist – (Eph. 2:8,9; Rom. 2:16; 3:23; 6:23)</a:t>
            </a:r>
          </a:p>
        </p:txBody>
      </p:sp>
      <p:pic>
        <p:nvPicPr>
          <p:cNvPr id="172" name=""/>
          <p:cNvPicPr/>
          <p:nvPr/>
        </p:nvPicPr>
        <p:blipFill>
          <a:blip r:embed="rId2">
            <a:extLst/>
          </a:blip>
          <a:stretch>
            <a:fillRect/>
          </a:stretch>
        </p:blipFill>
        <p:spPr>
          <a:xfrm>
            <a:off x="76199" y="3361274"/>
            <a:ext cx="4710976" cy="6426193"/>
          </a:xfrm>
          <a:prstGeom prst="rect">
            <a:avLst/>
          </a:prstGeom>
          <a:effectLst>
            <a:reflection blurRad="0" stA="30000" stPos="0" endA="0" endPos="40000" dist="0" dir="5400000" fadeDir="5400000" sx="100000" sy="-100000" kx="0" ky="0" algn="bl" rotWithShape="0"/>
          </a:effectLst>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71">
                                            <p:bg/>
                                          </p:spTgt>
                                        </p:tgtEl>
                                        <p:attrNameLst>
                                          <p:attrName>style.visibility</p:attrName>
                                        </p:attrNameLst>
                                      </p:cBhvr>
                                      <p:to>
                                        <p:strVal val="visible"/>
                                      </p:to>
                                    </p:set>
                                    <p:animEffect filter="wipe(left)" transition="in">
                                      <p:cBhvr>
                                        <p:cTn id="7" dur="800"/>
                                        <p:tgtEl>
                                          <p:spTgt spid="171">
                                            <p:bg/>
                                          </p:spTgt>
                                        </p:tgtEl>
                                      </p:cBhvr>
                                    </p:animEffect>
                                  </p:childTnLst>
                                </p:cTn>
                              </p:par>
                              <p:par>
                                <p:cTn id="8" presetClass="entr" presetSubtype="8" presetID="22" grpId="1" fill="hold">
                                  <p:stCondLst>
                                    <p:cond delay="0"/>
                                  </p:stCondLst>
                                  <p:iterate type="el" backwards="0">
                                    <p:tmAbs val="0"/>
                                  </p:iterate>
                                  <p:childTnLst>
                                    <p:set>
                                      <p:cBhvr>
                                        <p:cTn id="9" fill="hold"/>
                                        <p:tgtEl>
                                          <p:spTgt spid="171">
                                            <p:txEl>
                                              <p:pRg st="0" end="0"/>
                                            </p:txEl>
                                          </p:spTgt>
                                        </p:tgtEl>
                                        <p:attrNameLst>
                                          <p:attrName>style.visibility</p:attrName>
                                        </p:attrNameLst>
                                      </p:cBhvr>
                                      <p:to>
                                        <p:strVal val="visible"/>
                                      </p:to>
                                    </p:set>
                                    <p:animEffect filter="wipe(left)" transition="in">
                                      <p:cBhvr>
                                        <p:cTn id="10" dur="800"/>
                                        <p:tgtEl>
                                          <p:spTgt spid="1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71">
                                            <p:txEl>
                                              <p:pRg st="1" end="1"/>
                                            </p:txEl>
                                          </p:spTgt>
                                        </p:tgtEl>
                                        <p:attrNameLst>
                                          <p:attrName>style.visibility</p:attrName>
                                        </p:attrNameLst>
                                      </p:cBhvr>
                                      <p:to>
                                        <p:strVal val="visible"/>
                                      </p:to>
                                    </p:set>
                                    <p:animEffect filter="wipe(left)" transition="in">
                                      <p:cBhvr>
                                        <p:cTn id="15" dur="800"/>
                                        <p:tgtEl>
                                          <p:spTgt spid="1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171">
                                            <p:txEl>
                                              <p:pRg st="2" end="2"/>
                                            </p:txEl>
                                          </p:spTgt>
                                        </p:tgtEl>
                                        <p:attrNameLst>
                                          <p:attrName>style.visibility</p:attrName>
                                        </p:attrNameLst>
                                      </p:cBhvr>
                                      <p:to>
                                        <p:strVal val="visible"/>
                                      </p:to>
                                    </p:set>
                                    <p:animEffect filter="wipe(left)" transition="in">
                                      <p:cBhvr>
                                        <p:cTn id="20" dur="800"/>
                                        <p:tgtEl>
                                          <p:spTgt spid="17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1"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nvSpPr>
        <p:spPr>
          <a:xfrm>
            <a:off x="162090" y="2015069"/>
            <a:ext cx="12501907"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800">
                <a:solidFill>
                  <a:srgbClr val="41A8F7"/>
                </a:solidFill>
                <a:latin typeface="Herculanum"/>
                <a:ea typeface="Herculanum"/>
                <a:cs typeface="Herculanum"/>
                <a:sym typeface="Herculanum"/>
              </a:defRPr>
            </a:lvl1pPr>
          </a:lstStyle>
          <a:p>
            <a:pPr lvl="0">
              <a:defRPr sz="1800">
                <a:solidFill>
                  <a:srgbClr val="000000"/>
                </a:solidFill>
              </a:defRPr>
            </a:pPr>
            <a:r>
              <a:rPr sz="5800">
                <a:solidFill>
                  <a:srgbClr val="41A8F7"/>
                </a:solidFill>
              </a:rPr>
              <a:t>MANY Have Everything To Fear</a:t>
            </a:r>
          </a:p>
        </p:txBody>
      </p:sp>
      <p:sp>
        <p:nvSpPr>
          <p:cNvPr id="175" name="Shape 175"/>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76" name="Shape 176"/>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77" name="Shape 177"/>
          <p:cNvSpPr/>
          <p:nvPr/>
        </p:nvSpPr>
        <p:spPr>
          <a:xfrm>
            <a:off x="4317881" y="3093594"/>
            <a:ext cx="8657362" cy="1092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spc="243" sz="6500">
                <a:solidFill>
                  <a:srgbClr val="F5B264"/>
                </a:solidFill>
                <a:effectLst>
                  <a:outerShdw sx="100000" sy="100000" kx="0" ky="0" algn="b" rotWithShape="0" blurRad="25400" dist="0" dir="0">
                    <a:srgbClr val="000000">
                      <a:alpha val="43000"/>
                    </a:srgbClr>
                  </a:outerShdw>
                </a:effectLst>
                <a:latin typeface="Agency FB"/>
                <a:ea typeface="Agency FB"/>
                <a:cs typeface="Agency FB"/>
                <a:sym typeface="Agency FB"/>
              </a:defRPr>
            </a:lvl1pPr>
          </a:lstStyle>
          <a:p>
            <a:pPr lvl="0">
              <a:defRPr b="0" spc="0" sz="1800">
                <a:solidFill>
                  <a:srgbClr val="000000"/>
                </a:solidFill>
                <a:effectLst/>
              </a:defRPr>
            </a:pPr>
            <a:r>
              <a:rPr b="1" spc="243" sz="6500">
                <a:solidFill>
                  <a:srgbClr val="F5B264"/>
                </a:solidFill>
                <a:effectLst>
                  <a:outerShdw sx="100000" sy="100000" kx="0" ky="0" algn="b" rotWithShape="0" blurRad="25400" dist="0" dir="0">
                    <a:srgbClr val="000000">
                      <a:alpha val="43000"/>
                    </a:srgbClr>
                  </a:outerShdw>
                </a:effectLst>
              </a:rPr>
              <a:t>The Religious Unbeliever</a:t>
            </a:r>
          </a:p>
        </p:txBody>
      </p:sp>
      <p:sp>
        <p:nvSpPr>
          <p:cNvPr id="178" name="Shape 178"/>
          <p:cNvSpPr/>
          <p:nvPr/>
        </p:nvSpPr>
        <p:spPr>
          <a:xfrm>
            <a:off x="5287378" y="4228303"/>
            <a:ext cx="7361835" cy="527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774700" indent="-774700" algn="l" defTabSz="914400">
              <a:spcBef>
                <a:spcPts val="1000"/>
              </a:spcBef>
              <a:buClr>
                <a:srgbClr val="F8CC98"/>
              </a:buClr>
              <a:buSzPct val="100000"/>
              <a:buFont typeface="Wingdings 2"/>
              <a:buChar char="✦"/>
              <a:defRPr sz="1800">
                <a:solidFill>
                  <a:srgbClr val="000000"/>
                </a:solidFill>
              </a:defRPr>
            </a:pPr>
            <a:r>
              <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Those who preach false doctrine – (2 Cor. 11:13-15; 2 Pet. 2:1-3,17) </a:t>
            </a:r>
            <a:endPar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1000"/>
              </a:spcBef>
              <a:buClr>
                <a:srgbClr val="F8CC98"/>
              </a:buClr>
              <a:buSzPct val="100000"/>
              <a:buFont typeface="Wingdings 2"/>
              <a:buChar char="✦"/>
              <a:defRPr sz="1800">
                <a:solidFill>
                  <a:srgbClr val="000000"/>
                </a:solidFill>
              </a:defRPr>
            </a:pPr>
            <a:r>
              <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Those who follow the doctrines &amp; commandments of men - (Mat 15:7-9; 2 Jon 9)</a:t>
            </a:r>
            <a:endPar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1000"/>
              </a:spcBef>
              <a:buClr>
                <a:srgbClr val="F8CC98"/>
              </a:buClr>
              <a:buSzPct val="100000"/>
              <a:buFont typeface="Wingdings 2"/>
              <a:buChar char="✦"/>
              <a:defRPr sz="1800">
                <a:solidFill>
                  <a:srgbClr val="000000"/>
                </a:solidFill>
              </a:defRPr>
            </a:pPr>
            <a:r>
              <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All who do not know God and obey NOT the gospel – (2 Thes 1:7-9; Rom. 6:16,17; Acts 17:11)</a:t>
            </a:r>
          </a:p>
        </p:txBody>
      </p:sp>
      <p:pic>
        <p:nvPicPr>
          <p:cNvPr id="179" name=""/>
          <p:cNvPicPr/>
          <p:nvPr/>
        </p:nvPicPr>
        <p:blipFill>
          <a:blip r:embed="rId2">
            <a:extLst/>
          </a:blip>
          <a:stretch>
            <a:fillRect/>
          </a:stretch>
        </p:blipFill>
        <p:spPr>
          <a:xfrm>
            <a:off x="120226" y="2943614"/>
            <a:ext cx="4676988" cy="6823533"/>
          </a:xfrm>
          <a:prstGeom prst="rect">
            <a:avLst/>
          </a:prstGeom>
          <a:effectLst>
            <a:reflection blurRad="0" stA="30000" stPos="0" endA="0" endPos="40000" dist="0" dir="5400000" fadeDir="5400000" sx="100000" sy="-100000" kx="0" ky="0" algn="bl" rotWithShape="0"/>
          </a:effectLst>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animEffect filter="fade" transition="in">
                                      <p:cBhvr>
                                        <p:cTn id="7" dur="1500"/>
                                        <p:tgtEl>
                                          <p:spTgt spid="178">
                                            <p:bg/>
                                          </p:spTgt>
                                        </p:tgtEl>
                                      </p:cBhvr>
                                    </p:animEffect>
                                  </p:childTnLst>
                                </p:cTn>
                              </p:par>
                              <p:par>
                                <p:cTn id="8" presetClass="entr" presetSubtype="0" presetID="10" grpId="1" fill="hold">
                                  <p:stCondLst>
                                    <p:cond delay="0"/>
                                  </p:stCondLst>
                                  <p:iterate type="el" backwards="0">
                                    <p:tmAbs val="0"/>
                                  </p:iterate>
                                  <p:childTnLst>
                                    <p:set>
                                      <p:cBhvr>
                                        <p:cTn id="9" fill="hold"/>
                                        <p:tgtEl>
                                          <p:spTgt spid="178">
                                            <p:txEl>
                                              <p:pRg st="0" end="0"/>
                                            </p:txEl>
                                          </p:spTgt>
                                        </p:tgtEl>
                                        <p:attrNameLst>
                                          <p:attrName>style.visibility</p:attrName>
                                        </p:attrNameLst>
                                      </p:cBhvr>
                                      <p:to>
                                        <p:strVal val="visible"/>
                                      </p:to>
                                    </p:set>
                                    <p:animEffect filter="fade" transition="in">
                                      <p:cBhvr>
                                        <p:cTn id="10" dur="1500"/>
                                        <p:tgtEl>
                                          <p:spTgt spid="17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1" fill="hold">
                                  <p:stCondLst>
                                    <p:cond delay="0"/>
                                  </p:stCondLst>
                                  <p:iterate type="el" backwards="0">
                                    <p:tmAbs val="0"/>
                                  </p:iterate>
                                  <p:childTnLst>
                                    <p:set>
                                      <p:cBhvr>
                                        <p:cTn id="14" fill="hold"/>
                                        <p:tgtEl>
                                          <p:spTgt spid="178">
                                            <p:txEl>
                                              <p:pRg st="1" end="1"/>
                                            </p:txEl>
                                          </p:spTgt>
                                        </p:tgtEl>
                                        <p:attrNameLst>
                                          <p:attrName>style.visibility</p:attrName>
                                        </p:attrNameLst>
                                      </p:cBhvr>
                                      <p:to>
                                        <p:strVal val="visible"/>
                                      </p:to>
                                    </p:set>
                                    <p:animEffect filter="fade" transition="in">
                                      <p:cBhvr>
                                        <p:cTn id="15" dur="1500"/>
                                        <p:tgtEl>
                                          <p:spTgt spid="17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1" fill="hold">
                                  <p:stCondLst>
                                    <p:cond delay="0"/>
                                  </p:stCondLst>
                                  <p:iterate type="el" backwards="0">
                                    <p:tmAbs val="0"/>
                                  </p:iterate>
                                  <p:childTnLst>
                                    <p:set>
                                      <p:cBhvr>
                                        <p:cTn id="19" fill="hold"/>
                                        <p:tgtEl>
                                          <p:spTgt spid="178">
                                            <p:txEl>
                                              <p:pRg st="2" end="2"/>
                                            </p:txEl>
                                          </p:spTgt>
                                        </p:tgtEl>
                                        <p:attrNameLst>
                                          <p:attrName>style.visibility</p:attrName>
                                        </p:attrNameLst>
                                      </p:cBhvr>
                                      <p:to>
                                        <p:strVal val="visible"/>
                                      </p:to>
                                    </p:set>
                                    <p:animEffect filter="fade" transition="in">
                                      <p:cBhvr>
                                        <p:cTn id="20" dur="1500"/>
                                        <p:tgtEl>
                                          <p:spTgt spid="17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nvSpPr>
        <p:spPr>
          <a:xfrm>
            <a:off x="162090" y="2015069"/>
            <a:ext cx="12501907"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800">
                <a:solidFill>
                  <a:srgbClr val="41A8F7"/>
                </a:solidFill>
                <a:latin typeface="Herculanum"/>
                <a:ea typeface="Herculanum"/>
                <a:cs typeface="Herculanum"/>
                <a:sym typeface="Herculanum"/>
              </a:defRPr>
            </a:lvl1pPr>
          </a:lstStyle>
          <a:p>
            <a:pPr lvl="0">
              <a:defRPr sz="1800">
                <a:solidFill>
                  <a:srgbClr val="000000"/>
                </a:solidFill>
              </a:defRPr>
            </a:pPr>
            <a:r>
              <a:rPr sz="5800">
                <a:solidFill>
                  <a:srgbClr val="41A8F7"/>
                </a:solidFill>
              </a:rPr>
              <a:t>MANY Have Everything To Fear</a:t>
            </a:r>
          </a:p>
        </p:txBody>
      </p:sp>
      <p:sp>
        <p:nvSpPr>
          <p:cNvPr id="182" name="Shape 182"/>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83" name="Shape 183"/>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84" name="Shape 184"/>
          <p:cNvSpPr/>
          <p:nvPr/>
        </p:nvSpPr>
        <p:spPr>
          <a:xfrm>
            <a:off x="4317881" y="3068194"/>
            <a:ext cx="8657362"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spc="255" sz="6800">
                <a:solidFill>
                  <a:srgbClr val="F5B264"/>
                </a:solidFill>
                <a:effectLst>
                  <a:outerShdw sx="100000" sy="100000" kx="0" ky="0" algn="b" rotWithShape="0" blurRad="25400" dist="0" dir="0">
                    <a:srgbClr val="000000">
                      <a:alpha val="43000"/>
                    </a:srgbClr>
                  </a:outerShdw>
                </a:effectLst>
                <a:latin typeface="Agency FB"/>
                <a:ea typeface="Agency FB"/>
                <a:cs typeface="Agency FB"/>
                <a:sym typeface="Agency FB"/>
              </a:defRPr>
            </a:lvl1pPr>
          </a:lstStyle>
          <a:p>
            <a:pPr lvl="0">
              <a:defRPr b="0" spc="0" sz="1800">
                <a:solidFill>
                  <a:srgbClr val="000000"/>
                </a:solidFill>
                <a:effectLst/>
              </a:defRPr>
            </a:pPr>
            <a:r>
              <a:rPr b="1" spc="255" sz="6800">
                <a:solidFill>
                  <a:srgbClr val="F5B264"/>
                </a:solidFill>
                <a:effectLst>
                  <a:outerShdw sx="100000" sy="100000" kx="0" ky="0" algn="b" rotWithShape="0" blurRad="25400" dist="0" dir="0">
                    <a:srgbClr val="000000">
                      <a:alpha val="43000"/>
                    </a:srgbClr>
                  </a:outerShdw>
                </a:effectLst>
              </a:rPr>
              <a:t>Every Erring Believer</a:t>
            </a:r>
          </a:p>
        </p:txBody>
      </p:sp>
      <p:sp>
        <p:nvSpPr>
          <p:cNvPr id="185" name="Shape 185"/>
          <p:cNvSpPr/>
          <p:nvPr/>
        </p:nvSpPr>
        <p:spPr>
          <a:xfrm>
            <a:off x="4643911" y="4164803"/>
            <a:ext cx="8005302" cy="5397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774700" indent="-774700" algn="l" defTabSz="914400">
              <a:spcBef>
                <a:spcPts val="1000"/>
              </a:spcBef>
              <a:buClr>
                <a:srgbClr val="F8CC98"/>
              </a:buClr>
              <a:buSzPct val="100000"/>
              <a:buFont typeface="Wingdings 2"/>
              <a:buChar char="✦"/>
              <a:defRPr sz="1800">
                <a:solidFill>
                  <a:srgbClr val="000000"/>
                </a:solidFill>
              </a:defRPr>
            </a:pPr>
            <a:r>
              <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Judgment begins with the house of God – (1 Pet 4:17; 2 Cor 5:10) </a:t>
            </a:r>
            <a:endPar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1000"/>
              </a:spcBef>
              <a:buClr>
                <a:srgbClr val="F8CC98"/>
              </a:buClr>
              <a:buSzPct val="100000"/>
              <a:buFont typeface="Wingdings 2"/>
              <a:buChar char="✦"/>
              <a:defRPr sz="1800">
                <a:solidFill>
                  <a:srgbClr val="000000"/>
                </a:solidFill>
              </a:defRPr>
            </a:pPr>
            <a:r>
              <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Those who return to the world – (2 Pet 2:20-22; 2 Tim 4:10; Jam 4:4) </a:t>
            </a:r>
            <a:endPar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1000"/>
              </a:spcBef>
              <a:buClr>
                <a:srgbClr val="F8CC98"/>
              </a:buClr>
              <a:buSzPct val="100000"/>
              <a:buFont typeface="Wingdings 2"/>
              <a:buChar char="✦"/>
              <a:defRPr sz="1800">
                <a:solidFill>
                  <a:srgbClr val="000000"/>
                </a:solidFill>
              </a:defRPr>
            </a:pPr>
            <a:r>
              <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Those who do not walk in the light &amp; turn from the truth – (1 John 1:5-10; James 5:19:20)</a:t>
            </a:r>
            <a:endPar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1000"/>
              </a:spcBef>
              <a:buClr>
                <a:srgbClr val="F8CC98"/>
              </a:buClr>
              <a:buSzPct val="100000"/>
              <a:buFont typeface="Wingdings 2"/>
              <a:buChar char="✦"/>
              <a:defRPr sz="1800">
                <a:solidFill>
                  <a:srgbClr val="000000"/>
                </a:solidFill>
              </a:defRPr>
            </a:pPr>
            <a:r>
              <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The self righteous – (Luke 18:9-14)</a:t>
            </a:r>
          </a:p>
        </p:txBody>
      </p:sp>
      <p:pic>
        <p:nvPicPr>
          <p:cNvPr id="186" name=""/>
          <p:cNvPicPr/>
          <p:nvPr/>
        </p:nvPicPr>
        <p:blipFill>
          <a:blip r:embed="rId2">
            <a:extLst/>
          </a:blip>
          <a:stretch>
            <a:fillRect/>
          </a:stretch>
        </p:blipFill>
        <p:spPr>
          <a:xfrm>
            <a:off x="45719" y="2921000"/>
            <a:ext cx="4561136" cy="6886581"/>
          </a:xfrm>
          <a:prstGeom prst="rect">
            <a:avLst/>
          </a:prstGeom>
          <a:effectLst>
            <a:reflection blurRad="0" stA="30000" stPos="0" endA="0" endPos="40000" dist="0" dir="5400000" fadeDir="5400000" sx="100000" sy="-100000" kx="0" ky="0" algn="bl" rotWithShape="0"/>
          </a:effectLst>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85">
                                            <p:bg/>
                                          </p:spTgt>
                                        </p:tgtEl>
                                        <p:attrNameLst>
                                          <p:attrName>style.visibility</p:attrName>
                                        </p:attrNameLst>
                                      </p:cBhvr>
                                      <p:to>
                                        <p:strVal val="visible"/>
                                      </p:to>
                                    </p:set>
                                    <p:animEffect filter="wipe(left)" transition="in">
                                      <p:cBhvr>
                                        <p:cTn id="7" dur="1500"/>
                                        <p:tgtEl>
                                          <p:spTgt spid="185">
                                            <p:bg/>
                                          </p:spTgt>
                                        </p:tgtEl>
                                      </p:cBhvr>
                                    </p:animEffect>
                                  </p:childTnLst>
                                </p:cTn>
                              </p:par>
                              <p:par>
                                <p:cTn id="8" presetClass="entr" presetSubtype="8" presetID="22" grpId="1" fill="hold">
                                  <p:stCondLst>
                                    <p:cond delay="0"/>
                                  </p:stCondLst>
                                  <p:iterate type="el" backwards="0">
                                    <p:tmAbs val="0"/>
                                  </p:iterate>
                                  <p:childTnLst>
                                    <p:set>
                                      <p:cBhvr>
                                        <p:cTn id="9" fill="hold"/>
                                        <p:tgtEl>
                                          <p:spTgt spid="185">
                                            <p:txEl>
                                              <p:pRg st="0" end="0"/>
                                            </p:txEl>
                                          </p:spTgt>
                                        </p:tgtEl>
                                        <p:attrNameLst>
                                          <p:attrName>style.visibility</p:attrName>
                                        </p:attrNameLst>
                                      </p:cBhvr>
                                      <p:to>
                                        <p:strVal val="visible"/>
                                      </p:to>
                                    </p:set>
                                    <p:animEffect filter="wipe(left)" transition="in">
                                      <p:cBhvr>
                                        <p:cTn id="10" dur="1500"/>
                                        <p:tgtEl>
                                          <p:spTgt spid="18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85">
                                            <p:txEl>
                                              <p:pRg st="1" end="1"/>
                                            </p:txEl>
                                          </p:spTgt>
                                        </p:tgtEl>
                                        <p:attrNameLst>
                                          <p:attrName>style.visibility</p:attrName>
                                        </p:attrNameLst>
                                      </p:cBhvr>
                                      <p:to>
                                        <p:strVal val="visible"/>
                                      </p:to>
                                    </p:set>
                                    <p:animEffect filter="wipe(left)" transition="in">
                                      <p:cBhvr>
                                        <p:cTn id="15" dur="1500"/>
                                        <p:tgtEl>
                                          <p:spTgt spid="18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185">
                                            <p:txEl>
                                              <p:pRg st="2" end="2"/>
                                            </p:txEl>
                                          </p:spTgt>
                                        </p:tgtEl>
                                        <p:attrNameLst>
                                          <p:attrName>style.visibility</p:attrName>
                                        </p:attrNameLst>
                                      </p:cBhvr>
                                      <p:to>
                                        <p:strVal val="visible"/>
                                      </p:to>
                                    </p:set>
                                    <p:animEffect filter="wipe(left)" transition="in">
                                      <p:cBhvr>
                                        <p:cTn id="20" dur="1500"/>
                                        <p:tgtEl>
                                          <p:spTgt spid="18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185">
                                            <p:txEl>
                                              <p:pRg st="3" end="3"/>
                                            </p:txEl>
                                          </p:spTgt>
                                        </p:tgtEl>
                                        <p:attrNameLst>
                                          <p:attrName>style.visibility</p:attrName>
                                        </p:attrNameLst>
                                      </p:cBhvr>
                                      <p:to>
                                        <p:strVal val="visible"/>
                                      </p:to>
                                    </p:set>
                                    <p:animEffect filter="wipe(left)" transition="in">
                                      <p:cBhvr>
                                        <p:cTn id="25" dur="1500"/>
                                        <p:tgtEl>
                                          <p:spTgt spid="18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5"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nvSpPr>
        <p:spPr>
          <a:xfrm>
            <a:off x="162090" y="2015069"/>
            <a:ext cx="12501907"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800">
                <a:solidFill>
                  <a:srgbClr val="41A8F7"/>
                </a:solidFill>
                <a:latin typeface="Herculanum"/>
                <a:ea typeface="Herculanum"/>
                <a:cs typeface="Herculanum"/>
                <a:sym typeface="Herculanum"/>
              </a:defRPr>
            </a:lvl1pPr>
          </a:lstStyle>
          <a:p>
            <a:pPr lvl="0">
              <a:defRPr sz="1800">
                <a:solidFill>
                  <a:srgbClr val="000000"/>
                </a:solidFill>
              </a:defRPr>
            </a:pPr>
            <a:r>
              <a:rPr sz="5800">
                <a:solidFill>
                  <a:srgbClr val="41A8F7"/>
                </a:solidFill>
              </a:rPr>
              <a:t>MANY Have Everything To Fear</a:t>
            </a:r>
          </a:p>
        </p:txBody>
      </p:sp>
      <p:sp>
        <p:nvSpPr>
          <p:cNvPr id="189" name="Shape 189"/>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90" name="Shape 190"/>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91" name="Shape 191"/>
          <p:cNvSpPr/>
          <p:nvPr/>
        </p:nvSpPr>
        <p:spPr>
          <a:xfrm>
            <a:off x="4317881" y="3068194"/>
            <a:ext cx="8657362"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spc="255" sz="6800">
                <a:solidFill>
                  <a:srgbClr val="F5B264"/>
                </a:solidFill>
                <a:effectLst>
                  <a:outerShdw sx="100000" sy="100000" kx="0" ky="0" algn="b" rotWithShape="0" blurRad="25400" dist="0" dir="0">
                    <a:srgbClr val="000000">
                      <a:alpha val="43000"/>
                    </a:srgbClr>
                  </a:outerShdw>
                </a:effectLst>
                <a:latin typeface="Agency FB"/>
                <a:ea typeface="Agency FB"/>
                <a:cs typeface="Agency FB"/>
                <a:sym typeface="Agency FB"/>
              </a:defRPr>
            </a:lvl1pPr>
          </a:lstStyle>
          <a:p>
            <a:pPr lvl="0">
              <a:defRPr b="0" spc="0" sz="1800">
                <a:solidFill>
                  <a:srgbClr val="000000"/>
                </a:solidFill>
                <a:effectLst/>
              </a:defRPr>
            </a:pPr>
            <a:r>
              <a:rPr b="1" spc="255" sz="6800">
                <a:solidFill>
                  <a:srgbClr val="F5B264"/>
                </a:solidFill>
                <a:effectLst>
                  <a:outerShdw sx="100000" sy="100000" kx="0" ky="0" algn="b" rotWithShape="0" blurRad="25400" dist="0" dir="0">
                    <a:srgbClr val="000000">
                      <a:alpha val="43000"/>
                    </a:srgbClr>
                  </a:outerShdw>
                </a:effectLst>
              </a:rPr>
              <a:t>Every Erring Believer</a:t>
            </a:r>
          </a:p>
        </p:txBody>
      </p:sp>
      <p:sp>
        <p:nvSpPr>
          <p:cNvPr id="192" name="Shape 192"/>
          <p:cNvSpPr/>
          <p:nvPr/>
        </p:nvSpPr>
        <p:spPr>
          <a:xfrm>
            <a:off x="4643911" y="4437853"/>
            <a:ext cx="8005302" cy="4851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774700" indent="-774700" algn="l" defTabSz="914400">
              <a:spcBef>
                <a:spcPts val="1000"/>
              </a:spcBef>
              <a:buClr>
                <a:srgbClr val="F8CC98"/>
              </a:buClr>
              <a:buSzPct val="100000"/>
              <a:buFont typeface="Wingdings 2"/>
              <a:buChar char="✦"/>
              <a:defRPr sz="1800">
                <a:solidFill>
                  <a:srgbClr val="000000"/>
                </a:solidFill>
              </a:defRPr>
            </a:pPr>
            <a:r>
              <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Innovators – (2 John 9) </a:t>
            </a:r>
            <a:endPar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1000"/>
              </a:spcBef>
              <a:buClr>
                <a:srgbClr val="F8CC98"/>
              </a:buClr>
              <a:buSzPct val="100000"/>
              <a:buFont typeface="Wingdings 2"/>
              <a:buChar char="✦"/>
              <a:defRPr sz="1800">
                <a:solidFill>
                  <a:srgbClr val="000000"/>
                </a:solidFill>
              </a:defRPr>
            </a:pPr>
            <a:r>
              <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Cold formalism – (Amos 8:5; Mal. 1:8; John 4:24) </a:t>
            </a:r>
            <a:endPar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1000"/>
              </a:spcBef>
              <a:buClr>
                <a:srgbClr val="F8CC98"/>
              </a:buClr>
              <a:buSzPct val="100000"/>
              <a:buFont typeface="Wingdings 2"/>
              <a:buChar char="✦"/>
              <a:defRPr sz="1800">
                <a:solidFill>
                  <a:srgbClr val="000000"/>
                </a:solidFill>
              </a:defRPr>
            </a:pPr>
            <a:r>
              <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Those who harbor hatred – (Gal. 5:19-21; 1 John 4:7-21)</a:t>
            </a:r>
            <a:endPar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endParaRPr>
          </a:p>
          <a:p>
            <a:pPr lvl="0" marL="774700" indent="-774700" algn="l" defTabSz="914400">
              <a:spcBef>
                <a:spcPts val="1000"/>
              </a:spcBef>
              <a:buClr>
                <a:srgbClr val="F8CC98"/>
              </a:buClr>
              <a:buSzPct val="100000"/>
              <a:buFont typeface="Wingdings 2"/>
              <a:buChar char="✦"/>
              <a:defRPr sz="1800">
                <a:solidFill>
                  <a:srgbClr val="000000"/>
                </a:solidFill>
              </a:defRPr>
            </a:pPr>
            <a:r>
              <a:rPr b="1" sz="3600">
                <a:solidFill>
                  <a:srgbClr val="FFFFFF"/>
                </a:solidFill>
                <a:effectLst>
                  <a:outerShdw sx="100000" sy="100000" kx="0" ky="0" algn="b" rotWithShape="0" blurRad="76200" dist="76200" dir="2280441">
                    <a:srgbClr val="000000"/>
                  </a:outerShdw>
                </a:effectLst>
                <a:latin typeface="Book Antiqua Bold"/>
                <a:ea typeface="Book Antiqua Bold"/>
                <a:cs typeface="Book Antiqua Bold"/>
                <a:sym typeface="Book Antiqua Bold"/>
              </a:rPr>
              <a:t>Those who are lukewarm – (Rev 3:14ff; Matt. 25:31-46; Heb 10:24,25)</a:t>
            </a:r>
          </a:p>
        </p:txBody>
      </p:sp>
      <p:pic>
        <p:nvPicPr>
          <p:cNvPr id="193" name=""/>
          <p:cNvPicPr/>
          <p:nvPr/>
        </p:nvPicPr>
        <p:blipFill>
          <a:blip r:embed="rId2">
            <a:extLst/>
          </a:blip>
          <a:stretch>
            <a:fillRect/>
          </a:stretch>
        </p:blipFill>
        <p:spPr>
          <a:xfrm>
            <a:off x="45719" y="2921000"/>
            <a:ext cx="4561136" cy="6886581"/>
          </a:xfrm>
          <a:prstGeom prst="rect">
            <a:avLst/>
          </a:prstGeom>
          <a:effectLst>
            <a:reflection blurRad="0" stA="30000" stPos="0" endA="0" endPos="40000" dist="0" dir="5400000" fadeDir="5400000" sx="100000" sy="-100000" kx="0" ky="0" algn="bl" rotWithShape="0"/>
          </a:effectLst>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92">
                                            <p:txEl>
                                              <p:pRg st="1" end="1"/>
                                            </p:txEl>
                                          </p:spTgt>
                                        </p:tgtEl>
                                        <p:attrNameLst>
                                          <p:attrName>style.visibility</p:attrName>
                                        </p:attrNameLst>
                                      </p:cBhvr>
                                      <p:to>
                                        <p:strVal val="visible"/>
                                      </p:to>
                                    </p:set>
                                    <p:animEffect filter="wipe(left)" transition="in">
                                      <p:cBhvr>
                                        <p:cTn id="7" dur="1500"/>
                                        <p:tgtEl>
                                          <p:spTgt spid="19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1" fill="hold">
                                  <p:stCondLst>
                                    <p:cond delay="0"/>
                                  </p:stCondLst>
                                  <p:iterate type="el" backwards="0">
                                    <p:tmAbs val="0"/>
                                  </p:iterate>
                                  <p:childTnLst>
                                    <p:set>
                                      <p:cBhvr>
                                        <p:cTn id="11" fill="hold"/>
                                        <p:tgtEl>
                                          <p:spTgt spid="192">
                                            <p:txEl>
                                              <p:pRg st="2" end="2"/>
                                            </p:txEl>
                                          </p:spTgt>
                                        </p:tgtEl>
                                        <p:attrNameLst>
                                          <p:attrName>style.visibility</p:attrName>
                                        </p:attrNameLst>
                                      </p:cBhvr>
                                      <p:to>
                                        <p:strVal val="visible"/>
                                      </p:to>
                                    </p:set>
                                    <p:animEffect filter="wipe(left)" transition="in">
                                      <p:cBhvr>
                                        <p:cTn id="12" dur="1500"/>
                                        <p:tgtEl>
                                          <p:spTgt spid="19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1" fill="hold">
                                  <p:stCondLst>
                                    <p:cond delay="0"/>
                                  </p:stCondLst>
                                  <p:iterate type="el" backwards="0">
                                    <p:tmAbs val="0"/>
                                  </p:iterate>
                                  <p:childTnLst>
                                    <p:set>
                                      <p:cBhvr>
                                        <p:cTn id="16" fill="hold"/>
                                        <p:tgtEl>
                                          <p:spTgt spid="192">
                                            <p:txEl>
                                              <p:pRg st="3" end="3"/>
                                            </p:txEl>
                                          </p:spTgt>
                                        </p:tgtEl>
                                        <p:attrNameLst>
                                          <p:attrName>style.visibility</p:attrName>
                                        </p:attrNameLst>
                                      </p:cBhvr>
                                      <p:to>
                                        <p:strVal val="visible"/>
                                      </p:to>
                                    </p:set>
                                    <p:animEffect filter="wipe(left)" transition="in">
                                      <p:cBhvr>
                                        <p:cTn id="17" dur="1500"/>
                                        <p:tgtEl>
                                          <p:spTgt spid="19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2"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5" name="pasted-image.png"/>
          <p:cNvPicPr/>
          <p:nvPr/>
        </p:nvPicPr>
        <p:blipFill>
          <a:blip r:embed="rId2">
            <a:extLst/>
          </a:blip>
          <a:srcRect l="23826" t="5931" r="13672" b="15628"/>
          <a:stretch>
            <a:fillRect/>
          </a:stretch>
        </p:blipFill>
        <p:spPr>
          <a:xfrm>
            <a:off x="40679" y="3757452"/>
            <a:ext cx="6366348" cy="5321172"/>
          </a:xfrm>
          <a:prstGeom prst="rect">
            <a:avLst/>
          </a:prstGeom>
          <a:ln w="12700">
            <a:miter lim="400000"/>
          </a:ln>
        </p:spPr>
      </p:pic>
      <p:sp>
        <p:nvSpPr>
          <p:cNvPr id="196" name="Shape 196"/>
          <p:cNvSpPr/>
          <p:nvPr/>
        </p:nvSpPr>
        <p:spPr>
          <a:xfrm>
            <a:off x="162090" y="2015069"/>
            <a:ext cx="12501907"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800">
                <a:solidFill>
                  <a:srgbClr val="41A8F7"/>
                </a:solidFill>
                <a:latin typeface="Herculanum"/>
                <a:ea typeface="Herculanum"/>
                <a:cs typeface="Herculanum"/>
                <a:sym typeface="Herculanum"/>
              </a:defRPr>
            </a:lvl1pPr>
          </a:lstStyle>
          <a:p>
            <a:pPr lvl="0">
              <a:defRPr sz="1800">
                <a:solidFill>
                  <a:srgbClr val="000000"/>
                </a:solidFill>
              </a:defRPr>
            </a:pPr>
            <a:r>
              <a:rPr sz="5800">
                <a:solidFill>
                  <a:srgbClr val="41A8F7"/>
                </a:solidFill>
              </a:rPr>
              <a:t>MANY Have Everything To Fear</a:t>
            </a:r>
          </a:p>
        </p:txBody>
      </p:sp>
      <p:sp>
        <p:nvSpPr>
          <p:cNvPr id="197" name="Shape 197"/>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198" name="Shape 198"/>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199" name="Shape 199"/>
          <p:cNvSpPr/>
          <p:nvPr/>
        </p:nvSpPr>
        <p:spPr>
          <a:xfrm>
            <a:off x="6561472" y="3116143"/>
            <a:ext cx="6206059" cy="6451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defTabSz="914400">
              <a:defRPr sz="1800">
                <a:solidFill>
                  <a:srgbClr val="000000"/>
                </a:solidFill>
              </a:defRPr>
            </a:pPr>
            <a:r>
              <a:rPr b="1" sz="4600">
                <a:solidFill>
                  <a:srgbClr val="FFE7B6"/>
                </a:solidFill>
                <a:effectLst>
                  <a:outerShdw sx="100000" sy="100000" kx="0" ky="0" algn="b" rotWithShape="0" blurRad="63500" dist="63500" dir="7680000">
                    <a:srgbClr val="000000"/>
                  </a:outerShdw>
                </a:effectLst>
                <a:latin typeface="Denmark Regular"/>
                <a:ea typeface="Denmark Regular"/>
                <a:cs typeface="Denmark Regular"/>
                <a:sym typeface="Denmark Regular"/>
              </a:rPr>
              <a:t>Acts 17:30-31 (NKJV) </a:t>
            </a:r>
            <a:endParaRPr b="1" sz="4600">
              <a:solidFill>
                <a:srgbClr val="FFE7B6"/>
              </a:solidFill>
              <a:effectLst>
                <a:outerShdw sx="100000" sy="100000" kx="0" ky="0" algn="b" rotWithShape="0" blurRad="63500" dist="63500" dir="7680000">
                  <a:srgbClr val="000000"/>
                </a:outerShdw>
              </a:effectLst>
              <a:latin typeface="Denmark Regular"/>
              <a:ea typeface="Denmark Regular"/>
              <a:cs typeface="Denmark Regular"/>
              <a:sym typeface="Denmark Regular"/>
            </a:endParaRPr>
          </a:p>
          <a:p>
            <a:pPr lvl="0" defTabSz="914400">
              <a:defRPr sz="1800">
                <a:solidFill>
                  <a:srgbClr val="000000"/>
                </a:solidFill>
              </a:defRPr>
            </a:pPr>
            <a:r>
              <a:rPr baseline="30424" sz="3300">
                <a:solidFill>
                  <a:srgbClr val="FFE7B6"/>
                </a:solidFill>
                <a:effectLst>
                  <a:outerShdw sx="100000" sy="100000" kx="0" ky="0" algn="b" rotWithShape="0" blurRad="63500" dist="63500" dir="7680000">
                    <a:srgbClr val="000000"/>
                  </a:outerShdw>
                </a:effectLst>
                <a:latin typeface="Book Antiqua"/>
                <a:ea typeface="Book Antiqua"/>
                <a:cs typeface="Book Antiqua"/>
                <a:sym typeface="Book Antiqua"/>
              </a:rPr>
              <a:t>30 </a:t>
            </a:r>
            <a:r>
              <a:rPr sz="3300">
                <a:solidFill>
                  <a:srgbClr val="FFE7B6"/>
                </a:solidFill>
                <a:effectLst>
                  <a:outerShdw sx="100000" sy="100000" kx="0" ky="0" algn="b" rotWithShape="0" blurRad="63500" dist="63500" dir="7680000">
                    <a:srgbClr val="000000"/>
                  </a:outerShdw>
                </a:effectLst>
                <a:latin typeface="Book Antiqua"/>
                <a:ea typeface="Book Antiqua"/>
                <a:cs typeface="Book Antiqua"/>
                <a:sym typeface="Book Antiqua"/>
              </a:rPr>
              <a:t>Truly, these times of ignorance God overlooked, but now commands all men everywhere to repent,  </a:t>
            </a:r>
            <a:r>
              <a:rPr baseline="30424" sz="3300">
                <a:solidFill>
                  <a:srgbClr val="FFE7B6"/>
                </a:solidFill>
                <a:effectLst>
                  <a:outerShdw sx="100000" sy="100000" kx="0" ky="0" algn="b" rotWithShape="0" blurRad="63500" dist="63500" dir="7680000">
                    <a:srgbClr val="000000"/>
                  </a:outerShdw>
                </a:effectLst>
                <a:latin typeface="Book Antiqua"/>
                <a:ea typeface="Book Antiqua"/>
                <a:cs typeface="Book Antiqua"/>
                <a:sym typeface="Book Antiqua"/>
              </a:rPr>
              <a:t>31 </a:t>
            </a:r>
            <a:r>
              <a:rPr sz="3300">
                <a:solidFill>
                  <a:srgbClr val="FFE7B6"/>
                </a:solidFill>
                <a:effectLst>
                  <a:outerShdw sx="100000" sy="100000" kx="0" ky="0" algn="b" rotWithShape="0" blurRad="63500" dist="63500" dir="7680000">
                    <a:srgbClr val="000000"/>
                  </a:outerShdw>
                </a:effectLst>
                <a:latin typeface="Book Antiqua"/>
                <a:ea typeface="Book Antiqua"/>
                <a:cs typeface="Book Antiqua"/>
                <a:sym typeface="Book Antiqua"/>
              </a:rPr>
              <a:t>because He has appointed a day on which He will judge the world in righteousness by the Man whom He has ordained. He has given assurance of this to all by raising Him from the dead." </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99"/>
                                        </p:tgtEl>
                                        <p:attrNameLst>
                                          <p:attrName>style.visibility</p:attrName>
                                        </p:attrNameLst>
                                      </p:cBhvr>
                                      <p:to>
                                        <p:strVal val="visible"/>
                                      </p:to>
                                    </p:set>
                                    <p:anim calcmode="lin" valueType="num">
                                      <p:cBhvr>
                                        <p:cTn id="7" dur="1500" fill="hold"/>
                                        <p:tgtEl>
                                          <p:spTgt spid="199"/>
                                        </p:tgtEl>
                                        <p:attrNameLst>
                                          <p:attrName>ppt_x</p:attrName>
                                        </p:attrNameLst>
                                      </p:cBhvr>
                                      <p:tavLst>
                                        <p:tav tm="0">
                                          <p:val>
                                            <p:strVal val="#ppt_x"/>
                                          </p:val>
                                        </p:tav>
                                        <p:tav tm="100000">
                                          <p:val>
                                            <p:strVal val="#ppt_x"/>
                                          </p:val>
                                        </p:tav>
                                      </p:tavLst>
                                    </p:anim>
                                    <p:anim calcmode="lin" valueType="num">
                                      <p:cBhvr>
                                        <p:cTn id="8" dur="1500" fill="hold"/>
                                        <p:tgtEl>
                                          <p:spTgt spid="1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202" name="Shape 202"/>
          <p:cNvSpPr/>
          <p:nvPr/>
        </p:nvSpPr>
        <p:spPr>
          <a:xfrm>
            <a:off x="162090" y="1938869"/>
            <a:ext cx="12501907" cy="99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5800">
                <a:solidFill>
                  <a:srgbClr val="41A8F7"/>
                </a:solidFill>
                <a:latin typeface="Herculanum"/>
                <a:ea typeface="Herculanum"/>
                <a:cs typeface="Herculanum"/>
                <a:sym typeface="Herculanum"/>
              </a:rPr>
              <a:t>Passages To Take </a:t>
            </a:r>
            <a:r>
              <a:rPr sz="5800">
                <a:solidFill>
                  <a:srgbClr val="41A8F7"/>
                </a:solidFill>
                <a:latin typeface="Informal 011 BT"/>
                <a:ea typeface="Informal 011 BT"/>
                <a:cs typeface="Informal 011 BT"/>
                <a:sym typeface="Informal 011 BT"/>
              </a:rPr>
              <a:t>Very</a:t>
            </a:r>
            <a:r>
              <a:rPr sz="5800">
                <a:solidFill>
                  <a:srgbClr val="41A8F7"/>
                </a:solidFill>
                <a:latin typeface="Herculanum"/>
                <a:ea typeface="Herculanum"/>
                <a:cs typeface="Herculanum"/>
                <a:sym typeface="Herculanum"/>
              </a:rPr>
              <a:t> Seriously</a:t>
            </a:r>
          </a:p>
        </p:txBody>
      </p:sp>
      <p:sp>
        <p:nvSpPr>
          <p:cNvPr id="203" name="Shape 203"/>
          <p:cNvSpPr/>
          <p:nvPr/>
        </p:nvSpPr>
        <p:spPr>
          <a:xfrm>
            <a:off x="6130404" y="3535565"/>
            <a:ext cx="6833709" cy="590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774700" indent="-774700" algn="l" defTabSz="914400">
              <a:spcBef>
                <a:spcPts val="2000"/>
              </a:spcBef>
              <a:buClr>
                <a:srgbClr val="F8CC98"/>
              </a:buClr>
              <a:buSzPct val="100000"/>
              <a:buFont typeface="Wingdings 2"/>
              <a:buChar char="✦"/>
              <a:defRPr sz="1800">
                <a:solidFill>
                  <a:srgbClr val="000000"/>
                </a:solidFill>
              </a:defRPr>
            </a:pPr>
            <a:r>
              <a:rPr sz="42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Matthew 7:13,14; Luke 13:20-27</a:t>
            </a:r>
            <a:endParaRPr sz="42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endParaRPr>
          </a:p>
          <a:p>
            <a:pPr lvl="0" marL="774700" indent="-774700" algn="l" defTabSz="914400">
              <a:spcBef>
                <a:spcPts val="2000"/>
              </a:spcBef>
              <a:buClr>
                <a:srgbClr val="F8CC98"/>
              </a:buClr>
              <a:buSzPct val="100000"/>
              <a:buFont typeface="Wingdings 2"/>
              <a:buChar char="✦"/>
              <a:defRPr sz="1800">
                <a:solidFill>
                  <a:srgbClr val="000000"/>
                </a:solidFill>
              </a:defRPr>
            </a:pPr>
            <a:r>
              <a:rPr sz="42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Mat 5:28,30</a:t>
            </a:r>
            <a:endParaRPr sz="42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endParaRPr>
          </a:p>
          <a:p>
            <a:pPr lvl="0" marL="774700" indent="-774700" algn="l" defTabSz="914400">
              <a:spcBef>
                <a:spcPts val="2000"/>
              </a:spcBef>
              <a:buClr>
                <a:srgbClr val="F8CC98"/>
              </a:buClr>
              <a:buSzPct val="100000"/>
              <a:buFont typeface="Wingdings 2"/>
              <a:buChar char="✦"/>
              <a:defRPr sz="1800">
                <a:solidFill>
                  <a:srgbClr val="000000"/>
                </a:solidFill>
              </a:defRPr>
            </a:pPr>
            <a:r>
              <a:rPr sz="42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Mat 12:33-37</a:t>
            </a:r>
            <a:endParaRPr sz="42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endParaRPr>
          </a:p>
          <a:p>
            <a:pPr lvl="0" marL="774700" indent="-774700" algn="l" defTabSz="914400">
              <a:spcBef>
                <a:spcPts val="2000"/>
              </a:spcBef>
              <a:buClr>
                <a:srgbClr val="F8CC98"/>
              </a:buClr>
              <a:buSzPct val="100000"/>
              <a:buFont typeface="Wingdings 2"/>
              <a:buChar char="✦"/>
              <a:defRPr sz="1800">
                <a:solidFill>
                  <a:srgbClr val="000000"/>
                </a:solidFill>
              </a:defRPr>
            </a:pPr>
            <a:r>
              <a:rPr sz="42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James 4:17</a:t>
            </a:r>
            <a:endParaRPr sz="42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endParaRPr>
          </a:p>
          <a:p>
            <a:pPr lvl="0" marL="774700" indent="-774700" algn="l" defTabSz="914400">
              <a:spcBef>
                <a:spcPts val="2000"/>
              </a:spcBef>
              <a:buClr>
                <a:srgbClr val="F8CC98"/>
              </a:buClr>
              <a:buSzPct val="100000"/>
              <a:buFont typeface="Wingdings 2"/>
              <a:buChar char="✦"/>
              <a:defRPr sz="1800">
                <a:solidFill>
                  <a:srgbClr val="000000"/>
                </a:solidFill>
              </a:defRPr>
            </a:pPr>
            <a:r>
              <a:rPr sz="42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2 Thes 2:10-12</a:t>
            </a:r>
            <a:endParaRPr sz="42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endParaRPr>
          </a:p>
          <a:p>
            <a:pPr lvl="0" marL="774700" indent="-774700" algn="l" defTabSz="914400">
              <a:spcBef>
                <a:spcPts val="2000"/>
              </a:spcBef>
              <a:buClr>
                <a:srgbClr val="F8CC98"/>
              </a:buClr>
              <a:buSzPct val="100000"/>
              <a:buFont typeface="Wingdings 2"/>
              <a:buChar char="✦"/>
              <a:defRPr sz="1800">
                <a:solidFill>
                  <a:srgbClr val="000000"/>
                </a:solidFill>
              </a:defRPr>
            </a:pPr>
            <a:r>
              <a:rPr sz="42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Matthew 7:21-23</a:t>
            </a:r>
          </a:p>
        </p:txBody>
      </p:sp>
      <p:sp>
        <p:nvSpPr>
          <p:cNvPr id="204" name="Shape 204"/>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pic>
        <p:nvPicPr>
          <p:cNvPr id="205" name=""/>
          <p:cNvPicPr/>
          <p:nvPr/>
        </p:nvPicPr>
        <p:blipFill>
          <a:blip r:embed="rId2">
            <a:extLst/>
          </a:blip>
          <a:stretch>
            <a:fillRect/>
          </a:stretch>
        </p:blipFill>
        <p:spPr>
          <a:xfrm>
            <a:off x="107950" y="3020483"/>
            <a:ext cx="5728666" cy="6684844"/>
          </a:xfrm>
          <a:prstGeom prst="rect">
            <a:avLst/>
          </a:prstGeom>
        </p:spPr>
      </p:pic>
    </p:spTree>
  </p:cSld>
  <p:clrMapOvr>
    <a:masterClrMapping/>
  </p:clrMapOvr>
  <p:transition spd="slow" advClick="1">
    <p:checker dir="horz"/>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203">
                                            <p:bg/>
                                          </p:spTgt>
                                        </p:tgtEl>
                                        <p:attrNameLst>
                                          <p:attrName>style.visibility</p:attrName>
                                        </p:attrNameLst>
                                      </p:cBhvr>
                                      <p:to>
                                        <p:strVal val="visible"/>
                                      </p:to>
                                    </p:set>
                                    <p:animEffect filter="wipe(left)" transition="in">
                                      <p:cBhvr>
                                        <p:cTn id="7" dur="1500"/>
                                        <p:tgtEl>
                                          <p:spTgt spid="203">
                                            <p:bg/>
                                          </p:spTgt>
                                        </p:tgtEl>
                                      </p:cBhvr>
                                    </p:animEffect>
                                  </p:childTnLst>
                                </p:cTn>
                              </p:par>
                              <p:par>
                                <p:cTn id="8" presetClass="entr" presetSubtype="8" presetID="22" grpId="1" fill="hold">
                                  <p:stCondLst>
                                    <p:cond delay="0"/>
                                  </p:stCondLst>
                                  <p:iterate type="el" backwards="0">
                                    <p:tmAbs val="0"/>
                                  </p:iterate>
                                  <p:childTnLst>
                                    <p:set>
                                      <p:cBhvr>
                                        <p:cTn id="9" fill="hold"/>
                                        <p:tgtEl>
                                          <p:spTgt spid="203">
                                            <p:txEl>
                                              <p:pRg st="0" end="0"/>
                                            </p:txEl>
                                          </p:spTgt>
                                        </p:tgtEl>
                                        <p:attrNameLst>
                                          <p:attrName>style.visibility</p:attrName>
                                        </p:attrNameLst>
                                      </p:cBhvr>
                                      <p:to>
                                        <p:strVal val="visible"/>
                                      </p:to>
                                    </p:set>
                                    <p:animEffect filter="wipe(left)" transition="in">
                                      <p:cBhvr>
                                        <p:cTn id="10" dur="1500"/>
                                        <p:tgtEl>
                                          <p:spTgt spid="2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203">
                                            <p:txEl>
                                              <p:pRg st="1" end="1"/>
                                            </p:txEl>
                                          </p:spTgt>
                                        </p:tgtEl>
                                        <p:attrNameLst>
                                          <p:attrName>style.visibility</p:attrName>
                                        </p:attrNameLst>
                                      </p:cBhvr>
                                      <p:to>
                                        <p:strVal val="visible"/>
                                      </p:to>
                                    </p:set>
                                    <p:animEffect filter="wipe(left)" transition="in">
                                      <p:cBhvr>
                                        <p:cTn id="15" dur="1500"/>
                                        <p:tgtEl>
                                          <p:spTgt spid="2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203">
                                            <p:txEl>
                                              <p:pRg st="2" end="2"/>
                                            </p:txEl>
                                          </p:spTgt>
                                        </p:tgtEl>
                                        <p:attrNameLst>
                                          <p:attrName>style.visibility</p:attrName>
                                        </p:attrNameLst>
                                      </p:cBhvr>
                                      <p:to>
                                        <p:strVal val="visible"/>
                                      </p:to>
                                    </p:set>
                                    <p:animEffect filter="wipe(left)" transition="in">
                                      <p:cBhvr>
                                        <p:cTn id="20" dur="1500"/>
                                        <p:tgtEl>
                                          <p:spTgt spid="20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203">
                                            <p:txEl>
                                              <p:pRg st="3" end="3"/>
                                            </p:txEl>
                                          </p:spTgt>
                                        </p:tgtEl>
                                        <p:attrNameLst>
                                          <p:attrName>style.visibility</p:attrName>
                                        </p:attrNameLst>
                                      </p:cBhvr>
                                      <p:to>
                                        <p:strVal val="visible"/>
                                      </p:to>
                                    </p:set>
                                    <p:animEffect filter="wipe(left)" transition="in">
                                      <p:cBhvr>
                                        <p:cTn id="25" dur="1500"/>
                                        <p:tgtEl>
                                          <p:spTgt spid="20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203">
                                            <p:txEl>
                                              <p:pRg st="4" end="4"/>
                                            </p:txEl>
                                          </p:spTgt>
                                        </p:tgtEl>
                                        <p:attrNameLst>
                                          <p:attrName>style.visibility</p:attrName>
                                        </p:attrNameLst>
                                      </p:cBhvr>
                                      <p:to>
                                        <p:strVal val="visible"/>
                                      </p:to>
                                    </p:set>
                                    <p:animEffect filter="wipe(left)" transition="in">
                                      <p:cBhvr>
                                        <p:cTn id="30" dur="1500"/>
                                        <p:tgtEl>
                                          <p:spTgt spid="20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1" fill="hold">
                                  <p:stCondLst>
                                    <p:cond delay="0"/>
                                  </p:stCondLst>
                                  <p:iterate type="el" backwards="0">
                                    <p:tmAbs val="0"/>
                                  </p:iterate>
                                  <p:childTnLst>
                                    <p:set>
                                      <p:cBhvr>
                                        <p:cTn id="34" fill="hold"/>
                                        <p:tgtEl>
                                          <p:spTgt spid="203">
                                            <p:txEl>
                                              <p:pRg st="5" end="5"/>
                                            </p:txEl>
                                          </p:spTgt>
                                        </p:tgtEl>
                                        <p:attrNameLst>
                                          <p:attrName>style.visibility</p:attrName>
                                        </p:attrNameLst>
                                      </p:cBhvr>
                                      <p:to>
                                        <p:strVal val="visible"/>
                                      </p:to>
                                    </p:set>
                                    <p:animEffect filter="wipe(left)" transition="in">
                                      <p:cBhvr>
                                        <p:cTn id="35" dur="1500"/>
                                        <p:tgtEl>
                                          <p:spTgt spid="20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3"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7" name="pasted-image.tif"/>
          <p:cNvPicPr/>
          <p:nvPr/>
        </p:nvPicPr>
        <p:blipFill>
          <a:blip r:embed="rId2">
            <a:extLst/>
          </a:blip>
          <a:stretch>
            <a:fillRect/>
          </a:stretch>
        </p:blipFill>
        <p:spPr>
          <a:xfrm>
            <a:off x="520590" y="1741003"/>
            <a:ext cx="11963620" cy="7693994"/>
          </a:xfrm>
          <a:prstGeom prst="rect">
            <a:avLst/>
          </a:prstGeom>
          <a:ln w="12700">
            <a:miter lim="400000"/>
          </a:ln>
        </p:spPr>
      </p:pic>
      <p:sp>
        <p:nvSpPr>
          <p:cNvPr id="208" name="Shape 208"/>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 name=""/>
          <p:cNvPicPr/>
          <p:nvPr/>
        </p:nvPicPr>
        <p:blipFill>
          <a:blip r:embed="rId2">
            <a:extLst/>
          </a:blip>
          <a:stretch>
            <a:fillRect/>
          </a:stretch>
        </p:blipFill>
        <p:spPr>
          <a:xfrm>
            <a:off x="183975" y="3705631"/>
            <a:ext cx="6790713" cy="5531502"/>
          </a:xfrm>
          <a:prstGeom prst="rect">
            <a:avLst/>
          </a:prstGeom>
        </p:spPr>
      </p:pic>
      <p:sp>
        <p:nvSpPr>
          <p:cNvPr id="47" name="Shape 47"/>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48" name="Shape 48"/>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49" name="Shape 49"/>
          <p:cNvSpPr/>
          <p:nvPr/>
        </p:nvSpPr>
        <p:spPr>
          <a:xfrm>
            <a:off x="251446" y="2131486"/>
            <a:ext cx="12501907"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solidFill>
                  <a:srgbClr val="41A8F7"/>
                </a:solidFill>
                <a:latin typeface="Herculanum"/>
                <a:ea typeface="Herculanum"/>
                <a:cs typeface="Herculanum"/>
                <a:sym typeface="Herculanum"/>
              </a:defRPr>
            </a:lvl1pPr>
          </a:lstStyle>
          <a:p>
            <a:pPr lvl="0">
              <a:defRPr sz="1800">
                <a:solidFill>
                  <a:srgbClr val="000000"/>
                </a:solidFill>
              </a:defRPr>
            </a:pPr>
            <a:r>
              <a:rPr sz="4500">
                <a:solidFill>
                  <a:srgbClr val="41A8F7"/>
                </a:solidFill>
              </a:rPr>
              <a:t>Your Attitude Towards God &amp; His Word?</a:t>
            </a:r>
          </a:p>
        </p:txBody>
      </p:sp>
      <p:sp>
        <p:nvSpPr>
          <p:cNvPr id="50" name="Shape 50"/>
          <p:cNvSpPr/>
          <p:nvPr/>
        </p:nvSpPr>
        <p:spPr>
          <a:xfrm>
            <a:off x="6897758" y="3404729"/>
            <a:ext cx="5875528" cy="61333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defTabSz="457200">
              <a:spcBef>
                <a:spcPts val="1600"/>
              </a:spcBef>
              <a:defRPr sz="1800">
                <a:solidFill>
                  <a:srgbClr val="000000"/>
                </a:solidFill>
              </a:defRPr>
            </a:pPr>
            <a:r>
              <a:rPr sz="3200">
                <a:solidFill>
                  <a:srgbClr val="E8A433"/>
                </a:solidFill>
                <a:latin typeface="Denmark Regular"/>
                <a:ea typeface="Denmark Regular"/>
                <a:cs typeface="Denmark Regular"/>
                <a:sym typeface="Denmark Regular"/>
              </a:rPr>
              <a:t>Isaiah 66:1–2 (NKJV)</a:t>
            </a:r>
            <a:endParaRPr sz="3200">
              <a:solidFill>
                <a:srgbClr val="E8A433"/>
              </a:solidFill>
              <a:latin typeface="Denmark Regular"/>
              <a:ea typeface="Denmark Regular"/>
              <a:cs typeface="Denmark Regular"/>
              <a:sym typeface="Denmark Regular"/>
            </a:endParaRPr>
          </a:p>
          <a:p>
            <a:pPr lvl="0" defTabSz="457200">
              <a:spcBef>
                <a:spcPts val="1600"/>
              </a:spcBef>
              <a:defRPr sz="1800">
                <a:solidFill>
                  <a:srgbClr val="000000"/>
                </a:solidFill>
              </a:defRPr>
            </a:pPr>
            <a:r>
              <a:rPr baseline="31999" sz="3200">
                <a:solidFill>
                  <a:srgbClr val="FFFFFF"/>
                </a:solidFill>
                <a:latin typeface="Candara"/>
                <a:ea typeface="Candara"/>
                <a:cs typeface="Candara"/>
                <a:sym typeface="Candara"/>
              </a:rPr>
              <a:t>1</a:t>
            </a:r>
            <a:r>
              <a:rPr sz="3200">
                <a:solidFill>
                  <a:srgbClr val="FFFFFF"/>
                </a:solidFill>
                <a:latin typeface="Candara"/>
                <a:ea typeface="Candara"/>
                <a:cs typeface="Candara"/>
                <a:sym typeface="Candara"/>
              </a:rPr>
              <a:t> Thus says the Lord: “Heaven </a:t>
            </a:r>
            <a:r>
              <a:rPr i="1" sz="3200">
                <a:solidFill>
                  <a:srgbClr val="FFFFFF"/>
                </a:solidFill>
                <a:latin typeface="Candara"/>
                <a:ea typeface="Candara"/>
                <a:cs typeface="Candara"/>
                <a:sym typeface="Candara"/>
              </a:rPr>
              <a:t>is</a:t>
            </a:r>
            <a:r>
              <a:rPr sz="3200">
                <a:solidFill>
                  <a:srgbClr val="FFFFFF"/>
                </a:solidFill>
                <a:latin typeface="Candara"/>
                <a:ea typeface="Candara"/>
                <a:cs typeface="Candara"/>
                <a:sym typeface="Candara"/>
              </a:rPr>
              <a:t> My throne, And earth </a:t>
            </a:r>
            <a:r>
              <a:rPr i="1" sz="3200">
                <a:solidFill>
                  <a:srgbClr val="FFFFFF"/>
                </a:solidFill>
                <a:latin typeface="Candara"/>
                <a:ea typeface="Candara"/>
                <a:cs typeface="Candara"/>
                <a:sym typeface="Candara"/>
              </a:rPr>
              <a:t>is</a:t>
            </a:r>
            <a:r>
              <a:rPr sz="3200">
                <a:solidFill>
                  <a:srgbClr val="FFFFFF"/>
                </a:solidFill>
                <a:latin typeface="Candara"/>
                <a:ea typeface="Candara"/>
                <a:cs typeface="Candara"/>
                <a:sym typeface="Candara"/>
              </a:rPr>
              <a:t> My footstool. Where </a:t>
            </a:r>
            <a:r>
              <a:rPr i="1" sz="3200">
                <a:solidFill>
                  <a:srgbClr val="FFFFFF"/>
                </a:solidFill>
                <a:latin typeface="Candara"/>
                <a:ea typeface="Candara"/>
                <a:cs typeface="Candara"/>
                <a:sym typeface="Candara"/>
              </a:rPr>
              <a:t>is</a:t>
            </a:r>
            <a:r>
              <a:rPr sz="3200">
                <a:solidFill>
                  <a:srgbClr val="FFFFFF"/>
                </a:solidFill>
                <a:latin typeface="Candara"/>
                <a:ea typeface="Candara"/>
                <a:cs typeface="Candara"/>
                <a:sym typeface="Candara"/>
              </a:rPr>
              <a:t> the house that you will build Me? And where </a:t>
            </a:r>
            <a:r>
              <a:rPr i="1" sz="3200">
                <a:solidFill>
                  <a:srgbClr val="FFFFFF"/>
                </a:solidFill>
                <a:latin typeface="Candara"/>
                <a:ea typeface="Candara"/>
                <a:cs typeface="Candara"/>
                <a:sym typeface="Candara"/>
              </a:rPr>
              <a:t>is</a:t>
            </a:r>
            <a:r>
              <a:rPr sz="3200">
                <a:solidFill>
                  <a:srgbClr val="FFFFFF"/>
                </a:solidFill>
                <a:latin typeface="Candara"/>
                <a:ea typeface="Candara"/>
                <a:cs typeface="Candara"/>
                <a:sym typeface="Candara"/>
              </a:rPr>
              <a:t> the place of My rest? </a:t>
            </a:r>
            <a:r>
              <a:rPr baseline="31999" sz="3200">
                <a:solidFill>
                  <a:srgbClr val="FFFFFF"/>
                </a:solidFill>
                <a:latin typeface="Candara"/>
                <a:ea typeface="Candara"/>
                <a:cs typeface="Candara"/>
                <a:sym typeface="Candara"/>
              </a:rPr>
              <a:t>2</a:t>
            </a:r>
            <a:r>
              <a:rPr sz="3200">
                <a:solidFill>
                  <a:srgbClr val="FFFFFF"/>
                </a:solidFill>
                <a:latin typeface="Candara"/>
                <a:ea typeface="Candara"/>
                <a:cs typeface="Candara"/>
                <a:sym typeface="Candara"/>
              </a:rPr>
              <a:t> For all those </a:t>
            </a:r>
            <a:r>
              <a:rPr i="1" sz="3200">
                <a:solidFill>
                  <a:srgbClr val="FFFFFF"/>
                </a:solidFill>
                <a:latin typeface="Candara"/>
                <a:ea typeface="Candara"/>
                <a:cs typeface="Candara"/>
                <a:sym typeface="Candara"/>
              </a:rPr>
              <a:t>things</a:t>
            </a:r>
            <a:r>
              <a:rPr sz="3200">
                <a:solidFill>
                  <a:srgbClr val="FFFFFF"/>
                </a:solidFill>
                <a:latin typeface="Candara"/>
                <a:ea typeface="Candara"/>
                <a:cs typeface="Candara"/>
                <a:sym typeface="Candara"/>
              </a:rPr>
              <a:t> My hand has made, And all those </a:t>
            </a:r>
            <a:r>
              <a:rPr i="1" sz="3200">
                <a:solidFill>
                  <a:srgbClr val="FFFFFF"/>
                </a:solidFill>
                <a:latin typeface="Candara"/>
                <a:ea typeface="Candara"/>
                <a:cs typeface="Candara"/>
                <a:sym typeface="Candara"/>
              </a:rPr>
              <a:t>things</a:t>
            </a:r>
            <a:r>
              <a:rPr sz="3200">
                <a:solidFill>
                  <a:srgbClr val="FFFFFF"/>
                </a:solidFill>
                <a:latin typeface="Candara"/>
                <a:ea typeface="Candara"/>
                <a:cs typeface="Candara"/>
                <a:sym typeface="Candara"/>
              </a:rPr>
              <a:t> exist,” Says the Lord. “But on this </a:t>
            </a:r>
            <a:r>
              <a:rPr i="1" sz="3200">
                <a:solidFill>
                  <a:srgbClr val="FFFFFF"/>
                </a:solidFill>
                <a:latin typeface="Candara"/>
                <a:ea typeface="Candara"/>
                <a:cs typeface="Candara"/>
                <a:sym typeface="Candara"/>
              </a:rPr>
              <a:t>one</a:t>
            </a:r>
            <a:r>
              <a:rPr sz="3200">
                <a:solidFill>
                  <a:srgbClr val="FFFFFF"/>
                </a:solidFill>
                <a:latin typeface="Candara"/>
                <a:ea typeface="Candara"/>
                <a:cs typeface="Candara"/>
                <a:sym typeface="Candara"/>
              </a:rPr>
              <a:t> will I look: On </a:t>
            </a:r>
            <a:r>
              <a:rPr i="1" sz="3200">
                <a:solidFill>
                  <a:srgbClr val="FFFFFF"/>
                </a:solidFill>
                <a:latin typeface="Candara"/>
                <a:ea typeface="Candara"/>
                <a:cs typeface="Candara"/>
                <a:sym typeface="Candara"/>
              </a:rPr>
              <a:t>him who is</a:t>
            </a:r>
            <a:r>
              <a:rPr sz="3200">
                <a:solidFill>
                  <a:srgbClr val="FFFFFF"/>
                </a:solidFill>
                <a:latin typeface="Candara"/>
                <a:ea typeface="Candara"/>
                <a:cs typeface="Candara"/>
                <a:sym typeface="Candara"/>
              </a:rPr>
              <a:t> poor and of a contrite spirit, And who trembles at My word.</a:t>
            </a:r>
          </a:p>
        </p:txBody>
      </p:sp>
      <p:sp>
        <p:nvSpPr>
          <p:cNvPr id="51" name="Shape 51"/>
          <p:cNvSpPr/>
          <p:nvPr/>
        </p:nvSpPr>
        <p:spPr>
          <a:xfrm>
            <a:off x="7937368" y="9034329"/>
            <a:ext cx="3694709" cy="5072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defRPr sz="3200">
                <a:solidFill>
                  <a:srgbClr val="FFFB00"/>
                </a:solidFill>
                <a:latin typeface="Candara"/>
                <a:ea typeface="Candara"/>
                <a:cs typeface="Candara"/>
                <a:sym typeface="Candara"/>
              </a:defRPr>
            </a:lvl1pPr>
          </a:lstStyle>
          <a:p>
            <a:pPr lvl="0">
              <a:defRPr sz="1800">
                <a:solidFill>
                  <a:srgbClr val="000000"/>
                </a:solidFill>
              </a:defRPr>
            </a:pPr>
            <a:r>
              <a:rPr sz="3200">
                <a:solidFill>
                  <a:srgbClr val="FFFB00"/>
                </a:solidFill>
              </a:rPr>
              <a:t>trembles at My word</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1"/>
                                        </p:tgtEl>
                                        <p:attrNameLst>
                                          <p:attrName>style.visibility</p:attrName>
                                        </p:attrNameLst>
                                      </p:cBhvr>
                                      <p:to>
                                        <p:strVal val="visible"/>
                                      </p:to>
                                    </p:set>
                                    <p:animEffect filter="fade" transition="in">
                                      <p:cBhvr>
                                        <p:cTn id="7" dur="1500"/>
                                        <p:tgtEl>
                                          <p:spTgt spid="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211" name="Shape 211"/>
          <p:cNvSpPr/>
          <p:nvPr/>
        </p:nvSpPr>
        <p:spPr>
          <a:xfrm>
            <a:off x="6246953" y="3116143"/>
            <a:ext cx="6463160" cy="662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774700" indent="-774700" algn="l" defTabSz="914400">
              <a:spcBef>
                <a:spcPts val="1000"/>
              </a:spcBef>
              <a:buClr>
                <a:srgbClr val="F8CC98"/>
              </a:buClr>
              <a:buSzPct val="100000"/>
              <a:buFont typeface="Wingdings 2"/>
              <a:buChar char="✦"/>
              <a:defRPr sz="1800">
                <a:solidFill>
                  <a:srgbClr val="000000"/>
                </a:solidFill>
              </a:defRPr>
            </a:pPr>
            <a:r>
              <a:rPr sz="37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You Can Be Saved – Mark 16:16; Acts 2:38</a:t>
            </a:r>
            <a:endParaRPr sz="37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endParaRPr>
          </a:p>
          <a:p>
            <a:pPr lvl="0" marL="774700" indent="-774700" algn="l" defTabSz="914400">
              <a:spcBef>
                <a:spcPts val="1000"/>
              </a:spcBef>
              <a:buClr>
                <a:srgbClr val="F8CC98"/>
              </a:buClr>
              <a:buSzPct val="100000"/>
              <a:buFont typeface="Wingdings 2"/>
              <a:buChar char="✦"/>
              <a:defRPr sz="1800">
                <a:solidFill>
                  <a:srgbClr val="000000"/>
                </a:solidFill>
              </a:defRPr>
            </a:pPr>
            <a:r>
              <a:rPr sz="37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You Can Serve The Lord Acceptably – John 4:24; James 1:26,27</a:t>
            </a:r>
            <a:endParaRPr sz="37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endParaRPr>
          </a:p>
          <a:p>
            <a:pPr lvl="0" marL="774700" indent="-774700" algn="l" defTabSz="914400">
              <a:spcBef>
                <a:spcPts val="1000"/>
              </a:spcBef>
              <a:buClr>
                <a:srgbClr val="F8CC98"/>
              </a:buClr>
              <a:buSzPct val="100000"/>
              <a:buFont typeface="Wingdings 2"/>
              <a:buChar char="✦"/>
              <a:defRPr sz="1800">
                <a:solidFill>
                  <a:srgbClr val="000000"/>
                </a:solidFill>
              </a:defRPr>
            </a:pPr>
            <a:r>
              <a:rPr sz="37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You Can Be Ready For THAT DAY– 2 Cor 15:58; 2 Peter 3:13,14</a:t>
            </a:r>
            <a:endParaRPr sz="37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endParaRPr>
          </a:p>
          <a:p>
            <a:pPr lvl="0" marL="774700" indent="-774700" algn="l" defTabSz="914400">
              <a:spcBef>
                <a:spcPts val="1000"/>
              </a:spcBef>
              <a:buClr>
                <a:srgbClr val="F8CC98"/>
              </a:buClr>
              <a:buSzPct val="100000"/>
              <a:buFont typeface="Wingdings 2"/>
              <a:buChar char="✦"/>
              <a:defRPr sz="1800">
                <a:solidFill>
                  <a:srgbClr val="000000"/>
                </a:solidFill>
              </a:defRPr>
            </a:pPr>
            <a:r>
              <a:rPr sz="3700">
                <a:solidFill>
                  <a:srgbClr val="FFFFFF"/>
                </a:solidFill>
                <a:effectLst>
                  <a:outerShdw sx="100000" sy="100000" kx="0" ky="0" algn="b" rotWithShape="0" blurRad="76200" dist="76200" dir="2280441">
                    <a:srgbClr val="000000"/>
                  </a:outerShdw>
                </a:effectLst>
                <a:latin typeface="Book Antiqua"/>
                <a:ea typeface="Book Antiqua"/>
                <a:cs typeface="Book Antiqua"/>
                <a:sym typeface="Book Antiqua"/>
              </a:rPr>
              <a:t>You CAN Hear the Words “Come, you blessed of My Father” – Mat 25:34</a:t>
            </a:r>
          </a:p>
        </p:txBody>
      </p:sp>
      <p:sp>
        <p:nvSpPr>
          <p:cNvPr id="212" name="Shape 212"/>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213" name="Shape 213"/>
          <p:cNvSpPr/>
          <p:nvPr/>
        </p:nvSpPr>
        <p:spPr>
          <a:xfrm>
            <a:off x="162090" y="2015069"/>
            <a:ext cx="12501907"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800">
                <a:solidFill>
                  <a:srgbClr val="41A8F7"/>
                </a:solidFill>
                <a:latin typeface="Herculanum"/>
                <a:ea typeface="Herculanum"/>
                <a:cs typeface="Herculanum"/>
                <a:sym typeface="Herculanum"/>
              </a:defRPr>
            </a:lvl1pPr>
          </a:lstStyle>
          <a:p>
            <a:pPr lvl="0">
              <a:defRPr sz="1800">
                <a:solidFill>
                  <a:srgbClr val="000000"/>
                </a:solidFill>
              </a:defRPr>
            </a:pPr>
            <a:r>
              <a:rPr sz="5800">
                <a:solidFill>
                  <a:srgbClr val="41A8F7"/>
                </a:solidFill>
              </a:rPr>
              <a:t>You Can Have Nothing To Fear</a:t>
            </a:r>
          </a:p>
        </p:txBody>
      </p:sp>
      <p:pic>
        <p:nvPicPr>
          <p:cNvPr id="214" name=""/>
          <p:cNvPicPr/>
          <p:nvPr/>
        </p:nvPicPr>
        <p:blipFill>
          <a:blip r:embed="rId2">
            <a:extLst/>
          </a:blip>
          <a:stretch>
            <a:fillRect/>
          </a:stretch>
        </p:blipFill>
        <p:spPr>
          <a:xfrm>
            <a:off x="-31750" y="2918327"/>
            <a:ext cx="6463159" cy="6787652"/>
          </a:xfrm>
          <a:prstGeom prst="rect">
            <a:avLst/>
          </a:prstGeom>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11">
                                            <p:txEl>
                                              <p:pRg st="1" end="1"/>
                                            </p:txEl>
                                          </p:spTgt>
                                        </p:tgtEl>
                                        <p:attrNameLst>
                                          <p:attrName>style.visibility</p:attrName>
                                        </p:attrNameLst>
                                      </p:cBhvr>
                                      <p:to>
                                        <p:strVal val="visible"/>
                                      </p:to>
                                    </p:set>
                                    <p:animEffect filter="fade" transition="in">
                                      <p:cBhvr>
                                        <p:cTn id="7" dur="1500"/>
                                        <p:tgtEl>
                                          <p:spTgt spid="2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1" fill="hold">
                                  <p:stCondLst>
                                    <p:cond delay="0"/>
                                  </p:stCondLst>
                                  <p:iterate type="el" backwards="0">
                                    <p:tmAbs val="0"/>
                                  </p:iterate>
                                  <p:childTnLst>
                                    <p:set>
                                      <p:cBhvr>
                                        <p:cTn id="11" fill="hold"/>
                                        <p:tgtEl>
                                          <p:spTgt spid="211">
                                            <p:txEl>
                                              <p:pRg st="2" end="2"/>
                                            </p:txEl>
                                          </p:spTgt>
                                        </p:tgtEl>
                                        <p:attrNameLst>
                                          <p:attrName>style.visibility</p:attrName>
                                        </p:attrNameLst>
                                      </p:cBhvr>
                                      <p:to>
                                        <p:strVal val="visible"/>
                                      </p:to>
                                    </p:set>
                                    <p:animEffect filter="fade" transition="in">
                                      <p:cBhvr>
                                        <p:cTn id="12" dur="1500"/>
                                        <p:tgtEl>
                                          <p:spTgt spid="2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1" fill="hold">
                                  <p:stCondLst>
                                    <p:cond delay="0"/>
                                  </p:stCondLst>
                                  <p:iterate type="el" backwards="0">
                                    <p:tmAbs val="0"/>
                                  </p:iterate>
                                  <p:childTnLst>
                                    <p:set>
                                      <p:cBhvr>
                                        <p:cTn id="16" fill="hold"/>
                                        <p:tgtEl>
                                          <p:spTgt spid="211">
                                            <p:txEl>
                                              <p:pRg st="3" end="3"/>
                                            </p:txEl>
                                          </p:spTgt>
                                        </p:tgtEl>
                                        <p:attrNameLst>
                                          <p:attrName>style.visibility</p:attrName>
                                        </p:attrNameLst>
                                      </p:cBhvr>
                                      <p:to>
                                        <p:strVal val="visible"/>
                                      </p:to>
                                    </p:set>
                                    <p:animEffect filter="fade" transition="in">
                                      <p:cBhvr>
                                        <p:cTn id="17" dur="1500"/>
                                        <p:tgtEl>
                                          <p:spTgt spid="21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1"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217" name="Shape 217"/>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218" name="Shape 218"/>
          <p:cNvSpPr/>
          <p:nvPr/>
        </p:nvSpPr>
        <p:spPr>
          <a:xfrm>
            <a:off x="162090" y="2015069"/>
            <a:ext cx="12501907"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800">
                <a:solidFill>
                  <a:srgbClr val="41A8F7"/>
                </a:solidFill>
                <a:latin typeface="Herculanum"/>
                <a:ea typeface="Herculanum"/>
                <a:cs typeface="Herculanum"/>
                <a:sym typeface="Herculanum"/>
              </a:defRPr>
            </a:lvl1pPr>
          </a:lstStyle>
          <a:p>
            <a:pPr lvl="0">
              <a:defRPr sz="1800">
                <a:solidFill>
                  <a:srgbClr val="000000"/>
                </a:solidFill>
              </a:defRPr>
            </a:pPr>
            <a:r>
              <a:rPr sz="5800">
                <a:solidFill>
                  <a:srgbClr val="41A8F7"/>
                </a:solidFill>
              </a:rPr>
              <a:t>You Can Have Nothing To Fear</a:t>
            </a:r>
          </a:p>
        </p:txBody>
      </p:sp>
      <p:pic>
        <p:nvPicPr>
          <p:cNvPr id="219" name=""/>
          <p:cNvPicPr/>
          <p:nvPr/>
        </p:nvPicPr>
        <p:blipFill>
          <a:blip r:embed="rId2">
            <a:extLst/>
          </a:blip>
          <a:stretch>
            <a:fillRect/>
          </a:stretch>
        </p:blipFill>
        <p:spPr>
          <a:xfrm>
            <a:off x="-31750" y="2918327"/>
            <a:ext cx="6463159" cy="6787652"/>
          </a:xfrm>
          <a:prstGeom prst="rect">
            <a:avLst/>
          </a:prstGeom>
        </p:spPr>
      </p:pic>
      <p:sp>
        <p:nvSpPr>
          <p:cNvPr id="220" name="Shape 220"/>
          <p:cNvSpPr/>
          <p:nvPr/>
        </p:nvSpPr>
        <p:spPr>
          <a:xfrm>
            <a:off x="6494082" y="3505453"/>
            <a:ext cx="6102208" cy="561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defRPr sz="1800">
                <a:solidFill>
                  <a:srgbClr val="000000"/>
                </a:solidFill>
              </a:defRPr>
            </a:pPr>
            <a:r>
              <a:rPr sz="5900">
                <a:solidFill>
                  <a:srgbClr val="E8A433"/>
                </a:solidFill>
                <a:latin typeface="Denmark Regular"/>
                <a:ea typeface="Denmark Regular"/>
                <a:cs typeface="Denmark Regular"/>
                <a:sym typeface="Denmark Regular"/>
              </a:rPr>
              <a:t>1 John 4:18 (NKJV)</a:t>
            </a:r>
            <a:endParaRPr sz="5900">
              <a:solidFill>
                <a:srgbClr val="E8A433"/>
              </a:solidFill>
              <a:latin typeface="Denmark Regular"/>
              <a:ea typeface="Denmark Regular"/>
              <a:cs typeface="Denmark Regular"/>
              <a:sym typeface="Denmark Regular"/>
            </a:endParaRPr>
          </a:p>
          <a:p>
            <a:pPr lvl="0" defTabSz="457200">
              <a:defRPr sz="1800">
                <a:solidFill>
                  <a:srgbClr val="000000"/>
                </a:solidFill>
              </a:defRPr>
            </a:pPr>
            <a:r>
              <a:rPr baseline="31999" sz="4100">
                <a:solidFill>
                  <a:srgbClr val="E8A433"/>
                </a:solidFill>
                <a:latin typeface="Helvetica"/>
                <a:ea typeface="Helvetica"/>
                <a:cs typeface="Helvetica"/>
                <a:sym typeface="Helvetica"/>
              </a:rPr>
              <a:t>18</a:t>
            </a:r>
            <a:r>
              <a:rPr sz="4100">
                <a:solidFill>
                  <a:srgbClr val="E8A433"/>
                </a:solidFill>
                <a:latin typeface="Helvetica"/>
                <a:ea typeface="Helvetica"/>
                <a:cs typeface="Helvetica"/>
                <a:sym typeface="Helvetica"/>
              </a:rPr>
              <a:t> There is no fear in love; but perfect love casts out fear, because fear involves torment. But he who fears has not been made perfect in love.</a:t>
            </a:r>
          </a:p>
        </p:txBody>
      </p:sp>
    </p:spTree>
  </p:cSld>
  <p:clrMapOvr>
    <a:masterClrMapping/>
  </p:clrMapOvr>
  <p:transition spd="slow" advClick="1">
    <p:dissolve/>
  </p:transition>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nvSpPr>
        <p:spPr>
          <a:xfrm>
            <a:off x="-1" y="-1"/>
            <a:ext cx="13004801" cy="9753601"/>
          </a:xfrm>
          <a:prstGeom prst="rect">
            <a:avLst/>
          </a:prstGeom>
          <a:solidFill/>
          <a:ln w="25400">
            <a:solidFill/>
          </a:ln>
        </p:spPr>
        <p:txBody>
          <a:bodyPr lIns="0" tIns="0" rIns="0" bIns="0" anchor="ctr"/>
          <a:lstStyle/>
          <a:p>
            <a:pPr lvl="0" defTabSz="914400">
              <a:defRPr sz="2400">
                <a:latin typeface="Book Antiqua"/>
                <a:ea typeface="Book Antiqua"/>
                <a:cs typeface="Book Antiqua"/>
                <a:sym typeface="Book Antiqua"/>
              </a:defRPr>
            </a:pPr>
          </a:p>
        </p:txBody>
      </p:sp>
    </p:spTree>
  </p:cSld>
  <p:clrMapOvr>
    <a:masterClrMapping/>
  </p:clrMapOvr>
  <p:transition spd="slow" advClick="1">
    <p:dissolve/>
  </p:transition>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bg>
      <p:bgPr>
        <a:noFill/>
      </p:bgPr>
    </p:bg>
    <p:spTree>
      <p:nvGrpSpPr>
        <p:cNvPr id="1" name=""/>
        <p:cNvGrpSpPr/>
        <p:nvPr/>
      </p:nvGrpSpPr>
      <p:grpSpPr>
        <a:xfrm>
          <a:off x="0" y="0"/>
          <a:ext cx="0" cy="0"/>
          <a:chOff x="0" y="0"/>
          <a:chExt cx="0" cy="0"/>
        </a:xfrm>
      </p:grpSpPr>
      <p:sp>
        <p:nvSpPr>
          <p:cNvPr id="224" name="Shape 224"/>
          <p:cNvSpPr/>
          <p:nvPr/>
        </p:nvSpPr>
        <p:spPr>
          <a:xfrm>
            <a:off x="400050" y="3244850"/>
            <a:ext cx="12204700" cy="4940300"/>
          </a:xfrm>
          <a:prstGeom prst="rect">
            <a:avLst/>
          </a:prstGeom>
          <a:gradFill>
            <a:gsLst>
              <a:gs pos="0">
                <a:srgbClr val="212121">
                  <a:alpha val="43000"/>
                </a:srgbClr>
              </a:gs>
              <a:gs pos="100000">
                <a:srgbClr val="58596B">
                  <a:alpha val="39000"/>
                </a:srgbClr>
              </a:gs>
            </a:gsLst>
            <a:lin ang="5400000"/>
          </a:gradFill>
          <a:ln w="12700">
            <a:miter lim="400000"/>
          </a:ln>
          <a:effectLst>
            <a:outerShdw sx="100000" sy="100000" kx="0" ky="0" algn="b" rotWithShape="0" blurRad="152400" dist="76200" dir="246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4200">
                <a:solidFill>
                  <a:srgbClr val="FFD9A8"/>
                </a:solidFill>
                <a:effectLst>
                  <a:outerShdw sx="100000" sy="100000" kx="0" ky="0" algn="b" rotWithShape="0" blurRad="152400" dist="76200" dir="2460000">
                    <a:srgbClr val="000000"/>
                  </a:outerShdw>
                </a:effectLst>
                <a:latin typeface="Charcoal CY"/>
                <a:ea typeface="Charcoal CY"/>
                <a:cs typeface="Charcoal CY"/>
                <a:sym typeface="Charcoal CY"/>
              </a:rPr>
              <a:t>Charts by Don McClain</a:t>
            </a:r>
            <a:endParaRPr sz="4200">
              <a:solidFill>
                <a:srgbClr val="FFD9A8"/>
              </a:solidFill>
              <a:effectLst>
                <a:outerShdw sx="100000" sy="100000" kx="0" ky="0" algn="b" rotWithShape="0" blurRad="152400" dist="76200" dir="2460000">
                  <a:srgbClr val="000000"/>
                </a:outerShdw>
              </a:effectLst>
              <a:latin typeface="Charcoal CY"/>
              <a:ea typeface="Charcoal CY"/>
              <a:cs typeface="Charcoal CY"/>
              <a:sym typeface="Charcoal CY"/>
            </a:endParaRPr>
          </a:p>
          <a:p>
            <a:pPr lvl="0" defTabSz="457200">
              <a:defRPr sz="1800">
                <a:solidFill>
                  <a:srgbClr val="000000"/>
                </a:solidFill>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Prepared August 22,23 / Preached August 24, 2014</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West 65th Street church of Christ</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P.O. Box 190062</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Little Rock AR 72219</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501-568-1062</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Prepared using Keynote</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Email – </a:t>
            </a: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hlinkClick r:id="rId2" invalidUrl="" action="" tgtFrame="" tooltip="" history="1" highlightClick="0" endSnd="0"/>
              </a:rPr>
              <a:t>donmcclain@sbcglobal.net</a:t>
            </a: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  </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More Keynote, PPT &amp; Audio Sermons:</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hlinkClick r:id="rId3" invalidUrl="" action="" tgtFrame="" tooltip="" history="1" highlightClick="0" endSnd="0"/>
              </a:rPr>
              <a:t>http://w65stchurchofchrist.org/coc/sermons/</a:t>
            </a: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 </a:t>
            </a:r>
          </a:p>
        </p:txBody>
      </p:sp>
      <p:sp>
        <p:nvSpPr>
          <p:cNvPr id="225" name="Shape 225"/>
          <p:cNvSpPr/>
          <p:nvPr/>
        </p:nvSpPr>
        <p:spPr>
          <a:xfrm>
            <a:off x="469900" y="8580204"/>
            <a:ext cx="12052300" cy="977901"/>
          </a:xfrm>
          <a:prstGeom prst="rect">
            <a:avLst/>
          </a:prstGeom>
          <a:solidFill>
            <a:srgbClr val="424242"/>
          </a:solidFill>
          <a:ln w="38100">
            <a:solidFill>
              <a:srgbClr val="FFFFFF"/>
            </a:solidFill>
            <a:round/>
          </a:ln>
          <a:effectLst>
            <a:outerShdw sx="100000" sy="100000" kx="0" ky="0" algn="b" rotWithShape="0" blurRad="38100" dist="19999" dir="5400000">
              <a:srgbClr val="000000">
                <a:alpha val="38000"/>
              </a:srgbClr>
            </a:outerShdw>
          </a:effectLst>
          <a:extLst>
            <a:ext uri="{C572A759-6A51-4108-AA02-DFA0A04FC94B}">
              <ma14:wrappingTextBoxFlag xmlns:ma14="http://schemas.microsoft.com/office/mac/drawingml/2011/main" val="1"/>
            </a:ext>
          </a:extLst>
        </p:spPr>
        <p:txBody>
          <a:bodyPr lIns="0" tIns="0" rIns="0" bIns="0">
            <a:spAutoFit/>
          </a:bodyPr>
          <a:lstStyle/>
          <a:p>
            <a:pPr lvl="0" defTabSz="1295400">
              <a:buClr>
                <a:srgbClr val="FFFFFF"/>
              </a:buClr>
              <a:defRPr sz="1800">
                <a:solidFill>
                  <a:srgbClr val="000000"/>
                </a:solidFill>
              </a:defRPr>
            </a:pPr>
            <a:r>
              <a:rPr>
                <a:solidFill>
                  <a:srgbClr val="FFFFFF"/>
                </a:solidFill>
                <a:effectLst>
                  <a:outerShdw sx="100000" sy="100000" kx="0" ky="0" algn="b" rotWithShape="0" blurRad="63500" dist="0" dir="3600000">
                    <a:srgbClr val="000000">
                      <a:alpha val="70000"/>
                    </a:srgbClr>
                  </a:outerShdw>
                </a:effectLst>
                <a:uFill>
                  <a:solidFill>
                    <a:srgbClr val="FFFFFF"/>
                  </a:solidFill>
                </a:uFill>
                <a:latin typeface="Book Antiqua"/>
                <a:ea typeface="Book Antiqua"/>
                <a:cs typeface="Book Antiqua"/>
                <a:sym typeface="Book Antiqua"/>
              </a:rPr>
              <a:t>Note – Many of the transition effects used in this presentation will be lost using PPT 2007 Viewer</a:t>
            </a:r>
            <a:endParaRPr sz="4000">
              <a:solidFill>
                <a:srgbClr val="FFFFFF"/>
              </a:solidFill>
              <a:uFill>
                <a:solidFill>
                  <a:srgbClr val="FFFFFF"/>
                </a:solidFill>
              </a:uFill>
              <a:latin typeface="Book Antiqua"/>
              <a:ea typeface="Book Antiqua"/>
              <a:cs typeface="Book Antiqua"/>
              <a:sym typeface="Book Antiqua"/>
            </a:endParaRPr>
          </a:p>
          <a:p>
            <a:pPr lvl="0" defTabSz="1295400">
              <a:buClr>
                <a:srgbClr val="FFFFFF"/>
              </a:buClr>
              <a:defRPr sz="1800">
                <a:solidFill>
                  <a:srgbClr val="000000"/>
                </a:solidFill>
              </a:defRPr>
            </a:pPr>
            <a:r>
              <a:rPr>
                <a:solidFill>
                  <a:srgbClr val="D6A800"/>
                </a:solidFill>
                <a:effectLst>
                  <a:outerShdw sx="100000" sy="100000" kx="0" ky="0" algn="b" rotWithShape="0" blurRad="63500" dist="0" dir="3600000">
                    <a:srgbClr val="000000">
                      <a:alpha val="70000"/>
                    </a:srgbClr>
                  </a:outerShdw>
                </a:effectLst>
                <a:uFill>
                  <a:solidFill>
                    <a:srgbClr val="D6A800"/>
                  </a:solidFill>
                </a:uFill>
                <a:latin typeface="Book Antiqua"/>
                <a:ea typeface="Book Antiqua"/>
                <a:cs typeface="Book Antiqua"/>
                <a:sym typeface="Book Antiqua"/>
                <a:hlinkClick r:id="rId4" invalidUrl="" action="" tgtFrame="" tooltip="" history="1" highlightClick="0" endSnd="0"/>
              </a:rPr>
              <a:t>http://www.microsoft.com/downloads/details.aspx?FamilyID=cb9bf144-1076-4615-9951-294eeb832823&amp;displaylang=en</a:t>
            </a:r>
            <a:r>
              <a:rPr>
                <a:solidFill>
                  <a:srgbClr val="FFFFFF"/>
                </a:solidFill>
                <a:effectLst>
                  <a:outerShdw sx="100000" sy="100000" kx="0" ky="0" algn="b" rotWithShape="0" blurRad="63500" dist="0" dir="3600000">
                    <a:srgbClr val="000000">
                      <a:alpha val="70000"/>
                    </a:srgbClr>
                  </a:outerShdw>
                </a:effectLst>
                <a:uFill>
                  <a:solidFill>
                    <a:srgbClr val="FFFFFF"/>
                  </a:solidFill>
                </a:uFill>
                <a:latin typeface="Book Antiqua"/>
                <a:ea typeface="Book Antiqua"/>
                <a:cs typeface="Book Antiqua"/>
                <a:sym typeface="Book Antiqua"/>
              </a:rPr>
              <a:t> </a:t>
            </a:r>
          </a:p>
        </p:txBody>
      </p:sp>
      <p:sp>
        <p:nvSpPr>
          <p:cNvPr id="226" name="Shape 226"/>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Tree>
  </p:cSld>
  <p:clrMapOvr>
    <a:masterClrMapping/>
  </p:clrMapOvr>
  <p:transition spd="med" advClick="1">
    <p:dissolve/>
  </p:transition>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bg>
      <p:bgPr>
        <a:noFill/>
      </p:bgPr>
    </p:bg>
    <p:spTree>
      <p:nvGrpSpPr>
        <p:cNvPr id="1" name=""/>
        <p:cNvGrpSpPr/>
        <p:nvPr/>
      </p:nvGrpSpPr>
      <p:grpSpPr>
        <a:xfrm>
          <a:off x="0" y="0"/>
          <a:ext cx="0" cy="0"/>
          <a:chOff x="0" y="0"/>
          <a:chExt cx="0" cy="0"/>
        </a:xfrm>
      </p:grpSpPr>
      <p:pic>
        <p:nvPicPr>
          <p:cNvPr id="228" name="pasted-image.tif"/>
          <p:cNvPicPr/>
          <p:nvPr/>
        </p:nvPicPr>
        <p:blipFill>
          <a:blip r:embed="rId2">
            <a:alphaModFix amt="48407"/>
            <a:extLst/>
          </a:blip>
          <a:stretch>
            <a:fillRect/>
          </a:stretch>
        </p:blipFill>
        <p:spPr>
          <a:xfrm rot="21272051">
            <a:off x="284589" y="6255179"/>
            <a:ext cx="11930748" cy="3942421"/>
          </a:xfrm>
          <a:prstGeom prst="rect">
            <a:avLst/>
          </a:prstGeom>
          <a:ln w="12700">
            <a:miter lim="400000"/>
          </a:ln>
        </p:spPr>
      </p:pic>
      <p:sp>
        <p:nvSpPr>
          <p:cNvPr id="229" name="Shape 229"/>
          <p:cNvSpPr/>
          <p:nvPr/>
        </p:nvSpPr>
        <p:spPr>
          <a:xfrm>
            <a:off x="524602" y="275166"/>
            <a:ext cx="11938663" cy="7988301"/>
          </a:xfrm>
          <a:prstGeom prst="rect">
            <a:avLst/>
          </a:prstGeom>
          <a:ln w="12700">
            <a:miter lim="400000"/>
          </a:ln>
          <a:effectLst>
            <a:outerShdw sx="100000" sy="100000" kx="0" ky="0" algn="b" rotWithShape="0" blurRad="63500" dist="254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6300">
                <a:solidFill>
                  <a:srgbClr val="FFFFFF"/>
                </a:solidFill>
                <a:effectLst>
                  <a:outerShdw sx="100000" sy="100000" kx="0" ky="0" algn="b" rotWithShape="0" blurRad="76200" dist="76200" dir="2563051">
                    <a:srgbClr val="000000"/>
                  </a:outerShdw>
                </a:effectLst>
                <a:latin typeface="Denmark Regular"/>
                <a:ea typeface="Denmark Regular"/>
                <a:cs typeface="Denmark Regular"/>
                <a:sym typeface="Denmark Regular"/>
              </a:rPr>
              <a:t>2 Peter 3:9–14 (NKJV)</a:t>
            </a:r>
            <a:endParaRPr sz="6300">
              <a:solidFill>
                <a:srgbClr val="FFFFFF"/>
              </a:solidFill>
              <a:effectLst>
                <a:outerShdw sx="100000" sy="100000" kx="0" ky="0" algn="b" rotWithShape="0" blurRad="76200" dist="76200" dir="2563051">
                  <a:srgbClr val="000000"/>
                </a:outerShdw>
              </a:effectLst>
              <a:latin typeface="Denmark Regular"/>
              <a:ea typeface="Denmark Regular"/>
              <a:cs typeface="Denmark Regular"/>
              <a:sym typeface="Denmark Regular"/>
            </a:endParaRPr>
          </a:p>
          <a:p>
            <a:pPr lvl="0" defTabSz="457200">
              <a:defRPr sz="1800">
                <a:solidFill>
                  <a:srgbClr val="000000"/>
                </a:solidFill>
              </a:defRPr>
            </a:pPr>
            <a:r>
              <a:rPr baseline="31999" sz="69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9</a:t>
            </a:r>
            <a:r>
              <a:rPr sz="69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 The Lord is not slack concerning </a:t>
            </a:r>
            <a:r>
              <a:rPr i="1" sz="69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His</a:t>
            </a:r>
            <a:r>
              <a:rPr sz="69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 promise, as some count slackness, but is longsuffering toward us, not willing that any should perish but that all should come to repentance. </a:t>
            </a:r>
          </a:p>
        </p:txBody>
      </p:sp>
    </p:spTree>
  </p:cSld>
  <p:clrMapOvr>
    <a:masterClrMapping/>
  </p:clrMapOvr>
  <p:transition spd="slow" advClick="1">
    <p:dissolve/>
  </p:transition>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bg>
      <p:bgPr>
        <a:noFill/>
      </p:bgPr>
    </p:bg>
    <p:spTree>
      <p:nvGrpSpPr>
        <p:cNvPr id="1" name=""/>
        <p:cNvGrpSpPr/>
        <p:nvPr/>
      </p:nvGrpSpPr>
      <p:grpSpPr>
        <a:xfrm>
          <a:off x="0" y="0"/>
          <a:ext cx="0" cy="0"/>
          <a:chOff x="0" y="0"/>
          <a:chExt cx="0" cy="0"/>
        </a:xfrm>
      </p:grpSpPr>
      <p:pic>
        <p:nvPicPr>
          <p:cNvPr id="231" name="pasted-image.tif"/>
          <p:cNvPicPr/>
          <p:nvPr/>
        </p:nvPicPr>
        <p:blipFill>
          <a:blip r:embed="rId2">
            <a:alphaModFix amt="48407"/>
            <a:extLst/>
          </a:blip>
          <a:stretch>
            <a:fillRect/>
          </a:stretch>
        </p:blipFill>
        <p:spPr>
          <a:xfrm rot="21272051">
            <a:off x="284589" y="6255179"/>
            <a:ext cx="11930748" cy="3942421"/>
          </a:xfrm>
          <a:prstGeom prst="rect">
            <a:avLst/>
          </a:prstGeom>
          <a:ln w="12700">
            <a:miter lim="400000"/>
          </a:ln>
        </p:spPr>
      </p:pic>
      <p:sp>
        <p:nvSpPr>
          <p:cNvPr id="232" name="Shape 232"/>
          <p:cNvSpPr/>
          <p:nvPr/>
        </p:nvSpPr>
        <p:spPr>
          <a:xfrm>
            <a:off x="524602" y="275166"/>
            <a:ext cx="11938663" cy="7721601"/>
          </a:xfrm>
          <a:prstGeom prst="rect">
            <a:avLst/>
          </a:prstGeom>
          <a:ln w="12700">
            <a:miter lim="400000"/>
          </a:ln>
          <a:effectLst>
            <a:outerShdw sx="100000" sy="100000" kx="0" ky="0" algn="b" rotWithShape="0" blurRad="63500" dist="254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6300">
                <a:solidFill>
                  <a:srgbClr val="FFFFFF"/>
                </a:solidFill>
                <a:effectLst>
                  <a:outerShdw sx="100000" sy="100000" kx="0" ky="0" algn="b" rotWithShape="0" blurRad="76200" dist="76200" dir="2563051">
                    <a:srgbClr val="000000"/>
                  </a:outerShdw>
                </a:effectLst>
                <a:latin typeface="Denmark Regular"/>
                <a:ea typeface="Denmark Regular"/>
                <a:cs typeface="Denmark Regular"/>
                <a:sym typeface="Denmark Regular"/>
              </a:rPr>
              <a:t>2 Peter 3:9–14 (NKJV)</a:t>
            </a:r>
            <a:endParaRPr sz="6300">
              <a:solidFill>
                <a:srgbClr val="FFFFFF"/>
              </a:solidFill>
              <a:effectLst>
                <a:outerShdw sx="100000" sy="100000" kx="0" ky="0" algn="b" rotWithShape="0" blurRad="76200" dist="76200" dir="2563051">
                  <a:srgbClr val="000000"/>
                </a:outerShdw>
              </a:effectLst>
              <a:latin typeface="Denmark Regular"/>
              <a:ea typeface="Denmark Regular"/>
              <a:cs typeface="Denmark Regular"/>
              <a:sym typeface="Denmark Regular"/>
            </a:endParaRPr>
          </a:p>
          <a:p>
            <a:pPr lvl="0" defTabSz="457200">
              <a:defRPr sz="1800">
                <a:solidFill>
                  <a:srgbClr val="000000"/>
                </a:solidFill>
              </a:defRPr>
            </a:pPr>
            <a:r>
              <a:rPr baseline="31999" sz="66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10</a:t>
            </a:r>
            <a:r>
              <a:rPr sz="66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 But the day of the Lord will come as a thief in the night, in which the heavens will pass away with a great noise, and the elements will melt with fervent heat; both the earth and the works that are in it will be burned up. </a:t>
            </a:r>
          </a:p>
        </p:txBody>
      </p:sp>
    </p:spTree>
  </p:cSld>
  <p:clrMapOvr>
    <a:masterClrMapping/>
  </p:clrMapOvr>
  <p:transition spd="slow" advClick="1">
    <p:dissolve/>
  </p:transition>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bg>
      <p:bgPr>
        <a:noFill/>
      </p:bgPr>
    </p:bg>
    <p:spTree>
      <p:nvGrpSpPr>
        <p:cNvPr id="1" name=""/>
        <p:cNvGrpSpPr/>
        <p:nvPr/>
      </p:nvGrpSpPr>
      <p:grpSpPr>
        <a:xfrm>
          <a:off x="0" y="0"/>
          <a:ext cx="0" cy="0"/>
          <a:chOff x="0" y="0"/>
          <a:chExt cx="0" cy="0"/>
        </a:xfrm>
      </p:grpSpPr>
      <p:pic>
        <p:nvPicPr>
          <p:cNvPr id="234" name="pasted-image.tif"/>
          <p:cNvPicPr/>
          <p:nvPr/>
        </p:nvPicPr>
        <p:blipFill>
          <a:blip r:embed="rId2">
            <a:alphaModFix amt="48407"/>
            <a:extLst/>
          </a:blip>
          <a:stretch>
            <a:fillRect/>
          </a:stretch>
        </p:blipFill>
        <p:spPr>
          <a:xfrm rot="21272051">
            <a:off x="284589" y="6255179"/>
            <a:ext cx="11930748" cy="3942421"/>
          </a:xfrm>
          <a:prstGeom prst="rect">
            <a:avLst/>
          </a:prstGeom>
          <a:ln w="12700">
            <a:miter lim="400000"/>
          </a:ln>
        </p:spPr>
      </p:pic>
      <p:sp>
        <p:nvSpPr>
          <p:cNvPr id="235" name="Shape 235"/>
          <p:cNvSpPr/>
          <p:nvPr/>
        </p:nvSpPr>
        <p:spPr>
          <a:xfrm>
            <a:off x="524602" y="275166"/>
            <a:ext cx="11938663" cy="7861301"/>
          </a:xfrm>
          <a:prstGeom prst="rect">
            <a:avLst/>
          </a:prstGeom>
          <a:ln w="12700">
            <a:miter lim="400000"/>
          </a:ln>
          <a:effectLst>
            <a:outerShdw sx="100000" sy="100000" kx="0" ky="0" algn="b" rotWithShape="0" blurRad="63500" dist="254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6300">
                <a:solidFill>
                  <a:srgbClr val="FFFFFF"/>
                </a:solidFill>
                <a:effectLst>
                  <a:outerShdw sx="100000" sy="100000" kx="0" ky="0" algn="b" rotWithShape="0" blurRad="76200" dist="76200" dir="2563051">
                    <a:srgbClr val="000000"/>
                  </a:outerShdw>
                </a:effectLst>
                <a:latin typeface="Denmark Regular"/>
                <a:ea typeface="Denmark Regular"/>
                <a:cs typeface="Denmark Regular"/>
                <a:sym typeface="Denmark Regular"/>
              </a:rPr>
              <a:t>2 Peter 3:9–14 (NKJV)</a:t>
            </a:r>
            <a:endParaRPr sz="6300">
              <a:solidFill>
                <a:srgbClr val="FFFFFF"/>
              </a:solidFill>
              <a:effectLst>
                <a:outerShdw sx="100000" sy="100000" kx="0" ky="0" algn="b" rotWithShape="0" blurRad="76200" dist="76200" dir="2563051">
                  <a:srgbClr val="000000"/>
                </a:outerShdw>
              </a:effectLst>
              <a:latin typeface="Denmark Regular"/>
              <a:ea typeface="Denmark Regular"/>
              <a:cs typeface="Denmark Regular"/>
              <a:sym typeface="Denmark Regular"/>
            </a:endParaRPr>
          </a:p>
          <a:p>
            <a:pPr lvl="0" defTabSz="457200">
              <a:defRPr sz="1800">
                <a:solidFill>
                  <a:srgbClr val="000000"/>
                </a:solidFill>
              </a:defRPr>
            </a:pPr>
            <a:r>
              <a:rPr baseline="31999" sz="59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11</a:t>
            </a:r>
            <a:r>
              <a:rPr sz="59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 Therefore, since all these things will be dissolved, what manner </a:t>
            </a:r>
            <a:r>
              <a:rPr i="1" sz="59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of persons</a:t>
            </a:r>
            <a:r>
              <a:rPr sz="59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 ought you to be in holy conduct and godliness, </a:t>
            </a:r>
            <a:r>
              <a:rPr baseline="31999" sz="59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12</a:t>
            </a:r>
            <a:r>
              <a:rPr sz="59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 looking for and hastening the coming of the day of God, because of which the heavens will be dissolved, being on fire, and the elements will melt with fervent heat? </a:t>
            </a:r>
          </a:p>
        </p:txBody>
      </p:sp>
    </p:spTree>
  </p:cSld>
  <p:clrMapOvr>
    <a:masterClrMapping/>
  </p:clrMapOvr>
  <p:transition spd="slow" advClick="1">
    <p:dissolve/>
  </p:transition>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bg>
      <p:bgPr>
        <a:noFill/>
      </p:bgPr>
    </p:bg>
    <p:spTree>
      <p:nvGrpSpPr>
        <p:cNvPr id="1" name=""/>
        <p:cNvGrpSpPr/>
        <p:nvPr/>
      </p:nvGrpSpPr>
      <p:grpSpPr>
        <a:xfrm>
          <a:off x="0" y="0"/>
          <a:ext cx="0" cy="0"/>
          <a:chOff x="0" y="0"/>
          <a:chExt cx="0" cy="0"/>
        </a:xfrm>
      </p:grpSpPr>
      <p:pic>
        <p:nvPicPr>
          <p:cNvPr id="237" name="pasted-image.tif"/>
          <p:cNvPicPr/>
          <p:nvPr/>
        </p:nvPicPr>
        <p:blipFill>
          <a:blip r:embed="rId2">
            <a:alphaModFix amt="48407"/>
            <a:extLst/>
          </a:blip>
          <a:stretch>
            <a:fillRect/>
          </a:stretch>
        </p:blipFill>
        <p:spPr>
          <a:xfrm rot="21272051">
            <a:off x="284589" y="6255179"/>
            <a:ext cx="11930748" cy="3942421"/>
          </a:xfrm>
          <a:prstGeom prst="rect">
            <a:avLst/>
          </a:prstGeom>
          <a:ln w="12700">
            <a:miter lim="400000"/>
          </a:ln>
        </p:spPr>
      </p:pic>
      <p:sp>
        <p:nvSpPr>
          <p:cNvPr id="238" name="Shape 238"/>
          <p:cNvSpPr/>
          <p:nvPr/>
        </p:nvSpPr>
        <p:spPr>
          <a:xfrm>
            <a:off x="524602" y="275166"/>
            <a:ext cx="11938663" cy="7366001"/>
          </a:xfrm>
          <a:prstGeom prst="rect">
            <a:avLst/>
          </a:prstGeom>
          <a:ln w="12700">
            <a:miter lim="400000"/>
          </a:ln>
          <a:effectLst>
            <a:outerShdw sx="100000" sy="100000" kx="0" ky="0" algn="b" rotWithShape="0" blurRad="63500" dist="254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6300">
                <a:solidFill>
                  <a:srgbClr val="FFFFFF"/>
                </a:solidFill>
                <a:effectLst>
                  <a:outerShdw sx="100000" sy="100000" kx="0" ky="0" algn="b" rotWithShape="0" blurRad="76200" dist="76200" dir="2563051">
                    <a:srgbClr val="000000"/>
                  </a:outerShdw>
                </a:effectLst>
                <a:latin typeface="Denmark Regular"/>
                <a:ea typeface="Denmark Regular"/>
                <a:cs typeface="Denmark Regular"/>
                <a:sym typeface="Denmark Regular"/>
              </a:rPr>
              <a:t>2 Peter 3:9–14 (NKJV)</a:t>
            </a:r>
            <a:endParaRPr sz="6300">
              <a:solidFill>
                <a:srgbClr val="FFFFFF"/>
              </a:solidFill>
              <a:effectLst>
                <a:outerShdw sx="100000" sy="100000" kx="0" ky="0" algn="b" rotWithShape="0" blurRad="76200" dist="76200" dir="2563051">
                  <a:srgbClr val="000000"/>
                </a:outerShdw>
              </a:effectLst>
              <a:latin typeface="Denmark Regular"/>
              <a:ea typeface="Denmark Regular"/>
              <a:cs typeface="Denmark Regular"/>
              <a:sym typeface="Denmark Regular"/>
            </a:endParaRPr>
          </a:p>
          <a:p>
            <a:pPr lvl="0" defTabSz="457200">
              <a:defRPr sz="1800">
                <a:solidFill>
                  <a:srgbClr val="000000"/>
                </a:solidFill>
              </a:defRPr>
            </a:pPr>
            <a:r>
              <a:rPr baseline="31999" sz="62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13</a:t>
            </a:r>
            <a:r>
              <a:rPr sz="62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 Nevertheless we, according to His promise, look for new heavens and a new earth in which righteousness dwells. </a:t>
            </a:r>
            <a:r>
              <a:rPr baseline="31999" sz="62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14</a:t>
            </a:r>
            <a:r>
              <a:rPr sz="6200">
                <a:solidFill>
                  <a:srgbClr val="FFFFFF"/>
                </a:solidFill>
                <a:effectLst>
                  <a:outerShdw sx="100000" sy="100000" kx="0" ky="0" algn="b" rotWithShape="0" blurRad="76200" dist="76200" dir="2563051">
                    <a:srgbClr val="000000"/>
                  </a:outerShdw>
                </a:effectLst>
                <a:latin typeface="Adelon-Light-Regular"/>
                <a:ea typeface="Adelon-Light-Regular"/>
                <a:cs typeface="Adelon-Light-Regular"/>
                <a:sym typeface="Adelon-Light-Regular"/>
              </a:rPr>
              <a:t> Therefore, beloved, looking forward to these things, be diligent to be found by Him in peace, without spot and blameless;</a:t>
            </a:r>
          </a:p>
        </p:txBody>
      </p:sp>
    </p:spTree>
  </p:cSld>
  <p:clrMapOvr>
    <a:masterClrMapping/>
  </p:clrMapOvr>
  <p:transition spd="slow"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 name=""/>
          <p:cNvPicPr/>
          <p:nvPr/>
        </p:nvPicPr>
        <p:blipFill>
          <a:blip r:embed="rId2">
            <a:extLst/>
          </a:blip>
          <a:stretch>
            <a:fillRect/>
          </a:stretch>
        </p:blipFill>
        <p:spPr>
          <a:xfrm>
            <a:off x="183975" y="3705631"/>
            <a:ext cx="6790713" cy="5531502"/>
          </a:xfrm>
          <a:prstGeom prst="rect">
            <a:avLst/>
          </a:prstGeom>
        </p:spPr>
      </p:pic>
      <p:sp>
        <p:nvSpPr>
          <p:cNvPr id="54" name="Shape 54"/>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55" name="Shape 55"/>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56" name="Shape 56"/>
          <p:cNvSpPr/>
          <p:nvPr/>
        </p:nvSpPr>
        <p:spPr>
          <a:xfrm>
            <a:off x="6897758" y="3404729"/>
            <a:ext cx="5875528" cy="6076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defTabSz="457200">
              <a:spcBef>
                <a:spcPts val="1600"/>
              </a:spcBef>
              <a:defRPr sz="1800">
                <a:solidFill>
                  <a:srgbClr val="000000"/>
                </a:solidFill>
              </a:defRPr>
            </a:pPr>
            <a:r>
              <a:rPr sz="3600">
                <a:solidFill>
                  <a:srgbClr val="E8A433"/>
                </a:solidFill>
                <a:latin typeface="Denmark Regular"/>
                <a:ea typeface="Denmark Regular"/>
                <a:cs typeface="Denmark Regular"/>
                <a:sym typeface="Denmark Regular"/>
              </a:rPr>
              <a:t>Psalm 119:118–120 (NKJV)</a:t>
            </a:r>
            <a:endParaRPr sz="3600">
              <a:solidFill>
                <a:srgbClr val="E8A433"/>
              </a:solidFill>
              <a:latin typeface="Denmark Regular"/>
              <a:ea typeface="Denmark Regular"/>
              <a:cs typeface="Denmark Regular"/>
              <a:sym typeface="Denmark Regular"/>
            </a:endParaRPr>
          </a:p>
          <a:p>
            <a:pPr lvl="0" defTabSz="457200">
              <a:spcBef>
                <a:spcPts val="1600"/>
              </a:spcBef>
              <a:defRPr sz="1800">
                <a:solidFill>
                  <a:srgbClr val="000000"/>
                </a:solidFill>
              </a:defRPr>
            </a:pPr>
            <a:r>
              <a:rPr baseline="31999" sz="3400">
                <a:solidFill>
                  <a:srgbClr val="FFFFFF"/>
                </a:solidFill>
                <a:latin typeface="Candara"/>
                <a:ea typeface="Candara"/>
                <a:cs typeface="Candara"/>
                <a:sym typeface="Candara"/>
              </a:rPr>
              <a:t>118</a:t>
            </a:r>
            <a:r>
              <a:rPr sz="3400">
                <a:solidFill>
                  <a:srgbClr val="FFFFFF"/>
                </a:solidFill>
                <a:latin typeface="Candara"/>
                <a:ea typeface="Candara"/>
                <a:cs typeface="Candara"/>
                <a:sym typeface="Candara"/>
              </a:rPr>
              <a:t> You reject all those who stray from Your statutes, For their deceit </a:t>
            </a:r>
            <a:r>
              <a:rPr i="1" sz="3400">
                <a:solidFill>
                  <a:srgbClr val="FFFFFF"/>
                </a:solidFill>
                <a:latin typeface="Candara"/>
                <a:ea typeface="Candara"/>
                <a:cs typeface="Candara"/>
                <a:sym typeface="Candara"/>
              </a:rPr>
              <a:t>is</a:t>
            </a:r>
            <a:r>
              <a:rPr sz="3400">
                <a:solidFill>
                  <a:srgbClr val="FFFFFF"/>
                </a:solidFill>
                <a:latin typeface="Candara"/>
                <a:ea typeface="Candara"/>
                <a:cs typeface="Candara"/>
                <a:sym typeface="Candara"/>
              </a:rPr>
              <a:t> falsehood. </a:t>
            </a:r>
            <a:r>
              <a:rPr baseline="31999" sz="3400">
                <a:solidFill>
                  <a:srgbClr val="FFFFFF"/>
                </a:solidFill>
                <a:latin typeface="Candara"/>
                <a:ea typeface="Candara"/>
                <a:cs typeface="Candara"/>
                <a:sym typeface="Candara"/>
              </a:rPr>
              <a:t>119</a:t>
            </a:r>
            <a:r>
              <a:rPr sz="3400">
                <a:solidFill>
                  <a:srgbClr val="FFFFFF"/>
                </a:solidFill>
                <a:latin typeface="Candara"/>
                <a:ea typeface="Candara"/>
                <a:cs typeface="Candara"/>
                <a:sym typeface="Candara"/>
              </a:rPr>
              <a:t> You put away all the wicked of the earth </a:t>
            </a:r>
            <a:r>
              <a:rPr i="1" sz="3400">
                <a:solidFill>
                  <a:srgbClr val="FFFFFF"/>
                </a:solidFill>
                <a:latin typeface="Candara"/>
                <a:ea typeface="Candara"/>
                <a:cs typeface="Candara"/>
                <a:sym typeface="Candara"/>
              </a:rPr>
              <a:t>like</a:t>
            </a:r>
            <a:r>
              <a:rPr sz="3400">
                <a:solidFill>
                  <a:srgbClr val="FFFFFF"/>
                </a:solidFill>
                <a:latin typeface="Candara"/>
                <a:ea typeface="Candara"/>
                <a:cs typeface="Candara"/>
                <a:sym typeface="Candara"/>
              </a:rPr>
              <a:t> dross; Therefore I love Your testimonies. </a:t>
            </a:r>
            <a:r>
              <a:rPr baseline="31999" sz="3400">
                <a:solidFill>
                  <a:srgbClr val="FFFFFF"/>
                </a:solidFill>
                <a:latin typeface="Candara"/>
                <a:ea typeface="Candara"/>
                <a:cs typeface="Candara"/>
                <a:sym typeface="Candara"/>
              </a:rPr>
              <a:t>120</a:t>
            </a:r>
            <a:r>
              <a:rPr sz="3400">
                <a:solidFill>
                  <a:srgbClr val="FFFFFF"/>
                </a:solidFill>
                <a:latin typeface="Candara"/>
                <a:ea typeface="Candara"/>
                <a:cs typeface="Candara"/>
                <a:sym typeface="Candara"/>
              </a:rPr>
              <a:t> My flesh </a:t>
            </a:r>
            <a:r>
              <a:rPr sz="3400">
                <a:solidFill>
                  <a:srgbClr val="FFFB00"/>
                </a:solidFill>
                <a:latin typeface="Candara"/>
                <a:ea typeface="Candara"/>
                <a:cs typeface="Candara"/>
                <a:sym typeface="Candara"/>
              </a:rPr>
              <a:t>trembles for fear of You</a:t>
            </a:r>
            <a:r>
              <a:rPr sz="3400">
                <a:solidFill>
                  <a:srgbClr val="FFFFFF"/>
                </a:solidFill>
                <a:latin typeface="Candara"/>
                <a:ea typeface="Candara"/>
                <a:cs typeface="Candara"/>
                <a:sym typeface="Candara"/>
              </a:rPr>
              <a:t>, And </a:t>
            </a:r>
            <a:r>
              <a:rPr sz="3400">
                <a:solidFill>
                  <a:srgbClr val="FFFB00"/>
                </a:solidFill>
                <a:latin typeface="Candara"/>
                <a:ea typeface="Candara"/>
                <a:cs typeface="Candara"/>
                <a:sym typeface="Candara"/>
              </a:rPr>
              <a:t>I am afraid of Your judgments</a:t>
            </a:r>
            <a:r>
              <a:rPr sz="3400">
                <a:solidFill>
                  <a:srgbClr val="FFFFFF"/>
                </a:solidFill>
                <a:latin typeface="Candara"/>
                <a:ea typeface="Candara"/>
                <a:cs typeface="Candara"/>
                <a:sym typeface="Candara"/>
              </a:rPr>
              <a:t>.</a:t>
            </a:r>
          </a:p>
        </p:txBody>
      </p:sp>
      <p:sp>
        <p:nvSpPr>
          <p:cNvPr id="57" name="Shape 57"/>
          <p:cNvSpPr/>
          <p:nvPr/>
        </p:nvSpPr>
        <p:spPr>
          <a:xfrm>
            <a:off x="251446" y="2131486"/>
            <a:ext cx="12501907"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solidFill>
                  <a:srgbClr val="41A8F7"/>
                </a:solidFill>
                <a:latin typeface="Herculanum"/>
                <a:ea typeface="Herculanum"/>
                <a:cs typeface="Herculanum"/>
                <a:sym typeface="Herculanum"/>
              </a:defRPr>
            </a:lvl1pPr>
          </a:lstStyle>
          <a:p>
            <a:pPr lvl="0">
              <a:defRPr sz="1800">
                <a:solidFill>
                  <a:srgbClr val="000000"/>
                </a:solidFill>
              </a:defRPr>
            </a:pPr>
            <a:r>
              <a:rPr sz="4500">
                <a:solidFill>
                  <a:srgbClr val="41A8F7"/>
                </a:solidFill>
              </a:rPr>
              <a:t>Your Attitude Towards God &amp; His Word?</a:t>
            </a:r>
          </a:p>
        </p:txBody>
      </p:sp>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9" name=""/>
          <p:cNvPicPr/>
          <p:nvPr/>
        </p:nvPicPr>
        <p:blipFill>
          <a:blip r:embed="rId2">
            <a:extLst/>
          </a:blip>
          <a:stretch>
            <a:fillRect/>
          </a:stretch>
        </p:blipFill>
        <p:spPr>
          <a:xfrm>
            <a:off x="183975" y="3705631"/>
            <a:ext cx="6790713" cy="5531502"/>
          </a:xfrm>
          <a:prstGeom prst="rect">
            <a:avLst/>
          </a:prstGeom>
        </p:spPr>
      </p:pic>
      <p:sp>
        <p:nvSpPr>
          <p:cNvPr id="60" name="Shape 60"/>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61" name="Shape 61"/>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62" name="Shape 62"/>
          <p:cNvSpPr/>
          <p:nvPr/>
        </p:nvSpPr>
        <p:spPr>
          <a:xfrm>
            <a:off x="6897758" y="3404729"/>
            <a:ext cx="5875528" cy="575808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defTabSz="457200">
              <a:spcBef>
                <a:spcPts val="1600"/>
              </a:spcBef>
              <a:defRPr sz="1800">
                <a:solidFill>
                  <a:srgbClr val="000000"/>
                </a:solidFill>
              </a:defRPr>
            </a:pPr>
            <a:r>
              <a:rPr sz="4300">
                <a:solidFill>
                  <a:srgbClr val="E8A433"/>
                </a:solidFill>
                <a:latin typeface="Denmark Regular"/>
                <a:ea typeface="Denmark Regular"/>
                <a:cs typeface="Denmark Regular"/>
                <a:sym typeface="Denmark Regular"/>
              </a:rPr>
              <a:t>Philippians 2:12 (NKJV)</a:t>
            </a:r>
            <a:endParaRPr sz="4300">
              <a:solidFill>
                <a:srgbClr val="E8A433"/>
              </a:solidFill>
              <a:latin typeface="Denmark Regular"/>
              <a:ea typeface="Denmark Regular"/>
              <a:cs typeface="Denmark Regular"/>
              <a:sym typeface="Denmark Regular"/>
            </a:endParaRPr>
          </a:p>
          <a:p>
            <a:pPr lvl="0" defTabSz="457200">
              <a:spcBef>
                <a:spcPts val="1600"/>
              </a:spcBef>
              <a:defRPr sz="1800">
                <a:solidFill>
                  <a:srgbClr val="000000"/>
                </a:solidFill>
              </a:defRPr>
            </a:pPr>
            <a:r>
              <a:rPr baseline="31999" sz="3900">
                <a:solidFill>
                  <a:srgbClr val="FFFFFF"/>
                </a:solidFill>
                <a:latin typeface="Candara"/>
                <a:ea typeface="Candara"/>
                <a:cs typeface="Candara"/>
                <a:sym typeface="Candara"/>
              </a:rPr>
              <a:t>12</a:t>
            </a:r>
            <a:r>
              <a:rPr sz="3900">
                <a:solidFill>
                  <a:srgbClr val="FFFFFF"/>
                </a:solidFill>
                <a:latin typeface="Candara"/>
                <a:ea typeface="Candara"/>
                <a:cs typeface="Candara"/>
                <a:sym typeface="Candara"/>
              </a:rPr>
              <a:t> Therefore, my beloved, as you have always obeyed, not as in my presence only, but now much more in my absence, work out your own salvation with </a:t>
            </a:r>
            <a:r>
              <a:rPr sz="3900">
                <a:solidFill>
                  <a:srgbClr val="FFFB00"/>
                </a:solidFill>
                <a:latin typeface="Candara"/>
                <a:ea typeface="Candara"/>
                <a:cs typeface="Candara"/>
                <a:sym typeface="Candara"/>
              </a:rPr>
              <a:t>fear and trembling;</a:t>
            </a:r>
          </a:p>
        </p:txBody>
      </p:sp>
      <p:sp>
        <p:nvSpPr>
          <p:cNvPr id="63" name="Shape 63"/>
          <p:cNvSpPr/>
          <p:nvPr/>
        </p:nvSpPr>
        <p:spPr>
          <a:xfrm>
            <a:off x="251446" y="2131486"/>
            <a:ext cx="12501907"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solidFill>
                  <a:srgbClr val="41A8F7"/>
                </a:solidFill>
                <a:latin typeface="Herculanum"/>
                <a:ea typeface="Herculanum"/>
                <a:cs typeface="Herculanum"/>
                <a:sym typeface="Herculanum"/>
              </a:defRPr>
            </a:lvl1pPr>
          </a:lstStyle>
          <a:p>
            <a:pPr lvl="0">
              <a:defRPr sz="1800">
                <a:solidFill>
                  <a:srgbClr val="000000"/>
                </a:solidFill>
              </a:defRPr>
            </a:pPr>
            <a:r>
              <a:rPr sz="4500">
                <a:solidFill>
                  <a:srgbClr val="41A8F7"/>
                </a:solidFill>
              </a:rPr>
              <a:t>Your Attitude Towards God &amp; His Word?</a:t>
            </a:r>
          </a:p>
        </p:txBody>
      </p:sp>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5" name=""/>
          <p:cNvPicPr/>
          <p:nvPr/>
        </p:nvPicPr>
        <p:blipFill>
          <a:blip r:embed="rId2">
            <a:extLst/>
          </a:blip>
          <a:stretch>
            <a:fillRect/>
          </a:stretch>
        </p:blipFill>
        <p:spPr>
          <a:xfrm>
            <a:off x="183975" y="3705631"/>
            <a:ext cx="6790713" cy="5531502"/>
          </a:xfrm>
          <a:prstGeom prst="rect">
            <a:avLst/>
          </a:prstGeom>
        </p:spPr>
      </p:pic>
      <p:sp>
        <p:nvSpPr>
          <p:cNvPr id="66" name="Shape 66"/>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67" name="Shape 67"/>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68" name="Shape 68"/>
          <p:cNvSpPr/>
          <p:nvPr/>
        </p:nvSpPr>
        <p:spPr>
          <a:xfrm>
            <a:off x="6897758" y="3404729"/>
            <a:ext cx="5875528" cy="583989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defTabSz="457200">
              <a:spcBef>
                <a:spcPts val="1600"/>
              </a:spcBef>
              <a:defRPr sz="1800">
                <a:solidFill>
                  <a:srgbClr val="000000"/>
                </a:solidFill>
              </a:defRPr>
            </a:pPr>
            <a:r>
              <a:rPr sz="3600">
                <a:solidFill>
                  <a:srgbClr val="E8A433"/>
                </a:solidFill>
                <a:latin typeface="Denmark Regular"/>
                <a:ea typeface="Denmark Regular"/>
                <a:cs typeface="Denmark Regular"/>
                <a:sym typeface="Denmark Regular"/>
              </a:rPr>
              <a:t>Hebrews 12:28–29 (NKJV)</a:t>
            </a:r>
            <a:endParaRPr sz="3600">
              <a:solidFill>
                <a:srgbClr val="E8A433"/>
              </a:solidFill>
              <a:latin typeface="Denmark Regular"/>
              <a:ea typeface="Denmark Regular"/>
              <a:cs typeface="Denmark Regular"/>
              <a:sym typeface="Denmark Regular"/>
            </a:endParaRPr>
          </a:p>
          <a:p>
            <a:pPr lvl="0" defTabSz="457200">
              <a:spcBef>
                <a:spcPts val="1600"/>
              </a:spcBef>
              <a:defRPr sz="1800">
                <a:solidFill>
                  <a:srgbClr val="000000"/>
                </a:solidFill>
              </a:defRPr>
            </a:pPr>
            <a:r>
              <a:rPr baseline="31999" sz="3700">
                <a:solidFill>
                  <a:srgbClr val="FFFFFF"/>
                </a:solidFill>
                <a:latin typeface="Candara"/>
                <a:ea typeface="Candara"/>
                <a:cs typeface="Candara"/>
                <a:sym typeface="Candara"/>
              </a:rPr>
              <a:t>28</a:t>
            </a:r>
            <a:r>
              <a:rPr sz="3700">
                <a:solidFill>
                  <a:srgbClr val="FFFFFF"/>
                </a:solidFill>
                <a:latin typeface="Candara"/>
                <a:ea typeface="Candara"/>
                <a:cs typeface="Candara"/>
                <a:sym typeface="Candara"/>
              </a:rPr>
              <a:t> Therefore, since we are receiving a kingdom which cannot be shaken, let us have grace, by which we may serve God acceptably with </a:t>
            </a:r>
            <a:r>
              <a:rPr sz="3700">
                <a:solidFill>
                  <a:srgbClr val="FFFB00"/>
                </a:solidFill>
                <a:latin typeface="Candara"/>
                <a:ea typeface="Candara"/>
                <a:cs typeface="Candara"/>
                <a:sym typeface="Candara"/>
              </a:rPr>
              <a:t>reverence and godly fear. </a:t>
            </a:r>
            <a:r>
              <a:rPr baseline="31999" sz="3700">
                <a:solidFill>
                  <a:srgbClr val="FFFB00"/>
                </a:solidFill>
                <a:latin typeface="Candara"/>
                <a:ea typeface="Candara"/>
                <a:cs typeface="Candara"/>
                <a:sym typeface="Candara"/>
              </a:rPr>
              <a:t>29</a:t>
            </a:r>
            <a:r>
              <a:rPr sz="3700">
                <a:solidFill>
                  <a:srgbClr val="FFFB00"/>
                </a:solidFill>
                <a:latin typeface="Candara"/>
                <a:ea typeface="Candara"/>
                <a:cs typeface="Candara"/>
                <a:sym typeface="Candara"/>
              </a:rPr>
              <a:t> For our God </a:t>
            </a:r>
            <a:r>
              <a:rPr i="1" sz="3700">
                <a:solidFill>
                  <a:srgbClr val="FFFB00"/>
                </a:solidFill>
                <a:latin typeface="Candara"/>
                <a:ea typeface="Candara"/>
                <a:cs typeface="Candara"/>
                <a:sym typeface="Candara"/>
              </a:rPr>
              <a:t>is</a:t>
            </a:r>
            <a:r>
              <a:rPr sz="3700">
                <a:solidFill>
                  <a:srgbClr val="FFFB00"/>
                </a:solidFill>
                <a:latin typeface="Candara"/>
                <a:ea typeface="Candara"/>
                <a:cs typeface="Candara"/>
                <a:sym typeface="Candara"/>
              </a:rPr>
              <a:t> a consuming fire.</a:t>
            </a:r>
          </a:p>
        </p:txBody>
      </p:sp>
      <p:sp>
        <p:nvSpPr>
          <p:cNvPr id="69" name="Shape 69"/>
          <p:cNvSpPr/>
          <p:nvPr/>
        </p:nvSpPr>
        <p:spPr>
          <a:xfrm>
            <a:off x="251446" y="2131486"/>
            <a:ext cx="12501907"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solidFill>
                  <a:srgbClr val="41A8F7"/>
                </a:solidFill>
                <a:latin typeface="Herculanum"/>
                <a:ea typeface="Herculanum"/>
                <a:cs typeface="Herculanum"/>
                <a:sym typeface="Herculanum"/>
              </a:defRPr>
            </a:lvl1pPr>
          </a:lstStyle>
          <a:p>
            <a:pPr lvl="0">
              <a:defRPr sz="1800">
                <a:solidFill>
                  <a:srgbClr val="000000"/>
                </a:solidFill>
              </a:defRPr>
            </a:pPr>
            <a:r>
              <a:rPr sz="4500">
                <a:solidFill>
                  <a:srgbClr val="41A8F7"/>
                </a:solidFill>
              </a:rPr>
              <a:t>Your Attitude Towards God &amp; His Word?</a:t>
            </a:r>
          </a:p>
        </p:txBody>
      </p:sp>
    </p:spTree>
  </p:cSld>
  <p:clrMapOvr>
    <a:masterClrMapping/>
  </p:clrMapOvr>
  <p:transition spd="slow"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1" name=""/>
          <p:cNvPicPr/>
          <p:nvPr/>
        </p:nvPicPr>
        <p:blipFill>
          <a:blip r:embed="rId2">
            <a:extLst/>
          </a:blip>
          <a:stretch>
            <a:fillRect/>
          </a:stretch>
        </p:blipFill>
        <p:spPr>
          <a:xfrm>
            <a:off x="-40445" y="2510628"/>
            <a:ext cx="13085690" cy="7408117"/>
          </a:xfrm>
          <a:prstGeom prst="rect">
            <a:avLst/>
          </a:prstGeom>
        </p:spPr>
      </p:pic>
      <p:sp>
        <p:nvSpPr>
          <p:cNvPr id="72" name="Shape 72"/>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73" name="Shape 73"/>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74" name="Shape 74"/>
          <p:cNvSpPr/>
          <p:nvPr/>
        </p:nvSpPr>
        <p:spPr>
          <a:xfrm>
            <a:off x="251446" y="2131486"/>
            <a:ext cx="12501907"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solidFill>
                  <a:srgbClr val="41A8F7"/>
                </a:solidFill>
                <a:latin typeface="Herculanum"/>
                <a:ea typeface="Herculanum"/>
                <a:cs typeface="Herculanum"/>
                <a:sym typeface="Herculanum"/>
              </a:defRPr>
            </a:lvl1pPr>
          </a:lstStyle>
          <a:p>
            <a:pPr lvl="0">
              <a:defRPr sz="1800">
                <a:solidFill>
                  <a:srgbClr val="000000"/>
                </a:solidFill>
              </a:defRPr>
            </a:pPr>
            <a:r>
              <a:rPr sz="4500">
                <a:solidFill>
                  <a:srgbClr val="41A8F7"/>
                </a:solidFill>
              </a:rPr>
              <a:t>Your Attitude Towards God &amp; His Word?</a:t>
            </a:r>
          </a:p>
        </p:txBody>
      </p:sp>
      <p:sp>
        <p:nvSpPr>
          <p:cNvPr id="75" name="Shape 75"/>
          <p:cNvSpPr/>
          <p:nvPr/>
        </p:nvSpPr>
        <p:spPr>
          <a:xfrm>
            <a:off x="498251" y="3691619"/>
            <a:ext cx="3713271" cy="5562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4000">
                <a:solidFill>
                  <a:srgbClr val="E8D1AC"/>
                </a:solidFill>
                <a:effectLst>
                  <a:outerShdw sx="100000" sy="100000" kx="0" ky="0" algn="b" rotWithShape="0" blurRad="76200" dist="76200" dir="2279124">
                    <a:srgbClr val="000000"/>
                  </a:outerShdw>
                </a:effectLst>
                <a:latin typeface="Denmark Regular"/>
                <a:ea typeface="Denmark Regular"/>
                <a:cs typeface="Denmark Regular"/>
                <a:sym typeface="Denmark Regular"/>
              </a:rPr>
              <a:t>Proverbs 1:7 (NKJV)</a:t>
            </a:r>
            <a:endParaRPr sz="4000">
              <a:solidFill>
                <a:srgbClr val="E8D1AC"/>
              </a:solidFill>
              <a:effectLst>
                <a:outerShdw sx="100000" sy="100000" kx="0" ky="0" algn="b" rotWithShape="0" blurRad="76200" dist="76200" dir="2279124">
                  <a:srgbClr val="000000"/>
                </a:outerShdw>
              </a:effectLst>
              <a:latin typeface="Denmark Regular"/>
              <a:ea typeface="Denmark Regular"/>
              <a:cs typeface="Denmark Regular"/>
              <a:sym typeface="Denmark Regular"/>
            </a:endParaRPr>
          </a:p>
          <a:p>
            <a:pPr lvl="0" defTabSz="457200">
              <a:defRPr sz="1800">
                <a:solidFill>
                  <a:srgbClr val="000000"/>
                </a:solidFill>
              </a:defRPr>
            </a:pPr>
            <a:r>
              <a:rPr baseline="31999" sz="40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7</a:t>
            </a:r>
            <a:r>
              <a:rPr sz="40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The fear of the Lord </a:t>
            </a:r>
            <a:r>
              <a:rPr i="1" sz="40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is</a:t>
            </a:r>
            <a:r>
              <a:rPr sz="40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the beginning of knowledge, </a:t>
            </a:r>
            <a:r>
              <a:rPr i="1" sz="40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But</a:t>
            </a:r>
            <a:r>
              <a:rPr sz="40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fools despise wisdom and instruction.</a:t>
            </a:r>
          </a:p>
        </p:txBody>
      </p:sp>
      <p:sp>
        <p:nvSpPr>
          <p:cNvPr id="76" name="Shape 76"/>
          <p:cNvSpPr/>
          <p:nvPr/>
        </p:nvSpPr>
        <p:spPr>
          <a:xfrm>
            <a:off x="8751891" y="8593666"/>
            <a:ext cx="3829638" cy="762001"/>
          </a:xfrm>
          <a:prstGeom prst="rect">
            <a:avLst/>
          </a:prstGeom>
          <a:ln w="12700">
            <a:miter lim="400000"/>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a:defRPr sz="4300">
                <a:solidFill>
                  <a:srgbClr val="E8A433"/>
                </a:solidFill>
                <a:effectLst>
                  <a:outerShdw sx="100000" sy="100000" kx="0" ky="0" algn="b" rotWithShape="0" blurRad="50800" dist="63500" dir="3891727">
                    <a:srgbClr val="000000"/>
                  </a:outerShdw>
                </a:effectLst>
              </a:defRPr>
            </a:lvl1pPr>
          </a:lstStyle>
          <a:p>
            <a:pPr lvl="0">
              <a:defRPr sz="1800">
                <a:solidFill>
                  <a:srgbClr val="000000"/>
                </a:solidFill>
                <a:effectLst/>
              </a:defRPr>
            </a:pPr>
            <a:r>
              <a:rPr sz="4300">
                <a:solidFill>
                  <a:srgbClr val="E8A433"/>
                </a:solidFill>
                <a:effectLst>
                  <a:outerShdw sx="100000" sy="100000" kx="0" ky="0" algn="b" rotWithShape="0" blurRad="50800" dist="63500" dir="3891727">
                    <a:srgbClr val="000000"/>
                  </a:outerShdw>
                </a:effectLst>
              </a:rPr>
              <a:t>Proverbs 9:10</a:t>
            </a:r>
          </a:p>
        </p:txBody>
      </p:sp>
    </p:spTree>
  </p:cSld>
  <p:clrMapOvr>
    <a:masterClrMapping/>
  </p:clrMapOvr>
  <mc:AlternateContent xmlns:mc="http://schemas.openxmlformats.org/markup-compatibility/2006">
    <mc:Choice xmlns:p14="http://schemas.microsoft.com/office/powerpoint/2010/main" Requires="p14">
      <p:transition spd="slow" advClick="1">
        <p14:warp dir="in"/>
      </p:transition>
    </mc:Choice>
    <mc:Fallback>
      <p:transition xmlns:p14="http://schemas.microsoft.com/office/powerpoint/2010/main" spd="slow" advClick="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8" name=""/>
          <p:cNvPicPr/>
          <p:nvPr/>
        </p:nvPicPr>
        <p:blipFill>
          <a:blip r:embed="rId2">
            <a:extLst/>
          </a:blip>
          <a:stretch>
            <a:fillRect/>
          </a:stretch>
        </p:blipFill>
        <p:spPr>
          <a:xfrm>
            <a:off x="-40445" y="2510628"/>
            <a:ext cx="13085690" cy="7408117"/>
          </a:xfrm>
          <a:prstGeom prst="rect">
            <a:avLst/>
          </a:prstGeom>
        </p:spPr>
      </p:pic>
      <p:sp>
        <p:nvSpPr>
          <p:cNvPr id="79" name="Shape 79"/>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80" name="Shape 80"/>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81" name="Shape 81"/>
          <p:cNvSpPr/>
          <p:nvPr/>
        </p:nvSpPr>
        <p:spPr>
          <a:xfrm>
            <a:off x="251446" y="2131486"/>
            <a:ext cx="12501907"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solidFill>
                  <a:srgbClr val="41A8F7"/>
                </a:solidFill>
                <a:latin typeface="Herculanum"/>
                <a:ea typeface="Herculanum"/>
                <a:cs typeface="Herculanum"/>
                <a:sym typeface="Herculanum"/>
              </a:defRPr>
            </a:lvl1pPr>
          </a:lstStyle>
          <a:p>
            <a:pPr lvl="0">
              <a:defRPr sz="1800">
                <a:solidFill>
                  <a:srgbClr val="000000"/>
                </a:solidFill>
              </a:defRPr>
            </a:pPr>
            <a:r>
              <a:rPr sz="4500">
                <a:solidFill>
                  <a:srgbClr val="41A8F7"/>
                </a:solidFill>
              </a:rPr>
              <a:t>Your Attitude Towards God &amp; His Word?</a:t>
            </a:r>
          </a:p>
        </p:txBody>
      </p:sp>
      <p:sp>
        <p:nvSpPr>
          <p:cNvPr id="82" name="Shape 82"/>
          <p:cNvSpPr/>
          <p:nvPr/>
        </p:nvSpPr>
        <p:spPr>
          <a:xfrm>
            <a:off x="8751891" y="8593666"/>
            <a:ext cx="3829638" cy="762001"/>
          </a:xfrm>
          <a:prstGeom prst="rect">
            <a:avLst/>
          </a:prstGeom>
          <a:ln w="12700">
            <a:miter lim="400000"/>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a:defRPr sz="4300">
                <a:solidFill>
                  <a:srgbClr val="E8A433"/>
                </a:solidFill>
                <a:effectLst>
                  <a:outerShdw sx="100000" sy="100000" kx="0" ky="0" algn="b" rotWithShape="0" blurRad="50800" dist="63500" dir="3891727">
                    <a:srgbClr val="000000"/>
                  </a:outerShdw>
                </a:effectLst>
              </a:defRPr>
            </a:lvl1pPr>
          </a:lstStyle>
          <a:p>
            <a:pPr lvl="0">
              <a:defRPr sz="1800">
                <a:solidFill>
                  <a:srgbClr val="000000"/>
                </a:solidFill>
                <a:effectLst/>
              </a:defRPr>
            </a:pPr>
            <a:r>
              <a:rPr sz="4300">
                <a:solidFill>
                  <a:srgbClr val="E8A433"/>
                </a:solidFill>
                <a:effectLst>
                  <a:outerShdw sx="100000" sy="100000" kx="0" ky="0" algn="b" rotWithShape="0" blurRad="50800" dist="63500" dir="3891727">
                    <a:srgbClr val="000000"/>
                  </a:outerShdw>
                </a:effectLst>
              </a:rPr>
              <a:t>Proverbs 9:10</a:t>
            </a:r>
          </a:p>
        </p:txBody>
      </p:sp>
      <p:sp>
        <p:nvSpPr>
          <p:cNvPr id="83" name="Shape 83"/>
          <p:cNvSpPr/>
          <p:nvPr/>
        </p:nvSpPr>
        <p:spPr>
          <a:xfrm>
            <a:off x="464385" y="3454553"/>
            <a:ext cx="3713271" cy="5969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4000">
                <a:solidFill>
                  <a:srgbClr val="E8D1AC"/>
                </a:solidFill>
                <a:effectLst>
                  <a:outerShdw sx="100000" sy="100000" kx="0" ky="0" algn="b" rotWithShape="0" blurRad="76200" dist="76200" dir="2279124">
                    <a:srgbClr val="000000"/>
                  </a:outerShdw>
                </a:effectLst>
                <a:latin typeface="Denmark Regular"/>
                <a:ea typeface="Denmark Regular"/>
                <a:cs typeface="Denmark Regular"/>
                <a:sym typeface="Denmark Regular"/>
              </a:rPr>
              <a:t>Job 28:28 (NKJV)</a:t>
            </a:r>
            <a:endParaRPr sz="4000">
              <a:solidFill>
                <a:srgbClr val="E8D1AC"/>
              </a:solidFill>
              <a:effectLst>
                <a:outerShdw sx="100000" sy="100000" kx="0" ky="0" algn="b" rotWithShape="0" blurRad="76200" dist="76200" dir="2279124">
                  <a:srgbClr val="000000"/>
                </a:outerShdw>
              </a:effectLst>
              <a:latin typeface="Denmark Regular"/>
              <a:ea typeface="Denmark Regular"/>
              <a:cs typeface="Denmark Regular"/>
              <a:sym typeface="Denmark Regular"/>
            </a:endParaRPr>
          </a:p>
          <a:p>
            <a:pPr lvl="0" defTabSz="457200">
              <a:defRPr sz="1800">
                <a:solidFill>
                  <a:srgbClr val="000000"/>
                </a:solidFill>
              </a:defRPr>
            </a:pPr>
            <a:r>
              <a:rPr baseline="31999" sz="38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28</a:t>
            </a:r>
            <a:r>
              <a:rPr sz="38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And to man He said, ‘Behold, the fear of the Lord, that </a:t>
            </a:r>
            <a:r>
              <a:rPr i="1" sz="38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is</a:t>
            </a:r>
            <a:r>
              <a:rPr sz="38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wisdom, And to depart from evil </a:t>
            </a:r>
            <a:r>
              <a:rPr i="1" sz="38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is</a:t>
            </a:r>
            <a:r>
              <a:rPr sz="38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understanding.’ ”</a:t>
            </a:r>
          </a:p>
        </p:txBody>
      </p:sp>
    </p:spTree>
  </p:cSld>
  <p:clrMapOvr>
    <a:masterClrMapping/>
  </p:clrMapOvr>
  <p:transition spd="slow"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5" name=""/>
          <p:cNvPicPr/>
          <p:nvPr/>
        </p:nvPicPr>
        <p:blipFill>
          <a:blip r:embed="rId2">
            <a:extLst/>
          </a:blip>
          <a:stretch>
            <a:fillRect/>
          </a:stretch>
        </p:blipFill>
        <p:spPr>
          <a:xfrm>
            <a:off x="-40445" y="2510628"/>
            <a:ext cx="13085690" cy="7408117"/>
          </a:xfrm>
          <a:prstGeom prst="rect">
            <a:avLst/>
          </a:prstGeom>
        </p:spPr>
      </p:pic>
      <p:sp>
        <p:nvSpPr>
          <p:cNvPr id="86" name="Shape 86"/>
          <p:cNvSpPr/>
          <p:nvPr/>
        </p:nvSpPr>
        <p:spPr>
          <a:xfrm>
            <a:off x="650239" y="-76395"/>
            <a:ext cx="11704322" cy="21312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sz="12800">
                <a:solidFill>
                  <a:srgbClr val="F5C371"/>
                </a:solidFill>
                <a:effectLst>
                  <a:outerShdw sx="100000" sy="100000" kx="0" ky="0" algn="b" rotWithShape="0" blurRad="50800" dist="38100" dir="2700000">
                    <a:srgbClr val="000000">
                      <a:alpha val="40000"/>
                    </a:srgbClr>
                  </a:outerShdw>
                </a:effectLst>
                <a:latin typeface="A Charming Font"/>
                <a:ea typeface="A Charming Font"/>
                <a:cs typeface="A Charming Font"/>
                <a:sym typeface="A Charming Font"/>
              </a:defRPr>
            </a:lvl1pPr>
          </a:lstStyle>
          <a:p>
            <a:pPr lvl="0">
              <a:defRPr sz="1800">
                <a:solidFill>
                  <a:srgbClr val="000000"/>
                </a:solidFill>
                <a:effectLst/>
              </a:defRPr>
            </a:pPr>
            <a:r>
              <a:rPr sz="12800">
                <a:solidFill>
                  <a:srgbClr val="F5C371"/>
                </a:solidFill>
                <a:effectLst>
                  <a:outerShdw sx="100000" sy="100000" kx="0" ky="0" algn="b" rotWithShape="0" blurRad="50800" dist="38100" dir="2700000">
                    <a:srgbClr val="000000">
                      <a:alpha val="40000"/>
                    </a:srgbClr>
                  </a:outerShdw>
                </a:effectLst>
              </a:rPr>
              <a:t>Does God’s Word Scare You?</a:t>
            </a:r>
          </a:p>
        </p:txBody>
      </p:sp>
      <p:sp>
        <p:nvSpPr>
          <p:cNvPr id="87" name="Shape 87"/>
          <p:cNvSpPr/>
          <p:nvPr/>
        </p:nvSpPr>
        <p:spPr>
          <a:xfrm>
            <a:off x="560882" y="2924677"/>
            <a:ext cx="11871263" cy="12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 y="0"/>
                </a:moveTo>
                <a:lnTo>
                  <a:pt x="21391" y="0"/>
                </a:lnTo>
                <a:cubicBezTo>
                  <a:pt x="21506" y="0"/>
                  <a:pt x="21600" y="4835"/>
                  <a:pt x="21600" y="10800"/>
                </a:cubicBezTo>
                <a:lnTo>
                  <a:pt x="21600" y="18000"/>
                </a:lnTo>
                <a:cubicBezTo>
                  <a:pt x="21600" y="19988"/>
                  <a:pt x="21569" y="21600"/>
                  <a:pt x="21530" y="21600"/>
                </a:cubicBezTo>
                <a:lnTo>
                  <a:pt x="209" y="21600"/>
                </a:lnTo>
                <a:cubicBezTo>
                  <a:pt x="94" y="21600"/>
                  <a:pt x="0" y="16765"/>
                  <a:pt x="0" y="10800"/>
                </a:cubicBezTo>
                <a:lnTo>
                  <a:pt x="0" y="3600"/>
                </a:lnTo>
                <a:cubicBezTo>
                  <a:pt x="0" y="1612"/>
                  <a:pt x="31" y="0"/>
                  <a:pt x="70" y="0"/>
                </a:cubicBezTo>
                <a:close/>
              </a:path>
            </a:pathLst>
          </a:custGeom>
          <a:gradFill>
            <a:gsLst>
              <a:gs pos="0">
                <a:srgbClr val="733E00"/>
              </a:gs>
              <a:gs pos="80000">
                <a:srgbClr val="975200"/>
              </a:gs>
              <a:gs pos="100000">
                <a:srgbClr val="985200"/>
              </a:gs>
            </a:gsLst>
            <a:lin ang="16200000"/>
          </a:gradFill>
          <a:ln w="12700">
            <a:solidFill>
              <a:srgbClr val="935205"/>
            </a:solidFill>
          </a:ln>
          <a:effectLst>
            <a:outerShdw sx="100000" sy="100000" kx="0" ky="0" algn="b" rotWithShape="0" blurRad="50800" dist="25400" dir="5400000">
              <a:srgbClr val="000000">
                <a:alpha val="35000"/>
              </a:srgbClr>
            </a:outerShdw>
          </a:effectLst>
        </p:spPr>
        <p:txBody>
          <a:bodyPr lIns="0" tIns="0" rIns="0" bIns="0" anchor="ctr"/>
          <a:lstStyle/>
          <a:p>
            <a:pPr lvl="0" defTabSz="914400">
              <a:defRPr sz="2400">
                <a:latin typeface="Book Antiqua"/>
                <a:ea typeface="Book Antiqua"/>
                <a:cs typeface="Book Antiqua"/>
                <a:sym typeface="Book Antiqua"/>
              </a:defRPr>
            </a:pPr>
          </a:p>
        </p:txBody>
      </p:sp>
      <p:sp>
        <p:nvSpPr>
          <p:cNvPr id="88" name="Shape 88"/>
          <p:cNvSpPr/>
          <p:nvPr/>
        </p:nvSpPr>
        <p:spPr>
          <a:xfrm>
            <a:off x="251446" y="2131486"/>
            <a:ext cx="12501907"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solidFill>
                  <a:srgbClr val="41A8F7"/>
                </a:solidFill>
                <a:latin typeface="Herculanum"/>
                <a:ea typeface="Herculanum"/>
                <a:cs typeface="Herculanum"/>
                <a:sym typeface="Herculanum"/>
              </a:defRPr>
            </a:lvl1pPr>
          </a:lstStyle>
          <a:p>
            <a:pPr lvl="0">
              <a:defRPr sz="1800">
                <a:solidFill>
                  <a:srgbClr val="000000"/>
                </a:solidFill>
              </a:defRPr>
            </a:pPr>
            <a:r>
              <a:rPr sz="4500">
                <a:solidFill>
                  <a:srgbClr val="41A8F7"/>
                </a:solidFill>
              </a:rPr>
              <a:t>Your Attitude Towards God &amp; His Word?</a:t>
            </a:r>
          </a:p>
        </p:txBody>
      </p:sp>
      <p:sp>
        <p:nvSpPr>
          <p:cNvPr id="89" name="Shape 89"/>
          <p:cNvSpPr/>
          <p:nvPr/>
        </p:nvSpPr>
        <p:spPr>
          <a:xfrm>
            <a:off x="8751891" y="8593666"/>
            <a:ext cx="3829638" cy="762001"/>
          </a:xfrm>
          <a:prstGeom prst="rect">
            <a:avLst/>
          </a:prstGeom>
          <a:ln w="12700">
            <a:miter lim="400000"/>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a:defRPr sz="4300">
                <a:solidFill>
                  <a:srgbClr val="E8A433"/>
                </a:solidFill>
                <a:effectLst>
                  <a:outerShdw sx="100000" sy="100000" kx="0" ky="0" algn="b" rotWithShape="0" blurRad="50800" dist="63500" dir="3891727">
                    <a:srgbClr val="000000"/>
                  </a:outerShdw>
                </a:effectLst>
              </a:defRPr>
            </a:lvl1pPr>
          </a:lstStyle>
          <a:p>
            <a:pPr lvl="0">
              <a:defRPr sz="1800">
                <a:solidFill>
                  <a:srgbClr val="000000"/>
                </a:solidFill>
                <a:effectLst/>
              </a:defRPr>
            </a:pPr>
            <a:r>
              <a:rPr sz="4300">
                <a:solidFill>
                  <a:srgbClr val="E8A433"/>
                </a:solidFill>
                <a:effectLst>
                  <a:outerShdw sx="100000" sy="100000" kx="0" ky="0" algn="b" rotWithShape="0" blurRad="50800" dist="63500" dir="3891727">
                    <a:srgbClr val="000000"/>
                  </a:outerShdw>
                </a:effectLst>
              </a:rPr>
              <a:t>Proverbs 9:10</a:t>
            </a:r>
          </a:p>
        </p:txBody>
      </p:sp>
      <p:sp>
        <p:nvSpPr>
          <p:cNvPr id="90" name="Shape 90"/>
          <p:cNvSpPr/>
          <p:nvPr/>
        </p:nvSpPr>
        <p:spPr>
          <a:xfrm>
            <a:off x="447451" y="3302153"/>
            <a:ext cx="3713271" cy="6070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defRPr>
            </a:pPr>
            <a:r>
              <a:rPr sz="3800">
                <a:solidFill>
                  <a:srgbClr val="E8C790"/>
                </a:solidFill>
                <a:effectLst>
                  <a:outerShdw sx="100000" sy="100000" kx="0" ky="0" algn="b" rotWithShape="0" blurRad="76200" dist="76200" dir="2279124">
                    <a:srgbClr val="000000"/>
                  </a:outerShdw>
                </a:effectLst>
                <a:latin typeface="Denmark Regular"/>
                <a:ea typeface="Denmark Regular"/>
                <a:cs typeface="Denmark Regular"/>
                <a:sym typeface="Denmark Regular"/>
              </a:rPr>
              <a:t>Psalm 111:10 (NKJV)</a:t>
            </a:r>
            <a:endParaRPr sz="3800">
              <a:solidFill>
                <a:srgbClr val="E8C790"/>
              </a:solidFill>
              <a:effectLst>
                <a:outerShdw sx="100000" sy="100000" kx="0" ky="0" algn="b" rotWithShape="0" blurRad="76200" dist="76200" dir="2279124">
                  <a:srgbClr val="000000"/>
                </a:outerShdw>
              </a:effectLst>
              <a:latin typeface="Denmark Regular"/>
              <a:ea typeface="Denmark Regular"/>
              <a:cs typeface="Denmark Regular"/>
              <a:sym typeface="Denmark Regular"/>
            </a:endParaRPr>
          </a:p>
          <a:p>
            <a:pPr lvl="0" defTabSz="457200">
              <a:defRPr sz="1800">
                <a:solidFill>
                  <a:srgbClr val="000000"/>
                </a:solidFill>
              </a:defRPr>
            </a:pPr>
            <a:r>
              <a:rPr baseline="31999" sz="32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10</a:t>
            </a:r>
            <a:r>
              <a:rPr sz="32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The fear of the Lord </a:t>
            </a:r>
            <a:r>
              <a:rPr i="1" sz="32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is</a:t>
            </a:r>
            <a:r>
              <a:rPr sz="32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the beginning of wisdom; A good understanding have all those who do </a:t>
            </a:r>
            <a:r>
              <a:rPr i="1" sz="32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His commandments</a:t>
            </a:r>
            <a:r>
              <a:rPr sz="3200">
                <a:solidFill>
                  <a:srgbClr val="E8D1AC"/>
                </a:solidFill>
                <a:effectLst>
                  <a:outerShdw sx="100000" sy="100000" kx="0" ky="0" algn="b" rotWithShape="0" blurRad="76200" dist="76200" dir="2279124">
                    <a:srgbClr val="000000"/>
                  </a:outerShdw>
                </a:effectLst>
                <a:latin typeface="Helvetica"/>
                <a:ea typeface="Helvetica"/>
                <a:cs typeface="Helvetica"/>
                <a:sym typeface="Helvetica"/>
              </a:rPr>
              <a:t>. His praise endures forever.</a:t>
            </a:r>
          </a:p>
        </p:txBody>
      </p:sp>
    </p:spTree>
  </p:cSld>
  <p:clrMapOvr>
    <a:masterClrMapping/>
  </p:clrMapOvr>
  <p:transition spd="slow" advClick="1">
    <p:dissolve/>
  </p:transition>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