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3004800" cy="9753600"/>
  <p:notesSz cx="6858000" cy="9144000"/>
  <p:defaultTextStyle>
    <a:lvl1pPr algn="ctr" defTabSz="584200">
      <a:defRPr sz="4000">
        <a:solidFill>
          <a:srgbClr val="625B48"/>
        </a:solidFill>
        <a:latin typeface="+mn-lt"/>
        <a:ea typeface="+mn-ea"/>
        <a:cs typeface="+mn-cs"/>
        <a:sym typeface="Didot"/>
      </a:defRPr>
    </a:lvl1pPr>
    <a:lvl2pPr indent="228600" algn="ctr" defTabSz="584200">
      <a:defRPr sz="4000">
        <a:solidFill>
          <a:srgbClr val="625B48"/>
        </a:solidFill>
        <a:latin typeface="+mn-lt"/>
        <a:ea typeface="+mn-ea"/>
        <a:cs typeface="+mn-cs"/>
        <a:sym typeface="Didot"/>
      </a:defRPr>
    </a:lvl2pPr>
    <a:lvl3pPr indent="457200" algn="ctr" defTabSz="584200">
      <a:defRPr sz="4000">
        <a:solidFill>
          <a:srgbClr val="625B48"/>
        </a:solidFill>
        <a:latin typeface="+mn-lt"/>
        <a:ea typeface="+mn-ea"/>
        <a:cs typeface="+mn-cs"/>
        <a:sym typeface="Didot"/>
      </a:defRPr>
    </a:lvl3pPr>
    <a:lvl4pPr indent="685800" algn="ctr" defTabSz="584200">
      <a:defRPr sz="4000">
        <a:solidFill>
          <a:srgbClr val="625B48"/>
        </a:solidFill>
        <a:latin typeface="+mn-lt"/>
        <a:ea typeface="+mn-ea"/>
        <a:cs typeface="+mn-cs"/>
        <a:sym typeface="Didot"/>
      </a:defRPr>
    </a:lvl4pPr>
    <a:lvl5pPr indent="914400" algn="ctr" defTabSz="584200">
      <a:defRPr sz="4000">
        <a:solidFill>
          <a:srgbClr val="625B48"/>
        </a:solidFill>
        <a:latin typeface="+mn-lt"/>
        <a:ea typeface="+mn-ea"/>
        <a:cs typeface="+mn-cs"/>
        <a:sym typeface="Didot"/>
      </a:defRPr>
    </a:lvl5pPr>
    <a:lvl6pPr indent="1143000" algn="ctr" defTabSz="584200">
      <a:defRPr sz="4000">
        <a:solidFill>
          <a:srgbClr val="625B48"/>
        </a:solidFill>
        <a:latin typeface="+mn-lt"/>
        <a:ea typeface="+mn-ea"/>
        <a:cs typeface="+mn-cs"/>
        <a:sym typeface="Didot"/>
      </a:defRPr>
    </a:lvl6pPr>
    <a:lvl7pPr indent="1371600" algn="ctr" defTabSz="584200">
      <a:defRPr sz="4000">
        <a:solidFill>
          <a:srgbClr val="625B48"/>
        </a:solidFill>
        <a:latin typeface="+mn-lt"/>
        <a:ea typeface="+mn-ea"/>
        <a:cs typeface="+mn-cs"/>
        <a:sym typeface="Didot"/>
      </a:defRPr>
    </a:lvl7pPr>
    <a:lvl8pPr indent="1600200" algn="ctr" defTabSz="584200">
      <a:defRPr sz="4000">
        <a:solidFill>
          <a:srgbClr val="625B48"/>
        </a:solidFill>
        <a:latin typeface="+mn-lt"/>
        <a:ea typeface="+mn-ea"/>
        <a:cs typeface="+mn-cs"/>
        <a:sym typeface="Didot"/>
      </a:defRPr>
    </a:lvl8pPr>
    <a:lvl9pPr indent="1828800" algn="ctr" defTabSz="584200">
      <a:defRPr sz="4000">
        <a:solidFill>
          <a:srgbClr val="625B48"/>
        </a:solidFill>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ph type="sldImg"/>
          </p:nvPr>
        </p:nvSpPr>
        <p:spPr>
          <a:xfrm>
            <a:off x="1143000" y="685800"/>
            <a:ext cx="4572000" cy="3429000"/>
          </a:xfrm>
          <a:prstGeom prst="rect">
            <a:avLst/>
          </a:prstGeom>
        </p:spPr>
        <p:txBody>
          <a:bodyPr/>
          <a:lstStyle/>
          <a:p>
            <a:pPr lvl="0"/>
          </a:p>
        </p:txBody>
      </p:sp>
      <p:sp>
        <p:nvSpPr>
          <p:cNvPr id="40" name="Shape 4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104900" y="1473200"/>
            <a:ext cx="10795000" cy="3556000"/>
          </a:xfrm>
          <a:prstGeom prst="rect">
            <a:avLst/>
          </a:prstGeom>
        </p:spPr>
        <p:txBody>
          <a:bodyPr anchor="b"/>
          <a:lstStyle/>
          <a:p>
            <a:pPr lvl="0">
              <a:defRPr sz="1800">
                <a:solidFill>
                  <a:srgbClr val="000000"/>
                </a:solidFill>
              </a:defRPr>
            </a:pPr>
            <a:r>
              <a:rPr sz="7600">
                <a:solidFill>
                  <a:srgbClr val="85604A"/>
                </a:solidFill>
              </a:rPr>
              <a:t>Title Text</a:t>
            </a:r>
          </a:p>
        </p:txBody>
      </p:sp>
      <p:sp>
        <p:nvSpPr>
          <p:cNvPr id="6" name="Shape 6"/>
          <p:cNvSpPr/>
          <p:nvPr>
            <p:ph type="body" idx="1"/>
          </p:nvPr>
        </p:nvSpPr>
        <p:spPr>
          <a:xfrm>
            <a:off x="1104900" y="5016500"/>
            <a:ext cx="10795000" cy="22352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pic>
        <p:nvPicPr>
          <p:cNvPr id="30" name="green_background.png"/>
          <p:cNvPicPr/>
          <p:nvPr/>
        </p:nvPicPr>
        <p:blipFill>
          <a:blip r:embed="rId2">
            <a:extLst/>
          </a:blip>
          <a:stretch>
            <a:fillRect/>
          </a:stretch>
        </p:blipFill>
        <p:spPr>
          <a:xfrm>
            <a:off x="5159" y="-19050"/>
            <a:ext cx="13042901" cy="9791700"/>
          </a:xfrm>
          <a:prstGeom prst="rect">
            <a:avLst/>
          </a:prstGeom>
          <a:ln w="12700">
            <a:miter lim="400000"/>
          </a:ln>
        </p:spPr>
      </p:pic>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99"/>
            </a:gs>
            <a:gs pos="100000">
              <a:srgbClr val="FFFFC1"/>
            </a:gs>
          </a:gsLst>
          <a:path path="circle">
            <a:fillToRect l="50000" t="50000" r="50000" b="50000"/>
          </a:path>
        </a:gradFill>
      </p:bgPr>
    </p:bg>
    <p:spTree>
      <p:nvGrpSpPr>
        <p:cNvPr id="1" name=""/>
        <p:cNvGrpSpPr/>
        <p:nvPr/>
      </p:nvGrpSpPr>
      <p:grpSpPr>
        <a:xfrm>
          <a:off x="0" y="0"/>
          <a:ext cx="0" cy="0"/>
          <a:chOff x="0" y="0"/>
          <a:chExt cx="0" cy="0"/>
        </a:xfrm>
      </p:grpSpPr>
      <p:sp>
        <p:nvSpPr>
          <p:cNvPr id="32" name="Shape 32"/>
          <p:cNvSpPr/>
          <p:nvPr>
            <p:ph type="sldNum" sz="quarter" idx="2"/>
          </p:nvPr>
        </p:nvSpPr>
        <p:spPr>
          <a:xfrm>
            <a:off x="9970346" y="-1"/>
            <a:ext cx="3034454" cy="396749"/>
          </a:xfrm>
          <a:prstGeom prst="rect">
            <a:avLst/>
          </a:prstGeom>
          <a:ln w="12700">
            <a:miter lim="400000"/>
          </a:ln>
        </p:spPr>
        <p:txBody>
          <a:bodyPr lIns="65023" tIns="65023" rIns="65023" bIns="65023">
            <a:spAutoFit/>
          </a:bodyPr>
          <a:lstStyle>
            <a:lvl1pPr algn="r" defTabSz="914400">
              <a:defRPr sz="1800">
                <a:solidFill>
                  <a:srgbClr val="000000"/>
                </a:solidFill>
                <a:latin typeface="Humanst521 BT"/>
                <a:ea typeface="Humanst521 BT"/>
                <a:cs typeface="Humanst521 BT"/>
                <a:sym typeface="Humanst521 BT"/>
              </a:defRPr>
            </a:lvl1p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4" name="Shape 34"/>
          <p:cNvSpPr/>
          <p:nvPr>
            <p:ph type="title"/>
          </p:nvPr>
        </p:nvSpPr>
        <p:spPr>
          <a:prstGeom prst="rect">
            <a:avLst/>
          </a:prstGeom>
        </p:spPr>
        <p:txBody>
          <a:bodyPr/>
          <a:lstStyle/>
          <a:p>
            <a:pPr lvl="0">
              <a:defRPr sz="1800">
                <a:solidFill>
                  <a:srgbClr val="000000"/>
                </a:solidFill>
              </a:defRPr>
            </a:pPr>
            <a:r>
              <a:rPr sz="7600">
                <a:solidFill>
                  <a:srgbClr val="85604A"/>
                </a:solidFill>
              </a:rPr>
              <a:t>Title Text</a:t>
            </a:r>
          </a:p>
        </p:txBody>
      </p:sp>
      <p:sp>
        <p:nvSpPr>
          <p:cNvPr id="35" name="Shape 35"/>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37" name="Shape 37"/>
          <p:cNvSpPr/>
          <p:nvPr/>
        </p:nvSpPr>
        <p:spPr>
          <a:xfrm>
            <a:off x="-191" y="1198879"/>
            <a:ext cx="4120636" cy="8554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lnTo>
                  <a:pt x="1" y="21600"/>
                </a:lnTo>
                <a:close/>
              </a:path>
            </a:pathLst>
          </a:custGeom>
          <a:gradFill>
            <a:gsLst>
              <a:gs pos="0">
                <a:srgbClr val="DDDDDD"/>
              </a:gs>
              <a:gs pos="100000">
                <a:srgbClr val="FFFFFF"/>
              </a:gs>
            </a:gsLst>
            <a:lin ang="16200000"/>
          </a:gradFill>
          <a:ln w="12700">
            <a:miter lim="400000"/>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38" name="Shape 38"/>
          <p:cNvSpPr/>
          <p:nvPr>
            <p:ph type="sldNum" sz="quarter" idx="2"/>
          </p:nvPr>
        </p:nvSpPr>
        <p:spPr>
          <a:xfrm>
            <a:off x="12281754" y="9016646"/>
            <a:ext cx="397927" cy="390175"/>
          </a:xfrm>
          <a:prstGeom prst="rect">
            <a:avLst/>
          </a:prstGeom>
          <a:ln w="12700">
            <a:miter lim="400000"/>
          </a:ln>
        </p:spPr>
        <p:txBody>
          <a:bodyPr wrap="none" lIns="65476" tIns="65476" rIns="65476" bIns="65476" anchor="ctr">
            <a:spAutoFit/>
          </a:bodyPr>
          <a:lstStyle>
            <a:lvl1pPr algn="r" defTabSz="914400">
              <a:defRPr sz="1800">
                <a:solidFill>
                  <a:srgbClr val="000000"/>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1104900" y="6248400"/>
            <a:ext cx="10795000" cy="1397000"/>
          </a:xfrm>
          <a:prstGeom prst="rect">
            <a:avLst/>
          </a:prstGeom>
        </p:spPr>
        <p:txBody>
          <a:bodyPr/>
          <a:lstStyle/>
          <a:p>
            <a:pPr lvl="0">
              <a:defRPr sz="1800">
                <a:solidFill>
                  <a:srgbClr val="000000"/>
                </a:solidFill>
              </a:defRPr>
            </a:pPr>
            <a:r>
              <a:rPr sz="7600">
                <a:solidFill>
                  <a:srgbClr val="85604A"/>
                </a:solidFill>
              </a:rPr>
              <a:t>Title Text</a:t>
            </a:r>
          </a:p>
        </p:txBody>
      </p:sp>
      <p:sp>
        <p:nvSpPr>
          <p:cNvPr id="9" name="Shape 9"/>
          <p:cNvSpPr/>
          <p:nvPr>
            <p:ph type="body" idx="1"/>
          </p:nvPr>
        </p:nvSpPr>
        <p:spPr>
          <a:xfrm>
            <a:off x="1104900" y="7632700"/>
            <a:ext cx="10795000" cy="13970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104900" y="3098800"/>
            <a:ext cx="10795000" cy="3556000"/>
          </a:xfrm>
          <a:prstGeom prst="rect">
            <a:avLst/>
          </a:prstGeom>
        </p:spPr>
        <p:txBody>
          <a:bodyPr/>
          <a:lstStyle>
            <a:lvl1pPr>
              <a:defRPr sz="6000"/>
            </a:lvl1pPr>
          </a:lstStyle>
          <a:p>
            <a:pPr lvl="0">
              <a:defRPr sz="1800">
                <a:solidFill>
                  <a:srgbClr val="000000"/>
                </a:solidFill>
              </a:defRPr>
            </a:pPr>
            <a:r>
              <a:rPr sz="6000">
                <a:solidFill>
                  <a:srgbClr val="85604A"/>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635000" y="1473200"/>
            <a:ext cx="5715000" cy="3314700"/>
          </a:xfrm>
          <a:prstGeom prst="rect">
            <a:avLst/>
          </a:prstGeom>
        </p:spPr>
        <p:txBody>
          <a:bodyPr anchor="b"/>
          <a:lstStyle>
            <a:lvl1pPr>
              <a:defRPr sz="6000"/>
            </a:lvl1pPr>
          </a:lstStyle>
          <a:p>
            <a:pPr lvl="0">
              <a:defRPr sz="1800">
                <a:solidFill>
                  <a:srgbClr val="000000"/>
                </a:solidFill>
              </a:defRPr>
            </a:pPr>
            <a:r>
              <a:rPr sz="6000">
                <a:solidFill>
                  <a:srgbClr val="85604A"/>
                </a:solidFill>
              </a:rPr>
              <a:t>Title Text</a:t>
            </a:r>
          </a:p>
        </p:txBody>
      </p:sp>
      <p:sp>
        <p:nvSpPr>
          <p:cNvPr id="14" name="Shape 14"/>
          <p:cNvSpPr/>
          <p:nvPr>
            <p:ph type="body" idx="1"/>
          </p:nvPr>
        </p:nvSpPr>
        <p:spPr>
          <a:xfrm>
            <a:off x="635000" y="4940300"/>
            <a:ext cx="5715000" cy="36068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600">
                <a:solidFill>
                  <a:srgbClr val="85604A"/>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600">
                <a:solidFill>
                  <a:srgbClr val="85604A"/>
                </a:solidFill>
              </a:rPr>
              <a:t>Title Text</a:t>
            </a:r>
          </a:p>
        </p:txBody>
      </p:sp>
      <p:sp>
        <p:nvSpPr>
          <p:cNvPr id="19" name="Shape 19"/>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600">
                <a:solidFill>
                  <a:srgbClr val="85604A"/>
                </a:solidFill>
              </a:rPr>
              <a:t>Title Text</a:t>
            </a:r>
          </a:p>
        </p:txBody>
      </p:sp>
      <p:sp>
        <p:nvSpPr>
          <p:cNvPr id="22" name="Shape 22"/>
          <p:cNvSpPr/>
          <p:nvPr>
            <p:ph type="body"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104900" y="939800"/>
            <a:ext cx="10795000" cy="7874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600">
                <a:solidFill>
                  <a:srgbClr val="85604A"/>
                </a:solidFill>
              </a:rPr>
              <a:t>Title Text</a:t>
            </a:r>
          </a:p>
        </p:txBody>
      </p:sp>
      <p:sp>
        <p:nvSpPr>
          <p:cNvPr id="3" name="Shape 3"/>
          <p:cNvSpPr/>
          <p:nvPr>
            <p:ph type="body" idx="1"/>
          </p:nvPr>
        </p:nvSpPr>
        <p:spPr>
          <a:xfrm>
            <a:off x="1104900" y="3022600"/>
            <a:ext cx="10795000"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transition spd="med" advClick="1"/>
  <p:txStyles>
    <p:titleStyle>
      <a:lvl1pPr algn="ctr" defTabSz="584200">
        <a:defRPr sz="7600">
          <a:solidFill>
            <a:srgbClr val="85604A"/>
          </a:solidFill>
          <a:latin typeface="+mn-lt"/>
          <a:ea typeface="+mn-ea"/>
          <a:cs typeface="+mn-cs"/>
          <a:sym typeface="Didot"/>
        </a:defRPr>
      </a:lvl1pPr>
      <a:lvl2pPr indent="228600" algn="ctr" defTabSz="584200">
        <a:defRPr sz="7600">
          <a:solidFill>
            <a:srgbClr val="85604A"/>
          </a:solidFill>
          <a:latin typeface="+mn-lt"/>
          <a:ea typeface="+mn-ea"/>
          <a:cs typeface="+mn-cs"/>
          <a:sym typeface="Didot"/>
        </a:defRPr>
      </a:lvl2pPr>
      <a:lvl3pPr indent="457200" algn="ctr" defTabSz="584200">
        <a:defRPr sz="7600">
          <a:solidFill>
            <a:srgbClr val="85604A"/>
          </a:solidFill>
          <a:latin typeface="+mn-lt"/>
          <a:ea typeface="+mn-ea"/>
          <a:cs typeface="+mn-cs"/>
          <a:sym typeface="Didot"/>
        </a:defRPr>
      </a:lvl3pPr>
      <a:lvl4pPr indent="685800" algn="ctr" defTabSz="584200">
        <a:defRPr sz="7600">
          <a:solidFill>
            <a:srgbClr val="85604A"/>
          </a:solidFill>
          <a:latin typeface="+mn-lt"/>
          <a:ea typeface="+mn-ea"/>
          <a:cs typeface="+mn-cs"/>
          <a:sym typeface="Didot"/>
        </a:defRPr>
      </a:lvl4pPr>
      <a:lvl5pPr indent="914400" algn="ctr" defTabSz="584200">
        <a:defRPr sz="7600">
          <a:solidFill>
            <a:srgbClr val="85604A"/>
          </a:solidFill>
          <a:latin typeface="+mn-lt"/>
          <a:ea typeface="+mn-ea"/>
          <a:cs typeface="+mn-cs"/>
          <a:sym typeface="Didot"/>
        </a:defRPr>
      </a:lvl5pPr>
      <a:lvl6pPr indent="1143000" algn="ctr" defTabSz="584200">
        <a:defRPr sz="7600">
          <a:solidFill>
            <a:srgbClr val="85604A"/>
          </a:solidFill>
          <a:latin typeface="+mn-lt"/>
          <a:ea typeface="+mn-ea"/>
          <a:cs typeface="+mn-cs"/>
          <a:sym typeface="Didot"/>
        </a:defRPr>
      </a:lvl6pPr>
      <a:lvl7pPr indent="1371600" algn="ctr" defTabSz="584200">
        <a:defRPr sz="7600">
          <a:solidFill>
            <a:srgbClr val="85604A"/>
          </a:solidFill>
          <a:latin typeface="+mn-lt"/>
          <a:ea typeface="+mn-ea"/>
          <a:cs typeface="+mn-cs"/>
          <a:sym typeface="Didot"/>
        </a:defRPr>
      </a:lvl7pPr>
      <a:lvl8pPr indent="1600200" algn="ctr" defTabSz="584200">
        <a:defRPr sz="7600">
          <a:solidFill>
            <a:srgbClr val="85604A"/>
          </a:solidFill>
          <a:latin typeface="+mn-lt"/>
          <a:ea typeface="+mn-ea"/>
          <a:cs typeface="+mn-cs"/>
          <a:sym typeface="Didot"/>
        </a:defRPr>
      </a:lvl8pPr>
      <a:lvl9pPr indent="1828800" algn="ctr" defTabSz="584200">
        <a:defRPr sz="7600">
          <a:solidFill>
            <a:srgbClr val="85604A"/>
          </a:solidFill>
          <a:latin typeface="+mn-lt"/>
          <a:ea typeface="+mn-ea"/>
          <a:cs typeface="+mn-cs"/>
          <a:sym typeface="Didot"/>
        </a:defRPr>
      </a:lvl9pPr>
    </p:titleStyle>
    <p:bodyStyle>
      <a:lvl1pPr marL="381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1pPr>
      <a:lvl2pPr marL="762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2pPr>
      <a:lvl3pPr marL="1143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3pPr>
      <a:lvl4pPr marL="1524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4pPr>
      <a:lvl5pPr marL="1905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5pPr>
      <a:lvl6pPr marL="2286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6pPr>
      <a:lvl7pPr marL="2667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7pPr>
      <a:lvl8pPr marL="3048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8pPr>
      <a:lvl9pPr marL="3429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9pPr>
    </p:bodyStyle>
    <p:otherStyle>
      <a:lvl1pPr algn="ctr" defTabSz="584200">
        <a:defRPr b="1">
          <a:solidFill>
            <a:schemeClr val="tx1"/>
          </a:solidFill>
          <a:latin typeface="+mn-lt"/>
          <a:ea typeface="+mn-ea"/>
          <a:cs typeface="+mn-cs"/>
          <a:sym typeface="Didot"/>
        </a:defRPr>
      </a:lvl1pPr>
      <a:lvl2pPr indent="228600" algn="ctr" defTabSz="584200">
        <a:defRPr b="1">
          <a:solidFill>
            <a:schemeClr val="tx1"/>
          </a:solidFill>
          <a:latin typeface="+mn-lt"/>
          <a:ea typeface="+mn-ea"/>
          <a:cs typeface="+mn-cs"/>
          <a:sym typeface="Didot"/>
        </a:defRPr>
      </a:lvl2pPr>
      <a:lvl3pPr indent="457200" algn="ctr" defTabSz="584200">
        <a:defRPr b="1">
          <a:solidFill>
            <a:schemeClr val="tx1"/>
          </a:solidFill>
          <a:latin typeface="+mn-lt"/>
          <a:ea typeface="+mn-ea"/>
          <a:cs typeface="+mn-cs"/>
          <a:sym typeface="Didot"/>
        </a:defRPr>
      </a:lvl3pPr>
      <a:lvl4pPr indent="685800" algn="ctr" defTabSz="584200">
        <a:defRPr b="1">
          <a:solidFill>
            <a:schemeClr val="tx1"/>
          </a:solidFill>
          <a:latin typeface="+mn-lt"/>
          <a:ea typeface="+mn-ea"/>
          <a:cs typeface="+mn-cs"/>
          <a:sym typeface="Didot"/>
        </a:defRPr>
      </a:lvl4pPr>
      <a:lvl5pPr indent="914400" algn="ctr" defTabSz="584200">
        <a:defRPr b="1">
          <a:solidFill>
            <a:schemeClr val="tx1"/>
          </a:solidFill>
          <a:latin typeface="+mn-lt"/>
          <a:ea typeface="+mn-ea"/>
          <a:cs typeface="+mn-cs"/>
          <a:sym typeface="Didot"/>
        </a:defRPr>
      </a:lvl5pPr>
      <a:lvl6pPr indent="1143000" algn="ctr" defTabSz="584200">
        <a:defRPr b="1">
          <a:solidFill>
            <a:schemeClr val="tx1"/>
          </a:solidFill>
          <a:latin typeface="+mn-lt"/>
          <a:ea typeface="+mn-ea"/>
          <a:cs typeface="+mn-cs"/>
          <a:sym typeface="Didot"/>
        </a:defRPr>
      </a:lvl6pPr>
      <a:lvl7pPr indent="1371600" algn="ctr" defTabSz="584200">
        <a:defRPr b="1">
          <a:solidFill>
            <a:schemeClr val="tx1"/>
          </a:solidFill>
          <a:latin typeface="+mn-lt"/>
          <a:ea typeface="+mn-ea"/>
          <a:cs typeface="+mn-cs"/>
          <a:sym typeface="Didot"/>
        </a:defRPr>
      </a:lvl7pPr>
      <a:lvl8pPr indent="1600200" algn="ctr" defTabSz="584200">
        <a:defRPr b="1">
          <a:solidFill>
            <a:schemeClr val="tx1"/>
          </a:solidFill>
          <a:latin typeface="+mn-lt"/>
          <a:ea typeface="+mn-ea"/>
          <a:cs typeface="+mn-cs"/>
          <a:sym typeface="Didot"/>
        </a:defRPr>
      </a:lvl8pPr>
      <a:lvl9pPr indent="1828800" algn="ctr" defTabSz="584200">
        <a:defRPr b="1">
          <a:solidFill>
            <a:schemeClr val="tx1"/>
          </a:solidFill>
          <a:latin typeface="+mn-lt"/>
          <a:ea typeface="+mn-ea"/>
          <a:cs typeface="+mn-cs"/>
          <a:sym typeface="Dido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tif"/><Relationship Id="rId4"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16.png"/><Relationship Id="rId4" Type="http://schemas.openxmlformats.org/officeDocument/2006/relationships/image" Target="../media/image2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1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1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 Id="rId3" Type="http://schemas.openxmlformats.org/officeDocument/2006/relationships/image" Target="../media/image1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3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 Id="rId3" Type="http://schemas.openxmlformats.org/officeDocument/2006/relationships/image" Target="../media/image26.png"/><Relationship Id="rId4" Type="http://schemas.openxmlformats.org/officeDocument/2006/relationships/image" Target="../media/image3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26.png"/><Relationship Id="rId4" Type="http://schemas.openxmlformats.org/officeDocument/2006/relationships/image" Target="../media/image3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26.png"/><Relationship Id="rId4" Type="http://schemas.openxmlformats.org/officeDocument/2006/relationships/image" Target="../media/image3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 Id="rId3" Type="http://schemas.openxmlformats.org/officeDocument/2006/relationships/image" Target="../media/image26.png"/><Relationship Id="rId4" Type="http://schemas.openxmlformats.org/officeDocument/2006/relationships/image" Target="../media/image3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26.png"/><Relationship Id="rId5" Type="http://schemas.openxmlformats.org/officeDocument/2006/relationships/image" Target="../media/image4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 Id="rId3" Type="http://schemas.openxmlformats.org/officeDocument/2006/relationships/image" Target="../media/image26.png"/><Relationship Id="rId4" Type="http://schemas.openxmlformats.org/officeDocument/2006/relationships/image" Target="../media/image4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jpeg"/><Relationship Id="rId4" Type="http://schemas.openxmlformats.org/officeDocument/2006/relationships/image" Target="../media/image3.png"/><Relationship Id="rId5" Type="http://schemas.openxmlformats.org/officeDocument/2006/relationships/hyperlink" Target="http://" TargetMode="External"/><Relationship Id="rId6" Type="http://schemas.openxmlformats.org/officeDocument/2006/relationships/hyperlink" Target="http://w65stchurchofchrist.org/coc/sermons/" TargetMode="External"/><Relationship Id="rId7" Type="http://schemas.openxmlformats.org/officeDocument/2006/relationships/hyperlink" Target="http://www.microsoft.com/downloads/details.aspx?FamilyID=cb9bf144-1076-4615-9951-294eeb832823&amp;displaylang=en" TargetMode="External"/><Relationship Id="rId8" Type="http://schemas.openxmlformats.org/officeDocument/2006/relationships/image" Target="../media/image4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2" name="believe.tiff"/>
          <p:cNvPicPr/>
          <p:nvPr/>
        </p:nvPicPr>
        <p:blipFill>
          <a:blip r:embed="rId3">
            <a:extLst/>
          </a:blip>
          <a:stretch>
            <a:fillRect/>
          </a:stretch>
        </p:blipFill>
        <p:spPr>
          <a:xfrm>
            <a:off x="1421" y="-399"/>
            <a:ext cx="13042901" cy="9779001"/>
          </a:xfrm>
          <a:prstGeom prst="rect">
            <a:avLst/>
          </a:prstGeom>
          <a:ln w="12700">
            <a:miter lim="400000"/>
          </a:ln>
        </p:spPr>
      </p:pic>
      <p:sp>
        <p:nvSpPr>
          <p:cNvPr id="43" name="Shape 43"/>
          <p:cNvSpPr/>
          <p:nvPr/>
        </p:nvSpPr>
        <p:spPr>
          <a:xfrm>
            <a:off x="-970888" y="3007783"/>
            <a:ext cx="9969501" cy="2641601"/>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spAutoFit/>
          </a:bodyPr>
          <a:lstStyle>
            <a:lvl1pPr defTabSz="457200">
              <a:defRPr sz="5900">
                <a:solidFill>
                  <a:srgbClr val="000000"/>
                </a:solidFill>
                <a:latin typeface="Zapfino"/>
                <a:ea typeface="Zapfino"/>
                <a:cs typeface="Zapfino"/>
                <a:sym typeface="Zapfino"/>
              </a:defRPr>
            </a:lvl1pPr>
          </a:lstStyle>
          <a:p>
            <a:pPr lvl="0">
              <a:defRPr sz="1800"/>
            </a:pPr>
            <a:r>
              <a:rPr sz="5900"/>
              <a:t>That You May</a:t>
            </a:r>
          </a:p>
        </p:txBody>
      </p:sp>
      <p:sp>
        <p:nvSpPr>
          <p:cNvPr id="44" name="Shape 44"/>
          <p:cNvSpPr/>
          <p:nvPr/>
        </p:nvSpPr>
        <p:spPr>
          <a:xfrm>
            <a:off x="37602" y="6754282"/>
            <a:ext cx="12970539" cy="2755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500">
                <a:solidFill>
                  <a:srgbClr val="FFFFFF"/>
                </a:solidFill>
                <a:effectLst>
                  <a:outerShdw sx="100000" sy="100000" kx="0" ky="0" algn="b" rotWithShape="0" blurRad="152400" dist="76200" dir="2700000">
                    <a:srgbClr val="000000"/>
                  </a:outerShdw>
                </a:effectLst>
                <a:latin typeface="Big Book"/>
                <a:ea typeface="Big Book"/>
                <a:cs typeface="Big Book"/>
                <a:sym typeface="Big Book"/>
              </a:rPr>
              <a:t>”The Resurrected Christ Appears To His Disciples” - </a:t>
            </a:r>
            <a:endParaRPr sz="4500">
              <a:solidFill>
                <a:srgbClr val="FFFFFF"/>
              </a:solidFill>
              <a:effectLst>
                <a:outerShdw sx="100000" sy="100000" kx="0" ky="0" algn="b" rotWithShape="0" blurRad="152400" dist="76200" dir="2700000">
                  <a:srgbClr val="000000"/>
                </a:outerShdw>
              </a:effectLst>
              <a:latin typeface="Big Book"/>
              <a:ea typeface="Big Book"/>
              <a:cs typeface="Big Book"/>
              <a:sym typeface="Big Book"/>
            </a:endParaRPr>
          </a:p>
          <a:p>
            <a:pPr lvl="0" defTabSz="457200">
              <a:defRPr sz="1800">
                <a:solidFill>
                  <a:srgbClr val="000000"/>
                </a:solidFill>
              </a:defRPr>
            </a:pPr>
            <a:r>
              <a:rPr sz="4400">
                <a:solidFill>
                  <a:srgbClr val="FFFFFF"/>
                </a:solidFill>
                <a:effectLst>
                  <a:outerShdw sx="100000" sy="100000" kx="0" ky="0" algn="b" rotWithShape="0" blurRad="152400" dist="76200" dir="2700000">
                    <a:srgbClr val="000000"/>
                  </a:outerShdw>
                </a:effectLst>
                <a:latin typeface="Big Book"/>
                <a:ea typeface="Big Book"/>
                <a:cs typeface="Big Book"/>
                <a:sym typeface="Big Book"/>
              </a:rPr>
              <a:t>(John 20:11-29) </a:t>
            </a:r>
          </a:p>
        </p:txBody>
      </p:sp>
      <p:pic>
        <p:nvPicPr>
          <p:cNvPr id="45" name=""/>
          <p:cNvPicPr/>
          <p:nvPr/>
        </p:nvPicPr>
        <p:blipFill>
          <a:blip r:embed="rId4">
            <a:extLst/>
          </a:blip>
          <a:stretch>
            <a:fillRect/>
          </a:stretch>
        </p:blipFill>
        <p:spPr>
          <a:xfrm>
            <a:off x="8216900" y="381000"/>
            <a:ext cx="4660900" cy="3213100"/>
          </a:xfrm>
          <a:prstGeom prst="rect">
            <a:avLst/>
          </a:prstGeom>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 name=""/>
          <p:cNvPicPr/>
          <p:nvPr/>
        </p:nvPicPr>
        <p:blipFill>
          <a:blip r:embed="rId2">
            <a:extLst/>
          </a:blip>
          <a:stretch>
            <a:fillRect/>
          </a:stretch>
        </p:blipFill>
        <p:spPr>
          <a:xfrm>
            <a:off x="4371445" y="2823369"/>
            <a:ext cx="8597108" cy="6919156"/>
          </a:xfrm>
          <a:prstGeom prst="rect">
            <a:avLst/>
          </a:prstGeom>
        </p:spPr>
      </p:pic>
      <p:sp>
        <p:nvSpPr>
          <p:cNvPr id="92" name="Shape 92"/>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93" name="pasted-image.pdf"/>
          <p:cNvPicPr/>
          <p:nvPr/>
        </p:nvPicPr>
        <p:blipFill>
          <a:blip r:embed="rId3">
            <a:extLst/>
          </a:blip>
          <a:stretch>
            <a:fillRect/>
          </a:stretch>
        </p:blipFill>
        <p:spPr>
          <a:xfrm>
            <a:off x="398429" y="1716271"/>
            <a:ext cx="12207942" cy="1993901"/>
          </a:xfrm>
          <a:prstGeom prst="rect">
            <a:avLst/>
          </a:prstGeom>
          <a:ln w="12700">
            <a:miter lim="400000"/>
          </a:ln>
          <a:effectLst>
            <a:outerShdw sx="100000" sy="100000" kx="0" ky="0" algn="b" rotWithShape="0" blurRad="165100" dist="76200" dir="3000000">
              <a:srgbClr val="000000"/>
            </a:outerShdw>
          </a:effectLst>
        </p:spPr>
      </p:pic>
      <p:pic>
        <p:nvPicPr>
          <p:cNvPr id="94" name=""/>
          <p:cNvPicPr/>
          <p:nvPr/>
        </p:nvPicPr>
        <p:blipFill>
          <a:blip r:embed="rId4">
            <a:extLst/>
          </a:blip>
          <a:stretch>
            <a:fillRect/>
          </a:stretch>
        </p:blipFill>
        <p:spPr>
          <a:xfrm>
            <a:off x="342900" y="3064933"/>
            <a:ext cx="4036446" cy="6436028"/>
          </a:xfrm>
          <a:prstGeom prst="rect">
            <a:avLst/>
          </a:prstGeom>
        </p:spPr>
      </p:pic>
      <p:sp>
        <p:nvSpPr>
          <p:cNvPr id="95" name="Shape 95"/>
          <p:cNvSpPr/>
          <p:nvPr/>
        </p:nvSpPr>
        <p:spPr>
          <a:xfrm>
            <a:off x="4570718" y="2950633"/>
            <a:ext cx="8198562" cy="6362701"/>
          </a:xfrm>
          <a:prstGeom prst="rect">
            <a:avLst/>
          </a:prstGeom>
          <a:ln w="12700">
            <a:miter lim="400000"/>
          </a:ln>
          <a:effectLst>
            <a:outerShdw sx="100000" sy="100000" kx="0" ky="0" algn="b" rotWithShape="0" blurRad="165100" dist="76200" dir="3000000">
              <a:srgbClr val="000000">
                <a:alpha val="30351"/>
              </a:srgbClr>
            </a:outerShdw>
          </a:effectLst>
          <a:extLst>
            <a:ext uri="{C572A759-6A51-4108-AA02-DFA0A04FC94B}">
              <ma14:wrappingTextBoxFlag xmlns:ma14="http://schemas.microsoft.com/office/mac/drawingml/2011/main" val="1"/>
            </a:ext>
          </a:extLst>
        </p:spPr>
        <p:txBody>
          <a:bodyPr lIns="0" tIns="0" rIns="0" bIns="0">
            <a:spAutoFit/>
          </a:bodyPr>
          <a:lstStyle/>
          <a:p>
            <a:pPr lvl="0" indent="228600" defTabSz="457200">
              <a:defRPr sz="1800">
                <a:solidFill>
                  <a:srgbClr val="000000"/>
                </a:solidFill>
              </a:defRPr>
            </a:pPr>
            <a:r>
              <a:rPr sz="4100">
                <a:latin typeface="Abject Failure"/>
                <a:ea typeface="Abject Failure"/>
                <a:cs typeface="Abject Failure"/>
                <a:sym typeface="Abject Failure"/>
              </a:rPr>
              <a:t>John 20:13–16 (NKJV)</a:t>
            </a:r>
            <a:endParaRPr sz="4100">
              <a:latin typeface="Abject Failure"/>
              <a:ea typeface="Abject Failure"/>
              <a:cs typeface="Abject Failure"/>
              <a:sym typeface="Abject Failure"/>
            </a:endParaRPr>
          </a:p>
          <a:p>
            <a:pPr lvl="0" indent="228600" defTabSz="457200">
              <a:defRPr sz="1800">
                <a:solidFill>
                  <a:srgbClr val="000000"/>
                </a:solidFill>
              </a:defRPr>
            </a:pPr>
            <a:r>
              <a:rPr sz="4500">
                <a:latin typeface="Baskerville"/>
                <a:ea typeface="Baskerville"/>
                <a:cs typeface="Baskerville"/>
                <a:sym typeface="Baskerville"/>
              </a:rPr>
              <a:t>She, supposing Him to be the gardener, said to Him, “Sir, if You have carried Him away, tell me where You have laid Him, and I will take Him away.” </a:t>
            </a:r>
            <a:r>
              <a:rPr baseline="31999" sz="4500">
                <a:latin typeface="Baskerville"/>
                <a:ea typeface="Baskerville"/>
                <a:cs typeface="Baskerville"/>
                <a:sym typeface="Baskerville"/>
              </a:rPr>
              <a:t>16</a:t>
            </a:r>
            <a:r>
              <a:rPr sz="4500">
                <a:latin typeface="Baskerville"/>
                <a:ea typeface="Baskerville"/>
                <a:cs typeface="Baskerville"/>
                <a:sym typeface="Baskerville"/>
              </a:rPr>
              <a:t> Jesus said to her, “</a:t>
            </a:r>
            <a:r>
              <a:rPr sz="4500">
                <a:solidFill>
                  <a:srgbClr val="A43C27"/>
                </a:solidFill>
                <a:latin typeface="Baskerville"/>
                <a:ea typeface="Baskerville"/>
                <a:cs typeface="Baskerville"/>
                <a:sym typeface="Baskerville"/>
              </a:rPr>
              <a:t>Mary</a:t>
            </a:r>
            <a:r>
              <a:rPr sz="4500">
                <a:latin typeface="Baskerville"/>
                <a:ea typeface="Baskerville"/>
                <a:cs typeface="Baskerville"/>
                <a:sym typeface="Baskerville"/>
              </a:rPr>
              <a:t>!” She turned and said to Him, “Rabboni!” (which is to say, Teacher).</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7" name=""/>
          <p:cNvPicPr/>
          <p:nvPr/>
        </p:nvPicPr>
        <p:blipFill>
          <a:blip r:embed="rId2">
            <a:extLst/>
          </a:blip>
          <a:stretch>
            <a:fillRect/>
          </a:stretch>
        </p:blipFill>
        <p:spPr>
          <a:xfrm>
            <a:off x="328083" y="3141133"/>
            <a:ext cx="5419997" cy="6467380"/>
          </a:xfrm>
          <a:prstGeom prst="rect">
            <a:avLst/>
          </a:prstGeom>
        </p:spPr>
      </p:pic>
      <p:sp>
        <p:nvSpPr>
          <p:cNvPr id="98" name="Shape 98"/>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99" name="pasted-image.pdf"/>
          <p:cNvPicPr/>
          <p:nvPr/>
        </p:nvPicPr>
        <p:blipFill>
          <a:blip r:embed="rId3">
            <a:extLst/>
          </a:blip>
          <a:stretch>
            <a:fillRect/>
          </a:stretch>
        </p:blipFill>
        <p:spPr>
          <a:xfrm>
            <a:off x="398429" y="1716271"/>
            <a:ext cx="12207942" cy="1993901"/>
          </a:xfrm>
          <a:prstGeom prst="rect">
            <a:avLst/>
          </a:prstGeom>
          <a:ln w="12700">
            <a:miter lim="400000"/>
          </a:ln>
          <a:effectLst>
            <a:outerShdw sx="100000" sy="100000" kx="0" ky="0" algn="b" rotWithShape="0" blurRad="165100" dist="76200" dir="3000000">
              <a:srgbClr val="000000"/>
            </a:outerShdw>
          </a:effectLst>
        </p:spPr>
      </p:pic>
      <p:sp>
        <p:nvSpPr>
          <p:cNvPr id="100" name="Shape 100"/>
          <p:cNvSpPr/>
          <p:nvPr/>
        </p:nvSpPr>
        <p:spPr>
          <a:xfrm>
            <a:off x="5722613" y="3212241"/>
            <a:ext cx="7038698" cy="59890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NKJV correct - “Do not cling to Me” - Present middle imperative in prohibition with genitive case, meaning “cease clinging to me” rather than “Do not touch me.”</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expression indicates that the action was already in progress and Jesus urged her to let go.</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She did not want to lose Jesus again - but He would soon, (40 days) ascend to the Father.</a:t>
            </a:r>
          </a:p>
        </p:txBody>
      </p:sp>
      <p:sp>
        <p:nvSpPr>
          <p:cNvPr id="101" name="Shape 101"/>
          <p:cNvSpPr/>
          <p:nvPr/>
        </p:nvSpPr>
        <p:spPr>
          <a:xfrm>
            <a:off x="418363" y="7306733"/>
            <a:ext cx="4637708" cy="21336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17 </a:t>
            </a:r>
            <a:r>
              <a:rPr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Jesus said to her, “Do not cling to Me, for I have not yet ascended to My Father;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00">
                                            <p:bg/>
                                          </p:spTgt>
                                        </p:tgtEl>
                                        <p:attrNameLst>
                                          <p:attrName>style.visibility</p:attrName>
                                        </p:attrNameLst>
                                      </p:cBhvr>
                                      <p:to>
                                        <p:strVal val="visible"/>
                                      </p:to>
                                    </p:set>
                                    <p:animEffect filter="fade" transition="in">
                                      <p:cBhvr>
                                        <p:cTn id="7" dur="1500"/>
                                        <p:tgtEl>
                                          <p:spTgt spid="100">
                                            <p:bg/>
                                          </p:spTgt>
                                        </p:tgtEl>
                                      </p:cBhvr>
                                    </p:animEffect>
                                  </p:childTnLst>
                                </p:cTn>
                              </p:par>
                              <p:par>
                                <p:cTn id="8" presetClass="entr" presetSubtype="0" presetID="10" grpId="1" fill="hold">
                                  <p:stCondLst>
                                    <p:cond delay="0"/>
                                  </p:stCondLst>
                                  <p:iterate type="el" backwards="0">
                                    <p:tmAbs val="0"/>
                                  </p:iterate>
                                  <p:childTnLst>
                                    <p:set>
                                      <p:cBhvr>
                                        <p:cTn id="9" fill="hold"/>
                                        <p:tgtEl>
                                          <p:spTgt spid="100">
                                            <p:txEl>
                                              <p:pRg st="0" end="0"/>
                                            </p:txEl>
                                          </p:spTgt>
                                        </p:tgtEl>
                                        <p:attrNameLst>
                                          <p:attrName>style.visibility</p:attrName>
                                        </p:attrNameLst>
                                      </p:cBhvr>
                                      <p:to>
                                        <p:strVal val="visible"/>
                                      </p:to>
                                    </p:set>
                                    <p:animEffect filter="fade" transition="in">
                                      <p:cBhvr>
                                        <p:cTn id="10" dur="1500"/>
                                        <p:tgtEl>
                                          <p:spTgt spid="1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100">
                                            <p:txEl>
                                              <p:pRg st="1" end="1"/>
                                            </p:txEl>
                                          </p:spTgt>
                                        </p:tgtEl>
                                        <p:attrNameLst>
                                          <p:attrName>style.visibility</p:attrName>
                                        </p:attrNameLst>
                                      </p:cBhvr>
                                      <p:to>
                                        <p:strVal val="visible"/>
                                      </p:to>
                                    </p:set>
                                    <p:animEffect filter="fade" transition="in">
                                      <p:cBhvr>
                                        <p:cTn id="15" dur="1500"/>
                                        <p:tgtEl>
                                          <p:spTgt spid="1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1" fill="hold">
                                  <p:stCondLst>
                                    <p:cond delay="0"/>
                                  </p:stCondLst>
                                  <p:iterate type="el" backwards="0">
                                    <p:tmAbs val="0"/>
                                  </p:iterate>
                                  <p:childTnLst>
                                    <p:set>
                                      <p:cBhvr>
                                        <p:cTn id="19" fill="hold"/>
                                        <p:tgtEl>
                                          <p:spTgt spid="100">
                                            <p:txEl>
                                              <p:pRg st="2" end="2"/>
                                            </p:txEl>
                                          </p:spTgt>
                                        </p:tgtEl>
                                        <p:attrNameLst>
                                          <p:attrName>style.visibility</p:attrName>
                                        </p:attrNameLst>
                                      </p:cBhvr>
                                      <p:to>
                                        <p:strVal val="visible"/>
                                      </p:to>
                                    </p:set>
                                    <p:animEffect filter="fade" transition="in">
                                      <p:cBhvr>
                                        <p:cTn id="20" dur="1500"/>
                                        <p:tgtEl>
                                          <p:spTgt spid="10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0"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3" name=""/>
          <p:cNvPicPr/>
          <p:nvPr/>
        </p:nvPicPr>
        <p:blipFill>
          <a:blip r:embed="rId2">
            <a:extLst/>
          </a:blip>
          <a:stretch>
            <a:fillRect/>
          </a:stretch>
        </p:blipFill>
        <p:spPr>
          <a:xfrm>
            <a:off x="328083" y="3141133"/>
            <a:ext cx="5419997" cy="6467380"/>
          </a:xfrm>
          <a:prstGeom prst="rect">
            <a:avLst/>
          </a:prstGeom>
        </p:spPr>
      </p:pic>
      <p:sp>
        <p:nvSpPr>
          <p:cNvPr id="104" name="Shape 104"/>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05" name="pasted-image.pdf"/>
          <p:cNvPicPr/>
          <p:nvPr/>
        </p:nvPicPr>
        <p:blipFill>
          <a:blip r:embed="rId3">
            <a:extLst/>
          </a:blip>
          <a:stretch>
            <a:fillRect/>
          </a:stretch>
        </p:blipFill>
        <p:spPr>
          <a:xfrm>
            <a:off x="398429" y="1716271"/>
            <a:ext cx="12207942" cy="1993901"/>
          </a:xfrm>
          <a:prstGeom prst="rect">
            <a:avLst/>
          </a:prstGeom>
          <a:ln w="12700">
            <a:miter lim="400000"/>
          </a:ln>
          <a:effectLst>
            <a:outerShdw sx="100000" sy="100000" kx="0" ky="0" algn="b" rotWithShape="0" blurRad="165100" dist="76200" dir="3000000">
              <a:srgbClr val="000000"/>
            </a:outerShdw>
          </a:effectLst>
        </p:spPr>
      </p:pic>
      <p:sp>
        <p:nvSpPr>
          <p:cNvPr id="106" name="Shape 106"/>
          <p:cNvSpPr/>
          <p:nvPr/>
        </p:nvSpPr>
        <p:spPr>
          <a:xfrm>
            <a:off x="5722613" y="3177117"/>
            <a:ext cx="7038698" cy="63954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t>
            </a:r>
            <a:r>
              <a:rPr b="1"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but go to my brethren” - </a:t>
            </a: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instructs Mary to report what she has seen to “His brethren” —(Compare Mt 28:10; Heb 2:11, 17).</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b="1"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‘I am ascending” - </a:t>
            </a: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Seeing this is in the present tense there is some question as tits meaning. </a:t>
            </a:r>
            <a:endParaRPr b="1"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b="1"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“to My Father and your Father…” - </a:t>
            </a: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expressly designed to distinguish between what God is to Him and to us—(Jn 5:17,18)</a:t>
            </a:r>
          </a:p>
        </p:txBody>
      </p:sp>
      <p:sp>
        <p:nvSpPr>
          <p:cNvPr id="107" name="Shape 107"/>
          <p:cNvSpPr/>
          <p:nvPr/>
        </p:nvSpPr>
        <p:spPr>
          <a:xfrm>
            <a:off x="282896" y="6883400"/>
            <a:ext cx="5171704" cy="26416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17 </a:t>
            </a:r>
            <a:r>
              <a:rPr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  but go to My brethren and say to them, ‘I am ascending to My Father and your Father, and </a:t>
            </a:r>
            <a:r>
              <a:rPr i="1"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to</a:t>
            </a:r>
            <a:r>
              <a:rPr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 My God and your God.’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06">
                                            <p:bg/>
                                          </p:spTgt>
                                        </p:tgtEl>
                                        <p:attrNameLst>
                                          <p:attrName>style.visibility</p:attrName>
                                        </p:attrNameLst>
                                      </p:cBhvr>
                                      <p:to>
                                        <p:strVal val="visible"/>
                                      </p:to>
                                    </p:set>
                                    <p:animEffect filter="fade" transition="in">
                                      <p:cBhvr>
                                        <p:cTn id="7" dur="1500"/>
                                        <p:tgtEl>
                                          <p:spTgt spid="106">
                                            <p:bg/>
                                          </p:spTgt>
                                        </p:tgtEl>
                                      </p:cBhvr>
                                    </p:animEffect>
                                  </p:childTnLst>
                                </p:cTn>
                              </p:par>
                              <p:par>
                                <p:cTn id="8" presetClass="entr" presetSubtype="0" presetID="10" grpId="1" fill="hold">
                                  <p:stCondLst>
                                    <p:cond delay="0"/>
                                  </p:stCondLst>
                                  <p:iterate type="el" backwards="0">
                                    <p:tmAbs val="0"/>
                                  </p:iterate>
                                  <p:childTnLst>
                                    <p:set>
                                      <p:cBhvr>
                                        <p:cTn id="9" fill="hold"/>
                                        <p:tgtEl>
                                          <p:spTgt spid="106">
                                            <p:txEl>
                                              <p:pRg st="0" end="0"/>
                                            </p:txEl>
                                          </p:spTgt>
                                        </p:tgtEl>
                                        <p:attrNameLst>
                                          <p:attrName>style.visibility</p:attrName>
                                        </p:attrNameLst>
                                      </p:cBhvr>
                                      <p:to>
                                        <p:strVal val="visible"/>
                                      </p:to>
                                    </p:set>
                                    <p:animEffect filter="fade" transition="in">
                                      <p:cBhvr>
                                        <p:cTn id="10" dur="1500"/>
                                        <p:tgtEl>
                                          <p:spTgt spid="1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106">
                                            <p:txEl>
                                              <p:pRg st="1" end="1"/>
                                            </p:txEl>
                                          </p:spTgt>
                                        </p:tgtEl>
                                        <p:attrNameLst>
                                          <p:attrName>style.visibility</p:attrName>
                                        </p:attrNameLst>
                                      </p:cBhvr>
                                      <p:to>
                                        <p:strVal val="visible"/>
                                      </p:to>
                                    </p:set>
                                    <p:animEffect filter="fade" transition="in">
                                      <p:cBhvr>
                                        <p:cTn id="15" dur="1500"/>
                                        <p:tgtEl>
                                          <p:spTgt spid="10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1" fill="hold">
                                  <p:stCondLst>
                                    <p:cond delay="0"/>
                                  </p:stCondLst>
                                  <p:iterate type="el" backwards="0">
                                    <p:tmAbs val="0"/>
                                  </p:iterate>
                                  <p:childTnLst>
                                    <p:set>
                                      <p:cBhvr>
                                        <p:cTn id="19" fill="hold"/>
                                        <p:tgtEl>
                                          <p:spTgt spid="106">
                                            <p:txEl>
                                              <p:pRg st="2" end="2"/>
                                            </p:txEl>
                                          </p:spTgt>
                                        </p:tgtEl>
                                        <p:attrNameLst>
                                          <p:attrName>style.visibility</p:attrName>
                                        </p:attrNameLst>
                                      </p:cBhvr>
                                      <p:to>
                                        <p:strVal val="visible"/>
                                      </p:to>
                                    </p:set>
                                    <p:animEffect filter="fade" transition="in">
                                      <p:cBhvr>
                                        <p:cTn id="20" dur="1500"/>
                                        <p:tgtEl>
                                          <p:spTgt spid="10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6"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 name=""/>
          <p:cNvPicPr/>
          <p:nvPr/>
        </p:nvPicPr>
        <p:blipFill>
          <a:blip r:embed="rId2">
            <a:extLst/>
          </a:blip>
          <a:stretch>
            <a:fillRect/>
          </a:stretch>
        </p:blipFill>
        <p:spPr>
          <a:xfrm>
            <a:off x="328083" y="3141133"/>
            <a:ext cx="5419997" cy="6467380"/>
          </a:xfrm>
          <a:prstGeom prst="rect">
            <a:avLst/>
          </a:prstGeom>
        </p:spPr>
      </p:pic>
      <p:sp>
        <p:nvSpPr>
          <p:cNvPr id="110" name="Shape 110"/>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11" name="pasted-image.pdf"/>
          <p:cNvPicPr/>
          <p:nvPr/>
        </p:nvPicPr>
        <p:blipFill>
          <a:blip r:embed="rId3">
            <a:extLst/>
          </a:blip>
          <a:stretch>
            <a:fillRect/>
          </a:stretch>
        </p:blipFill>
        <p:spPr>
          <a:xfrm>
            <a:off x="398429" y="1716271"/>
            <a:ext cx="12207942" cy="1993901"/>
          </a:xfrm>
          <a:prstGeom prst="rect">
            <a:avLst/>
          </a:prstGeom>
          <a:ln w="12700">
            <a:miter lim="400000"/>
          </a:ln>
          <a:effectLst>
            <a:outerShdw sx="100000" sy="100000" kx="0" ky="0" algn="b" rotWithShape="0" blurRad="165100" dist="76200" dir="3000000">
              <a:srgbClr val="000000"/>
            </a:outerShdw>
          </a:effectLst>
        </p:spPr>
      </p:pic>
      <p:sp>
        <p:nvSpPr>
          <p:cNvPr id="112" name="Shape 112"/>
          <p:cNvSpPr/>
          <p:nvPr/>
        </p:nvSpPr>
        <p:spPr>
          <a:xfrm>
            <a:off x="5722613" y="3177117"/>
            <a:ext cx="7038698" cy="63446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Angels had also appeared to the other women, telling them not to fear and announce that Jesus is resurrected (Matthew 28:5-7, Luke 24:4-8).</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Mary and the other women told the news to the disciples, but according to Luke, they did not believe her or the other women “because their words seemed to them like nonsense” (Luke 24:11; cf. Luke 24:23).</a:t>
            </a:r>
          </a:p>
        </p:txBody>
      </p:sp>
      <p:sp>
        <p:nvSpPr>
          <p:cNvPr id="113" name="Shape 113"/>
          <p:cNvSpPr/>
          <p:nvPr/>
        </p:nvSpPr>
        <p:spPr>
          <a:xfrm>
            <a:off x="282896" y="6883400"/>
            <a:ext cx="5293941" cy="26416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18 </a:t>
            </a:r>
            <a:r>
              <a:rPr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Mary Magdalene came and told the disciples that she had seen the Lord, and </a:t>
            </a:r>
            <a:r>
              <a:rPr i="1"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that</a:t>
            </a:r>
            <a:r>
              <a:rPr sz="3300">
                <a:solidFill>
                  <a:srgbClr val="FFFFFF"/>
                </a:solidFill>
                <a:effectLst>
                  <a:outerShdw sx="100000" sy="100000" kx="0" ky="0" algn="b" rotWithShape="0" blurRad="12700" dist="63500" dir="6936">
                    <a:srgbClr val="000000"/>
                  </a:outerShdw>
                </a:effectLst>
                <a:latin typeface="Helvetica"/>
                <a:ea typeface="Helvetica"/>
                <a:cs typeface="Helvetica"/>
                <a:sym typeface="Helvetica"/>
              </a:rPr>
              <a:t> He had spoken these things to her</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12">
                                            <p:bg/>
                                          </p:spTgt>
                                        </p:tgtEl>
                                        <p:attrNameLst>
                                          <p:attrName>style.visibility</p:attrName>
                                        </p:attrNameLst>
                                      </p:cBhvr>
                                      <p:to>
                                        <p:strVal val="visible"/>
                                      </p:to>
                                    </p:set>
                                    <p:animEffect filter="fade" transition="in">
                                      <p:cBhvr>
                                        <p:cTn id="7" dur="1500"/>
                                        <p:tgtEl>
                                          <p:spTgt spid="112">
                                            <p:bg/>
                                          </p:spTgt>
                                        </p:tgtEl>
                                      </p:cBhvr>
                                    </p:animEffect>
                                  </p:childTnLst>
                                </p:cTn>
                              </p:par>
                              <p:par>
                                <p:cTn id="8" presetClass="entr" presetSubtype="0" presetID="10" grpId="1" fill="hold">
                                  <p:stCondLst>
                                    <p:cond delay="0"/>
                                  </p:stCondLst>
                                  <p:iterate type="el" backwards="0">
                                    <p:tmAbs val="0"/>
                                  </p:iterate>
                                  <p:childTnLst>
                                    <p:set>
                                      <p:cBhvr>
                                        <p:cTn id="9" fill="hold"/>
                                        <p:tgtEl>
                                          <p:spTgt spid="112">
                                            <p:txEl>
                                              <p:pRg st="0" end="0"/>
                                            </p:txEl>
                                          </p:spTgt>
                                        </p:tgtEl>
                                        <p:attrNameLst>
                                          <p:attrName>style.visibility</p:attrName>
                                        </p:attrNameLst>
                                      </p:cBhvr>
                                      <p:to>
                                        <p:strVal val="visible"/>
                                      </p:to>
                                    </p:set>
                                    <p:animEffect filter="fade" transition="in">
                                      <p:cBhvr>
                                        <p:cTn id="10" dur="1500"/>
                                        <p:tgtEl>
                                          <p:spTgt spid="1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112">
                                            <p:txEl>
                                              <p:pRg st="1" end="1"/>
                                            </p:txEl>
                                          </p:spTgt>
                                        </p:tgtEl>
                                        <p:attrNameLst>
                                          <p:attrName>style.visibility</p:attrName>
                                        </p:attrNameLst>
                                      </p:cBhvr>
                                      <p:to>
                                        <p:strVal val="visible"/>
                                      </p:to>
                                    </p:set>
                                    <p:animEffect filter="fade" transition="in">
                                      <p:cBhvr>
                                        <p:cTn id="15" dur="1500"/>
                                        <p:tgtEl>
                                          <p:spTgt spid="11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5" name=""/>
          <p:cNvPicPr/>
          <p:nvPr/>
        </p:nvPicPr>
        <p:blipFill>
          <a:blip r:embed="rId2">
            <a:extLst/>
          </a:blip>
          <a:stretch>
            <a:fillRect/>
          </a:stretch>
        </p:blipFill>
        <p:spPr>
          <a:xfrm>
            <a:off x="203705" y="1531923"/>
            <a:ext cx="12597390" cy="8156221"/>
          </a:xfrm>
          <a:prstGeom prst="rect">
            <a:avLst/>
          </a:prstGeom>
        </p:spPr>
      </p:pic>
      <p:sp>
        <p:nvSpPr>
          <p:cNvPr id="116" name="Shape 116"/>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17" name="pasted-image.pdf"/>
          <p:cNvPicPr/>
          <p:nvPr/>
        </p:nvPicPr>
        <p:blipFill>
          <a:blip r:embed="rId3">
            <a:extLst/>
          </a:blip>
          <a:stretch>
            <a:fillRect/>
          </a:stretch>
        </p:blipFill>
        <p:spPr>
          <a:xfrm>
            <a:off x="304800" y="1561214"/>
            <a:ext cx="12395200" cy="1993901"/>
          </a:xfrm>
          <a:prstGeom prst="rect">
            <a:avLst/>
          </a:prstGeom>
          <a:ln w="12700">
            <a:miter lim="400000"/>
          </a:ln>
          <a:effectLst>
            <a:outerShdw sx="100000" sy="100000" kx="0" ky="0" algn="b" rotWithShape="0" blurRad="165100" dist="76200" dir="3000000">
              <a:srgbClr val="000000"/>
            </a:outerShdw>
          </a:effectLst>
        </p:spPr>
      </p:pic>
      <p:pic>
        <p:nvPicPr>
          <p:cNvPr id="118" name=""/>
          <p:cNvPicPr/>
          <p:nvPr/>
        </p:nvPicPr>
        <p:blipFill>
          <a:blip r:embed="rId4">
            <a:extLst/>
          </a:blip>
          <a:stretch>
            <a:fillRect/>
          </a:stretch>
        </p:blipFill>
        <p:spPr>
          <a:xfrm>
            <a:off x="3419348" y="2704846"/>
            <a:ext cx="6166104" cy="711708"/>
          </a:xfrm>
          <a:prstGeom prst="rect">
            <a:avLst/>
          </a:prstGeom>
        </p:spPr>
      </p:pic>
      <p:sp>
        <p:nvSpPr>
          <p:cNvPr id="119" name="Shape 119"/>
          <p:cNvSpPr/>
          <p:nvPr/>
        </p:nvSpPr>
        <p:spPr>
          <a:xfrm>
            <a:off x="462622" y="6189133"/>
            <a:ext cx="12079555" cy="33528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1" sz="3500">
                <a:solidFill>
                  <a:srgbClr val="FFFFFF"/>
                </a:solidFill>
                <a:effectLst>
                  <a:outerShdw sx="100000" sy="100000" kx="0" ky="0" algn="b" rotWithShape="0" blurRad="76200" dist="63500" dir="2553413">
                    <a:srgbClr val="000000"/>
                  </a:outerShdw>
                </a:effectLst>
                <a:latin typeface="Chalkboard"/>
                <a:ea typeface="Chalkboard"/>
                <a:cs typeface="Chalkboard"/>
                <a:sym typeface="Chalkboard"/>
              </a:rPr>
              <a:t>The disciples</a:t>
            </a:r>
            <a:r>
              <a:rPr sz="3500">
                <a:solidFill>
                  <a:srgbClr val="FFFFFF"/>
                </a:solidFill>
                <a:effectLst>
                  <a:outerShdw sx="100000" sy="100000" kx="0" ky="0" algn="b" rotWithShape="0" blurRad="76200" dist="63500" dir="2553413">
                    <a:srgbClr val="000000"/>
                  </a:outerShdw>
                </a:effectLst>
                <a:latin typeface="Chalkboard"/>
                <a:ea typeface="Chalkboard"/>
                <a:cs typeface="Chalkboard"/>
                <a:sym typeface="Chalkboard"/>
              </a:rPr>
              <a:t> hid in </a:t>
            </a:r>
            <a:r>
              <a:rPr b="1" sz="3500">
                <a:solidFill>
                  <a:srgbClr val="FFFFFF"/>
                </a:solidFill>
                <a:effectLst>
                  <a:outerShdw sx="100000" sy="100000" kx="0" ky="0" algn="b" rotWithShape="0" blurRad="76200" dist="63500" dir="2553413">
                    <a:srgbClr val="000000"/>
                  </a:outerShdw>
                </a:effectLst>
                <a:latin typeface="Chalkboard"/>
                <a:ea typeface="Chalkboard"/>
                <a:cs typeface="Chalkboard"/>
                <a:sym typeface="Chalkboard"/>
              </a:rPr>
              <a:t>fear of</a:t>
            </a:r>
            <a:r>
              <a:rPr sz="3500">
                <a:solidFill>
                  <a:srgbClr val="FFFFFF"/>
                </a:solidFill>
                <a:effectLst>
                  <a:outerShdw sx="100000" sy="100000" kx="0" ky="0" algn="b" rotWithShape="0" blurRad="76200" dist="63500" dir="2553413">
                    <a:srgbClr val="000000"/>
                  </a:outerShdw>
                </a:effectLst>
                <a:latin typeface="Chalkboard"/>
                <a:ea typeface="Chalkboard"/>
                <a:cs typeface="Chalkboard"/>
                <a:sym typeface="Chalkboard"/>
              </a:rPr>
              <a:t> death at the hands of </a:t>
            </a:r>
            <a:r>
              <a:rPr b="1" sz="3500">
                <a:solidFill>
                  <a:srgbClr val="FFFFFF"/>
                </a:solidFill>
                <a:effectLst>
                  <a:outerShdw sx="100000" sy="100000" kx="0" ky="0" algn="b" rotWithShape="0" blurRad="76200" dist="63500" dir="2553413">
                    <a:srgbClr val="000000"/>
                  </a:outerShdw>
                </a:effectLst>
                <a:latin typeface="Chalkboard"/>
                <a:ea typeface="Chalkboard"/>
                <a:cs typeface="Chalkboard"/>
                <a:sym typeface="Chalkboard"/>
              </a:rPr>
              <a:t>the Jews</a:t>
            </a:r>
            <a:r>
              <a:rPr sz="3500">
                <a:solidFill>
                  <a:srgbClr val="FFFFFF"/>
                </a:solidFill>
                <a:effectLst>
                  <a:outerShdw sx="100000" sy="100000" kx="0" ky="0" algn="b" rotWithShape="0" blurRad="76200" dist="63500" dir="2553413">
                    <a:srgbClr val="000000"/>
                  </a:outerShdw>
                </a:effectLst>
                <a:latin typeface="Chalkboard"/>
                <a:ea typeface="Chalkboard"/>
                <a:cs typeface="Chalkboard"/>
                <a:sym typeface="Chalkboard"/>
              </a:rPr>
              <a:t> (i.e., the Jewish authorities), so they met in secret, behind locked doors. Everything was about to change!</a:t>
            </a:r>
            <a:endParaRPr sz="3500">
              <a:solidFill>
                <a:srgbClr val="FFFFFF"/>
              </a:solidFill>
              <a:effectLst>
                <a:outerShdw sx="100000" sy="100000" kx="0" ky="0" algn="b" rotWithShape="0" blurRad="76200" dist="63500" dir="2553413">
                  <a:srgbClr val="000000"/>
                </a:outerShdw>
              </a:effectLst>
              <a:latin typeface="Chalkboard"/>
              <a:ea typeface="Chalkboard"/>
              <a:cs typeface="Chalkboard"/>
              <a:sym typeface="Chalkboard"/>
            </a:endParaRPr>
          </a:p>
          <a:p>
            <a:pPr lvl="0" defTabSz="457200">
              <a:defRPr sz="1800">
                <a:solidFill>
                  <a:srgbClr val="000000"/>
                </a:solidFill>
              </a:defRPr>
            </a:pPr>
            <a:r>
              <a:rPr i="1" sz="4700">
                <a:solidFill>
                  <a:srgbClr val="FFFFFF"/>
                </a:solidFill>
                <a:effectLst>
                  <a:outerShdw sx="100000" sy="100000" kx="0" ky="0" algn="b" rotWithShape="0" blurRad="76200" dist="63500" dir="2553413">
                    <a:srgbClr val="000000"/>
                  </a:outerShdw>
                </a:effectLst>
                <a:latin typeface="Baskerville"/>
                <a:ea typeface="Baskerville"/>
                <a:cs typeface="Baskerville"/>
                <a:sym typeface="Baskerville"/>
              </a:rPr>
              <a:t>(What a contrast with their boldness about seven weeks later on the day of Pentecost!)</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1" name=""/>
          <p:cNvPicPr/>
          <p:nvPr/>
        </p:nvPicPr>
        <p:blipFill>
          <a:blip r:embed="rId2">
            <a:extLst/>
          </a:blip>
          <a:stretch>
            <a:fillRect/>
          </a:stretch>
        </p:blipFill>
        <p:spPr>
          <a:xfrm>
            <a:off x="218016" y="2671977"/>
            <a:ext cx="5157692" cy="6867040"/>
          </a:xfrm>
          <a:prstGeom prst="rect">
            <a:avLst/>
          </a:prstGeom>
        </p:spPr>
      </p:pic>
      <p:pic>
        <p:nvPicPr>
          <p:cNvPr id="122" name=""/>
          <p:cNvPicPr/>
          <p:nvPr/>
        </p:nvPicPr>
        <p:blipFill>
          <a:blip r:embed="rId3">
            <a:extLst/>
          </a:blip>
          <a:stretch>
            <a:fillRect/>
          </a:stretch>
        </p:blipFill>
        <p:spPr>
          <a:xfrm>
            <a:off x="4371445" y="3541448"/>
            <a:ext cx="8597108" cy="6201077"/>
          </a:xfrm>
          <a:prstGeom prst="rect">
            <a:avLst/>
          </a:prstGeom>
        </p:spPr>
      </p:pic>
      <p:sp>
        <p:nvSpPr>
          <p:cNvPr id="123" name="Shape 123"/>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24" name="pasted-image.pdf"/>
          <p:cNvPicPr/>
          <p:nvPr/>
        </p:nvPicPr>
        <p:blipFill>
          <a:blip r:embed="rId4">
            <a:extLst/>
          </a:blip>
          <a:stretch>
            <a:fillRect/>
          </a:stretch>
        </p:blipFill>
        <p:spPr>
          <a:xfrm>
            <a:off x="304800" y="1561214"/>
            <a:ext cx="12395200" cy="1993901"/>
          </a:xfrm>
          <a:prstGeom prst="rect">
            <a:avLst/>
          </a:prstGeom>
          <a:ln w="12700">
            <a:miter lim="400000"/>
          </a:ln>
          <a:effectLst>
            <a:outerShdw sx="100000" sy="100000" kx="0" ky="0" algn="b" rotWithShape="0" blurRad="165100" dist="76200" dir="3000000">
              <a:srgbClr val="000000"/>
            </a:outerShdw>
          </a:effectLst>
        </p:spPr>
      </p:pic>
      <p:pic>
        <p:nvPicPr>
          <p:cNvPr id="125" name=""/>
          <p:cNvPicPr/>
          <p:nvPr/>
        </p:nvPicPr>
        <p:blipFill>
          <a:blip r:embed="rId5">
            <a:extLst/>
          </a:blip>
          <a:stretch>
            <a:fillRect/>
          </a:stretch>
        </p:blipFill>
        <p:spPr>
          <a:xfrm>
            <a:off x="3419348" y="2704846"/>
            <a:ext cx="6166104" cy="711708"/>
          </a:xfrm>
          <a:prstGeom prst="rect">
            <a:avLst/>
          </a:prstGeom>
        </p:spPr>
      </p:pic>
      <p:sp>
        <p:nvSpPr>
          <p:cNvPr id="126" name="Shape 126"/>
          <p:cNvSpPr/>
          <p:nvPr/>
        </p:nvSpPr>
        <p:spPr>
          <a:xfrm>
            <a:off x="145274" y="5210921"/>
            <a:ext cx="9943307" cy="4153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8464" y="2830"/>
                </a:lnTo>
                <a:lnTo>
                  <a:pt x="154" y="2830"/>
                </a:lnTo>
                <a:cubicBezTo>
                  <a:pt x="69" y="2830"/>
                  <a:pt x="0" y="2995"/>
                  <a:pt x="0" y="3199"/>
                </a:cubicBezTo>
                <a:lnTo>
                  <a:pt x="0" y="21231"/>
                </a:lnTo>
                <a:cubicBezTo>
                  <a:pt x="0" y="21435"/>
                  <a:pt x="69" y="21600"/>
                  <a:pt x="154" y="21600"/>
                </a:cubicBezTo>
                <a:lnTo>
                  <a:pt x="10239" y="21600"/>
                </a:lnTo>
                <a:cubicBezTo>
                  <a:pt x="10324" y="21600"/>
                  <a:pt x="10393" y="21435"/>
                  <a:pt x="10393" y="21231"/>
                </a:cubicBezTo>
                <a:lnTo>
                  <a:pt x="10393" y="3901"/>
                </a:lnTo>
                <a:lnTo>
                  <a:pt x="21600" y="0"/>
                </a:lnTo>
                <a:close/>
              </a:path>
            </a:pathLst>
          </a:custGeom>
          <a:gradFill>
            <a:gsLst>
              <a:gs pos="0">
                <a:srgbClr val="959A4C">
                  <a:alpha val="64999"/>
                </a:srgbClr>
              </a:gs>
              <a:gs pos="100000">
                <a:srgbClr val="959A4C"/>
              </a:gs>
            </a:gsLst>
            <a:lin ang="5400000"/>
          </a:gradFill>
          <a:ln w="38100">
            <a:solidFill>
              <a:srgbClr val="565929"/>
            </a:solidFill>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nchor="ctr"/>
          <a:lstStyle>
            <a:lvl1pPr>
              <a:defRPr sz="3600">
                <a:solidFill>
                  <a:srgbClr val="FFFFFF"/>
                </a:solidFill>
                <a:effectLst>
                  <a:outerShdw sx="100000" sy="100000" kx="0" ky="0" algn="b" rotWithShape="0" blurRad="63500" dist="63500" dir="3054651">
                    <a:srgbClr val="000000"/>
                  </a:outerShdw>
                </a:effectLst>
                <a:latin typeface="Chalkboard"/>
                <a:ea typeface="Chalkboard"/>
                <a:cs typeface="Chalkboard"/>
                <a:sym typeface="Chalkboard"/>
              </a:defRPr>
            </a:lvl1pPr>
          </a:lstStyle>
          <a:p>
            <a:pPr lvl="0">
              <a:defRPr sz="1800">
                <a:solidFill>
                  <a:srgbClr val="000000"/>
                </a:solidFill>
                <a:effectLst/>
              </a:defRPr>
            </a:pPr>
            <a:r>
              <a:rPr sz="3600">
                <a:solidFill>
                  <a:srgbClr val="FFFFFF"/>
                </a:solidFill>
                <a:effectLst>
                  <a:outerShdw sx="100000" sy="100000" kx="0" ky="0" algn="b" rotWithShape="0" blurRad="63500" dist="63500" dir="3054651">
                    <a:srgbClr val="000000"/>
                  </a:outerShdw>
                </a:effectLst>
              </a:rPr>
              <a:t>“When therefore it was evening on that day - understood and here for the time from six to nine (6:16)” - RWP</a:t>
            </a:r>
          </a:p>
        </p:txBody>
      </p:sp>
      <p:sp>
        <p:nvSpPr>
          <p:cNvPr id="127" name="Shape 127"/>
          <p:cNvSpPr/>
          <p:nvPr/>
        </p:nvSpPr>
        <p:spPr>
          <a:xfrm>
            <a:off x="4570718" y="3611033"/>
            <a:ext cx="8198562" cy="5715001"/>
          </a:xfrm>
          <a:prstGeom prst="rect">
            <a:avLst/>
          </a:prstGeom>
          <a:ln w="12700">
            <a:miter lim="400000"/>
          </a:ln>
          <a:effectLst>
            <a:outerShdw sx="100000" sy="100000" kx="0" ky="0" algn="b" rotWithShape="0" blurRad="165100" dist="76200" dir="3000000">
              <a:srgbClr val="000000">
                <a:alpha val="30351"/>
              </a:srgbClr>
            </a:outerShdw>
          </a:effectLst>
          <a:extLst>
            <a:ext uri="{C572A759-6A51-4108-AA02-DFA0A04FC94B}">
              <ma14:wrappingTextBoxFlag xmlns:ma14="http://schemas.microsoft.com/office/mac/drawingml/2011/main" val="1"/>
            </a:ext>
          </a:extLst>
        </p:spPr>
        <p:txBody>
          <a:bodyPr lIns="0" tIns="0" rIns="0" bIns="0">
            <a:spAutoFit/>
          </a:bodyPr>
          <a:lstStyle/>
          <a:p>
            <a:pPr lvl="0" indent="228600" defTabSz="457200">
              <a:defRPr sz="1800">
                <a:solidFill>
                  <a:srgbClr val="000000"/>
                </a:solidFill>
              </a:defRPr>
            </a:pPr>
            <a:r>
              <a:rPr sz="4100">
                <a:latin typeface="Abject Failure"/>
                <a:ea typeface="Abject Failure"/>
                <a:cs typeface="Abject Failure"/>
                <a:sym typeface="Abject Failure"/>
              </a:rPr>
              <a:t>John 20:19 (NKJV)</a:t>
            </a:r>
            <a:endParaRPr sz="4100">
              <a:latin typeface="Abject Failure"/>
              <a:ea typeface="Abject Failure"/>
              <a:cs typeface="Abject Failure"/>
              <a:sym typeface="Abject Failure"/>
            </a:endParaRPr>
          </a:p>
          <a:p>
            <a:pPr lvl="0" indent="228600" defTabSz="457200">
              <a:defRPr sz="1800">
                <a:solidFill>
                  <a:srgbClr val="000000"/>
                </a:solidFill>
              </a:defRPr>
            </a:pPr>
            <a:r>
              <a:rPr baseline="31999" sz="4500">
                <a:latin typeface="Baskerville"/>
                <a:ea typeface="Baskerville"/>
                <a:cs typeface="Baskerville"/>
                <a:sym typeface="Baskerville"/>
              </a:rPr>
              <a:t>19 </a:t>
            </a:r>
            <a:r>
              <a:rPr sz="4500">
                <a:latin typeface="Baskerville"/>
                <a:ea typeface="Baskerville"/>
                <a:cs typeface="Baskerville"/>
                <a:sym typeface="Baskerville"/>
              </a:rPr>
              <a:t>Then, the same day at evening, being the first </a:t>
            </a:r>
            <a:r>
              <a:rPr i="1" sz="4500">
                <a:latin typeface="Baskerville"/>
                <a:ea typeface="Baskerville"/>
                <a:cs typeface="Baskerville"/>
                <a:sym typeface="Baskerville"/>
              </a:rPr>
              <a:t>day</a:t>
            </a:r>
            <a:r>
              <a:rPr sz="4500">
                <a:latin typeface="Baskerville"/>
                <a:ea typeface="Baskerville"/>
                <a:cs typeface="Baskerville"/>
                <a:sym typeface="Baskerville"/>
              </a:rPr>
              <a:t> of the week, when the doors were shut where the disciples were assembled, for fear of the Jews, Jesus came and stood in the midst, and said to them, “</a:t>
            </a:r>
            <a:r>
              <a:rPr sz="4500">
                <a:solidFill>
                  <a:srgbClr val="A43C27"/>
                </a:solidFill>
                <a:latin typeface="Baskerville"/>
                <a:ea typeface="Baskerville"/>
                <a:cs typeface="Baskerville"/>
                <a:sym typeface="Baskerville"/>
              </a:rPr>
              <a:t>Peace </a:t>
            </a:r>
            <a:r>
              <a:rPr i="1" sz="4500">
                <a:solidFill>
                  <a:srgbClr val="A43C27"/>
                </a:solidFill>
                <a:latin typeface="Baskerville"/>
                <a:ea typeface="Baskerville"/>
                <a:cs typeface="Baskerville"/>
                <a:sym typeface="Baskerville"/>
              </a:rPr>
              <a:t>be</a:t>
            </a:r>
            <a:r>
              <a:rPr sz="4500">
                <a:solidFill>
                  <a:srgbClr val="A43C27"/>
                </a:solidFill>
                <a:latin typeface="Baskerville"/>
                <a:ea typeface="Baskerville"/>
                <a:cs typeface="Baskerville"/>
                <a:sym typeface="Baskerville"/>
              </a:rPr>
              <a:t> with you</a:t>
            </a:r>
            <a:r>
              <a:rPr sz="4500">
                <a:latin typeface="Baskerville"/>
                <a:ea typeface="Baskerville"/>
                <a:cs typeface="Baskerville"/>
                <a:sym typeface="Baskerville"/>
              </a:rPr>
              <a: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26"/>
                                        </p:tgtEl>
                                        <p:attrNameLst>
                                          <p:attrName>style.visibility</p:attrName>
                                        </p:attrNameLst>
                                      </p:cBhvr>
                                      <p:to>
                                        <p:strVal val="visible"/>
                                      </p:to>
                                    </p:set>
                                    <p:animEffect filter="wipe(left)" transition="in">
                                      <p:cBhvr>
                                        <p:cTn id="7" dur="2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
          <p:cNvPicPr/>
          <p:nvPr/>
        </p:nvPicPr>
        <p:blipFill>
          <a:blip r:embed="rId2">
            <a:extLst/>
          </a:blip>
          <a:stretch>
            <a:fillRect/>
          </a:stretch>
        </p:blipFill>
        <p:spPr>
          <a:xfrm>
            <a:off x="218016" y="2671977"/>
            <a:ext cx="5157692" cy="6867040"/>
          </a:xfrm>
          <a:prstGeom prst="rect">
            <a:avLst/>
          </a:prstGeom>
        </p:spPr>
      </p:pic>
      <p:sp>
        <p:nvSpPr>
          <p:cNvPr id="130" name="Shape 130"/>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31" name="pasted-image.pdf"/>
          <p:cNvPicPr/>
          <p:nvPr/>
        </p:nvPicPr>
        <p:blipFill>
          <a:blip r:embed="rId3">
            <a:extLst/>
          </a:blip>
          <a:stretch>
            <a:fillRect/>
          </a:stretch>
        </p:blipFill>
        <p:spPr>
          <a:xfrm>
            <a:off x="304800" y="1561214"/>
            <a:ext cx="12395200" cy="1993901"/>
          </a:xfrm>
          <a:prstGeom prst="rect">
            <a:avLst/>
          </a:prstGeom>
          <a:ln w="12700">
            <a:miter lim="400000"/>
          </a:ln>
          <a:effectLst>
            <a:outerShdw sx="100000" sy="100000" kx="0" ky="0" algn="b" rotWithShape="0" blurRad="165100" dist="76200" dir="3000000">
              <a:srgbClr val="000000"/>
            </a:outerShdw>
          </a:effectLst>
        </p:spPr>
      </p:pic>
      <p:pic>
        <p:nvPicPr>
          <p:cNvPr id="132" name=""/>
          <p:cNvPicPr/>
          <p:nvPr/>
        </p:nvPicPr>
        <p:blipFill>
          <a:blip r:embed="rId4">
            <a:extLst/>
          </a:blip>
          <a:stretch>
            <a:fillRect/>
          </a:stretch>
        </p:blipFill>
        <p:spPr>
          <a:xfrm>
            <a:off x="3419348" y="2704846"/>
            <a:ext cx="6166104" cy="711708"/>
          </a:xfrm>
          <a:prstGeom prst="rect">
            <a:avLst/>
          </a:prstGeom>
        </p:spPr>
      </p:pic>
      <p:sp>
        <p:nvSpPr>
          <p:cNvPr id="133" name="Shape 133"/>
          <p:cNvSpPr/>
          <p:nvPr/>
        </p:nvSpPr>
        <p:spPr>
          <a:xfrm>
            <a:off x="5373496" y="3431116"/>
            <a:ext cx="7370882" cy="6014076"/>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promise of 14:18ff &amp; 16:16 fulfilled</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After they had fled from the garden, Annas had inquired about them - (18:19)</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had told them to expect to suffer - (Mat 16:24; Jn 15:18-20)</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doors were locked, yet He came and stood among them  - - - How? - (cf. v. 26)</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33">
                                            <p:bg/>
                                          </p:spTgt>
                                        </p:tgtEl>
                                        <p:attrNameLst>
                                          <p:attrName>style.visibility</p:attrName>
                                        </p:attrNameLst>
                                      </p:cBhvr>
                                      <p:to>
                                        <p:strVal val="visible"/>
                                      </p:to>
                                    </p:set>
                                    <p:animEffect filter="fade" transition="in">
                                      <p:cBhvr>
                                        <p:cTn id="7" dur="1500"/>
                                        <p:tgtEl>
                                          <p:spTgt spid="133">
                                            <p:bg/>
                                          </p:spTgt>
                                        </p:tgtEl>
                                      </p:cBhvr>
                                    </p:animEffect>
                                  </p:childTnLst>
                                </p:cTn>
                              </p:par>
                              <p:par>
                                <p:cTn id="8" presetClass="entr" presetSubtype="0" presetID="10" grpId="1" fill="hold">
                                  <p:stCondLst>
                                    <p:cond delay="0"/>
                                  </p:stCondLst>
                                  <p:iterate type="el" backwards="0">
                                    <p:tmAbs val="0"/>
                                  </p:iterate>
                                  <p:childTnLst>
                                    <p:set>
                                      <p:cBhvr>
                                        <p:cTn id="9" fill="hold"/>
                                        <p:tgtEl>
                                          <p:spTgt spid="133">
                                            <p:txEl>
                                              <p:pRg st="0" end="0"/>
                                            </p:txEl>
                                          </p:spTgt>
                                        </p:tgtEl>
                                        <p:attrNameLst>
                                          <p:attrName>style.visibility</p:attrName>
                                        </p:attrNameLst>
                                      </p:cBhvr>
                                      <p:to>
                                        <p:strVal val="visible"/>
                                      </p:to>
                                    </p:set>
                                    <p:animEffect filter="fade" transition="in">
                                      <p:cBhvr>
                                        <p:cTn id="10" dur="1500"/>
                                        <p:tgtEl>
                                          <p:spTgt spid="1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133">
                                            <p:txEl>
                                              <p:pRg st="1" end="1"/>
                                            </p:txEl>
                                          </p:spTgt>
                                        </p:tgtEl>
                                        <p:attrNameLst>
                                          <p:attrName>style.visibility</p:attrName>
                                        </p:attrNameLst>
                                      </p:cBhvr>
                                      <p:to>
                                        <p:strVal val="visible"/>
                                      </p:to>
                                    </p:set>
                                    <p:animEffect filter="fade" transition="in">
                                      <p:cBhvr>
                                        <p:cTn id="15" dur="1500"/>
                                        <p:tgtEl>
                                          <p:spTgt spid="1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1" fill="hold">
                                  <p:stCondLst>
                                    <p:cond delay="0"/>
                                  </p:stCondLst>
                                  <p:iterate type="el" backwards="0">
                                    <p:tmAbs val="0"/>
                                  </p:iterate>
                                  <p:childTnLst>
                                    <p:set>
                                      <p:cBhvr>
                                        <p:cTn id="19" fill="hold"/>
                                        <p:tgtEl>
                                          <p:spTgt spid="133">
                                            <p:txEl>
                                              <p:pRg st="2" end="2"/>
                                            </p:txEl>
                                          </p:spTgt>
                                        </p:tgtEl>
                                        <p:attrNameLst>
                                          <p:attrName>style.visibility</p:attrName>
                                        </p:attrNameLst>
                                      </p:cBhvr>
                                      <p:to>
                                        <p:strVal val="visible"/>
                                      </p:to>
                                    </p:set>
                                    <p:animEffect filter="fade" transition="in">
                                      <p:cBhvr>
                                        <p:cTn id="20" dur="1500"/>
                                        <p:tgtEl>
                                          <p:spTgt spid="1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0" grpId="1" fill="hold">
                                  <p:stCondLst>
                                    <p:cond delay="0"/>
                                  </p:stCondLst>
                                  <p:iterate type="el" backwards="0">
                                    <p:tmAbs val="0"/>
                                  </p:iterate>
                                  <p:childTnLst>
                                    <p:set>
                                      <p:cBhvr>
                                        <p:cTn id="24" fill="hold"/>
                                        <p:tgtEl>
                                          <p:spTgt spid="133">
                                            <p:txEl>
                                              <p:pRg st="3" end="3"/>
                                            </p:txEl>
                                          </p:spTgt>
                                        </p:tgtEl>
                                        <p:attrNameLst>
                                          <p:attrName>style.visibility</p:attrName>
                                        </p:attrNameLst>
                                      </p:cBhvr>
                                      <p:to>
                                        <p:strVal val="visible"/>
                                      </p:to>
                                    </p:set>
                                    <p:animEffect filter="fade" transition="in">
                                      <p:cBhvr>
                                        <p:cTn id="25" dur="1500"/>
                                        <p:tgtEl>
                                          <p:spTgt spid="13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3"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5" name=""/>
          <p:cNvPicPr/>
          <p:nvPr/>
        </p:nvPicPr>
        <p:blipFill>
          <a:blip r:embed="rId2">
            <a:extLst/>
          </a:blip>
          <a:stretch>
            <a:fillRect/>
          </a:stretch>
        </p:blipFill>
        <p:spPr>
          <a:xfrm>
            <a:off x="218016" y="2671977"/>
            <a:ext cx="5157692" cy="6867040"/>
          </a:xfrm>
          <a:prstGeom prst="rect">
            <a:avLst/>
          </a:prstGeom>
        </p:spPr>
      </p:pic>
      <p:sp>
        <p:nvSpPr>
          <p:cNvPr id="136" name="Shape 136"/>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37" name="pasted-image.pdf"/>
          <p:cNvPicPr/>
          <p:nvPr/>
        </p:nvPicPr>
        <p:blipFill>
          <a:blip r:embed="rId3">
            <a:extLst/>
          </a:blip>
          <a:stretch>
            <a:fillRect/>
          </a:stretch>
        </p:blipFill>
        <p:spPr>
          <a:xfrm>
            <a:off x="304800" y="1561214"/>
            <a:ext cx="12395200" cy="1993901"/>
          </a:xfrm>
          <a:prstGeom prst="rect">
            <a:avLst/>
          </a:prstGeom>
          <a:ln w="12700">
            <a:miter lim="400000"/>
          </a:ln>
          <a:effectLst>
            <a:outerShdw sx="100000" sy="100000" kx="0" ky="0" algn="b" rotWithShape="0" blurRad="165100" dist="76200" dir="3000000">
              <a:srgbClr val="000000"/>
            </a:outerShdw>
          </a:effectLst>
        </p:spPr>
      </p:pic>
      <p:pic>
        <p:nvPicPr>
          <p:cNvPr id="138" name=""/>
          <p:cNvPicPr/>
          <p:nvPr/>
        </p:nvPicPr>
        <p:blipFill>
          <a:blip r:embed="rId4">
            <a:extLst/>
          </a:blip>
          <a:stretch>
            <a:fillRect/>
          </a:stretch>
        </p:blipFill>
        <p:spPr>
          <a:xfrm>
            <a:off x="3419348" y="2704846"/>
            <a:ext cx="6166104" cy="711708"/>
          </a:xfrm>
          <a:prstGeom prst="rect">
            <a:avLst/>
          </a:prstGeom>
        </p:spPr>
      </p:pic>
      <p:sp>
        <p:nvSpPr>
          <p:cNvPr id="139" name="Shape 139"/>
          <p:cNvSpPr/>
          <p:nvPr/>
        </p:nvSpPr>
        <p:spPr>
          <a:xfrm>
            <a:off x="5312377" y="3702050"/>
            <a:ext cx="7533601" cy="54737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His first words, “</a:t>
            </a:r>
            <a:r>
              <a:rPr sz="32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Peace be with you</a:t>
            </a: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A conventional greeting similar to šālôm in Hebrew. But the words were now invested with a deeper and fuller meaning (cf. 14:27; 16:33; Rom. 5:1; Phil. 4:7).</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Seeing the wounds in His pierced hands and side, they were overjoyed (though at first they were frightened, [Luke 24:37–44])</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39">
                                            <p:bg/>
                                          </p:spTgt>
                                        </p:tgtEl>
                                        <p:attrNameLst>
                                          <p:attrName>style.visibility</p:attrName>
                                        </p:attrNameLst>
                                      </p:cBhvr>
                                      <p:to>
                                        <p:strVal val="visible"/>
                                      </p:to>
                                    </p:set>
                                    <p:animEffect filter="fade" transition="in">
                                      <p:cBhvr>
                                        <p:cTn id="7" dur="1500"/>
                                        <p:tgtEl>
                                          <p:spTgt spid="139">
                                            <p:bg/>
                                          </p:spTgt>
                                        </p:tgtEl>
                                      </p:cBhvr>
                                    </p:animEffect>
                                  </p:childTnLst>
                                </p:cTn>
                              </p:par>
                              <p:par>
                                <p:cTn id="8" presetClass="entr" presetSubtype="0" presetID="10" grpId="1" fill="hold">
                                  <p:stCondLst>
                                    <p:cond delay="0"/>
                                  </p:stCondLst>
                                  <p:iterate type="el" backwards="0">
                                    <p:tmAbs val="0"/>
                                  </p:iterate>
                                  <p:childTnLst>
                                    <p:set>
                                      <p:cBhvr>
                                        <p:cTn id="9" fill="hold"/>
                                        <p:tgtEl>
                                          <p:spTgt spid="139">
                                            <p:txEl>
                                              <p:pRg st="0" end="0"/>
                                            </p:txEl>
                                          </p:spTgt>
                                        </p:tgtEl>
                                        <p:attrNameLst>
                                          <p:attrName>style.visibility</p:attrName>
                                        </p:attrNameLst>
                                      </p:cBhvr>
                                      <p:to>
                                        <p:strVal val="visible"/>
                                      </p:to>
                                    </p:set>
                                    <p:animEffect filter="fade" transition="in">
                                      <p:cBhvr>
                                        <p:cTn id="10" dur="1500"/>
                                        <p:tgtEl>
                                          <p:spTgt spid="1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139">
                                            <p:txEl>
                                              <p:pRg st="1" end="1"/>
                                            </p:txEl>
                                          </p:spTgt>
                                        </p:tgtEl>
                                        <p:attrNameLst>
                                          <p:attrName>style.visibility</p:attrName>
                                        </p:attrNameLst>
                                      </p:cBhvr>
                                      <p:to>
                                        <p:strVal val="visible"/>
                                      </p:to>
                                    </p:set>
                                    <p:animEffect filter="fade" transition="in">
                                      <p:cBhvr>
                                        <p:cTn id="15" dur="1500"/>
                                        <p:tgtEl>
                                          <p:spTgt spid="13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9"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 name=""/>
          <p:cNvPicPr/>
          <p:nvPr/>
        </p:nvPicPr>
        <p:blipFill>
          <a:blip r:embed="rId2">
            <a:extLst/>
          </a:blip>
          <a:stretch>
            <a:fillRect/>
          </a:stretch>
        </p:blipFill>
        <p:spPr>
          <a:xfrm>
            <a:off x="218016" y="2671977"/>
            <a:ext cx="5157692" cy="6867040"/>
          </a:xfrm>
          <a:prstGeom prst="rect">
            <a:avLst/>
          </a:prstGeom>
        </p:spPr>
      </p:pic>
      <p:sp>
        <p:nvSpPr>
          <p:cNvPr id="142" name="Shape 142"/>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43" name="pasted-image.pdf"/>
          <p:cNvPicPr/>
          <p:nvPr/>
        </p:nvPicPr>
        <p:blipFill>
          <a:blip r:embed="rId3">
            <a:extLst/>
          </a:blip>
          <a:stretch>
            <a:fillRect/>
          </a:stretch>
        </p:blipFill>
        <p:spPr>
          <a:xfrm>
            <a:off x="304800" y="1561214"/>
            <a:ext cx="12395200" cy="1993901"/>
          </a:xfrm>
          <a:prstGeom prst="rect">
            <a:avLst/>
          </a:prstGeom>
          <a:ln w="12700">
            <a:miter lim="400000"/>
          </a:ln>
          <a:effectLst>
            <a:outerShdw sx="100000" sy="100000" kx="0" ky="0" algn="b" rotWithShape="0" blurRad="165100" dist="76200" dir="3000000">
              <a:srgbClr val="000000"/>
            </a:outerShdw>
          </a:effectLst>
        </p:spPr>
      </p:pic>
      <p:pic>
        <p:nvPicPr>
          <p:cNvPr id="144" name=""/>
          <p:cNvPicPr/>
          <p:nvPr/>
        </p:nvPicPr>
        <p:blipFill>
          <a:blip r:embed="rId4">
            <a:extLst/>
          </a:blip>
          <a:stretch>
            <a:fillRect/>
          </a:stretch>
        </p:blipFill>
        <p:spPr>
          <a:xfrm>
            <a:off x="3419348" y="2704846"/>
            <a:ext cx="6166104" cy="711708"/>
          </a:xfrm>
          <a:prstGeom prst="rect">
            <a:avLst/>
          </a:prstGeom>
        </p:spPr>
      </p:pic>
      <p:sp>
        <p:nvSpPr>
          <p:cNvPr id="145" name="Shape 145"/>
          <p:cNvSpPr/>
          <p:nvPr/>
        </p:nvSpPr>
        <p:spPr>
          <a:xfrm>
            <a:off x="5312377" y="3702050"/>
            <a:ext cx="7533601" cy="58366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then commissioned the disciples as His apostles: He was sending them as His representatives, as the Father had sent Him (cf. 17:18; Mat 28:16–20; Lke24:47–49).</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This is the first of the three commissions given by the Risen Christ (another on the mountain in Galilee (Matt. 28:16–20; 1 Cor. 15:6), another on the Mount of Olives (Luke 24:44–51; Acts 1:3–11). </a:t>
            </a:r>
          </a:p>
        </p:txBody>
      </p:sp>
      <p:sp>
        <p:nvSpPr>
          <p:cNvPr id="146" name="Shape 146"/>
          <p:cNvSpPr/>
          <p:nvPr/>
        </p:nvSpPr>
        <p:spPr>
          <a:xfrm>
            <a:off x="186780" y="7226300"/>
            <a:ext cx="5220164" cy="20320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21 </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So Jesus said to them again, “Peace to you! As the Father has sent Me, I also send you.”</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45">
                                            <p:bg/>
                                          </p:spTgt>
                                        </p:tgtEl>
                                        <p:attrNameLst>
                                          <p:attrName>style.visibility</p:attrName>
                                        </p:attrNameLst>
                                      </p:cBhvr>
                                      <p:to>
                                        <p:strVal val="visible"/>
                                      </p:to>
                                    </p:set>
                                    <p:animEffect filter="fade" transition="in">
                                      <p:cBhvr>
                                        <p:cTn id="7" dur="1500"/>
                                        <p:tgtEl>
                                          <p:spTgt spid="145">
                                            <p:bg/>
                                          </p:spTgt>
                                        </p:tgtEl>
                                      </p:cBhvr>
                                    </p:animEffect>
                                  </p:childTnLst>
                                </p:cTn>
                              </p:par>
                              <p:par>
                                <p:cTn id="8" presetClass="entr" presetSubtype="0" presetID="10" grpId="1" fill="hold">
                                  <p:stCondLst>
                                    <p:cond delay="0"/>
                                  </p:stCondLst>
                                  <p:iterate type="el" backwards="0">
                                    <p:tmAbs val="0"/>
                                  </p:iterate>
                                  <p:childTnLst>
                                    <p:set>
                                      <p:cBhvr>
                                        <p:cTn id="9" fill="hold"/>
                                        <p:tgtEl>
                                          <p:spTgt spid="145">
                                            <p:txEl>
                                              <p:pRg st="0" end="0"/>
                                            </p:txEl>
                                          </p:spTgt>
                                        </p:tgtEl>
                                        <p:attrNameLst>
                                          <p:attrName>style.visibility</p:attrName>
                                        </p:attrNameLst>
                                      </p:cBhvr>
                                      <p:to>
                                        <p:strVal val="visible"/>
                                      </p:to>
                                    </p:set>
                                    <p:animEffect filter="fade" transition="in">
                                      <p:cBhvr>
                                        <p:cTn id="10" dur="1500"/>
                                        <p:tgtEl>
                                          <p:spTgt spid="1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145">
                                            <p:txEl>
                                              <p:pRg st="1" end="1"/>
                                            </p:txEl>
                                          </p:spTgt>
                                        </p:tgtEl>
                                        <p:attrNameLst>
                                          <p:attrName>style.visibility</p:attrName>
                                        </p:attrNameLst>
                                      </p:cBhvr>
                                      <p:to>
                                        <p:strVal val="visible"/>
                                      </p:to>
                                    </p:set>
                                    <p:animEffect filter="fade" transition="in">
                                      <p:cBhvr>
                                        <p:cTn id="15" dur="1500"/>
                                        <p:tgtEl>
                                          <p:spTgt spid="14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5"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
          <p:cNvPicPr/>
          <p:nvPr/>
        </p:nvPicPr>
        <p:blipFill>
          <a:blip r:embed="rId2">
            <a:extLst/>
          </a:blip>
          <a:stretch>
            <a:fillRect/>
          </a:stretch>
        </p:blipFill>
        <p:spPr>
          <a:xfrm>
            <a:off x="218016" y="2671977"/>
            <a:ext cx="5157692" cy="6867040"/>
          </a:xfrm>
          <a:prstGeom prst="rect">
            <a:avLst/>
          </a:prstGeom>
        </p:spPr>
      </p:pic>
      <p:sp>
        <p:nvSpPr>
          <p:cNvPr id="149" name="Shape 149"/>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50" name="pasted-image.pdf"/>
          <p:cNvPicPr/>
          <p:nvPr/>
        </p:nvPicPr>
        <p:blipFill>
          <a:blip r:embed="rId3">
            <a:extLst/>
          </a:blip>
          <a:stretch>
            <a:fillRect/>
          </a:stretch>
        </p:blipFill>
        <p:spPr>
          <a:xfrm>
            <a:off x="304800" y="1561214"/>
            <a:ext cx="12395200" cy="1993901"/>
          </a:xfrm>
          <a:prstGeom prst="rect">
            <a:avLst/>
          </a:prstGeom>
          <a:ln w="12700">
            <a:miter lim="400000"/>
          </a:ln>
          <a:effectLst>
            <a:outerShdw sx="100000" sy="100000" kx="0" ky="0" algn="b" rotWithShape="0" blurRad="165100" dist="76200" dir="3000000">
              <a:srgbClr val="000000"/>
            </a:outerShdw>
          </a:effectLst>
        </p:spPr>
      </p:pic>
      <p:pic>
        <p:nvPicPr>
          <p:cNvPr id="151" name=""/>
          <p:cNvPicPr/>
          <p:nvPr/>
        </p:nvPicPr>
        <p:blipFill>
          <a:blip r:embed="rId4">
            <a:extLst/>
          </a:blip>
          <a:stretch>
            <a:fillRect/>
          </a:stretch>
        </p:blipFill>
        <p:spPr>
          <a:xfrm>
            <a:off x="3419348" y="2704846"/>
            <a:ext cx="6166104" cy="711708"/>
          </a:xfrm>
          <a:prstGeom prst="rect">
            <a:avLst/>
          </a:prstGeom>
        </p:spPr>
      </p:pic>
      <p:sp>
        <p:nvSpPr>
          <p:cNvPr id="152" name="Shape 152"/>
          <p:cNvSpPr/>
          <p:nvPr/>
        </p:nvSpPr>
        <p:spPr>
          <a:xfrm>
            <a:off x="5549443" y="3515783"/>
            <a:ext cx="7069654" cy="5834760"/>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This symbolic giving of the Spirit was in anticipation of the day of Pentecost - 50 days later - Acts 2</a:t>
            </a:r>
            <a:endPar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This is synonymous with what Jesus promised in Luke 24:47-49</a:t>
            </a:r>
          </a:p>
        </p:txBody>
      </p:sp>
      <p:sp>
        <p:nvSpPr>
          <p:cNvPr id="153" name="Shape 153"/>
          <p:cNvSpPr/>
          <p:nvPr/>
        </p:nvSpPr>
        <p:spPr>
          <a:xfrm>
            <a:off x="186780" y="5380566"/>
            <a:ext cx="5220164" cy="39624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22 </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And when He had said this, He breathed on </a:t>
            </a:r>
            <a:r>
              <a:rPr i="1"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them,</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 and said to them, “Receive the Holy Spirit. </a:t>
            </a:r>
            <a:r>
              <a:rPr baseline="31999"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23 </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If you forgive the sins of any, they are forgiven them; if you retain the </a:t>
            </a:r>
            <a:r>
              <a:rPr i="1"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sins</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 of any, they are retained.</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52">
                                            <p:bg/>
                                          </p:spTgt>
                                        </p:tgtEl>
                                        <p:attrNameLst>
                                          <p:attrName>style.visibility</p:attrName>
                                        </p:attrNameLst>
                                      </p:cBhvr>
                                      <p:to>
                                        <p:strVal val="visible"/>
                                      </p:to>
                                    </p:set>
                                    <p:animEffect filter="fade" transition="in">
                                      <p:cBhvr>
                                        <p:cTn id="7" dur="1500"/>
                                        <p:tgtEl>
                                          <p:spTgt spid="152">
                                            <p:bg/>
                                          </p:spTgt>
                                        </p:tgtEl>
                                      </p:cBhvr>
                                    </p:animEffect>
                                  </p:childTnLst>
                                </p:cTn>
                              </p:par>
                              <p:par>
                                <p:cTn id="8" presetClass="entr" presetSubtype="0" presetID="10" grpId="1" fill="hold">
                                  <p:stCondLst>
                                    <p:cond delay="0"/>
                                  </p:stCondLst>
                                  <p:iterate type="el" backwards="0">
                                    <p:tmAbs val="0"/>
                                  </p:iterate>
                                  <p:childTnLst>
                                    <p:set>
                                      <p:cBhvr>
                                        <p:cTn id="9" fill="hold"/>
                                        <p:tgtEl>
                                          <p:spTgt spid="152">
                                            <p:txEl>
                                              <p:pRg st="0" end="0"/>
                                            </p:txEl>
                                          </p:spTgt>
                                        </p:tgtEl>
                                        <p:attrNameLst>
                                          <p:attrName>style.visibility</p:attrName>
                                        </p:attrNameLst>
                                      </p:cBhvr>
                                      <p:to>
                                        <p:strVal val="visible"/>
                                      </p:to>
                                    </p:set>
                                    <p:animEffect filter="fade" transition="in">
                                      <p:cBhvr>
                                        <p:cTn id="10" dur="1500"/>
                                        <p:tgtEl>
                                          <p:spTgt spid="1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152">
                                            <p:txEl>
                                              <p:pRg st="1" end="1"/>
                                            </p:txEl>
                                          </p:spTgt>
                                        </p:tgtEl>
                                        <p:attrNameLst>
                                          <p:attrName>style.visibility</p:attrName>
                                        </p:attrNameLst>
                                      </p:cBhvr>
                                      <p:to>
                                        <p:strVal val="visible"/>
                                      </p:to>
                                    </p:set>
                                    <p:animEffect filter="fade" transition="in">
                                      <p:cBhvr>
                                        <p:cTn id="15" dur="1500"/>
                                        <p:tgtEl>
                                          <p:spTgt spid="15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48" name="Shape 48"/>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49"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50" name="Shape 50"/>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 name=""/>
          <p:cNvPicPr/>
          <p:nvPr/>
        </p:nvPicPr>
        <p:blipFill>
          <a:blip r:embed="rId2">
            <a:extLst/>
          </a:blip>
          <a:stretch>
            <a:fillRect/>
          </a:stretch>
        </p:blipFill>
        <p:spPr>
          <a:xfrm>
            <a:off x="5479851" y="3452548"/>
            <a:ext cx="7488702" cy="6201077"/>
          </a:xfrm>
          <a:prstGeom prst="rect">
            <a:avLst/>
          </a:prstGeom>
        </p:spPr>
      </p:pic>
      <p:pic>
        <p:nvPicPr>
          <p:cNvPr id="156" name=""/>
          <p:cNvPicPr/>
          <p:nvPr/>
        </p:nvPicPr>
        <p:blipFill>
          <a:blip r:embed="rId3">
            <a:extLst/>
          </a:blip>
          <a:stretch>
            <a:fillRect/>
          </a:stretch>
        </p:blipFill>
        <p:spPr>
          <a:xfrm>
            <a:off x="218016" y="2671977"/>
            <a:ext cx="5157692" cy="6867040"/>
          </a:xfrm>
          <a:prstGeom prst="rect">
            <a:avLst/>
          </a:prstGeom>
        </p:spPr>
      </p:pic>
      <p:sp>
        <p:nvSpPr>
          <p:cNvPr id="157" name="Shape 157"/>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58" name="pasted-image.pdf"/>
          <p:cNvPicPr/>
          <p:nvPr/>
        </p:nvPicPr>
        <p:blipFill>
          <a:blip r:embed="rId4">
            <a:extLst/>
          </a:blip>
          <a:stretch>
            <a:fillRect/>
          </a:stretch>
        </p:blipFill>
        <p:spPr>
          <a:xfrm>
            <a:off x="304800" y="1561214"/>
            <a:ext cx="12395200" cy="1993901"/>
          </a:xfrm>
          <a:prstGeom prst="rect">
            <a:avLst/>
          </a:prstGeom>
          <a:ln w="12700">
            <a:miter lim="400000"/>
          </a:ln>
          <a:effectLst>
            <a:outerShdw sx="100000" sy="100000" kx="0" ky="0" algn="b" rotWithShape="0" blurRad="165100" dist="76200" dir="3000000">
              <a:srgbClr val="000000"/>
            </a:outerShdw>
          </a:effectLst>
        </p:spPr>
      </p:pic>
      <p:pic>
        <p:nvPicPr>
          <p:cNvPr id="159" name=""/>
          <p:cNvPicPr/>
          <p:nvPr/>
        </p:nvPicPr>
        <p:blipFill>
          <a:blip r:embed="rId5">
            <a:extLst/>
          </a:blip>
          <a:stretch>
            <a:fillRect/>
          </a:stretch>
        </p:blipFill>
        <p:spPr>
          <a:xfrm>
            <a:off x="3419348" y="2704846"/>
            <a:ext cx="6166104" cy="711708"/>
          </a:xfrm>
          <a:prstGeom prst="rect">
            <a:avLst/>
          </a:prstGeom>
        </p:spPr>
      </p:pic>
      <p:sp>
        <p:nvSpPr>
          <p:cNvPr id="160" name="Shape 160"/>
          <p:cNvSpPr/>
          <p:nvPr/>
        </p:nvSpPr>
        <p:spPr>
          <a:xfrm>
            <a:off x="186780" y="5380566"/>
            <a:ext cx="5220164" cy="39624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22 </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And when He had said this, He breathed on </a:t>
            </a:r>
            <a:r>
              <a:rPr i="1"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them,</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 and said to them, “Receive the Holy Spirit. </a:t>
            </a:r>
            <a:r>
              <a:rPr baseline="31999"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23 </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If you forgive the sins of any, they are forgiven them; if you retain the </a:t>
            </a:r>
            <a:r>
              <a:rPr i="1"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sins</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 of any, they are retained.</a:t>
            </a:r>
          </a:p>
        </p:txBody>
      </p:sp>
      <p:sp>
        <p:nvSpPr>
          <p:cNvPr id="161" name="Shape 161"/>
          <p:cNvSpPr/>
          <p:nvPr/>
        </p:nvSpPr>
        <p:spPr>
          <a:xfrm>
            <a:off x="5739877" y="3613036"/>
            <a:ext cx="6968650" cy="5880101"/>
          </a:xfrm>
          <a:prstGeom prst="rect">
            <a:avLst/>
          </a:prstGeom>
          <a:ln w="12700">
            <a:miter lim="400000"/>
          </a:ln>
          <a:effectLst>
            <a:outerShdw sx="100000" sy="100000" kx="0" ky="0" algn="b" rotWithShape="0" blurRad="165100" dist="76200" dir="3000000">
              <a:srgbClr val="000000">
                <a:alpha val="26081"/>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700">
                <a:latin typeface="Abject Failure"/>
                <a:ea typeface="Abject Failure"/>
                <a:cs typeface="Abject Failure"/>
                <a:sym typeface="Abject Failure"/>
              </a:rPr>
              <a:t>Luke 24:47–49 (NKJV)</a:t>
            </a:r>
            <a:endParaRPr sz="3700">
              <a:latin typeface="Abject Failure"/>
              <a:ea typeface="Abject Failure"/>
              <a:cs typeface="Abject Failure"/>
              <a:sym typeface="Abject Failure"/>
            </a:endParaRPr>
          </a:p>
          <a:p>
            <a:pPr lvl="0" defTabSz="457200">
              <a:defRPr sz="1800">
                <a:solidFill>
                  <a:srgbClr val="000000"/>
                </a:solidFill>
              </a:defRPr>
            </a:pPr>
            <a:r>
              <a:rPr baseline="31999" sz="3700">
                <a:latin typeface="Baskerville"/>
                <a:ea typeface="Baskerville"/>
                <a:cs typeface="Baskerville"/>
                <a:sym typeface="Baskerville"/>
              </a:rPr>
              <a:t>47</a:t>
            </a:r>
            <a:r>
              <a:rPr sz="3700">
                <a:latin typeface="Baskerville"/>
                <a:ea typeface="Baskerville"/>
                <a:cs typeface="Baskerville"/>
                <a:sym typeface="Baskerville"/>
              </a:rPr>
              <a:t> and that repentance and remission of sins should be preached in His name to all nations, beginning at Jerusalem. </a:t>
            </a:r>
            <a:r>
              <a:rPr baseline="31999" sz="3700">
                <a:latin typeface="Baskerville"/>
                <a:ea typeface="Baskerville"/>
                <a:cs typeface="Baskerville"/>
                <a:sym typeface="Baskerville"/>
              </a:rPr>
              <a:t>48</a:t>
            </a:r>
            <a:r>
              <a:rPr sz="3700">
                <a:latin typeface="Baskerville"/>
                <a:ea typeface="Baskerville"/>
                <a:cs typeface="Baskerville"/>
                <a:sym typeface="Baskerville"/>
              </a:rPr>
              <a:t> And you are witnesses of these things. </a:t>
            </a:r>
            <a:r>
              <a:rPr baseline="31999" sz="3700">
                <a:latin typeface="Baskerville"/>
                <a:ea typeface="Baskerville"/>
                <a:cs typeface="Baskerville"/>
                <a:sym typeface="Baskerville"/>
              </a:rPr>
              <a:t>49</a:t>
            </a:r>
            <a:r>
              <a:rPr sz="3700">
                <a:latin typeface="Baskerville"/>
                <a:ea typeface="Baskerville"/>
                <a:cs typeface="Baskerville"/>
                <a:sym typeface="Baskerville"/>
              </a:rPr>
              <a:t> Behold, I send the Promise of My Father upon you; but tarry in the city of Jerusalem until you are endued with power from on high.”</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
          <p:cNvPicPr/>
          <p:nvPr/>
        </p:nvPicPr>
        <p:blipFill>
          <a:blip r:embed="rId2">
            <a:extLst/>
          </a:blip>
          <a:stretch>
            <a:fillRect/>
          </a:stretch>
        </p:blipFill>
        <p:spPr>
          <a:xfrm>
            <a:off x="218016" y="2671977"/>
            <a:ext cx="5157692" cy="6867040"/>
          </a:xfrm>
          <a:prstGeom prst="rect">
            <a:avLst/>
          </a:prstGeom>
        </p:spPr>
      </p:pic>
      <p:sp>
        <p:nvSpPr>
          <p:cNvPr id="164" name="Shape 164"/>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165" name="pasted-image.pdf"/>
          <p:cNvPicPr/>
          <p:nvPr/>
        </p:nvPicPr>
        <p:blipFill>
          <a:blip r:embed="rId3">
            <a:extLst/>
          </a:blip>
          <a:stretch>
            <a:fillRect/>
          </a:stretch>
        </p:blipFill>
        <p:spPr>
          <a:xfrm>
            <a:off x="304800" y="1561214"/>
            <a:ext cx="12395200" cy="1993901"/>
          </a:xfrm>
          <a:prstGeom prst="rect">
            <a:avLst/>
          </a:prstGeom>
          <a:ln w="12700">
            <a:miter lim="400000"/>
          </a:ln>
          <a:effectLst>
            <a:outerShdw sx="100000" sy="100000" kx="0" ky="0" algn="b" rotWithShape="0" blurRad="165100" dist="76200" dir="3000000">
              <a:srgbClr val="000000"/>
            </a:outerShdw>
          </a:effectLst>
        </p:spPr>
      </p:pic>
      <p:pic>
        <p:nvPicPr>
          <p:cNvPr id="166" name=""/>
          <p:cNvPicPr/>
          <p:nvPr/>
        </p:nvPicPr>
        <p:blipFill>
          <a:blip r:embed="rId4">
            <a:extLst/>
          </a:blip>
          <a:stretch>
            <a:fillRect/>
          </a:stretch>
        </p:blipFill>
        <p:spPr>
          <a:xfrm>
            <a:off x="3419348" y="2704846"/>
            <a:ext cx="6166104" cy="711708"/>
          </a:xfrm>
          <a:prstGeom prst="rect">
            <a:avLst/>
          </a:prstGeom>
        </p:spPr>
      </p:pic>
      <p:sp>
        <p:nvSpPr>
          <p:cNvPr id="167" name="Shape 167"/>
          <p:cNvSpPr/>
          <p:nvPr/>
        </p:nvSpPr>
        <p:spPr>
          <a:xfrm>
            <a:off x="186780" y="5380566"/>
            <a:ext cx="5220164" cy="39624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22 </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And when He had said this, He breathed on </a:t>
            </a:r>
            <a:r>
              <a:rPr i="1"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them,</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 and said to them, “Receive the Holy Spirit. </a:t>
            </a:r>
            <a:r>
              <a:rPr baseline="31999"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23 </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If you forgive the sins of any, they are forgiven them; if you retain the </a:t>
            </a:r>
            <a:r>
              <a:rPr i="1"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sins</a:t>
            </a:r>
            <a:r>
              <a:rPr sz="3200">
                <a:solidFill>
                  <a:srgbClr val="FFFFFF"/>
                </a:solidFill>
                <a:effectLst>
                  <a:outerShdw sx="100000" sy="100000" kx="0" ky="0" algn="b" rotWithShape="0" blurRad="63500" dist="63500" dir="1451757">
                    <a:srgbClr val="000000"/>
                  </a:outerShdw>
                </a:effectLst>
                <a:latin typeface="Helvetica"/>
                <a:ea typeface="Helvetica"/>
                <a:cs typeface="Helvetica"/>
                <a:sym typeface="Helvetica"/>
              </a:rPr>
              <a:t> of any, they are retained.</a:t>
            </a:r>
          </a:p>
        </p:txBody>
      </p:sp>
      <p:sp>
        <p:nvSpPr>
          <p:cNvPr id="168" name="Shape 168"/>
          <p:cNvSpPr/>
          <p:nvPr/>
        </p:nvSpPr>
        <p:spPr>
          <a:xfrm>
            <a:off x="5549443" y="3515783"/>
            <a:ext cx="7069654" cy="5810034"/>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marL="622300" indent="-622300" algn="l" defTabSz="457200">
              <a:spcBef>
                <a:spcPts val="1200"/>
              </a:spcBef>
              <a:buClr>
                <a:srgbClr val="E2BF60"/>
              </a:buClr>
              <a:buSzPct val="100000"/>
              <a:buFont typeface="Wingdings 2"/>
              <a:buChar char="✴"/>
              <a:defRPr sz="39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3900">
                <a:solidFill>
                  <a:srgbClr val="FFFFFF"/>
                </a:solidFill>
                <a:effectLst>
                  <a:outerShdw sx="100000" sy="100000" kx="0" ky="0" algn="b" rotWithShape="0" blurRad="152400" dist="76200" dir="7680000">
                    <a:srgbClr val="000000"/>
                  </a:outerShdw>
                </a:effectLst>
              </a:rPr>
              <a:t>When the gospel age began, (Acts 2), the terms of forgiveness were made known by the apostles - those who complied with those terms were forgiven - those who rejected the gospel were not - Acts 2:37-47; Acts 8; Acts 10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68">
                                            <p:bg/>
                                          </p:spTgt>
                                        </p:tgtEl>
                                        <p:attrNameLst>
                                          <p:attrName>style.visibility</p:attrName>
                                        </p:attrNameLst>
                                      </p:cBhvr>
                                      <p:to>
                                        <p:strVal val="visible"/>
                                      </p:to>
                                    </p:set>
                                    <p:animEffect filter="fade" transition="in">
                                      <p:cBhvr>
                                        <p:cTn id="7" dur="1500"/>
                                        <p:tgtEl>
                                          <p:spTgt spid="168">
                                            <p:bg/>
                                          </p:spTgt>
                                        </p:tgtEl>
                                      </p:cBhvr>
                                    </p:animEffect>
                                  </p:childTnLst>
                                </p:cTn>
                              </p:par>
                              <p:par>
                                <p:cTn id="8" presetClass="entr" presetSubtype="0" presetID="10" grpId="1" fill="hold">
                                  <p:stCondLst>
                                    <p:cond delay="0"/>
                                  </p:stCondLst>
                                  <p:iterate type="el" backwards="0">
                                    <p:tmAbs val="0"/>
                                  </p:iterate>
                                  <p:childTnLst>
                                    <p:set>
                                      <p:cBhvr>
                                        <p:cTn id="9" fill="hold"/>
                                        <p:tgtEl>
                                          <p:spTgt spid="168">
                                            <p:txEl>
                                              <p:pRg st="0" end="0"/>
                                            </p:txEl>
                                          </p:spTgt>
                                        </p:tgtEl>
                                        <p:attrNameLst>
                                          <p:attrName>style.visibility</p:attrName>
                                        </p:attrNameLst>
                                      </p:cBhvr>
                                      <p:to>
                                        <p:strVal val="visible"/>
                                      </p:to>
                                    </p:set>
                                    <p:animEffect filter="fade" transition="in">
                                      <p:cBhvr>
                                        <p:cTn id="10" dur="1500"/>
                                        <p:tgtEl>
                                          <p:spTgt spid="168">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171" name="Shape 171"/>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172"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173" name="Shape 173"/>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idx="4294967295"/>
          </p:nvPr>
        </p:nvSpPr>
        <p:spPr>
          <a:xfrm>
            <a:off x="650239" y="390595"/>
            <a:ext cx="11704322" cy="1625601"/>
          </a:xfrm>
          <a:prstGeom prst="rect">
            <a:avLst/>
          </a:prstGeom>
        </p:spPr>
        <p:txBody>
          <a:bodyPr lIns="65023" tIns="65023" rIns="65023" bIns="65023"/>
          <a:lstStyle/>
          <a:p>
            <a:pPr lvl="0" defTabSz="914400">
              <a:defRPr sz="6200">
                <a:solidFill>
                  <a:srgbClr val="000000"/>
                </a:solidFill>
                <a:latin typeface="Humanst521 BT"/>
                <a:ea typeface="Humanst521 BT"/>
                <a:cs typeface="Humanst521 BT"/>
                <a:sym typeface="Humanst521 BT"/>
              </a:defRPr>
            </a:pPr>
          </a:p>
        </p:txBody>
      </p:sp>
      <p:sp>
        <p:nvSpPr>
          <p:cNvPr id="176" name="Shape 176"/>
          <p:cNvSpPr/>
          <p:nvPr>
            <p:ph type="body" idx="4294967295"/>
          </p:nvPr>
        </p:nvSpPr>
        <p:spPr>
          <a:xfrm>
            <a:off x="650239" y="2275839"/>
            <a:ext cx="11704322" cy="6436926"/>
          </a:xfrm>
          <a:prstGeom prst="rect">
            <a:avLst/>
          </a:prstGeom>
        </p:spPr>
        <p:txBody>
          <a:bodyPr lIns="65023" tIns="65023" rIns="65023" bIns="65023" anchor="t"/>
          <a:lstStyle/>
          <a:p>
            <a:pPr lvl="0" marL="471487" indent="-471487" defTabSz="914400">
              <a:spcBef>
                <a:spcPts val="700"/>
              </a:spcBef>
              <a:buClrTx/>
              <a:buSzPct val="100000"/>
              <a:buFontTx/>
              <a:buChar char="•"/>
              <a:defRPr sz="4400">
                <a:solidFill>
                  <a:srgbClr val="000000"/>
                </a:solidFill>
                <a:latin typeface="Humanst521 BT"/>
                <a:ea typeface="Humanst521 BT"/>
                <a:cs typeface="Humanst521 BT"/>
                <a:sym typeface="Humanst521 BT"/>
              </a:defRPr>
            </a:pPr>
          </a:p>
        </p:txBody>
      </p:sp>
      <p:sp>
        <p:nvSpPr>
          <p:cNvPr id="177" name="Shape 177"/>
          <p:cNvSpPr/>
          <p:nvPr/>
        </p:nvSpPr>
        <p:spPr>
          <a:xfrm>
            <a:off x="-1" y="-1"/>
            <a:ext cx="13004802" cy="9753601"/>
          </a:xfrm>
          <a:prstGeom prst="rect">
            <a:avLst/>
          </a:prstGeom>
          <a:solidFill/>
          <a:ln w="12700">
            <a:solidFill/>
            <a:round/>
          </a:ln>
        </p:spPr>
        <p:txBody>
          <a:bodyPr lIns="65023" tIns="65023" rIns="65023" bIns="65023" anchor="ctr"/>
          <a:lstStyle/>
          <a:p>
            <a:pPr lvl="0" algn="l" defTabSz="914400">
              <a:defRPr sz="2400">
                <a:solidFill>
                  <a:srgbClr val="000000"/>
                </a:solidFill>
                <a:latin typeface="Humanst521 BT"/>
                <a:ea typeface="Humanst521 BT"/>
                <a:cs typeface="Humanst521 BT"/>
                <a:sym typeface="Humanst521 BT"/>
              </a:defRPr>
            </a:pPr>
          </a:p>
        </p:txBody>
      </p:sp>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Red_Black_line_v1.tiff"/>
          <p:cNvPicPr/>
          <p:nvPr/>
        </p:nvPicPr>
        <p:blipFill>
          <a:blip r:embed="rId2">
            <a:extLst/>
          </a:blip>
          <a:stretch>
            <a:fillRect/>
          </a:stretch>
        </p:blipFill>
        <p:spPr>
          <a:xfrm>
            <a:off x="0" y="1905000"/>
            <a:ext cx="12433300" cy="482600"/>
          </a:xfrm>
          <a:prstGeom prst="rect">
            <a:avLst/>
          </a:prstGeom>
          <a:ln w="12700">
            <a:miter lim="400000"/>
          </a:ln>
        </p:spPr>
      </p:pic>
      <p:sp>
        <p:nvSpPr>
          <p:cNvPr id="180" name="Shape 180"/>
          <p:cNvSpPr/>
          <p:nvPr/>
        </p:nvSpPr>
        <p:spPr>
          <a:xfrm>
            <a:off x="0" y="0"/>
            <a:ext cx="13004800" cy="9753600"/>
          </a:xfrm>
          <a:prstGeom prst="roundRect">
            <a:avLst>
              <a:gd name="adj" fmla="val 0"/>
            </a:avLst>
          </a:prstGeom>
          <a:blipFill>
            <a:blip r:embed="rId3"/>
            <a:stretch>
              <a:fillRect/>
            </a:stretch>
          </a:blipFill>
          <a:ln w="12700">
            <a:solidFill/>
            <a:miter lim="400000"/>
          </a:ln>
        </p:spPr>
        <p:txBody>
          <a:bodyPr lIns="0" tIns="0" rIns="0" bIns="0" anchor="ctr"/>
          <a:lstStyle/>
          <a:p>
            <a:pPr lvl="0">
              <a:defRPr i="1">
                <a:solidFill>
                  <a:srgbClr val="FFFFFF"/>
                </a:solidFill>
                <a:effectLst>
                  <a:outerShdw sx="100000" sy="100000" kx="0" ky="0" algn="b" rotWithShape="0" blurRad="50800" dist="12700" dir="5400000">
                    <a:srgbClr val="000000">
                      <a:alpha val="30000"/>
                    </a:srgbClr>
                  </a:outerShdw>
                </a:effectLst>
                <a:latin typeface="Times"/>
                <a:ea typeface="Times"/>
                <a:cs typeface="Times"/>
                <a:sym typeface="Times"/>
              </a:defRPr>
            </a:pPr>
          </a:p>
        </p:txBody>
      </p:sp>
      <p:pic>
        <p:nvPicPr>
          <p:cNvPr id="181" name="green_background.png"/>
          <p:cNvPicPr/>
          <p:nvPr/>
        </p:nvPicPr>
        <p:blipFill>
          <a:blip r:embed="rId4">
            <a:extLst/>
          </a:blip>
          <a:stretch>
            <a:fillRect/>
          </a:stretch>
        </p:blipFill>
        <p:spPr>
          <a:xfrm>
            <a:off x="5159" y="44450"/>
            <a:ext cx="13042901" cy="9728200"/>
          </a:xfrm>
          <a:prstGeom prst="rect">
            <a:avLst/>
          </a:prstGeom>
          <a:ln w="12700">
            <a:miter lim="400000"/>
          </a:ln>
        </p:spPr>
      </p:pic>
      <p:sp>
        <p:nvSpPr>
          <p:cNvPr id="182" name="Shape 182"/>
          <p:cNvSpPr/>
          <p:nvPr/>
        </p:nvSpPr>
        <p:spPr>
          <a:xfrm>
            <a:off x="400050" y="2999316"/>
            <a:ext cx="12204700" cy="4940301"/>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rPr>
              <a:t>Charts by Don McClain</a:t>
            </a:r>
            <a:endPar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&amp; Preached - April 19, 2015</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West 65th Street church of Christ</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P.O. Box 190062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Little Rock AR 72219</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501-568-1062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using Keynote</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Email – </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5" invalidUrl="" action="" tgtFrame="" tooltip="" history="1" highlightClick="0" endSnd="0"/>
              </a:rPr>
              <a:t>donmcclain@sbcglobal.net</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More Keynote, PPT &amp; Audio Sermons:</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6" invalidUrl="" action="" tgtFrame="" tooltip="" history="1" highlightClick="0" endSnd="0"/>
              </a:rPr>
              <a:t>http://w65stchurchofchrist.org/coc/sermons/</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p>
        </p:txBody>
      </p:sp>
      <p:sp>
        <p:nvSpPr>
          <p:cNvPr id="183" name="Shape 183"/>
          <p:cNvSpPr/>
          <p:nvPr/>
        </p:nvSpPr>
        <p:spPr>
          <a:xfrm>
            <a:off x="469900" y="8580204"/>
            <a:ext cx="12052300" cy="977901"/>
          </a:xfrm>
          <a:prstGeom prst="rect">
            <a:avLst/>
          </a:prstGeom>
          <a:solidFill>
            <a:srgbClr val="424242"/>
          </a:solidFill>
          <a:ln w="38100">
            <a:solidFill>
              <a:srgbClr val="FFFFFF"/>
            </a:solidFill>
            <a:round/>
          </a:ln>
          <a:effectLst>
            <a:outerShdw sx="100000" sy="100000" kx="0" ky="0" algn="b" rotWithShape="0" blurRad="38100" dist="19999" dir="5400000">
              <a:srgbClr val="000000">
                <a:alpha val="38000"/>
              </a:srgbClr>
            </a:outerShdw>
          </a:effectLst>
          <a:extLst>
            <a:ext uri="{C572A759-6A51-4108-AA02-DFA0A04FC94B}">
              <ma14:wrappingTextBoxFlag xmlns:ma14="http://schemas.microsoft.com/office/mac/drawingml/2011/main" val="1"/>
            </a:ext>
          </a:extLst>
        </p:spPr>
        <p:txBody>
          <a:bodyPr lIns="0" tIns="0" rIns="0" bIns="0">
            <a:spAutoFit/>
          </a:bodyPr>
          <a:lstStyle/>
          <a:p>
            <a:pPr lvl="0" defTabSz="1295400">
              <a:buClr>
                <a:srgbClr val="FFFFFF"/>
              </a:buClr>
              <a:defRPr sz="1800">
                <a:solidFill>
                  <a:srgbClr val="000000"/>
                </a:solidFill>
              </a:defRPr>
            </a:pP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Note – Many of the transition effects used in this presentation will be lost using PPT 2007 Viewer</a:t>
            </a:r>
            <a:endParaRPr sz="4000">
              <a:solidFill>
                <a:srgbClr val="FFFFFF"/>
              </a:solidFill>
              <a:uFill>
                <a:solidFill>
                  <a:srgbClr val="FFFFFF"/>
                </a:solidFill>
              </a:uFill>
              <a:latin typeface="Book Antiqua"/>
              <a:ea typeface="Book Antiqua"/>
              <a:cs typeface="Book Antiqua"/>
              <a:sym typeface="Book Antiqua"/>
            </a:endParaRPr>
          </a:p>
          <a:p>
            <a:pPr lvl="0" defTabSz="1295400">
              <a:buClr>
                <a:srgbClr val="FFFFFF"/>
              </a:buClr>
              <a:defRPr sz="1800">
                <a:solidFill>
                  <a:srgbClr val="000000"/>
                </a:solidFill>
              </a:defRPr>
            </a:pPr>
            <a:r>
              <a:rPr>
                <a:solidFill>
                  <a:srgbClr val="D6A800"/>
                </a:solidFill>
                <a:effectLst>
                  <a:outerShdw sx="100000" sy="100000" kx="0" ky="0" algn="b" rotWithShape="0" blurRad="63500" dist="0" dir="3600000">
                    <a:srgbClr val="000000">
                      <a:alpha val="70000"/>
                    </a:srgbClr>
                  </a:outerShdw>
                </a:effectLst>
                <a:uFill>
                  <a:solidFill>
                    <a:srgbClr val="D6A800"/>
                  </a:solidFill>
                </a:uFill>
                <a:latin typeface="Book Antiqua"/>
                <a:ea typeface="Book Antiqua"/>
                <a:cs typeface="Book Antiqua"/>
                <a:sym typeface="Book Antiqua"/>
                <a:hlinkClick r:id="rId7" invalidUrl="" action="" tgtFrame="" tooltip="" history="1" highlightClick="0" endSnd="0"/>
              </a:rPr>
              <a:t>http://www.microsoft.com/downloads/details.aspx?FamilyID=cb9bf144-1076-4615-9951-294eeb832823&amp;displaylang=en</a:t>
            </a: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 </a:t>
            </a:r>
          </a:p>
        </p:txBody>
      </p:sp>
      <p:pic>
        <p:nvPicPr>
          <p:cNvPr id="184" name=""/>
          <p:cNvPicPr/>
          <p:nvPr/>
        </p:nvPicPr>
        <p:blipFill>
          <a:blip r:embed="rId8">
            <a:extLst/>
          </a:blip>
          <a:stretch>
            <a:fillRect/>
          </a:stretch>
        </p:blipFill>
        <p:spPr>
          <a:xfrm>
            <a:off x="182033" y="1402556"/>
            <a:ext cx="3383823" cy="2140744"/>
          </a:xfrm>
          <a:prstGeom prst="rect">
            <a:avLst/>
          </a:prstGeom>
        </p:spPr>
      </p:pic>
      <p:sp>
        <p:nvSpPr>
          <p:cNvPr id="185" name="Shape 185"/>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“The Empty Tomb”  </a:t>
            </a:r>
          </a:p>
        </p:txBody>
      </p:sp>
    </p:spTree>
  </p:cSld>
  <p:clrMapOvr>
    <a:masterClrMapping/>
  </p:clrMapOvr>
  <p:transition spd="fast"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nvSpPr>
        <p:spPr>
          <a:xfrm>
            <a:off x="468204" y="46566"/>
            <a:ext cx="11661991" cy="8826501"/>
          </a:xfrm>
          <a:prstGeom prst="rect">
            <a:avLst/>
          </a:prstGeom>
          <a:ln w="12700">
            <a:miter lim="400000"/>
          </a:ln>
          <a:effectLst>
            <a:outerShdw sx="100000" sy="100000" kx="0" ky="0" algn="b" rotWithShape="0" blurRad="165100" dist="76200" dir="3000000">
              <a:srgbClr val="000000">
                <a:alpha val="29206"/>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latin typeface="Abject Failure"/>
                <a:ea typeface="Abject Failure"/>
                <a:cs typeface="Abject Failure"/>
                <a:sym typeface="Abject Failure"/>
              </a:rPr>
              <a:t>Luke 24:36–43 (NKJV)</a:t>
            </a:r>
            <a:endParaRPr sz="6900">
              <a:latin typeface="Abject Failure"/>
              <a:ea typeface="Abject Failure"/>
              <a:cs typeface="Abject Failure"/>
              <a:sym typeface="Abject Failure"/>
            </a:endParaRPr>
          </a:p>
          <a:p>
            <a:pPr lvl="0" defTabSz="457200">
              <a:defRPr sz="1800">
                <a:solidFill>
                  <a:srgbClr val="000000"/>
                </a:solidFill>
              </a:defRPr>
            </a:pPr>
            <a:r>
              <a:rPr baseline="31999" sz="6000">
                <a:latin typeface="Adelon"/>
                <a:ea typeface="Adelon"/>
                <a:cs typeface="Adelon"/>
                <a:sym typeface="Adelon"/>
              </a:rPr>
              <a:t>36</a:t>
            </a:r>
            <a:r>
              <a:rPr sz="6000">
                <a:latin typeface="Adelon"/>
                <a:ea typeface="Adelon"/>
                <a:cs typeface="Adelon"/>
                <a:sym typeface="Adelon"/>
              </a:rPr>
              <a:t> Now as they said these things, Jesus Himself stood in the midst of them, and said to them, “Peace to you.” </a:t>
            </a:r>
            <a:r>
              <a:rPr baseline="31999" sz="6000">
                <a:latin typeface="Adelon"/>
                <a:ea typeface="Adelon"/>
                <a:cs typeface="Adelon"/>
                <a:sym typeface="Adelon"/>
              </a:rPr>
              <a:t>37</a:t>
            </a:r>
            <a:r>
              <a:rPr sz="6000">
                <a:latin typeface="Adelon"/>
                <a:ea typeface="Adelon"/>
                <a:cs typeface="Adelon"/>
                <a:sym typeface="Adelon"/>
              </a:rPr>
              <a:t> But they were terrified and frightened, and supposed they had seen a spirit. </a:t>
            </a:r>
            <a:r>
              <a:rPr baseline="31999" sz="6000">
                <a:latin typeface="Adelon"/>
                <a:ea typeface="Adelon"/>
                <a:cs typeface="Adelon"/>
                <a:sym typeface="Adelon"/>
              </a:rPr>
              <a:t>38</a:t>
            </a:r>
            <a:r>
              <a:rPr sz="6000">
                <a:latin typeface="Adelon"/>
                <a:ea typeface="Adelon"/>
                <a:cs typeface="Adelon"/>
                <a:sym typeface="Adelon"/>
              </a:rPr>
              <a:t> And He said to them, “Why are you troubled? And why do doubts arise in your hearts? </a:t>
            </a:r>
          </a:p>
        </p:txBody>
      </p:sp>
    </p:spTree>
  </p:cSld>
  <p:clrMapOvr>
    <a:masterClrMapping/>
  </p:clrMapOvr>
  <p:transition spd="med"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nvSpPr>
        <p:spPr>
          <a:xfrm>
            <a:off x="468204" y="46566"/>
            <a:ext cx="11661991" cy="7785101"/>
          </a:xfrm>
          <a:prstGeom prst="rect">
            <a:avLst/>
          </a:prstGeom>
          <a:ln w="12700">
            <a:miter lim="400000"/>
          </a:ln>
          <a:effectLst>
            <a:outerShdw sx="100000" sy="100000" kx="0" ky="0" algn="b" rotWithShape="0" blurRad="165100" dist="76200" dir="3000000">
              <a:srgbClr val="000000">
                <a:alpha val="29206"/>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latin typeface="Abject Failure"/>
                <a:ea typeface="Abject Failure"/>
                <a:cs typeface="Abject Failure"/>
                <a:sym typeface="Abject Failure"/>
              </a:rPr>
              <a:t>Luke 24:36–43 (NKJV)</a:t>
            </a:r>
            <a:endParaRPr sz="6900">
              <a:latin typeface="Abject Failure"/>
              <a:ea typeface="Abject Failure"/>
              <a:cs typeface="Abject Failure"/>
              <a:sym typeface="Abject Failure"/>
            </a:endParaRPr>
          </a:p>
          <a:p>
            <a:pPr lvl="0" defTabSz="457200">
              <a:defRPr sz="1800">
                <a:solidFill>
                  <a:srgbClr val="000000"/>
                </a:solidFill>
              </a:defRPr>
            </a:pPr>
            <a:r>
              <a:rPr baseline="31999" sz="5800">
                <a:latin typeface="Adelon"/>
                <a:ea typeface="Adelon"/>
                <a:cs typeface="Adelon"/>
                <a:sym typeface="Adelon"/>
              </a:rPr>
              <a:t>39</a:t>
            </a:r>
            <a:r>
              <a:rPr sz="5800">
                <a:latin typeface="Adelon"/>
                <a:ea typeface="Adelon"/>
                <a:cs typeface="Adelon"/>
                <a:sym typeface="Adelon"/>
              </a:rPr>
              <a:t> Behold My hands and My feet, that it is I Myself. Handle Me and see, for a spirit does not have flesh and bones as you see I have.” </a:t>
            </a:r>
            <a:r>
              <a:rPr baseline="31999" sz="5800">
                <a:latin typeface="Adelon"/>
                <a:ea typeface="Adelon"/>
                <a:cs typeface="Adelon"/>
                <a:sym typeface="Adelon"/>
              </a:rPr>
              <a:t>40</a:t>
            </a:r>
            <a:r>
              <a:rPr sz="5800">
                <a:latin typeface="Adelon"/>
                <a:ea typeface="Adelon"/>
                <a:cs typeface="Adelon"/>
                <a:sym typeface="Adelon"/>
              </a:rPr>
              <a:t> When He had said this, He showed them His hands and His feet. </a:t>
            </a:r>
            <a:r>
              <a:rPr baseline="31999" sz="5800">
                <a:latin typeface="Adelon"/>
                <a:ea typeface="Adelon"/>
                <a:cs typeface="Adelon"/>
                <a:sym typeface="Adelon"/>
              </a:rPr>
              <a:t>41</a:t>
            </a:r>
            <a:r>
              <a:rPr sz="5800">
                <a:latin typeface="Adelon"/>
                <a:ea typeface="Adelon"/>
                <a:cs typeface="Adelon"/>
                <a:sym typeface="Adelon"/>
              </a:rPr>
              <a:t> But while they still did not believe for joy, and marveled, </a:t>
            </a:r>
          </a:p>
        </p:txBody>
      </p:sp>
    </p:spTree>
  </p:cSld>
  <p:clrMapOvr>
    <a:masterClrMapping/>
  </p:clrMapOvr>
  <p:transition spd="slow" advClick="1">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nvSpPr>
        <p:spPr>
          <a:xfrm>
            <a:off x="468204" y="46566"/>
            <a:ext cx="11661991" cy="8166101"/>
          </a:xfrm>
          <a:prstGeom prst="rect">
            <a:avLst/>
          </a:prstGeom>
          <a:ln w="12700">
            <a:miter lim="400000"/>
          </a:ln>
          <a:effectLst>
            <a:outerShdw sx="100000" sy="100000" kx="0" ky="0" algn="b" rotWithShape="0" blurRad="165100" dist="76200" dir="3000000">
              <a:srgbClr val="000000">
                <a:alpha val="29206"/>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latin typeface="Abject Failure"/>
                <a:ea typeface="Abject Failure"/>
                <a:cs typeface="Abject Failure"/>
                <a:sym typeface="Abject Failure"/>
              </a:rPr>
              <a:t>Luke 24:36–43 (NKJV)</a:t>
            </a:r>
            <a:endParaRPr sz="6900">
              <a:latin typeface="Abject Failure"/>
              <a:ea typeface="Abject Failure"/>
              <a:cs typeface="Abject Failure"/>
              <a:sym typeface="Abject Failure"/>
            </a:endParaRPr>
          </a:p>
          <a:p>
            <a:pPr lvl="0" defTabSz="457200">
              <a:defRPr sz="1800">
                <a:solidFill>
                  <a:srgbClr val="000000"/>
                </a:solidFill>
              </a:defRPr>
            </a:pPr>
            <a:r>
              <a:rPr sz="7200">
                <a:latin typeface="Adelon"/>
                <a:ea typeface="Adelon"/>
                <a:cs typeface="Adelon"/>
                <a:sym typeface="Adelon"/>
              </a:rPr>
              <a:t>He said to them, “Have you any food here?” </a:t>
            </a:r>
            <a:r>
              <a:rPr baseline="31999" sz="7200">
                <a:latin typeface="Adelon"/>
                <a:ea typeface="Adelon"/>
                <a:cs typeface="Adelon"/>
                <a:sym typeface="Adelon"/>
              </a:rPr>
              <a:t>42</a:t>
            </a:r>
            <a:r>
              <a:rPr sz="7200">
                <a:latin typeface="Adelon"/>
                <a:ea typeface="Adelon"/>
                <a:cs typeface="Adelon"/>
                <a:sym typeface="Adelon"/>
              </a:rPr>
              <a:t> So they gave Him a piece of a broiled fish and some honeycomb. </a:t>
            </a:r>
            <a:r>
              <a:rPr baseline="31999" sz="7200">
                <a:latin typeface="Adelon"/>
                <a:ea typeface="Adelon"/>
                <a:cs typeface="Adelon"/>
                <a:sym typeface="Adelon"/>
              </a:rPr>
              <a:t>43</a:t>
            </a:r>
            <a:r>
              <a:rPr sz="7200">
                <a:latin typeface="Adelon"/>
                <a:ea typeface="Adelon"/>
                <a:cs typeface="Adelon"/>
                <a:sym typeface="Adelon"/>
              </a:rPr>
              <a:t> And He took </a:t>
            </a:r>
            <a:r>
              <a:rPr sz="7200">
                <a:latin typeface="Adelon"/>
                <a:ea typeface="Adelon"/>
                <a:cs typeface="Adelon"/>
                <a:sym typeface="Adelon"/>
              </a:rPr>
              <a:t>it</a:t>
            </a:r>
            <a:r>
              <a:rPr sz="7200">
                <a:latin typeface="Adelon"/>
                <a:ea typeface="Adelon"/>
                <a:cs typeface="Adelon"/>
                <a:sym typeface="Adelon"/>
              </a:rPr>
              <a:t> and ate in their presence.</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 name=""/>
          <p:cNvPicPr/>
          <p:nvPr/>
        </p:nvPicPr>
        <p:blipFill>
          <a:blip r:embed="rId2">
            <a:extLst/>
          </a:blip>
          <a:stretch>
            <a:fillRect/>
          </a:stretch>
        </p:blipFill>
        <p:spPr>
          <a:xfrm>
            <a:off x="213228" y="3807720"/>
            <a:ext cx="12578344" cy="5677386"/>
          </a:xfrm>
          <a:prstGeom prst="rect">
            <a:avLst/>
          </a:prstGeom>
        </p:spPr>
      </p:pic>
      <p:pic>
        <p:nvPicPr>
          <p:cNvPr id="53" name="pasted-image.pdf"/>
          <p:cNvPicPr/>
          <p:nvPr/>
        </p:nvPicPr>
        <p:blipFill>
          <a:blip r:embed="rId3">
            <a:extLst/>
          </a:blip>
          <a:stretch>
            <a:fillRect/>
          </a:stretch>
        </p:blipFill>
        <p:spPr>
          <a:xfrm>
            <a:off x="351547" y="1477433"/>
            <a:ext cx="12350124" cy="2870800"/>
          </a:xfrm>
          <a:prstGeom prst="rect">
            <a:avLst/>
          </a:prstGeom>
          <a:ln w="12700">
            <a:miter lim="400000"/>
          </a:ln>
          <a:effectLst>
            <a:outerShdw sx="100000" sy="100000" kx="0" ky="0" algn="b" rotWithShape="0" blurRad="165100" dist="76200" dir="3000000">
              <a:srgbClr val="000000"/>
            </a:outerShdw>
          </a:effectLst>
        </p:spPr>
      </p:pic>
      <p:sp>
        <p:nvSpPr>
          <p:cNvPr id="54" name="Shape 54"/>
          <p:cNvSpPr/>
          <p:nvPr/>
        </p:nvSpPr>
        <p:spPr>
          <a:xfrm>
            <a:off x="285750" y="7518400"/>
            <a:ext cx="12433301" cy="178634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6900">
                <a:solidFill>
                  <a:srgbClr val="FFFFFF"/>
                </a:solidFill>
                <a:effectLst>
                  <a:outerShdw sx="100000" sy="100000" kx="0" ky="0" algn="b" rotWithShape="0" blurRad="76200" dist="63500" dir="2635418">
                    <a:srgbClr val="000000"/>
                  </a:outerShdw>
                </a:effectLst>
              </a:rPr>
              <a:t>John 13:1–17:26</a:t>
            </a:r>
          </a:p>
        </p:txBody>
      </p:sp>
      <p:sp>
        <p:nvSpPr>
          <p:cNvPr id="55" name="Shape 55"/>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 name=""/>
          <p:cNvPicPr/>
          <p:nvPr/>
        </p:nvPicPr>
        <p:blipFill>
          <a:blip r:embed="rId2">
            <a:extLst/>
          </a:blip>
          <a:stretch>
            <a:fillRect/>
          </a:stretch>
        </p:blipFill>
        <p:spPr>
          <a:xfrm>
            <a:off x="4303184" y="2726304"/>
            <a:ext cx="4398432" cy="4669099"/>
          </a:xfrm>
          <a:prstGeom prst="rect">
            <a:avLst/>
          </a:prstGeom>
        </p:spPr>
      </p:pic>
      <p:sp>
        <p:nvSpPr>
          <p:cNvPr id="58" name="Shape 58"/>
          <p:cNvSpPr/>
          <p:nvPr/>
        </p:nvSpPr>
        <p:spPr>
          <a:xfrm>
            <a:off x="160069" y="2552157"/>
            <a:ext cx="4053415" cy="44137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000"/>
              </a:spcBef>
              <a:buClr>
                <a:srgbClr val="E2BF60"/>
              </a:buClr>
              <a:buSzPct val="100000"/>
              <a:buFont typeface="Wingdings 2"/>
              <a:buChar char="✴"/>
              <a:defRPr sz="1800">
                <a:solidFill>
                  <a:srgbClr val="000000"/>
                </a:solidFill>
              </a:defRPr>
            </a:pPr>
            <a:r>
              <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plans of wicked men:</a:t>
            </a:r>
            <a:endPar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000"/>
              </a:spcBef>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2:13-22; 5:16-18; 7:7-49; 8:21-59; 9:22; 10:22-39; 11:47-57; 12:9-11,19; 13:2,27-30</a:t>
            </a:r>
          </a:p>
        </p:txBody>
      </p:sp>
      <p:sp>
        <p:nvSpPr>
          <p:cNvPr id="59" name="Shape 59"/>
          <p:cNvSpPr/>
          <p:nvPr/>
        </p:nvSpPr>
        <p:spPr>
          <a:xfrm>
            <a:off x="8839734" y="2552157"/>
            <a:ext cx="4053415" cy="44137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000"/>
              </a:spcBef>
              <a:buClr>
                <a:srgbClr val="E2BF60"/>
              </a:buClr>
              <a:buSzPct val="100000"/>
              <a:buFont typeface="Wingdings 2"/>
              <a:buChar char="✴"/>
              <a:defRPr sz="1800">
                <a:solidFill>
                  <a:srgbClr val="000000"/>
                </a:solidFill>
              </a:defRPr>
            </a:pPr>
            <a:r>
              <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plan of Almighty God</a:t>
            </a:r>
            <a:endPar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000"/>
              </a:spcBef>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1:1,14; 3:14-16; 6:51-58; 7:30; 8:20,59; 10:14-18,31,39; 11:8-10;  12:20-36</a:t>
            </a:r>
          </a:p>
        </p:txBody>
      </p:sp>
      <p:sp>
        <p:nvSpPr>
          <p:cNvPr id="60" name="Shape 60"/>
          <p:cNvSpPr/>
          <p:nvPr/>
        </p:nvSpPr>
        <p:spPr>
          <a:xfrm>
            <a:off x="313663" y="6769695"/>
            <a:ext cx="12093576" cy="294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71" y="0"/>
                </a:moveTo>
                <a:lnTo>
                  <a:pt x="10166" y="1848"/>
                </a:lnTo>
                <a:lnTo>
                  <a:pt x="1009" y="1848"/>
                </a:lnTo>
                <a:cubicBezTo>
                  <a:pt x="452" y="1848"/>
                  <a:pt x="0" y="3701"/>
                  <a:pt x="0" y="5988"/>
                </a:cubicBezTo>
                <a:lnTo>
                  <a:pt x="0" y="17460"/>
                </a:lnTo>
                <a:cubicBezTo>
                  <a:pt x="0" y="19746"/>
                  <a:pt x="452" y="21600"/>
                  <a:pt x="1009" y="21600"/>
                </a:cubicBezTo>
                <a:lnTo>
                  <a:pt x="20591" y="21600"/>
                </a:lnTo>
                <a:cubicBezTo>
                  <a:pt x="21148" y="21600"/>
                  <a:pt x="21600" y="19746"/>
                  <a:pt x="21600" y="17460"/>
                </a:cubicBezTo>
                <a:lnTo>
                  <a:pt x="21600" y="5988"/>
                </a:lnTo>
                <a:cubicBezTo>
                  <a:pt x="21600" y="3701"/>
                  <a:pt x="21148" y="1848"/>
                  <a:pt x="20591" y="1848"/>
                </a:cubicBezTo>
                <a:lnTo>
                  <a:pt x="11663" y="1848"/>
                </a:lnTo>
                <a:lnTo>
                  <a:pt x="11071" y="0"/>
                </a:lnTo>
                <a:close/>
              </a:path>
            </a:pathLst>
          </a:custGeom>
          <a:gradFill>
            <a:gsLst>
              <a:gs pos="0">
                <a:srgbClr val="DEFDC2"/>
              </a:gs>
              <a:gs pos="100000">
                <a:srgbClr val="DCE1C6"/>
              </a:gs>
            </a:gsLst>
            <a:lin ang="5400000"/>
          </a:gradFill>
          <a:ln w="25400">
            <a:solidFill>
              <a:srgbClr val="3E231A"/>
            </a:solidFill>
            <a:miter lim="400000"/>
          </a:ln>
          <a:extLst>
            <a:ext uri="{C572A759-6A51-4108-AA02-DFA0A04FC94B}">
              <ma14:wrappingTextBoxFlag xmlns:ma14="http://schemas.microsoft.com/office/mac/drawingml/2011/main" val="1"/>
            </a:ext>
          </a:extLst>
        </p:spPr>
        <p:txBody>
          <a:bodyPr lIns="0" tIns="0" rIns="0" bIns="0" anchor="ctr"/>
          <a:lstStyle/>
          <a:p>
            <a:pPr lvl="0">
              <a:buClr>
                <a:srgbClr val="000000"/>
              </a:buClr>
              <a:buFont typeface="Helvetica"/>
              <a:defRPr sz="1800">
                <a:solidFill>
                  <a:srgbClr val="000000"/>
                </a:solidFill>
              </a:defRPr>
            </a:pPr>
            <a:r>
              <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rPr>
              <a:t>Jesus does NOT appear in this narrative as a mere victim - nor is he overcome by an external superior power!</a:t>
            </a:r>
            <a:endPar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endParaRPr>
          </a:p>
          <a:p>
            <a:pPr lvl="0">
              <a:buClr>
                <a:srgbClr val="000000"/>
              </a:buClr>
              <a:buFont typeface="Helvetica"/>
              <a:defRPr sz="1800">
                <a:solidFill>
                  <a:srgbClr val="000000"/>
                </a:solidFill>
              </a:defRPr>
            </a:pPr>
            <a:r>
              <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rPr>
              <a:t>His death was entirely voluntary - 10:14-18; 14:30,31</a:t>
            </a:r>
            <a:endPar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endParaRPr>
          </a:p>
          <a:p>
            <a:pPr lvl="0">
              <a:buClr>
                <a:srgbClr val="000000"/>
              </a:buClr>
              <a:buFont typeface="Helvetica"/>
              <a:defRPr sz="1800">
                <a:solidFill>
                  <a:srgbClr val="000000"/>
                </a:solidFill>
              </a:defRPr>
            </a:pPr>
            <a:r>
              <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rPr>
              <a:t>None but Jesus has mastery of the circumstances - </a:t>
            </a:r>
          </a:p>
        </p:txBody>
      </p:sp>
      <p:sp>
        <p:nvSpPr>
          <p:cNvPr id="61" name="Shape 61"/>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62" name="pasted-image.pdf"/>
          <p:cNvPicPr/>
          <p:nvPr/>
        </p:nvPicPr>
        <p:blipFill>
          <a:blip r:embed="rId3">
            <a:extLst/>
          </a:blip>
          <a:stretch>
            <a:fillRect/>
          </a:stretch>
        </p:blipFill>
        <p:spPr>
          <a:xfrm>
            <a:off x="0" y="1430950"/>
            <a:ext cx="13004801" cy="1540767"/>
          </a:xfrm>
          <a:prstGeom prst="rect">
            <a:avLst/>
          </a:prstGeom>
          <a:ln w="12700">
            <a:miter lim="400000"/>
          </a:ln>
          <a:effectLst>
            <a:outerShdw sx="100000" sy="100000" kx="0" ky="0" algn="b" rotWithShape="0" blurRad="165100" dist="76200" dir="3000000">
              <a:srgbClr val="000000"/>
            </a:outerShdw>
          </a:effectLst>
        </p:spPr>
      </p:pic>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 name=""/>
          <p:cNvPicPr/>
          <p:nvPr/>
        </p:nvPicPr>
        <p:blipFill>
          <a:blip r:embed="rId2">
            <a:extLst/>
          </a:blip>
          <a:stretch>
            <a:fillRect/>
          </a:stretch>
        </p:blipFill>
        <p:spPr>
          <a:xfrm flipH="1">
            <a:off x="62309" y="52075"/>
            <a:ext cx="12928601" cy="9649450"/>
          </a:xfrm>
          <a:prstGeom prst="rect">
            <a:avLst/>
          </a:prstGeom>
        </p:spPr>
      </p:pic>
      <p:pic>
        <p:nvPicPr>
          <p:cNvPr id="65" name="pasted-image.pdf"/>
          <p:cNvPicPr/>
          <p:nvPr/>
        </p:nvPicPr>
        <p:blipFill>
          <a:blip r:embed="rId3">
            <a:extLst/>
          </a:blip>
          <a:stretch>
            <a:fillRect/>
          </a:stretch>
        </p:blipFill>
        <p:spPr>
          <a:xfrm>
            <a:off x="738204" y="1570247"/>
            <a:ext cx="11528392" cy="2169646"/>
          </a:xfrm>
          <a:prstGeom prst="rect">
            <a:avLst/>
          </a:prstGeom>
          <a:ln w="12700">
            <a:miter lim="400000"/>
          </a:ln>
          <a:effectLst>
            <a:outerShdw sx="100000" sy="100000" kx="0" ky="0" algn="b" rotWithShape="0" blurRad="165100" dist="76200" dir="3000000">
              <a:srgbClr val="000000"/>
            </a:outerShdw>
          </a:effectLst>
        </p:spPr>
      </p:pic>
      <p:sp>
        <p:nvSpPr>
          <p:cNvPr id="66" name="Shape 66"/>
          <p:cNvSpPr/>
          <p:nvPr/>
        </p:nvSpPr>
        <p:spPr>
          <a:xfrm>
            <a:off x="3865834" y="4208616"/>
            <a:ext cx="8312005" cy="3699139"/>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marL="622300" indent="-622300" algn="l" defTabSz="457200">
              <a:spcBef>
                <a:spcPts val="1200"/>
              </a:spcBef>
              <a:buClr>
                <a:srgbClr val="E2BF60"/>
              </a:buClr>
              <a:buSzPct val="100000"/>
              <a:buFont typeface="Wingdings 2"/>
              <a:buChar char="✴"/>
              <a:defRPr sz="5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5500">
                <a:solidFill>
                  <a:srgbClr val="FFFFFF"/>
                </a:solidFill>
                <a:effectLst>
                  <a:outerShdw sx="100000" sy="100000" kx="0" ky="0" algn="b" rotWithShape="0" blurRad="152400" dist="76200" dir="7680000">
                    <a:srgbClr val="000000"/>
                  </a:outerShdw>
                </a:effectLst>
              </a:rPr>
              <a:t>The burial of Jesus is part of the gospel (“He was buried,” 1 Cor. 15:4; Rom 6:16,17).</a:t>
            </a:r>
          </a:p>
        </p:txBody>
      </p:sp>
      <p:sp>
        <p:nvSpPr>
          <p:cNvPr id="67" name="Shape 67"/>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66">
                                            <p:bg/>
                                          </p:spTgt>
                                        </p:tgtEl>
                                        <p:attrNameLst>
                                          <p:attrName>style.visibility</p:attrName>
                                        </p:attrNameLst>
                                      </p:cBhvr>
                                      <p:to>
                                        <p:strVal val="visible"/>
                                      </p:to>
                                    </p:set>
                                    <p:animEffect filter="fade" transition="in">
                                      <p:cBhvr>
                                        <p:cTn id="7" dur="1500"/>
                                        <p:tgtEl>
                                          <p:spTgt spid="66">
                                            <p:bg/>
                                          </p:spTgt>
                                        </p:tgtEl>
                                      </p:cBhvr>
                                    </p:animEffect>
                                  </p:childTnLst>
                                </p:cTn>
                              </p:par>
                              <p:par>
                                <p:cTn id="8" presetClass="entr" presetSubtype="0" presetID="10" grpId="1" fill="hold">
                                  <p:stCondLst>
                                    <p:cond delay="0"/>
                                  </p:stCondLst>
                                  <p:iterate type="el" backwards="0">
                                    <p:tmAbs val="0"/>
                                  </p:iterate>
                                  <p:childTnLst>
                                    <p:set>
                                      <p:cBhvr>
                                        <p:cTn id="9" fill="hold"/>
                                        <p:tgtEl>
                                          <p:spTgt spid="66">
                                            <p:txEl>
                                              <p:pRg st="0" end="0"/>
                                            </p:txEl>
                                          </p:spTgt>
                                        </p:tgtEl>
                                        <p:attrNameLst>
                                          <p:attrName>style.visibility</p:attrName>
                                        </p:attrNameLst>
                                      </p:cBhvr>
                                      <p:to>
                                        <p:strVal val="visible"/>
                                      </p:to>
                                    </p:set>
                                    <p:animEffect filter="fade" transition="in">
                                      <p:cBhvr>
                                        <p:cTn id="10" dur="1500"/>
                                        <p:tgtEl>
                                          <p:spTgt spid="6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 name=""/>
          <p:cNvPicPr/>
          <p:nvPr/>
        </p:nvPicPr>
        <p:blipFill>
          <a:blip r:embed="rId2">
            <a:extLst/>
          </a:blip>
          <a:stretch>
            <a:fillRect/>
          </a:stretch>
        </p:blipFill>
        <p:spPr>
          <a:xfrm>
            <a:off x="209550" y="3429000"/>
            <a:ext cx="4660900" cy="6146800"/>
          </a:xfrm>
          <a:prstGeom prst="rect">
            <a:avLst/>
          </a:prstGeom>
        </p:spPr>
      </p:pic>
      <p:sp>
        <p:nvSpPr>
          <p:cNvPr id="70" name="Shape 70"/>
          <p:cNvSpPr/>
          <p:nvPr/>
        </p:nvSpPr>
        <p:spPr>
          <a:xfrm>
            <a:off x="5005328" y="3107949"/>
            <a:ext cx="7739050" cy="57858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first day of the week, cf Mat 28:1; Luke 4:31; Acts 20:7.</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Mary Magdalene &amp; other womencame to the tomb. -(Mt. 28:1; Mk 16:1,9; Lk 24:10)</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women found an open &amp; empty tomb.- (cf. John 19:26; Jn 20:2)</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John beats Peter to the tomb -Peter arrives, he rushed in and sees- 5-7</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John the enters &amp; sees and believes.</a:t>
            </a:r>
          </a:p>
        </p:txBody>
      </p:sp>
      <p:pic>
        <p:nvPicPr>
          <p:cNvPr id="71" name="pasted-image.pdf"/>
          <p:cNvPicPr/>
          <p:nvPr/>
        </p:nvPicPr>
        <p:blipFill>
          <a:blip r:embed="rId3">
            <a:extLst/>
          </a:blip>
          <a:stretch>
            <a:fillRect/>
          </a:stretch>
        </p:blipFill>
        <p:spPr>
          <a:xfrm>
            <a:off x="0" y="1655007"/>
            <a:ext cx="13004800" cy="1295853"/>
          </a:xfrm>
          <a:prstGeom prst="rect">
            <a:avLst/>
          </a:prstGeom>
          <a:ln w="12700">
            <a:miter lim="400000"/>
          </a:ln>
          <a:effectLst>
            <a:outerShdw sx="100000" sy="100000" kx="0" ky="0" algn="b" rotWithShape="0" blurRad="165100" dist="76200" dir="3000000">
              <a:srgbClr val="000000"/>
            </a:outerShdw>
          </a:effectLst>
        </p:spPr>
      </p:pic>
      <p:sp>
        <p:nvSpPr>
          <p:cNvPr id="72" name="Shape 72"/>
          <p:cNvSpPr/>
          <p:nvPr/>
        </p:nvSpPr>
        <p:spPr>
          <a:xfrm>
            <a:off x="312907" y="4711700"/>
            <a:ext cx="4454186" cy="46682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63500" dist="63500" dir="2022911">
                    <a:srgbClr val="000000"/>
                  </a:outerShdw>
                </a:effectLst>
                <a:latin typeface="Chalkboard"/>
                <a:ea typeface="Chalkboard"/>
                <a:cs typeface="Chalkboard"/>
                <a:sym typeface="Chalkboard"/>
              </a:rPr>
              <a:t>John 20:1 (NKJV)</a:t>
            </a:r>
            <a:endParaRPr sz="3200">
              <a:solidFill>
                <a:srgbClr val="FFFFFF"/>
              </a:solidFill>
              <a:effectLst>
                <a:outerShdw sx="100000" sy="100000" kx="0" ky="0" algn="b" rotWithShape="0" blurRad="63500" dist="63500" dir="2022911">
                  <a:srgbClr val="000000"/>
                </a:outerShdw>
              </a:effectLst>
              <a:latin typeface="Chalkboard"/>
              <a:ea typeface="Chalkboard"/>
              <a:cs typeface="Chalkboard"/>
              <a:sym typeface="Chalkboard"/>
            </a:endParaRPr>
          </a:p>
          <a:p>
            <a:pPr lvl="0" defTabSz="457200">
              <a:defRPr sz="1800">
                <a:solidFill>
                  <a:srgbClr val="000000"/>
                </a:solidFill>
              </a:defRPr>
            </a:pPr>
            <a:r>
              <a:rPr baseline="31999" sz="3200">
                <a:solidFill>
                  <a:srgbClr val="FFFFFF"/>
                </a:solidFill>
                <a:effectLst>
                  <a:outerShdw sx="100000" sy="100000" kx="0" ky="0" algn="b" rotWithShape="0" blurRad="63500" dist="63500" dir="2022911">
                    <a:srgbClr val="000000"/>
                  </a:outerShdw>
                </a:effectLst>
                <a:latin typeface="Chalkboard"/>
                <a:ea typeface="Chalkboard"/>
                <a:cs typeface="Chalkboard"/>
                <a:sym typeface="Chalkboard"/>
              </a:rPr>
              <a:t>1</a:t>
            </a:r>
            <a:r>
              <a:rPr sz="3200">
                <a:solidFill>
                  <a:srgbClr val="FFFFFF"/>
                </a:solidFill>
                <a:effectLst>
                  <a:outerShdw sx="100000" sy="100000" kx="0" ky="0" algn="b" rotWithShape="0" blurRad="63500" dist="63500" dir="2022911">
                    <a:srgbClr val="000000"/>
                  </a:outerShdw>
                </a:effectLst>
                <a:latin typeface="Chalkboard"/>
                <a:ea typeface="Chalkboard"/>
                <a:cs typeface="Chalkboard"/>
                <a:sym typeface="Chalkboard"/>
              </a:rPr>
              <a:t> Now the first </a:t>
            </a:r>
            <a:r>
              <a:rPr sz="3200">
                <a:solidFill>
                  <a:srgbClr val="FFFFFF"/>
                </a:solidFill>
                <a:effectLst>
                  <a:outerShdw sx="100000" sy="100000" kx="0" ky="0" algn="b" rotWithShape="0" blurRad="63500" dist="63500" dir="2022911">
                    <a:srgbClr val="000000"/>
                  </a:outerShdw>
                </a:effectLst>
                <a:latin typeface="Chalkboard"/>
                <a:ea typeface="Chalkboard"/>
                <a:cs typeface="Chalkboard"/>
                <a:sym typeface="Chalkboard"/>
              </a:rPr>
              <a:t>day</a:t>
            </a:r>
            <a:r>
              <a:rPr sz="3200">
                <a:solidFill>
                  <a:srgbClr val="FFFFFF"/>
                </a:solidFill>
                <a:effectLst>
                  <a:outerShdw sx="100000" sy="100000" kx="0" ky="0" algn="b" rotWithShape="0" blurRad="63500" dist="63500" dir="2022911">
                    <a:srgbClr val="000000"/>
                  </a:outerShdw>
                </a:effectLst>
                <a:latin typeface="Chalkboard"/>
                <a:ea typeface="Chalkboard"/>
                <a:cs typeface="Chalkboard"/>
                <a:sym typeface="Chalkboard"/>
              </a:rPr>
              <a:t> of the week Mary Magdalene went to the tomb early, while it was still dark, and saw </a:t>
            </a:r>
            <a:r>
              <a:rPr sz="3200">
                <a:solidFill>
                  <a:srgbClr val="FFFFFF"/>
                </a:solidFill>
                <a:effectLst>
                  <a:outerShdw sx="100000" sy="100000" kx="0" ky="0" algn="b" rotWithShape="0" blurRad="63500" dist="63500" dir="2022911">
                    <a:srgbClr val="000000"/>
                  </a:outerShdw>
                </a:effectLst>
                <a:latin typeface="Chalkboard"/>
                <a:ea typeface="Chalkboard"/>
                <a:cs typeface="Chalkboard"/>
                <a:sym typeface="Chalkboard"/>
              </a:rPr>
              <a:t>that</a:t>
            </a:r>
            <a:r>
              <a:rPr sz="3200">
                <a:solidFill>
                  <a:srgbClr val="FFFFFF"/>
                </a:solidFill>
                <a:effectLst>
                  <a:outerShdw sx="100000" sy="100000" kx="0" ky="0" algn="b" rotWithShape="0" blurRad="63500" dist="63500" dir="2022911">
                    <a:srgbClr val="000000"/>
                  </a:outerShdw>
                </a:effectLst>
                <a:latin typeface="Chalkboard"/>
                <a:ea typeface="Chalkboard"/>
                <a:cs typeface="Chalkboard"/>
                <a:sym typeface="Chalkboard"/>
              </a:rPr>
              <a:t> the stone had been taken away from the tomb.</a:t>
            </a:r>
          </a:p>
        </p:txBody>
      </p:sp>
      <p:sp>
        <p:nvSpPr>
          <p:cNvPr id="73" name="Shape 73"/>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70">
                                            <p:bg/>
                                          </p:spTgt>
                                        </p:tgtEl>
                                        <p:attrNameLst>
                                          <p:attrName>style.visibility</p:attrName>
                                        </p:attrNameLst>
                                      </p:cBhvr>
                                      <p:to>
                                        <p:strVal val="visible"/>
                                      </p:to>
                                    </p:set>
                                    <p:animEffect filter="fade" transition="in">
                                      <p:cBhvr>
                                        <p:cTn id="7" dur="1500"/>
                                        <p:tgtEl>
                                          <p:spTgt spid="70">
                                            <p:bg/>
                                          </p:spTgt>
                                        </p:tgtEl>
                                      </p:cBhvr>
                                    </p:animEffect>
                                  </p:childTnLst>
                                </p:cTn>
                              </p:par>
                              <p:par>
                                <p:cTn id="8" presetClass="entr" presetSubtype="0" presetID="10" grpId="1" fill="hold">
                                  <p:stCondLst>
                                    <p:cond delay="0"/>
                                  </p:stCondLst>
                                  <p:iterate type="el" backwards="0">
                                    <p:tmAbs val="0"/>
                                  </p:iterate>
                                  <p:childTnLst>
                                    <p:set>
                                      <p:cBhvr>
                                        <p:cTn id="9" fill="hold"/>
                                        <p:tgtEl>
                                          <p:spTgt spid="70">
                                            <p:txEl>
                                              <p:pRg st="0" end="0"/>
                                            </p:txEl>
                                          </p:spTgt>
                                        </p:tgtEl>
                                        <p:attrNameLst>
                                          <p:attrName>style.visibility</p:attrName>
                                        </p:attrNameLst>
                                      </p:cBhvr>
                                      <p:to>
                                        <p:strVal val="visible"/>
                                      </p:to>
                                    </p:set>
                                    <p:animEffect filter="fade" transition="in">
                                      <p:cBhvr>
                                        <p:cTn id="10" dur="1500"/>
                                        <p:tgtEl>
                                          <p:spTgt spid="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70">
                                            <p:txEl>
                                              <p:pRg st="1" end="1"/>
                                            </p:txEl>
                                          </p:spTgt>
                                        </p:tgtEl>
                                        <p:attrNameLst>
                                          <p:attrName>style.visibility</p:attrName>
                                        </p:attrNameLst>
                                      </p:cBhvr>
                                      <p:to>
                                        <p:strVal val="visible"/>
                                      </p:to>
                                    </p:set>
                                    <p:animEffect filter="fade" transition="in">
                                      <p:cBhvr>
                                        <p:cTn id="15" dur="1500"/>
                                        <p:tgtEl>
                                          <p:spTgt spid="7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1" fill="hold">
                                  <p:stCondLst>
                                    <p:cond delay="0"/>
                                  </p:stCondLst>
                                  <p:iterate type="el" backwards="0">
                                    <p:tmAbs val="0"/>
                                  </p:iterate>
                                  <p:childTnLst>
                                    <p:set>
                                      <p:cBhvr>
                                        <p:cTn id="19" fill="hold"/>
                                        <p:tgtEl>
                                          <p:spTgt spid="70">
                                            <p:txEl>
                                              <p:pRg st="2" end="2"/>
                                            </p:txEl>
                                          </p:spTgt>
                                        </p:tgtEl>
                                        <p:attrNameLst>
                                          <p:attrName>style.visibility</p:attrName>
                                        </p:attrNameLst>
                                      </p:cBhvr>
                                      <p:to>
                                        <p:strVal val="visible"/>
                                      </p:to>
                                    </p:set>
                                    <p:animEffect filter="fade" transition="in">
                                      <p:cBhvr>
                                        <p:cTn id="20" dur="1500"/>
                                        <p:tgtEl>
                                          <p:spTgt spid="7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0" grpId="1" fill="hold">
                                  <p:stCondLst>
                                    <p:cond delay="0"/>
                                  </p:stCondLst>
                                  <p:iterate type="el" backwards="0">
                                    <p:tmAbs val="0"/>
                                  </p:iterate>
                                  <p:childTnLst>
                                    <p:set>
                                      <p:cBhvr>
                                        <p:cTn id="24" fill="hold"/>
                                        <p:tgtEl>
                                          <p:spTgt spid="70">
                                            <p:txEl>
                                              <p:pRg st="3" end="3"/>
                                            </p:txEl>
                                          </p:spTgt>
                                        </p:tgtEl>
                                        <p:attrNameLst>
                                          <p:attrName>style.visibility</p:attrName>
                                        </p:attrNameLst>
                                      </p:cBhvr>
                                      <p:to>
                                        <p:strVal val="visible"/>
                                      </p:to>
                                    </p:set>
                                    <p:animEffect filter="fade" transition="in">
                                      <p:cBhvr>
                                        <p:cTn id="25" dur="1500"/>
                                        <p:tgtEl>
                                          <p:spTgt spid="7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0" grpId="1" fill="hold">
                                  <p:stCondLst>
                                    <p:cond delay="0"/>
                                  </p:stCondLst>
                                  <p:iterate type="el" backwards="0">
                                    <p:tmAbs val="0"/>
                                  </p:iterate>
                                  <p:childTnLst>
                                    <p:set>
                                      <p:cBhvr>
                                        <p:cTn id="29" fill="hold"/>
                                        <p:tgtEl>
                                          <p:spTgt spid="70">
                                            <p:txEl>
                                              <p:pRg st="4" end="4"/>
                                            </p:txEl>
                                          </p:spTgt>
                                        </p:tgtEl>
                                        <p:attrNameLst>
                                          <p:attrName>style.visibility</p:attrName>
                                        </p:attrNameLst>
                                      </p:cBhvr>
                                      <p:to>
                                        <p:strVal val="visible"/>
                                      </p:to>
                                    </p:set>
                                    <p:animEffect filter="fade" transition="in">
                                      <p:cBhvr>
                                        <p:cTn id="30" dur="1500"/>
                                        <p:tgtEl>
                                          <p:spTgt spid="7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0"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 name=""/>
          <p:cNvPicPr/>
          <p:nvPr/>
        </p:nvPicPr>
        <p:blipFill>
          <a:blip r:embed="rId2">
            <a:extLst/>
          </a:blip>
          <a:stretch>
            <a:fillRect/>
          </a:stretch>
        </p:blipFill>
        <p:spPr>
          <a:xfrm>
            <a:off x="209550" y="3429000"/>
            <a:ext cx="4660900" cy="6146800"/>
          </a:xfrm>
          <a:prstGeom prst="rect">
            <a:avLst/>
          </a:prstGeom>
        </p:spPr>
      </p:pic>
      <p:pic>
        <p:nvPicPr>
          <p:cNvPr id="76" name="pasted-image.pdf"/>
          <p:cNvPicPr/>
          <p:nvPr/>
        </p:nvPicPr>
        <p:blipFill>
          <a:blip r:embed="rId3">
            <a:extLst/>
          </a:blip>
          <a:stretch>
            <a:fillRect/>
          </a:stretch>
        </p:blipFill>
        <p:spPr>
          <a:xfrm>
            <a:off x="0" y="1655007"/>
            <a:ext cx="13004800" cy="1295853"/>
          </a:xfrm>
          <a:prstGeom prst="rect">
            <a:avLst/>
          </a:prstGeom>
          <a:ln w="12700">
            <a:miter lim="400000"/>
          </a:ln>
          <a:effectLst>
            <a:outerShdw sx="100000" sy="100000" kx="0" ky="0" algn="b" rotWithShape="0" blurRad="165100" dist="76200" dir="3000000">
              <a:srgbClr val="000000"/>
            </a:outerShdw>
          </a:effectLst>
        </p:spPr>
      </p:pic>
      <p:sp>
        <p:nvSpPr>
          <p:cNvPr id="77" name="Shape 77"/>
          <p:cNvSpPr/>
          <p:nvPr/>
        </p:nvSpPr>
        <p:spPr>
          <a:xfrm>
            <a:off x="5213718" y="2611966"/>
            <a:ext cx="7339798" cy="654781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600">
                <a:solidFill>
                  <a:srgbClr val="F0D384"/>
                </a:solidFill>
                <a:effectLst>
                  <a:outerShdw sx="100000" sy="100000" kx="0" ky="0" algn="b" rotWithShape="0" blurRad="63500" dist="63500" dir="2022911">
                    <a:srgbClr val="000000"/>
                  </a:outerShdw>
                </a:effectLst>
                <a:latin typeface="Chalkduster"/>
                <a:ea typeface="Chalkduster"/>
                <a:cs typeface="Chalkduster"/>
                <a:sym typeface="Chalkduster"/>
              </a:rPr>
              <a:t>The Difficulty In Harmonizing The Accounts </a:t>
            </a:r>
            <a:endParaRPr sz="3600">
              <a:solidFill>
                <a:srgbClr val="F0D384"/>
              </a:solidFill>
              <a:effectLst>
                <a:outerShdw sx="100000" sy="100000" kx="0" ky="0" algn="b" rotWithShape="0" blurRad="63500" dist="63500" dir="2022911">
                  <a:srgbClr val="000000"/>
                </a:outerShdw>
              </a:effectLst>
              <a:latin typeface="Chalkduster"/>
              <a:ea typeface="Chalkduster"/>
              <a:cs typeface="Chalkduster"/>
              <a:sym typeface="Chalkduster"/>
            </a:endParaRPr>
          </a:p>
          <a:p>
            <a:pPr lvl="0" defTabSz="457200">
              <a:defRPr sz="1800">
                <a:solidFill>
                  <a:srgbClr val="000000"/>
                </a:solidFill>
              </a:defRPr>
            </a:pPr>
            <a:r>
              <a:rPr sz="3200">
                <a:solidFill>
                  <a:srgbClr val="FFFFFF"/>
                </a:solidFill>
                <a:effectLst>
                  <a:outerShdw sx="100000" sy="100000" kx="0" ky="0" algn="b" rotWithShape="0" blurRad="63500" dist="63500" dir="2022911">
                    <a:srgbClr val="000000"/>
                  </a:outerShdw>
                </a:effectLst>
                <a:latin typeface="Chalkboard"/>
                <a:ea typeface="Chalkboard"/>
                <a:cs typeface="Chalkboard"/>
                <a:sym typeface="Chalkboard"/>
              </a:rPr>
              <a:t>For example, when identifying the women who went to the tomb John mentions Mary Magdalene, Matthew mentions Mary Magdalene and the other Mary, while Mark lists Mary Magdalene, Mary the mother of James, and Salome. None of the three accounts are wrong; however, none give a complete list of all the women who went to the tomb.</a:t>
            </a:r>
          </a:p>
        </p:txBody>
      </p:sp>
      <p:sp>
        <p:nvSpPr>
          <p:cNvPr id="78" name="Shape 78"/>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81" name="pasted-image.pdf"/>
          <p:cNvPicPr/>
          <p:nvPr/>
        </p:nvPicPr>
        <p:blipFill>
          <a:blip r:embed="rId2">
            <a:extLst/>
          </a:blip>
          <a:stretch>
            <a:fillRect/>
          </a:stretch>
        </p:blipFill>
        <p:spPr>
          <a:xfrm>
            <a:off x="398429" y="1716271"/>
            <a:ext cx="12207942" cy="1993901"/>
          </a:xfrm>
          <a:prstGeom prst="rect">
            <a:avLst/>
          </a:prstGeom>
          <a:ln w="12700">
            <a:miter lim="400000"/>
          </a:ln>
          <a:effectLst>
            <a:outerShdw sx="100000" sy="100000" kx="0" ky="0" algn="b" rotWithShape="0" blurRad="165100" dist="76200" dir="3000000">
              <a:srgbClr val="000000"/>
            </a:outerShdw>
          </a:effectLst>
        </p:spPr>
      </p:pic>
      <p:sp>
        <p:nvSpPr>
          <p:cNvPr id="82" name="Shape 82"/>
          <p:cNvSpPr/>
          <p:nvPr/>
        </p:nvSpPr>
        <p:spPr>
          <a:xfrm>
            <a:off x="4619367" y="3218675"/>
            <a:ext cx="8074211" cy="6128544"/>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first resurrection appearance was to Mary of Magdala, (Mark 16:9), out of whom He had cast seven demons (Luke 8:2). John is the only writer to mention the details of this appearing.</a:t>
            </a:r>
            <a:endPar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disciples returned to their homes while Mary remained outside the tomb crying. (10,11)</a:t>
            </a:r>
            <a:endPar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Mary looked into the tomb and saw two individuals who were angels - (12)</a:t>
            </a:r>
          </a:p>
        </p:txBody>
      </p:sp>
      <p:pic>
        <p:nvPicPr>
          <p:cNvPr id="83" name=""/>
          <p:cNvPicPr/>
          <p:nvPr/>
        </p:nvPicPr>
        <p:blipFill>
          <a:blip r:embed="rId3">
            <a:extLst/>
          </a:blip>
          <a:stretch>
            <a:fillRect/>
          </a:stretch>
        </p:blipFill>
        <p:spPr>
          <a:xfrm>
            <a:off x="342900" y="3064933"/>
            <a:ext cx="4036446" cy="6436028"/>
          </a:xfrm>
          <a:prstGeom prst="rect">
            <a:avLst/>
          </a:prstGeom>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82">
                                            <p:bg/>
                                          </p:spTgt>
                                        </p:tgtEl>
                                        <p:attrNameLst>
                                          <p:attrName>style.visibility</p:attrName>
                                        </p:attrNameLst>
                                      </p:cBhvr>
                                      <p:to>
                                        <p:strVal val="visible"/>
                                      </p:to>
                                    </p:set>
                                    <p:animEffect filter="fade" transition="in">
                                      <p:cBhvr>
                                        <p:cTn id="7" dur="1500"/>
                                        <p:tgtEl>
                                          <p:spTgt spid="82">
                                            <p:bg/>
                                          </p:spTgt>
                                        </p:tgtEl>
                                      </p:cBhvr>
                                    </p:animEffect>
                                  </p:childTnLst>
                                </p:cTn>
                              </p:par>
                              <p:par>
                                <p:cTn id="8" presetClass="entr" presetSubtype="0" presetID="10" grpId="1" fill="hold">
                                  <p:stCondLst>
                                    <p:cond delay="0"/>
                                  </p:stCondLst>
                                  <p:iterate type="el" backwards="0">
                                    <p:tmAbs val="0"/>
                                  </p:iterate>
                                  <p:childTnLst>
                                    <p:set>
                                      <p:cBhvr>
                                        <p:cTn id="9" fill="hold"/>
                                        <p:tgtEl>
                                          <p:spTgt spid="82">
                                            <p:txEl>
                                              <p:pRg st="0" end="0"/>
                                            </p:txEl>
                                          </p:spTgt>
                                        </p:tgtEl>
                                        <p:attrNameLst>
                                          <p:attrName>style.visibility</p:attrName>
                                        </p:attrNameLst>
                                      </p:cBhvr>
                                      <p:to>
                                        <p:strVal val="visible"/>
                                      </p:to>
                                    </p:set>
                                    <p:animEffect filter="fade" transition="in">
                                      <p:cBhvr>
                                        <p:cTn id="10" dur="1500"/>
                                        <p:tgtEl>
                                          <p:spTgt spid="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82">
                                            <p:txEl>
                                              <p:pRg st="1" end="1"/>
                                            </p:txEl>
                                          </p:spTgt>
                                        </p:tgtEl>
                                        <p:attrNameLst>
                                          <p:attrName>style.visibility</p:attrName>
                                        </p:attrNameLst>
                                      </p:cBhvr>
                                      <p:to>
                                        <p:strVal val="visible"/>
                                      </p:to>
                                    </p:set>
                                    <p:animEffect filter="fade" transition="in">
                                      <p:cBhvr>
                                        <p:cTn id="15" dur="1500"/>
                                        <p:tgtEl>
                                          <p:spTgt spid="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1" fill="hold">
                                  <p:stCondLst>
                                    <p:cond delay="0"/>
                                  </p:stCondLst>
                                  <p:iterate type="el" backwards="0">
                                    <p:tmAbs val="0"/>
                                  </p:iterate>
                                  <p:childTnLst>
                                    <p:set>
                                      <p:cBhvr>
                                        <p:cTn id="19" fill="hold"/>
                                        <p:tgtEl>
                                          <p:spTgt spid="82">
                                            <p:txEl>
                                              <p:pRg st="2" end="2"/>
                                            </p:txEl>
                                          </p:spTgt>
                                        </p:tgtEl>
                                        <p:attrNameLst>
                                          <p:attrName>style.visibility</p:attrName>
                                        </p:attrNameLst>
                                      </p:cBhvr>
                                      <p:to>
                                        <p:strVal val="visible"/>
                                      </p:to>
                                    </p:set>
                                    <p:animEffect filter="fade" transition="in">
                                      <p:cBhvr>
                                        <p:cTn id="20" dur="1500"/>
                                        <p:tgtEl>
                                          <p:spTgt spid="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2"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5" name=""/>
          <p:cNvPicPr/>
          <p:nvPr/>
        </p:nvPicPr>
        <p:blipFill>
          <a:blip r:embed="rId2">
            <a:extLst/>
          </a:blip>
          <a:stretch>
            <a:fillRect/>
          </a:stretch>
        </p:blipFill>
        <p:spPr>
          <a:xfrm>
            <a:off x="4371445" y="2823369"/>
            <a:ext cx="8597108" cy="6919156"/>
          </a:xfrm>
          <a:prstGeom prst="rect">
            <a:avLst/>
          </a:prstGeom>
        </p:spPr>
      </p:pic>
      <p:sp>
        <p:nvSpPr>
          <p:cNvPr id="86" name="Shape 86"/>
          <p:cNvSpPr/>
          <p:nvPr/>
        </p:nvSpPr>
        <p:spPr>
          <a:xfrm>
            <a:off x="38100" y="-8467"/>
            <a:ext cx="12928600" cy="199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4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400">
                <a:solidFill>
                  <a:srgbClr val="FFFFFF"/>
                </a:solidFill>
                <a:effectLst>
                  <a:outerShdw sx="100000" sy="100000" kx="0" ky="0" algn="b" rotWithShape="0" blurRad="152400" dist="76200" dir="2700000">
                    <a:srgbClr val="000000"/>
                  </a:outerShdw>
                </a:effectLst>
              </a:rPr>
              <a:t>“Christ Appears To His Disciples”  </a:t>
            </a:r>
          </a:p>
        </p:txBody>
      </p:sp>
      <p:pic>
        <p:nvPicPr>
          <p:cNvPr id="87" name="pasted-image.pdf"/>
          <p:cNvPicPr/>
          <p:nvPr/>
        </p:nvPicPr>
        <p:blipFill>
          <a:blip r:embed="rId3">
            <a:extLst/>
          </a:blip>
          <a:stretch>
            <a:fillRect/>
          </a:stretch>
        </p:blipFill>
        <p:spPr>
          <a:xfrm>
            <a:off x="398429" y="1716271"/>
            <a:ext cx="12207942" cy="1993901"/>
          </a:xfrm>
          <a:prstGeom prst="rect">
            <a:avLst/>
          </a:prstGeom>
          <a:ln w="12700">
            <a:miter lim="400000"/>
          </a:ln>
          <a:effectLst>
            <a:outerShdw sx="100000" sy="100000" kx="0" ky="0" algn="b" rotWithShape="0" blurRad="165100" dist="76200" dir="3000000">
              <a:srgbClr val="000000"/>
            </a:outerShdw>
          </a:effectLst>
        </p:spPr>
      </p:pic>
      <p:pic>
        <p:nvPicPr>
          <p:cNvPr id="88" name=""/>
          <p:cNvPicPr/>
          <p:nvPr/>
        </p:nvPicPr>
        <p:blipFill>
          <a:blip r:embed="rId4">
            <a:extLst/>
          </a:blip>
          <a:stretch>
            <a:fillRect/>
          </a:stretch>
        </p:blipFill>
        <p:spPr>
          <a:xfrm>
            <a:off x="342900" y="3064933"/>
            <a:ext cx="4036446" cy="6436028"/>
          </a:xfrm>
          <a:prstGeom prst="rect">
            <a:avLst/>
          </a:prstGeom>
        </p:spPr>
      </p:pic>
      <p:sp>
        <p:nvSpPr>
          <p:cNvPr id="89" name="Shape 89"/>
          <p:cNvSpPr/>
          <p:nvPr/>
        </p:nvSpPr>
        <p:spPr>
          <a:xfrm>
            <a:off x="4570718" y="2950633"/>
            <a:ext cx="8198562" cy="6096001"/>
          </a:xfrm>
          <a:prstGeom prst="rect">
            <a:avLst/>
          </a:prstGeom>
          <a:ln w="12700">
            <a:miter lim="400000"/>
          </a:ln>
          <a:effectLst>
            <a:outerShdw sx="100000" sy="100000" kx="0" ky="0" algn="b" rotWithShape="0" blurRad="165100" dist="76200" dir="3000000">
              <a:srgbClr val="000000">
                <a:alpha val="30351"/>
              </a:srgbClr>
            </a:outerShdw>
          </a:effectLst>
          <a:extLst>
            <a:ext uri="{C572A759-6A51-4108-AA02-DFA0A04FC94B}">
              <ma14:wrappingTextBoxFlag xmlns:ma14="http://schemas.microsoft.com/office/mac/drawingml/2011/main" val="1"/>
            </a:ext>
          </a:extLst>
        </p:spPr>
        <p:txBody>
          <a:bodyPr lIns="0" tIns="0" rIns="0" bIns="0">
            <a:spAutoFit/>
          </a:bodyPr>
          <a:lstStyle/>
          <a:p>
            <a:pPr lvl="0" indent="228600" defTabSz="457200">
              <a:defRPr sz="1800">
                <a:solidFill>
                  <a:srgbClr val="000000"/>
                </a:solidFill>
              </a:defRPr>
            </a:pPr>
            <a:r>
              <a:rPr sz="4100">
                <a:latin typeface="Abject Failure"/>
                <a:ea typeface="Abject Failure"/>
                <a:cs typeface="Abject Failure"/>
                <a:sym typeface="Abject Failure"/>
              </a:rPr>
              <a:t>John 20:13–16 (NKJV)</a:t>
            </a:r>
            <a:endParaRPr sz="4100">
              <a:latin typeface="Abject Failure"/>
              <a:ea typeface="Abject Failure"/>
              <a:cs typeface="Abject Failure"/>
              <a:sym typeface="Abject Failure"/>
            </a:endParaRPr>
          </a:p>
          <a:p>
            <a:pPr lvl="0" indent="228600" defTabSz="457200">
              <a:defRPr sz="1800">
                <a:solidFill>
                  <a:srgbClr val="000000"/>
                </a:solidFill>
              </a:defRPr>
            </a:pPr>
            <a:r>
              <a:rPr baseline="31999" sz="3800">
                <a:latin typeface="Baskerville"/>
                <a:ea typeface="Baskerville"/>
                <a:cs typeface="Baskerville"/>
                <a:sym typeface="Baskerville"/>
              </a:rPr>
              <a:t>13</a:t>
            </a:r>
            <a:r>
              <a:rPr sz="3800">
                <a:latin typeface="Baskerville"/>
                <a:ea typeface="Baskerville"/>
                <a:cs typeface="Baskerville"/>
                <a:sym typeface="Baskerville"/>
              </a:rPr>
              <a:t> Then they said to her, “Woman, why are you weeping?” She said to them, “Because they have taken away my Lord, and I do not know where they have laid Him.” </a:t>
            </a:r>
            <a:r>
              <a:rPr baseline="31999" sz="3800">
                <a:latin typeface="Baskerville"/>
                <a:ea typeface="Baskerville"/>
                <a:cs typeface="Baskerville"/>
                <a:sym typeface="Baskerville"/>
              </a:rPr>
              <a:t>14</a:t>
            </a:r>
            <a:r>
              <a:rPr sz="3800">
                <a:latin typeface="Baskerville"/>
                <a:ea typeface="Baskerville"/>
                <a:cs typeface="Baskerville"/>
                <a:sym typeface="Baskerville"/>
              </a:rPr>
              <a:t> Now when she had said this, she turned around and saw Jesus standing </a:t>
            </a:r>
            <a:r>
              <a:rPr i="1" sz="3800">
                <a:latin typeface="Baskerville"/>
                <a:ea typeface="Baskerville"/>
                <a:cs typeface="Baskerville"/>
                <a:sym typeface="Baskerville"/>
              </a:rPr>
              <a:t>there,</a:t>
            </a:r>
            <a:r>
              <a:rPr sz="3800">
                <a:latin typeface="Baskerville"/>
                <a:ea typeface="Baskerville"/>
                <a:cs typeface="Baskerville"/>
                <a:sym typeface="Baskerville"/>
              </a:rPr>
              <a:t> and did not know that it was Jesus. </a:t>
            </a:r>
            <a:r>
              <a:rPr baseline="31999" sz="3800">
                <a:latin typeface="Baskerville"/>
                <a:ea typeface="Baskerville"/>
                <a:cs typeface="Baskerville"/>
                <a:sym typeface="Baskerville"/>
              </a:rPr>
              <a:t>15</a:t>
            </a:r>
            <a:r>
              <a:rPr sz="3800">
                <a:latin typeface="Baskerville"/>
                <a:ea typeface="Baskerville"/>
                <a:cs typeface="Baskerville"/>
                <a:sym typeface="Baskerville"/>
              </a:rPr>
              <a:t> Jesus said to her, “</a:t>
            </a:r>
            <a:r>
              <a:rPr sz="3800">
                <a:solidFill>
                  <a:srgbClr val="A43C27"/>
                </a:solidFill>
                <a:latin typeface="Baskerville"/>
                <a:ea typeface="Baskerville"/>
                <a:cs typeface="Baskerville"/>
                <a:sym typeface="Baskerville"/>
              </a:rPr>
              <a:t>Woman, why are you weeping? Whom are you seeking</a:t>
            </a:r>
            <a:r>
              <a:rPr sz="3800">
                <a:latin typeface="Baskerville"/>
                <a:ea typeface="Baskerville"/>
                <a:cs typeface="Baskerville"/>
                <a:sym typeface="Baskerville"/>
              </a:rPr>
              <a:t>?” </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