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lvl1pPr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1pPr>
    <a:lvl2pPr indent="2286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2pPr>
    <a:lvl3pPr indent="4572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3pPr>
    <a:lvl4pPr indent="6858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4pPr>
    <a:lvl5pPr indent="9144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5pPr>
    <a:lvl6pPr indent="11430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6pPr>
    <a:lvl7pPr indent="13716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7pPr>
    <a:lvl8pPr indent="16002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8pPr>
    <a:lvl9pPr indent="1828800" algn="ctr" defTabSz="584200">
      <a:defRPr sz="3600">
        <a:solidFill>
          <a:srgbClr val="57554B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tif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8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485900" y="4838700"/>
            <a:ext cx="10033000" cy="88900"/>
            <a:chOff x="0" y="0"/>
            <a:chExt cx="10033000" cy="88900"/>
          </a:xfrm>
        </p:grpSpPr>
        <p:pic>
          <p:nvPicPr>
            <p:cNvPr id="7" name="TypesetFlourish_Shape_Big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Shape 11"/>
          <p:cNvSpPr/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  <a:endParaRPr sz="3600">
              <a:solidFill>
                <a:srgbClr val="B6492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  <a:endParaRPr sz="3600">
              <a:solidFill>
                <a:srgbClr val="B6492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  <a:endParaRPr sz="3600">
              <a:solidFill>
                <a:srgbClr val="B6492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  <a:endParaRPr sz="3600">
              <a:solidFill>
                <a:srgbClr val="B6492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sldNum" sz="quarter" idx="2"/>
          </p:nvPr>
        </p:nvSpPr>
        <p:spPr>
          <a:xfrm>
            <a:off x="9970346" y="-1"/>
            <a:ext cx="3034454" cy="389271"/>
          </a:xfrm>
          <a:prstGeom prst="rect">
            <a:avLst/>
          </a:prstGeom>
        </p:spPr>
        <p:txBody>
          <a:bodyPr anchor="t"/>
          <a:lstStyle>
            <a:lvl1pPr algn="r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anchor="t"/>
          <a:lstStyle>
            <a:lvl1pPr algn="r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52" name="Shape 52"/>
          <p:cNvSpPr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4399"/>
            <a:ext cx="13004800" cy="9802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8467"/>
            <a:ext cx="13027379" cy="977053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0" tIns="0" rIns="0" bIns="0"/>
          <a:lstStyle>
            <a:lvl1pPr defTabSz="584200"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63500" dir="2920767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FFFFFF"/>
                </a:solidFill>
                <a:effectLst>
                  <a:outerShdw sx="100000" sy="100000" kx="0" ky="0" algn="b" rotWithShape="0" blurRad="76200" dist="63500" dir="2920767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cool-background-textures-at_textures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4200">
              <a:defRPr sz="8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09696"/>
                </a:solidFill>
              </a:rPr>
              <a:t>Body Level One</a:t>
            </a:r>
            <a:endParaRPr sz="4200">
              <a:solidFill>
                <a:srgbClr val="90969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09696"/>
                </a:solidFill>
              </a:rPr>
              <a:t>Body Level Two</a:t>
            </a:r>
            <a:endParaRPr sz="4200">
              <a:solidFill>
                <a:srgbClr val="90969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09696"/>
                </a:solidFill>
              </a:rPr>
              <a:t>Body Level Three</a:t>
            </a:r>
            <a:endParaRPr sz="4200">
              <a:solidFill>
                <a:srgbClr val="90969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09696"/>
                </a:solidFill>
              </a:rPr>
              <a:t>Body Level Four</a:t>
            </a:r>
            <a:endParaRPr sz="4200">
              <a:solidFill>
                <a:srgbClr val="90969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0969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380" y="-16934"/>
            <a:ext cx="13071560" cy="9787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485900" y="2070100"/>
            <a:ext cx="10033000" cy="88900"/>
            <a:chOff x="0" y="0"/>
            <a:chExt cx="10033000" cy="88900"/>
          </a:xfrm>
        </p:grpSpPr>
        <p:pic>
          <p:nvPicPr>
            <p:cNvPr id="14" name="TypesetFlourish_Shape_Big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Shape 18"/>
          <p:cNvSpPr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  <a:endParaRPr sz="3600">
              <a:solidFill>
                <a:srgbClr val="B6492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  <a:endParaRPr sz="3600">
              <a:solidFill>
                <a:srgbClr val="B6492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  <a:endParaRPr sz="3600">
              <a:solidFill>
                <a:srgbClr val="B6492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  <a:endParaRPr sz="3600">
              <a:solidFill>
                <a:srgbClr val="B6492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13833" cy="97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>
            <p:ph type="sldNum" sz="quarter" idx="2"/>
          </p:nvPr>
        </p:nvSpPr>
        <p:spPr>
          <a:xfrm>
            <a:off x="10295466" y="-1"/>
            <a:ext cx="2709335" cy="387038"/>
          </a:xfrm>
          <a:prstGeom prst="rect">
            <a:avLst/>
          </a:prstGeom>
        </p:spPr>
        <p:txBody>
          <a:bodyPr anchor="t"/>
          <a:lstStyle>
            <a:lvl1pPr algn="r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75" name="Shape 75"/>
          <p:cNvSpPr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b="1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Black Chancery"/>
                <a:ea typeface="Black Chancery"/>
                <a:cs typeface="Black Chancery"/>
                <a:sym typeface="Black Chancery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200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SzTx/>
              <a:buFontTx/>
              <a:buNone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  <a:lvl2pPr marL="0" indent="457200" algn="ctr">
              <a:spcBef>
                <a:spcPts val="600"/>
              </a:spcBef>
              <a:buSzTx/>
              <a:buFontTx/>
              <a:buNone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2pPr>
            <a:lvl3pPr marL="0" indent="914400" algn="ctr">
              <a:spcBef>
                <a:spcPts val="600"/>
              </a:spcBef>
              <a:buSzTx/>
              <a:buFontTx/>
              <a:buNone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3pPr>
            <a:lvl4pPr marL="0" indent="1371600" algn="ctr">
              <a:spcBef>
                <a:spcPts val="600"/>
              </a:spcBef>
              <a:buSzTx/>
              <a:buFontTx/>
              <a:buNone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4pPr>
            <a:lvl5pPr marL="0" indent="1828800" algn="ctr">
              <a:spcBef>
                <a:spcPts val="600"/>
              </a:spcBef>
              <a:buSzTx/>
              <a:buFontTx/>
              <a:buNone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One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Two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Three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Four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13833" cy="97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>
            <p:ph type="sldNum" sz="quarter" idx="2"/>
          </p:nvPr>
        </p:nvSpPr>
        <p:spPr>
          <a:xfrm>
            <a:off x="10295466" y="-1"/>
            <a:ext cx="2709335" cy="387038"/>
          </a:xfrm>
          <a:prstGeom prst="rect">
            <a:avLst/>
          </a:prstGeom>
        </p:spPr>
        <p:txBody>
          <a:bodyPr anchor="t"/>
          <a:lstStyle>
            <a:lvl1pPr algn="r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1842346" y="-1"/>
            <a:ext cx="11162454" cy="16256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b="1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Black Chancery"/>
                <a:ea typeface="Black Chancery"/>
                <a:cs typeface="Black Chancery"/>
                <a:sym typeface="Black Chancery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200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L="465364" indent="-465364">
              <a:spcBef>
                <a:spcPts val="600"/>
              </a:spcBef>
              <a:buFontTx/>
              <a:buChar char="»"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>
              <a:spcBef>
                <a:spcPts val="600"/>
              </a:spcBef>
              <a:buFontTx/>
              <a:buChar char="–"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2pPr>
            <a:lvl3pPr marL="1348739" indent="-434339">
              <a:spcBef>
                <a:spcPts val="600"/>
              </a:spcBef>
              <a:buFontTx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3pPr>
            <a:lvl4pPr marL="1854200" indent="-482600">
              <a:spcBef>
                <a:spcPts val="600"/>
              </a:spcBef>
              <a:buFontTx/>
              <a:buChar char="–"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4pPr>
            <a:lvl5pPr marL="2311400" indent="-482600">
              <a:spcBef>
                <a:spcPts val="600"/>
              </a:spcBef>
              <a:buFontTx/>
              <a:buChar char="»"/>
              <a:def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One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Two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Three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Four</a:t>
            </a:r>
            <a:endParaRPr sz="3800">
              <a:solidFill>
                <a:srgbClr val="000078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00007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13833" cy="97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>
            <p:ph type="sldNum" sz="quarter" idx="2"/>
          </p:nvPr>
        </p:nvSpPr>
        <p:spPr>
          <a:xfrm>
            <a:off x="10295466" y="-1"/>
            <a:ext cx="2709335" cy="387038"/>
          </a:xfrm>
          <a:prstGeom prst="rect">
            <a:avLst/>
          </a:prstGeom>
        </p:spPr>
        <p:txBody>
          <a:bodyPr anchor="t"/>
          <a:lstStyle>
            <a:lvl1pPr algn="r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85" name="Shape 85"/>
          <p:cNvSpPr/>
          <p:nvPr>
            <p:ph type="title"/>
          </p:nvPr>
        </p:nvSpPr>
        <p:spPr>
          <a:xfrm>
            <a:off x="1842346" y="-1"/>
            <a:ext cx="11162454" cy="16256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b="1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Black Chancery"/>
                <a:ea typeface="Black Chancery"/>
                <a:cs typeface="Black Chancery"/>
                <a:sym typeface="Black Chancery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200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1638300" y="4889500"/>
            <a:ext cx="4368800" cy="88900"/>
            <a:chOff x="0" y="0"/>
            <a:chExt cx="4368800" cy="88900"/>
          </a:xfrm>
        </p:grpSpPr>
        <p:pic>
          <p:nvPicPr>
            <p:cNvPr id="23" name="TypesetFlourish_Shape_Big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20320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TypesetFlourish_Lin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36800" y="38100"/>
              <a:ext cx="20320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" name="Shape 27"/>
          <p:cNvSpPr/>
          <p:nvPr>
            <p:ph type="title"/>
          </p:nvPr>
        </p:nvSpPr>
        <p:spPr>
          <a:xfrm>
            <a:off x="1054100" y="1536700"/>
            <a:ext cx="5397500" cy="32258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lnSpc>
                <a:spcPct val="80000"/>
              </a:lnSpc>
              <a:defRPr cap="all" sz="56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5600"/>
              <a:t>Title Text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 defTabSz="584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  <a:endParaRPr sz="3600">
              <a:solidFill>
                <a:srgbClr val="B6492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  <a:endParaRPr sz="3600">
              <a:solidFill>
                <a:srgbClr val="B6492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  <a:endParaRPr sz="3600">
              <a:solidFill>
                <a:srgbClr val="B6492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  <a:endParaRPr sz="3600">
              <a:solidFill>
                <a:srgbClr val="B6492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17248" y="2438400"/>
            <a:ext cx="12383234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292100" y="2438400"/>
            <a:ext cx="12420600" cy="129"/>
          </a:xfrm>
          <a:prstGeom prst="rect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890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780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225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One</a:t>
            </a:r>
            <a:endParaRPr sz="4000">
              <a:solidFill>
                <a:srgbClr val="57554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Two</a:t>
            </a:r>
            <a:endParaRPr sz="4000">
              <a:solidFill>
                <a:srgbClr val="57554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Three</a:t>
            </a:r>
            <a:endParaRPr sz="4000">
              <a:solidFill>
                <a:srgbClr val="57554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Four</a:t>
            </a:r>
            <a:endParaRPr sz="4000">
              <a:solidFill>
                <a:srgbClr val="57554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317248" y="2438400"/>
            <a:ext cx="12383234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" name="Shape 38"/>
          <p:cNvSpPr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80000"/>
              </a:lnSpc>
              <a:defRPr cap="all" sz="7000">
                <a:latin typeface="+mn-lt"/>
                <a:ea typeface="+mn-ea"/>
                <a:cs typeface="+mn-cs"/>
                <a:sym typeface="Academy Engraved LET"/>
              </a:defRPr>
            </a:lvl1pPr>
          </a:lstStyle>
          <a:p>
            <a:pPr lvl="0">
              <a:defRPr cap="none" sz="1800"/>
            </a:pPr>
            <a:r>
              <a:rPr cap="all" sz="7000"/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850900" y="2921000"/>
            <a:ext cx="5410200" cy="6045200"/>
          </a:xfrm>
          <a:prstGeom prst="rect">
            <a:avLst/>
          </a:prstGeom>
        </p:spPr>
        <p:txBody>
          <a:bodyPr lIns="0" tIns="0" rIns="0" bIns="0" anchor="ctr"/>
          <a:lstStyle>
            <a:lvl1pPr marL="381000" indent="-381000" defTabSz="584200">
              <a:lnSpc>
                <a:spcPct val="110000"/>
              </a:lnSpc>
              <a:spcBef>
                <a:spcPts val="3300"/>
              </a:spcBef>
              <a:buSzPct val="45000"/>
              <a:buFontTx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762000" indent="-381000" defTabSz="584200">
              <a:lnSpc>
                <a:spcPct val="110000"/>
              </a:lnSpc>
              <a:spcBef>
                <a:spcPts val="3300"/>
              </a:spcBef>
              <a:buSzPct val="45000"/>
              <a:buFontTx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143000" indent="-381000" defTabSz="584200">
              <a:lnSpc>
                <a:spcPct val="110000"/>
              </a:lnSpc>
              <a:spcBef>
                <a:spcPts val="3300"/>
              </a:spcBef>
              <a:buSzPct val="45000"/>
              <a:buFontTx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524000" indent="-381000" defTabSz="584200">
              <a:lnSpc>
                <a:spcPct val="110000"/>
              </a:lnSpc>
              <a:spcBef>
                <a:spcPts val="3300"/>
              </a:spcBef>
              <a:buSzPct val="45000"/>
              <a:buFontTx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1905000" indent="-381000" defTabSz="584200">
              <a:lnSpc>
                <a:spcPct val="110000"/>
              </a:lnSpc>
              <a:spcBef>
                <a:spcPts val="3300"/>
              </a:spcBef>
              <a:buSzPct val="45000"/>
              <a:buFontTx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Body Level One</a:t>
            </a:r>
            <a:endParaRPr sz="3300">
              <a:solidFill>
                <a:srgbClr val="57554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Body Level Two</a:t>
            </a:r>
            <a:endParaRPr sz="3300">
              <a:solidFill>
                <a:srgbClr val="57554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Body Level Three</a:t>
            </a:r>
            <a:endParaRPr sz="3300">
              <a:solidFill>
                <a:srgbClr val="57554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Body Level Four</a:t>
            </a:r>
            <a:endParaRPr sz="3300">
              <a:solidFill>
                <a:srgbClr val="57554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890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780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22500" indent="-444500" defTabSz="584200">
              <a:lnSpc>
                <a:spcPct val="110000"/>
              </a:lnSpc>
              <a:spcBef>
                <a:spcPts val="5500"/>
              </a:spcBef>
              <a:buSzPct val="45000"/>
              <a:buFontTx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One</a:t>
            </a:r>
            <a:endParaRPr sz="4000">
              <a:solidFill>
                <a:srgbClr val="57554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Two</a:t>
            </a:r>
            <a:endParaRPr sz="4000">
              <a:solidFill>
                <a:srgbClr val="57554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Three</a:t>
            </a:r>
            <a:endParaRPr sz="4000">
              <a:solidFill>
                <a:srgbClr val="57554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Four</a:t>
            </a:r>
            <a:endParaRPr sz="4000">
              <a:solidFill>
                <a:srgbClr val="57554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137813" y="-87715"/>
            <a:ext cx="866988" cy="3586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defTabSz="914400">
              <a:defRPr sz="1600">
                <a:solidFill>
                  <a:srgbClr val="888888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spd="med" advClick="1"/>
  <p:txStyles>
    <p:titleStyle>
      <a:lvl1pPr algn="ctr">
        <a:defRPr sz="6200">
          <a:latin typeface="Book Antiqua"/>
          <a:ea typeface="Book Antiqua"/>
          <a:cs typeface="Book Antiqua"/>
          <a:sym typeface="Book Antiqua"/>
        </a:defRPr>
      </a:lvl1pPr>
      <a:lvl2pPr indent="228600" algn="ctr">
        <a:defRPr sz="6200">
          <a:latin typeface="Book Antiqua"/>
          <a:ea typeface="Book Antiqua"/>
          <a:cs typeface="Book Antiqua"/>
          <a:sym typeface="Book Antiqua"/>
        </a:defRPr>
      </a:lvl2pPr>
      <a:lvl3pPr indent="457200" algn="ctr">
        <a:defRPr sz="6200">
          <a:latin typeface="Book Antiqua"/>
          <a:ea typeface="Book Antiqua"/>
          <a:cs typeface="Book Antiqua"/>
          <a:sym typeface="Book Antiqua"/>
        </a:defRPr>
      </a:lvl3pPr>
      <a:lvl4pPr indent="685800" algn="ctr">
        <a:defRPr sz="6200">
          <a:latin typeface="Book Antiqua"/>
          <a:ea typeface="Book Antiqua"/>
          <a:cs typeface="Book Antiqua"/>
          <a:sym typeface="Book Antiqua"/>
        </a:defRPr>
      </a:lvl4pPr>
      <a:lvl5pPr indent="914400" algn="ctr">
        <a:defRPr sz="6200">
          <a:latin typeface="Book Antiqua"/>
          <a:ea typeface="Book Antiqua"/>
          <a:cs typeface="Book Antiqua"/>
          <a:sym typeface="Book Antiqua"/>
        </a:defRPr>
      </a:lvl5pPr>
      <a:lvl6pPr indent="1143000" algn="ctr">
        <a:defRPr sz="6200">
          <a:latin typeface="Book Antiqua"/>
          <a:ea typeface="Book Antiqua"/>
          <a:cs typeface="Book Antiqua"/>
          <a:sym typeface="Book Antiqua"/>
        </a:defRPr>
      </a:lvl6pPr>
      <a:lvl7pPr indent="1371600" algn="ctr">
        <a:defRPr sz="6200">
          <a:latin typeface="Book Antiqua"/>
          <a:ea typeface="Book Antiqua"/>
          <a:cs typeface="Book Antiqua"/>
          <a:sym typeface="Book Antiqua"/>
        </a:defRPr>
      </a:lvl7pPr>
      <a:lvl8pPr indent="1600200" algn="ctr">
        <a:defRPr sz="6200">
          <a:latin typeface="Book Antiqua"/>
          <a:ea typeface="Book Antiqua"/>
          <a:cs typeface="Book Antiqua"/>
          <a:sym typeface="Book Antiqua"/>
        </a:defRPr>
      </a:lvl8pPr>
      <a:lvl9pPr indent="1828800" algn="ctr">
        <a:defRPr sz="6200">
          <a:latin typeface="Book Antiqua"/>
          <a:ea typeface="Book Antiqua"/>
          <a:cs typeface="Book Antiqua"/>
          <a:sym typeface="Book Antiqua"/>
        </a:defRPr>
      </a:lvl9pPr>
    </p:titleStyle>
    <p:bodyStyle>
      <a:lvl1pPr marL="471487" indent="-471487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1pPr>
      <a:lvl2pPr marL="906235" indent="-449035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2pPr>
      <a:lvl3pPr marL="1333500" indent="-41910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3pPr>
      <a:lvl4pPr marL="18745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4pPr>
      <a:lvl5pPr marL="23317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5pPr>
      <a:lvl6pPr marL="27889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6pPr>
      <a:lvl7pPr marL="32461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7pPr>
      <a:lvl8pPr marL="37033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8pPr>
      <a:lvl9pPr marL="4160520" indent="-502920">
        <a:spcBef>
          <a:spcPts val="700"/>
        </a:spcBef>
        <a:buSzPct val="100000"/>
        <a:buFont typeface="Arial"/>
        <a:buChar char="•"/>
        <a:defRPr sz="4400">
          <a:latin typeface="Berlin Sans FB Demi"/>
          <a:ea typeface="Berlin Sans FB Demi"/>
          <a:cs typeface="Berlin Sans FB Demi"/>
          <a:sym typeface="Berlin Sans FB Demi"/>
        </a:defRPr>
      </a:lvl9pPr>
    </p:bodyStyle>
    <p:otherStyle>
      <a:lvl1pPr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1pPr>
      <a:lvl2pPr indent="2286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2pPr>
      <a:lvl3pPr indent="4572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3pPr>
      <a:lvl4pPr indent="6858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4pPr>
      <a:lvl5pPr indent="9144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5pPr>
      <a:lvl6pPr indent="11430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6pPr>
      <a:lvl7pPr indent="13716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7pPr>
      <a:lvl8pPr indent="16002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8pPr>
      <a:lvl9pPr indent="1828800" algn="ctr">
        <a:defRPr sz="1600">
          <a:solidFill>
            <a:schemeClr val="tx1"/>
          </a:solidFill>
          <a:latin typeface="+mn-lt"/>
          <a:ea typeface="+mn-ea"/>
          <a:cs typeface="+mn-cs"/>
          <a:sym typeface="Berlin Sans FB Dem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97" y="23283"/>
            <a:ext cx="12871206" cy="970703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552891" y="440266"/>
            <a:ext cx="11899017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“Not My Will, But YOURS Be Done!”</a:t>
            </a:r>
          </a:p>
        </p:txBody>
      </p:sp>
      <p:sp>
        <p:nvSpPr>
          <p:cNvPr id="91" name="Shape 91"/>
          <p:cNvSpPr/>
          <p:nvPr/>
        </p:nvSpPr>
        <p:spPr>
          <a:xfrm>
            <a:off x="7424563" y="8534399"/>
            <a:ext cx="519994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4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James 1:17-27</a:t>
            </a:r>
          </a:p>
        </p:txBody>
      </p:sp>
      <p:sp>
        <p:nvSpPr>
          <p:cNvPr id="92" name="Shape 92"/>
          <p:cNvSpPr/>
          <p:nvPr/>
        </p:nvSpPr>
        <p:spPr>
          <a:xfrm>
            <a:off x="7900517" y="2698750"/>
            <a:ext cx="3604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rPr>
              <a:t>Matthew 26:36-46</a:t>
            </a:r>
          </a:p>
        </p:txBody>
      </p:sp>
      <p:sp>
        <p:nvSpPr>
          <p:cNvPr id="93" name="Shape 93"/>
          <p:cNvSpPr/>
          <p:nvPr/>
        </p:nvSpPr>
        <p:spPr>
          <a:xfrm>
            <a:off x="1346944" y="6993466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2"/>
      <p:bldP build="whole" bldLvl="1" animBg="1" rev="0" advAuto="0" spid="9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28" name="Shape 128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29" name="Shape 129"/>
          <p:cNvSpPr/>
          <p:nvPr/>
        </p:nvSpPr>
        <p:spPr>
          <a:xfrm>
            <a:off x="5712685" y="3691466"/>
            <a:ext cx="7104195" cy="524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Vs. 14-15 gave the genealogy of sin. Vs. 18 gives the genealogy of righteousness. 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“The word of truth” - is God’s means of saving, i.e. regenerating men - (Acts 2:37; Rom. 1:16,17; 10:14-17; 2 Thes 2:13-15; 1 Pet 1:22-2:3)</a:t>
            </a:r>
          </a:p>
        </p:txBody>
      </p:sp>
      <p:sp>
        <p:nvSpPr>
          <p:cNvPr id="130" name="Shape 130"/>
          <p:cNvSpPr/>
          <p:nvPr/>
        </p:nvSpPr>
        <p:spPr>
          <a:xfrm>
            <a:off x="2339864" y="1695449"/>
            <a:ext cx="10310912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5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God’s greatest gift </a:t>
            </a:r>
          </a:p>
        </p:txBody>
      </p:sp>
      <p:sp>
        <p:nvSpPr>
          <p:cNvPr id="131" name="Shape 131"/>
          <p:cNvSpPr/>
          <p:nvPr/>
        </p:nvSpPr>
        <p:spPr>
          <a:xfrm>
            <a:off x="221969" y="6236758"/>
            <a:ext cx="3864935" cy="307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62653" dir="203999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18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Of His own will He brought us forth by the word of truth, that we might be a kind of firstfruits of His creatures. 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35" name="Shape 135"/>
          <p:cNvSpPr/>
          <p:nvPr/>
        </p:nvSpPr>
        <p:spPr>
          <a:xfrm>
            <a:off x="5809853" y="2878666"/>
            <a:ext cx="6973160" cy="6362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As regenerated people, we ourselves become the firstfruits, new creatures -   (1 Pet 1:3-5; 22,23, 2 Cor 5:17, Gal 6:15). </a:t>
            </a:r>
            <a:endParaRPr sz="40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For this reason, it is only reasonable that we present our bodies as living sacrifices to him - (Rom 12:1; 1 Cor 6:20;). </a:t>
            </a:r>
          </a:p>
        </p:txBody>
      </p:sp>
      <p:sp>
        <p:nvSpPr>
          <p:cNvPr id="136" name="Shape 136"/>
          <p:cNvSpPr/>
          <p:nvPr/>
        </p:nvSpPr>
        <p:spPr>
          <a:xfrm>
            <a:off x="439952" y="1742016"/>
            <a:ext cx="12124895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Christians  Belong To God </a:t>
            </a:r>
          </a:p>
        </p:txBody>
      </p:sp>
      <p:sp>
        <p:nvSpPr>
          <p:cNvPr id="137" name="Shape 137"/>
          <p:cNvSpPr/>
          <p:nvPr/>
        </p:nvSpPr>
        <p:spPr>
          <a:xfrm>
            <a:off x="137302" y="6084358"/>
            <a:ext cx="4136596" cy="307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18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Of His own will He brought us forth by the word of truth, that we might be a kind of firstfruits of His creatures. 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40" name="Shape 140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41" name="Shape 141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19 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So then, my beloved brethren, let every man be swift to hear, slow to speak, slow to wrath;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20 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for the wrath of man does not produce the righteousness of God.</a:t>
            </a:r>
          </a:p>
        </p:txBody>
      </p:sp>
      <p:sp>
        <p:nvSpPr>
          <p:cNvPr id="142" name="Shape 142"/>
          <p:cNvSpPr/>
          <p:nvPr/>
        </p:nvSpPr>
        <p:spPr>
          <a:xfrm>
            <a:off x="0" y="1733549"/>
            <a:ext cx="13004801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Be Silent &amp; Listen To God</a:t>
            </a:r>
          </a:p>
        </p:txBody>
      </p:sp>
      <p:sp>
        <p:nvSpPr>
          <p:cNvPr id="143" name="Shape 143"/>
          <p:cNvSpPr/>
          <p:nvPr/>
        </p:nvSpPr>
        <p:spPr>
          <a:xfrm>
            <a:off x="5430507" y="3031066"/>
            <a:ext cx="7420240" cy="610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</a:t>
            </a:r>
            <a:r>
              <a: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Know this</a:t>
            </a: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” (ESV) or “</a:t>
            </a:r>
            <a:r>
              <a: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This you know</a:t>
            </a: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” (NASB) - (1:19) - Because of the reasons just before presented - (</a:t>
            </a:r>
            <a:r>
              <a:rPr i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only good comes from God - especially His word by which we can be saved</a:t>
            </a: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Many are not good learners because they are not good listeners - (</a:t>
            </a:r>
            <a:r>
              <a:rPr i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filled with pride &amp; selfishness</a:t>
            </a: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) - Ez 33:30-32</a:t>
            </a:r>
          </a:p>
        </p:txBody>
      </p:sp>
    </p:spTree>
  </p:cSld>
  <p:clrMapOvr>
    <a:masterClrMapping/>
  </p:clrMapOvr>
  <p:transition spd="slow" advClick="1">
    <p:checker dir="horz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46" name="Shape 146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47" name="Shape 147"/>
          <p:cNvSpPr/>
          <p:nvPr/>
        </p:nvSpPr>
        <p:spPr>
          <a:xfrm>
            <a:off x="5792920" y="3081866"/>
            <a:ext cx="6973160" cy="629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Swift to hear - (Prov 2:2; 4:20; cf Prov 4:1-19; 22:17-21) </a:t>
            </a:r>
            <a:r>
              <a:rPr i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an ear bent to hearing God’s word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Slow to speak - (Eccl 5:2,3) - </a:t>
            </a:r>
            <a:r>
              <a:rPr i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Can’t hear God’s word while blaming Him for our problems &amp; sin - speaking our opinions &amp; preconceived ideas.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Slow to wrath - (cf Acts 7:51-58; 26:9-11) </a:t>
            </a:r>
            <a:r>
              <a:rPr i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Wrath</a:t>
            </a: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 </a:t>
            </a:r>
            <a:r>
              <a:rPr i="1" sz="35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can prevent an honest investigation of the truth.</a:t>
            </a:r>
          </a:p>
        </p:txBody>
      </p:sp>
      <p:sp>
        <p:nvSpPr>
          <p:cNvPr id="148" name="Shape 148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19 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So then, my beloved brethren, let every man be swift to hear, slow to speak, slow to wrath;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20 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for the wrath of man does not produce the righteousness of God.</a:t>
            </a:r>
          </a:p>
        </p:txBody>
      </p:sp>
      <p:sp>
        <p:nvSpPr>
          <p:cNvPr id="149" name="Shape 149"/>
          <p:cNvSpPr/>
          <p:nvPr/>
        </p:nvSpPr>
        <p:spPr>
          <a:xfrm>
            <a:off x="0" y="1733549"/>
            <a:ext cx="13004801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Be Silent &amp; Listen To God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52" name="Shape 152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53" name="Shape 153"/>
          <p:cNvSpPr/>
          <p:nvPr/>
        </p:nvSpPr>
        <p:spPr>
          <a:xfrm>
            <a:off x="5708253" y="3153833"/>
            <a:ext cx="6973160" cy="6057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“Selfish anger” doesn't bring about the will of God and keeps one from being right with God. - (Luke 4:28)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An angry man and his tongue - (James 3:8-12; Eph 4:31),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An angry man &amp; mercy - (Romans 12:19; Mat 6:38-42)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An angry man &amp; love - (Mat 5:43-48; cf. Mat 5:21-26)</a:t>
            </a:r>
          </a:p>
        </p:txBody>
      </p:sp>
      <p:sp>
        <p:nvSpPr>
          <p:cNvPr id="154" name="Shape 154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19 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So then, my beloved brethren, let every man be swift to hear, slow to speak, slow to wrath;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20 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for the wrath of man does not produce the righteousness of God.</a:t>
            </a:r>
          </a:p>
        </p:txBody>
      </p:sp>
      <p:sp>
        <p:nvSpPr>
          <p:cNvPr id="155" name="Shape 155"/>
          <p:cNvSpPr/>
          <p:nvPr/>
        </p:nvSpPr>
        <p:spPr>
          <a:xfrm>
            <a:off x="0" y="1733549"/>
            <a:ext cx="13004801" cy="93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Be Silent &amp; Listen To God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58" name="Shape 158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59" name="Shape 159"/>
          <p:cNvSpPr/>
          <p:nvPr/>
        </p:nvSpPr>
        <p:spPr>
          <a:xfrm>
            <a:off x="5623587" y="3238499"/>
            <a:ext cx="6973160" cy="567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Concerning John the baptizer – Mat. 11:15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The parable of the sower – Mat. 13:9, 13-17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Explanation of the parable of the tares – Mat 13:43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Seven churches of Asia – Rev 2:7,11,17,29: 3:6,13,22</a:t>
            </a:r>
          </a:p>
        </p:txBody>
      </p:sp>
      <p:sp>
        <p:nvSpPr>
          <p:cNvPr id="160" name="Shape 160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</a:t>
            </a:r>
          </a:p>
        </p:txBody>
      </p:sp>
      <p:sp>
        <p:nvSpPr>
          <p:cNvPr id="161" name="Shape 161"/>
          <p:cNvSpPr/>
          <p:nvPr/>
        </p:nvSpPr>
        <p:spPr>
          <a:xfrm>
            <a:off x="0" y="1606550"/>
            <a:ext cx="13004801" cy="119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Have Ears To Hear</a:t>
            </a:r>
          </a:p>
        </p:txBody>
      </p:sp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64" name="Shape 164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65" name="Shape 165"/>
          <p:cNvSpPr/>
          <p:nvPr/>
        </p:nvSpPr>
        <p:spPr>
          <a:xfrm>
            <a:off x="5725187" y="4186766"/>
            <a:ext cx="6973160" cy="504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"Get rid of" - in the original language, means to strip away, to take off - 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It is in the passive voice meaning that it is something we are to do ourselves - (Rom 13:12; Eph 4:22; Col. 3:5-8; Heb 12:1; 1 Pet 2:1)</a:t>
            </a:r>
          </a:p>
        </p:txBody>
      </p:sp>
      <p:sp>
        <p:nvSpPr>
          <p:cNvPr id="166" name="Shape 166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</a:t>
            </a:r>
          </a:p>
        </p:txBody>
      </p:sp>
      <p:sp>
        <p:nvSpPr>
          <p:cNvPr id="167" name="Shape 167"/>
          <p:cNvSpPr/>
          <p:nvPr/>
        </p:nvSpPr>
        <p:spPr>
          <a:xfrm>
            <a:off x="0" y="1606550"/>
            <a:ext cx="13004801" cy="119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Have Ears To Hear</a:t>
            </a:r>
          </a:p>
        </p:txBody>
      </p:sp>
      <p:sp>
        <p:nvSpPr>
          <p:cNvPr id="168" name="Shape 168"/>
          <p:cNvSpPr/>
          <p:nvPr/>
        </p:nvSpPr>
        <p:spPr>
          <a:xfrm>
            <a:off x="4208796" y="3207808"/>
            <a:ext cx="8678063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</a:rPr>
              <a:t>“Therefore lay aside” - (1:21)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71" name="Shape 171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72" name="Shape 172"/>
          <p:cNvSpPr/>
          <p:nvPr/>
        </p:nvSpPr>
        <p:spPr>
          <a:xfrm>
            <a:off x="5725187" y="4186766"/>
            <a:ext cx="6973160" cy="53710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All filthiness” - ῥυπαρία, rhyparia -  only here in NT - denotes "dirt, filth" . . . used metaphorically of moral "defilement" - Vine's -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“Overflow of wickedness” - κακία, kakia - primarily, "badness" in quality (akin to A, No. 1), denotes (a) "wickedness, depravity, malignity," - Vine's - (cf Rom 13:12; Eph 4:22; Col. 3:5-8)</a:t>
            </a:r>
          </a:p>
        </p:txBody>
      </p:sp>
      <p:sp>
        <p:nvSpPr>
          <p:cNvPr id="173" name="Shape 173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</a:t>
            </a:r>
          </a:p>
        </p:txBody>
      </p:sp>
      <p:sp>
        <p:nvSpPr>
          <p:cNvPr id="174" name="Shape 174"/>
          <p:cNvSpPr/>
          <p:nvPr/>
        </p:nvSpPr>
        <p:spPr>
          <a:xfrm>
            <a:off x="0" y="1606550"/>
            <a:ext cx="13004801" cy="119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Have Ears To Hear</a:t>
            </a:r>
          </a:p>
        </p:txBody>
      </p:sp>
      <p:sp>
        <p:nvSpPr>
          <p:cNvPr id="175" name="Shape 175"/>
          <p:cNvSpPr/>
          <p:nvPr/>
        </p:nvSpPr>
        <p:spPr>
          <a:xfrm>
            <a:off x="4208796" y="3207808"/>
            <a:ext cx="8678063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</a:rPr>
              <a:t>“Therefore lay aside” - (1:21)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79" name="Shape 179"/>
          <p:cNvSpPr/>
          <p:nvPr/>
        </p:nvSpPr>
        <p:spPr>
          <a:xfrm>
            <a:off x="5742120" y="4374092"/>
            <a:ext cx="6973160" cy="5346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“Receive” - a deliberate and ready acceptance - requires prepared soil, Mat 13:23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“with meekness” - the opposite of wrath - willing to be taught and led by God - (1 Thes 2:13)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“The implanted word” - that which you have been taught - (Luke 8:11)</a:t>
            </a:r>
          </a:p>
        </p:txBody>
      </p:sp>
      <p:sp>
        <p:nvSpPr>
          <p:cNvPr id="180" name="Shape 180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</a:t>
            </a:r>
          </a:p>
        </p:txBody>
      </p:sp>
      <p:sp>
        <p:nvSpPr>
          <p:cNvPr id="181" name="Shape 181"/>
          <p:cNvSpPr/>
          <p:nvPr/>
        </p:nvSpPr>
        <p:spPr>
          <a:xfrm>
            <a:off x="0" y="1606550"/>
            <a:ext cx="13004801" cy="119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Have Ears To Hear</a:t>
            </a:r>
          </a:p>
        </p:txBody>
      </p:sp>
      <p:sp>
        <p:nvSpPr>
          <p:cNvPr id="182" name="Shape 182"/>
          <p:cNvSpPr/>
          <p:nvPr/>
        </p:nvSpPr>
        <p:spPr>
          <a:xfrm>
            <a:off x="4208796" y="2863320"/>
            <a:ext cx="8678063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</a:rPr>
              <a:t>“Receive with meekness the implanted word” - (1:21)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85" name="Shape 185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86" name="Shape 186"/>
          <p:cNvSpPr/>
          <p:nvPr/>
        </p:nvSpPr>
        <p:spPr>
          <a:xfrm>
            <a:off x="5742120" y="4374091"/>
            <a:ext cx="6973160" cy="5105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Which is able to save your souls” - faith comes by hearing the word of God - (Rom 10:17; John 6:44,45)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The gospel is God’s power to save - (Rom 1:16,17)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Must hold on to the gospel - (1 Cor 15:1,2)</a:t>
            </a:r>
          </a:p>
        </p:txBody>
      </p:sp>
      <p:sp>
        <p:nvSpPr>
          <p:cNvPr id="187" name="Shape 187"/>
          <p:cNvSpPr/>
          <p:nvPr/>
        </p:nvSpPr>
        <p:spPr>
          <a:xfrm>
            <a:off x="36231" y="5548841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</a:t>
            </a:r>
          </a:p>
        </p:txBody>
      </p:sp>
      <p:sp>
        <p:nvSpPr>
          <p:cNvPr id="188" name="Shape 188"/>
          <p:cNvSpPr/>
          <p:nvPr/>
        </p:nvSpPr>
        <p:spPr>
          <a:xfrm>
            <a:off x="0" y="1606550"/>
            <a:ext cx="13004801" cy="119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Have Ears To Hear</a:t>
            </a:r>
          </a:p>
        </p:txBody>
      </p:sp>
      <p:sp>
        <p:nvSpPr>
          <p:cNvPr id="189" name="Shape 189"/>
          <p:cNvSpPr/>
          <p:nvPr/>
        </p:nvSpPr>
        <p:spPr>
          <a:xfrm>
            <a:off x="4208796" y="2863320"/>
            <a:ext cx="8678063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>
                <a:solidFill>
                  <a:srgbClr val="B0C59B"/>
                </a:solidFill>
                <a:effectLst>
                  <a:outerShdw sx="100000" sy="100000" kx="0" ky="0" algn="b" rotWithShape="0" blurRad="50800" dist="63500" dir="2842792">
                    <a:srgbClr val="000000"/>
                  </a:outerShdw>
                </a:effectLst>
              </a:rPr>
              <a:t>“Receive with meekness the implanted word” - (1:21)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pic>
        <p:nvPicPr>
          <p:cNvPr id="9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50" y="1593850"/>
            <a:ext cx="5825484" cy="80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5983684" y="3860800"/>
            <a:ext cx="6799329" cy="5346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Jesus was COMMITTED to obeying His Father - Mat 26:36-46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Jesus was obedient to His Father in ALL THINGS! - Phili 2:6-10; Heb 5:8,9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What is our ATTITUDE toward God’s word? - Ps 119:97-104; Mat 7:24-25</a:t>
            </a:r>
          </a:p>
        </p:txBody>
      </p:sp>
      <p:sp>
        <p:nvSpPr>
          <p:cNvPr id="98" name="Shape 98"/>
          <p:cNvSpPr/>
          <p:nvPr/>
        </p:nvSpPr>
        <p:spPr>
          <a:xfrm>
            <a:off x="5168713" y="1905000"/>
            <a:ext cx="7143396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“Not My Will, But YOURS Be Done!”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92" name="Shape 192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93" name="Shape 193"/>
          <p:cNvSpPr/>
          <p:nvPr/>
        </p:nvSpPr>
        <p:spPr>
          <a:xfrm>
            <a:off x="5742120" y="2972858"/>
            <a:ext cx="7166835" cy="643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Faith without works is dead - (James 2:14-26; Heb 11:1-12:2)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must hear the message, cooperate with the message, conform to the message and submit to the message - Rom 10:17; Luke 6:46; Mat 7:21-23; John 14:15; Heb 5:8,9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have a very active role to play in the purposes of God and our own salvation - Phili 2:12</a:t>
            </a:r>
          </a:p>
        </p:txBody>
      </p:sp>
      <p:sp>
        <p:nvSpPr>
          <p:cNvPr id="194" name="Shape 194"/>
          <p:cNvSpPr/>
          <p:nvPr/>
        </p:nvSpPr>
        <p:spPr>
          <a:xfrm>
            <a:off x="36231" y="5339291"/>
            <a:ext cx="4750098" cy="398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1:22 (NKJV)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22</a:t>
            </a: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be doers of the word, and not hearers only, deceiving yourselves.</a:t>
            </a:r>
          </a:p>
        </p:txBody>
      </p:sp>
      <p:sp>
        <p:nvSpPr>
          <p:cNvPr id="195" name="Shape 195"/>
          <p:cNvSpPr/>
          <p:nvPr/>
        </p:nvSpPr>
        <p:spPr>
          <a:xfrm>
            <a:off x="0" y="1663699"/>
            <a:ext cx="13004801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5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Be A Doer of The Word</a:t>
            </a:r>
          </a:p>
        </p:txBody>
      </p:sp>
    </p:spTree>
  </p:cSld>
  <p:clrMapOvr>
    <a:masterClrMapping/>
  </p:clrMapOvr>
  <p:transition spd="slow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98" name="Shape 198"/>
          <p:cNvSpPr/>
          <p:nvPr/>
        </p:nvSpPr>
        <p:spPr>
          <a:xfrm>
            <a:off x="0" y="1663699"/>
            <a:ext cx="13004801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5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Be A Doer of The Word</a:t>
            </a:r>
          </a:p>
        </p:txBody>
      </p:sp>
      <p:pic>
        <p:nvPicPr>
          <p:cNvPr id="19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3873" y="4487333"/>
            <a:ext cx="2505513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</p:spPr>
      </p:pic>
      <p:pic>
        <p:nvPicPr>
          <p:cNvPr id="20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1839" y="4487333"/>
            <a:ext cx="3012581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</p:spPr>
      </p:pic>
      <p:pic>
        <p:nvPicPr>
          <p:cNvPr id="20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6639" y="4487333"/>
            <a:ext cx="2893271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</p:spPr>
      </p:pic>
      <p:pic>
        <p:nvPicPr>
          <p:cNvPr id="20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7139" y="4487333"/>
            <a:ext cx="28037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</p:spPr>
      </p:pic>
      <p:sp>
        <p:nvSpPr>
          <p:cNvPr id="203" name="Shape 203"/>
          <p:cNvSpPr/>
          <p:nvPr/>
        </p:nvSpPr>
        <p:spPr>
          <a:xfrm>
            <a:off x="908799" y="2781299"/>
            <a:ext cx="11191241" cy="86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B0C59B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B0C59B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</a:rPr>
              <a:t>Salvation by grace through faith - </a:t>
            </a:r>
          </a:p>
        </p:txBody>
      </p:sp>
      <p:sp>
        <p:nvSpPr>
          <p:cNvPr id="204" name="Shape 204"/>
          <p:cNvSpPr/>
          <p:nvPr/>
        </p:nvSpPr>
        <p:spPr>
          <a:xfrm>
            <a:off x="608807" y="6138333"/>
            <a:ext cx="12080015" cy="332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Noah - Gen. 6:8,13-17; 22; 7:5; Heb 11:7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Abraham – Gen 12:4; 15:6; 17:10,23; 22:3,16-18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Israel – Exo. 12:13; 14:30; Deut 30:15-19; Jos 6; 1 Cor 10:1-13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Us – Mark 16:16; Acts 2:38; 8:12,37; Rom 6:3-6; 10:9-13; Gal. 3:26,27; Col. 2:11-13; 1 Pet 3:21; </a:t>
            </a:r>
          </a:p>
        </p:txBody>
      </p:sp>
      <p:sp>
        <p:nvSpPr>
          <p:cNvPr id="205" name="Shape 205"/>
          <p:cNvSpPr/>
          <p:nvPr/>
        </p:nvSpPr>
        <p:spPr>
          <a:xfrm>
            <a:off x="4166013" y="3218360"/>
            <a:ext cx="4676813" cy="13272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E8DBA3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E8DBA3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</a:rPr>
              <a:t>The Principle - 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nodeType="after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nodeType="after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5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4"/>
      <p:bldP build="whole" bldLvl="1" animBg="1" rev="0" advAuto="0" spid="200" grpId="2"/>
      <p:bldP build="whole" bldLvl="1" animBg="1" rev="0" advAuto="0" spid="201" grpId="3"/>
      <p:bldP build="whole" bldLvl="1" animBg="1" rev="0" advAuto="0" spid="199" grpId="1"/>
      <p:bldP build="p" bldLvl="5" animBg="1" rev="0" advAuto="0" spid="204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09" name="Shape 209"/>
          <p:cNvSpPr/>
          <p:nvPr/>
        </p:nvSpPr>
        <p:spPr>
          <a:xfrm>
            <a:off x="5336316" y="3209925"/>
            <a:ext cx="7479109" cy="598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How easy is it to deceive ourselves? - vs 16; Gal 6:7; 1 Cor. 15:33; 2 Cor 13:5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1999" indent="-723899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The illustration - 23-25 - A man who is a hearer but not a doer of the word is like a man who looks at himself in a mirror - and the turns away forgets what he looked like.</a:t>
            </a:r>
          </a:p>
        </p:txBody>
      </p:sp>
      <p:sp>
        <p:nvSpPr>
          <p:cNvPr id="210" name="Shape 210"/>
          <p:cNvSpPr/>
          <p:nvPr/>
        </p:nvSpPr>
        <p:spPr>
          <a:xfrm>
            <a:off x="0" y="1777999"/>
            <a:ext cx="13004801" cy="85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The danger of self deception</a:t>
            </a:r>
          </a:p>
        </p:txBody>
      </p:sp>
      <p:sp>
        <p:nvSpPr>
          <p:cNvPr id="211" name="Shape 211"/>
          <p:cNvSpPr/>
          <p:nvPr/>
        </p:nvSpPr>
        <p:spPr>
          <a:xfrm>
            <a:off x="36231" y="5339291"/>
            <a:ext cx="4750098" cy="398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1:22 (NKJV)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22</a:t>
            </a: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be doers of the word, and not hearers only, deceiving yourselves.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14" name="Shape 214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15" name="Shape 215"/>
          <p:cNvSpPr/>
          <p:nvPr/>
        </p:nvSpPr>
        <p:spPr>
          <a:xfrm>
            <a:off x="5791597" y="3052233"/>
            <a:ext cx="6926396" cy="643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To be blessed in what we do, we must “look into the perfect law of liberty and continue in it” - and be a “doer of the work” - vs. 25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The gospel of Christ is referred to as LAW - Rom 8:2; Gal. 6:2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It delivers men from slavery of sin This is true liberty. (John 8:32; Rom 5:9; Rom 7; Gal 5:1-4)</a:t>
            </a:r>
          </a:p>
        </p:txBody>
      </p:sp>
      <p:sp>
        <p:nvSpPr>
          <p:cNvPr id="216" name="Shape 216"/>
          <p:cNvSpPr/>
          <p:nvPr/>
        </p:nvSpPr>
        <p:spPr>
          <a:xfrm>
            <a:off x="0" y="1777999"/>
            <a:ext cx="13004801" cy="85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“The Perfect Law of Liberty”</a:t>
            </a:r>
          </a:p>
        </p:txBody>
      </p:sp>
      <p:sp>
        <p:nvSpPr>
          <p:cNvPr id="217" name="Shape 217"/>
          <p:cNvSpPr/>
          <p:nvPr/>
        </p:nvSpPr>
        <p:spPr>
          <a:xfrm>
            <a:off x="273298" y="5470524"/>
            <a:ext cx="4750098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1:25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25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he who looks into the perfect law of liberty and continues </a:t>
            </a:r>
            <a:r>
              <a:rPr i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in it,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and is not a forgetful hearer but a doer of the work, this one will be blessed in what he does.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flip dir="r"/>
      </p:transition>
    </mc:Choice>
    <mc:Fallback>
      <p:transition xmlns:p14="http://schemas.microsoft.com/office/powerpoint/2010/main" spd="slow" advClick="1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20" name="Shape 220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21" name="Shape 221"/>
          <p:cNvSpPr/>
          <p:nvPr/>
        </p:nvSpPr>
        <p:spPr>
          <a:xfrm>
            <a:off x="5791597" y="3306233"/>
            <a:ext cx="6926396" cy="173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bridle our tongue - (cursing, gossip; slander; lying, etc). - James 3</a:t>
            </a:r>
          </a:p>
        </p:txBody>
      </p:sp>
      <p:sp>
        <p:nvSpPr>
          <p:cNvPr id="222" name="Shape 222"/>
          <p:cNvSpPr/>
          <p:nvPr/>
        </p:nvSpPr>
        <p:spPr>
          <a:xfrm>
            <a:off x="0" y="1758950"/>
            <a:ext cx="13004801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“Pure &amp; Undefiled Religion”</a:t>
            </a:r>
          </a:p>
        </p:txBody>
      </p:sp>
      <p:sp>
        <p:nvSpPr>
          <p:cNvPr id="223" name="Shape 223"/>
          <p:cNvSpPr/>
          <p:nvPr/>
        </p:nvSpPr>
        <p:spPr>
          <a:xfrm>
            <a:off x="70098" y="5649383"/>
            <a:ext cx="4750098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1:26–27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26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If anyone among you thinks he is religious, and does not bridle his tongue but deceives his own heart, this one’s religion </a:t>
            </a:r>
            <a:r>
              <a:rPr i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is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useless.</a:t>
            </a:r>
          </a:p>
        </p:txBody>
      </p:sp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26" name="Shape 226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27" name="Shape 227"/>
          <p:cNvSpPr/>
          <p:nvPr/>
        </p:nvSpPr>
        <p:spPr>
          <a:xfrm>
            <a:off x="5791597" y="3306233"/>
            <a:ext cx="6926396" cy="589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bridle our tongue - (cursing, gossip; slander; lying, etc). - James 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visit, (help) those less fortunate, (</a:t>
            </a: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orphans and widows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) - 27; Acts 6:1-7; 1 Tim 5:3-16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We keep ourselves unspotted from the world - (1 John 2:15-17; 2 Cor. 6:14-7:1; Titus 2:11,12; 1 Thes 5:21,22; 1 Pet 4:1-4)</a:t>
            </a:r>
          </a:p>
        </p:txBody>
      </p:sp>
      <p:sp>
        <p:nvSpPr>
          <p:cNvPr id="228" name="Shape 228"/>
          <p:cNvSpPr/>
          <p:nvPr/>
        </p:nvSpPr>
        <p:spPr>
          <a:xfrm>
            <a:off x="0" y="1758950"/>
            <a:ext cx="13004801" cy="88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3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“Pure &amp; Undefiled Religion”</a:t>
            </a:r>
          </a:p>
        </p:txBody>
      </p:sp>
      <p:sp>
        <p:nvSpPr>
          <p:cNvPr id="229" name="Shape 229"/>
          <p:cNvSpPr/>
          <p:nvPr/>
        </p:nvSpPr>
        <p:spPr>
          <a:xfrm>
            <a:off x="120898" y="5537199"/>
            <a:ext cx="4750098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1:26–27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27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Pure and undefiled religion before God and the Father is this: to visit orphans and widows in their trouble, </a:t>
            </a:r>
            <a:r>
              <a:rPr i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to keep oneself unspotted from the world.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32" name="Shape 232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33" name="Shape 233"/>
          <p:cNvSpPr/>
          <p:nvPr/>
        </p:nvSpPr>
        <p:spPr>
          <a:xfrm>
            <a:off x="5791597" y="4068233"/>
            <a:ext cx="6926396" cy="551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Plain passages are sometimes rejected.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Many people will not engage in Bible study and discussion.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It is hard to explain things to some folks.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Preaching the truth on a problem doesn’t always solve the problem.</a:t>
            </a:r>
          </a:p>
        </p:txBody>
      </p:sp>
      <p:sp>
        <p:nvSpPr>
          <p:cNvPr id="234" name="Shape 234"/>
          <p:cNvSpPr/>
          <p:nvPr/>
        </p:nvSpPr>
        <p:spPr>
          <a:xfrm>
            <a:off x="0" y="2171699"/>
            <a:ext cx="13004801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Some Are Hearers But NOT Doers</a:t>
            </a:r>
          </a:p>
        </p:txBody>
      </p:sp>
      <p:sp>
        <p:nvSpPr>
          <p:cNvPr id="235" name="Shape 235"/>
          <p:cNvSpPr/>
          <p:nvPr/>
        </p:nvSpPr>
        <p:spPr>
          <a:xfrm>
            <a:off x="273298" y="5470524"/>
            <a:ext cx="4750098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1:25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25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he who looks into the perfect law of liberty and continues </a:t>
            </a:r>
            <a:r>
              <a:rPr i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in it,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and is not a forgetful hearer but a doer of the work, this one will be blessed in what he does.</a:t>
            </a:r>
          </a:p>
        </p:txBody>
      </p:sp>
      <p:sp>
        <p:nvSpPr>
          <p:cNvPr id="236" name="Shape 236"/>
          <p:cNvSpPr/>
          <p:nvPr/>
        </p:nvSpPr>
        <p:spPr>
          <a:xfrm>
            <a:off x="4899351" y="3075516"/>
            <a:ext cx="4598671" cy="86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B0C59B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B0C59B"/>
                </a:solidFill>
                <a:effectLst>
                  <a:outerShdw sx="100000" sy="100000" kx="0" ky="0" algn="b" rotWithShape="0" blurRad="76200" dist="63500" dir="2232021">
                    <a:srgbClr val="000000"/>
                  </a:outerShdw>
                </a:effectLst>
              </a:rPr>
              <a:t>Explains Why: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239" name="Shape 239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240" name="Shape 240"/>
          <p:cNvSpPr/>
          <p:nvPr/>
        </p:nvSpPr>
        <p:spPr>
          <a:xfrm>
            <a:off x="5740797" y="3492499"/>
            <a:ext cx="6926396" cy="6007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Fear - Prov. 1:7; Eccl. 12:13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Humility – Mat 5:3; Jer. 10:23; Isaiah 66:2;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Meekness - James 1:21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Honesty / Integrity – Acts 17:11;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Study / Examination – Acts 17:11; 2 Cor. 13:5; 2 Tim 3:16,17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Application – James 1:22-26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Diligence – 2 Peter 1:5,10; 3:14</a:t>
            </a:r>
          </a:p>
        </p:txBody>
      </p:sp>
      <p:sp>
        <p:nvSpPr>
          <p:cNvPr id="241" name="Shape 241"/>
          <p:cNvSpPr/>
          <p:nvPr/>
        </p:nvSpPr>
        <p:spPr>
          <a:xfrm>
            <a:off x="3604188" y="1733550"/>
            <a:ext cx="9400612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42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Keys To Being Doers &amp; Not Hearers Only</a:t>
            </a:r>
          </a:p>
        </p:txBody>
      </p:sp>
      <p:sp>
        <p:nvSpPr>
          <p:cNvPr id="242" name="Shape 242"/>
          <p:cNvSpPr/>
          <p:nvPr/>
        </p:nvSpPr>
        <p:spPr>
          <a:xfrm>
            <a:off x="273298" y="5470524"/>
            <a:ext cx="4750098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James 1:25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2505404">
                  <a:srgbClr val="000000"/>
                </a:outerShdw>
              </a:effectLst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25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he who looks into the perfect law of liberty and continues </a:t>
            </a:r>
            <a:r>
              <a:rPr i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in it,</a:t>
            </a: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and is not a forgetful hearer but a doer of the work, this one will be blessed in what he does.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97" y="23283"/>
            <a:ext cx="12871206" cy="970703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552891" y="6671733"/>
            <a:ext cx="11899017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“Not My Will, But YOURS Be Done!”</a:t>
            </a:r>
          </a:p>
        </p:txBody>
      </p:sp>
      <p:sp>
        <p:nvSpPr>
          <p:cNvPr id="246" name="Shape 246"/>
          <p:cNvSpPr/>
          <p:nvPr/>
        </p:nvSpPr>
        <p:spPr>
          <a:xfrm>
            <a:off x="7900517" y="8930216"/>
            <a:ext cx="3604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rPr>
              <a:t>Matthew 26:36-46</a:t>
            </a:r>
          </a:p>
        </p:txBody>
      </p:sp>
      <p:sp>
        <p:nvSpPr>
          <p:cNvPr id="247" name="Shape 247"/>
          <p:cNvSpPr/>
          <p:nvPr/>
        </p:nvSpPr>
        <p:spPr>
          <a:xfrm>
            <a:off x="822012" y="986366"/>
            <a:ext cx="11360777" cy="231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44613" dir="203999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Let us ALWAYS be like our Lord - &amp; always have a submissive &amp; obedient heart!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97" y="23283"/>
            <a:ext cx="12871206" cy="970703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552891" y="440266"/>
            <a:ext cx="11899017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“Not My Will, But YOURS Be Done!”</a:t>
            </a:r>
          </a:p>
        </p:txBody>
      </p:sp>
      <p:sp>
        <p:nvSpPr>
          <p:cNvPr id="251" name="Shape 251"/>
          <p:cNvSpPr/>
          <p:nvPr/>
        </p:nvSpPr>
        <p:spPr>
          <a:xfrm>
            <a:off x="7424563" y="8534399"/>
            <a:ext cx="519994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4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James 1:17-27</a:t>
            </a:r>
          </a:p>
        </p:txBody>
      </p:sp>
      <p:sp>
        <p:nvSpPr>
          <p:cNvPr id="252" name="Shape 252"/>
          <p:cNvSpPr/>
          <p:nvPr/>
        </p:nvSpPr>
        <p:spPr>
          <a:xfrm>
            <a:off x="7900517" y="2698750"/>
            <a:ext cx="3604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E8DBA3"/>
                </a:solidFill>
                <a:effectLst>
                  <a:outerShdw sx="100000" sy="100000" kx="0" ky="0" algn="b" rotWithShape="0" blurRad="63500" dist="63500" dir="1522476">
                    <a:srgbClr val="000000"/>
                  </a:outerShdw>
                </a:effectLst>
              </a:rPr>
              <a:t>Matthew 26:36-46</a:t>
            </a:r>
          </a:p>
        </p:txBody>
      </p:sp>
      <p:sp>
        <p:nvSpPr>
          <p:cNvPr id="253" name="Shape 253"/>
          <p:cNvSpPr/>
          <p:nvPr/>
        </p:nvSpPr>
        <p:spPr>
          <a:xfrm>
            <a:off x="1346944" y="6993466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4478329" y="1896533"/>
            <a:ext cx="8236364" cy="746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8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17</a:t>
            </a: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Every good gift and every perfect gift is from above, and comes down from the Father of lights, with whom there is no variation or shadow of turning. </a:t>
            </a:r>
            <a:r>
              <a:rPr baseline="31999" sz="48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18</a:t>
            </a: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Of His own will He brought us forth by the word of truth, that we might be a kind of firstfruits of His creatures. </a:t>
            </a:r>
          </a:p>
        </p:txBody>
      </p:sp>
      <p:sp>
        <p:nvSpPr>
          <p:cNvPr id="101" name="Shape 101"/>
          <p:cNvSpPr/>
          <p:nvPr/>
        </p:nvSpPr>
        <p:spPr>
          <a:xfrm>
            <a:off x="547229" y="311150"/>
            <a:ext cx="1193292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</a:rPr>
              <a:t>James 1:17–27 (NKJV)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7586133" y="9399016"/>
            <a:ext cx="5418667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914400">
              <a:defRPr i="1" sz="1600">
                <a:solidFill>
                  <a:srgbClr val="953735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1600">
                <a:solidFill>
                  <a:srgbClr val="953735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W 65th St church of Christ / July 20, 2008</a:t>
            </a:r>
          </a:p>
        </p:txBody>
      </p:sp>
      <p:sp>
        <p:nvSpPr>
          <p:cNvPr id="256" name="Shape 256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7" name="Shape 257"/>
          <p:cNvSpPr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8" name="Shape 258"/>
          <p:cNvSpPr/>
          <p:nvPr/>
        </p:nvSpPr>
        <p:spPr>
          <a:xfrm>
            <a:off x="-1" y="9399016"/>
            <a:ext cx="4443308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914400">
              <a:defRPr i="1" sz="1600">
                <a:solidFill>
                  <a:srgbClr val="953735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1600">
                <a:solidFill>
                  <a:srgbClr val="953735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Don McClain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xfrm>
            <a:off x="12137813" y="-179325"/>
            <a:ext cx="866988" cy="358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</a:fld>
          </a:p>
        </p:txBody>
      </p:sp>
      <p:sp>
        <p:nvSpPr>
          <p:cNvPr id="260" name="Shape 260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/>
          <a:ln w="25400">
            <a:solidFill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</a:p>
        </p:txBody>
      </p:sp>
    </p:spTree>
  </p:cSld>
  <p:clrMapOvr>
    <a:masterClrMapping/>
  </p:clrMapOvr>
  <p:transition spd="slow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3" name="Shape 2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6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3" y="30265"/>
            <a:ext cx="13059834" cy="9934370"/>
          </a:xfrm>
          <a:prstGeom prst="rect">
            <a:avLst/>
          </a:prstGeom>
        </p:spPr>
      </p:pic>
      <p:pic>
        <p:nvPicPr>
          <p:cNvPr id="26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099" y="6020108"/>
            <a:ext cx="12509501" cy="3647287"/>
          </a:xfrm>
          <a:prstGeom prst="rect">
            <a:avLst/>
          </a:prstGeom>
        </p:spPr>
      </p:pic>
      <p:pic>
        <p:nvPicPr>
          <p:cNvPr id="26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7544" y="2468033"/>
            <a:ext cx="10869712" cy="2235201"/>
          </a:xfrm>
          <a:prstGeom prst="rect">
            <a:avLst/>
          </a:prstGeom>
        </p:spPr>
      </p:pic>
      <p:sp>
        <p:nvSpPr>
          <p:cNvPr id="267" name="Shape 267"/>
          <p:cNvSpPr/>
          <p:nvPr/>
        </p:nvSpPr>
        <p:spPr>
          <a:xfrm>
            <a:off x="552891" y="440266"/>
            <a:ext cx="11899017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1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“Not My Will, But YOURS Be Done!”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349961" y="-50800"/>
            <a:ext cx="12304878" cy="883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45107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Matthew 7:21–27 (NKJV)</a:t>
            </a:r>
            <a:endParaRPr sz="66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21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“Not everyone who says to Me, ‘Lord, Lord,’ shall enter the kingdom of heaven, but he who does the will of My Father in heaven. </a:t>
            </a: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22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Many will say to Me in that day, ‘Lord, Lord, have we not prophesied in Your name, cast out demons in Your name, and done many wonders in Your name?’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349961" y="-50800"/>
            <a:ext cx="12304878" cy="883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45107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Matthew 7:21–27 (NKJV)</a:t>
            </a:r>
            <a:endParaRPr sz="66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23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And then I will declare to them, ‘I never knew you; depart from Me, you who practice lawlessness!’ </a:t>
            </a:r>
            <a:r>
              <a:rPr baseline="31999"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24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“Therefore whoever hears these sayings of Mine, and does them, I will liken him to a wise man who built his house on the rock: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349961" y="-50800"/>
            <a:ext cx="12304878" cy="924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45107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Matthew 7:21–27 (NKJV)</a:t>
            </a:r>
            <a:endParaRPr sz="66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25</a:t>
            </a:r>
            <a:r>
              <a:rPr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and the rain descended, the floods came, and the winds blew and beat on that house; and it did not fall, for it was founded on the rock. </a:t>
            </a:r>
            <a:r>
              <a:rPr baseline="31999"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26</a:t>
            </a:r>
            <a:r>
              <a:rPr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“But everyone who hears these sayings of Mine, and does not do them, will be like a foolish man who built his house on the sand: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349961" y="-50800"/>
            <a:ext cx="12304878" cy="883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76200" dir="245107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Matthew 7:21–27 (NKJV)</a:t>
            </a:r>
            <a:endParaRPr sz="66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82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27</a:t>
            </a:r>
            <a:r>
              <a:rPr sz="82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and the rain descended, the floods came, and the winds blew and beat on that house; and it fell. And great was its fall.”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4478329" y="1896533"/>
            <a:ext cx="8236364" cy="650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19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So then, my beloved brethren, let every man be swift to hear, slow to speak, slow to wrath; </a:t>
            </a: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20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for the wrath of man does not produce the righteousness of God. </a:t>
            </a:r>
          </a:p>
        </p:txBody>
      </p:sp>
      <p:sp>
        <p:nvSpPr>
          <p:cNvPr id="104" name="Shape 104"/>
          <p:cNvSpPr/>
          <p:nvPr/>
        </p:nvSpPr>
        <p:spPr>
          <a:xfrm>
            <a:off x="547229" y="311150"/>
            <a:ext cx="1193292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</a:rPr>
              <a:t>James 1:17–27 (NKJV)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478329" y="1896533"/>
            <a:ext cx="8236364" cy="695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21</a:t>
            </a:r>
            <a:r>
              <a: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Therefore lay aside all filthiness and overflow of wickedness, and receive with meekness the implanted word, which is able to save your souls. </a:t>
            </a:r>
            <a:r>
              <a:rPr baseline="31999" sz="5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22</a:t>
            </a:r>
            <a:r>
              <a: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be doers of the word, and not hearers only, deceiving yourselves. </a:t>
            </a:r>
          </a:p>
        </p:txBody>
      </p:sp>
      <p:sp>
        <p:nvSpPr>
          <p:cNvPr id="107" name="Shape 107"/>
          <p:cNvSpPr/>
          <p:nvPr/>
        </p:nvSpPr>
        <p:spPr>
          <a:xfrm>
            <a:off x="547229" y="311150"/>
            <a:ext cx="1193292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</a:rPr>
              <a:t>James 1:17–27 (NKJV)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4478329" y="1896533"/>
            <a:ext cx="8236364" cy="708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23</a:t>
            </a: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For if anyone is a hearer of the word and not a doer, he is like a man observing his natural face in a mirror; </a:t>
            </a:r>
            <a:r>
              <a:rPr baseline="31999"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24</a:t>
            </a: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for he observes himself, goes away, and immediately forgets what kind of man he was. </a:t>
            </a:r>
            <a:r>
              <a:rPr baseline="31999"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25</a:t>
            </a: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But he who looks into the perfect law of liberty and continues </a:t>
            </a:r>
            <a:r>
              <a:rPr i="1"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in it,</a:t>
            </a: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and is not a forgetful hearer but a doer of the work, this one will be blessed in what he does. </a:t>
            </a:r>
          </a:p>
        </p:txBody>
      </p:sp>
      <p:sp>
        <p:nvSpPr>
          <p:cNvPr id="110" name="Shape 110"/>
          <p:cNvSpPr/>
          <p:nvPr/>
        </p:nvSpPr>
        <p:spPr>
          <a:xfrm>
            <a:off x="547229" y="311150"/>
            <a:ext cx="1193292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</a:rPr>
              <a:t>James 1:17–27 (NKJV)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4478329" y="1896533"/>
            <a:ext cx="8236364" cy="683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26</a:t>
            </a: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If anyone among you thinks he is religious, and does not bridle his tongue but deceives his own heart, this one’s religion </a:t>
            </a:r>
            <a:r>
              <a:rPr i="1"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is</a:t>
            </a: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useless. </a:t>
            </a:r>
            <a:r>
              <a:rPr baseline="31999"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27</a:t>
            </a: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Pure and undefiled religion before God and the Father is this: to visit orphans and widows in their trouble, </a:t>
            </a:r>
            <a:r>
              <a:rPr i="1"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and</a:t>
            </a: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to keep oneself unspotted from the world.</a:t>
            </a:r>
          </a:p>
        </p:txBody>
      </p:sp>
      <p:sp>
        <p:nvSpPr>
          <p:cNvPr id="113" name="Shape 113"/>
          <p:cNvSpPr/>
          <p:nvPr/>
        </p:nvSpPr>
        <p:spPr>
          <a:xfrm>
            <a:off x="547229" y="311150"/>
            <a:ext cx="1193292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B0C59B"/>
                </a:solidFill>
                <a:effectLst>
                  <a:outerShdw sx="100000" sy="100000" kx="0" ky="0" algn="b" rotWithShape="0" blurRad="63500" dist="63500" dir="2509418">
                    <a:srgbClr val="000000"/>
                  </a:outerShdw>
                </a:effectLst>
              </a:rPr>
              <a:t>James 1:17–27 (NKJV)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16" name="Shape 116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17" name="Shape 117"/>
          <p:cNvSpPr/>
          <p:nvPr/>
        </p:nvSpPr>
        <p:spPr>
          <a:xfrm>
            <a:off x="6017550" y="3492499"/>
            <a:ext cx="6799330" cy="585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Don’t blame God for Your trials - (1:2-12)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Don’t blame God for your temptations - (1:13-16)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God is the source of all that is good - (Ps 84:11; Mat 7:11; Luke 11:11)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God is not moody - (Mal 3:6; Heb 1:12; 13:8)</a:t>
            </a:r>
          </a:p>
        </p:txBody>
      </p:sp>
      <p:sp>
        <p:nvSpPr>
          <p:cNvPr id="118" name="Shape 118"/>
          <p:cNvSpPr/>
          <p:nvPr/>
        </p:nvSpPr>
        <p:spPr>
          <a:xfrm>
            <a:off x="4355913" y="1896533"/>
            <a:ext cx="8426361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58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“God Is Good!”</a:t>
            </a:r>
          </a:p>
        </p:txBody>
      </p:sp>
      <p:sp>
        <p:nvSpPr>
          <p:cNvPr id="119" name="Shape 119"/>
          <p:cNvSpPr/>
          <p:nvPr/>
        </p:nvSpPr>
        <p:spPr>
          <a:xfrm>
            <a:off x="35702" y="5997575"/>
            <a:ext cx="4139572" cy="321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03999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29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17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Every good gift and every perfect gift is from above, and comes down from the Father of lights, with whom there is no variation or shadow of turning.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178" y="998666"/>
            <a:ext cx="6309917" cy="8771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175731" dir="3218734">
              <a:srgbClr val="000000"/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1346944" y="50800"/>
            <a:ext cx="1031091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D8D5CE"/>
                </a:solidFill>
                <a:effectLst>
                  <a:outerShdw sx="100000" sy="100000" kx="0" ky="0" algn="b" rotWithShape="0" blurRad="63500" dist="63500" dir="3779882">
                    <a:srgbClr val="000000"/>
                  </a:outerShdw>
                </a:effectLst>
              </a:rPr>
              <a:t>What Effect Does God’s Word Have In Your Life?</a:t>
            </a:r>
          </a:p>
        </p:txBody>
      </p:sp>
      <p:sp>
        <p:nvSpPr>
          <p:cNvPr id="123" name="Shape 123"/>
          <p:cNvSpPr/>
          <p:nvPr/>
        </p:nvSpPr>
        <p:spPr>
          <a:xfrm>
            <a:off x="5468937" y="3098800"/>
            <a:ext cx="7246343" cy="6235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“Of His own will” - God's begetting us is of his own free will (Jn 1:12-14, Eph 1:3-6). He was and is under no constraint or obligation to man. 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63500" dist="63500" dir="2923006">
                  <a:srgbClr val="000000"/>
                </a:outerShdw>
              </a:effectLst>
            </a:endParaRPr>
          </a:p>
          <a:p>
            <a:pPr lvl="0" marL="762000" indent="-723900" algn="l">
              <a:spcBef>
                <a:spcPts val="1300"/>
              </a:spcBef>
              <a:buClr>
                <a:srgbClr val="E8DBA3"/>
              </a:buClr>
              <a:buSzPct val="125000"/>
              <a:buChar char="✦"/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923006">
                    <a:srgbClr val="000000"/>
                  </a:outerShdw>
                </a:effectLst>
              </a:rPr>
              <a:t>God’s offer of salvation was a conscience choice proceeding from His love &amp; mercy -      (Jn 3:16; Rom 5:8; Eph 2:5-10; Tit 3:3-5)</a:t>
            </a:r>
          </a:p>
        </p:txBody>
      </p:sp>
      <p:sp>
        <p:nvSpPr>
          <p:cNvPr id="124" name="Shape 124"/>
          <p:cNvSpPr/>
          <p:nvPr/>
        </p:nvSpPr>
        <p:spPr>
          <a:xfrm>
            <a:off x="2339864" y="1695449"/>
            <a:ext cx="10310912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5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E8DBA3"/>
                </a:solidFill>
                <a:effectLst>
                  <a:outerShdw sx="100000" sy="100000" kx="0" ky="0" algn="b" rotWithShape="0" blurRad="63500" dist="63500" dir="2119119">
                    <a:srgbClr val="000000"/>
                  </a:outerShdw>
                </a:effectLst>
              </a:rPr>
              <a:t>God’s greatest gift </a:t>
            </a:r>
          </a:p>
        </p:txBody>
      </p:sp>
      <p:sp>
        <p:nvSpPr>
          <p:cNvPr id="125" name="Shape 125"/>
          <p:cNvSpPr/>
          <p:nvPr/>
        </p:nvSpPr>
        <p:spPr>
          <a:xfrm>
            <a:off x="221969" y="6236758"/>
            <a:ext cx="3864935" cy="307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62653" dir="203999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18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505404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Of His own will He brought us forth by the word of truth, that we might be a kind of firstfruits of His creatures. </a:t>
            </a:r>
          </a:p>
        </p:txBody>
      </p:sp>
    </p:spTree>
  </p:cSld>
  <p:clrMapOvr>
    <a:masterClrMapping/>
  </p:clrMapOvr>
  <p:transition spd="slow" advClick="1">
    <p:wipe dir="r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Academy Engraved LET"/>
        <a:ea typeface="Academy Engraved LET"/>
        <a:cs typeface="Academy Engraved LET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C633D">
              <a:alpha val="75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Academy Engraved LET"/>
        <a:ea typeface="Academy Engraved LET"/>
        <a:cs typeface="Academy Engraved LET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C633D">
              <a:alpha val="75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