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3" name="Shape 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tif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50"/>
            <a:ext cx="13004800" cy="9749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ote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077"/>
            <a:ext cx="13004800" cy="9755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50"/>
            <a:ext cx="13004800" cy="974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71664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46" name="Shape 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71664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43185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/>
          <p:nvPr>
            <p:ph type="sldNum" sz="quarter" idx="2"/>
          </p:nvPr>
        </p:nvSpPr>
        <p:spPr>
          <a:xfrm>
            <a:off x="9970346" y="90043"/>
            <a:ext cx="3034454" cy="339202"/>
          </a:xfrm>
          <a:prstGeom prst="rect">
            <a:avLst/>
          </a:prstGeom>
        </p:spPr>
        <p:txBody>
          <a:bodyPr anchor="ctr"/>
          <a:lstStyle>
            <a:lvl1pPr>
              <a:defRPr sz="1600">
                <a:ln w="24553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>
            <p:ph type="sldNum" sz="quarter" idx="2"/>
          </p:nvPr>
        </p:nvSpPr>
        <p:spPr>
          <a:xfrm>
            <a:off x="9320107" y="9130186"/>
            <a:ext cx="3034454" cy="339202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6934" y="-8467"/>
            <a:ext cx="13027380" cy="9770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gradFill flip="none" rotWithShape="1">
          <a:gsLst>
            <a:gs pos="5000">
              <a:srgbClr val="E7EFB8"/>
            </a:gs>
            <a:gs pos="90000">
              <a:srgbClr val="35391F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 rot="10800000">
            <a:off x="0" y="1143017"/>
            <a:ext cx="13004802" cy="8393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154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441"/>
                </a:lnTo>
                <a:cubicBezTo>
                  <a:pt x="10800" y="15441"/>
                  <a:pt x="10056" y="21600"/>
                  <a:pt x="0" y="1805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8D9F21">
                  <a:alpha val="0"/>
                </a:srgbClr>
              </a:gs>
              <a:gs pos="100000">
                <a:srgbClr val="DCEA8E">
                  <a:alpha val="55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61" name="Shape 61"/>
          <p:cNvSpPr/>
          <p:nvPr/>
        </p:nvSpPr>
        <p:spPr>
          <a:xfrm rot="10800000">
            <a:off x="0" y="1404926"/>
            <a:ext cx="13004802" cy="6874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1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5102"/>
                </a:lnTo>
                <a:cubicBezTo>
                  <a:pt x="10800" y="15102"/>
                  <a:pt x="8684" y="21600"/>
                  <a:pt x="0" y="1746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64999">
                <a:srgbClr val="8D9F21">
                  <a:alpha val="0"/>
                </a:srgbClr>
              </a:gs>
              <a:gs pos="100000">
                <a:srgbClr val="E7F0B2">
                  <a:alpha val="30000"/>
                </a:srgbClr>
              </a:gs>
            </a:gsLst>
            <a:lin ang="4800000"/>
          </a:gradFill>
          <a:ln w="12700">
            <a:miter lim="400000"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xfrm>
            <a:off x="12246186" y="252588"/>
            <a:ext cx="758614" cy="26670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63" name="Shape 63"/>
          <p:cNvSpPr/>
          <p:nvPr/>
        </p:nvSpPr>
        <p:spPr>
          <a:xfrm>
            <a:off x="0" y="-1"/>
            <a:ext cx="5590602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i="1" sz="24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FFFFFF"/>
                </a:solidFill>
              </a:rPr>
              <a:t>“I Am Not Ashamed of The Gospel of Christ”</a:t>
            </a:r>
          </a:p>
        </p:txBody>
      </p:sp>
    </p:spTree>
  </p:cSld>
  <p:clrMapOvr>
    <a:masterClrMapping/>
  </p:clrMapOvr>
  <p:transition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1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>
            <p:ph type="sldNum" sz="quarter" idx="2"/>
          </p:nvPr>
        </p:nvSpPr>
        <p:spPr>
          <a:xfrm>
            <a:off x="9320107" y="9130186"/>
            <a:ext cx="3034454" cy="339202"/>
          </a:xfrm>
          <a:prstGeom prst="rect">
            <a:avLst/>
          </a:prstGeom>
        </p:spPr>
        <p:txBody>
          <a:bodyPr anchor="ctr"/>
          <a:lstStyle>
            <a:lvl1pPr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380" y="-16934"/>
            <a:ext cx="13071560" cy="9787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52" y="1240"/>
            <a:ext cx="13001496" cy="9751120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>
            <p:ph type="title"/>
          </p:nvPr>
        </p:nvSpPr>
        <p:spPr>
          <a:xfrm>
            <a:off x="914400" y="317500"/>
            <a:ext cx="11176000" cy="1778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0" tIns="0" rIns="0" bIns="0">
            <a:normAutofit fontScale="100000" lnSpcReduction="0"/>
          </a:bodyPr>
          <a:lstStyle>
            <a:lvl1pPr defTabSz="584200">
              <a:defRPr sz="5800">
                <a:solidFill>
                  <a:srgbClr val="FFFFFF"/>
                </a:solidFill>
                <a:effectLst>
                  <a:outerShdw sx="100000" sy="100000" kx="0" ky="0" algn="b" rotWithShape="0" blurRad="76200" dist="63500" dir="2920767">
                    <a:srgbClr val="000000"/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800">
                <a:solidFill>
                  <a:srgbClr val="FFFFFF"/>
                </a:solidFill>
                <a:effectLst>
                  <a:outerShdw sx="100000" sy="100000" kx="0" ky="0" algn="b" rotWithShape="0" blurRad="76200" dist="63500" dir="2920767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defTabSz="584200">
              <a:defRPr sz="6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2286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4572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6858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914400" defTabSz="584200">
              <a:spcBef>
                <a:spcPts val="0"/>
              </a:spcBef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9724"/>
            <a:ext cx="13004801" cy="977304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584200"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" name="Shape 28"/>
          <p:cNvSpPr/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342900" indent="-342900" algn="l" defTabSz="584200">
              <a:spcBef>
                <a:spcPts val="32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algn="l" defTabSz="584200">
              <a:spcBef>
                <a:spcPts val="32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231900" indent="-342900" algn="l" defTabSz="584200">
              <a:spcBef>
                <a:spcPts val="32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676400" indent="-342900" algn="l" defTabSz="584200">
              <a:spcBef>
                <a:spcPts val="32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120900" indent="-342900" algn="l" defTabSz="584200">
              <a:spcBef>
                <a:spcPts val="3200"/>
              </a:spcBef>
              <a:buSzPct val="75000"/>
              <a:buChar char="•"/>
              <a:defRPr sz="2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 marL="444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algn="l" defTabSz="584200">
              <a:spcBef>
                <a:spcPts val="42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  <a:endParaRPr sz="3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  <a:endParaRPr sz="3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  <a:endParaRPr sz="3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  <a:endParaRPr sz="3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CC"/>
            </a:gs>
            <a:gs pos="100000">
              <a:srgbClr val="FFE7E7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211733"/>
            <a:ext cx="3251201" cy="541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2693" y="-1"/>
            <a:ext cx="1192108" cy="724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9626" y="9182382"/>
            <a:ext cx="4985175" cy="5712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>
            <p:ph type="sldNum" sz="quarter" idx="2"/>
          </p:nvPr>
        </p:nvSpPr>
        <p:spPr>
          <a:xfrm>
            <a:off x="9970346" y="-1"/>
            <a:ext cx="3034454" cy="389271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r" defTabSz="91440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  <a:endParaRPr sz="4400"/>
          </a:p>
          <a:p>
            <a:pPr lvl="1">
              <a:defRPr sz="1800"/>
            </a:pPr>
            <a:r>
              <a:rPr sz="4400"/>
              <a:t>Body Level Two</a:t>
            </a:r>
            <a:endParaRPr sz="4400"/>
          </a:p>
          <a:p>
            <a:pPr lvl="2">
              <a:defRPr sz="1800"/>
            </a:pPr>
            <a:r>
              <a:rPr sz="4400"/>
              <a:t>Body Level Three</a:t>
            </a:r>
            <a:endParaRPr sz="4400"/>
          </a:p>
          <a:p>
            <a:pPr lvl="3">
              <a:defRPr sz="1800"/>
            </a:pPr>
            <a:r>
              <a:rPr sz="4400"/>
              <a:t>Body Level Four</a:t>
            </a:r>
            <a:endParaRPr sz="4400"/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68" r:id="rId24"/>
    <p:sldLayoutId id="2147483669" r:id="rId25"/>
    <p:sldLayoutId id="2147483670" r:id="rId26"/>
    <p:sldLayoutId id="2147483671" r:id="rId27"/>
  </p:sldLayoutIdLst>
  <p:transition spd="med" advClick="1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1pPr>
      <a:lvl2pPr indent="4572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2pPr>
      <a:lvl3pPr indent="9144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3pPr>
      <a:lvl4pPr indent="13716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4pPr>
      <a:lvl5pPr indent="18288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5pPr>
      <a:lvl6pPr indent="22860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6pPr>
      <a:lvl7pPr indent="27432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7pPr>
      <a:lvl8pPr indent="32004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8pPr>
      <a:lvl9pPr indent="3657600" algn="ctr">
        <a:spcBef>
          <a:spcPts val="700"/>
        </a:spcBef>
        <a:defRPr sz="4400">
          <a:latin typeface="Arial"/>
          <a:ea typeface="Arial"/>
          <a:cs typeface="Arial"/>
          <a:sym typeface="Arial"/>
        </a:defRPr>
      </a:lvl9pPr>
    </p:bodyStyle>
    <p:otherStyle>
      <a:lvl1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Relationship Id="rId3" Type="http://schemas.openxmlformats.org/officeDocument/2006/relationships/image" Target="../media/image10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1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9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Relationship Id="rId3" Type="http://schemas.openxmlformats.org/officeDocument/2006/relationships/image" Target="../media/image1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9.png"/><Relationship Id="rId3" Type="http://schemas.openxmlformats.org/officeDocument/2006/relationships/image" Target="../media/image1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0.png"/><Relationship Id="rId3" Type="http://schemas.openxmlformats.org/officeDocument/2006/relationships/image" Target="../media/image1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1.png"/><Relationship Id="rId3" Type="http://schemas.openxmlformats.org/officeDocument/2006/relationships/image" Target="../media/image1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asted-image.tif"/>
          <p:cNvPicPr/>
          <p:nvPr/>
        </p:nvPicPr>
        <p:blipFill>
          <a:blip r:embed="rId2">
            <a:extLst/>
          </a:blip>
          <a:srcRect l="5555" t="0" r="5555" b="0"/>
          <a:stretch>
            <a:fillRect/>
          </a:stretch>
        </p:blipFill>
        <p:spPr>
          <a:xfrm>
            <a:off x="-3175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903" y="478366"/>
            <a:ext cx="12004994" cy="29464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7" name="Shape 77"/>
          <p:cNvSpPr/>
          <p:nvPr/>
        </p:nvSpPr>
        <p:spPr>
          <a:xfrm>
            <a:off x="6111201" y="7083216"/>
            <a:ext cx="5930132" cy="7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i="1" sz="4400">
                <a:solidFill>
                  <a:srgbClr val="53535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4400">
                <a:solidFill>
                  <a:srgbClr val="535353"/>
                </a:solidFill>
              </a:rPr>
              <a:t>&amp; Things That Destroy It!</a:t>
            </a:r>
          </a:p>
        </p:txBody>
      </p:sp>
      <p:sp>
        <p:nvSpPr>
          <p:cNvPr id="78" name="Shape 78"/>
          <p:cNvSpPr/>
          <p:nvPr/>
        </p:nvSpPr>
        <p:spPr>
          <a:xfrm>
            <a:off x="417710" y="9146821"/>
            <a:ext cx="12169379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i="1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/>
            </a:pPr>
            <a:r>
              <a:rPr i="1" sz="3200"/>
              <a:t>1 Corinthians 1:1-13; Ephesians 4:1-6; Philippians 2:1-5; James 3:13-18</a:t>
            </a:r>
          </a:p>
        </p:txBody>
      </p:sp>
      <p:sp>
        <p:nvSpPr>
          <p:cNvPr id="79" name="Shape 79"/>
          <p:cNvSpPr/>
          <p:nvPr/>
        </p:nvSpPr>
        <p:spPr>
          <a:xfrm>
            <a:off x="6727888" y="2817283"/>
            <a:ext cx="1174624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000000"/>
                </a:solidFill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 lvl="0">
              <a:defRPr sz="1800"/>
            </a:pPr>
            <a:r>
              <a:rPr sz="6600"/>
              <a:t>In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1270000" y="6362700"/>
            <a:ext cx="104648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i="1" sz="2400"/>
            </a:lvl1pPr>
          </a:lstStyle>
          <a:p>
            <a:pPr lvl="0">
              <a:defRPr i="0" sz="1800">
                <a:solidFill>
                  <a:srgbClr val="000000"/>
                </a:solidFill>
              </a:defRPr>
            </a:pPr>
            <a:r>
              <a:rPr i="1" sz="2400">
                <a:solidFill>
                  <a:srgbClr val="FFFFFF"/>
                </a:solidFill>
              </a:rPr>
              <a:t>–Johnny Appleseed</a:t>
            </a:r>
          </a:p>
        </p:txBody>
      </p:sp>
      <p:pic>
        <p:nvPicPr>
          <p:cNvPr id="12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8" name="Shape 12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2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06" y="2591575"/>
            <a:ext cx="5309739" cy="697135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30" name="Shape 130"/>
          <p:cNvSpPr/>
          <p:nvPr/>
        </p:nvSpPr>
        <p:spPr>
          <a:xfrm>
            <a:off x="811046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Promotes Unity</a:t>
            </a:r>
          </a:p>
        </p:txBody>
      </p:sp>
      <p:pic>
        <p:nvPicPr>
          <p:cNvPr id="13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22217" y="2663866"/>
            <a:ext cx="5309739" cy="682676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32" name="Shape 132"/>
          <p:cNvSpPr/>
          <p:nvPr/>
        </p:nvSpPr>
        <p:spPr>
          <a:xfrm>
            <a:off x="8072180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Destroys Unity</a:t>
            </a:r>
          </a:p>
        </p:txBody>
      </p:sp>
      <p:pic>
        <p:nvPicPr>
          <p:cNvPr id="133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1363" y="4253409"/>
            <a:ext cx="4062074" cy="58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23398" y="3651362"/>
            <a:ext cx="4585110" cy="556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Respect The Authority of Christ – (1-10)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Speak where the Bible speaks – (10; cf. 1 Pet 4:11)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Have The Same Mind &amp; Judgment – i.e. follow the same leader – Jesus Christ – (10-13)</a:t>
            </a:r>
          </a:p>
        </p:txBody>
      </p:sp>
      <p:sp>
        <p:nvSpPr>
          <p:cNvPr id="135" name="Shape 135"/>
          <p:cNvSpPr/>
          <p:nvPr/>
        </p:nvSpPr>
        <p:spPr>
          <a:xfrm>
            <a:off x="3607048" y="1523549"/>
            <a:ext cx="5790704" cy="118623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2326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400"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</a:rPr>
              <a:t>1 Corinthians 1:10–13</a:t>
            </a:r>
          </a:p>
        </p:txBody>
      </p:sp>
      <p:sp>
        <p:nvSpPr>
          <p:cNvPr id="136" name="Shape 136"/>
          <p:cNvSpPr/>
          <p:nvPr/>
        </p:nvSpPr>
        <p:spPr>
          <a:xfrm>
            <a:off x="7932532" y="3651362"/>
            <a:ext cx="4585111" cy="556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Disrespect Christ’s Authority – (10)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Push opinions &amp; doctrines of men – (10)</a:t>
            </a:r>
            <a:endParaRPr sz="35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Carnality – following men &amp; their doctrines rather than Jesus Christ – (preacheritis) (10-13)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5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6" grpId="2"/>
      <p:bldP build="p" bldLvl="5" animBg="1" rev="0" advAuto="0" spid="1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9" name="Shape 13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40" name="Shape 140"/>
          <p:cNvSpPr/>
          <p:nvPr/>
        </p:nvSpPr>
        <p:spPr>
          <a:xfrm>
            <a:off x="438993" y="1989666"/>
            <a:ext cx="12126814" cy="7175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Ephesians 4:1–6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</a:t>
            </a:r>
            <a:r>
              <a: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I, therefore, the prisoner of the Lord, beseech you to walk worthy of the calling with which you were called, </a:t>
            </a:r>
            <a:r>
              <a:rPr baseline="31999"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</a:t>
            </a:r>
            <a:r>
              <a: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with all lowliness and gentleness, with longsuffering, bearing with one another in love, </a:t>
            </a:r>
            <a:r>
              <a:rPr baseline="31999"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3</a:t>
            </a:r>
            <a:r>
              <a: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endeavoring to keep the unity of the Spirit in the bond of peace.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3" name="Shape 143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44" name="Shape 144"/>
          <p:cNvSpPr/>
          <p:nvPr/>
        </p:nvSpPr>
        <p:spPr>
          <a:xfrm>
            <a:off x="438993" y="1989666"/>
            <a:ext cx="12126814" cy="7289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Ephesians 4:1–6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4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There is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one body and one Spirit, just as you were called in one hope of your calling; </a:t>
            </a:r>
            <a:r>
              <a:rPr baseline="31999"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5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one Lord, one faith, one baptism; </a:t>
            </a:r>
            <a:r>
              <a:rPr baseline="31999"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6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one God and Father of all, who 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is</a:t>
            </a:r>
            <a:r>
              <a: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above all, and through all, and in you all.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7" name="Shape 147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4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06" y="2591575"/>
            <a:ext cx="5309739" cy="697135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49" name="Shape 149"/>
          <p:cNvSpPr/>
          <p:nvPr/>
        </p:nvSpPr>
        <p:spPr>
          <a:xfrm>
            <a:off x="811046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Promotes Unity</a:t>
            </a:r>
          </a:p>
        </p:txBody>
      </p:sp>
      <p:pic>
        <p:nvPicPr>
          <p:cNvPr id="15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22217" y="2663866"/>
            <a:ext cx="5309739" cy="682676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51" name="Shape 151"/>
          <p:cNvSpPr/>
          <p:nvPr/>
        </p:nvSpPr>
        <p:spPr>
          <a:xfrm>
            <a:off x="8072180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Destroys Unity</a:t>
            </a:r>
          </a:p>
        </p:txBody>
      </p:sp>
      <p:pic>
        <p:nvPicPr>
          <p:cNvPr id="15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1363" y="4253409"/>
            <a:ext cx="4062074" cy="58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523398" y="3651362"/>
            <a:ext cx="4585110" cy="551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Holiness – (1)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Humility – (2)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Meekness – (2)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Long-suffering – (2)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Bearing w/ one another – (2)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Earnest effort – (3)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Truth – (4-6)</a:t>
            </a:r>
          </a:p>
        </p:txBody>
      </p:sp>
      <p:sp>
        <p:nvSpPr>
          <p:cNvPr id="154" name="Shape 154"/>
          <p:cNvSpPr/>
          <p:nvPr/>
        </p:nvSpPr>
        <p:spPr>
          <a:xfrm>
            <a:off x="4125912" y="1476556"/>
            <a:ext cx="4752976" cy="1280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2326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800"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</a:rPr>
              <a:t>Ephesians 4:1–6 </a:t>
            </a:r>
          </a:p>
        </p:txBody>
      </p:sp>
      <p:sp>
        <p:nvSpPr>
          <p:cNvPr id="155" name="Shape 155"/>
          <p:cNvSpPr/>
          <p:nvPr/>
        </p:nvSpPr>
        <p:spPr>
          <a:xfrm>
            <a:off x="7900134" y="3549762"/>
            <a:ext cx="4752976" cy="5715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Unholy living – (1)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Pride – (2)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Harshness – (2)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Impatience – (2)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Selfish / neglecting others needs– (2)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Indifference – (3)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Error – (4-6)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5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0" dur="15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8" dur="1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3" dur="1500"/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1500"/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1500"/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1500"/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3" dur="1500"/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8" dur="1500"/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3" grpId="1"/>
      <p:bldP build="p" bldLvl="5" animBg="1" rev="0" advAuto="0" spid="15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58" name="Shape 15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5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06" y="2591575"/>
            <a:ext cx="5309739" cy="697135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60" name="Shape 160"/>
          <p:cNvSpPr/>
          <p:nvPr/>
        </p:nvSpPr>
        <p:spPr>
          <a:xfrm>
            <a:off x="811046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Promotes Unity</a:t>
            </a:r>
          </a:p>
        </p:txBody>
      </p:sp>
      <p:pic>
        <p:nvPicPr>
          <p:cNvPr id="161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22217" y="2663866"/>
            <a:ext cx="5309739" cy="682676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62" name="Shape 162"/>
          <p:cNvSpPr/>
          <p:nvPr/>
        </p:nvSpPr>
        <p:spPr>
          <a:xfrm>
            <a:off x="8072180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Destroys Unity</a:t>
            </a:r>
          </a:p>
        </p:txBody>
      </p:sp>
      <p:pic>
        <p:nvPicPr>
          <p:cNvPr id="163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1363" y="4253409"/>
            <a:ext cx="4062074" cy="58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523398" y="3651362"/>
            <a:ext cx="4585110" cy="497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body – 4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Spirit – 4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Hope -  4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Lord – 5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Faith – 5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Baptism – 5</a:t>
            </a:r>
            <a:endParaRPr sz="37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7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One God – 6</a:t>
            </a:r>
          </a:p>
        </p:txBody>
      </p:sp>
      <p:sp>
        <p:nvSpPr>
          <p:cNvPr id="165" name="Shape 165"/>
          <p:cNvSpPr/>
          <p:nvPr/>
        </p:nvSpPr>
        <p:spPr>
          <a:xfrm>
            <a:off x="4125912" y="1476556"/>
            <a:ext cx="4752976" cy="1280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2326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800"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</a:rPr>
              <a:t>Ephesians 4:1–6 </a:t>
            </a:r>
          </a:p>
        </p:txBody>
      </p:sp>
      <p:sp>
        <p:nvSpPr>
          <p:cNvPr id="166" name="Shape 166"/>
          <p:cNvSpPr/>
          <p:nvPr/>
        </p:nvSpPr>
        <p:spPr>
          <a:xfrm>
            <a:off x="7900134" y="3549762"/>
            <a:ext cx="4752976" cy="515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Many bodies - 4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Many revelations - 4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Many hopes - 4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A different Jesus - 5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Any faith … - 5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Many baptism - 5</a:t>
            </a:r>
            <a:endParaRPr sz="38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Different God - 6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500"/>
                                        <p:tgtEl>
                                          <p:spTgt spid="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8" dur="500"/>
                                        <p:tgtEl>
                                          <p:spTgt spid="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9" dur="500"/>
                                        <p:tgtEl>
                                          <p:spTgt spid="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80" dur="500"/>
                                        <p:tgtEl>
                                          <p:spTgt spid="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presetClass="entr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6" grpId="2"/>
      <p:bldP build="p" bldLvl="5" animBg="1" rev="0" advAuto="0" spid="16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69" name="Shape 16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70" name="Shape 170"/>
          <p:cNvSpPr/>
          <p:nvPr/>
        </p:nvSpPr>
        <p:spPr>
          <a:xfrm>
            <a:off x="438993" y="1989666"/>
            <a:ext cx="12126814" cy="683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Philippians 2:1–5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Therefore if 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there is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any consolation in Christ, if any comfort of love, if any fellowship of the Spirit, if any affection and mercy, </a:t>
            </a: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2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fulfill my joy by being like-minded, having the same love, 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being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of one accord, of one mind.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3" name="Shape 173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74" name="Shape 174"/>
          <p:cNvSpPr/>
          <p:nvPr/>
        </p:nvSpPr>
        <p:spPr>
          <a:xfrm>
            <a:off x="438993" y="1989666"/>
            <a:ext cx="12126814" cy="708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Philippians 2:1–5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3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Let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nothing 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 done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through selfish ambition or conceit, but in lowliness of mind let each esteem others better than himself. </a:t>
            </a:r>
            <a:r>
              <a:rPr baseline="31999"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4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Let each of you look out not only for his own interests, but also for the interests of others. </a:t>
            </a:r>
            <a:r>
              <a:rPr baseline="31999"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5</a:t>
            </a:r>
            <a:r>
              <a:rPr sz="5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Let this mind be in you which was also in Christ Jesus,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77" name="Shape 177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7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06" y="2591575"/>
            <a:ext cx="5309739" cy="697135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79" name="Shape 179"/>
          <p:cNvSpPr/>
          <p:nvPr/>
        </p:nvSpPr>
        <p:spPr>
          <a:xfrm>
            <a:off x="811046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Promotes Unity</a:t>
            </a:r>
          </a:p>
        </p:txBody>
      </p:sp>
      <p:pic>
        <p:nvPicPr>
          <p:cNvPr id="18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22217" y="2663866"/>
            <a:ext cx="5309739" cy="682676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81" name="Shape 181"/>
          <p:cNvSpPr/>
          <p:nvPr/>
        </p:nvSpPr>
        <p:spPr>
          <a:xfrm>
            <a:off x="8072180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Destroys Unity</a:t>
            </a:r>
          </a:p>
        </p:txBody>
      </p:sp>
      <p:pic>
        <p:nvPicPr>
          <p:cNvPr id="18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1363" y="4253409"/>
            <a:ext cx="4062074" cy="58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523398" y="3651362"/>
            <a:ext cx="5309738" cy="593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Being like minded – (2)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Having same love - (2)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Being of one accord – (2)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Being of one mind – (2)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Humility in serving - (3)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Mutual respect – (3)</a:t>
            </a:r>
            <a:endParaRPr sz="36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Helping one another – actually putting others first - (4)</a:t>
            </a:r>
          </a:p>
        </p:txBody>
      </p:sp>
      <p:sp>
        <p:nvSpPr>
          <p:cNvPr id="184" name="Shape 184"/>
          <p:cNvSpPr/>
          <p:nvPr/>
        </p:nvSpPr>
        <p:spPr>
          <a:xfrm>
            <a:off x="3958331" y="1476556"/>
            <a:ext cx="5088137" cy="12802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2326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800"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</a:rPr>
              <a:t>Philippians 2:1–5</a:t>
            </a:r>
          </a:p>
        </p:txBody>
      </p:sp>
      <p:sp>
        <p:nvSpPr>
          <p:cNvPr id="185" name="Shape 185"/>
          <p:cNvSpPr/>
          <p:nvPr/>
        </p:nvSpPr>
        <p:spPr>
          <a:xfrm>
            <a:off x="7688004" y="3549762"/>
            <a:ext cx="4965106" cy="570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Different priorities – (1)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Differing values – (2)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Differing affections – (2)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Differing focus – (2)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Pride, do my thing - (3)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Disdain for others – (3)</a:t>
            </a:r>
            <a:endParaRPr sz="3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Serving self – putting self first &amp; the needs of others aside - (4)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8" dur="1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5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5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1" dur="15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presetClass="entr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2" dur="1500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3" grpId="2"/>
      <p:bldP build="p" bldLvl="5" animBg="1" rev="0" advAuto="0" spid="18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88" name="Shape 18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89" name="Shape 189"/>
          <p:cNvSpPr/>
          <p:nvPr/>
        </p:nvSpPr>
        <p:spPr>
          <a:xfrm>
            <a:off x="438993" y="1989666"/>
            <a:ext cx="12126814" cy="756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James 3:13–18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13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Who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is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wise and understanding among you? Let him show by good conduct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that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his works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are done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in the meekness of wisdom. </a:t>
            </a: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14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But if you have bitter envy and self-seeking in your hearts, do not boast and lie against the truth.  </a:t>
            </a: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15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This wisdom does not descend from above, but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is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earthly, sensual, demonic.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2" name="Shape 192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93" name="Shape 193"/>
          <p:cNvSpPr/>
          <p:nvPr/>
        </p:nvSpPr>
        <p:spPr>
          <a:xfrm>
            <a:off x="438993" y="1989666"/>
            <a:ext cx="12126814" cy="756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James 3:13–18 (NKJV)</a:t>
            </a:r>
            <a:endParaRPr sz="56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16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For where envy and self-seeking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exist,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confusion and every evil thing 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are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there. </a:t>
            </a: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17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But the wisdom that is from above is first pure, then peaceable, gentle, willing to yield, full of mercy and good fruits, without partiality and without hypocrisy. </a:t>
            </a:r>
            <a:r>
              <a:rPr baseline="31999"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18</a:t>
            </a:r>
            <a:r>
              <a:rPr sz="5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Now the fruit of righteousness is sown in peace by those who make peace.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656166"/>
            <a:ext cx="12829966" cy="4993450"/>
          </a:xfrm>
          <a:prstGeom prst="rect">
            <a:avLst/>
          </a:prstGeom>
        </p:spPr>
      </p:pic>
      <p:pic>
        <p:nvPicPr>
          <p:cNvPr id="8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3" name="Shape 83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84" name="Shape 84"/>
          <p:cNvSpPr/>
          <p:nvPr/>
        </p:nvSpPr>
        <p:spPr>
          <a:xfrm>
            <a:off x="4499569" y="6116825"/>
            <a:ext cx="8420560" cy="321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2500"/>
              </a:spcBef>
              <a:buSzPct val="50000"/>
              <a:buBlip>
                <a:blip r:embed="rId4"/>
              </a:buBlip>
              <a:defRPr sz="1800">
                <a:solidFill>
                  <a:srgbClr val="000000"/>
                </a:solidFill>
              </a:defRPr>
            </a:pP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When one becomes a Christian – that person enters into a relationship with the Father, Son &amp; Holy Spirit &amp; with other Christians- </a:t>
            </a:r>
            <a:r>
              <a:rPr sz="32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(Mat 28:18-20; Rom 12:5; 1 Cor 12:13-14)</a:t>
            </a:r>
            <a:r>
              <a:rPr sz="4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</a:t>
            </a:r>
          </a:p>
        </p:txBody>
      </p:sp>
      <p:pic>
        <p:nvPicPr>
          <p:cNvPr id="85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827" y="5604840"/>
            <a:ext cx="4327222" cy="42370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 advClick="1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</a:fld>
          </a:p>
        </p:txBody>
      </p:sp>
      <p:pic>
        <p:nvPicPr>
          <p:cNvPr id="19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97" name="Shape 197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9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506" y="2591575"/>
            <a:ext cx="5309739" cy="697135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199" name="Shape 199"/>
          <p:cNvSpPr/>
          <p:nvPr/>
        </p:nvSpPr>
        <p:spPr>
          <a:xfrm>
            <a:off x="811046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Promotes Unity</a:t>
            </a:r>
          </a:p>
        </p:txBody>
      </p:sp>
      <p:pic>
        <p:nvPicPr>
          <p:cNvPr id="200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22217" y="2663866"/>
            <a:ext cx="5309739" cy="6826768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</p:pic>
      <p:sp>
        <p:nvSpPr>
          <p:cNvPr id="201" name="Shape 201"/>
          <p:cNvSpPr/>
          <p:nvPr/>
        </p:nvSpPr>
        <p:spPr>
          <a:xfrm>
            <a:off x="8072180" y="2663415"/>
            <a:ext cx="4009813" cy="9809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76200" dir="2129326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def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effectLst/>
              </a:defRPr>
            </a:pPr>
            <a:r>
              <a:rPr b="1" sz="5600">
                <a:solidFill>
                  <a:srgbClr val="FCD5B5"/>
                </a:solidFill>
                <a:effectLst>
                  <a:outerShdw sx="100000" sy="100000" kx="0" ky="0" algn="b" rotWithShape="0" blurRad="50800" dist="50800" dir="866286">
                    <a:srgbClr val="000000"/>
                  </a:outerShdw>
                </a:effectLst>
              </a:rPr>
              <a:t>Destroys Unity</a:t>
            </a:r>
          </a:p>
        </p:txBody>
      </p:sp>
      <p:pic>
        <p:nvPicPr>
          <p:cNvPr id="202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71363" y="4253409"/>
            <a:ext cx="4062074" cy="581655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379306" y="3634429"/>
            <a:ext cx="5309739" cy="566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Wisdom from above – (13)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Righteousness &amp; purity – (13,17)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Meekness – (13,17)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Peaceable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Willing to yield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Mercy &amp; good fruits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Impartiality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Sincerity – (17)</a:t>
            </a:r>
          </a:p>
        </p:txBody>
      </p:sp>
      <p:sp>
        <p:nvSpPr>
          <p:cNvPr id="204" name="Shape 204"/>
          <p:cNvSpPr/>
          <p:nvPr/>
        </p:nvSpPr>
        <p:spPr>
          <a:xfrm>
            <a:off x="4394668" y="1471158"/>
            <a:ext cx="4215464" cy="12910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25400" dir="3232643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sz="4900"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9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</a:rPr>
              <a:t>James 3:13–18</a:t>
            </a:r>
          </a:p>
        </p:txBody>
      </p:sp>
      <p:sp>
        <p:nvSpPr>
          <p:cNvPr id="205" name="Shape 205"/>
          <p:cNvSpPr/>
          <p:nvPr/>
        </p:nvSpPr>
        <p:spPr>
          <a:xfrm>
            <a:off x="7501063" y="3549762"/>
            <a:ext cx="5309739" cy="566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Earthly wisdom – (13)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Iniquity &amp; impurity - (13,17)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Harshness, rude – (13,17)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Warmongers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Obstinate / stubborn–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Unforgiving, evil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Partiality – (17)</a:t>
            </a:r>
            <a:endParaRPr sz="33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500"/>
              </a:spcBef>
              <a:buSzPct val="50000"/>
              <a:buBlip>
                <a:blip r:embed="rId6"/>
              </a:buBlip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Hypocrisy – (17)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1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15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5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1" dur="1500"/>
                                        <p:tgtEl>
                                          <p:spTgt spid="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1500"/>
                                        <p:tgtEl>
                                          <p:spTgt spid="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presetClass="entr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3" dur="1500"/>
                                        <p:tgtEl>
                                          <p:spTgt spid="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2"/>
      <p:bldP build="p" bldLvl="5" animBg="1" rev="0" advAuto="0" spid="20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8" name="Shape 20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209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817708"/>
            <a:ext cx="6450472" cy="69358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9700" dir="18367646">
              <a:srgbClr val="000000">
                <a:alpha val="50000"/>
              </a:srgbClr>
            </a:outerShdw>
          </a:effectLst>
        </p:spPr>
      </p:pic>
      <p:pic>
        <p:nvPicPr>
          <p:cNvPr id="21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827" y="5063938"/>
            <a:ext cx="4879632" cy="47779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</p:spPr>
      </p:pic>
      <p:sp>
        <p:nvSpPr>
          <p:cNvPr id="211" name="Shape 211"/>
          <p:cNvSpPr/>
          <p:nvPr/>
        </p:nvSpPr>
        <p:spPr>
          <a:xfrm>
            <a:off x="6232590" y="3193204"/>
            <a:ext cx="6644875" cy="618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3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Respecting the conscience of others – Rom.14:12,13,19-23; 1 Cor. 8:8-13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Being patient while we learn &amp; grow – Rom. 15:1-6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Do things that will lead to edification – Rom 14:19;       1 Cor. 14:26</a:t>
            </a:r>
            <a:endParaRPr sz="39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Walk in love – Rom 14:15;     Col 3:12-15; 1 Cor. 13</a:t>
            </a:r>
          </a:p>
        </p:txBody>
      </p:sp>
      <p:sp>
        <p:nvSpPr>
          <p:cNvPr id="212" name="Shape 212"/>
          <p:cNvSpPr/>
          <p:nvPr/>
        </p:nvSpPr>
        <p:spPr>
          <a:xfrm>
            <a:off x="346599" y="1925941"/>
            <a:ext cx="12311603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500"/>
              </a:spcBef>
              <a:defRPr sz="5100">
                <a:solidFill>
                  <a:srgbClr val="E3F8C8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100">
                <a:solidFill>
                  <a:srgbClr val="E3F8C8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Romans 14:1-15:6 &amp; 1 Cor. 8-14 (NKJ)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5" name="Shape 215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216" name="Shape 216"/>
          <p:cNvSpPr/>
          <p:nvPr/>
        </p:nvSpPr>
        <p:spPr>
          <a:xfrm>
            <a:off x="5058303" y="1990938"/>
            <a:ext cx="7039566" cy="760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God’s will is that we be united – 1 Cor. 1:10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God has provided a common standard through which unity is possible – Eph. 5:17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Unity depends upon our submission to the Divine standard – not just in doctrine – but also in practice!!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Unity &amp; Peace WILL NOT accidentally, or automatically happen!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9" name="Shape 21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220" name="Shape 220"/>
          <p:cNvSpPr/>
          <p:nvPr/>
        </p:nvSpPr>
        <p:spPr>
          <a:xfrm>
            <a:off x="5058303" y="1990938"/>
            <a:ext cx="7039566" cy="744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Unity by believing ONLY what the scriptures SAY! – John 17:20,21; Eph 4:4-6, 1 Cor. 1:10; 2 Tim. 3:16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Unity by preaching and teaching ONLY things authorized by the scriptures – 1 Peter 4:11; 2 Tim. 4:2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Unity by staying within the boundaries established by the scriptures - Col. 3:17; 2 Cor. 5:7; Rom. 10:17; 2 John 1:9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3" name="Shape 223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224" name="Shape 224"/>
          <p:cNvSpPr/>
          <p:nvPr/>
        </p:nvSpPr>
        <p:spPr>
          <a:xfrm>
            <a:off x="5058303" y="1990938"/>
            <a:ext cx="7039566" cy="185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4100"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Unity by developing the attitudes COMMANDED in the scriptures – </a:t>
            </a:r>
          </a:p>
        </p:txBody>
      </p:sp>
      <p:sp>
        <p:nvSpPr>
          <p:cNvPr id="225" name="Shape 225"/>
          <p:cNvSpPr/>
          <p:nvPr/>
        </p:nvSpPr>
        <p:spPr>
          <a:xfrm>
            <a:off x="2454060" y="3581400"/>
            <a:ext cx="10221483" cy="5956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Colossians 3:12–15 (NKJV)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12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Therefore, as 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elect of God, holy and beloved, put on tender mercies, kindness, humility, meekness, longsuffering; </a:t>
            </a:r>
            <a:r>
              <a:rPr baseline="31999"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13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bearing with one another, and forgiving one another, if anyone has a complaint against another; even as Christ forgave you, so you also 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must do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. </a:t>
            </a:r>
            <a:r>
              <a:rPr baseline="31999"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14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But above all these things put on love, which is the bond of perfection. </a:t>
            </a:r>
            <a:r>
              <a:rPr baseline="31999"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15</a:t>
            </a:r>
            <a:r>
              <a:rPr sz="36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And let the peace of God rule in your hearts, to which also you were called in one body; and be thankful.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28" name="Shape 22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229" name="Shape 229"/>
          <p:cNvSpPr/>
          <p:nvPr/>
        </p:nvSpPr>
        <p:spPr>
          <a:xfrm>
            <a:off x="5058303" y="1990938"/>
            <a:ext cx="7039566" cy="744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Is your desire to know and follow the TRUTH? Mat 26:39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Are you willing to lay aside, or at least NOT bind your opinions upon others for the sake of unity?</a:t>
            </a:r>
            <a:endParaRPr sz="41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1300"/>
              </a:spcBef>
              <a:buSzPct val="50000"/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41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Superficial approaches to division will never solve the problem - ONLY by truly conforming our hearts to the Lord’s teaching will we ever truly achieve unity! </a:t>
            </a:r>
          </a:p>
        </p:txBody>
      </p:sp>
    </p:spTree>
  </p:cSld>
  <p:clrMapOvr>
    <a:masterClrMapping/>
  </p:clrMapOvr>
  <p:transition spd="slow" advClick="1">
    <p:dissolve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presetClass="entr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6177279" y="9512299"/>
            <a:ext cx="6827522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r" defTabSz="914400">
              <a:defRPr sz="1600"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W. 65th St church of Christ / February 3, 2008</a:t>
            </a:r>
          </a:p>
        </p:txBody>
      </p:sp>
      <p:sp>
        <p:nvSpPr>
          <p:cNvPr id="232" name="Shape 232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/>
          <a:ln w="25400">
            <a:solidFill/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233" name="Shape 233"/>
          <p:cNvSpPr/>
          <p:nvPr/>
        </p:nvSpPr>
        <p:spPr>
          <a:xfrm>
            <a:off x="-1" y="9382251"/>
            <a:ext cx="5093548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spAutoFit/>
          </a:bodyPr>
          <a:lstStyle>
            <a:lvl1pPr algn="l" defTabSz="914400">
              <a:defRPr sz="1600"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  <a:t>Don McClain</a:t>
            </a:r>
          </a:p>
        </p:txBody>
      </p:sp>
      <p:sp>
        <p:nvSpPr>
          <p:cNvPr id="234" name="Shape 234"/>
          <p:cNvSpPr/>
          <p:nvPr>
            <p:ph type="sldNum" sz="quarter" idx="2"/>
          </p:nvPr>
        </p:nvSpPr>
        <p:spPr>
          <a:xfrm>
            <a:off x="12246186" y="-266701"/>
            <a:ext cx="758614" cy="2667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100000" lnSpcReduction="0"/>
          </a:bodyPr>
          <a:lstStyle/>
          <a:p>
            <a:pPr lvl="0">
              <a:defRPr>
                <a:solidFill>
                  <a:srgbClr val="000000"/>
                </a:solidFill>
                <a:effectLst/>
              </a:defRPr>
            </a:pPr>
            <a:fld id="{86CB4B4D-7CA3-9044-876B-883B54F8677D}" type="slidenum">
              <a:rPr>
                <a:solidFill>
                  <a:srgbClr val="ABABA2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rPr>
            </a:fld>
          </a:p>
        </p:txBody>
      </p:sp>
    </p:spTree>
  </p:cSld>
  <p:clrMapOvr>
    <a:masterClrMapping/>
  </p:clrMapOvr>
  <p:transition spd="slow" advClick="1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600">
                <a:solidFill>
                  <a:srgbClr val="888888"/>
                </a:solidFill>
              </a:rPr>
            </a:fld>
          </a:p>
        </p:txBody>
      </p:sp>
      <p:pic>
        <p:nvPicPr>
          <p:cNvPr id="23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899208"/>
            <a:ext cx="13004802" cy="5271045"/>
          </a:xfrm>
          <a:prstGeom prst="rect">
            <a:avLst/>
          </a:prstGeom>
        </p:spPr>
      </p:pic>
      <p:pic>
        <p:nvPicPr>
          <p:cNvPr id="23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39" name="Shape 23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349961" y="-50801"/>
            <a:ext cx="12304878" cy="8801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4510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1 Corinthians 13:8–13 (NKJV)</a:t>
            </a:r>
            <a:endParaRPr sz="64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8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Love never fails. But whether 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there are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prophecies, they will fail; whether 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there are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tongues, they will cease; whether 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there is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knowledge, it will vanish away. </a:t>
            </a: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9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For we know in part and we prophesy in part. </a:t>
            </a:r>
            <a:r>
              <a:rPr baseline="31999"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10</a:t>
            </a:r>
            <a:r>
              <a:rPr sz="61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But when that which is perfect has come, then that which is in part will be done away.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349961" y="-50801"/>
            <a:ext cx="12304878" cy="9563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24510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1 Corinthians 13:8–13 (NKJV)</a:t>
            </a:r>
            <a:endParaRPr sz="6400">
              <a:solidFill>
                <a:srgbClr val="FFFFFF"/>
              </a:solidFill>
              <a:effectLst>
                <a:outerShdw sx="100000" sy="100000" kx="0" ky="0" algn="b" rotWithShape="0" blurRad="63500" dist="63500" dir="1713171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11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When I was a child, I spoke as a child, I understood as a child, I thought as a child; but when I became a man, I put away childish things. </a:t>
            </a: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12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For now we see in a mirror, dimly, but then face to face. Now I know in part, but then I shall know just as I also am known. </a:t>
            </a:r>
            <a:r>
              <a:rPr baseline="31999"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13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And now abide faith, hope, love, these three; but the greatest of these 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is</a:t>
            </a:r>
            <a:r>
              <a:rPr sz="6000">
                <a:solidFill>
                  <a:srgbClr val="FFFFFF"/>
                </a:solidFill>
                <a:effectLst>
                  <a:outerShdw sx="100000" sy="100000" kx="0" ky="0" algn="b" rotWithShape="0" blurRad="63500" dist="63500" dir="1713171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love.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656166"/>
            <a:ext cx="12829966" cy="4993450"/>
          </a:xfrm>
          <a:prstGeom prst="rect">
            <a:avLst/>
          </a:prstGeom>
        </p:spPr>
      </p:pic>
      <p:pic>
        <p:nvPicPr>
          <p:cNvPr id="8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9" name="Shape 8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9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827" y="5604840"/>
            <a:ext cx="4327222" cy="42370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</p:spPr>
      </p:pic>
      <p:sp>
        <p:nvSpPr>
          <p:cNvPr id="91" name="Shape 91"/>
          <p:cNvSpPr/>
          <p:nvPr/>
        </p:nvSpPr>
        <p:spPr>
          <a:xfrm>
            <a:off x="4567302" y="6013450"/>
            <a:ext cx="8420560" cy="3530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467894" indent="-467894" algn="l">
              <a:spcBef>
                <a:spcPts val="2500"/>
              </a:spcBef>
              <a:buSzPct val="50000"/>
              <a:buBlip>
                <a:blip r:embed="rId5"/>
              </a:buBlip>
              <a:defRPr sz="4800"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8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The very nature of the relationship should produce unity, cohesion, joint labor &amp; joint success - (1 Pet 3:8; Ep. 2:21, 22; 1 Pe. 2:5).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94" name="Shape 94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95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817708"/>
            <a:ext cx="6450472" cy="69358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39700" dir="18367646">
              <a:srgbClr val="000000">
                <a:alpha val="50000"/>
              </a:srgbClr>
            </a:outerShdw>
          </a:effectLst>
        </p:spPr>
      </p:pic>
      <p:pic>
        <p:nvPicPr>
          <p:cNvPr id="9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827" y="5063938"/>
            <a:ext cx="4879632" cy="47779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6869509" y="3937871"/>
            <a:ext cx="5343521" cy="5499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467894" indent="-467894" algn="l">
              <a:spcBef>
                <a:spcPts val="25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Our submission to the authority of Jesus the Christ.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63500" dist="63500" dir="1643066">
                  <a:srgbClr val="000000"/>
                </a:outerShdw>
              </a:effectLst>
              <a:latin typeface="Adelon"/>
              <a:ea typeface="Adelon"/>
              <a:cs typeface="Adelon"/>
              <a:sym typeface="Adelon"/>
            </a:endParaRPr>
          </a:p>
          <a:p>
            <a:pPr lvl="0" marL="467894" indent="-467894" algn="l">
              <a:spcBef>
                <a:spcPts val="2500"/>
              </a:spcBef>
              <a:buSzPct val="50000"/>
              <a:buBlip>
                <a:blip r:embed="rId5"/>
              </a:buBlip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The application of the attitudes commanded by Jesus we are to have toward one another.</a:t>
            </a:r>
          </a:p>
        </p:txBody>
      </p:sp>
      <p:sp>
        <p:nvSpPr>
          <p:cNvPr id="98" name="Shape 98"/>
          <p:cNvSpPr/>
          <p:nvPr/>
        </p:nvSpPr>
        <p:spPr>
          <a:xfrm>
            <a:off x="4340484" y="2025225"/>
            <a:ext cx="8422890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500"/>
              </a:spcBef>
              <a:defRPr sz="5100">
                <a:solidFill>
                  <a:srgbClr val="E3F8C8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100">
                <a:solidFill>
                  <a:srgbClr val="E3F8C8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This unity is dependent upon two primary things: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844" y="-162583"/>
            <a:ext cx="13150488" cy="10078766"/>
          </a:xfrm>
          <a:prstGeom prst="rect">
            <a:avLst/>
          </a:prstGeom>
        </p:spPr>
      </p:pic>
      <p:pic>
        <p:nvPicPr>
          <p:cNvPr id="10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2" name="Shape 102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03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80064" y="4522861"/>
            <a:ext cx="6840462" cy="5054601"/>
          </a:xfrm>
          <a:prstGeom prst="rect">
            <a:avLst/>
          </a:prstGeom>
          <a:effectLst>
            <a:outerShdw sx="100000" sy="100000" kx="0" ky="0" algn="b" rotWithShape="0" blurRad="63500" dist="74515" dir="2421980">
              <a:srgbClr val="000000"/>
            </a:outerShdw>
          </a:effectLst>
        </p:spPr>
      </p:pic>
      <p:sp>
        <p:nvSpPr>
          <p:cNvPr id="104" name="Shape 104"/>
          <p:cNvSpPr/>
          <p:nvPr/>
        </p:nvSpPr>
        <p:spPr>
          <a:xfrm>
            <a:off x="5934156" y="1949419"/>
            <a:ext cx="6840462" cy="238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500"/>
              </a:spcBef>
              <a:def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We Should Make Every Effort To Be &amp; Remain United</a:t>
            </a:r>
          </a:p>
        </p:txBody>
      </p:sp>
    </p:spTree>
  </p:cSld>
  <p:clrMapOvr>
    <a:masterClrMapping/>
  </p:clrMapOvr>
  <p:transition spd="slow" advClick="1">
    <p:push dir="l"/>
  </p:transition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844" y="-162583"/>
            <a:ext cx="13150488" cy="10078766"/>
          </a:xfrm>
          <a:prstGeom prst="rect">
            <a:avLst/>
          </a:prstGeom>
        </p:spPr>
      </p:pic>
      <p:pic>
        <p:nvPicPr>
          <p:cNvPr id="10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8" name="Shape 108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09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1651" y="4268861"/>
            <a:ext cx="9488875" cy="5473701"/>
          </a:xfrm>
          <a:prstGeom prst="rect">
            <a:avLst/>
          </a:prstGeom>
          <a:effectLst>
            <a:outerShdw sx="100000" sy="100000" kx="0" ky="0" algn="b" rotWithShape="0" blurRad="63500" dist="74515" dir="2421980">
              <a:srgbClr val="000000"/>
            </a:outerShdw>
          </a:effectLst>
        </p:spPr>
      </p:pic>
      <p:sp>
        <p:nvSpPr>
          <p:cNvPr id="110" name="Shape 110"/>
          <p:cNvSpPr/>
          <p:nvPr/>
        </p:nvSpPr>
        <p:spPr>
          <a:xfrm>
            <a:off x="5934156" y="1949419"/>
            <a:ext cx="6840462" cy="238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500"/>
              </a:spcBef>
              <a:def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We Should Make Every Effort To Be &amp; Remain United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844" y="-162583"/>
            <a:ext cx="13150488" cy="10078766"/>
          </a:xfrm>
          <a:prstGeom prst="rect">
            <a:avLst/>
          </a:prstGeom>
        </p:spPr>
      </p:pic>
      <p:pic>
        <p:nvPicPr>
          <p:cNvPr id="11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4" name="Shape 114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pic>
        <p:nvPicPr>
          <p:cNvPr id="115" name="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0851" y="4302728"/>
            <a:ext cx="9488875" cy="5473700"/>
          </a:xfrm>
          <a:prstGeom prst="rect">
            <a:avLst/>
          </a:prstGeom>
          <a:effectLst>
            <a:outerShdw sx="100000" sy="100000" kx="0" ky="0" algn="b" rotWithShape="0" blurRad="63500" dist="74515" dir="2421980">
              <a:srgbClr val="000000"/>
            </a:outerShdw>
          </a:effectLst>
        </p:spPr>
      </p:pic>
      <p:sp>
        <p:nvSpPr>
          <p:cNvPr id="116" name="Shape 116"/>
          <p:cNvSpPr/>
          <p:nvPr/>
        </p:nvSpPr>
        <p:spPr>
          <a:xfrm>
            <a:off x="5934156" y="1949419"/>
            <a:ext cx="6840462" cy="238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2500"/>
              </a:spcBef>
              <a:def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  <a:latin typeface="Denmark"/>
                <a:ea typeface="Denmark"/>
                <a:cs typeface="Denmark"/>
                <a:sym typeface="Denmark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5000">
                <a:solidFill>
                  <a:srgbClr val="FFD479"/>
                </a:solidFill>
                <a:effectLst>
                  <a:outerShdw sx="100000" sy="100000" kx="0" ky="0" algn="b" rotWithShape="0" blurRad="63500" dist="63500" dir="1643066">
                    <a:srgbClr val="000000"/>
                  </a:outerShdw>
                </a:effectLst>
              </a:rPr>
              <a:t>We Should Make Every Effort To Be &amp; Remain United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9" name="Shape 119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20" name="Shape 120"/>
          <p:cNvSpPr/>
          <p:nvPr/>
        </p:nvSpPr>
        <p:spPr>
          <a:xfrm>
            <a:off x="438993" y="1989666"/>
            <a:ext cx="12126814" cy="6756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1 Corinthians 1:10–13 (NKJV)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10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Now I plead with you, brethren, by the name of our Lord Jesus Christ, that you all speak the same thing, and 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that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there be no divisions among you, but 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that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you be perfectly joined together in the same mind and in the same judgment. </a:t>
            </a:r>
            <a:r>
              <a:rPr baseline="31999"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11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For it has been declared to me concerning you, my brethren, by those of Chloe’s 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household,</a:t>
            </a:r>
            <a:r>
              <a:rPr sz="47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that there are contentions among you. </a:t>
            </a:r>
          </a:p>
        </p:txBody>
      </p:sp>
    </p:spTree>
  </p:cSld>
  <p:clrMapOvr>
    <a:masterClrMapping/>
  </p:clrMapOvr>
  <p:transition spd="slow" advClick="1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17" y="-124884"/>
            <a:ext cx="12829966" cy="15113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3" name="Shape 123"/>
          <p:cNvSpPr/>
          <p:nvPr/>
        </p:nvSpPr>
        <p:spPr>
          <a:xfrm>
            <a:off x="3537334" y="1038016"/>
            <a:ext cx="5930132" cy="7255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457200">
              <a:def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 i="0" sz="1800">
                <a:solidFill>
                  <a:srgbClr val="000000"/>
                </a:solidFill>
                <a:effectLst/>
              </a:defRPr>
            </a:pPr>
            <a:r>
              <a:rPr i="1" sz="4400">
                <a:solidFill>
                  <a:srgbClr val="DCDEE0"/>
                </a:solidFill>
                <a:effectLst>
                  <a:outerShdw sx="100000" sy="100000" kx="0" ky="0" algn="b" rotWithShape="0" blurRad="63500" dist="63500" dir="3325926">
                    <a:srgbClr val="000000"/>
                  </a:outerShdw>
                </a:effectLst>
              </a:rPr>
              <a:t>&amp; Things That Destroy It!</a:t>
            </a:r>
          </a:p>
        </p:txBody>
      </p:sp>
      <p:sp>
        <p:nvSpPr>
          <p:cNvPr id="124" name="Shape 124"/>
          <p:cNvSpPr/>
          <p:nvPr/>
        </p:nvSpPr>
        <p:spPr>
          <a:xfrm>
            <a:off x="438993" y="1989666"/>
            <a:ext cx="12126814" cy="6680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4515" dir="242198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rPr>
              <a:t>1 Corinthians 1:10–13 (NKJV)</a:t>
            </a:r>
            <a:endParaRPr sz="4400">
              <a:solidFill>
                <a:srgbClr val="FFFFFF"/>
              </a:solidFill>
              <a:effectLst>
                <a:outerShdw sx="100000" sy="100000" kx="0" ky="0" algn="b" rotWithShape="0" blurRad="63500" dist="63500" dir="1951967">
                  <a:srgbClr val="000000"/>
                </a:outerShdw>
              </a:effectLst>
              <a:latin typeface="Abject Failure"/>
              <a:ea typeface="Abject Failure"/>
              <a:cs typeface="Abject Failure"/>
              <a:sym typeface="Abject Failure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baseline="31999" sz="6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12</a:t>
            </a:r>
            <a:r>
              <a: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Now I say this, that each of you says, “I am of Paul,” or “I am of Apollos,” or “I am of Cephas,” or “I am of Christ.” </a:t>
            </a:r>
            <a:r>
              <a:rPr baseline="31999" sz="6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13</a:t>
            </a:r>
            <a:r>
              <a:rPr sz="6200">
                <a:solidFill>
                  <a:srgbClr val="FFFFFF"/>
                </a:solidFill>
                <a:effectLst>
                  <a:outerShdw sx="100000" sy="100000" kx="0" ky="0" algn="b" rotWithShape="0" blurRad="63500" dist="63500" dir="1951967">
                    <a:srgbClr val="000000"/>
                  </a:outerShdw>
                </a:effectLst>
                <a:latin typeface="Adelon"/>
                <a:ea typeface="Adelon"/>
                <a:cs typeface="Adelon"/>
                <a:sym typeface="Adelon"/>
              </a:rPr>
              <a:t> Is Christ divided? Was Paul crucified for you? Or were you baptized in the name of Paul?</a:t>
            </a:r>
          </a:p>
        </p:txBody>
      </p:sp>
    </p:spTree>
  </p:cSld>
  <p:clrMapOvr>
    <a:masterClrMapping/>
  </p:clrMapOvr>
  <p:transition spd="slow" advClick="1">
    <p:dissolve/>
  </p:transition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4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