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6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50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1875"/>
              <a:lumOff val="16453"/>
              <a:alpha val="30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85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6499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1"/>
        </a:fontRef>
        <a:schemeClr val="accent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6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tabLst>
                <a:tab pos="914400" algn="l"/>
              </a:tabLst>
              <a:defRPr i="1" sz="3000"/>
            </a:lvl1pPr>
          </a:lstStyle>
          <a:p>
            <a:pPr defTabSz="914400"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tabLst>
                <a:tab pos="914400" algn="l"/>
              </a:tabLst>
            </a:lvl1pPr>
          </a:lstStyle>
          <a:p>
            <a:pPr defTabSz="914400"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>
            <a:noAutofit/>
          </a:bodyPr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8" name="Shape 128"/>
          <p:cNvSpPr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914400" y="203200"/>
            <a:ext cx="11176000" cy="2540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defTabSz="457200">
              <a:defRPr sz="70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5" name="Shape 145"/>
          <p:cNvSpPr/>
          <p:nvPr>
            <p:ph type="body" sz="half" idx="1"/>
          </p:nvPr>
        </p:nvSpPr>
        <p:spPr>
          <a:xfrm>
            <a:off x="914400" y="2819400"/>
            <a:ext cx="5461000" cy="5715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marL="8663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  <a:lvl2pPr marL="14505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2pPr>
            <a:lvl3pPr marL="20347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3pPr>
            <a:lvl4pPr marL="26189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4pPr>
            <a:lvl5pPr marL="32031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xfrm>
            <a:off x="6299200" y="9283700"/>
            <a:ext cx="388665" cy="4000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57200">
              <a:defRPr sz="18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2593163" y="762000"/>
            <a:ext cx="7823201" cy="553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787400" y="6413500"/>
            <a:ext cx="11430000" cy="1778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787400" y="8178800"/>
            <a:ext cx="11430000" cy="825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787400" y="3289300"/>
            <a:ext cx="11430000" cy="3175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7239000" y="20828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546100" y="1473200"/>
            <a:ext cx="5969000" cy="3708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546100" y="5295900"/>
            <a:ext cx="59690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787400" y="2794000"/>
            <a:ext cx="114300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7239000" y="28702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787400" y="2794000"/>
            <a:ext cx="5715000" cy="5715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300"/>
              </a:spcBef>
              <a:buClrTx/>
              <a:defRPr sz="3300"/>
            </a:lvl1pPr>
            <a:lvl2pPr marL="736600" indent="-368300">
              <a:spcBef>
                <a:spcPts val="3300"/>
              </a:spcBef>
              <a:buClrTx/>
              <a:defRPr sz="3300"/>
            </a:lvl2pPr>
            <a:lvl3pPr marL="1104900" indent="-368300">
              <a:spcBef>
                <a:spcPts val="3300"/>
              </a:spcBef>
              <a:buClrTx/>
              <a:defRPr sz="3300"/>
            </a:lvl3pPr>
            <a:lvl4pPr marL="1473200" indent="-368300">
              <a:spcBef>
                <a:spcPts val="3300"/>
              </a:spcBef>
              <a:buClrTx/>
              <a:defRPr sz="3300"/>
            </a:lvl4pPr>
            <a:lvl5pPr marL="1841500" indent="-368300">
              <a:spcBef>
                <a:spcPts val="3300"/>
              </a:spcBef>
              <a:buClrTx/>
              <a:defRPr sz="33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8267700" y="4292600"/>
            <a:ext cx="3378200" cy="4610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8270063" y="835385"/>
            <a:ext cx="3378201" cy="254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1346200" y="838200"/>
            <a:ext cx="5943600" cy="806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863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1295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1727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21590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2590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3022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3454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3886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.tif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8"/>
          <p:cNvGrpSpPr/>
          <p:nvPr/>
        </p:nvGrpSpPr>
        <p:grpSpPr>
          <a:xfrm>
            <a:off x="143933" y="137583"/>
            <a:ext cx="12716934" cy="4728163"/>
            <a:chOff x="0" y="0"/>
            <a:chExt cx="12716933" cy="4728162"/>
          </a:xfrm>
        </p:grpSpPr>
        <p:pic>
          <p:nvPicPr>
            <p:cNvPr id="18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26501"/>
            <a:stretch>
              <a:fillRect/>
            </a:stretch>
          </p:blipFill>
          <p:spPr>
            <a:xfrm>
              <a:off x="215900" y="139700"/>
              <a:ext cx="12285134" cy="4169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716934" cy="4728164"/>
            </a:xfrm>
            <a:prstGeom prst="rect">
              <a:avLst/>
            </a:prstGeom>
            <a:effectLst/>
          </p:spPr>
        </p:pic>
      </p:grpSp>
      <p:sp>
        <p:nvSpPr>
          <p:cNvPr id="189" name="Shape 189"/>
          <p:cNvSpPr/>
          <p:nvPr/>
        </p:nvSpPr>
        <p:spPr>
          <a:xfrm>
            <a:off x="525991" y="281516"/>
            <a:ext cx="531495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04613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844397">
                    <a:srgbClr val="000000"/>
                  </a:outerShdw>
                </a:effectLst>
              </a:defRPr>
            </a:lvl1pPr>
          </a:lstStyle>
          <a:p>
            <a:pPr/>
            <a:r>
              <a:t>(2 Corinthians 5:12-21)</a:t>
            </a:r>
          </a:p>
        </p:txBody>
      </p:sp>
      <p:pic>
        <p:nvPicPr>
          <p:cNvPr id="190" name=""/>
          <p:cNvPicPr>
            <a:picLocks noChangeAspect="0"/>
          </p:cNvPicPr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143933" y="6701366"/>
            <a:ext cx="12716934" cy="2692401"/>
          </a:xfrm>
          <a:prstGeom prst="rect">
            <a:avLst/>
          </a:prstGeom>
          <a:effectLst>
            <a:outerShdw sx="100000" sy="100000" kx="0" ky="0" algn="b" rotWithShape="0" blurRad="139700" dist="104613" dir="2812743">
              <a:srgbClr val="000000">
                <a:alpha val="36175"/>
              </a:srgbClr>
            </a:outerShdw>
          </a:effectLst>
        </p:spPr>
      </p:pic>
      <p:pic>
        <p:nvPicPr>
          <p:cNvPr id="191" name="pasted-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329" y="4165070"/>
            <a:ext cx="12428142" cy="314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23" name="Shape 223"/>
          <p:cNvSpPr/>
          <p:nvPr/>
        </p:nvSpPr>
        <p:spPr>
          <a:xfrm>
            <a:off x="5634631" y="2830576"/>
            <a:ext cx="7363952" cy="663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25162" indent="-525162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 sz="4000"/>
              <a:t>Compelled by the love of Christ … 14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 death of Christ makes salvation possible for all - (John 3:16. 1 Jn 2:2; Rom 5:12-21)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Those who “believe in Him” have been made alive to God in Jesus - our life must be devoted to His service - (Rom 6:3-23; Gal 2:19,20; 3:26,27; Phil 1:20,21; Tit 2:14; Heb 13:20,21)</a:t>
            </a:r>
          </a:p>
        </p:txBody>
      </p:sp>
      <p:pic>
        <p:nvPicPr>
          <p:cNvPr id="224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39711"/>
            <a:ext cx="13104242" cy="16159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25" name="Shape 225"/>
          <p:cNvSpPr/>
          <p:nvPr/>
        </p:nvSpPr>
        <p:spPr>
          <a:xfrm>
            <a:off x="125028" y="4796366"/>
            <a:ext cx="5531163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5:14–15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14</a:t>
            </a:r>
            <a:r>
              <a:t> For the love of Christ compels us, because we judge thus: that if One died for all, then all died; </a:t>
            </a:r>
            <a:r>
              <a:rPr baseline="31999"/>
              <a:t>15</a:t>
            </a:r>
            <a:r>
              <a:t> and He died for all, that those who live should live no longer for themselves, but for Him who died for them and rose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29" name="Shape 229"/>
          <p:cNvSpPr/>
          <p:nvPr/>
        </p:nvSpPr>
        <p:spPr>
          <a:xfrm>
            <a:off x="5634631" y="2830576"/>
            <a:ext cx="7363952" cy="6568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“The flesh”</a:t>
            </a:r>
            <a:r>
              <a:t> has reference to false standards -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Prior to his conversion, his knowledge of Christ had been formed in accordance with external and mistaken standards - (Acts 22:4–5; 1 Cor. 15:9)</a:t>
            </a:r>
            <a:endParaRPr b="1" sz="4000"/>
          </a:p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“We know Him thus no longer.”</a:t>
            </a:r>
            <a:r>
              <a:t>  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no longer judged Christ after the false and artificial standards of the Pharisaical class to which he had belonged. (cf. Phil 3:2-11)</a:t>
            </a:r>
          </a:p>
        </p:txBody>
      </p:sp>
      <p:pic>
        <p:nvPicPr>
          <p:cNvPr id="230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14311"/>
            <a:ext cx="13104242" cy="16667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31" name="Shape 231"/>
          <p:cNvSpPr/>
          <p:nvPr/>
        </p:nvSpPr>
        <p:spPr>
          <a:xfrm>
            <a:off x="108094" y="5333999"/>
            <a:ext cx="5157986" cy="436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5:16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16</a:t>
            </a:r>
            <a:r>
              <a:t> Therefore, from now on, we regard no one according to the flesh. Even though we have known Christ according to the flesh, yet now we know </a:t>
            </a:r>
            <a:r>
              <a:rPr i="1"/>
              <a:t>Him thus</a:t>
            </a:r>
            <a:r>
              <a:t> no longer.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35" name="Shape 235"/>
          <p:cNvSpPr/>
          <p:nvPr/>
        </p:nvSpPr>
        <p:spPr>
          <a:xfrm>
            <a:off x="5634631" y="2681249"/>
            <a:ext cx="7363952" cy="700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“A new creation”</a:t>
            </a:r>
            <a:r>
              <a:t>-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 standing of one IN CHRIST - (Jn 3:3-5; Rom 6:3-19; Gal 2:20; 3:26-28; 6:14,15; Eph 1:3-2:10)</a:t>
            </a:r>
          </a:p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“Old things have passed away, all things have become new”</a:t>
            </a:r>
            <a:r>
              <a:t>  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Sins forgiven - given new life - (Acts 18:8; 2 Cor. 5:16; cf. Rom. 6:6–14; Eph. 4:22; Col. 3:9). </a:t>
            </a:r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 new life of devotion to Christ - (cf. 2 Cor. 5:14–15; Rom. 6:4; Eph. 4:23–5:2).</a:t>
            </a:r>
          </a:p>
        </p:txBody>
      </p:sp>
      <p:pic>
        <p:nvPicPr>
          <p:cNvPr id="23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14311"/>
            <a:ext cx="13104242" cy="16667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37" name="Shape 237"/>
          <p:cNvSpPr/>
          <p:nvPr/>
        </p:nvSpPr>
        <p:spPr>
          <a:xfrm>
            <a:off x="108094" y="5867400"/>
            <a:ext cx="5157986" cy="330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5:17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17</a:t>
            </a:r>
            <a:r>
              <a:t> Therefore, if anyone </a:t>
            </a:r>
            <a:r>
              <a:rPr i="1"/>
              <a:t>is</a:t>
            </a:r>
            <a:r>
              <a:t> in Christ, </a:t>
            </a:r>
            <a:r>
              <a:rPr i="1"/>
              <a:t>he is</a:t>
            </a:r>
            <a:r>
              <a:t> a new creation; old things have passed away; behold, all things have become new.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41" name="Shape 241"/>
          <p:cNvSpPr/>
          <p:nvPr/>
        </p:nvSpPr>
        <p:spPr>
          <a:xfrm>
            <a:off x="5634631" y="2681249"/>
            <a:ext cx="7363952" cy="696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“Reconciled to God”</a:t>
            </a:r>
            <a:r>
              <a:t>-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This is from God (cf. 4:6; 1 John 4:10; Ep 2:2-10; Tit 3:3-5).</a:t>
            </a:r>
          </a:p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“At peace with God”</a:t>
            </a:r>
            <a:r>
              <a:t>  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Our sins made us enemies of God - (Is 59:1,2; Eph 2:11,12; Col. 1:21; 2:13) </a:t>
            </a:r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But in Christ, we are reconciled to God in the body, (church), of Christ - Having our sins forgiven - (Rom 5:8-11; Eph 1:3- 14; 2:14-22; Col. 2:12; Acts 2:38).</a:t>
            </a:r>
          </a:p>
        </p:txBody>
      </p:sp>
      <p:pic>
        <p:nvPicPr>
          <p:cNvPr id="24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14311"/>
            <a:ext cx="13104242" cy="16667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43" name="Shape 243"/>
          <p:cNvSpPr/>
          <p:nvPr/>
        </p:nvSpPr>
        <p:spPr>
          <a:xfrm>
            <a:off x="226917" y="3098800"/>
            <a:ext cx="5327385" cy="650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5:18,19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18 </a:t>
            </a:r>
            <a:r>
              <a:t>Now all things </a:t>
            </a:r>
            <a:r>
              <a:rPr i="1"/>
              <a:t>are</a:t>
            </a:r>
            <a:r>
              <a:t> of God, who has reconciled us to Himself through Jesus Christ, and has given us the ministry of reconciliation, </a:t>
            </a:r>
            <a:r>
              <a:rPr baseline="31999"/>
              <a:t>19 </a:t>
            </a:r>
            <a:r>
              <a:t>that is, that God was in Christ reconciling the world to Himself, not imputing their trespasses to them, and has committed to us the word of reconciliation.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47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14311"/>
            <a:ext cx="13104242" cy="16667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48" name="Shape 248"/>
          <p:cNvSpPr/>
          <p:nvPr/>
        </p:nvSpPr>
        <p:spPr>
          <a:xfrm>
            <a:off x="5742665" y="2778023"/>
            <a:ext cx="6972731" cy="680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7232" dir="2349094">
              <a:srgbClr val="000000">
                <a:alpha val="3370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2 Corinthians 5:20–21 (NKJV)</a:t>
            </a:r>
          </a:p>
          <a:p>
            <a:pPr defTabSz="457200">
              <a:defRPr sz="4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aseline="31999"/>
              <a:t>20</a:t>
            </a:r>
            <a:r>
              <a:t> Now then, we are ambassadors for Christ, as though God were pleading through us: we implore </a:t>
            </a:r>
            <a:r>
              <a:rPr i="1"/>
              <a:t>you</a:t>
            </a:r>
            <a:r>
              <a:t> on Christ’s behalf, be reconciled to God. </a:t>
            </a:r>
            <a:r>
              <a:rPr baseline="31999"/>
              <a:t>21</a:t>
            </a:r>
            <a:r>
              <a:t> For He made Him who knew no sin </a:t>
            </a:r>
            <a:r>
              <a:rPr i="1"/>
              <a:t>to be</a:t>
            </a:r>
            <a:r>
              <a:t> sin for us, that we might become the righteousness of God in Him.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5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14311"/>
            <a:ext cx="13104242" cy="16667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53" name="Shape 253"/>
          <p:cNvSpPr/>
          <p:nvPr/>
        </p:nvSpPr>
        <p:spPr>
          <a:xfrm>
            <a:off x="226917" y="5033433"/>
            <a:ext cx="5327385" cy="459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5:20,21 (NKJV)</a:t>
            </a:r>
          </a:p>
          <a:p>
            <a:pPr defTabSz="457200"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21</a:t>
            </a:r>
            <a:r>
              <a:t> For He made Him who knew no sin </a:t>
            </a:r>
            <a:r>
              <a:rPr i="1"/>
              <a:t>to be</a:t>
            </a:r>
            <a:r>
              <a:t> sin for us, that we might become the righteousness of God in Him.</a:t>
            </a:r>
          </a:p>
        </p:txBody>
      </p:sp>
      <p:sp>
        <p:nvSpPr>
          <p:cNvPr id="254" name="Shape 254"/>
          <p:cNvSpPr/>
          <p:nvPr/>
        </p:nvSpPr>
        <p:spPr>
          <a:xfrm>
            <a:off x="5634631" y="2681249"/>
            <a:ext cx="7294697" cy="698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“BE Reconciled to God”</a:t>
            </a:r>
            <a:r>
              <a:t>-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We can choose - (Rom 6:16,17)</a:t>
            </a:r>
          </a:p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“He was Made </a:t>
            </a:r>
            <a:r>
              <a:rPr i="1"/>
              <a:t>To be</a:t>
            </a:r>
            <a:r>
              <a:rPr b="1"/>
              <a:t> sin for us”</a:t>
            </a:r>
            <a:r>
              <a:t>  </a:t>
            </a:r>
            <a:endParaRPr b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Treated as a sinner - (Gal 3:13)</a:t>
            </a:r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Likeness of sinful flesh, but not a sinner - (Rom 8:3; Heb 2:9-15; 1 Pet 2:21,22)</a:t>
            </a:r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God’s sacrifice for our sins - (Isaiah 53:3-6,10; Rom 4:25; 1 Pet 3:18; 1 Jn 1:1,2)</a:t>
            </a:r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We are justified “in Christ” - (Rom 1:16,17; 3:25,26)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58" name="Shape 258"/>
          <p:cNvSpPr/>
          <p:nvPr/>
        </p:nvSpPr>
        <p:spPr>
          <a:xfrm>
            <a:off x="91161" y="4292599"/>
            <a:ext cx="5157986" cy="543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5:11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11</a:t>
            </a:r>
            <a:r>
              <a:t> Knowing, therefore, the terror of the Lord, we persuade men;  … </a:t>
            </a:r>
            <a:r>
              <a:rPr baseline="31999"/>
              <a:t>20</a:t>
            </a:r>
            <a:r>
              <a:t> … we are ambassadors for Christ, as though God were pleading through us: we implore </a:t>
            </a:r>
            <a:r>
              <a:rPr i="1"/>
              <a:t>you</a:t>
            </a:r>
            <a:r>
              <a:t> on Christ’s behalf, be reconciled to God. </a:t>
            </a:r>
          </a:p>
        </p:txBody>
      </p:sp>
      <p:pic>
        <p:nvPicPr>
          <p:cNvPr id="259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3591" y="6231894"/>
            <a:ext cx="7486080" cy="25430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60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52607" y="1848299"/>
            <a:ext cx="7668047" cy="25430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61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52607" y="4045542"/>
            <a:ext cx="7668047" cy="25430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3"/>
      <p:bldP build="whole" bldLvl="1" animBg="1" rev="0" advAuto="0" spid="260" grpId="1"/>
      <p:bldP build="whole" bldLvl="1" animBg="1" rev="0" advAuto="0" spid="26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329" y="3995737"/>
            <a:ext cx="12428142" cy="3149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Group 270"/>
          <p:cNvGrpSpPr/>
          <p:nvPr/>
        </p:nvGrpSpPr>
        <p:grpSpPr>
          <a:xfrm>
            <a:off x="143933" y="137583"/>
            <a:ext cx="12716934" cy="4728163"/>
            <a:chOff x="0" y="0"/>
            <a:chExt cx="12716933" cy="4728162"/>
          </a:xfrm>
        </p:grpSpPr>
        <p:pic>
          <p:nvPicPr>
            <p:cNvPr id="269" name="pasted-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26501"/>
            <a:stretch>
              <a:fillRect/>
            </a:stretch>
          </p:blipFill>
          <p:spPr>
            <a:xfrm>
              <a:off x="215900" y="139700"/>
              <a:ext cx="12285134" cy="4169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2716934" cy="4728164"/>
            </a:xfrm>
            <a:prstGeom prst="rect">
              <a:avLst/>
            </a:prstGeom>
            <a:effectLst/>
          </p:spPr>
        </p:pic>
      </p:grpSp>
      <p:sp>
        <p:nvSpPr>
          <p:cNvPr id="271" name="Shape 271"/>
          <p:cNvSpPr/>
          <p:nvPr/>
        </p:nvSpPr>
        <p:spPr>
          <a:xfrm>
            <a:off x="659341" y="281516"/>
            <a:ext cx="504825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04613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844397">
                    <a:srgbClr val="000000"/>
                  </a:outerShdw>
                </a:effectLst>
              </a:defRPr>
            </a:lvl1pPr>
          </a:lstStyle>
          <a:p>
            <a:pPr/>
            <a:r>
              <a:t>(2 Corinthians 5:1-11)</a:t>
            </a:r>
          </a:p>
        </p:txBody>
      </p:sp>
      <p:pic>
        <p:nvPicPr>
          <p:cNvPr id="272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14855" y="6053940"/>
            <a:ext cx="13634510" cy="3813050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499285" y="340783"/>
            <a:ext cx="12006230" cy="894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60172" dir="2812743">
              <a:srgbClr val="000000">
                <a:alpha val="2729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400">
                <a:solidFill>
                  <a:srgbClr val="000000"/>
                </a:solidFill>
                <a:latin typeface="Perpetua Titling MT Light"/>
                <a:ea typeface="Perpetua Titling MT Light"/>
                <a:cs typeface="Perpetua Titling MT Light"/>
                <a:sym typeface="Perpetua Titling MT Light"/>
              </a:defRPr>
            </a:pPr>
            <a:r>
              <a:t>1 Peter 1:3–9 (NKJV)</a:t>
            </a:r>
          </a:p>
          <a:p>
            <a:pPr defTabSz="457200">
              <a:defRPr sz="54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3</a:t>
            </a:r>
            <a:r>
              <a:t> Blessed </a:t>
            </a:r>
            <a:r>
              <a:t>be</a:t>
            </a:r>
            <a:r>
              <a:t> the God and Father of our Lord Jesus Christ, who according to His abundant mercy has begotten us again to a living hope through the resurrection of Jesus Christ from the dead, </a:t>
            </a:r>
            <a:r>
              <a:rPr baseline="31999"/>
              <a:t>4</a:t>
            </a:r>
            <a:r>
              <a:t> to an inheritance incorruptible and undefiled and that does not fade away, reserved in heaven for you, </a:t>
            </a:r>
            <a:r>
              <a:rPr baseline="31999"/>
              <a:t>5</a:t>
            </a:r>
            <a:r>
              <a:t> who are kept by the power of God through faith for salvation ready to be revealed in the last time.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352408" y="516466"/>
            <a:ext cx="12299984" cy="847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5:12–21 (NKJV)</a:t>
            </a:r>
          </a:p>
          <a:p>
            <a:pPr defTabSz="457200">
              <a:spcBef>
                <a:spcPts val="1000"/>
              </a:spcBef>
              <a:defRPr sz="64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12</a:t>
            </a:r>
            <a:r>
              <a:t> For we do not commend ourselves again to you, but give you opportunity to boast on our behalf, that you may have </a:t>
            </a:r>
            <a:r>
              <a:t>an answer</a:t>
            </a:r>
            <a:r>
              <a:t> for those who boast in appearance and not in heart. </a:t>
            </a:r>
            <a:r>
              <a:rPr baseline="31999"/>
              <a:t>13</a:t>
            </a:r>
            <a:r>
              <a:t> For if we are beside ourselves, </a:t>
            </a:r>
            <a:r>
              <a:t>it is</a:t>
            </a:r>
            <a:r>
              <a:t> for God; or if we are of sound mind, </a:t>
            </a:r>
            <a:r>
              <a:t>it is</a:t>
            </a:r>
            <a:r>
              <a:t> for you.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352408" y="516466"/>
            <a:ext cx="12299984" cy="79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5:12–21 (NKJV)</a:t>
            </a:r>
          </a:p>
          <a:p>
            <a:pPr defTabSz="457200">
              <a:spcBef>
                <a:spcPts val="1000"/>
              </a:spcBef>
              <a:defRPr sz="69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14</a:t>
            </a:r>
            <a:r>
              <a:t> For the love of Christ compels us, because we judge thus: that if One died for all, then all died; </a:t>
            </a:r>
            <a:r>
              <a:rPr baseline="31999"/>
              <a:t>15</a:t>
            </a:r>
            <a:r>
              <a:t> and He died for all, that those who live should live no longer for themselves, but for Him who died for them and rose again.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352408" y="516466"/>
            <a:ext cx="12299984" cy="806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5:12–21 (NKJV)</a:t>
            </a:r>
          </a:p>
          <a:p>
            <a:pPr defTabSz="457200">
              <a:spcBef>
                <a:spcPts val="1000"/>
              </a:spcBef>
              <a:defRPr sz="61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16</a:t>
            </a:r>
            <a:r>
              <a:t> Therefore, from now on, we regard no one according to the flesh. Even though we have known Christ according to the flesh, yet now we know </a:t>
            </a:r>
            <a:r>
              <a:t>Him thus</a:t>
            </a:r>
            <a:r>
              <a:t> no longer. </a:t>
            </a:r>
            <a:r>
              <a:rPr baseline="31999"/>
              <a:t>17</a:t>
            </a:r>
            <a:r>
              <a:t> Therefore, if anyone </a:t>
            </a:r>
            <a:r>
              <a:t>is</a:t>
            </a:r>
            <a:r>
              <a:t> in Christ, </a:t>
            </a:r>
            <a:r>
              <a:t>he is</a:t>
            </a:r>
            <a:r>
              <a:t> a new creation; old things have passed away; behold, all things have become new.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352408" y="516466"/>
            <a:ext cx="12299984" cy="826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5:12–21 (NKJV)</a:t>
            </a:r>
          </a:p>
          <a:p>
            <a:pPr defTabSz="457200">
              <a:spcBef>
                <a:spcPts val="1000"/>
              </a:spcBef>
              <a:defRPr sz="62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18</a:t>
            </a:r>
            <a:r>
              <a:t> Now all things </a:t>
            </a:r>
            <a:r>
              <a:t>are</a:t>
            </a:r>
            <a:r>
              <a:t> of God, who has reconciled us to Himself through Jesus Christ, and has given us the ministry of reconciliation, </a:t>
            </a:r>
            <a:r>
              <a:rPr baseline="31999"/>
              <a:t>19</a:t>
            </a:r>
            <a:r>
              <a:t> that is, that God was in Christ reconciling the world to Himself, not imputing their trespasses to them, and has committed to us the word of reconciliation.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352408" y="516466"/>
            <a:ext cx="12299984" cy="86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5:12–21 (NKJV)</a:t>
            </a:r>
          </a:p>
          <a:p>
            <a:pPr defTabSz="457200">
              <a:spcBef>
                <a:spcPts val="1000"/>
              </a:spcBef>
              <a:defRPr sz="66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20</a:t>
            </a:r>
            <a:r>
              <a:t> Now then, we are ambassadors for Christ, as though God were pleading through us: we implore </a:t>
            </a:r>
            <a:r>
              <a:t>you</a:t>
            </a:r>
            <a:r>
              <a:t> on Christ’s behalf, be reconciled to God. </a:t>
            </a:r>
            <a:r>
              <a:rPr baseline="31999"/>
              <a:t>21</a:t>
            </a:r>
            <a:r>
              <a:t> For He made Him who knew no sin </a:t>
            </a:r>
            <a:r>
              <a:t>to be</a:t>
            </a:r>
            <a:r>
              <a:t> sin for us, that we might become the righteousness of God in Him.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05" name="Shape 205"/>
          <p:cNvSpPr/>
          <p:nvPr/>
        </p:nvSpPr>
        <p:spPr>
          <a:xfrm>
            <a:off x="5634631" y="2830576"/>
            <a:ext cx="7363952" cy="675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b="1" sz="4000"/>
              <a:t>We do not commend ourselves again …”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Paul need NOT commend himself - (cf. 3:1; 6:4; 10:2,8,12, 18; 12:11)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They should be supporting &amp; defending Paul - (Prov 27:2)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They should be both motivated &amp; equipped to respond to the pretenders on Paul’s behalf - (cf. 11:18,22; 10:12)</a:t>
            </a:r>
          </a:p>
        </p:txBody>
      </p:sp>
      <p:pic>
        <p:nvPicPr>
          <p:cNvPr id="20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39711"/>
            <a:ext cx="13104242" cy="16159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07" name="Shape 207"/>
          <p:cNvSpPr/>
          <p:nvPr/>
        </p:nvSpPr>
        <p:spPr>
          <a:xfrm>
            <a:off x="91161" y="4779433"/>
            <a:ext cx="5157986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5:12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12</a:t>
            </a:r>
            <a:r>
              <a:t> For we do not commend ourselves again to you, but give you opportunity to boast on our behalf, that you may have </a:t>
            </a:r>
            <a:r>
              <a:rPr i="1"/>
              <a:t>an answer</a:t>
            </a:r>
            <a:r>
              <a:t> for those who boast in appearance and not in heart.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11" name="Shape 211"/>
          <p:cNvSpPr/>
          <p:nvPr/>
        </p:nvSpPr>
        <p:spPr>
          <a:xfrm>
            <a:off x="5634631" y="2830576"/>
            <a:ext cx="7363952" cy="663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b="1" sz="4000"/>
              <a:t>We do not commend ourselves again …”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If people think we a crazy, we are who and what we are for God - (cf. Acts 26:24; 1 Cor. 1:18-25; 4:10–13; 1 Thes. 2:3–11)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Paul’s efforts among them was for their benefit — even though he often found himself persecuted - he did so gladly for the church - (Ac. 26:25; Col. 1:24; 2 Ti. 2:10)</a:t>
            </a:r>
          </a:p>
        </p:txBody>
      </p:sp>
      <p:pic>
        <p:nvPicPr>
          <p:cNvPr id="21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39711"/>
            <a:ext cx="13104242" cy="16159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13" name="Shape 213"/>
          <p:cNvSpPr/>
          <p:nvPr/>
        </p:nvSpPr>
        <p:spPr>
          <a:xfrm>
            <a:off x="125028" y="6489699"/>
            <a:ext cx="5157985" cy="276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13</a:t>
            </a:r>
            <a:r>
              <a:t> For if we are beside ourselves, </a:t>
            </a:r>
            <a:r>
              <a:rPr i="1"/>
              <a:t>it is</a:t>
            </a:r>
            <a:r>
              <a:t> for God; or if we are of sound mind, </a:t>
            </a:r>
            <a:r>
              <a:rPr i="1"/>
              <a:t>it is</a:t>
            </a:r>
            <a:r>
              <a:t> for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797" y="-593196"/>
            <a:ext cx="10337206" cy="251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17" name="Shape 217"/>
          <p:cNvSpPr/>
          <p:nvPr/>
        </p:nvSpPr>
        <p:spPr>
          <a:xfrm>
            <a:off x="5634631" y="2830576"/>
            <a:ext cx="7363952" cy="675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25162" indent="-525162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 sz="4000"/>
              <a:t>Compelled by the love of Christ … 14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Why would Paul risk his life for the church? (v. 13) Because of Christ’s love for us - (cf. Mark 3:21; Phil. 2:6–8; 1 Tim. 2:6; Heb. 2:9; 1 John 2:2).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Christ’s love compelled PAUL to LIVE &amp; DIE for Christ - (Rom. 6:3–4; Gal. 2:20; 1 John 3:16).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It should also compel us - Rom 6</a:t>
            </a:r>
          </a:p>
        </p:txBody>
      </p:sp>
      <p:pic>
        <p:nvPicPr>
          <p:cNvPr id="218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721" y="1039711"/>
            <a:ext cx="13104242" cy="16159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19" name="Shape 219"/>
          <p:cNvSpPr/>
          <p:nvPr/>
        </p:nvSpPr>
        <p:spPr>
          <a:xfrm>
            <a:off x="125028" y="4796366"/>
            <a:ext cx="5531163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5:14–15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14</a:t>
            </a:r>
            <a:r>
              <a:t> For the love of Christ compels us, because we judge thus: that if One died for all, then all died; </a:t>
            </a:r>
            <a:r>
              <a:rPr baseline="31999"/>
              <a:t>15</a:t>
            </a:r>
            <a:r>
              <a:t> and He died for all, that those who live should live no longer for themselves, but for Him who died for them and rose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