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1pPr>
    <a:lvl2pPr marL="0" marR="0" indent="4572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2pPr>
    <a:lvl3pPr marL="0" marR="0" indent="9144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3pPr>
    <a:lvl4pPr marL="0" marR="0" indent="13716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4pPr>
    <a:lvl5pPr marL="0" marR="0" indent="18288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5pPr>
    <a:lvl6pPr marL="0" marR="0" indent="22860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6pPr>
    <a:lvl7pPr marL="0" marR="0" indent="27432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7pPr>
    <a:lvl8pPr marL="0" marR="0" indent="32004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8pPr>
    <a:lvl9pPr marL="0" marR="0" indent="365760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FCC"/>
          </a:solidFill>
        </a:fill>
      </a:tcStyle>
    </a:wholeTbl>
    <a:band2H>
      <a:tcTxStyle b="def" i="def"/>
      <a:tcStyle>
        <a:tcBdr/>
        <a:fill>
          <a:solidFill>
            <a:srgbClr val="FCF0E7"/>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DAD7"/>
          </a:solidFill>
        </a:fill>
      </a:tcStyle>
    </a:wholeTbl>
    <a:band2H>
      <a:tcTxStyle b="def" i="def"/>
      <a:tcStyle>
        <a:tcBdr/>
        <a:fill>
          <a:solidFill>
            <a:srgbClr val="F2EDEC"/>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D5CB"/>
          </a:solidFill>
        </a:fill>
      </a:tcStyle>
    </a:wholeTbl>
    <a:band2H>
      <a:tcTxStyle b="def" i="def"/>
      <a:tcStyle>
        <a:tcBdr/>
        <a:fill>
          <a:solidFill>
            <a:srgbClr val="F4EBE7"/>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300480" latinLnBrk="0">
      <a:spcBef>
        <a:spcPts val="600"/>
      </a:spcBef>
      <a:defRPr sz="1600">
        <a:latin typeface="+mj-lt"/>
        <a:ea typeface="+mj-ea"/>
        <a:cs typeface="+mj-cs"/>
        <a:sym typeface="Arial"/>
      </a:defRPr>
    </a:lvl1pPr>
    <a:lvl2pPr indent="228600" defTabSz="1300480" latinLnBrk="0">
      <a:spcBef>
        <a:spcPts val="600"/>
      </a:spcBef>
      <a:defRPr sz="1600">
        <a:latin typeface="+mj-lt"/>
        <a:ea typeface="+mj-ea"/>
        <a:cs typeface="+mj-cs"/>
        <a:sym typeface="Arial"/>
      </a:defRPr>
    </a:lvl2pPr>
    <a:lvl3pPr indent="457200" defTabSz="1300480" latinLnBrk="0">
      <a:spcBef>
        <a:spcPts val="600"/>
      </a:spcBef>
      <a:defRPr sz="1600">
        <a:latin typeface="+mj-lt"/>
        <a:ea typeface="+mj-ea"/>
        <a:cs typeface="+mj-cs"/>
        <a:sym typeface="Arial"/>
      </a:defRPr>
    </a:lvl3pPr>
    <a:lvl4pPr indent="685800" defTabSz="1300480" latinLnBrk="0">
      <a:spcBef>
        <a:spcPts val="600"/>
      </a:spcBef>
      <a:defRPr sz="1600">
        <a:latin typeface="+mj-lt"/>
        <a:ea typeface="+mj-ea"/>
        <a:cs typeface="+mj-cs"/>
        <a:sym typeface="Arial"/>
      </a:defRPr>
    </a:lvl4pPr>
    <a:lvl5pPr indent="914400" defTabSz="1300480" latinLnBrk="0">
      <a:spcBef>
        <a:spcPts val="600"/>
      </a:spcBef>
      <a:defRPr sz="1600">
        <a:latin typeface="+mj-lt"/>
        <a:ea typeface="+mj-ea"/>
        <a:cs typeface="+mj-cs"/>
        <a:sym typeface="Arial"/>
      </a:defRPr>
    </a:lvl5pPr>
    <a:lvl6pPr indent="1143000" defTabSz="1300480" latinLnBrk="0">
      <a:spcBef>
        <a:spcPts val="600"/>
      </a:spcBef>
      <a:defRPr sz="1600">
        <a:latin typeface="+mj-lt"/>
        <a:ea typeface="+mj-ea"/>
        <a:cs typeface="+mj-cs"/>
        <a:sym typeface="Arial"/>
      </a:defRPr>
    </a:lvl6pPr>
    <a:lvl7pPr indent="1371600" defTabSz="1300480" latinLnBrk="0">
      <a:spcBef>
        <a:spcPts val="600"/>
      </a:spcBef>
      <a:defRPr sz="1600">
        <a:latin typeface="+mj-lt"/>
        <a:ea typeface="+mj-ea"/>
        <a:cs typeface="+mj-cs"/>
        <a:sym typeface="Arial"/>
      </a:defRPr>
    </a:lvl7pPr>
    <a:lvl8pPr indent="1600200" defTabSz="1300480" latinLnBrk="0">
      <a:spcBef>
        <a:spcPts val="600"/>
      </a:spcBef>
      <a:defRPr sz="1600">
        <a:latin typeface="+mj-lt"/>
        <a:ea typeface="+mj-ea"/>
        <a:cs typeface="+mj-cs"/>
        <a:sym typeface="Arial"/>
      </a:defRPr>
    </a:lvl8pPr>
    <a:lvl9pPr indent="1828800" defTabSz="1300480" latinLnBrk="0">
      <a:spcBef>
        <a:spcPts val="600"/>
      </a:spcBef>
      <a:defRPr sz="1600">
        <a:latin typeface="+mj-lt"/>
        <a:ea typeface="+mj-ea"/>
        <a:cs typeface="+mj-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www.pvcc.org/pvflc/activities_schedule.html" TargetMode="External"/><Relationship Id="rId4" Type="http://schemas.openxmlformats.org/officeDocument/2006/relationships/hyperlink" Target="http://www.pvcc.org/pvflc/aerobic_classes.html" TargetMode="External"/><Relationship Id="rId5" Type="http://schemas.openxmlformats.org/officeDocument/2006/relationships/hyperlink" Target="http://www.pvcc.org/pvflc/policies_procedures.html" TargetMode="External"/><Relationship Id="rId6" Type="http://schemas.openxmlformats.org/officeDocument/2006/relationships/hyperlink" Target="http://www.pvcc.org/pvflc/manager.html" TargetMode="Externa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lvl1pPr defTabSz="584200">
              <a:spcBef>
                <a:spcPts val="0"/>
              </a:spcBef>
              <a:buClr>
                <a:srgbClr val="E9ADD0"/>
              </a:buClr>
              <a:defRPr sz="2200">
                <a:latin typeface="Lucida Grande"/>
                <a:ea typeface="Lucida Grande"/>
                <a:cs typeface="Lucida Grande"/>
                <a:sym typeface="Lucida Grande"/>
              </a:defRPr>
            </a:lvl1pPr>
          </a:lstStyle>
          <a:p>
            <a:pPr/>
            <a:r>
              <a:t>You Are Welcome At Any And All of Our Services!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defTabSz="914400">
              <a:spcBef>
                <a:spcPts val="300"/>
              </a:spcBef>
              <a:defRPr sz="1100"/>
            </a:pPr>
            <a:r>
              <a:t>Take a break. Break some bread with a friend. Watch the big-screen TV, or watch what's going on in the PVFLC Gym. And watch your weight at the same time.</a:t>
            </a:r>
          </a:p>
          <a:p>
            <a:pPr defTabSz="914400">
              <a:spcBef>
                <a:spcPts val="300"/>
              </a:spcBef>
              <a:defRPr sz="1100"/>
            </a:pPr>
            <a:r>
              <a:t>As well as your budget. A little coffee break won't break your bank, or cost you too much bread here.</a:t>
            </a:r>
          </a:p>
          <a:p>
            <a:pPr defTabSz="914400">
              <a:spcBef>
                <a:spcPts val="300"/>
              </a:spcBef>
              <a:defRPr sz="1100"/>
            </a:pPr>
            <a:r>
              <a:t>And you can chat with Sandy or Celese about catering an event - or a recurring meeting - in the PV facility.</a:t>
            </a:r>
          </a:p>
          <a:p>
            <a:pPr defTabSz="914400">
              <a:spcBef>
                <a:spcPts val="300"/>
              </a:spcBef>
              <a:defRPr b="1" sz="1100"/>
            </a:pPr>
            <a:r>
              <a:t>Open Monday - Friday</a:t>
            </a:r>
          </a:p>
          <a:p>
            <a:pPr defTabSz="914400">
              <a:spcBef>
                <a:spcPts val="300"/>
              </a:spcBef>
              <a:defRPr b="1" sz="1100"/>
            </a:pPr>
            <a:r>
              <a:t>Breakfast 7:00am-10:00am</a:t>
            </a:r>
          </a:p>
          <a:p>
            <a:pPr defTabSz="914400">
              <a:spcBef>
                <a:spcPts val="300"/>
              </a:spcBef>
              <a:defRPr b="1" sz="1100"/>
            </a:pPr>
            <a:r>
              <a:t>Lunch 11:00am - 2:00pm</a:t>
            </a:r>
          </a:p>
          <a:p>
            <a:pPr defTabSz="914400">
              <a:spcBef>
                <a:spcPts val="300"/>
              </a:spcBef>
              <a:defRPr b="1" sz="1100"/>
            </a:pPr>
            <a:r>
              <a:t>(Payment by Cash or Check Only</a:t>
            </a:r>
            <a:br/>
            <a:r>
              <a:t>Credit / Debit Coming Soon) </a:t>
            </a:r>
          </a:p>
          <a:p>
            <a:pPr defTabSz="914400">
              <a:spcBef>
                <a:spcPts val="300"/>
              </a:spcBef>
              <a:defRPr sz="1100"/>
            </a:pPr>
          </a:p>
          <a:p>
            <a:pPr defTabSz="914400">
              <a:spcBef>
                <a:spcPts val="300"/>
              </a:spcBef>
              <a:defRPr b="1" sz="1100"/>
            </a:pPr>
            <a:br/>
            <a:r>
              <a:rPr u="sng">
                <a:solidFill>
                  <a:srgbClr val="AD1F1F"/>
                </a:solidFill>
                <a:uFill>
                  <a:solidFill>
                    <a:srgbClr val="AD1F1F"/>
                  </a:solidFill>
                </a:uFill>
                <a:hlinkClick r:id="rId3" invalidUrl="" action="" tgtFrame="" tooltip="" history="1" highlightClick="0" endSnd="0"/>
              </a:rPr>
              <a:t>Schedule of Activities</a:t>
            </a:r>
            <a:br/>
            <a:r>
              <a:rPr b="0"/>
              <a:t>Daily events in the Gym, track, training areas </a:t>
            </a:r>
          </a:p>
          <a:p>
            <a:pPr defTabSz="914400">
              <a:spcBef>
                <a:spcPts val="300"/>
              </a:spcBef>
              <a:defRPr b="1" sz="1100"/>
            </a:pPr>
            <a:r>
              <a:rPr u="sng">
                <a:solidFill>
                  <a:srgbClr val="AD1F1F"/>
                </a:solidFill>
                <a:uFill>
                  <a:solidFill>
                    <a:srgbClr val="AD1F1F"/>
                  </a:solidFill>
                </a:uFill>
                <a:hlinkClick r:id="rId4" invalidUrl="" action="" tgtFrame="" tooltip="" history="1" highlightClick="0" endSnd="0"/>
              </a:rPr>
              <a:t>Aerobic Class Schedule</a:t>
            </a:r>
            <a:br/>
            <a:r>
              <a:rPr b="0"/>
              <a:t>Teacher-led aerobics lessons; some for seniors, some with childcare available</a:t>
            </a:r>
          </a:p>
          <a:p>
            <a:pPr defTabSz="914400">
              <a:spcBef>
                <a:spcPts val="300"/>
              </a:spcBef>
              <a:defRPr b="1" sz="1100"/>
            </a:pPr>
            <a:r>
              <a:rPr u="sng">
                <a:solidFill>
                  <a:srgbClr val="AD1F1F"/>
                </a:solidFill>
                <a:uFill>
                  <a:solidFill>
                    <a:srgbClr val="AD1F1F"/>
                  </a:solidFill>
                </a:uFill>
                <a:hlinkClick r:id="rId5" invalidUrl="" action="" tgtFrame="" tooltip="" history="1" highlightClick="0" endSnd="0"/>
              </a:rPr>
              <a:t>Policies, Procedures</a:t>
            </a:r>
          </a:p>
          <a:p>
            <a:pPr defTabSz="914400">
              <a:spcBef>
                <a:spcPts val="300"/>
              </a:spcBef>
              <a:defRPr b="1" sz="1100"/>
            </a:pPr>
            <a:r>
              <a:rPr u="sng">
                <a:solidFill>
                  <a:srgbClr val="AD1F1F"/>
                </a:solidFill>
                <a:uFill>
                  <a:solidFill>
                    <a:srgbClr val="AD1F1F"/>
                  </a:solidFill>
                </a:uFill>
                <a:hlinkClick r:id="rId6" invalidUrl="" action="" tgtFrame="" tooltip="" history="1" highlightClick="0" endSnd="0"/>
              </a:rPr>
              <a:t>FLC Manager</a:t>
            </a:r>
            <a:br/>
            <a:r>
              <a:rPr b="0"/>
              <a:t>Barry Marshall</a:t>
            </a:r>
          </a:p>
          <a:p>
            <a:pPr defTabSz="914400">
              <a:spcBef>
                <a:spcPts val="300"/>
              </a:spcBef>
              <a:defRPr sz="1100"/>
            </a:pPr>
          </a:p>
          <a:p>
            <a:pPr defTabSz="914400">
              <a:spcBef>
                <a:spcPts val="300"/>
              </a:spcBef>
              <a:defRPr b="1" sz="1100"/>
            </a:pPr>
            <a:r>
              <a:t>SUNDAYS</a:t>
            </a:r>
            <a:r>
              <a:rPr b="0"/>
              <a:t> </a:t>
            </a:r>
          </a:p>
          <a:p>
            <a:pPr defTabSz="914400">
              <a:spcBef>
                <a:spcPts val="300"/>
              </a:spcBef>
              <a:defRPr b="1" sz="1100"/>
            </a:pPr>
            <a:r>
              <a:t>UPWARD Basketball Practice</a:t>
            </a:r>
            <a:r>
              <a:rPr b="0"/>
              <a:t>, 1:00-4:30 pm (Gym )</a:t>
            </a:r>
          </a:p>
          <a:p>
            <a:pPr defTabSz="914400">
              <a:spcBef>
                <a:spcPts val="300"/>
              </a:spcBef>
              <a:defRPr b="1" sz="1100"/>
            </a:pPr>
            <a:r>
              <a:t>Men’s Ministry, </a:t>
            </a:r>
            <a:r>
              <a:rPr b="0"/>
              <a:t>6:00-10:00pm (Gym)</a:t>
            </a:r>
            <a:br>
              <a:rPr b="0"/>
            </a:br>
          </a:p>
          <a:p>
            <a:pPr defTabSz="914400">
              <a:spcBef>
                <a:spcPts val="300"/>
              </a:spcBef>
              <a:defRPr b="1" sz="1100"/>
            </a:pPr>
            <a:r>
              <a:t>MONDAYS</a:t>
            </a:r>
          </a:p>
          <a:p>
            <a:pPr defTabSz="914400">
              <a:spcBef>
                <a:spcPts val="300"/>
              </a:spcBef>
              <a:defRPr b="1" sz="1100"/>
            </a:pPr>
            <a:r>
              <a:t>Men’s Basketball</a:t>
            </a:r>
            <a:r>
              <a:rPr b="0"/>
              <a:t>,  6:00-7:00am (Gym)</a:t>
            </a:r>
          </a:p>
          <a:p>
            <a:pPr defTabSz="914400">
              <a:spcBef>
                <a:spcPts val="300"/>
              </a:spcBef>
              <a:defRPr sz="1100"/>
            </a:pPr>
            <a:br/>
            <a:r>
              <a:rPr b="1"/>
              <a:t>Step Aerobics Class,</a:t>
            </a:r>
            <a:r>
              <a:t> 8:45-9:45am (Gym)</a:t>
            </a:r>
            <a:br/>
          </a:p>
          <a:p>
            <a:pPr defTabSz="914400">
              <a:spcBef>
                <a:spcPts val="300"/>
              </a:spcBef>
              <a:defRPr b="1" sz="1100"/>
            </a:pPr>
            <a:r>
              <a:t>TUESDAYS</a:t>
            </a:r>
          </a:p>
          <a:p>
            <a:pPr defTabSz="914400">
              <a:spcBef>
                <a:spcPts val="300"/>
              </a:spcBef>
              <a:defRPr b="1" sz="1100"/>
            </a:pPr>
            <a:r>
              <a:t>High-Low Impact Aerobics,</a:t>
            </a:r>
            <a:r>
              <a:rPr b="0"/>
              <a:t> 8:05-9:05am (Gym</a:t>
            </a:r>
            <a:r>
              <a:rPr b="0" i="1"/>
              <a:t>)</a:t>
            </a:r>
          </a:p>
          <a:p>
            <a:pPr defTabSz="914400">
              <a:spcBef>
                <a:spcPts val="300"/>
              </a:spcBef>
              <a:defRPr b="1" sz="1100"/>
            </a:pPr>
            <a:r>
              <a:t>Stretch/Tone Aerobics Class for Seniors, </a:t>
            </a:r>
            <a:r>
              <a:rPr b="0"/>
              <a:t>12:15-12:45pm (Gym)</a:t>
            </a:r>
          </a:p>
          <a:p>
            <a:pPr defTabSz="914400">
              <a:spcBef>
                <a:spcPts val="300"/>
              </a:spcBef>
              <a:defRPr b="1" sz="1100"/>
            </a:pPr>
            <a:r>
              <a:t>Open Gym</a:t>
            </a:r>
            <a:r>
              <a:rPr b="0"/>
              <a:t> 10:00am-2:00pm </a:t>
            </a:r>
          </a:p>
          <a:p>
            <a:pPr defTabSz="914400">
              <a:spcBef>
                <a:spcPts val="300"/>
              </a:spcBef>
              <a:defRPr b="1" sz="1100"/>
            </a:pPr>
            <a:r>
              <a:t>Body Sculpting Aerobics Class, </a:t>
            </a:r>
            <a:r>
              <a:rPr b="0"/>
              <a:t>5:30-6:15pm (Gym</a:t>
            </a:r>
            <a:r>
              <a:rPr b="0" i="1"/>
              <a:t> - Childcare</a:t>
            </a:r>
            <a:r>
              <a:rPr b="0"/>
              <a:t>)</a:t>
            </a:r>
            <a:br>
              <a:rPr b="0"/>
            </a:br>
          </a:p>
          <a:p>
            <a:pPr defTabSz="914400">
              <a:spcBef>
                <a:spcPts val="300"/>
              </a:spcBef>
              <a:defRPr b="1" sz="1100"/>
            </a:pPr>
            <a:r>
              <a:t>WEDNESDAYS</a:t>
            </a:r>
          </a:p>
          <a:p>
            <a:pPr defTabSz="914400">
              <a:spcBef>
                <a:spcPts val="300"/>
              </a:spcBef>
              <a:defRPr b="1" sz="1100"/>
            </a:pPr>
            <a:r>
              <a:t>Men’s Basketball</a:t>
            </a:r>
            <a:r>
              <a:rPr b="0"/>
              <a:t>, 6:00 -7:00am (Gym)</a:t>
            </a:r>
          </a:p>
          <a:p>
            <a:pPr defTabSz="914400">
              <a:spcBef>
                <a:spcPts val="300"/>
              </a:spcBef>
              <a:defRPr b="1" sz="1100"/>
            </a:pPr>
            <a:r>
              <a:t>Pilates Class ,</a:t>
            </a:r>
            <a:r>
              <a:rPr b="0"/>
              <a:t> 8:45-9:45 am (Gym - beginning April 5 </a:t>
            </a:r>
            <a:r>
              <a:rPr b="0" i="1"/>
              <a:t>)</a:t>
            </a:r>
          </a:p>
          <a:p>
            <a:pPr defTabSz="914400">
              <a:spcBef>
                <a:spcPts val="300"/>
              </a:spcBef>
              <a:defRPr b="1" sz="1100"/>
            </a:pPr>
            <a:r>
              <a:t>GYM CLOSED, </a:t>
            </a:r>
            <a:r>
              <a:rPr b="0"/>
              <a:t>3:00-5:00pm, (Gym</a:t>
            </a:r>
            <a:r>
              <a:rPr b="0" i="1"/>
              <a:t>-floor cleaning)</a:t>
            </a:r>
          </a:p>
          <a:p>
            <a:pPr defTabSz="914400">
              <a:spcBef>
                <a:spcPts val="300"/>
              </a:spcBef>
              <a:defRPr b="1" sz="1100"/>
            </a:pPr>
            <a:r>
              <a:t>Senior Ladies Basketball</a:t>
            </a:r>
            <a:r>
              <a:rPr b="0"/>
              <a:t>, 5:00-6:00pm (Gym)</a:t>
            </a:r>
            <a:br>
              <a:rPr b="0"/>
            </a:br>
          </a:p>
          <a:p>
            <a:pPr defTabSz="914400">
              <a:spcBef>
                <a:spcPts val="300"/>
              </a:spcBef>
              <a:defRPr b="1" sz="1100"/>
            </a:pPr>
            <a:r>
              <a:t>THURSDAYS</a:t>
            </a:r>
          </a:p>
          <a:p>
            <a:pPr defTabSz="914400">
              <a:spcBef>
                <a:spcPts val="300"/>
              </a:spcBef>
              <a:defRPr b="1" sz="1100"/>
            </a:pPr>
            <a:r>
              <a:t>Step Aerobics,</a:t>
            </a:r>
            <a:r>
              <a:rPr b="0"/>
              <a:t> 8:45-9:45am (Gym) </a:t>
            </a:r>
          </a:p>
          <a:p>
            <a:pPr defTabSz="914400">
              <a:spcBef>
                <a:spcPts val="300"/>
              </a:spcBef>
              <a:defRPr b="1" sz="1100"/>
            </a:pPr>
            <a:r>
              <a:t>Open Gym</a:t>
            </a:r>
            <a:r>
              <a:rPr b="0"/>
              <a:t> 10:00am-2:00pm</a:t>
            </a:r>
            <a:r>
              <a:rPr b="0" i="1"/>
              <a:t> </a:t>
            </a:r>
          </a:p>
          <a:p>
            <a:pPr defTabSz="914400">
              <a:spcBef>
                <a:spcPts val="300"/>
              </a:spcBef>
              <a:defRPr b="1" sz="1100"/>
            </a:pPr>
            <a:r>
              <a:t>Stretch/Tone Aerobics Class for Seniors, </a:t>
            </a:r>
            <a:r>
              <a:rPr b="0"/>
              <a:t>12:15-12:45 pm (Gym)</a:t>
            </a:r>
          </a:p>
          <a:p>
            <a:pPr defTabSz="914400">
              <a:spcBef>
                <a:spcPts val="300"/>
              </a:spcBef>
              <a:defRPr b="1" sz="1100"/>
            </a:pPr>
            <a:r>
              <a:t>Body Sculpting</a:t>
            </a:r>
            <a:r>
              <a:rPr b="0"/>
              <a:t> </a:t>
            </a:r>
            <a:r>
              <a:t>Aerobics Class, </a:t>
            </a:r>
            <a:r>
              <a:rPr b="0"/>
              <a:t>5:30-6:15 pm (Gym</a:t>
            </a:r>
            <a:r>
              <a:rPr b="0" i="1"/>
              <a:t> - Childcare</a:t>
            </a:r>
            <a:r>
              <a:rPr b="0"/>
              <a:t>)</a:t>
            </a:r>
          </a:p>
          <a:p>
            <a:pPr defTabSz="914400">
              <a:spcBef>
                <a:spcPts val="300"/>
              </a:spcBef>
              <a:defRPr b="1" sz="1100"/>
            </a:pPr>
            <a:r>
              <a:t>UPWARD Cheerleaders</a:t>
            </a:r>
            <a:r>
              <a:rPr b="0"/>
              <a:t> 6:30pm-8:30pm (E-Wing)</a:t>
            </a:r>
          </a:p>
          <a:p>
            <a:pPr defTabSz="914400">
              <a:spcBef>
                <a:spcPts val="300"/>
              </a:spcBef>
              <a:defRPr b="1" sz="1100"/>
            </a:pPr>
            <a:r>
              <a:t>UPWARD Basketball Practice</a:t>
            </a:r>
            <a:r>
              <a:rPr b="0"/>
              <a:t>, 6:30-8:30pm (Gym)</a:t>
            </a:r>
          </a:p>
          <a:p>
            <a:pPr defTabSz="914400">
              <a:spcBef>
                <a:spcPts val="300"/>
              </a:spcBef>
              <a:defRPr b="1" sz="1100"/>
            </a:pPr>
            <a:r>
              <a:t>PV Singles/College Basketball, </a:t>
            </a:r>
            <a:r>
              <a:rPr b="0"/>
              <a:t>8:30-10:00pm (Gym)</a:t>
            </a:r>
            <a:br>
              <a:rPr b="0"/>
            </a:br>
          </a:p>
          <a:p>
            <a:pPr defTabSz="914400">
              <a:spcBef>
                <a:spcPts val="300"/>
              </a:spcBef>
              <a:defRPr b="1" sz="1100"/>
            </a:pPr>
            <a:r>
              <a:t>FRIDAYS</a:t>
            </a:r>
          </a:p>
          <a:p>
            <a:pPr defTabSz="914400">
              <a:spcBef>
                <a:spcPts val="300"/>
              </a:spcBef>
              <a:defRPr b="1" sz="1100"/>
            </a:pPr>
            <a:r>
              <a:t>Men’s Basketball</a:t>
            </a:r>
            <a:r>
              <a:rPr b="0"/>
              <a:t>, 6:00-7:00 am (Gym)</a:t>
            </a:r>
          </a:p>
          <a:p>
            <a:pPr defTabSz="914400">
              <a:spcBef>
                <a:spcPts val="300"/>
              </a:spcBef>
              <a:defRPr b="1" sz="1100"/>
            </a:pPr>
            <a:r>
              <a:t>Volleyball</a:t>
            </a:r>
            <a:r>
              <a:rPr b="0"/>
              <a:t>, 7:00-10:00pm (Gym)</a:t>
            </a:r>
            <a:br>
              <a:rPr b="0"/>
            </a:br>
          </a:p>
          <a:p>
            <a:pPr defTabSz="914400">
              <a:spcBef>
                <a:spcPts val="300"/>
              </a:spcBef>
              <a:defRPr b="1" sz="1100"/>
            </a:pPr>
            <a:r>
              <a:t>SATURDAYS</a:t>
            </a:r>
          </a:p>
          <a:p>
            <a:pPr defTabSz="914400">
              <a:spcBef>
                <a:spcPts val="300"/>
              </a:spcBef>
              <a:defRPr b="1" sz="1100"/>
            </a:pPr>
            <a:r>
              <a:t>UPWARD Basketball Games</a:t>
            </a:r>
            <a:r>
              <a:rPr b="0"/>
              <a:t>, 8:00am-2:00 pm (Gym, Rms. 117, 118, 119, 120 )</a:t>
            </a:r>
          </a:p>
          <a:p>
            <a:pPr defTabSz="914400">
              <a:spcBef>
                <a:spcPts val="300"/>
              </a:spcBef>
              <a:defRPr b="1" sz="1100"/>
            </a:pPr>
            <a:br/>
          </a:p>
          <a:p>
            <a:pPr defTabSz="914400">
              <a:spcBef>
                <a:spcPts val="300"/>
              </a:spcBef>
              <a:defRPr b="1" sz="1100"/>
            </a:pPr>
            <a:r>
              <a:t>Track and Training Room Hours:</a:t>
            </a:r>
          </a:p>
          <a:p>
            <a:pPr defTabSz="914400">
              <a:spcBef>
                <a:spcPts val="300"/>
              </a:spcBef>
              <a:defRPr sz="1100"/>
            </a:pPr>
            <a:r>
              <a:t>6:00 am– 8:30 pm Mon., Tue., Thu.;</a:t>
            </a:r>
            <a:br/>
            <a:r>
              <a:t>6:00 am–5:00 pm Wed., Fri.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defTabSz="174625">
              <a:spcBef>
                <a:spcPts val="200"/>
              </a:spcBef>
              <a:defRPr sz="1200">
                <a:latin typeface="ZapfCalligr BT"/>
                <a:ea typeface="ZapfCalligr BT"/>
                <a:cs typeface="ZapfCalligr BT"/>
                <a:sym typeface="ZapfCalligr BT"/>
              </a:defRPr>
            </a:pPr>
            <a:r>
              <a:t>(1) Their meal was </a:t>
            </a:r>
            <a:r>
              <a:rPr i="1"/>
              <a:t>congregational</a:t>
            </a:r>
            <a:r>
              <a:t> (1 Cor. 11:17,22). </a:t>
            </a:r>
          </a:p>
          <a:p>
            <a:pPr defTabSz="174625">
              <a:spcBef>
                <a:spcPts val="200"/>
              </a:spcBef>
              <a:defRPr sz="1200">
                <a:latin typeface="ZapfCalligr BT"/>
                <a:ea typeface="ZapfCalligr BT"/>
                <a:cs typeface="ZapfCalligr BT"/>
                <a:sym typeface="ZapfCalligr BT"/>
              </a:defRPr>
            </a:pPr>
            <a:r>
              <a:t>	(a) This was something they did in their assembled church capacity. This was a 	“church” function. It was “church” work.</a:t>
            </a:r>
          </a:p>
          <a:p>
            <a:pPr defTabSz="174625">
              <a:spcBef>
                <a:spcPts val="200"/>
              </a:spcBef>
              <a:defRPr sz="1200">
                <a:latin typeface="ZapfCalligr BT"/>
                <a:ea typeface="ZapfCalligr BT"/>
                <a:cs typeface="ZapfCalligr BT"/>
                <a:sym typeface="ZapfCalligr BT"/>
              </a:defRPr>
            </a:pPr>
            <a:r>
              <a:t>	(b) Brethren miss the point and say that what was wrong here was the co-opting of 	the Lord’s Supper. However, Paul’s solution does not simply restore the Lord’s 		Supper, it eliminates the congregational meal.   </a:t>
            </a:r>
          </a:p>
          <a:p>
            <a:pPr defTabSz="174625">
              <a:spcBef>
                <a:spcPts val="200"/>
              </a:spcBef>
              <a:defRPr sz="1200">
                <a:latin typeface="ZapfCalligr BT"/>
                <a:ea typeface="ZapfCalligr BT"/>
                <a:cs typeface="ZapfCalligr BT"/>
                <a:sym typeface="ZapfCalligr BT"/>
              </a:defRPr>
            </a:pPr>
            <a:r>
              <a:t>(2) Their meal was a </a:t>
            </a:r>
            <a:r>
              <a:rPr i="1"/>
              <a:t>common meal </a:t>
            </a:r>
            <a:r>
              <a:t>(1 Cor. 11:21,22,34).</a:t>
            </a:r>
          </a:p>
          <a:p>
            <a:pPr defTabSz="174625">
              <a:spcBef>
                <a:spcPts val="200"/>
              </a:spcBef>
              <a:defRPr sz="1200">
                <a:latin typeface="ZapfCalligr BT"/>
                <a:ea typeface="ZapfCalligr BT"/>
                <a:cs typeface="ZapfCalligr BT"/>
                <a:sym typeface="ZapfCalligr BT"/>
              </a:defRPr>
            </a:pPr>
            <a:r>
              <a:t>	(a) It had as a part of its design the mere satisfaction of hunger (11:21,34).</a:t>
            </a:r>
          </a:p>
          <a:p>
            <a:pPr defTabSz="174625">
              <a:spcBef>
                <a:spcPts val="200"/>
              </a:spcBef>
              <a:defRPr sz="1200">
                <a:latin typeface="ZapfCalligr BT"/>
                <a:ea typeface="ZapfCalligr BT"/>
                <a:cs typeface="ZapfCalligr BT"/>
                <a:sym typeface="ZapfCalligr BT"/>
              </a:defRPr>
            </a:pPr>
            <a:r>
              <a:t>	(b) While the church may certainly feed the hungry (Acts 6:1-6), in the context of 		Paul’s instruction to the Corinthians, such a meal has no spiritual function in the 		regular assembling of the saints together. It does not serve the ends or designs 		of the assembling of the saints (Heb. 10:25-26).</a:t>
            </a:r>
          </a:p>
          <a:p>
            <a:pPr defTabSz="174625">
              <a:spcBef>
                <a:spcPts val="200"/>
              </a:spcBef>
              <a:defRPr sz="1200">
                <a:latin typeface="ZapfCalligr BT"/>
                <a:ea typeface="ZapfCalligr BT"/>
                <a:cs typeface="ZapfCalligr BT"/>
                <a:sym typeface="ZapfCalligr BT"/>
              </a:defRPr>
            </a:pPr>
            <a:r>
              <a:t>(3) Their meal was for s</a:t>
            </a:r>
            <a:r>
              <a:rPr i="1"/>
              <a:t>ocial purposes</a:t>
            </a:r>
            <a:r>
              <a:t> (1 Cor. 11:18,22,33). </a:t>
            </a:r>
          </a:p>
          <a:p>
            <a:pPr defTabSz="174625">
              <a:spcBef>
                <a:spcPts val="200"/>
              </a:spcBef>
              <a:defRPr sz="1200">
                <a:latin typeface="ZapfCalligr BT"/>
                <a:ea typeface="ZapfCalligr BT"/>
                <a:cs typeface="ZapfCalligr BT"/>
                <a:sym typeface="ZapfCalligr BT"/>
              </a:defRPr>
            </a:pPr>
            <a:r>
              <a:t>	(a) That the brethren at Corinth used this meal for socializing is easily established 		by the process of elimination.</a:t>
            </a:r>
          </a:p>
          <a:p>
            <a:pPr defTabSz="174625">
              <a:spcBef>
                <a:spcPts val="200"/>
              </a:spcBef>
              <a:defRPr sz="1200">
                <a:latin typeface="ZapfCalligr BT"/>
                <a:ea typeface="ZapfCalligr BT"/>
                <a:cs typeface="ZapfCalligr BT"/>
                <a:sym typeface="ZapfCalligr BT"/>
              </a:defRPr>
            </a:pPr>
            <a:r>
              <a:t>	(b) It was not for benevolent purposes. Such meals are authorized in the New 		Testament and are an acceptable part of the church’s work if necessary (Acts 6:1-		6). Paul would not be condemning what he himself will later authorize in this 		same letter (1 Cor. 16:1-4). Furthermore, the ones that were doing the eating 			were not the ones in need (1 Cor. 11:22).</a:t>
            </a:r>
          </a:p>
          <a:p>
            <a:pPr defTabSz="174625">
              <a:spcBef>
                <a:spcPts val="200"/>
              </a:spcBef>
              <a:defRPr sz="1200">
                <a:latin typeface="ZapfCalligr BT"/>
                <a:ea typeface="ZapfCalligr BT"/>
                <a:cs typeface="ZapfCalligr BT"/>
                <a:sym typeface="ZapfCalligr BT"/>
              </a:defRPr>
            </a:pPr>
            <a:r>
              <a:t>	(b) It was not for spiritual purposes. The only congregational meal of which we 		read that has any spiritual purpose is the Lord’s Supper. Paul clearly says that 		what they were eating was not the Lord’s Supper (1 Cor. 11: 20).</a:t>
            </a:r>
          </a:p>
          <a:p>
            <a:pPr defTabSz="174625">
              <a:spcBef>
                <a:spcPts val="200"/>
              </a:spcBef>
              <a:defRPr sz="1200">
                <a:latin typeface="ZapfCalligr BT"/>
                <a:ea typeface="ZapfCalligr BT"/>
                <a:cs typeface="ZapfCalligr BT"/>
                <a:sym typeface="ZapfCalligr BT"/>
              </a:defRPr>
            </a:pPr>
            <a:r>
              <a:t>	(c) These meals were not just ordinary meals for hunger in order to expedite 			worship (cf. Acts 20:11). Had they been Paul would not have condemned them 		and none would have gone hungry (1 Cor. 11:21).</a:t>
            </a:r>
          </a:p>
          <a:p>
            <a:pPr defTabSz="174625">
              <a:spcBef>
                <a:spcPts val="200"/>
              </a:spcBef>
              <a:defRPr sz="1200">
                <a:latin typeface="ZapfCalligr BT"/>
                <a:ea typeface="ZapfCalligr BT"/>
                <a:cs typeface="ZapfCalligr BT"/>
                <a:sym typeface="ZapfCalligr BT"/>
              </a:defRPr>
            </a:pPr>
            <a:r>
              <a:t>	(d) No, these meals were socializing events in which a clique within the church met 	and excluded others in the church from the meals (1 Cor. 11:33,34).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defTabSz="174625">
              <a:spcBef>
                <a:spcPts val="200"/>
              </a:spcBef>
              <a:defRPr sz="1200">
                <a:latin typeface="ZapfCalligr BT"/>
                <a:ea typeface="ZapfCalligr BT"/>
                <a:cs typeface="ZapfCalligr BT"/>
                <a:sym typeface="ZapfCalligr BT"/>
              </a:defRPr>
            </a:pPr>
            <a:r>
              <a:t>(3) What does Paul command?</a:t>
            </a:r>
          </a:p>
          <a:p>
            <a:pPr defTabSz="174625">
              <a:spcBef>
                <a:spcPts val="200"/>
              </a:spcBef>
              <a:defRPr i="1" sz="1200">
                <a:latin typeface="ZapfCalligr BT"/>
                <a:ea typeface="ZapfCalligr BT"/>
                <a:cs typeface="ZapfCalligr BT"/>
                <a:sym typeface="ZapfCalligr BT"/>
              </a:defRPr>
            </a:pPr>
            <a:r>
              <a:t>	(a) Paul commands that they assemble only for that which is authorized (vs. 33). </a:t>
            </a:r>
          </a:p>
          <a:p>
            <a:pPr defTabSz="174625">
              <a:spcBef>
                <a:spcPts val="200"/>
              </a:spcBef>
              <a:defRPr sz="1200">
                <a:latin typeface="ZapfCalligr BT"/>
                <a:ea typeface="ZapfCalligr BT"/>
                <a:cs typeface="ZapfCalligr BT"/>
                <a:sym typeface="ZapfCalligr BT"/>
              </a:defRPr>
            </a:pPr>
            <a:r>
              <a:t>		(1) Paul makes a distinction between the work of the church and the work of 				the home. He does not condemn their social activities except as they are 				made a function of the church.</a:t>
            </a:r>
          </a:p>
          <a:p>
            <a:pPr defTabSz="174625">
              <a:spcBef>
                <a:spcPts val="200"/>
              </a:spcBef>
              <a:defRPr i="1" sz="1200">
                <a:latin typeface="ZapfCalligr BT"/>
                <a:ea typeface="ZapfCalligr BT"/>
                <a:cs typeface="ZapfCalligr BT"/>
                <a:sym typeface="ZapfCalligr BT"/>
              </a:defRPr>
            </a:pPr>
            <a:r>
              <a:t>		</a:t>
            </a:r>
            <a:r>
              <a:rPr i="0"/>
              <a:t>(2) We recognize that there are things</a:t>
            </a:r>
            <a:r>
              <a:t> </a:t>
            </a:r>
            <a:r>
              <a:rPr i="0"/>
              <a:t>which are morally right but religiously 				wrong. Eating and socializing are not sinful; however, they are not the work 			of the local church.</a:t>
            </a:r>
          </a:p>
          <a:p>
            <a:pPr defTabSz="174625">
              <a:spcBef>
                <a:spcPts val="200"/>
              </a:spcBef>
              <a:defRPr i="1" sz="1200">
                <a:latin typeface="ZapfCalligr BT"/>
                <a:ea typeface="ZapfCalligr BT"/>
                <a:cs typeface="ZapfCalligr BT"/>
                <a:sym typeface="ZapfCalligr BT"/>
              </a:defRPr>
            </a:pPr>
            <a:r>
              <a:t>	(b) Paul commands that they observe the Lord’s Supper just as Christ delivered it (vs. 23).</a:t>
            </a:r>
          </a:p>
          <a:p>
            <a:pPr defTabSz="174625">
              <a:spcBef>
                <a:spcPts val="200"/>
              </a:spcBef>
              <a:defRPr sz="1200">
                <a:latin typeface="ZapfCalligr BT"/>
                <a:ea typeface="ZapfCalligr BT"/>
                <a:cs typeface="ZapfCalligr BT"/>
                <a:sym typeface="ZapfCalligr BT"/>
              </a:defRPr>
            </a:pPr>
            <a:r>
              <a:t>		(1) There is no arguing that Paul allowed the “agape” as it is called in later 					Christian literature as a part of the Lord’s Supper. Paul specifies the 						elements, the design and the order which are to be followed.</a:t>
            </a:r>
          </a:p>
          <a:p>
            <a:pPr defTabSz="174625">
              <a:spcBef>
                <a:spcPts val="200"/>
              </a:spcBef>
              <a:defRPr sz="1200">
                <a:latin typeface="ZapfCalligr BT"/>
                <a:ea typeface="ZapfCalligr BT"/>
                <a:cs typeface="ZapfCalligr BT"/>
                <a:sym typeface="ZapfCalligr BT"/>
              </a:defRPr>
            </a:pPr>
            <a:r>
              <a:t>		(2) Note that Paul restores what he had delivered once before. Indicating that 				there is no modification or tradition that is to supplant what is delivered (cf. 			1 Cor. 4:6; 2 Thess. 3:6).  </a:t>
            </a:r>
            <a:endParaRPr i="1"/>
          </a:p>
          <a:p>
            <a:pPr defTabSz="174625">
              <a:spcBef>
                <a:spcPts val="200"/>
              </a:spcBef>
              <a:defRPr i="1" sz="1200">
                <a:latin typeface="ZapfCalligr BT"/>
                <a:ea typeface="ZapfCalligr BT"/>
                <a:cs typeface="ZapfCalligr BT"/>
                <a:sym typeface="ZapfCalligr BT"/>
              </a:defRPr>
            </a:pPr>
            <a:r>
              <a:t>	(c) Paul commands that the brethren remember who they are (vs. 33).</a:t>
            </a:r>
          </a:p>
          <a:p>
            <a:pPr defTabSz="174625">
              <a:spcBef>
                <a:spcPts val="200"/>
              </a:spcBef>
              <a:defRPr sz="1200">
                <a:latin typeface="ZapfCalligr BT"/>
                <a:ea typeface="ZapfCalligr BT"/>
                <a:cs typeface="ZapfCalligr BT"/>
                <a:sym typeface="ZapfCalligr BT"/>
              </a:defRPr>
            </a:pPr>
            <a:r>
              <a:t>		(1) Paul uses the phrase “tarry one for another” (vs. 33). The phrase “one 					another” occurs over 100 times in the New Testament designating nearly 				fifty responsibilities which brethren have to each other. The phrase signifies 			reciprocity and mutual care.</a:t>
            </a:r>
          </a:p>
          <a:p>
            <a:pPr defTabSz="174625">
              <a:spcBef>
                <a:spcPts val="200"/>
              </a:spcBef>
              <a:defRPr sz="1200">
                <a:latin typeface="ZapfCalligr BT"/>
                <a:ea typeface="ZapfCalligr BT"/>
                <a:cs typeface="ZapfCalligr BT"/>
                <a:sym typeface="ZapfCalligr BT"/>
              </a:defRPr>
            </a:pPr>
            <a:r>
              <a:t>		(2) Paul solves the abuses at Corinth with a strong reminder that they must 				remember that they are members of one another (cf. 12:25-27). And as 					members of one another they must have the same care for each other. This 			will eliminate all schism in the body. </a:t>
            </a:r>
            <a:endParaRPr i="1"/>
          </a:p>
          <a:p>
            <a:pPr defTabSz="174625">
              <a:spcBef>
                <a:spcPts val="200"/>
              </a:spcBef>
              <a:defRPr i="1" sz="1200">
                <a:latin typeface="ZapfCalligr BT"/>
                <a:ea typeface="ZapfCalligr BT"/>
                <a:cs typeface="ZapfCalligr BT"/>
                <a:sym typeface="ZapfCalligr BT"/>
              </a:defRPr>
            </a:pP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defTabSz="914400">
              <a:defRPr sz="1200"/>
            </a:pPr>
            <a:r>
              <a:t>Was the Passover a social meal? (Exo. 13:14-16)</a:t>
            </a:r>
          </a:p>
          <a:p>
            <a:pPr defTabSz="914400">
              <a:defRPr sz="1200"/>
            </a:pPr>
            <a:r>
              <a:t>The Passover no  part of the Supper (Lk. 22:20).</a:t>
            </a:r>
          </a:p>
          <a:p>
            <a:pPr defTabSz="914400">
              <a:defRPr sz="1200"/>
            </a:pPr>
            <a:r>
              <a:t> The practice is condemned by Paul (1 Cor. 11:22,34).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defTabSz="914400">
              <a:spcBef>
                <a:spcPts val="1000"/>
              </a:spcBef>
              <a:defRPr sz="2800"/>
            </a:pPr>
            <a:r>
              <a:t>Jesus fed the multitudes.</a:t>
            </a:r>
          </a:p>
          <a:p>
            <a:pPr lvl="1" indent="457200" defTabSz="914400">
              <a:spcBef>
                <a:spcPts val="800"/>
              </a:spcBef>
              <a:defRPr sz="2400"/>
            </a:pPr>
            <a:r>
              <a:t>a miracle </a:t>
            </a:r>
            <a:r>
              <a:rPr sz="2200"/>
              <a:t>(Mt. 16:9)</a:t>
            </a:r>
            <a:endParaRPr sz="2200"/>
          </a:p>
          <a:p>
            <a:pPr lvl="1" indent="457200" defTabSz="914400">
              <a:spcBef>
                <a:spcPts val="800"/>
              </a:spcBef>
              <a:defRPr sz="2400"/>
            </a:pPr>
            <a:r>
              <a:t>in the wilderness </a:t>
            </a:r>
            <a:r>
              <a:rPr sz="2200"/>
              <a:t>(Mt. 15:33)</a:t>
            </a:r>
          </a:p>
          <a:p>
            <a:pPr lvl="1" indent="457200" defTabSz="914400">
              <a:spcBef>
                <a:spcPts val="800"/>
              </a:spcBef>
              <a:defRPr sz="2400"/>
            </a:pPr>
            <a:r>
              <a:t>act of compassion </a:t>
            </a:r>
            <a:r>
              <a:rPr sz="2200"/>
              <a:t>(Mt. 15:32)</a:t>
            </a:r>
            <a:endParaRPr sz="2200"/>
          </a:p>
          <a:p>
            <a:pPr defTabSz="914400">
              <a:spcBef>
                <a:spcPts val="1000"/>
              </a:spcBef>
              <a:defRPr sz="2800"/>
            </a:pPr>
            <a:r>
              <a:t>Jesus would not feed the bread seekers </a:t>
            </a:r>
            <a:r>
              <a:rPr sz="2600"/>
              <a:t>(Jn. 6:26,27)</a:t>
            </a:r>
            <a:r>
              <a:t>.</a:t>
            </a:r>
          </a:p>
          <a:p>
            <a:pPr lvl="1" indent="457200" defTabSz="914400">
              <a:spcBef>
                <a:spcPts val="800"/>
              </a:spcBef>
              <a:defRPr sz="2400"/>
            </a:pPr>
            <a:r>
              <a:t>Came not for the miracle</a:t>
            </a:r>
          </a:p>
          <a:p>
            <a:pPr lvl="1" indent="457200" defTabSz="914400">
              <a:spcBef>
                <a:spcPts val="800"/>
              </a:spcBef>
              <a:defRPr sz="2400"/>
            </a:pPr>
            <a:r>
              <a:t>Came to be fed</a:t>
            </a:r>
          </a:p>
          <a:p>
            <a:pPr defTabSz="914400">
              <a:spcBef>
                <a:spcPts val="1000"/>
              </a:spcBef>
              <a:defRPr sz="2800"/>
            </a:pPr>
            <a:r>
              <a:t>Is your practice the same as Jesus’ practice?</a:t>
            </a:r>
          </a:p>
          <a:p>
            <a:pPr lvl="1" indent="457200" defTabSz="914400">
              <a:spcBef>
                <a:spcPts val="800"/>
              </a:spcBef>
              <a:defRPr sz="2400"/>
            </a:pPr>
            <a:r>
              <a:t>Expedient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defTabSz="914400">
              <a:spcBef>
                <a:spcPts val="1000"/>
              </a:spcBef>
              <a:defRPr sz="2800"/>
            </a:pPr>
            <a:r>
              <a:t>Churches met in houses.</a:t>
            </a:r>
          </a:p>
          <a:p>
            <a:pPr lvl="1" indent="457200" defTabSz="914400">
              <a:spcBef>
                <a:spcPts val="800"/>
              </a:spcBef>
              <a:defRPr sz="2400"/>
            </a:pPr>
            <a:r>
              <a:t>Acts 12:12</a:t>
            </a:r>
          </a:p>
          <a:p>
            <a:pPr lvl="1" indent="457200" defTabSz="914400">
              <a:spcBef>
                <a:spcPts val="800"/>
              </a:spcBef>
              <a:defRPr sz="2400"/>
            </a:pPr>
            <a:r>
              <a:t>Acts 16:40</a:t>
            </a:r>
          </a:p>
          <a:p>
            <a:pPr lvl="1" indent="457200" defTabSz="914400">
              <a:spcBef>
                <a:spcPts val="800"/>
              </a:spcBef>
              <a:defRPr sz="2400"/>
            </a:pPr>
            <a:r>
              <a:t>Acts 18:7</a:t>
            </a:r>
          </a:p>
          <a:p>
            <a:pPr lvl="1" indent="457200" defTabSz="914400">
              <a:spcBef>
                <a:spcPts val="800"/>
              </a:spcBef>
              <a:defRPr sz="2400"/>
            </a:pPr>
            <a:r>
              <a:t>Romans 16:23</a:t>
            </a:r>
          </a:p>
          <a:p>
            <a:pPr defTabSz="914400">
              <a:spcBef>
                <a:spcPts val="1000"/>
              </a:spcBef>
              <a:defRPr sz="2800"/>
            </a:pPr>
            <a:r>
              <a:t>Saints ate in those houses.</a:t>
            </a:r>
          </a:p>
          <a:p>
            <a:pPr lvl="1" indent="457200" defTabSz="914400">
              <a:spcBef>
                <a:spcPts val="800"/>
              </a:spcBef>
              <a:defRPr sz="2400"/>
            </a:pPr>
            <a:r>
              <a:t>Acts 11:3</a:t>
            </a:r>
          </a:p>
          <a:p>
            <a:pPr lvl="1" indent="457200" defTabSz="914400">
              <a:spcBef>
                <a:spcPts val="800"/>
              </a:spcBef>
              <a:defRPr sz="2400"/>
            </a:pPr>
            <a:r>
              <a:t>Acts 16:15</a:t>
            </a:r>
          </a:p>
          <a:p>
            <a:pPr lvl="1" indent="457200" defTabSz="914400">
              <a:spcBef>
                <a:spcPts val="800"/>
              </a:spcBef>
              <a:defRPr sz="2400"/>
            </a:pPr>
            <a:r>
              <a:t>Philemon 2,22</a:t>
            </a:r>
          </a:p>
          <a:p>
            <a:pPr defTabSz="914400">
              <a:spcBef>
                <a:spcPts val="1000"/>
              </a:spcBef>
              <a:defRPr sz="2800"/>
            </a:pPr>
            <a:r>
              <a:t>Does that authorize a Church meal for social purposes?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defTabSz="914400">
              <a:lnSpc>
                <a:spcPct val="80000"/>
              </a:lnSpc>
              <a:spcBef>
                <a:spcPts val="1100"/>
              </a:spcBef>
              <a:defRPr sz="1900"/>
            </a:pPr>
            <a:r>
              <a:t>Apostate participants</a:t>
            </a:r>
            <a:endParaRPr sz="800"/>
          </a:p>
          <a:p>
            <a:pPr lvl="1" indent="457200" defTabSz="914400">
              <a:lnSpc>
                <a:spcPct val="80000"/>
              </a:lnSpc>
            </a:pPr>
            <a:r>
              <a:t>Ungodly men (Jude 4)</a:t>
            </a:r>
            <a:endParaRPr sz="800"/>
          </a:p>
          <a:p>
            <a:pPr lvl="1" indent="457200" defTabSz="914400">
              <a:lnSpc>
                <a:spcPct val="80000"/>
              </a:lnSpc>
            </a:pPr>
            <a:r>
              <a:t>False teachers (2 Pt. 2:1)</a:t>
            </a:r>
            <a:endParaRPr sz="800"/>
          </a:p>
          <a:p>
            <a:pPr lvl="1" indent="457200" defTabSz="914400">
              <a:lnSpc>
                <a:spcPct val="80000"/>
              </a:lnSpc>
            </a:pPr>
            <a:r>
              <a:t>Denying Jesus (Jude 4)</a:t>
            </a:r>
            <a:endParaRPr sz="800"/>
          </a:p>
          <a:p>
            <a:pPr defTabSz="914400">
              <a:lnSpc>
                <a:spcPct val="80000"/>
              </a:lnSpc>
              <a:spcBef>
                <a:spcPts val="1100"/>
              </a:spcBef>
              <a:defRPr sz="1900"/>
            </a:pPr>
            <a:r>
              <a:t>Lascivious behavior</a:t>
            </a:r>
            <a:endParaRPr sz="800"/>
          </a:p>
          <a:p>
            <a:pPr lvl="1" indent="457200" defTabSz="914400">
              <a:lnSpc>
                <a:spcPct val="80000"/>
              </a:lnSpc>
            </a:pPr>
            <a:r>
              <a:t>Spiteful (Jude 8)</a:t>
            </a:r>
            <a:endParaRPr sz="800"/>
          </a:p>
          <a:p>
            <a:pPr lvl="1" indent="457200" defTabSz="914400">
              <a:lnSpc>
                <a:spcPct val="80000"/>
              </a:lnSpc>
            </a:pPr>
            <a:r>
              <a:t>Irreverent (Jude 12)</a:t>
            </a:r>
            <a:endParaRPr sz="800"/>
          </a:p>
          <a:p>
            <a:pPr lvl="1" indent="457200" defTabSz="914400">
              <a:lnSpc>
                <a:spcPct val="80000"/>
              </a:lnSpc>
            </a:pPr>
            <a:r>
              <a:t>Shameful (Jude 13)</a:t>
            </a:r>
            <a:endParaRPr sz="800"/>
          </a:p>
          <a:p>
            <a:pPr lvl="1" indent="457200" defTabSz="914400">
              <a:lnSpc>
                <a:spcPct val="80000"/>
              </a:lnSpc>
            </a:pPr>
            <a:r>
              <a:t>Riotous (2 Pt. 2:13)</a:t>
            </a:r>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defTabSz="914400">
              <a:defRPr sz="1200"/>
            </a:pPr>
            <a:r>
              <a:t>Was the Passover a social meal? (Exo. 13:14-16)</a:t>
            </a:r>
          </a:p>
          <a:p>
            <a:pPr defTabSz="914400">
              <a:defRPr sz="1200"/>
            </a:pPr>
            <a:r>
              <a:t>The Passover no  part of the Supper (Lk. 22:20).</a:t>
            </a:r>
          </a:p>
          <a:p>
            <a:pPr defTabSz="914400">
              <a:defRPr sz="1200"/>
            </a:pPr>
            <a:r>
              <a:t> The practice is condemned by Paul (1 Cor. 11:22,34).</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0.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Slide">
    <p:spTree>
      <p:nvGrpSpPr>
        <p:cNvPr id="1" name=""/>
        <p:cNvGrpSpPr/>
        <p:nvPr/>
      </p:nvGrpSpPr>
      <p:grpSpPr>
        <a:xfrm>
          <a:off x="0" y="0"/>
          <a:ext cx="0" cy="0"/>
          <a:chOff x="0" y="0"/>
          <a:chExt cx="0" cy="0"/>
        </a:xfrm>
      </p:grpSpPr>
      <p:sp>
        <p:nvSpPr>
          <p:cNvPr id="12" name="Shape 12"/>
          <p:cNvSpPr/>
          <p:nvPr/>
        </p:nvSpPr>
        <p:spPr>
          <a:xfrm>
            <a:off x="731519" y="7608750"/>
            <a:ext cx="12273282" cy="3387"/>
          </a:xfrm>
          <a:prstGeom prst="line">
            <a:avLst/>
          </a:prstGeom>
          <a:ln w="12700">
            <a:solidFill>
              <a:schemeClr val="accent1">
                <a:alpha val="50000"/>
              </a:schemeClr>
            </a:solidFill>
          </a:ln>
        </p:spPr>
        <p:txBody>
          <a:bodyPr lIns="65023" tIns="65023" rIns="65023" bIns="65023"/>
          <a:lstStyle/>
          <a:p>
            <a:pPr/>
          </a:p>
        </p:txBody>
      </p:sp>
      <p:sp>
        <p:nvSpPr>
          <p:cNvPr id="13" name="Shape 13"/>
          <p:cNvSpPr/>
          <p:nvPr>
            <p:ph type="title"/>
          </p:nvPr>
        </p:nvSpPr>
        <p:spPr>
          <a:xfrm>
            <a:off x="541866" y="6902629"/>
            <a:ext cx="12029441" cy="1738489"/>
          </a:xfrm>
          <a:prstGeom prst="rect">
            <a:avLst/>
          </a:prstGeom>
        </p:spPr>
        <p:txBody>
          <a:bodyPr anchor="t"/>
          <a:lstStyle/>
          <a:p>
            <a:pPr/>
            <a:r>
              <a:t>Title Text</a:t>
            </a:r>
          </a:p>
        </p:txBody>
      </p:sp>
      <p:sp>
        <p:nvSpPr>
          <p:cNvPr id="14" name="Shape 14"/>
          <p:cNvSpPr/>
          <p:nvPr>
            <p:ph type="body" sz="quarter" idx="1"/>
          </p:nvPr>
        </p:nvSpPr>
        <p:spPr>
          <a:xfrm>
            <a:off x="541866" y="5527040"/>
            <a:ext cx="12029441" cy="1300481"/>
          </a:xfrm>
          <a:prstGeom prst="rect">
            <a:avLst/>
          </a:prstGeom>
        </p:spPr>
        <p:txBody>
          <a:bodyPr anchor="b"/>
          <a:lstStyle>
            <a:lvl1pPr marL="0" indent="0">
              <a:spcBef>
                <a:spcPts val="800"/>
              </a:spcBef>
              <a:buClrTx/>
              <a:buSzTx/>
              <a:buFontTx/>
              <a:buNone/>
              <a:defRPr sz="3400">
                <a:solidFill>
                  <a:srgbClr val="44342A"/>
                </a:solidFill>
              </a:defRPr>
            </a:lvl1pPr>
            <a:lvl2pPr marL="0" indent="457200">
              <a:spcBef>
                <a:spcPts val="800"/>
              </a:spcBef>
              <a:buClrTx/>
              <a:buSzTx/>
              <a:buFontTx/>
              <a:buNone/>
              <a:defRPr sz="3400">
                <a:solidFill>
                  <a:srgbClr val="44342A"/>
                </a:solidFill>
              </a:defRPr>
            </a:lvl2pPr>
            <a:lvl3pPr marL="0" indent="914400">
              <a:spcBef>
                <a:spcPts val="800"/>
              </a:spcBef>
              <a:buClrTx/>
              <a:buSzTx/>
              <a:buFontTx/>
              <a:buNone/>
              <a:defRPr sz="3400">
                <a:solidFill>
                  <a:srgbClr val="44342A"/>
                </a:solidFill>
              </a:defRPr>
            </a:lvl3pPr>
            <a:lvl4pPr marL="0" indent="1371600">
              <a:spcBef>
                <a:spcPts val="800"/>
              </a:spcBef>
              <a:buClrTx/>
              <a:buSzTx/>
              <a:buFontTx/>
              <a:buNone/>
              <a:defRPr sz="3400">
                <a:solidFill>
                  <a:srgbClr val="44342A"/>
                </a:solidFill>
              </a:defRPr>
            </a:lvl4pPr>
            <a:lvl5pPr marL="0" indent="1828800">
              <a:spcBef>
                <a:spcPts val="800"/>
              </a:spcBef>
              <a:buClrTx/>
              <a:buSzTx/>
              <a:buFontTx/>
              <a:buNone/>
              <a:defRPr sz="3400">
                <a:solidFill>
                  <a:srgbClr val="44342A"/>
                </a:solidFill>
              </a:defRPr>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xfrm>
            <a:off x="12414949" y="9207398"/>
            <a:ext cx="368770"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and Vertical Text">
    <p:spTree>
      <p:nvGrpSpPr>
        <p:cNvPr id="1" name=""/>
        <p:cNvGrpSpPr/>
        <p:nvPr/>
      </p:nvGrpSpPr>
      <p:grpSpPr>
        <a:xfrm>
          <a:off x="0" y="0"/>
          <a:ext cx="0" cy="0"/>
          <a:chOff x="0" y="0"/>
          <a:chExt cx="0" cy="0"/>
        </a:xfrm>
      </p:grpSpPr>
      <p:sp>
        <p:nvSpPr>
          <p:cNvPr id="105" name="Shape 105"/>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106" name="Shape 106"/>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107" name="Shape 107"/>
          <p:cNvSpPr/>
          <p:nvPr/>
        </p:nvSpPr>
        <p:spPr>
          <a:xfrm>
            <a:off x="731519" y="1504691"/>
            <a:ext cx="12273282" cy="3387"/>
          </a:xfrm>
          <a:prstGeom prst="line">
            <a:avLst/>
          </a:prstGeom>
          <a:ln w="12700">
            <a:solidFill>
              <a:schemeClr val="accent1">
                <a:alpha val="50000"/>
              </a:schemeClr>
            </a:solidFill>
          </a:ln>
        </p:spPr>
        <p:txBody>
          <a:bodyPr lIns="65023" tIns="65023" rIns="65023" bIns="65023"/>
          <a:lstStyle/>
          <a:p>
            <a:pPr/>
          </a:p>
        </p:txBody>
      </p:sp>
      <p:sp>
        <p:nvSpPr>
          <p:cNvPr id="108" name="Shape 108"/>
          <p:cNvSpPr/>
          <p:nvPr>
            <p:ph type="title"/>
          </p:nvPr>
        </p:nvSpPr>
        <p:spPr>
          <a:xfrm>
            <a:off x="433493" y="650239"/>
            <a:ext cx="12354561" cy="1192108"/>
          </a:xfrm>
          <a:prstGeom prst="rect">
            <a:avLst/>
          </a:prstGeom>
        </p:spPr>
        <p:txBody>
          <a:bodyPr/>
          <a:lstStyle/>
          <a:p>
            <a:pPr/>
            <a:r>
              <a:t>Title Text</a:t>
            </a:r>
          </a:p>
        </p:txBody>
      </p:sp>
      <p:sp>
        <p:nvSpPr>
          <p:cNvPr id="109" name="Shape 109"/>
          <p:cNvSpPr/>
          <p:nvPr>
            <p:ph type="body" idx="1"/>
          </p:nvPr>
        </p:nvSpPr>
        <p:spPr>
          <a:xfrm>
            <a:off x="433493" y="2210363"/>
            <a:ext cx="12354561" cy="64369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Vertical Title and Text">
    <p:spTree>
      <p:nvGrpSpPr>
        <p:cNvPr id="1" name=""/>
        <p:cNvGrpSpPr/>
        <p:nvPr/>
      </p:nvGrpSpPr>
      <p:grpSpPr>
        <a:xfrm>
          <a:off x="0" y="0"/>
          <a:ext cx="0" cy="0"/>
          <a:chOff x="0" y="0"/>
          <a:chExt cx="0" cy="0"/>
        </a:xfrm>
      </p:grpSpPr>
      <p:sp>
        <p:nvSpPr>
          <p:cNvPr id="117" name="Shape 117"/>
          <p:cNvSpPr/>
          <p:nvPr>
            <p:ph type="title"/>
          </p:nvPr>
        </p:nvSpPr>
        <p:spPr>
          <a:xfrm>
            <a:off x="9753600" y="781192"/>
            <a:ext cx="2600961" cy="8322170"/>
          </a:xfrm>
          <a:prstGeom prst="rect">
            <a:avLst/>
          </a:prstGeom>
        </p:spPr>
        <p:txBody>
          <a:bodyPr/>
          <a:lstStyle/>
          <a:p>
            <a:pPr/>
            <a:r>
              <a:t>Title Text</a:t>
            </a:r>
          </a:p>
        </p:txBody>
      </p:sp>
      <p:sp>
        <p:nvSpPr>
          <p:cNvPr id="118" name="Shape 118"/>
          <p:cNvSpPr/>
          <p:nvPr>
            <p:ph type="body" idx="1"/>
          </p:nvPr>
        </p:nvSpPr>
        <p:spPr>
          <a:xfrm>
            <a:off x="650239" y="781192"/>
            <a:ext cx="8886615" cy="832217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red_black_line_v1.tiff"/>
          <p:cNvPicPr>
            <a:picLocks noChangeAspect="1"/>
          </p:cNvPicPr>
          <p:nvPr/>
        </p:nvPicPr>
        <p:blipFill>
          <a:blip r:embed="rId3">
            <a:extLst/>
          </a:blip>
          <a:stretch>
            <a:fillRect/>
          </a:stretch>
        </p:blipFill>
        <p:spPr>
          <a:xfrm>
            <a:off x="0" y="1905000"/>
            <a:ext cx="12433300" cy="482600"/>
          </a:xfrm>
          <a:prstGeom prst="rect">
            <a:avLst/>
          </a:prstGeom>
          <a:ln w="12700">
            <a:miter lim="400000"/>
          </a:ln>
        </p:spPr>
      </p:pic>
      <p:pic>
        <p:nvPicPr>
          <p:cNvPr id="127" name="613-old-paper-backgrounds.png"/>
          <p:cNvPicPr>
            <a:picLocks noChangeAspect="0"/>
          </p:cNvPicPr>
          <p:nvPr/>
        </p:nvPicPr>
        <p:blipFill>
          <a:blip r:embed="rId4">
            <a:extLst/>
          </a:blip>
          <a:stretch>
            <a:fillRect/>
          </a:stretch>
        </p:blipFill>
        <p:spPr>
          <a:xfrm>
            <a:off x="0" y="0"/>
            <a:ext cx="13068300" cy="9994900"/>
          </a:xfrm>
          <a:prstGeom prst="rect">
            <a:avLst/>
          </a:prstGeom>
          <a:ln w="12700">
            <a:miter lim="400000"/>
          </a:ln>
        </p:spPr>
      </p:pic>
      <p:sp>
        <p:nvSpPr>
          <p:cNvPr id="128" name="Shape 128"/>
          <p:cNvSpPr/>
          <p:nvPr>
            <p:ph type="title"/>
          </p:nvPr>
        </p:nvSpPr>
        <p:spPr>
          <a:xfrm>
            <a:off x="990600" y="584200"/>
            <a:ext cx="11010900" cy="1143000"/>
          </a:xfrm>
          <a:prstGeom prst="rect">
            <a:avLst/>
          </a:prstGeom>
        </p:spPr>
        <p:txBody>
          <a:bodyPr lIns="50800" tIns="50800" rIns="50800" bIns="50800">
            <a:noAutofit/>
          </a:bodyPr>
          <a:lstStyle>
            <a:lvl1pPr algn="ctr" defTabSz="584200">
              <a:defRPr cap="none" sz="6400">
                <a:solidFill>
                  <a:srgbClr val="000000"/>
                </a:solidFill>
                <a:latin typeface="Times"/>
                <a:ea typeface="Times"/>
                <a:cs typeface="Times"/>
                <a:sym typeface="Times"/>
              </a:defRPr>
            </a:lvl1pPr>
          </a:lstStyle>
          <a:p>
            <a:pPr/>
            <a:r>
              <a:t>Title Text</a:t>
            </a:r>
          </a:p>
        </p:txBody>
      </p:sp>
      <p:sp>
        <p:nvSpPr>
          <p:cNvPr id="129" name="Shape 129"/>
          <p:cNvSpPr/>
          <p:nvPr>
            <p:ph type="body" idx="1"/>
          </p:nvPr>
        </p:nvSpPr>
        <p:spPr>
          <a:xfrm>
            <a:off x="990600" y="2654300"/>
            <a:ext cx="11010900" cy="6121400"/>
          </a:xfrm>
          <a:prstGeom prst="rect">
            <a:avLst/>
          </a:prstGeom>
        </p:spPr>
        <p:txBody>
          <a:bodyPr lIns="50800" tIns="50800" rIns="50800" bIns="50800" anchor="ctr">
            <a:noAutofit/>
          </a:bodyPr>
          <a:lstStyle>
            <a:lvl1pPr marL="825500" indent="-508000" defTabSz="5842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1pPr>
            <a:lvl2pPr marL="1473200" indent="-508000" defTabSz="5842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2pPr>
            <a:lvl3pPr marL="2108200" indent="-508000" defTabSz="5842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3pPr>
            <a:lvl4pPr marL="2768600" indent="-508000" defTabSz="5842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4pPr>
            <a:lvl5pPr marL="3416300" indent="-508000" defTabSz="5842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30" name="Shape 130"/>
          <p:cNvSpPr/>
          <p:nvPr>
            <p:ph type="sldNum" sz="quarter" idx="2"/>
          </p:nvPr>
        </p:nvSpPr>
        <p:spPr>
          <a:xfrm>
            <a:off x="6286500" y="9258300"/>
            <a:ext cx="419100" cy="469900"/>
          </a:xfrm>
          <a:prstGeom prst="rect">
            <a:avLst/>
          </a:prstGeom>
        </p:spPr>
        <p:txBody>
          <a:bodyPr lIns="50800" tIns="50800" rIns="50800" bIns="50800"/>
          <a:lstStyle>
            <a:lvl1pPr algn="ctr" defTabSz="584200">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Shape 13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defTabSz="457200">
              <a:defRPr sz="1200">
                <a:latin typeface="+mn-lt"/>
                <a:ea typeface="+mn-ea"/>
                <a:cs typeface="+mn-cs"/>
                <a:sym typeface="Helvetica"/>
              </a:defRPr>
            </a:pPr>
          </a:p>
        </p:txBody>
      </p:sp>
      <p:sp>
        <p:nvSpPr>
          <p:cNvPr id="138" name="Shape 138"/>
          <p:cNvSpPr/>
          <p:nvPr>
            <p:ph type="title"/>
          </p:nvPr>
        </p:nvSpPr>
        <p:spPr>
          <a:xfrm>
            <a:off x="1270000" y="254000"/>
            <a:ext cx="10464800" cy="1714500"/>
          </a:xfrm>
          <a:prstGeom prst="rect">
            <a:avLst/>
          </a:prstGeom>
        </p:spPr>
        <p:txBody>
          <a:bodyPr lIns="50800" tIns="50800" rIns="50800" bIns="50800" anchor="b"/>
          <a:lstStyle>
            <a:lvl1pPr algn="ctr" defTabSz="584200">
              <a:defRPr cap="none" sz="6400">
                <a:solidFill>
                  <a:srgbClr val="000000"/>
                </a:solidFill>
                <a:latin typeface="Copperplate"/>
                <a:ea typeface="Copperplate"/>
                <a:cs typeface="Copperplate"/>
                <a:sym typeface="Copperplate"/>
              </a:defRPr>
            </a:lvl1pPr>
          </a:lstStyle>
          <a:p>
            <a:pPr/>
            <a:r>
              <a:t>Title Text</a:t>
            </a:r>
          </a:p>
        </p:txBody>
      </p:sp>
      <p:sp>
        <p:nvSpPr>
          <p:cNvPr id="139" name="Shape 139"/>
          <p:cNvSpPr/>
          <p:nvPr>
            <p:ph type="sldNum" sz="quarter" idx="2"/>
          </p:nvPr>
        </p:nvSpPr>
        <p:spPr>
          <a:xfrm>
            <a:off x="6324600" y="9220200"/>
            <a:ext cx="342900" cy="406400"/>
          </a:xfrm>
          <a:prstGeom prst="rect">
            <a:avLst/>
          </a:prstGeom>
        </p:spPr>
        <p:txBody>
          <a:bodyPr lIns="50800" tIns="50800" rIns="50800" bIns="50800">
            <a:normAutofit fontScale="100000" lnSpcReduction="0"/>
          </a:bodyPr>
          <a:lstStyle>
            <a:lvl1pPr algn="ctr" defTabSz="584200">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Shape 14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50800" tIns="50800" rIns="50800" bIns="50800"/>
          <a:lstStyle>
            <a:lvl1pPr algn="ctr" defTabSz="457200">
              <a:defRPr cap="none" sz="7000">
                <a:solidFill>
                  <a:srgbClr val="FFFFFF"/>
                </a:solidFill>
                <a:latin typeface="Monaco"/>
                <a:ea typeface="Monaco"/>
                <a:cs typeface="Monaco"/>
                <a:sym typeface="Monaco"/>
              </a:defRPr>
            </a:lvl1pPr>
          </a:lstStyle>
          <a:p>
            <a:pPr/>
            <a:r>
              <a:t>Title Text</a:t>
            </a:r>
          </a:p>
        </p:txBody>
      </p:sp>
      <p:sp>
        <p:nvSpPr>
          <p:cNvPr id="147" name="Shape 14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50800" tIns="50800" rIns="50800" bIns="50800" anchor="ctr"/>
          <a:lstStyle>
            <a:lvl1pPr marL="8663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48" name="Shape 148"/>
          <p:cNvSpPr/>
          <p:nvPr>
            <p:ph type="sldNum" sz="quarter" idx="2"/>
          </p:nvPr>
        </p:nvSpPr>
        <p:spPr>
          <a:xfrm>
            <a:off x="6299200" y="9283700"/>
            <a:ext cx="388665" cy="400013"/>
          </a:xfrm>
          <a:prstGeom prst="rect">
            <a:avLst/>
          </a:prstGeom>
        </p:spPr>
        <p:txBody>
          <a:bodyPr lIns="50800" tIns="50800" rIns="50800" bIns="50800">
            <a:normAutofit fontScale="100000" lnSpcReduction="0"/>
          </a:bodyPr>
          <a:lstStyle>
            <a:lvl1pPr algn="ct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hape 155"/>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50800" tIns="50800" rIns="50800" bIns="50800"/>
          <a:lstStyle>
            <a:lvl1pPr algn="ctr" defTabSz="584200">
              <a:defRPr cap="none" spc="-105" sz="8000">
                <a:solidFill>
                  <a:srgbClr val="E5E5E5"/>
                </a:solidFill>
                <a:latin typeface="Copperplate"/>
                <a:ea typeface="Copperplate"/>
                <a:cs typeface="Copperplate"/>
                <a:sym typeface="Copperplate"/>
              </a:defRPr>
            </a:lvl1pPr>
          </a:lstStyle>
          <a:p>
            <a:pPr/>
            <a:r>
              <a:t>Title Text</a:t>
            </a:r>
          </a:p>
        </p:txBody>
      </p:sp>
      <p:sp>
        <p:nvSpPr>
          <p:cNvPr id="156" name="Shape 156"/>
          <p:cNvSpPr/>
          <p:nvPr>
            <p:ph type="sldNum" sz="quarter" idx="2"/>
          </p:nvPr>
        </p:nvSpPr>
        <p:spPr>
          <a:xfrm>
            <a:off x="6300706" y="9220200"/>
            <a:ext cx="387616" cy="325858"/>
          </a:xfrm>
          <a:prstGeom prst="rect">
            <a:avLst/>
          </a:prstGeom>
          <a:effectLst>
            <a:outerShdw sx="100000" sy="100000" kx="0" ky="0" algn="b" rotWithShape="0" blurRad="12700" dist="12700" dir="5400000">
              <a:srgbClr val="424242"/>
            </a:outerShdw>
          </a:effectLst>
        </p:spPr>
        <p:txBody>
          <a:bodyPr lIns="50800" tIns="50800" rIns="50800" bIns="50800">
            <a:normAutofit fontScale="100000" lnSpcReduction="0"/>
          </a:bodyPr>
          <a:lstStyle>
            <a:lvl1pPr algn="ctr" defTabSz="584200">
              <a:defRPr spc="-23">
                <a:solidFill>
                  <a:srgbClr val="CBCBCB"/>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3"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4" name="Shape 164"/>
          <p:cNvSpPr/>
          <p:nvPr>
            <p:ph type="title"/>
          </p:nvPr>
        </p:nvSpPr>
        <p:spPr>
          <a:xfrm>
            <a:off x="1270000" y="635000"/>
            <a:ext cx="10464800" cy="2108200"/>
          </a:xfrm>
          <a:prstGeom prst="rect">
            <a:avLst/>
          </a:prstGeom>
        </p:spPr>
        <p:txBody>
          <a:bodyPr lIns="50800" tIns="50800" rIns="50800" bIns="50800"/>
          <a:lstStyle>
            <a:lvl1pPr defTabSz="584200">
              <a:defRPr cap="none" sz="7200">
                <a:solidFill>
                  <a:srgbClr val="3E231A"/>
                </a:solidFill>
                <a:latin typeface="Papyrus"/>
                <a:ea typeface="Papyrus"/>
                <a:cs typeface="Papyrus"/>
                <a:sym typeface="Papyrus"/>
              </a:defRPr>
            </a:lvl1pPr>
          </a:lstStyle>
          <a:p>
            <a:pPr/>
            <a:r>
              <a:t>Title Text</a:t>
            </a:r>
          </a:p>
        </p:txBody>
      </p:sp>
      <p:sp>
        <p:nvSpPr>
          <p:cNvPr id="165" name="Shape 165"/>
          <p:cNvSpPr/>
          <p:nvPr>
            <p:ph type="body" idx="1"/>
          </p:nvPr>
        </p:nvSpPr>
        <p:spPr>
          <a:xfrm>
            <a:off x="1270000" y="2819400"/>
            <a:ext cx="10464800" cy="5842000"/>
          </a:xfrm>
          <a:prstGeom prst="rect">
            <a:avLst/>
          </a:prstGeom>
        </p:spPr>
        <p:txBody>
          <a:bodyPr lIns="50800" tIns="50800" rIns="50800" bIns="50800" anchor="ctr"/>
          <a:lstStyle>
            <a:lvl1pPr marL="8636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defTabSz="5842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6" name="Shape 166"/>
          <p:cNvSpPr/>
          <p:nvPr>
            <p:ph type="sldNum" sz="quarter" idx="2"/>
          </p:nvPr>
        </p:nvSpPr>
        <p:spPr>
          <a:xfrm>
            <a:off x="6337300" y="9296400"/>
            <a:ext cx="323478" cy="457200"/>
          </a:xfrm>
          <a:prstGeom prst="rect">
            <a:avLst/>
          </a:prstGeom>
        </p:spPr>
        <p:txBody>
          <a:bodyPr lIns="50800" tIns="50800" rIns="50800" bIns="50800">
            <a:normAutofit fontScale="100000" lnSpcReduction="0"/>
          </a:bodyPr>
          <a:lstStyle>
            <a:lvl1pPr algn="ctr" defTabSz="584200">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22" name="Shape 22"/>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23" name="Shape 23"/>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24" name="Shape 24"/>
          <p:cNvSpPr/>
          <p:nvPr/>
        </p:nvSpPr>
        <p:spPr>
          <a:xfrm>
            <a:off x="731519" y="1504691"/>
            <a:ext cx="12273282" cy="3387"/>
          </a:xfrm>
          <a:prstGeom prst="line">
            <a:avLst/>
          </a:prstGeom>
          <a:ln w="12700">
            <a:solidFill>
              <a:schemeClr val="accent1">
                <a:alpha val="50000"/>
              </a:schemeClr>
            </a:solidFill>
          </a:ln>
        </p:spPr>
        <p:txBody>
          <a:bodyPr lIns="65023" tIns="65023" rIns="65023" bIns="65023"/>
          <a:lstStyle/>
          <a:p>
            <a:pPr/>
          </a:p>
        </p:txBody>
      </p:sp>
      <p:sp>
        <p:nvSpPr>
          <p:cNvPr id="25" name="Shape 25"/>
          <p:cNvSpPr/>
          <p:nvPr>
            <p:ph type="title"/>
          </p:nvPr>
        </p:nvSpPr>
        <p:spPr>
          <a:xfrm>
            <a:off x="433493" y="650239"/>
            <a:ext cx="12354561" cy="1192108"/>
          </a:xfrm>
          <a:prstGeom prst="rect">
            <a:avLst/>
          </a:prstGeom>
        </p:spPr>
        <p:txBody>
          <a:bodyPr/>
          <a:lstStyle/>
          <a:p>
            <a:pPr/>
            <a:r>
              <a:t>Title Text</a:t>
            </a:r>
          </a:p>
        </p:txBody>
      </p:sp>
      <p:sp>
        <p:nvSpPr>
          <p:cNvPr id="26" name="Shape 26"/>
          <p:cNvSpPr/>
          <p:nvPr>
            <p:ph type="body" idx="1"/>
          </p:nvPr>
        </p:nvSpPr>
        <p:spPr>
          <a:xfrm>
            <a:off x="433493" y="2210363"/>
            <a:ext cx="12354561" cy="64369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 name="Shape 27"/>
          <p:cNvSpPr/>
          <p:nvPr>
            <p:ph type="sldNum" sz="quarter" idx="2"/>
          </p:nvPr>
        </p:nvSpPr>
        <p:spPr>
          <a:xfrm>
            <a:off x="12414949" y="9207398"/>
            <a:ext cx="368770"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nvSpPr>
        <p:spPr>
          <a:xfrm>
            <a:off x="731519" y="4899416"/>
            <a:ext cx="12273282" cy="3387"/>
          </a:xfrm>
          <a:prstGeom prst="line">
            <a:avLst/>
          </a:prstGeom>
          <a:ln w="12700">
            <a:solidFill>
              <a:schemeClr val="accent1">
                <a:alpha val="50000"/>
              </a:schemeClr>
            </a:solidFill>
          </a:ln>
        </p:spPr>
        <p:txBody>
          <a:bodyPr lIns="65023" tIns="65023" rIns="65023" bIns="65023"/>
          <a:lstStyle/>
          <a:p>
            <a:pPr/>
          </a:p>
        </p:txBody>
      </p:sp>
      <p:sp>
        <p:nvSpPr>
          <p:cNvPr id="35" name="Shape 35"/>
          <p:cNvSpPr/>
          <p:nvPr>
            <p:ph type="body" sz="quarter" idx="1"/>
          </p:nvPr>
        </p:nvSpPr>
        <p:spPr>
          <a:xfrm>
            <a:off x="541866" y="2384213"/>
            <a:ext cx="12029441" cy="1733974"/>
          </a:xfrm>
          <a:prstGeom prst="rect">
            <a:avLst/>
          </a:prstGeom>
        </p:spPr>
        <p:txBody>
          <a:bodyPr anchor="b"/>
          <a:lstStyle>
            <a:lvl1pPr marL="0" indent="0" algn="r">
              <a:spcBef>
                <a:spcPts val="600"/>
              </a:spcBef>
              <a:buClrTx/>
              <a:buSzTx/>
              <a:buFontTx/>
              <a:buNone/>
              <a:defRPr sz="2800">
                <a:solidFill>
                  <a:srgbClr val="DCD1B0"/>
                </a:solidFill>
              </a:defRPr>
            </a:lvl1pPr>
            <a:lvl2pPr marL="0" indent="457200" algn="r">
              <a:spcBef>
                <a:spcPts val="600"/>
              </a:spcBef>
              <a:buClrTx/>
              <a:buSzTx/>
              <a:buFontTx/>
              <a:buNone/>
              <a:defRPr sz="2800">
                <a:solidFill>
                  <a:srgbClr val="DCD1B0"/>
                </a:solidFill>
              </a:defRPr>
            </a:lvl2pPr>
            <a:lvl3pPr marL="0" indent="914400" algn="r">
              <a:spcBef>
                <a:spcPts val="600"/>
              </a:spcBef>
              <a:buClrTx/>
              <a:buSzTx/>
              <a:buFontTx/>
              <a:buNone/>
              <a:defRPr sz="2800">
                <a:solidFill>
                  <a:srgbClr val="DCD1B0"/>
                </a:solidFill>
              </a:defRPr>
            </a:lvl3pPr>
            <a:lvl4pPr marL="0" indent="1371600" algn="r">
              <a:spcBef>
                <a:spcPts val="600"/>
              </a:spcBef>
              <a:buClrTx/>
              <a:buSzTx/>
              <a:buFontTx/>
              <a:buNone/>
              <a:defRPr sz="2800">
                <a:solidFill>
                  <a:srgbClr val="DCD1B0"/>
                </a:solidFill>
              </a:defRPr>
            </a:lvl4pPr>
            <a:lvl5pPr marL="0" indent="1828800" algn="r">
              <a:spcBef>
                <a:spcPts val="600"/>
              </a:spcBef>
              <a:buClrTx/>
              <a:buSzTx/>
              <a:buFontTx/>
              <a:buNone/>
              <a:defRPr sz="2800">
                <a:solidFill>
                  <a:srgbClr val="DCD1B0"/>
                </a:solidFill>
              </a:defRPr>
            </a:lvl5pPr>
          </a:lstStyle>
          <a:p>
            <a:pPr/>
            <a:r>
              <a:t>Body Level One</a:t>
            </a:r>
          </a:p>
          <a:p>
            <a:pPr lvl="1"/>
            <a:r>
              <a:t>Body Level Two</a:t>
            </a:r>
          </a:p>
          <a:p>
            <a:pPr lvl="2"/>
            <a:r>
              <a:t>Body Level Three</a:t>
            </a:r>
          </a:p>
          <a:p>
            <a:pPr lvl="3"/>
            <a:r>
              <a:t>Body Level Four</a:t>
            </a:r>
          </a:p>
          <a:p>
            <a:pPr lvl="4"/>
            <a:r>
              <a:t>Body Level Five</a:t>
            </a:r>
          </a:p>
        </p:txBody>
      </p:sp>
      <p:sp>
        <p:nvSpPr>
          <p:cNvPr id="36" name="Shape 36"/>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
        <p:nvSpPr>
          <p:cNvPr id="37" name="Shape 37"/>
          <p:cNvSpPr/>
          <p:nvPr>
            <p:ph type="title"/>
          </p:nvPr>
        </p:nvSpPr>
        <p:spPr>
          <a:xfrm>
            <a:off x="256675" y="4191409"/>
            <a:ext cx="12354562" cy="1685086"/>
          </a:xfrm>
          <a:prstGeom prst="rect">
            <a:avLst/>
          </a:prstGeom>
        </p:spPr>
        <p:txBody>
          <a:bodyPr anchor="t"/>
          <a:lstStyle>
            <a:lvl1pPr algn="r">
              <a:defRPr>
                <a:solidFill>
                  <a:srgbClr val="FBEEC9"/>
                </a:solidFill>
              </a:defRPr>
            </a:lvl1pPr>
          </a:lstStyle>
          <a:p>
            <a:pPr/>
            <a:r>
              <a:t>Title Text</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44" name="Shape 44"/>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45" name="Shape 45"/>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46" name="Shape 46"/>
          <p:cNvSpPr/>
          <p:nvPr/>
        </p:nvSpPr>
        <p:spPr>
          <a:xfrm>
            <a:off x="731519" y="1504691"/>
            <a:ext cx="12273282" cy="3387"/>
          </a:xfrm>
          <a:prstGeom prst="line">
            <a:avLst/>
          </a:prstGeom>
          <a:ln w="12700">
            <a:solidFill>
              <a:schemeClr val="accent1">
                <a:alpha val="50000"/>
              </a:schemeClr>
            </a:solidFill>
          </a:ln>
        </p:spPr>
        <p:txBody>
          <a:bodyPr lIns="65023" tIns="65023" rIns="65023" bIns="65023"/>
          <a:lstStyle/>
          <a:p>
            <a:pPr/>
          </a:p>
        </p:txBody>
      </p:sp>
      <p:sp>
        <p:nvSpPr>
          <p:cNvPr id="47" name="Shape 47"/>
          <p:cNvSpPr/>
          <p:nvPr>
            <p:ph type="title"/>
          </p:nvPr>
        </p:nvSpPr>
        <p:spPr>
          <a:xfrm>
            <a:off x="429158" y="650239"/>
            <a:ext cx="12354561" cy="1196443"/>
          </a:xfrm>
          <a:prstGeom prst="rect">
            <a:avLst/>
          </a:prstGeom>
        </p:spPr>
        <p:txBody>
          <a:bodyPr/>
          <a:lstStyle/>
          <a:p>
            <a:pPr/>
            <a:r>
              <a:t>Title Text</a:t>
            </a:r>
          </a:p>
        </p:txBody>
      </p:sp>
      <p:sp>
        <p:nvSpPr>
          <p:cNvPr id="48" name="Shape 48"/>
          <p:cNvSpPr/>
          <p:nvPr>
            <p:ph type="body" sz="half" idx="1"/>
          </p:nvPr>
        </p:nvSpPr>
        <p:spPr>
          <a:xfrm>
            <a:off x="433493" y="2275839"/>
            <a:ext cx="5960534" cy="6719148"/>
          </a:xfrm>
          <a:prstGeom prst="rect">
            <a:avLst/>
          </a:prstGeom>
        </p:spPr>
        <p:txBody>
          <a:bodyPr/>
          <a:lstStyle>
            <a:lvl1pPr marL="465364" indent="-465364">
              <a:spcBef>
                <a:spcPts val="900"/>
              </a:spcBef>
              <a:defRPr sz="3800"/>
            </a:lvl1pPr>
            <a:lvl2pPr marL="909637" indent="-452437">
              <a:spcBef>
                <a:spcPts val="900"/>
              </a:spcBef>
              <a:defRPr sz="3800"/>
            </a:lvl2pPr>
            <a:lvl3pPr marL="1348739" indent="-434339">
              <a:spcBef>
                <a:spcPts val="900"/>
              </a:spcBef>
              <a:defRPr sz="3800"/>
            </a:lvl3pPr>
            <a:lvl4pPr marL="1854200" indent="-482600">
              <a:spcBef>
                <a:spcPts val="900"/>
              </a:spcBef>
              <a:defRPr sz="3800"/>
            </a:lvl4pPr>
            <a:lvl5pPr marL="2311400" indent="-482600">
              <a:spcBef>
                <a:spcPts val="9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49" name="Shape 49"/>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sp>
        <p:nvSpPr>
          <p:cNvPr id="56" name="Shape 56"/>
          <p:cNvSpPr/>
          <p:nvPr>
            <p:ph type="title"/>
          </p:nvPr>
        </p:nvSpPr>
        <p:spPr>
          <a:xfrm>
            <a:off x="433493" y="7694507"/>
            <a:ext cx="12246187" cy="1255325"/>
          </a:xfrm>
          <a:prstGeom prst="rect">
            <a:avLst/>
          </a:prstGeom>
        </p:spPr>
        <p:txBody>
          <a:bodyPr/>
          <a:lstStyle/>
          <a:p>
            <a:pPr/>
            <a:r>
              <a:t>Title Text</a:t>
            </a:r>
          </a:p>
        </p:txBody>
      </p:sp>
      <p:sp>
        <p:nvSpPr>
          <p:cNvPr id="57" name="Shape 57"/>
          <p:cNvSpPr/>
          <p:nvPr>
            <p:ph type="body" sz="quarter" idx="1"/>
          </p:nvPr>
        </p:nvSpPr>
        <p:spPr>
          <a:xfrm>
            <a:off x="400275" y="948266"/>
            <a:ext cx="6102125" cy="909885"/>
          </a:xfrm>
          <a:prstGeom prst="rect">
            <a:avLst/>
          </a:prstGeom>
        </p:spPr>
        <p:txBody>
          <a:bodyPr anchor="ctr"/>
          <a:lstStyle>
            <a:lvl1pPr marL="0" indent="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lvl1pPr>
            <a:lvl2pPr marL="0" indent="45720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lvl2pPr>
            <a:lvl3pPr marL="0" indent="91440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lvl3pPr>
            <a:lvl4pPr marL="0" indent="137160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lvl4pPr>
            <a:lvl5pPr marL="0" indent="182880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body" sz="quarter" idx="13"/>
          </p:nvPr>
        </p:nvSpPr>
        <p:spPr>
          <a:xfrm>
            <a:off x="6606258" y="948266"/>
            <a:ext cx="6104521" cy="909885"/>
          </a:xfrm>
          <a:prstGeom prst="rect">
            <a:avLst/>
          </a:prstGeom>
        </p:spPr>
        <p:txBody>
          <a:bodyPr anchor="ctr"/>
          <a:lstStyle/>
          <a:p>
            <a:pPr marL="0" indent="0">
              <a:spcBef>
                <a:spcPts val="600"/>
              </a:spcBef>
              <a:buClrTx/>
              <a:buSzTx/>
              <a:buFontTx/>
              <a:buNone/>
              <a:defRPr cap="all" sz="2400">
                <a:solidFill>
                  <a:srgbClr val="AF7622"/>
                </a:solidFill>
                <a:latin typeface="Franklin Gothic Medium"/>
                <a:ea typeface="Franklin Gothic Medium"/>
                <a:cs typeface="Franklin Gothic Medium"/>
                <a:sym typeface="Franklin Gothic Medium"/>
              </a:defRPr>
            </a:pPr>
          </a:p>
        </p:txBody>
      </p:sp>
      <p:sp>
        <p:nvSpPr>
          <p:cNvPr id="59" name="Shape 59"/>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
        <p:nvSpPr>
          <p:cNvPr id="60" name="Shape 60"/>
          <p:cNvSpPr/>
          <p:nvPr/>
        </p:nvSpPr>
        <p:spPr>
          <a:xfrm>
            <a:off x="731519" y="8561493"/>
            <a:ext cx="12273282" cy="3387"/>
          </a:xfrm>
          <a:prstGeom prst="line">
            <a:avLst/>
          </a:prstGeom>
          <a:ln w="12700">
            <a:solidFill>
              <a:schemeClr val="accent1">
                <a:alpha val="50000"/>
              </a:schemeClr>
            </a:solidFill>
          </a:ln>
        </p:spPr>
        <p:txBody>
          <a:bodyPr lIns="65023" tIns="65023" rIns="65023" bIns="65023"/>
          <a:lstStyle/>
          <a:p>
            <a:pP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Only">
    <p:spTree>
      <p:nvGrpSpPr>
        <p:cNvPr id="1" name=""/>
        <p:cNvGrpSpPr/>
        <p:nvPr/>
      </p:nvGrpSpPr>
      <p:grpSpPr>
        <a:xfrm>
          <a:off x="0" y="0"/>
          <a:ext cx="0" cy="0"/>
          <a:chOff x="0" y="0"/>
          <a:chExt cx="0" cy="0"/>
        </a:xfrm>
      </p:grpSpPr>
      <p:sp>
        <p:nvSpPr>
          <p:cNvPr id="67" name="Shape 67"/>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68" name="Shape 68"/>
          <p:cNvSpPr/>
          <p:nvPr/>
        </p:nvSpPr>
        <p:spPr>
          <a:xfrm>
            <a:off x="731519" y="1494610"/>
            <a:ext cx="12273282" cy="3387"/>
          </a:xfrm>
          <a:prstGeom prst="line">
            <a:avLst/>
          </a:prstGeom>
          <a:ln w="12700">
            <a:solidFill>
              <a:schemeClr val="accent1">
                <a:alpha val="50000"/>
              </a:schemeClr>
            </a:solidFill>
          </a:ln>
        </p:spPr>
        <p:txBody>
          <a:bodyPr lIns="65023" tIns="65023" rIns="65023" bIns="65023"/>
          <a:lstStyle/>
          <a:p>
            <a:pPr/>
          </a:p>
        </p:txBody>
      </p:sp>
      <p:sp>
        <p:nvSpPr>
          <p:cNvPr id="69" name="Shape 69"/>
          <p:cNvSpPr/>
          <p:nvPr/>
        </p:nvSpPr>
        <p:spPr>
          <a:xfrm>
            <a:off x="731519" y="1504691"/>
            <a:ext cx="12273282" cy="3387"/>
          </a:xfrm>
          <a:prstGeom prst="line">
            <a:avLst/>
          </a:prstGeom>
          <a:ln w="12700">
            <a:solidFill>
              <a:schemeClr val="accent1">
                <a:alpha val="50000"/>
              </a:schemeClr>
            </a:solidFill>
          </a:ln>
        </p:spPr>
        <p:txBody>
          <a:bodyPr lIns="65023" tIns="65023" rIns="65023" bIns="65023"/>
          <a:lstStyle/>
          <a:p>
            <a:pPr/>
          </a:p>
        </p:txBody>
      </p:sp>
      <p:sp>
        <p:nvSpPr>
          <p:cNvPr id="70" name="Shape 70"/>
          <p:cNvSpPr/>
          <p:nvPr>
            <p:ph type="title"/>
          </p:nvPr>
        </p:nvSpPr>
        <p:spPr>
          <a:xfrm>
            <a:off x="429158" y="650239"/>
            <a:ext cx="12354561" cy="1196443"/>
          </a:xfrm>
          <a:prstGeom prst="rect">
            <a:avLst/>
          </a:prstGeom>
        </p:spPr>
        <p:txBody>
          <a:bodyPr/>
          <a:lstStyle/>
          <a:p>
            <a:pPr/>
            <a:r>
              <a:t>Title Text</a:t>
            </a:r>
          </a:p>
        </p:txBody>
      </p:sp>
      <p:sp>
        <p:nvSpPr>
          <p:cNvPr id="71" name="Shape 71"/>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8" name="Shape 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Content with Caption">
    <p:spTree>
      <p:nvGrpSpPr>
        <p:cNvPr id="1" name=""/>
        <p:cNvGrpSpPr/>
        <p:nvPr/>
      </p:nvGrpSpPr>
      <p:grpSpPr>
        <a:xfrm>
          <a:off x="0" y="0"/>
          <a:ext cx="0" cy="0"/>
          <a:chOff x="0" y="0"/>
          <a:chExt cx="0" cy="0"/>
        </a:xfrm>
      </p:grpSpPr>
      <p:sp>
        <p:nvSpPr>
          <p:cNvPr id="85" name="Shape 85"/>
          <p:cNvSpPr/>
          <p:nvPr/>
        </p:nvSpPr>
        <p:spPr>
          <a:xfrm>
            <a:off x="731519" y="8318743"/>
            <a:ext cx="12273282" cy="3388"/>
          </a:xfrm>
          <a:prstGeom prst="line">
            <a:avLst/>
          </a:prstGeom>
          <a:ln w="12700">
            <a:solidFill>
              <a:schemeClr val="accent1">
                <a:alpha val="50000"/>
              </a:schemeClr>
            </a:solidFill>
          </a:ln>
        </p:spPr>
        <p:txBody>
          <a:bodyPr lIns="65023" tIns="65023" rIns="65023" bIns="65023"/>
          <a:lstStyle/>
          <a:p>
            <a:pPr/>
          </a:p>
        </p:txBody>
      </p:sp>
      <p:sp>
        <p:nvSpPr>
          <p:cNvPr id="86" name="Shape 86"/>
          <p:cNvSpPr/>
          <p:nvPr>
            <p:ph type="title"/>
          </p:nvPr>
        </p:nvSpPr>
        <p:spPr>
          <a:xfrm>
            <a:off x="650239" y="7802880"/>
            <a:ext cx="12029442" cy="740552"/>
          </a:xfrm>
          <a:prstGeom prst="rect">
            <a:avLst/>
          </a:prstGeom>
        </p:spPr>
        <p:txBody>
          <a:bodyPr/>
          <a:lstStyle>
            <a:lvl1pPr>
              <a:defRPr sz="2800"/>
            </a:lvl1pPr>
          </a:lstStyle>
          <a:p>
            <a:pPr/>
            <a:r>
              <a:t>Title Text</a:t>
            </a:r>
          </a:p>
        </p:txBody>
      </p:sp>
      <p:sp>
        <p:nvSpPr>
          <p:cNvPr id="87" name="Shape 87"/>
          <p:cNvSpPr/>
          <p:nvPr>
            <p:ph type="body" sz="half" idx="1"/>
          </p:nvPr>
        </p:nvSpPr>
        <p:spPr>
          <a:xfrm>
            <a:off x="650239" y="866986"/>
            <a:ext cx="4278491" cy="6827522"/>
          </a:xfrm>
          <a:prstGeom prst="rect">
            <a:avLst/>
          </a:prstGeom>
        </p:spPr>
        <p:txBody>
          <a:bodyPr/>
          <a:lstStyle>
            <a:lvl1pPr marL="0" indent="0">
              <a:spcBef>
                <a:spcPts val="400"/>
              </a:spcBef>
              <a:buClrTx/>
              <a:buSzTx/>
              <a:buFontTx/>
              <a:buNone/>
              <a:defRPr sz="1800"/>
            </a:lvl1pPr>
            <a:lvl2pPr marL="0" indent="457200">
              <a:spcBef>
                <a:spcPts val="400"/>
              </a:spcBef>
              <a:buClrTx/>
              <a:buSzTx/>
              <a:buFontTx/>
              <a:buNone/>
              <a:defRPr sz="1800"/>
            </a:lvl2pPr>
            <a:lvl3pPr marL="0" indent="914400">
              <a:spcBef>
                <a:spcPts val="400"/>
              </a:spcBef>
              <a:buClrTx/>
              <a:buSzTx/>
              <a:buFontTx/>
              <a:buNone/>
              <a:defRPr sz="1800"/>
            </a:lvl3pPr>
            <a:lvl4pPr marL="0" indent="1371600">
              <a:spcBef>
                <a:spcPts val="400"/>
              </a:spcBef>
              <a:buClrTx/>
              <a:buSzTx/>
              <a:buFontTx/>
              <a:buNone/>
              <a:defRPr sz="1800"/>
            </a:lvl4pPr>
            <a:lvl5pPr marL="0" indent="1828800">
              <a:spcBef>
                <a:spcPts val="400"/>
              </a:spcBef>
              <a:buClrTx/>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88" name="Shape 88"/>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icture with Caption">
    <p:spTree>
      <p:nvGrpSpPr>
        <p:cNvPr id="1" name=""/>
        <p:cNvGrpSpPr/>
        <p:nvPr/>
      </p:nvGrpSpPr>
      <p:grpSpPr>
        <a:xfrm>
          <a:off x="0" y="0"/>
          <a:ext cx="0" cy="0"/>
          <a:chOff x="0" y="0"/>
          <a:chExt cx="0" cy="0"/>
        </a:xfrm>
      </p:grpSpPr>
      <p:sp>
        <p:nvSpPr>
          <p:cNvPr id="95" name="Shape 95"/>
          <p:cNvSpPr/>
          <p:nvPr>
            <p:ph type="pic" sz="half" idx="13"/>
          </p:nvPr>
        </p:nvSpPr>
        <p:spPr>
          <a:xfrm>
            <a:off x="4985173" y="876990"/>
            <a:ext cx="7152641" cy="5201921"/>
          </a:xfrm>
          <a:prstGeom prst="rect">
            <a:avLst/>
          </a:prstGeom>
          <a:ln w="3175">
            <a:solidFill>
              <a:schemeClr val="accent1"/>
            </a:solidFill>
            <a:round/>
          </a:ln>
          <a:effectLst>
            <a:reflection blurRad="0" stA="49000" stPos="0" endA="0" endPos="40000" dist="0" dir="5400000" fadeDir="5400000" sx="100000" sy="-100000" kx="0" ky="0" algn="bl" rotWithShape="0"/>
          </a:effectLst>
        </p:spPr>
        <p:txBody>
          <a:bodyPr lIns="91439" tIns="45719" rIns="91439" bIns="45719">
            <a:noAutofit/>
          </a:bodyPr>
          <a:lstStyle/>
          <a:p>
            <a:pPr/>
          </a:p>
        </p:txBody>
      </p:sp>
      <p:sp>
        <p:nvSpPr>
          <p:cNvPr id="96" name="Shape 96"/>
          <p:cNvSpPr/>
          <p:nvPr>
            <p:ph type="sldNum" sz="quarter" idx="2"/>
          </p:nvPr>
        </p:nvSpPr>
        <p:spPr>
          <a:xfrm>
            <a:off x="12419285" y="9211733"/>
            <a:ext cx="368769" cy="352001"/>
          </a:xfrm>
          <a:prstGeom prst="rect">
            <a:avLst/>
          </a:prstGeom>
        </p:spPr>
        <p:txBody>
          <a:bodyPr/>
          <a:lstStyle>
            <a:lvl1pPr>
              <a:defRPr sz="1600"/>
            </a:lvl1pPr>
          </a:lstStyle>
          <a:p>
            <a:pPr/>
            <a:fld id="{86CB4B4D-7CA3-9044-876B-883B54F8677D}" type="slidenum"/>
          </a:p>
        </p:txBody>
      </p:sp>
      <p:sp>
        <p:nvSpPr>
          <p:cNvPr id="97" name="Shape 97"/>
          <p:cNvSpPr/>
          <p:nvPr>
            <p:ph type="title"/>
          </p:nvPr>
        </p:nvSpPr>
        <p:spPr>
          <a:xfrm>
            <a:off x="541866" y="7102236"/>
            <a:ext cx="8344748" cy="742810"/>
          </a:xfrm>
          <a:prstGeom prst="rect">
            <a:avLst/>
          </a:prstGeom>
        </p:spPr>
        <p:txBody>
          <a:bodyPr/>
          <a:lstStyle>
            <a:lvl1pPr>
              <a:defRPr sz="2800"/>
            </a:lvl1pPr>
          </a:lstStyle>
          <a:p>
            <a:pPr/>
            <a:r>
              <a:t>Title Text</a:t>
            </a:r>
          </a:p>
        </p:txBody>
      </p:sp>
      <p:sp>
        <p:nvSpPr>
          <p:cNvPr id="98" name="Shape 98"/>
          <p:cNvSpPr/>
          <p:nvPr>
            <p:ph type="body" sz="quarter" idx="1"/>
          </p:nvPr>
        </p:nvSpPr>
        <p:spPr>
          <a:xfrm>
            <a:off x="541866" y="7869465"/>
            <a:ext cx="8344748" cy="1092765"/>
          </a:xfrm>
          <a:prstGeom prst="rect">
            <a:avLst/>
          </a:prstGeom>
        </p:spPr>
        <p:txBody>
          <a:bodyPr lIns="0" tIns="0" rIns="0" bIns="0"/>
          <a:lstStyle>
            <a:lvl1pPr marL="0" indent="0">
              <a:spcBef>
                <a:spcPts val="400"/>
              </a:spcBef>
              <a:buClrTx/>
              <a:buSzTx/>
              <a:buFontTx/>
              <a:buNone/>
              <a:defRPr sz="1800"/>
            </a:lvl1pPr>
            <a:lvl2pPr marL="885825" indent="-428625">
              <a:spcBef>
                <a:spcPts val="400"/>
              </a:spcBef>
              <a:buClrTx/>
              <a:buFontTx/>
              <a:defRPr sz="1800"/>
            </a:lvl2pPr>
            <a:lvl3pPr marL="1325879" indent="-411479">
              <a:spcBef>
                <a:spcPts val="400"/>
              </a:spcBef>
              <a:buClrTx/>
              <a:buFontTx/>
              <a:defRPr sz="1800"/>
            </a:lvl3pPr>
            <a:lvl4pPr marL="1828800" indent="-457200">
              <a:spcBef>
                <a:spcPts val="400"/>
              </a:spcBef>
              <a:buClrTx/>
              <a:buFontTx/>
              <a:defRPr sz="1800"/>
            </a:lvl4pPr>
            <a:lvl5pPr marL="2286000" indent="-457200">
              <a:spcBef>
                <a:spcPts val="400"/>
              </a:spcBef>
              <a:buClrTx/>
              <a:buFontTx/>
              <a:defRPr sz="1800"/>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sldNum" sz="quarter" idx="2"/>
          </p:nvPr>
        </p:nvSpPr>
        <p:spPr>
          <a:xfrm>
            <a:off x="12607779" y="-1"/>
            <a:ext cx="397022" cy="389271"/>
          </a:xfrm>
          <a:prstGeom prst="rect">
            <a:avLst/>
          </a:prstGeom>
          <a:ln w="12700">
            <a:miter lim="400000"/>
          </a:ln>
        </p:spPr>
        <p:txBody>
          <a:bodyPr wrap="none" lIns="65023" tIns="65023" rIns="65023" bIns="65023">
            <a:spAutoFit/>
          </a:bodyPr>
          <a:lstStyle>
            <a:lvl1pPr algn="r">
              <a:defRPr sz="1800">
                <a:solidFill>
                  <a:srgbClr val="D38E28"/>
                </a:solidFill>
                <a:latin typeface="+mj-lt"/>
                <a:ea typeface="+mj-ea"/>
                <a:cs typeface="+mj-cs"/>
                <a:sym typeface="Arial"/>
              </a:defRPr>
            </a:lvl1pPr>
          </a:lstStyle>
          <a:p>
            <a:pPr/>
            <a:fld id="{86CB4B4D-7CA3-9044-876B-883B54F8677D}" type="slidenum"/>
          </a:p>
        </p:txBody>
      </p:sp>
      <p:pic>
        <p:nvPicPr>
          <p:cNvPr id="3" name="pasted-image.pdf"/>
          <p:cNvPicPr>
            <a:picLocks noChangeAspect="1"/>
          </p:cNvPicPr>
          <p:nvPr/>
        </p:nvPicPr>
        <p:blipFill>
          <a:blip r:embed="rId3">
            <a:extLst/>
          </a:blip>
          <a:stretch>
            <a:fillRect/>
          </a:stretch>
        </p:blipFill>
        <p:spPr>
          <a:xfrm>
            <a:off x="-13547" y="-10161"/>
            <a:ext cx="13031894" cy="9773921"/>
          </a:xfrm>
          <a:prstGeom prst="rect">
            <a:avLst/>
          </a:prstGeom>
          <a:ln w="12700">
            <a:miter lim="400000"/>
          </a:ln>
        </p:spPr>
      </p:pic>
      <p:sp>
        <p:nvSpPr>
          <p:cNvPr id="4" name="Shape 4"/>
          <p:cNvSpPr/>
          <p:nvPr>
            <p:ph type="title"/>
          </p:nvPr>
        </p:nvSpPr>
        <p:spPr>
          <a:xfrm>
            <a:off x="650239" y="130950"/>
            <a:ext cx="11704322" cy="214489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a:r>
              <a:t>Title Text</a:t>
            </a:r>
          </a:p>
        </p:txBody>
      </p:sp>
      <p:sp>
        <p:nvSpPr>
          <p:cNvPr id="5" name="Shape 5"/>
          <p:cNvSpPr/>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1pPr>
      <a:lvl2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2pPr>
      <a:lvl3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3pPr>
      <a:lvl4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4pPr>
      <a:lvl5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5pPr>
      <a:lvl6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6pPr>
      <a:lvl7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7pPr>
      <a:lvl8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8pPr>
      <a:lvl9pPr marL="0" marR="0" indent="0" algn="l" defTabSz="1300480" rtl="0" latinLnBrk="0">
        <a:lnSpc>
          <a:spcPct val="100000"/>
        </a:lnSpc>
        <a:spcBef>
          <a:spcPts val="0"/>
        </a:spcBef>
        <a:spcAft>
          <a:spcPts val="0"/>
        </a:spcAft>
        <a:buClrTx/>
        <a:buSzTx/>
        <a:buFontTx/>
        <a:buNone/>
        <a:tabLst/>
        <a:defRPr b="0" baseline="0" cap="all" i="0" spc="0" strike="noStrike" sz="5000" u="none">
          <a:ln>
            <a:noFill/>
          </a:ln>
          <a:solidFill>
            <a:srgbClr val="4E3B30"/>
          </a:solidFill>
          <a:uFillTx/>
          <a:latin typeface="Franklin Gothic Medium"/>
          <a:ea typeface="Franklin Gothic Medium"/>
          <a:cs typeface="Franklin Gothic Medium"/>
          <a:sym typeface="Franklin Gothic Medium"/>
        </a:defRPr>
      </a:lvl9pPr>
    </p:titleStyle>
    <p:bodyStyle>
      <a:lvl1pPr marL="471487" marR="0" indent="-471487" algn="l" defTabSz="1300480" rtl="0" latinLnBrk="0">
        <a:lnSpc>
          <a:spcPct val="100000"/>
        </a:lnSpc>
        <a:spcBef>
          <a:spcPts val="1000"/>
        </a:spcBef>
        <a:spcAft>
          <a:spcPts val="0"/>
        </a:spcAft>
        <a:buClr>
          <a:schemeClr val="accent1"/>
        </a:buClr>
        <a:buSzPct val="7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1pPr>
      <a:lvl2pPr marL="906235" marR="0" indent="-449035" algn="l" defTabSz="1300480" rtl="0" latinLnBrk="0">
        <a:lnSpc>
          <a:spcPct val="100000"/>
        </a:lnSpc>
        <a:spcBef>
          <a:spcPts val="1000"/>
        </a:spcBef>
        <a:spcAft>
          <a:spcPts val="0"/>
        </a:spcAft>
        <a:buClr>
          <a:schemeClr val="accent1"/>
        </a:buClr>
        <a:buSzPct val="7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2pPr>
      <a:lvl3pPr marL="1333500" marR="0" indent="-419100" algn="l" defTabSz="1300480" rtl="0" latinLnBrk="0">
        <a:lnSpc>
          <a:spcPct val="100000"/>
        </a:lnSpc>
        <a:spcBef>
          <a:spcPts val="1000"/>
        </a:spcBef>
        <a:spcAft>
          <a:spcPts val="0"/>
        </a:spcAft>
        <a:buClr>
          <a:schemeClr val="accent1"/>
        </a:buClr>
        <a:buSzPct val="7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3pPr>
      <a:lvl4pPr marL="1874520" marR="0" indent="-502920" algn="l" defTabSz="1300480" rtl="0" latinLnBrk="0">
        <a:lnSpc>
          <a:spcPct val="100000"/>
        </a:lnSpc>
        <a:spcBef>
          <a:spcPts val="1000"/>
        </a:spcBef>
        <a:spcAft>
          <a:spcPts val="0"/>
        </a:spcAft>
        <a:buClr>
          <a:schemeClr val="accent1"/>
        </a:buClr>
        <a:buSzPct val="7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4pPr>
      <a:lvl5pPr marL="2387600" marR="0" indent="-558800" algn="l" defTabSz="1300480" rtl="0" latinLnBrk="0">
        <a:lnSpc>
          <a:spcPct val="100000"/>
        </a:lnSpc>
        <a:spcBef>
          <a:spcPts val="1000"/>
        </a:spcBef>
        <a:spcAft>
          <a:spcPts val="0"/>
        </a:spcAft>
        <a:buClr>
          <a:schemeClr val="accent1"/>
        </a:buClr>
        <a:buSzPct val="6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5pPr>
      <a:lvl6pPr marL="2844800" marR="0" indent="-558800" algn="l" defTabSz="1300480" rtl="0" latinLnBrk="0">
        <a:lnSpc>
          <a:spcPct val="100000"/>
        </a:lnSpc>
        <a:spcBef>
          <a:spcPts val="1000"/>
        </a:spcBef>
        <a:spcAft>
          <a:spcPts val="0"/>
        </a:spcAft>
        <a:buClr>
          <a:schemeClr val="accent1"/>
        </a:buClr>
        <a:buSzPct val="6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6pPr>
      <a:lvl7pPr marL="3371850" marR="0" indent="-628650" algn="l" defTabSz="1300480" rtl="0" latinLnBrk="0">
        <a:lnSpc>
          <a:spcPct val="100000"/>
        </a:lnSpc>
        <a:spcBef>
          <a:spcPts val="1000"/>
        </a:spcBef>
        <a:spcAft>
          <a:spcPts val="0"/>
        </a:spcAft>
        <a:buClr>
          <a:schemeClr val="accent1"/>
        </a:buClr>
        <a:buSzPct val="6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7pPr>
      <a:lvl8pPr marL="3829050" marR="0" indent="-628650" algn="l" defTabSz="1300480" rtl="0" latinLnBrk="0">
        <a:lnSpc>
          <a:spcPct val="100000"/>
        </a:lnSpc>
        <a:spcBef>
          <a:spcPts val="1000"/>
        </a:spcBef>
        <a:spcAft>
          <a:spcPts val="0"/>
        </a:spcAft>
        <a:buClr>
          <a:schemeClr val="accent1"/>
        </a:buClr>
        <a:buSzPct val="6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8pPr>
      <a:lvl9pPr marL="4376056" marR="0" indent="-718456" algn="l" defTabSz="1300480" rtl="0" latinLnBrk="0">
        <a:lnSpc>
          <a:spcPct val="100000"/>
        </a:lnSpc>
        <a:spcBef>
          <a:spcPts val="1000"/>
        </a:spcBef>
        <a:spcAft>
          <a:spcPts val="0"/>
        </a:spcAft>
        <a:buClr>
          <a:schemeClr val="accent1"/>
        </a:buClr>
        <a:buSzPct val="60000"/>
        <a:buFont typeface="Wingdings 2"/>
        <a:buChar char="◼"/>
        <a:tabLst/>
        <a:defRPr b="0" baseline="0" cap="none" i="0" spc="0" strike="noStrike" sz="4400" u="none">
          <a:ln>
            <a:noFill/>
          </a:ln>
          <a:solidFill>
            <a:srgbClr val="4E3B30"/>
          </a:solidFill>
          <a:uFillTx/>
          <a:latin typeface="Franklin Gothic Book"/>
          <a:ea typeface="Franklin Gothic Book"/>
          <a:cs typeface="Franklin Gothic Book"/>
          <a:sym typeface="Franklin Gothic Book"/>
        </a:defRPr>
      </a:lvl9pPr>
    </p:bodyStyle>
    <p:otherStyle>
      <a:lvl1pPr marL="0" marR="0" indent="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1pPr>
      <a:lvl2pPr marL="0" marR="0" indent="4572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2pPr>
      <a:lvl3pPr marL="0" marR="0" indent="9144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3pPr>
      <a:lvl4pPr marL="0" marR="0" indent="13716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4pPr>
      <a:lvl5pPr marL="0" marR="0" indent="18288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5pPr>
      <a:lvl6pPr marL="0" marR="0" indent="22860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6pPr>
      <a:lvl7pPr marL="0" marR="0" indent="27432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7pPr>
      <a:lvl8pPr marL="0" marR="0" indent="32004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8pPr>
      <a:lvl9pPr marL="0" marR="0" indent="3657600" algn="r" defTabSz="130048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hyperlink" Target="http://www.pvcc.org" TargetMode="Externa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3.jpeg"/><Relationship Id="rId4" Type="http://schemas.openxmlformats.org/officeDocument/2006/relationships/image" Target="../media/image1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1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 TargetMode="External"/><Relationship Id="rId3" Type="http://schemas.openxmlformats.org/officeDocument/2006/relationships/hyperlink" Target="http://w65stchurchofchrist.org/coc/sermons/" TargetMode="External"/><Relationship Id="rId4" Type="http://schemas.openxmlformats.org/officeDocument/2006/relationships/image" Target="../media/image6.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pasted-image.tif"/>
          <p:cNvPicPr>
            <a:picLocks noChangeAspect="0"/>
          </p:cNvPicPr>
          <p:nvPr/>
        </p:nvPicPr>
        <p:blipFill>
          <a:blip r:embed="rId2">
            <a:extLst/>
          </a:blip>
          <a:stretch>
            <a:fillRect/>
          </a:stretch>
        </p:blipFill>
        <p:spPr>
          <a:xfrm>
            <a:off x="0" y="-23707"/>
            <a:ext cx="13004801" cy="9753601"/>
          </a:xfrm>
          <a:prstGeom prst="rect">
            <a:avLst/>
          </a:prstGeom>
          <a:ln w="12700">
            <a:miter lim="400000"/>
          </a:ln>
          <a:effectLst>
            <a:outerShdw sx="100000" sy="100000" kx="0" ky="0" algn="b" rotWithShape="0" blurRad="254000" dist="127000" dir="5400000">
              <a:srgbClr val="000000">
                <a:alpha val="70000"/>
              </a:srgbClr>
            </a:outerShdw>
          </a:effectLst>
        </p:spPr>
      </p:pic>
      <p:sp>
        <p:nvSpPr>
          <p:cNvPr id="176" name="Shape 176"/>
          <p:cNvSpPr/>
          <p:nvPr/>
        </p:nvSpPr>
        <p:spPr>
          <a:xfrm>
            <a:off x="219701" y="313266"/>
            <a:ext cx="12565398" cy="1060193"/>
          </a:xfrm>
          <a:prstGeom prst="rect">
            <a:avLst/>
          </a:prstGeom>
          <a:ln w="12700"/>
          <a:effectLst>
            <a:outerShdw sx="100000" sy="100000" kx="0" ky="0" algn="b" rotWithShape="0" blurRad="152400" dist="76200" dir="1653782">
              <a:srgbClr val="000000">
                <a:alpha val="35000"/>
              </a:srgbClr>
            </a:outerShdw>
          </a:effectLst>
          <a:extLst>
            <a:ext uri="{C572A759-6A51-4108-AA02-DFA0A04FC94B}">
              <ma14:wrappingTextBoxFlag xmlns:ma14="http://schemas.microsoft.com/office/mac/drawingml/2011/main" val="1"/>
            </a:ext>
          </a:extLst>
        </p:spPr>
        <p:txBody>
          <a:bodyPr wrap="none" lIns="38100" tIns="38100" rIns="38100" bIns="38100">
            <a:spAutoFit/>
          </a:bodyPr>
          <a:lstStyle/>
          <a:p>
            <a:pPr algn="ctr" defTabSz="584200">
              <a:buClr>
                <a:srgbClr val="EAACAA"/>
              </a:buClr>
              <a:defRPr spc="-52" sz="4000">
                <a:solidFill>
                  <a:srgbClr val="F3F1D8"/>
                </a:solidFill>
                <a:effectLst>
                  <a:outerShdw sx="100000" sy="100000" kx="0" ky="0" algn="b" rotWithShape="0" blurRad="152400" dist="76200" dir="2996025">
                    <a:srgbClr val="000000">
                      <a:alpha val="38000"/>
                    </a:srgbClr>
                  </a:outerShdw>
                </a:effectLst>
                <a:latin typeface="Copperplate"/>
                <a:ea typeface="Copperplate"/>
                <a:cs typeface="Copperplate"/>
                <a:sym typeface="Copperplate"/>
              </a:defRPr>
            </a:pPr>
            <a:r>
              <a:rPr b="1" spc="0" sz="7600">
                <a:uFill>
                  <a:solidFill>
                    <a:srgbClr val="EAACAA"/>
                  </a:solidFill>
                </a:uFill>
              </a:rPr>
              <a:t>65</a:t>
            </a:r>
            <a:r>
              <a:rPr b="1" baseline="30578" spc="0" sz="7600">
                <a:uFill>
                  <a:solidFill>
                    <a:srgbClr val="EAACAA"/>
                  </a:solidFill>
                </a:uFill>
              </a:rPr>
              <a:t>th</a:t>
            </a:r>
            <a:r>
              <a:rPr b="1" spc="0" sz="7600">
                <a:uFill>
                  <a:solidFill>
                    <a:srgbClr val="EAACAA"/>
                  </a:solidFill>
                </a:uFill>
              </a:rPr>
              <a:t> St church of Christ</a:t>
            </a:r>
          </a:p>
        </p:txBody>
      </p:sp>
      <p:pic>
        <p:nvPicPr>
          <p:cNvPr id="177" name="pasted-image.tif"/>
          <p:cNvPicPr>
            <a:picLocks noChangeAspect="0"/>
          </p:cNvPicPr>
          <p:nvPr/>
        </p:nvPicPr>
        <p:blipFill>
          <a:blip r:embed="rId3">
            <a:extLst/>
          </a:blip>
          <a:stretch>
            <a:fillRect/>
          </a:stretch>
        </p:blipFill>
        <p:spPr>
          <a:xfrm>
            <a:off x="-265154" y="1165398"/>
            <a:ext cx="13535108" cy="2743201"/>
          </a:xfrm>
          <a:prstGeom prst="rect">
            <a:avLst/>
          </a:prstGeom>
          <a:ln w="12700">
            <a:miter lim="400000"/>
          </a:ln>
          <a:effectLst>
            <a:outerShdw sx="100000" sy="100000" kx="0" ky="0" algn="b" rotWithShape="0" blurRad="254000" dist="127000" dir="5400000">
              <a:srgbClr val="000000">
                <a:alpha val="70000"/>
              </a:srgbClr>
            </a:outerShdw>
          </a:effectLst>
        </p:spPr>
      </p:pic>
      <p:sp>
        <p:nvSpPr>
          <p:cNvPr id="178" name="Shape 178"/>
          <p:cNvSpPr/>
          <p:nvPr/>
        </p:nvSpPr>
        <p:spPr>
          <a:xfrm>
            <a:off x="-6350" y="8360811"/>
            <a:ext cx="13017501" cy="4191001"/>
          </a:xfrm>
          <a:prstGeom prst="rect">
            <a:avLst/>
          </a:prstGeom>
          <a:ln w="12700"/>
          <a:effectLst>
            <a:outerShdw sx="100000" sy="100000" kx="0" ky="0" algn="b" rotWithShape="0" blurRad="76200" dist="114300" dir="3900000">
              <a:srgbClr val="000000">
                <a:alpha val="9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ctr" defTabSz="584200">
              <a:buClr>
                <a:srgbClr val="FFFFFF"/>
              </a:buClr>
              <a:buFont typeface="Pythagoras"/>
              <a:defRPr sz="8400">
                <a:solidFill>
                  <a:srgbClr val="FFFFFF"/>
                </a:solidFill>
                <a:effectLst>
                  <a:outerShdw sx="100000" sy="100000" kx="0" ky="0" algn="b" rotWithShape="0" blurRad="63500" dist="0" dir="3600000">
                    <a:srgbClr val="000000">
                      <a:alpha val="70000"/>
                    </a:srgbClr>
                  </a:outerShdw>
                </a:effectLst>
                <a:uFill>
                  <a:solidFill>
                    <a:srgbClr val="FFFFFF"/>
                  </a:solidFill>
                </a:uFill>
                <a:latin typeface="Pythagoras"/>
                <a:ea typeface="Pythagoras"/>
                <a:cs typeface="Pythagoras"/>
                <a:sym typeface="Pythagoras"/>
              </a:defRPr>
            </a:lvl1pPr>
          </a:lstStyle>
          <a:p>
            <a:pPr>
              <a:defRPr sz="4200">
                <a:effectLst>
                  <a:outerShdw sx="100000" sy="100000" kx="0" ky="0" algn="b" rotWithShape="0" blurRad="38100" dist="64529" dir="2700000">
                    <a:srgbClr val="000000">
                      <a:alpha val="48275"/>
                    </a:srgbClr>
                  </a:outerShdw>
                </a:effectLst>
                <a:uFillTx/>
                <a:latin typeface="Helvetica Neue Light"/>
                <a:ea typeface="Helvetica Neue Light"/>
                <a:cs typeface="Helvetica Neue Light"/>
                <a:sym typeface="Helvetica Neue Light"/>
              </a:defRPr>
            </a:pPr>
            <a:r>
              <a:rPr sz="8400">
                <a:effectLst>
                  <a:outerShdw sx="100000" sy="100000" kx="0" ky="0" algn="b" rotWithShape="0" blurRad="63500" dist="0" dir="3600000">
                    <a:srgbClr val="000000">
                      <a:alpha val="70000"/>
                    </a:srgbClr>
                  </a:outerShdw>
                </a:effectLst>
                <a:uFill>
                  <a:solidFill>
                    <a:srgbClr val="FFFFFF"/>
                  </a:solidFill>
                </a:uFill>
                <a:latin typeface="Pythagoras"/>
                <a:ea typeface="Pythagoras"/>
                <a:cs typeface="Pythagoras"/>
                <a:sym typeface="Pythagoras"/>
              </a:rPr>
              <a:t>January 10, 2016</a:t>
            </a:r>
          </a:p>
        </p:txBody>
      </p:sp>
      <p:pic>
        <p:nvPicPr>
          <p:cNvPr id="179" name="pasted-image.tif"/>
          <p:cNvPicPr>
            <a:picLocks noChangeAspect="1"/>
          </p:cNvPicPr>
          <p:nvPr/>
        </p:nvPicPr>
        <p:blipFill>
          <a:blip r:embed="rId4">
            <a:extLst/>
          </a:blip>
          <a:stretch>
            <a:fillRect/>
          </a:stretch>
        </p:blipFill>
        <p:spPr>
          <a:xfrm>
            <a:off x="1695206" y="3821694"/>
            <a:ext cx="9614388" cy="2743201"/>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sp>
        <p:nvSpPr>
          <p:cNvPr id="225" name="Shape 225"/>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226" name="Shape 22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Shape 227"/>
          <p:cNvSpPr/>
          <p:nvPr/>
        </p:nvSpPr>
        <p:spPr>
          <a:xfrm>
            <a:off x="-1" y="-1"/>
            <a:ext cx="13004801" cy="9753601"/>
          </a:xfrm>
          <a:prstGeom prst="rect">
            <a:avLst/>
          </a:prstGeom>
          <a:solidFill>
            <a:srgbClr val="000000"/>
          </a:solidFill>
          <a:ln w="25400">
            <a:solidFill>
              <a:srgbClr val="AF7622"/>
            </a:solidFill>
          </a:ln>
        </p:spPr>
        <p:txBody>
          <a:bodyPr lIns="65023" tIns="65023" rIns="65023" bIns="65023"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nvSpPr>
        <p:spPr>
          <a:xfrm>
            <a:off x="-1" y="250092"/>
            <a:ext cx="13004801" cy="1425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88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230" name="Shape 230"/>
          <p:cNvSpPr/>
          <p:nvPr>
            <p:ph type="sldNum" sz="quarter" idx="2"/>
          </p:nvPr>
        </p:nvSpPr>
        <p:spPr>
          <a:xfrm>
            <a:off x="12624745" y="-1"/>
            <a:ext cx="380056"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1" name="pasted-image.tiff"/>
          <p:cNvPicPr>
            <a:picLocks noChangeAspect="1"/>
          </p:cNvPicPr>
          <p:nvPr/>
        </p:nvPicPr>
        <p:blipFill>
          <a:blip r:embed="rId3">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sp>
        <p:nvSpPr>
          <p:cNvPr id="232" name="Shape 232"/>
          <p:cNvSpPr/>
          <p:nvPr/>
        </p:nvSpPr>
        <p:spPr>
          <a:xfrm>
            <a:off x="5285023" y="2687082"/>
            <a:ext cx="7544713" cy="6886449"/>
          </a:xfrm>
          <a:prstGeom prst="rect">
            <a:avLst/>
          </a:prstGeom>
          <a:ln w="12700">
            <a:miter lim="400000"/>
          </a:ln>
          <a:effectLst>
            <a:outerShdw sx="100000" sy="100000" kx="0" ky="0" algn="b" rotWithShape="0" blurRad="101600" dist="63500" dir="1512558">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spcBef>
                <a:spcPts val="800"/>
              </a:spcBef>
              <a:defRPr sz="6500">
                <a:solidFill>
                  <a:schemeClr val="accent1">
                    <a:lumOff val="21960"/>
                  </a:schemeClr>
                </a:solidFill>
                <a:effectLst>
                  <a:outerShdw sx="100000" sy="100000" kx="0" ky="0" algn="b" rotWithShape="0" blurRad="50800" dist="63500" dir="2557608">
                    <a:srgbClr val="000000"/>
                  </a:outerShdw>
                </a:effectLst>
                <a:latin typeface="Cambria"/>
                <a:ea typeface="Cambria"/>
                <a:cs typeface="Cambria"/>
                <a:sym typeface="Cambria"/>
              </a:defRPr>
            </a:lvl1pPr>
          </a:lstStyle>
          <a:p>
            <a:pPr/>
            <a:r>
              <a:t>Is there positive Divine Authority For The Local Church To Provide Social &amp; Recreational Activities For Its Members?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nvSpPr>
        <p:spPr>
          <a:xfrm>
            <a:off x="5310293" y="2542182"/>
            <a:ext cx="7295923" cy="6886299"/>
          </a:xfrm>
          <a:prstGeom prst="roundRect">
            <a:avLst>
              <a:gd name="adj" fmla="val 17049"/>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p:spPr>
        <p:txBody>
          <a:bodyPr lIns="65023" tIns="65023" rIns="65023" bIns="65023" anchor="ctr"/>
          <a:lstStyle/>
          <a:p>
            <a:pPr algn="ctr">
              <a:defRPr>
                <a:solidFill>
                  <a:srgbClr val="FFFFFF"/>
                </a:solidFill>
              </a:defRPr>
            </a:pPr>
          </a:p>
        </p:txBody>
      </p:sp>
      <p:sp>
        <p:nvSpPr>
          <p:cNvPr id="237" name="Shape 237"/>
          <p:cNvSpPr/>
          <p:nvPr/>
        </p:nvSpPr>
        <p:spPr>
          <a:xfrm>
            <a:off x="5544493" y="2782560"/>
            <a:ext cx="6827522" cy="6405542"/>
          </a:xfrm>
          <a:prstGeom prst="rect">
            <a:avLst/>
          </a:prstGeom>
          <a:ln w="12700">
            <a:miter lim="400000"/>
          </a:ln>
          <a:effectLst>
            <a:outerShdw sx="100000" sy="100000" kx="0" ky="0" algn="b" rotWithShape="0" blurRad="101600" dist="63500" dir="1512558">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marL="645458" indent="-645458">
              <a:spcBef>
                <a:spcPts val="800"/>
              </a:spcBef>
              <a:buClr>
                <a:srgbClr val="FFFFFF"/>
              </a:buClr>
              <a:buSzPct val="100000"/>
              <a:buFont typeface="Wingdings 2"/>
              <a:buChar char="⬥"/>
              <a:defRPr sz="3900">
                <a:solidFill>
                  <a:srgbClr val="FFFFFF"/>
                </a:solidFill>
                <a:effectLst>
                  <a:outerShdw sx="100000" sy="100000" kx="0" ky="0" algn="b" rotWithShape="0" blurRad="50800" dist="63500" dir="2557608">
                    <a:srgbClr val="000000"/>
                  </a:outerShdw>
                </a:effectLst>
                <a:latin typeface="Cambria"/>
                <a:ea typeface="Cambria"/>
                <a:cs typeface="Cambria"/>
                <a:sym typeface="Cambria"/>
              </a:defRPr>
            </a:pPr>
            <a:r>
              <a:t>It is not water coolers</a:t>
            </a:r>
          </a:p>
          <a:p>
            <a:pPr marL="645458" indent="-645458">
              <a:spcBef>
                <a:spcPts val="800"/>
              </a:spcBef>
              <a:buClr>
                <a:srgbClr val="FFFFFF"/>
              </a:buClr>
              <a:buSzPct val="100000"/>
              <a:buFont typeface="Wingdings 2"/>
              <a:buChar char="⬥"/>
              <a:defRPr sz="3900">
                <a:solidFill>
                  <a:srgbClr val="FFFFFF"/>
                </a:solidFill>
                <a:effectLst>
                  <a:outerShdw sx="100000" sy="100000" kx="0" ky="0" algn="b" rotWithShape="0" blurRad="50800" dist="63500" dir="2557608">
                    <a:srgbClr val="000000"/>
                  </a:outerShdw>
                </a:effectLst>
                <a:latin typeface="Cambria"/>
                <a:ea typeface="Cambria"/>
                <a:cs typeface="Cambria"/>
                <a:sym typeface="Cambria"/>
              </a:defRPr>
            </a:pPr>
            <a:r>
              <a:t>It is not rest rooms, sinks or refrigerators</a:t>
            </a:r>
          </a:p>
          <a:p>
            <a:pPr marL="645458" indent="-645458">
              <a:spcBef>
                <a:spcPts val="800"/>
              </a:spcBef>
              <a:buClr>
                <a:srgbClr val="FFFFFF"/>
              </a:buClr>
              <a:buSzPct val="100000"/>
              <a:buFont typeface="Wingdings 2"/>
              <a:buChar char="⬥"/>
              <a:defRPr sz="3900">
                <a:solidFill>
                  <a:srgbClr val="FFFFFF"/>
                </a:solidFill>
                <a:effectLst>
                  <a:outerShdw sx="100000" sy="100000" kx="0" ky="0" algn="b" rotWithShape="0" blurRad="50800" dist="63500" dir="2557608">
                    <a:srgbClr val="000000"/>
                  </a:outerShdw>
                </a:effectLst>
                <a:latin typeface="Cambria"/>
                <a:ea typeface="Cambria"/>
                <a:cs typeface="Cambria"/>
                <a:sym typeface="Cambria"/>
              </a:defRPr>
            </a:pPr>
            <a:r>
              <a:t>It is not the brethren socializing in the foyer</a:t>
            </a:r>
          </a:p>
          <a:p>
            <a:pPr marL="645458" indent="-645458">
              <a:spcBef>
                <a:spcPts val="800"/>
              </a:spcBef>
              <a:buClr>
                <a:srgbClr val="FFFFFF"/>
              </a:buClr>
              <a:buSzPct val="100000"/>
              <a:buFont typeface="Wingdings 2"/>
              <a:buChar char="⬥"/>
              <a:defRPr sz="3900">
                <a:solidFill>
                  <a:srgbClr val="FFFFFF"/>
                </a:solidFill>
                <a:effectLst>
                  <a:outerShdw sx="100000" sy="100000" kx="0" ky="0" algn="b" rotWithShape="0" blurRad="50800" dist="63500" dir="2557608">
                    <a:srgbClr val="000000"/>
                  </a:outerShdw>
                </a:effectLst>
                <a:latin typeface="Cambria"/>
                <a:ea typeface="Cambria"/>
                <a:cs typeface="Cambria"/>
                <a:sym typeface="Cambria"/>
              </a:defRPr>
            </a:pPr>
            <a:r>
              <a:t>It is not the preacher eating his lunch in the meetinghouse</a:t>
            </a:r>
          </a:p>
          <a:p>
            <a:pPr marL="645458" indent="-645458">
              <a:spcBef>
                <a:spcPts val="800"/>
              </a:spcBef>
              <a:buClr>
                <a:srgbClr val="FFFFFF"/>
              </a:buClr>
              <a:buSzPct val="100000"/>
              <a:buFont typeface="Wingdings 2"/>
              <a:buChar char="⬥"/>
              <a:defRPr sz="3900">
                <a:solidFill>
                  <a:srgbClr val="FFFFFF"/>
                </a:solidFill>
                <a:effectLst>
                  <a:outerShdw sx="100000" sy="100000" kx="0" ky="0" algn="b" rotWithShape="0" blurRad="50800" dist="63500" dir="2557608">
                    <a:srgbClr val="000000"/>
                  </a:outerShdw>
                </a:effectLst>
                <a:latin typeface="Cambria"/>
                <a:ea typeface="Cambria"/>
                <a:cs typeface="Cambria"/>
                <a:sym typeface="Cambria"/>
              </a:defRPr>
            </a:pPr>
            <a:r>
              <a:t>IT IS NOT EATING IN THE BUILDING!</a:t>
            </a:r>
          </a:p>
        </p:txBody>
      </p:sp>
      <p:sp>
        <p:nvSpPr>
          <p:cNvPr id="238" name="Shape 23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 name="Shape 23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240" name="Shape 240"/>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What The Issue Is NOT!</a:t>
            </a:r>
          </a:p>
        </p:txBody>
      </p:sp>
      <p:pic>
        <p:nvPicPr>
          <p:cNvPr id="241" name="pasted-image.tiff"/>
          <p:cNvPicPr>
            <a:picLocks noChangeAspect="1"/>
          </p:cNvPicPr>
          <p:nvPr/>
        </p:nvPicPr>
        <p:blipFill>
          <a:blip r:embed="rId2">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7">
                                            <p:bg/>
                                          </p:spTgt>
                                        </p:tgtEl>
                                        <p:attrNameLst>
                                          <p:attrName>style.visibility</p:attrName>
                                        </p:attrNameLst>
                                      </p:cBhvr>
                                      <p:to>
                                        <p:strVal val="visible"/>
                                      </p:to>
                                    </p:set>
                                    <p:animEffect filter="wipe(left)" transition="in">
                                      <p:cBhvr>
                                        <p:cTn id="7" dur="500"/>
                                        <p:tgtEl>
                                          <p:spTgt spid="2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7">
                                            <p:txEl>
                                              <p:pRg st="0" end="0"/>
                                            </p:txEl>
                                          </p:spTgt>
                                        </p:tgtEl>
                                        <p:attrNameLst>
                                          <p:attrName>style.visibility</p:attrName>
                                        </p:attrNameLst>
                                      </p:cBhvr>
                                      <p:to>
                                        <p:strVal val="visible"/>
                                      </p:to>
                                    </p:set>
                                    <p:animEffect filter="wipe(left)" transition="in">
                                      <p:cBhvr>
                                        <p:cTn id="10" dur="500"/>
                                        <p:tgtEl>
                                          <p:spTgt spid="2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7">
                                            <p:txEl>
                                              <p:pRg st="1" end="1"/>
                                            </p:txEl>
                                          </p:spTgt>
                                        </p:tgtEl>
                                        <p:attrNameLst>
                                          <p:attrName>style.visibility</p:attrName>
                                        </p:attrNameLst>
                                      </p:cBhvr>
                                      <p:to>
                                        <p:strVal val="visible"/>
                                      </p:to>
                                    </p:set>
                                    <p:animEffect filter="wipe(left)" transition="in">
                                      <p:cBhvr>
                                        <p:cTn id="15" dur="500"/>
                                        <p:tgtEl>
                                          <p:spTgt spid="2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7">
                                            <p:txEl>
                                              <p:pRg st="2" end="2"/>
                                            </p:txEl>
                                          </p:spTgt>
                                        </p:tgtEl>
                                        <p:attrNameLst>
                                          <p:attrName>style.visibility</p:attrName>
                                        </p:attrNameLst>
                                      </p:cBhvr>
                                      <p:to>
                                        <p:strVal val="visible"/>
                                      </p:to>
                                    </p:set>
                                    <p:animEffect filter="wipe(left)" transition="in">
                                      <p:cBhvr>
                                        <p:cTn id="20" dur="500"/>
                                        <p:tgtEl>
                                          <p:spTgt spid="2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7">
                                            <p:txEl>
                                              <p:pRg st="3" end="3"/>
                                            </p:txEl>
                                          </p:spTgt>
                                        </p:tgtEl>
                                        <p:attrNameLst>
                                          <p:attrName>style.visibility</p:attrName>
                                        </p:attrNameLst>
                                      </p:cBhvr>
                                      <p:to>
                                        <p:strVal val="visible"/>
                                      </p:to>
                                    </p:set>
                                    <p:animEffect filter="wipe(left)" transition="in">
                                      <p:cBhvr>
                                        <p:cTn id="25" dur="500"/>
                                        <p:tgtEl>
                                          <p:spTgt spid="23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7">
                                            <p:txEl>
                                              <p:pRg st="4" end="4"/>
                                            </p:txEl>
                                          </p:spTgt>
                                        </p:tgtEl>
                                        <p:attrNameLst>
                                          <p:attrName>style.visibility</p:attrName>
                                        </p:attrNameLst>
                                      </p:cBhvr>
                                      <p:to>
                                        <p:strVal val="visible"/>
                                      </p:to>
                                    </p:set>
                                    <p:animEffect filter="wipe(left)" transition="in">
                                      <p:cBhvr>
                                        <p:cTn id="30" dur="500"/>
                                        <p:tgtEl>
                                          <p:spTgt spid="23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 name="Shape 24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245" name="Shape 245"/>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What is the Issue?</a:t>
            </a:r>
          </a:p>
        </p:txBody>
      </p:sp>
      <p:sp>
        <p:nvSpPr>
          <p:cNvPr id="246" name="Shape 246"/>
          <p:cNvSpPr/>
          <p:nvPr/>
        </p:nvSpPr>
        <p:spPr>
          <a:xfrm>
            <a:off x="7347894" y="2638358"/>
            <a:ext cx="5256759" cy="6734049"/>
          </a:xfrm>
          <a:prstGeom prst="rect">
            <a:avLst/>
          </a:prstGeom>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spcBef>
                <a:spcPts val="800"/>
              </a:spcBef>
              <a:defRPr sz="5600">
                <a:ln w="25781">
                  <a:solidFill>
                    <a:srgbClr val="000000"/>
                  </a:solidFill>
                </a:ln>
                <a:latin typeface="Cambria"/>
                <a:ea typeface="Cambria"/>
                <a:cs typeface="Cambria"/>
                <a:sym typeface="Cambria"/>
              </a:defRPr>
            </a:lvl1pPr>
          </a:lstStyle>
          <a:p>
            <a:pPr/>
            <a:r>
              <a:t>Whether or not the local church may provide, oversee and pay for the Social &amp; recreational activities of of the church!</a:t>
            </a:r>
          </a:p>
        </p:txBody>
      </p:sp>
      <p:pic>
        <p:nvPicPr>
          <p:cNvPr id="247" name="image8.jpg" descr="Copy_of_MVC-005F"/>
          <p:cNvPicPr>
            <a:picLocks noChangeAspect="1"/>
          </p:cNvPicPr>
          <p:nvPr/>
        </p:nvPicPr>
        <p:blipFill>
          <a:blip r:embed="rId2">
            <a:extLst/>
          </a:blip>
          <a:stretch>
            <a:fillRect/>
          </a:stretch>
        </p:blipFill>
        <p:spPr>
          <a:xfrm>
            <a:off x="341792" y="2911872"/>
            <a:ext cx="6598140" cy="6261889"/>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sp>
        <p:nvSpPr>
          <p:cNvPr id="248" name="Shape 248"/>
          <p:cNvSpPr/>
          <p:nvPr/>
        </p:nvSpPr>
        <p:spPr>
          <a:xfrm>
            <a:off x="2226893" y="8243250"/>
            <a:ext cx="3271265" cy="536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a:solidFill>
                  <a:srgbClr val="FFFFFF"/>
                </a:solidFill>
              </a:defRPr>
            </a:pPr>
            <a:r>
              <a:rPr u="sng">
                <a:solidFill>
                  <a:srgbClr val="AD1F1F"/>
                </a:solidFill>
                <a:uFill>
                  <a:solidFill>
                    <a:srgbClr val="AD1F1F"/>
                  </a:solidFill>
                </a:uFill>
                <a:hlinkClick r:id="rId3" invalidUrl="" action="" tgtFrame="" tooltip="" history="1" highlightClick="0" endSnd="0"/>
              </a:rPr>
              <a:t>http://www.pvcc.org</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 name="Shape 251"/>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pic>
        <p:nvPicPr>
          <p:cNvPr id="252" name="pasted-image.tiff"/>
          <p:cNvPicPr>
            <a:picLocks noChangeAspect="1"/>
          </p:cNvPicPr>
          <p:nvPr/>
        </p:nvPicPr>
        <p:blipFill>
          <a:blip r:embed="rId2">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graphicFrame>
        <p:nvGraphicFramePr>
          <p:cNvPr id="253" name="Table 253"/>
          <p:cNvGraphicFramePr/>
          <p:nvPr/>
        </p:nvGraphicFramePr>
        <p:xfrm>
          <a:off x="973184" y="2638358"/>
          <a:ext cx="11071132" cy="658216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742035"/>
                <a:gridCol w="5316395"/>
              </a:tblGrid>
              <a:tr h="1645134">
                <a:tc>
                  <a:txBody>
                    <a:bodyPr/>
                    <a:lstStyle/>
                    <a:p>
                      <a:pPr algn="ctr">
                        <a:spcBef>
                          <a:spcPts val="800"/>
                        </a:spcBef>
                        <a:defRPr sz="3700">
                          <a:effectLst>
                            <a:outerShdw sx="100000" sy="100000" kx="0" ky="0" algn="b" rotWithShape="0" blurRad="63500" dist="63500" dir="3744136">
                              <a:srgbClr val="000000"/>
                            </a:outerShdw>
                          </a:effectLst>
                          <a:latin typeface="Comic Sans MS"/>
                          <a:ea typeface="Comic Sans MS"/>
                          <a:cs typeface="Comic Sans MS"/>
                          <a:sym typeface="Comic Sans MS"/>
                        </a:defRPr>
                      </a:pPr>
                      <a:r>
                        <a:t>Incidental Matters</a:t>
                      </a:r>
                      <a:r>
                        <a:rPr>
                          <a:latin typeface="+mj-lt"/>
                          <a:ea typeface="+mj-ea"/>
                          <a:cs typeface="+mj-cs"/>
                          <a:sym typeface="Arial"/>
                        </a:rPr>
                        <a:t> </a:t>
                      </a:r>
                      <a:r>
                        <a:t>While At Building</a:t>
                      </a:r>
                    </a:p>
                  </a:txBody>
                  <a:tcPr marL="0" marR="0" marT="0" marB="0" anchor="ctr" anchorCtr="0" horzOverflow="overflow">
                    <a:solidFill>
                      <a:schemeClr val="accent1">
                        <a:alpha val="81511"/>
                      </a:schemeClr>
                    </a:solidFill>
                  </a:tcPr>
                </a:tc>
                <a:tc>
                  <a:txBody>
                    <a:bodyPr/>
                    <a:lstStyle/>
                    <a:p>
                      <a:pPr algn="ctr">
                        <a:spcBef>
                          <a:spcPts val="800"/>
                        </a:spcBef>
                        <a:defRPr sz="3700">
                          <a:effectLst>
                            <a:outerShdw sx="100000" sy="100000" kx="0" ky="0" algn="b" rotWithShape="0" blurRad="63500" dist="63500" dir="1365928">
                              <a:srgbClr val="000000"/>
                            </a:outerShdw>
                          </a:effectLst>
                          <a:latin typeface="Comic Sans MS"/>
                          <a:ea typeface="Comic Sans MS"/>
                          <a:cs typeface="Comic Sans MS"/>
                          <a:sym typeface="Comic Sans MS"/>
                        </a:defRPr>
                      </a:pPr>
                      <a:r>
                        <a:t>Planned &amp; Sponsored</a:t>
                      </a:r>
                      <a:r>
                        <a:rPr>
                          <a:latin typeface="+mj-lt"/>
                          <a:ea typeface="+mj-ea"/>
                          <a:cs typeface="+mj-cs"/>
                          <a:sym typeface="Arial"/>
                        </a:rPr>
                        <a:t> </a:t>
                      </a:r>
                      <a:r>
                        <a:t>By the Church </a:t>
                      </a:r>
                    </a:p>
                  </a:txBody>
                  <a:tcPr marL="0" marR="0" marT="0" marB="0" anchor="ctr" anchorCtr="0" horzOverflow="overflow"/>
                </a:tc>
              </a:tr>
              <a:tr h="1313892">
                <a:tc>
                  <a:txBody>
                    <a:bodyPr/>
                    <a:lstStyle/>
                    <a:p>
                      <a:pPr algn="ctr">
                        <a:lnSpc>
                          <a:spcPct val="120000"/>
                        </a:lnSpc>
                        <a:spcBef>
                          <a:spcPts val="800"/>
                        </a:spcBef>
                      </a:pPr>
                      <a:r>
                        <a:rPr sz="3200">
                          <a:latin typeface="Comic Sans MS"/>
                          <a:ea typeface="Comic Sans MS"/>
                          <a:cs typeface="Comic Sans MS"/>
                          <a:sym typeface="Comic Sans MS"/>
                        </a:rPr>
                        <a:t>Talk about politics</a:t>
                      </a:r>
                    </a:p>
                  </a:txBody>
                  <a:tcPr marL="0" marR="0" marT="0" marB="0" anchor="ctr" anchorCtr="0" horzOverflow="overflow">
                    <a:solidFill>
                      <a:srgbClr val="F9DFCC">
                        <a:alpha val="81891"/>
                      </a:srgbClr>
                    </a:solidFill>
                  </a:tcPr>
                </a:tc>
                <a:tc>
                  <a:txBody>
                    <a:bodyPr/>
                    <a:lstStyle/>
                    <a:p>
                      <a:pPr algn="ctr">
                        <a:spcBef>
                          <a:spcPts val="800"/>
                        </a:spcBef>
                      </a:pPr>
                      <a:r>
                        <a:rPr sz="3200">
                          <a:latin typeface="Comic Sans MS"/>
                          <a:ea typeface="Comic Sans MS"/>
                          <a:cs typeface="Comic Sans MS"/>
                          <a:sym typeface="Comic Sans MS"/>
                        </a:rPr>
                        <a:t>Political rally</a:t>
                      </a:r>
                    </a:p>
                  </a:txBody>
                  <a:tcPr marL="0" marR="0" marT="0" marB="0" anchor="ctr" anchorCtr="0" horzOverflow="overflow"/>
                </a:tc>
              </a:tr>
              <a:tr h="1313892">
                <a:tc>
                  <a:txBody>
                    <a:bodyPr/>
                    <a:lstStyle/>
                    <a:p>
                      <a:pPr algn="ctr">
                        <a:lnSpc>
                          <a:spcPct val="120000"/>
                        </a:lnSpc>
                        <a:spcBef>
                          <a:spcPts val="800"/>
                        </a:spcBef>
                      </a:pPr>
                      <a:r>
                        <a:rPr sz="3200">
                          <a:latin typeface="Comic Sans MS"/>
                          <a:ea typeface="Comic Sans MS"/>
                          <a:cs typeface="Comic Sans MS"/>
                          <a:sym typeface="Comic Sans MS"/>
                        </a:rPr>
                        <a:t> Sell/deliver a sold item</a:t>
                      </a:r>
                    </a:p>
                  </a:txBody>
                  <a:tcPr marL="0" marR="0" marT="0" marB="0" anchor="ctr" anchorCtr="0" horzOverflow="overflow">
                    <a:solidFill>
                      <a:srgbClr val="F9DFCC">
                        <a:alpha val="64364"/>
                      </a:srgbClr>
                    </a:solidFill>
                  </a:tcPr>
                </a:tc>
                <a:tc>
                  <a:txBody>
                    <a:bodyPr/>
                    <a:lstStyle/>
                    <a:p>
                      <a:pPr algn="ctr">
                        <a:spcBef>
                          <a:spcPts val="800"/>
                        </a:spcBef>
                      </a:pPr>
                      <a:r>
                        <a:rPr sz="3200">
                          <a:latin typeface="Comic Sans MS"/>
                          <a:ea typeface="Comic Sans MS"/>
                          <a:cs typeface="Comic Sans MS"/>
                          <a:sym typeface="Comic Sans MS"/>
                        </a:rPr>
                        <a:t> Church in business</a:t>
                      </a:r>
                    </a:p>
                  </a:txBody>
                  <a:tcPr marL="0" marR="0" marT="0" marB="0" anchor="ctr" anchorCtr="0" horzOverflow="overflow"/>
                </a:tc>
              </a:tr>
              <a:tr h="1313892">
                <a:tc>
                  <a:txBody>
                    <a:bodyPr/>
                    <a:lstStyle/>
                    <a:p>
                      <a:pPr algn="ctr">
                        <a:lnSpc>
                          <a:spcPct val="120000"/>
                        </a:lnSpc>
                        <a:spcBef>
                          <a:spcPts val="800"/>
                        </a:spcBef>
                      </a:pPr>
                      <a:r>
                        <a:rPr sz="3200">
                          <a:latin typeface="Comic Sans MS"/>
                          <a:ea typeface="Comic Sans MS"/>
                          <a:cs typeface="Comic Sans MS"/>
                          <a:sym typeface="Comic Sans MS"/>
                        </a:rPr>
                        <a:t>Seek medical advice</a:t>
                      </a:r>
                    </a:p>
                  </a:txBody>
                  <a:tcPr marL="0" marR="0" marT="0" marB="0" anchor="ctr" anchorCtr="0" horzOverflow="overflow">
                    <a:solidFill>
                      <a:srgbClr val="F9DFCC">
                        <a:alpha val="84517"/>
                      </a:srgbClr>
                    </a:solidFill>
                  </a:tcPr>
                </a:tc>
                <a:tc>
                  <a:txBody>
                    <a:bodyPr/>
                    <a:lstStyle/>
                    <a:p>
                      <a:pPr algn="ctr">
                        <a:spcBef>
                          <a:spcPts val="800"/>
                        </a:spcBef>
                      </a:pPr>
                      <a:r>
                        <a:rPr sz="3200">
                          <a:latin typeface="Comic Sans MS"/>
                          <a:ea typeface="Comic Sans MS"/>
                          <a:cs typeface="Comic Sans MS"/>
                          <a:sym typeface="Comic Sans MS"/>
                        </a:rPr>
                        <a:t>Church hospital / clinic</a:t>
                      </a:r>
                    </a:p>
                  </a:txBody>
                  <a:tcPr marL="0" marR="0" marT="0" marB="0" anchor="ctr" anchorCtr="0" horzOverflow="overflow"/>
                </a:tc>
              </a:tr>
              <a:tr h="1313892">
                <a:tc>
                  <a:txBody>
                    <a:bodyPr/>
                    <a:lstStyle/>
                    <a:p>
                      <a:pPr algn="ctr">
                        <a:lnSpc>
                          <a:spcPct val="120000"/>
                        </a:lnSpc>
                        <a:spcBef>
                          <a:spcPts val="800"/>
                        </a:spcBef>
                      </a:pPr>
                      <a:r>
                        <a:rPr sz="3200">
                          <a:latin typeface="Comic Sans MS"/>
                          <a:ea typeface="Comic Sans MS"/>
                          <a:cs typeface="Comic Sans MS"/>
                          <a:sym typeface="Comic Sans MS"/>
                        </a:rPr>
                        <a:t> Eating on property</a:t>
                      </a:r>
                    </a:p>
                  </a:txBody>
                  <a:tcPr marL="0" marR="0" marT="0" marB="0" anchor="ctr" anchorCtr="0" horzOverflow="overflow">
                    <a:solidFill>
                      <a:srgbClr val="F9DFCC">
                        <a:alpha val="89520"/>
                      </a:srgbClr>
                    </a:solidFill>
                  </a:tcPr>
                </a:tc>
                <a:tc>
                  <a:txBody>
                    <a:bodyPr/>
                    <a:lstStyle/>
                    <a:p>
                      <a:pPr algn="ctr">
                        <a:spcBef>
                          <a:spcPts val="800"/>
                        </a:spcBef>
                      </a:pPr>
                      <a:r>
                        <a:rPr sz="3200">
                          <a:latin typeface="Comic Sans MS"/>
                          <a:ea typeface="Comic Sans MS"/>
                          <a:cs typeface="Comic Sans MS"/>
                          <a:sym typeface="Comic Sans MS"/>
                        </a:rPr>
                        <a:t>Church kitchen / dinner</a:t>
                      </a:r>
                    </a:p>
                  </a:txBody>
                  <a:tcPr marL="0" marR="0" marT="0" marB="0" anchor="ctr" anchorCtr="0" horzOverflow="overflow"/>
                </a:tc>
              </a:tr>
            </a:tbl>
          </a:graphicData>
        </a:graphic>
      </p:graphicFrame>
      <p:sp>
        <p:nvSpPr>
          <p:cNvPr id="254" name="Shape 254"/>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What is the Issue?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image8.jpg" descr="Copy_of_MVC-005F"/>
          <p:cNvPicPr>
            <a:picLocks noChangeAspect="1"/>
          </p:cNvPicPr>
          <p:nvPr/>
        </p:nvPicPr>
        <p:blipFill>
          <a:blip r:embed="rId2">
            <a:extLst/>
          </a:blip>
          <a:stretch>
            <a:fillRect/>
          </a:stretch>
        </p:blipFill>
        <p:spPr>
          <a:xfrm>
            <a:off x="325119" y="3102350"/>
            <a:ext cx="6483012" cy="6152629"/>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sp>
        <p:nvSpPr>
          <p:cNvPr id="257" name="Shape 257"/>
          <p:cNvSpPr/>
          <p:nvPr/>
        </p:nvSpPr>
        <p:spPr>
          <a:xfrm>
            <a:off x="7064912" y="2638358"/>
            <a:ext cx="5620370" cy="688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“Fellowship” Halls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Family Life Centers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“Multipurpose” Rooms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Gymnasiums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Game &amp; Party Rooms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Ball Teams</a:t>
            </a:r>
            <a:endParaRPr>
              <a:latin typeface="+mj-lt"/>
              <a:ea typeface="+mj-ea"/>
              <a:cs typeface="+mj-cs"/>
              <a:sym typeface="Arial"/>
            </a:endParaRP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Scout Troops</a:t>
            </a:r>
          </a:p>
          <a:p>
            <a:pPr marL="645458" indent="-645458">
              <a:spcBef>
                <a:spcPts val="1300"/>
              </a:spcBef>
              <a:buClr>
                <a:srgbClr val="FBEEC9"/>
              </a:buClr>
              <a:buSzPct val="100000"/>
              <a:buFont typeface="Wingdings 2"/>
              <a:buChar char="⬥"/>
              <a:defRPr sz="4200">
                <a:ln w="22747">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Etc. …</a:t>
            </a:r>
          </a:p>
        </p:txBody>
      </p:sp>
      <p:sp>
        <p:nvSpPr>
          <p:cNvPr id="258" name="Shape 258"/>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259" name="Shape 259"/>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Can The CHURCH Provide … ? </a:t>
            </a:r>
          </a:p>
        </p:txBody>
      </p:sp>
      <p:sp>
        <p:nvSpPr>
          <p:cNvPr id="260" name="Shape 260"/>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image8.jpg" descr="Copy_of_MVC-005F"/>
          <p:cNvPicPr>
            <a:picLocks noChangeAspect="1"/>
          </p:cNvPicPr>
          <p:nvPr/>
        </p:nvPicPr>
        <p:blipFill>
          <a:blip r:embed="rId2">
            <a:extLst/>
          </a:blip>
          <a:stretch>
            <a:fillRect/>
          </a:stretch>
        </p:blipFill>
        <p:spPr>
          <a:xfrm>
            <a:off x="325119" y="3102350"/>
            <a:ext cx="6483012" cy="6152629"/>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sp>
        <p:nvSpPr>
          <p:cNvPr id="263" name="Shape 263"/>
          <p:cNvSpPr/>
          <p:nvPr/>
        </p:nvSpPr>
        <p:spPr>
          <a:xfrm>
            <a:off x="7100342" y="3238580"/>
            <a:ext cx="5701650" cy="554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45458" indent="-645458">
              <a:spcBef>
                <a:spcPts val="2100"/>
              </a:spcBef>
              <a:buClr>
                <a:srgbClr val="FBEEC9"/>
              </a:buClr>
              <a:buSzPct val="100000"/>
              <a:buFont typeface="Wingdings 2"/>
              <a:buChar char="⬥"/>
              <a:defRPr sz="5500">
                <a:ln w="29788">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Evangelism - Mark 16:15</a:t>
            </a:r>
          </a:p>
          <a:p>
            <a:pPr marL="645458" indent="-645458">
              <a:spcBef>
                <a:spcPts val="2100"/>
              </a:spcBef>
              <a:buClr>
                <a:srgbClr val="FBEEC9"/>
              </a:buClr>
              <a:buSzPct val="100000"/>
              <a:buFont typeface="Wingdings 2"/>
              <a:buChar char="⬥"/>
              <a:defRPr sz="5500">
                <a:ln w="29788">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Edification - Ephesians 4:12</a:t>
            </a:r>
          </a:p>
          <a:p>
            <a:pPr marL="645458" indent="-645458">
              <a:spcBef>
                <a:spcPts val="2100"/>
              </a:spcBef>
              <a:buClr>
                <a:srgbClr val="FBEEC9"/>
              </a:buClr>
              <a:buSzPct val="100000"/>
              <a:buFont typeface="Wingdings 2"/>
              <a:buChar char="⬥"/>
              <a:defRPr sz="5500">
                <a:ln w="29788">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pPr>
            <a:r>
              <a:t>Benevolence - Acts 6:3</a:t>
            </a:r>
          </a:p>
        </p:txBody>
      </p:sp>
      <p:sp>
        <p:nvSpPr>
          <p:cNvPr id="264" name="Shape 26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265" name="Shape 265"/>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The Work of the Church … ? </a:t>
            </a:r>
          </a:p>
        </p:txBody>
      </p:sp>
      <p:sp>
        <p:nvSpPr>
          <p:cNvPr id="266" name="Shape 26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Shape 267"/>
          <p:cNvSpPr/>
          <p:nvPr/>
        </p:nvSpPr>
        <p:spPr>
          <a:xfrm>
            <a:off x="1134278" y="7144303"/>
            <a:ext cx="4864694" cy="1782742"/>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Evangelism</a:t>
            </a:r>
          </a:p>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Edification</a:t>
            </a:r>
          </a:p>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Benevolence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7"/>
                                        </p:tgtEl>
                                        <p:attrNameLst>
                                          <p:attrName>style.visibility</p:attrName>
                                        </p:attrNameLst>
                                      </p:cBhvr>
                                      <p:to>
                                        <p:strVal val="visible"/>
                                      </p:to>
                                    </p:set>
                                    <p:anim calcmode="lin" valueType="num">
                                      <p:cBhvr>
                                        <p:cTn id="7" dur="500" fill="hold"/>
                                        <p:tgtEl>
                                          <p:spTgt spid="267"/>
                                        </p:tgtEl>
                                        <p:attrNameLst>
                                          <p:attrName>ppt_w</p:attrName>
                                        </p:attrNameLst>
                                      </p:cBhvr>
                                      <p:tavLst>
                                        <p:tav tm="0">
                                          <p:val>
                                            <p:fltVal val="0"/>
                                          </p:val>
                                        </p:tav>
                                        <p:tav tm="100000">
                                          <p:val>
                                            <p:strVal val="#ppt_w"/>
                                          </p:val>
                                        </p:tav>
                                      </p:tavLst>
                                    </p:anim>
                                    <p:anim calcmode="lin" valueType="num">
                                      <p:cBhvr>
                                        <p:cTn id="8" dur="500" fill="hold"/>
                                        <p:tgtEl>
                                          <p:spTgt spid="2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nvSpPr>
        <p:spPr>
          <a:xfrm>
            <a:off x="7261013" y="2709333"/>
            <a:ext cx="5418668" cy="5201921"/>
          </a:xfrm>
          <a:prstGeom prst="roundRect">
            <a:avLst>
              <a:gd name="adj" fmla="val 16667"/>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p:spPr>
        <p:txBody>
          <a:bodyPr lIns="65023" tIns="65023" rIns="65023" bIns="65023" anchor="ctr"/>
          <a:lstStyle/>
          <a:p>
            <a:pPr algn="ctr">
              <a:defRPr>
                <a:solidFill>
                  <a:srgbClr val="FFFFFF"/>
                </a:solidFill>
              </a:defRPr>
            </a:pPr>
          </a:p>
        </p:txBody>
      </p:sp>
      <p:sp>
        <p:nvSpPr>
          <p:cNvPr id="270" name="Shape 270"/>
          <p:cNvSpPr/>
          <p:nvPr/>
        </p:nvSpPr>
        <p:spPr>
          <a:xfrm>
            <a:off x="333456" y="2534268"/>
            <a:ext cx="4923034" cy="131663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8400">
                <a:solidFill>
                  <a:srgbClr val="D38955"/>
                </a:solidFill>
                <a:effectLst>
                  <a:outerShdw sx="100000" sy="100000" kx="0" ky="0" algn="b" rotWithShape="0" blurRad="50800" dist="38100" dir="0">
                    <a:srgbClr val="000000">
                      <a:alpha val="40000"/>
                    </a:srgbClr>
                  </a:outerShdw>
                </a:effectLst>
                <a:latin typeface="Times New Roman"/>
                <a:ea typeface="Times New Roman"/>
                <a:cs typeface="Times New Roman"/>
                <a:sym typeface="Times New Roman"/>
              </a:defRPr>
            </a:lvl1pPr>
          </a:lstStyle>
          <a:p>
            <a:pPr/>
            <a:r>
              <a:t>Is there …</a:t>
            </a:r>
          </a:p>
        </p:txBody>
      </p:sp>
      <p:sp>
        <p:nvSpPr>
          <p:cNvPr id="271" name="Shape 271"/>
          <p:cNvSpPr/>
          <p:nvPr/>
        </p:nvSpPr>
        <p:spPr>
          <a:xfrm>
            <a:off x="7525531" y="3113719"/>
            <a:ext cx="4889632" cy="4092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spcBef>
                <a:spcPts val="2700"/>
              </a:spcBef>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To authorize the church to arrange / support a common meal for social and recreational purposes</a:t>
            </a:r>
            <a:r>
              <a:rPr sz="3800">
                <a:ln>
                  <a:noFill/>
                </a:ln>
                <a:solidFill>
                  <a:srgbClr val="000000"/>
                </a:solidFill>
                <a:latin typeface="+mj-lt"/>
                <a:ea typeface="+mj-ea"/>
                <a:cs typeface="+mj-cs"/>
                <a:sym typeface="Arial"/>
              </a:rPr>
              <a:t>.</a:t>
            </a:r>
          </a:p>
        </p:txBody>
      </p:sp>
      <p:sp>
        <p:nvSpPr>
          <p:cNvPr id="272" name="Shape 272"/>
          <p:cNvSpPr/>
          <p:nvPr/>
        </p:nvSpPr>
        <p:spPr>
          <a:xfrm>
            <a:off x="-1" y="8496736"/>
            <a:ext cx="13004801" cy="912637"/>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b="1" i="1" sz="5600">
                <a:solidFill>
                  <a:srgbClr val="D88F37"/>
                </a:solidFill>
                <a:effectLst>
                  <a:outerShdw sx="100000" sy="100000" kx="0" ky="0" algn="b" rotWithShape="0" blurRad="88900" dist="63500" dir="3539342">
                    <a:srgbClr val="000000"/>
                  </a:outerShdw>
                </a:effectLst>
                <a:latin typeface="Times New Roman"/>
                <a:ea typeface="Times New Roman"/>
                <a:cs typeface="Times New Roman"/>
                <a:sym typeface="Times New Roman"/>
              </a:defRPr>
            </a:lvl1pPr>
          </a:lstStyle>
          <a:p>
            <a:pPr/>
            <a:r>
              <a:t>If There Is, Where Is The Passage?</a:t>
            </a:r>
          </a:p>
        </p:txBody>
      </p:sp>
      <p:sp>
        <p:nvSpPr>
          <p:cNvPr id="273" name="Shape 273"/>
          <p:cNvSpPr/>
          <p:nvPr/>
        </p:nvSpPr>
        <p:spPr>
          <a:xfrm>
            <a:off x="-1" y="1143514"/>
            <a:ext cx="13004801" cy="863037"/>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algn="ctr">
              <a:defRPr sz="5000">
                <a:ln w="12500">
                  <a:solidFill>
                    <a:srgbClr val="956F49"/>
                  </a:solidFill>
                </a:ln>
                <a:solidFill>
                  <a:srgbClr val="7C4916"/>
                </a:solidFill>
                <a:latin typeface="Pythagoras"/>
                <a:ea typeface="Pythagoras"/>
                <a:cs typeface="Pythagoras"/>
                <a:sym typeface="Pythagoras"/>
              </a:defRPr>
            </a:lvl1pPr>
          </a:lstStyle>
          <a:p>
            <a:pPr/>
            <a:r>
              <a:t>Where Did God Authorize Them?</a:t>
            </a:r>
          </a:p>
        </p:txBody>
      </p:sp>
      <p:grpSp>
        <p:nvGrpSpPr>
          <p:cNvPr id="276" name="Group 276"/>
          <p:cNvGrpSpPr/>
          <p:nvPr/>
        </p:nvGrpSpPr>
        <p:grpSpPr>
          <a:xfrm>
            <a:off x="158054" y="4001515"/>
            <a:ext cx="5633721" cy="3789343"/>
            <a:chOff x="0" y="0"/>
            <a:chExt cx="5633720" cy="3789341"/>
          </a:xfrm>
        </p:grpSpPr>
        <p:sp>
          <p:nvSpPr>
            <p:cNvPr id="275" name="Shape 275"/>
            <p:cNvSpPr/>
            <p:nvPr/>
          </p:nvSpPr>
          <p:spPr>
            <a:xfrm>
              <a:off x="215900" y="139699"/>
              <a:ext cx="5201921" cy="3230543"/>
            </a:xfrm>
            <a:prstGeom prst="rect">
              <a:avLst/>
            </a:prstGeom>
            <a:solidFill>
              <a:schemeClr val="accent3">
                <a:lumOff val="19705"/>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lgn="ctr">
                <a:spcBef>
                  <a:spcPts val="1700"/>
                </a:spcBef>
                <a:defRPr sz="4400">
                  <a:latin typeface="Cambria"/>
                  <a:ea typeface="Cambria"/>
                  <a:cs typeface="Cambria"/>
                  <a:sym typeface="Cambria"/>
                </a:defRPr>
              </a:pPr>
              <a:r>
                <a:t>Command/ Direct Statement</a:t>
              </a:r>
              <a:endParaRPr>
                <a:latin typeface="+mj-lt"/>
                <a:ea typeface="+mj-ea"/>
                <a:cs typeface="+mj-cs"/>
                <a:sym typeface="Arial"/>
              </a:endParaRPr>
            </a:p>
            <a:p>
              <a:pPr algn="ctr">
                <a:spcBef>
                  <a:spcPts val="1700"/>
                </a:spcBef>
                <a:defRPr sz="4400">
                  <a:latin typeface="Cambria"/>
                  <a:ea typeface="Cambria"/>
                  <a:cs typeface="Cambria"/>
                  <a:sym typeface="Cambria"/>
                </a:defRPr>
              </a:pPr>
              <a:r>
                <a:t>Approved Example</a:t>
              </a:r>
              <a:endParaRPr>
                <a:latin typeface="+mj-lt"/>
                <a:ea typeface="+mj-ea"/>
                <a:cs typeface="+mj-cs"/>
                <a:sym typeface="Arial"/>
              </a:endParaRPr>
            </a:p>
            <a:p>
              <a:pPr algn="ctr">
                <a:spcBef>
                  <a:spcPts val="1700"/>
                </a:spcBef>
                <a:defRPr sz="4400">
                  <a:latin typeface="Cambria"/>
                  <a:ea typeface="Cambria"/>
                  <a:cs typeface="Cambria"/>
                  <a:sym typeface="Cambria"/>
                </a:defRPr>
              </a:pPr>
              <a:r>
                <a:t>Necessary Inference</a:t>
              </a:r>
            </a:p>
          </p:txBody>
        </p:sp>
        <p:pic>
          <p:nvPicPr>
            <p:cNvPr id="274" name=""/>
            <p:cNvPicPr>
              <a:picLocks noChangeAspect="0"/>
            </p:cNvPicPr>
            <p:nvPr/>
          </p:nvPicPr>
          <p:blipFill>
            <a:blip r:embed="rId2">
              <a:extLst/>
            </a:blip>
            <a:stretch>
              <a:fillRect/>
            </a:stretch>
          </p:blipFill>
          <p:spPr>
            <a:xfrm>
              <a:off x="0" y="-1"/>
              <a:ext cx="5633721" cy="3789343"/>
            </a:xfrm>
            <a:prstGeom prst="rect">
              <a:avLst/>
            </a:prstGeom>
            <a:effectLst/>
          </p:spPr>
        </p:pic>
      </p:grpSp>
      <p:sp>
        <p:nvSpPr>
          <p:cNvPr id="277" name="Shape 277"/>
          <p:cNvSpPr/>
          <p:nvPr/>
        </p:nvSpPr>
        <p:spPr>
          <a:xfrm>
            <a:off x="5527040" y="3793066"/>
            <a:ext cx="1083734" cy="3901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967"/>
                  <a:pt x="10800" y="2159"/>
                </a:cubicBezTo>
                <a:lnTo>
                  <a:pt x="10800" y="8514"/>
                </a:lnTo>
                <a:cubicBezTo>
                  <a:pt x="10800" y="9707"/>
                  <a:pt x="15635" y="10673"/>
                  <a:pt x="21600" y="10673"/>
                </a:cubicBezTo>
                <a:cubicBezTo>
                  <a:pt x="15635" y="10673"/>
                  <a:pt x="10800" y="11640"/>
                  <a:pt x="10800" y="12832"/>
                </a:cubicBezTo>
                <a:lnTo>
                  <a:pt x="10800" y="19441"/>
                </a:lnTo>
                <a:cubicBezTo>
                  <a:pt x="10800" y="20633"/>
                  <a:pt x="5965" y="21600"/>
                  <a:pt x="0" y="21600"/>
                </a:cubicBezTo>
              </a:path>
            </a:pathLst>
          </a:custGeom>
          <a:ln w="101600">
            <a:solidFill>
              <a:srgbClr val="000000"/>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278" name="Shape 27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Shape 27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10.png"/>
          <p:cNvPicPr>
            <a:picLocks noChangeAspect="1"/>
          </p:cNvPicPr>
          <p:nvPr/>
        </p:nvPicPr>
        <p:blipFill>
          <a:blip r:embed="rId2">
            <a:extLst/>
          </a:blip>
          <a:stretch>
            <a:fillRect/>
          </a:stretch>
        </p:blipFill>
        <p:spPr>
          <a:xfrm>
            <a:off x="-1" y="1731716"/>
            <a:ext cx="13007060" cy="8021885"/>
          </a:xfrm>
          <a:prstGeom prst="rect">
            <a:avLst/>
          </a:prstGeom>
          <a:ln w="12700">
            <a:miter lim="400000"/>
          </a:ln>
        </p:spPr>
      </p:pic>
      <p:sp>
        <p:nvSpPr>
          <p:cNvPr id="282" name="Shape 282"/>
          <p:cNvSpPr/>
          <p:nvPr/>
        </p:nvSpPr>
        <p:spPr>
          <a:xfrm>
            <a:off x="1625599" y="2492586"/>
            <a:ext cx="9753601" cy="521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400">
                <a:latin typeface="Cambria"/>
                <a:ea typeface="Cambria"/>
                <a:cs typeface="Cambria"/>
                <a:sym typeface="Cambria"/>
              </a:defRPr>
            </a:pPr>
            <a:r>
              <a:t>1 Corinthians 11:17-34 (NKJV) </a:t>
            </a:r>
            <a:br/>
            <a:r>
              <a:rPr b="0" baseline="30588"/>
              <a:t>17 </a:t>
            </a:r>
            <a:r>
              <a:rPr b="0"/>
              <a:t>Now in giving these instructions I do not praise </a:t>
            </a:r>
            <a:r>
              <a:rPr b="0" i="1"/>
              <a:t>you,</a:t>
            </a:r>
            <a:r>
              <a:rPr b="0"/>
              <a:t> </a:t>
            </a:r>
            <a:r>
              <a:rPr b="0" u="sng"/>
              <a:t>since you come together not for the better but for the worse</a:t>
            </a:r>
            <a:r>
              <a:rPr b="0"/>
              <a:t>.  </a:t>
            </a:r>
            <a:r>
              <a:rPr b="0" baseline="30588"/>
              <a:t>18 </a:t>
            </a:r>
            <a:r>
              <a:rPr b="0"/>
              <a:t>For first of all, </a:t>
            </a:r>
            <a:r>
              <a:rPr b="0" u="sng"/>
              <a:t>when you come together </a:t>
            </a:r>
            <a:r>
              <a:rPr u="sng"/>
              <a:t>as a church</a:t>
            </a:r>
            <a:r>
              <a:rPr b="0"/>
              <a:t>, I hear that there are divisions among you, and in part I believe it. </a:t>
            </a:r>
            <a:r>
              <a:rPr b="0" baseline="30588"/>
              <a:t>19 </a:t>
            </a:r>
            <a:r>
              <a:rPr b="0"/>
              <a:t>For there must also be factions among you, that those who are approved may be recognized among you.   </a:t>
            </a:r>
            <a:r>
              <a:rPr b="0" baseline="30588"/>
              <a:t>20 </a:t>
            </a:r>
            <a:r>
              <a:rPr b="0"/>
              <a:t>Therefore </a:t>
            </a:r>
            <a:r>
              <a:rPr u="sng"/>
              <a:t>when you come together in one place</a:t>
            </a:r>
            <a:r>
              <a:rPr b="0"/>
              <a:t>, it is not to eat the Lord's Supper</a:t>
            </a:r>
          </a:p>
        </p:txBody>
      </p:sp>
      <p:sp>
        <p:nvSpPr>
          <p:cNvPr id="283" name="Shape 28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 name="Shape 28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image10.png"/>
          <p:cNvPicPr>
            <a:picLocks noChangeAspect="1"/>
          </p:cNvPicPr>
          <p:nvPr/>
        </p:nvPicPr>
        <p:blipFill>
          <a:blip r:embed="rId2">
            <a:extLst/>
          </a:blip>
          <a:stretch>
            <a:fillRect/>
          </a:stretch>
        </p:blipFill>
        <p:spPr>
          <a:xfrm>
            <a:off x="-1" y="1731716"/>
            <a:ext cx="13007060" cy="8021885"/>
          </a:xfrm>
          <a:prstGeom prst="rect">
            <a:avLst/>
          </a:prstGeom>
          <a:ln w="12700">
            <a:miter lim="400000"/>
          </a:ln>
        </p:spPr>
      </p:pic>
      <p:sp>
        <p:nvSpPr>
          <p:cNvPr id="287" name="Shape 287"/>
          <p:cNvSpPr/>
          <p:nvPr/>
        </p:nvSpPr>
        <p:spPr>
          <a:xfrm>
            <a:off x="1625599" y="2492586"/>
            <a:ext cx="9753601" cy="521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400">
                <a:latin typeface="Cambria"/>
                <a:ea typeface="Cambria"/>
                <a:cs typeface="Cambria"/>
                <a:sym typeface="Cambria"/>
              </a:defRPr>
            </a:pPr>
            <a:r>
              <a:t>1 Corinthians 11:17-34 (NKJV) </a:t>
            </a:r>
            <a:br/>
            <a:r>
              <a:rPr b="0" baseline="30588"/>
              <a:t>21 </a:t>
            </a:r>
            <a:r>
              <a:rPr b="0"/>
              <a:t>For in eating, each one takes his own supper ahead of </a:t>
            </a:r>
            <a:r>
              <a:rPr b="0" i="1"/>
              <a:t>others;</a:t>
            </a:r>
            <a:r>
              <a:rPr b="0"/>
              <a:t> and one is hungry and another is drunk.  </a:t>
            </a:r>
            <a:r>
              <a:rPr b="0" baseline="30588"/>
              <a:t>22 </a:t>
            </a:r>
            <a:r>
              <a:rPr b="0" u="sng"/>
              <a:t>What! </a:t>
            </a:r>
            <a:r>
              <a:rPr u="sng"/>
              <a:t>Do you not have houses to eat and drink in</a:t>
            </a:r>
            <a:r>
              <a:rPr b="0" u="sng"/>
              <a:t>? Or do you despise the church of God and shame those who have nothing? What shall I say to you? Shall I praise you in this? I do not praise </a:t>
            </a:r>
            <a:r>
              <a:rPr b="0" i="1" u="sng"/>
              <a:t>you</a:t>
            </a:r>
            <a:r>
              <a:rPr b="0" i="1"/>
              <a:t>.</a:t>
            </a:r>
            <a:r>
              <a:rPr b="0"/>
              <a:t> </a:t>
            </a:r>
            <a:r>
              <a:rPr b="0" baseline="30588"/>
              <a:t>23 </a:t>
            </a:r>
            <a:r>
              <a:rPr b="0"/>
              <a:t>For I received from the Lord that which I also delivered to you: that the Lord Jesus on the </a:t>
            </a:r>
            <a:r>
              <a:rPr b="0" i="1"/>
              <a:t>same</a:t>
            </a:r>
            <a:r>
              <a:rPr b="0"/>
              <a:t> night in which He was betrayed took bread; </a:t>
            </a:r>
          </a:p>
        </p:txBody>
      </p:sp>
      <p:sp>
        <p:nvSpPr>
          <p:cNvPr id="288" name="Shape 28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 name="Shape 28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image7.png"/>
          <p:cNvPicPr>
            <a:picLocks noChangeAspect="1"/>
          </p:cNvPicPr>
          <p:nvPr/>
        </p:nvPicPr>
        <p:blipFill>
          <a:blip r:embed="rId2">
            <a:extLst/>
          </a:blip>
          <a:stretch>
            <a:fillRect/>
          </a:stretch>
        </p:blipFill>
        <p:spPr>
          <a:xfrm rot="10440000">
            <a:off x="588436" y="6014685"/>
            <a:ext cx="4762260" cy="3246595"/>
          </a:xfrm>
          <a:prstGeom prst="rect">
            <a:avLst/>
          </a:prstGeom>
          <a:ln w="12700">
            <a:miter lim="400000"/>
          </a:ln>
          <a:effectLst>
            <a:outerShdw sx="100000" sy="100000" kx="0" ky="0" algn="b" rotWithShape="0" blurRad="190500" dist="241300" dir="11520000">
              <a:srgbClr val="000000">
                <a:alpha val="18000"/>
              </a:srgbClr>
            </a:outerShdw>
          </a:effectLst>
        </p:spPr>
      </p:pic>
      <p:grpSp>
        <p:nvGrpSpPr>
          <p:cNvPr id="184" name="Group 184"/>
          <p:cNvGrpSpPr/>
          <p:nvPr/>
        </p:nvGrpSpPr>
        <p:grpSpPr>
          <a:xfrm>
            <a:off x="330200" y="3079751"/>
            <a:ext cx="4195353" cy="2447290"/>
            <a:chOff x="0" y="0"/>
            <a:chExt cx="4195352" cy="2447288"/>
          </a:xfrm>
        </p:grpSpPr>
        <p:sp>
          <p:nvSpPr>
            <p:cNvPr id="182" name="Shape 182"/>
            <p:cNvSpPr/>
            <p:nvPr/>
          </p:nvSpPr>
          <p:spPr>
            <a:xfrm>
              <a:off x="0" y="0"/>
              <a:ext cx="4195353" cy="2447289"/>
            </a:xfrm>
            <a:prstGeom prst="rect">
              <a:avLst/>
            </a:prstGeom>
            <a:solidFill>
              <a:srgbClr val="F0F1F1"/>
            </a:solidFill>
            <a:ln w="101600" cap="sq">
              <a:noFill/>
              <a:miter lim="400000"/>
            </a:ln>
            <a:effectLst/>
          </p:spPr>
          <p:txBody>
            <a:bodyPr wrap="square" lIns="0" tIns="0" rIns="0" bIns="0" numCol="1" anchor="t">
              <a:noAutofit/>
            </a:bodyPr>
            <a:lstStyle/>
            <a:p>
              <a:pPr defTabSz="647700">
                <a:defRPr sz="1600">
                  <a:latin typeface="+mn-lt"/>
                  <a:ea typeface="+mn-ea"/>
                  <a:cs typeface="+mn-cs"/>
                  <a:sym typeface="Helvetica"/>
                </a:defRPr>
              </a:pPr>
            </a:p>
          </p:txBody>
        </p:sp>
        <p:pic>
          <p:nvPicPr>
            <p:cNvPr id="183" name="image8.jpg"/>
            <p:cNvPicPr>
              <a:picLocks noChangeAspect="0"/>
            </p:cNvPicPr>
            <p:nvPr/>
          </p:nvPicPr>
          <p:blipFill>
            <a:blip r:embed="rId3">
              <a:extLst/>
            </a:blip>
            <a:stretch>
              <a:fillRect/>
            </a:stretch>
          </p:blipFill>
          <p:spPr>
            <a:xfrm>
              <a:off x="0" y="0"/>
              <a:ext cx="4195353" cy="2447289"/>
            </a:xfrm>
            <a:prstGeom prst="rect">
              <a:avLst/>
            </a:prstGeom>
            <a:ln w="101600" cap="sq">
              <a:solidFill>
                <a:srgbClr val="FDFDFD"/>
              </a:solidFill>
              <a:prstDash val="solid"/>
              <a:miter lim="400000"/>
            </a:ln>
            <a:effectLst>
              <a:outerShdw sx="100000" sy="100000" kx="0" ky="0" algn="b" rotWithShape="0" blurRad="63500" dist="37500" dir="7560000">
                <a:srgbClr val="000000">
                  <a:alpha val="20000"/>
                </a:srgbClr>
              </a:outerShdw>
            </a:effectLst>
          </p:spPr>
        </p:pic>
      </p:grpSp>
      <p:sp>
        <p:nvSpPr>
          <p:cNvPr id="185" name="Shape 185"/>
          <p:cNvSpPr/>
          <p:nvPr/>
        </p:nvSpPr>
        <p:spPr>
          <a:xfrm>
            <a:off x="5041900" y="3289300"/>
            <a:ext cx="7823200" cy="5549900"/>
          </a:xfrm>
          <a:prstGeom prst="rect">
            <a:avLst/>
          </a:prstGeom>
          <a:ln w="12700"/>
          <a:effectLst>
            <a:outerShdw sx="100000" sy="100000" kx="0" ky="0" algn="b" rotWithShape="0" blurRad="76200" dist="114300" dir="3900000">
              <a:srgbClr val="000000">
                <a:alpha val="90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390143" indent="-390143" algn="ctr" defTabSz="457200">
              <a:spcBef>
                <a:spcPts val="2000"/>
              </a:spcBef>
              <a:buClr>
                <a:srgbClr val="00D7E1"/>
              </a:buClr>
              <a:buFont typeface="Gill Sans UltraBold"/>
              <a:defRPr sz="4200">
                <a:solidFill>
                  <a:srgbClr val="FFFFFF"/>
                </a:solidFill>
                <a:effectLst>
                  <a:outerShdw sx="100000" sy="100000" kx="0" ky="0" algn="b" rotWithShape="0" blurRad="25400" dist="25400" dir="18900000">
                    <a:srgbClr val="000000">
                      <a:alpha val="75000"/>
                    </a:srgbClr>
                  </a:outerShdw>
                </a:effectLst>
                <a:latin typeface="Monaco"/>
                <a:ea typeface="Monaco"/>
                <a:cs typeface="Monaco"/>
                <a:sym typeface="Monaco"/>
              </a:defRPr>
            </a:pPr>
            <a:r>
              <a:rPr sz="8400">
                <a:effectLst>
                  <a:outerShdw sx="100000" sy="100000" kx="0" ky="0" algn="b" rotWithShape="0" blurRad="63500" dist="0" dir="3600000">
                    <a:srgbClr val="000000">
                      <a:alpha val="70000"/>
                    </a:srgbClr>
                  </a:outerShdw>
                </a:effectLst>
                <a:uFill>
                  <a:solidFill>
                    <a:srgbClr val="FFFFFF"/>
                  </a:solidFill>
                </a:uFill>
                <a:latin typeface="Gill Sans UltraBold"/>
                <a:ea typeface="Gill Sans UltraBold"/>
                <a:cs typeface="Gill Sans UltraBold"/>
                <a:sym typeface="Gill Sans UltraBold"/>
              </a:rPr>
              <a:t>VISITORS…</a:t>
            </a:r>
          </a:p>
          <a:p>
            <a:pPr marL="390143" indent="-390143" algn="ctr" defTabSz="457200">
              <a:spcBef>
                <a:spcPts val="3000"/>
              </a:spcBef>
              <a:buClr>
                <a:srgbClr val="00D7E1"/>
              </a:buClr>
              <a:buFont typeface="Cambria"/>
              <a:defRPr sz="4200">
                <a:solidFill>
                  <a:srgbClr val="FFFFFF"/>
                </a:solidFill>
                <a:effectLst>
                  <a:outerShdw sx="100000" sy="100000" kx="0" ky="0" algn="b" rotWithShape="0" blurRad="25400" dist="25400" dir="18900000">
                    <a:srgbClr val="000000">
                      <a:alpha val="75000"/>
                    </a:srgbClr>
                  </a:outerShdw>
                </a:effectLst>
                <a:latin typeface="Monaco"/>
                <a:ea typeface="Monaco"/>
                <a:cs typeface="Monaco"/>
                <a:sym typeface="Monaco"/>
              </a:defRPr>
            </a:pPr>
            <a:r>
              <a:rPr sz="5000">
                <a:effectLst>
                  <a:outerShdw sx="100000" sy="100000" kx="0" ky="0" algn="b" rotWithShape="0" blurRad="63500" dist="0" dir="3600000">
                    <a:srgbClr val="000000">
                      <a:alpha val="70000"/>
                    </a:srgbClr>
                  </a:outerShdw>
                </a:effectLst>
                <a:latin typeface="Cambria"/>
                <a:ea typeface="Cambria"/>
                <a:cs typeface="Cambria"/>
                <a:sym typeface="Cambria"/>
              </a:rPr>
              <a:t>Please complete a visitor’s card and give it to one of the members . . . then stick around after services and let us get to know you!</a:t>
            </a:r>
          </a:p>
        </p:txBody>
      </p:sp>
      <p:sp>
        <p:nvSpPr>
          <p:cNvPr id="186" name="Shape 186"/>
          <p:cNvSpPr/>
          <p:nvPr/>
        </p:nvSpPr>
        <p:spPr>
          <a:xfrm>
            <a:off x="288654" y="0"/>
            <a:ext cx="4164138" cy="1231900"/>
          </a:xfrm>
          <a:prstGeom prst="rect">
            <a:avLst/>
          </a:prstGeom>
          <a:ln w="12700"/>
          <a:effectLst>
            <a:outerShdw sx="100000" sy="100000" kx="0" ky="0" algn="b" rotWithShape="0" blurRad="76200" dist="114300" dir="3900000">
              <a:srgbClr val="000000">
                <a:alpha val="90000"/>
              </a:srgbClr>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algn="ctr" defTabSz="1295400">
              <a:buClr>
                <a:srgbClr val="EFE8CD"/>
              </a:buClr>
              <a:defRPr b="1" sz="7600">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Book Antiqua"/>
                <a:ea typeface="Book Antiqua"/>
                <a:cs typeface="Book Antiqua"/>
                <a:sym typeface="Book Antiqua"/>
              </a:defRPr>
            </a:lvl1pPr>
          </a:lstStyle>
          <a:p>
            <a:pPr>
              <a:defRPr b="0" sz="2400">
                <a:solidFill>
                  <a:srgbClr val="E9ADD0"/>
                </a:solidFill>
                <a:effectLst/>
                <a:uFill>
                  <a:solidFill>
                    <a:srgbClr val="E9ADD0"/>
                  </a:solidFill>
                </a:uFill>
              </a:defRPr>
            </a:pPr>
            <a:r>
              <a:rPr b="1" sz="7600">
                <a:solidFill>
                  <a:srgbClr val="EFE8CD"/>
                </a:solidFill>
                <a:effectLst>
                  <a:outerShdw sx="100000" sy="100000" kx="0" ky="0" algn="b" rotWithShape="0" blurRad="50800" dist="39000" dir="5460000">
                    <a:srgbClr val="000000">
                      <a:alpha val="38000"/>
                    </a:srgbClr>
                  </a:outerShdw>
                </a:effectLst>
                <a:uFill>
                  <a:solidFill>
                    <a:srgbClr val="EFE8CD"/>
                  </a:solidFill>
                </a:uFill>
              </a:rPr>
              <a:t>Welcome</a:t>
            </a:r>
          </a:p>
        </p:txBody>
      </p:sp>
      <p:pic>
        <p:nvPicPr>
          <p:cNvPr id="187" name="droppedImage.pdf"/>
          <p:cNvPicPr>
            <a:picLocks noChangeAspect="1"/>
          </p:cNvPicPr>
          <p:nvPr/>
        </p:nvPicPr>
        <p:blipFill>
          <a:blip r:embed="rId4">
            <a:extLst/>
          </a:blip>
          <a:stretch>
            <a:fillRect/>
          </a:stretch>
        </p:blipFill>
        <p:spPr>
          <a:xfrm>
            <a:off x="635000" y="1054100"/>
            <a:ext cx="11733005" cy="1765300"/>
          </a:xfrm>
          <a:prstGeom prst="rect">
            <a:avLst/>
          </a:prstGeom>
          <a:ln w="12700">
            <a:miter lim="400000"/>
          </a:ln>
          <a:effectLst>
            <a:outerShdw sx="100000" sy="100000" kx="0" ky="0" algn="b" rotWithShape="0" blurRad="127000" dist="38100" dir="546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image10.png"/>
          <p:cNvPicPr>
            <a:picLocks noChangeAspect="1"/>
          </p:cNvPicPr>
          <p:nvPr/>
        </p:nvPicPr>
        <p:blipFill>
          <a:blip r:embed="rId2">
            <a:extLst/>
          </a:blip>
          <a:stretch>
            <a:fillRect/>
          </a:stretch>
        </p:blipFill>
        <p:spPr>
          <a:xfrm>
            <a:off x="-1" y="1731716"/>
            <a:ext cx="13007060" cy="8021885"/>
          </a:xfrm>
          <a:prstGeom prst="rect">
            <a:avLst/>
          </a:prstGeom>
          <a:ln w="12700">
            <a:miter lim="400000"/>
          </a:ln>
        </p:spPr>
      </p:pic>
      <p:sp>
        <p:nvSpPr>
          <p:cNvPr id="292" name="Shape 292"/>
          <p:cNvSpPr/>
          <p:nvPr/>
        </p:nvSpPr>
        <p:spPr>
          <a:xfrm>
            <a:off x="1625599" y="2492586"/>
            <a:ext cx="9753601" cy="470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400">
                <a:latin typeface="Cambria"/>
                <a:ea typeface="Cambria"/>
                <a:cs typeface="Cambria"/>
                <a:sym typeface="Cambria"/>
              </a:defRPr>
            </a:pPr>
            <a:r>
              <a:t>1 Corinthians 11:17-34 (NKJV) </a:t>
            </a:r>
            <a:br/>
            <a:r>
              <a:rPr b="0" baseline="30588"/>
              <a:t>24 </a:t>
            </a:r>
            <a:r>
              <a:rPr b="0"/>
              <a:t>and when He had given thanks, He broke </a:t>
            </a:r>
            <a:r>
              <a:rPr b="0" i="1"/>
              <a:t>it</a:t>
            </a:r>
            <a:r>
              <a:rPr b="0"/>
              <a:t> and said, "Take, eat; this is My body which is broken for you; do this in remembrance of Me.“ </a:t>
            </a:r>
            <a:r>
              <a:rPr b="0" baseline="30588"/>
              <a:t>25 </a:t>
            </a:r>
            <a:r>
              <a:rPr b="0"/>
              <a:t>In the same manner </a:t>
            </a:r>
            <a:r>
              <a:rPr b="0" i="1"/>
              <a:t>He</a:t>
            </a:r>
            <a:r>
              <a:rPr b="0"/>
              <a:t> also </a:t>
            </a:r>
            <a:r>
              <a:rPr b="0" i="1"/>
              <a:t>took</a:t>
            </a:r>
            <a:r>
              <a:rPr b="0"/>
              <a:t> the cup after supper, saying, "This cup is the new covenant in My blood. This do, as often as you drink </a:t>
            </a:r>
            <a:r>
              <a:rPr b="0" i="1"/>
              <a:t>it,</a:t>
            </a:r>
            <a:r>
              <a:rPr b="0"/>
              <a:t> in remembrance of Me." </a:t>
            </a:r>
            <a:br>
              <a:rPr b="0"/>
            </a:br>
            <a:r>
              <a:rPr b="0" baseline="30588"/>
              <a:t>26 </a:t>
            </a:r>
            <a:r>
              <a:rPr b="0"/>
              <a:t>For as often as you eat this bread and drink this cup, you proclaim the Lord's death till He comes. </a:t>
            </a:r>
          </a:p>
        </p:txBody>
      </p:sp>
      <p:sp>
        <p:nvSpPr>
          <p:cNvPr id="293" name="Shape 29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Shape 29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age10.png"/>
          <p:cNvPicPr>
            <a:picLocks noChangeAspect="1"/>
          </p:cNvPicPr>
          <p:nvPr/>
        </p:nvPicPr>
        <p:blipFill>
          <a:blip r:embed="rId2">
            <a:extLst/>
          </a:blip>
          <a:stretch>
            <a:fillRect/>
          </a:stretch>
        </p:blipFill>
        <p:spPr>
          <a:xfrm>
            <a:off x="-1" y="1731716"/>
            <a:ext cx="13007060" cy="8021885"/>
          </a:xfrm>
          <a:prstGeom prst="rect">
            <a:avLst/>
          </a:prstGeom>
          <a:ln w="12700">
            <a:miter lim="400000"/>
          </a:ln>
        </p:spPr>
      </p:pic>
      <p:sp>
        <p:nvSpPr>
          <p:cNvPr id="297" name="Shape 297"/>
          <p:cNvSpPr/>
          <p:nvPr/>
        </p:nvSpPr>
        <p:spPr>
          <a:xfrm>
            <a:off x="1625599" y="2492586"/>
            <a:ext cx="9753601" cy="521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400">
                <a:latin typeface="Cambria"/>
                <a:ea typeface="Cambria"/>
                <a:cs typeface="Cambria"/>
                <a:sym typeface="Cambria"/>
              </a:defRPr>
            </a:pPr>
            <a:r>
              <a:t>1 Corinthians 11:17-34 (NKJV) </a:t>
            </a:r>
            <a:br/>
            <a:r>
              <a:rPr b="0" baseline="30588"/>
              <a:t>27 </a:t>
            </a:r>
            <a:r>
              <a:rPr b="0"/>
              <a:t>Therefore whoever eats this bread or drinks </a:t>
            </a:r>
            <a:r>
              <a:rPr b="0" i="1"/>
              <a:t>this</a:t>
            </a:r>
            <a:r>
              <a:rPr b="0"/>
              <a:t> cup of the Lord in an unworthy manner will be guilty of the body and blood of the Lord. </a:t>
            </a:r>
            <a:r>
              <a:rPr b="0" baseline="30588"/>
              <a:t>28 </a:t>
            </a:r>
            <a:r>
              <a:rPr b="0"/>
              <a:t>But let a man examine himself, and so let him eat of the bread and drink of the cup. </a:t>
            </a:r>
            <a:r>
              <a:rPr b="0" baseline="30588"/>
              <a:t>29 </a:t>
            </a:r>
            <a:r>
              <a:rPr b="0"/>
              <a:t>For he who eats and drinks in an unworthy manner eats and drinks judgment to himself, not discerning the Lord's body. </a:t>
            </a:r>
            <a:r>
              <a:rPr b="0" baseline="30588" u="sng"/>
              <a:t>30 </a:t>
            </a:r>
            <a:r>
              <a:rPr b="0" u="sng"/>
              <a:t>For this reason many </a:t>
            </a:r>
            <a:r>
              <a:rPr b="0" i="1" u="sng"/>
              <a:t>are</a:t>
            </a:r>
            <a:r>
              <a:rPr b="0" u="sng"/>
              <a:t> weak and sick among you, and many sleep</a:t>
            </a:r>
            <a:r>
              <a:rPr b="0"/>
              <a:t>. </a:t>
            </a:r>
          </a:p>
        </p:txBody>
      </p:sp>
      <p:sp>
        <p:nvSpPr>
          <p:cNvPr id="298" name="Shape 29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Shape 29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image10.png"/>
          <p:cNvPicPr>
            <a:picLocks noChangeAspect="1"/>
          </p:cNvPicPr>
          <p:nvPr/>
        </p:nvPicPr>
        <p:blipFill>
          <a:blip r:embed="rId2">
            <a:extLst/>
          </a:blip>
          <a:stretch>
            <a:fillRect/>
          </a:stretch>
        </p:blipFill>
        <p:spPr>
          <a:xfrm>
            <a:off x="-1" y="1731716"/>
            <a:ext cx="13007060" cy="8021885"/>
          </a:xfrm>
          <a:prstGeom prst="rect">
            <a:avLst/>
          </a:prstGeom>
          <a:ln w="12700">
            <a:miter lim="400000"/>
          </a:ln>
        </p:spPr>
      </p:pic>
      <p:sp>
        <p:nvSpPr>
          <p:cNvPr id="302" name="Shape 302"/>
          <p:cNvSpPr/>
          <p:nvPr/>
        </p:nvSpPr>
        <p:spPr>
          <a:xfrm>
            <a:off x="1625599" y="2492586"/>
            <a:ext cx="9753601" cy="5718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400">
                <a:latin typeface="Cambria"/>
                <a:ea typeface="Cambria"/>
                <a:cs typeface="Cambria"/>
                <a:sym typeface="Cambria"/>
              </a:defRPr>
            </a:pPr>
            <a:r>
              <a:t>1 Corinthians 11:17-34 (NKJV) </a:t>
            </a:r>
            <a:br/>
            <a:r>
              <a:rPr b="0" baseline="30588"/>
              <a:t>31 </a:t>
            </a:r>
            <a:r>
              <a:rPr b="0"/>
              <a:t>For if we would judge ourselves, we would not be judged. </a:t>
            </a:r>
            <a:r>
              <a:rPr b="0" baseline="30588"/>
              <a:t>32 </a:t>
            </a:r>
            <a:r>
              <a:rPr b="0"/>
              <a:t>But when we are judged, we are chastened by the Lord, that we may not be condemned with the world. </a:t>
            </a:r>
            <a:r>
              <a:rPr b="0" baseline="30588"/>
              <a:t>33 </a:t>
            </a:r>
            <a:r>
              <a:rPr b="0"/>
              <a:t>Therefore, my brethren, when you come together to eat, wait for one another. </a:t>
            </a:r>
            <a:r>
              <a:rPr baseline="30588" u="sng"/>
              <a:t>34 </a:t>
            </a:r>
            <a:r>
              <a:rPr u="sng"/>
              <a:t>But if anyone is hungry, let him eat at home, lest you come together for judgment</a:t>
            </a:r>
            <a:r>
              <a:rPr b="0"/>
              <a:t>. And the rest I will set in order when I come. </a:t>
            </a:r>
            <a:br>
              <a:rPr b="0"/>
            </a:br>
            <a:br>
              <a:rPr b="0"/>
            </a:br>
          </a:p>
        </p:txBody>
      </p:sp>
      <p:sp>
        <p:nvSpPr>
          <p:cNvPr id="303" name="Shape 30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Shape 30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nvSpPr>
        <p:spPr>
          <a:xfrm>
            <a:off x="-1" y="976303"/>
            <a:ext cx="13004801" cy="1031749"/>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6200">
                <a:solidFill>
                  <a:schemeClr val="accent2">
                    <a:lumOff val="-9529"/>
                  </a:schemeClr>
                </a:solidFill>
                <a:latin typeface="Perpetua"/>
                <a:ea typeface="Perpetua"/>
                <a:cs typeface="Perpetua"/>
                <a:sym typeface="Perpetua"/>
              </a:defRPr>
            </a:lvl1pPr>
          </a:lstStyle>
          <a:p>
            <a:pPr/>
            <a:r>
              <a:t>1 Corinthians 11:20-34</a:t>
            </a:r>
          </a:p>
        </p:txBody>
      </p:sp>
      <p:sp>
        <p:nvSpPr>
          <p:cNvPr id="307" name="Shape 307"/>
          <p:cNvSpPr/>
          <p:nvPr/>
        </p:nvSpPr>
        <p:spPr>
          <a:xfrm>
            <a:off x="4676726" y="2801033"/>
            <a:ext cx="8128001" cy="6210549"/>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39700" dist="76200" dir="2422068">
              <a:srgbClr val="4E3B30"/>
            </a:outerShdw>
          </a:effectLst>
          <a:extLst>
            <a:ext uri="{C572A759-6A51-4108-AA02-DFA0A04FC94B}">
              <ma14:wrappingTextBoxFlag xmlns:ma14="http://schemas.microsoft.com/office/mac/drawingml/2011/main" val="1"/>
            </a:ext>
          </a:extLst>
        </p:spPr>
        <p:txBody>
          <a:bodyPr lIns="65023" tIns="65023" rIns="65023" bIns="65023">
            <a:spAutoFit/>
          </a:bodyPr>
          <a:lstStyle/>
          <a:p>
            <a:pPr lvl="1" marL="404142" indent="3844" defTabSz="1454008">
              <a:tabLst>
                <a:tab pos="1371600" algn="l"/>
              </a:tabLst>
              <a:defRPr sz="4400">
                <a:ln w="25320">
                  <a:solidFill>
                    <a:srgbClr val="FFFFFF"/>
                  </a:solidFill>
                </a:ln>
                <a:solidFill>
                  <a:srgbClr val="FFFFFF"/>
                </a:solidFill>
                <a:effectLst>
                  <a:outerShdw sx="100000" sy="100000" kx="0" ky="0" algn="b" rotWithShape="0" blurRad="63500" dist="63500" dir="1878983">
                    <a:srgbClr val="000000"/>
                  </a:outerShdw>
                </a:effectLst>
                <a:latin typeface="Pythagoras"/>
                <a:ea typeface="Pythagoras"/>
                <a:cs typeface="Pythagoras"/>
                <a:sym typeface="Pythagoras"/>
              </a:defRPr>
            </a:pPr>
            <a:r>
              <a:t>The Assembly </a:t>
            </a:r>
            <a:r>
              <a:rPr i="1" sz="3800">
                <a:ln w="24991">
                  <a:solidFill>
                    <a:srgbClr val="FFFFFF"/>
                  </a:solidFill>
                </a:ln>
                <a:latin typeface="Franklin Gothic Book"/>
                <a:ea typeface="Franklin Gothic Book"/>
                <a:cs typeface="Franklin Gothic Book"/>
                <a:sym typeface="Franklin Gothic Book"/>
              </a:rPr>
              <a:t>(vs. 17)</a:t>
            </a:r>
            <a:endParaRPr sz="3800">
              <a:ln w="24991">
                <a:solidFill>
                  <a:srgbClr val="FFFFFF"/>
                </a:solidFill>
              </a:ln>
            </a:endParaRP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“come together ... for the worse”</a:t>
            </a: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“come together in the church”</a:t>
            </a: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“come together into one place”</a:t>
            </a:r>
          </a:p>
          <a:p>
            <a:pPr lvl="1" marL="404142" indent="3844" defTabSz="1454008">
              <a:tabLst>
                <a:tab pos="1371600" algn="l"/>
              </a:tabLst>
              <a:defRPr sz="4400">
                <a:ln w="25320">
                  <a:solidFill>
                    <a:srgbClr val="FFFFFF"/>
                  </a:solidFill>
                </a:ln>
                <a:solidFill>
                  <a:srgbClr val="FFFFFF"/>
                </a:solidFill>
                <a:effectLst>
                  <a:outerShdw sx="100000" sy="100000" kx="0" ky="0" algn="b" rotWithShape="0" blurRad="63500" dist="63500" dir="1878983">
                    <a:srgbClr val="000000"/>
                  </a:outerShdw>
                </a:effectLst>
                <a:latin typeface="Pythagoras"/>
                <a:ea typeface="Pythagoras"/>
                <a:cs typeface="Pythagoras"/>
                <a:sym typeface="Pythagoras"/>
              </a:defRPr>
            </a:pPr>
            <a:r>
              <a:t>The Lord’s Supper</a:t>
            </a:r>
            <a:r>
              <a:rPr i="1">
                <a:latin typeface="Franklin Gothic Book"/>
                <a:ea typeface="Franklin Gothic Book"/>
                <a:cs typeface="Franklin Gothic Book"/>
                <a:sym typeface="Franklin Gothic Book"/>
              </a:rPr>
              <a:t> </a:t>
            </a:r>
            <a:r>
              <a:rPr i="1" sz="3600">
                <a:ln w="25497">
                  <a:solidFill>
                    <a:srgbClr val="FFFFFF"/>
                  </a:solidFill>
                </a:ln>
                <a:latin typeface="Franklin Gothic Book"/>
                <a:ea typeface="Franklin Gothic Book"/>
                <a:cs typeface="Franklin Gothic Book"/>
                <a:sym typeface="Franklin Gothic Book"/>
              </a:rPr>
              <a:t>(vs. 20)</a:t>
            </a:r>
            <a:endParaRPr sz="3600">
              <a:ln w="25497">
                <a:solidFill>
                  <a:srgbClr val="FFFFFF"/>
                </a:solidFill>
              </a:ln>
            </a:endParaRP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“to eat the Lord’s Supper”</a:t>
            </a: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“This is my body”</a:t>
            </a: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“This cup is ...my blood”</a:t>
            </a:r>
          </a:p>
          <a:p>
            <a:pPr lvl="1" marL="404142" indent="3844" defTabSz="1454008">
              <a:tabLst>
                <a:tab pos="1371600" algn="l"/>
              </a:tabLst>
              <a:defRPr sz="4400">
                <a:ln w="25320">
                  <a:solidFill>
                    <a:srgbClr val="FFFFFF"/>
                  </a:solidFill>
                </a:ln>
                <a:solidFill>
                  <a:srgbClr val="FFFFFF"/>
                </a:solidFill>
                <a:effectLst>
                  <a:outerShdw sx="100000" sy="100000" kx="0" ky="0" algn="b" rotWithShape="0" blurRad="63500" dist="63500" dir="1878983">
                    <a:srgbClr val="000000"/>
                  </a:outerShdw>
                </a:effectLst>
                <a:latin typeface="Pythagoras"/>
                <a:ea typeface="Pythagoras"/>
                <a:cs typeface="Pythagoras"/>
                <a:sym typeface="Pythagoras"/>
              </a:defRPr>
            </a:pPr>
            <a:r>
              <a:t>The Poor Brethren </a:t>
            </a:r>
            <a:r>
              <a:rPr i="1" sz="3800">
                <a:ln w="24991">
                  <a:solidFill>
                    <a:srgbClr val="FFFFFF"/>
                  </a:solidFill>
                </a:ln>
                <a:latin typeface="Franklin Gothic Book"/>
                <a:ea typeface="Franklin Gothic Book"/>
                <a:cs typeface="Franklin Gothic Book"/>
                <a:sym typeface="Franklin Gothic Book"/>
              </a:rPr>
              <a:t>(vs. 21)</a:t>
            </a:r>
            <a:endParaRPr sz="3800">
              <a:ln w="24991">
                <a:solidFill>
                  <a:srgbClr val="FFFFFF"/>
                </a:solidFill>
              </a:ln>
            </a:endParaRP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“divisions among you”</a:t>
            </a:r>
          </a:p>
          <a:p>
            <a:pPr lvl="2" indent="806450" defTabSz="1454008">
              <a:tabLst>
                <a:tab pos="1371600" algn="l"/>
              </a:tabLst>
              <a:defRPr sz="3600">
                <a:ln w="25497">
                  <a:solidFill>
                    <a:srgbClr val="FFFFFF"/>
                  </a:solidFill>
                </a:ln>
                <a:solidFill>
                  <a:srgbClr val="FFFFFF"/>
                </a:solidFill>
                <a:effectLst>
                  <a:outerShdw sx="100000" sy="100000" kx="0" ky="0" algn="b" rotWithShape="0" blurRad="63500" dist="63500" dir="1878983">
                    <a:srgbClr val="000000"/>
                  </a:outerShdw>
                </a:effectLst>
              </a:defRPr>
            </a:pPr>
            <a:r>
              <a:t>“shame them that have not” </a:t>
            </a:r>
          </a:p>
        </p:txBody>
      </p:sp>
      <p:sp>
        <p:nvSpPr>
          <p:cNvPr id="308" name="Shape 308"/>
          <p:cNvSpPr/>
          <p:nvPr/>
        </p:nvSpPr>
        <p:spPr>
          <a:xfrm>
            <a:off x="325119" y="2384213"/>
            <a:ext cx="4009815" cy="28093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b="1" sz="6200">
                <a:solidFill>
                  <a:srgbClr val="C00000"/>
                </a:solidFill>
                <a:effectLst>
                  <a:outerShdw sx="100000" sy="100000" kx="0" ky="0" algn="b" rotWithShape="0" blurRad="76200" dist="40000" dir="5040000">
                    <a:srgbClr val="000000">
                      <a:alpha val="30000"/>
                    </a:srgbClr>
                  </a:outerShdw>
                </a:effectLst>
                <a:latin typeface="+mj-lt"/>
                <a:ea typeface="+mj-ea"/>
                <a:cs typeface="+mj-cs"/>
                <a:sym typeface="Arial"/>
              </a:defRPr>
            </a:lvl1pPr>
          </a:lstStyle>
          <a:p>
            <a:pPr/>
            <a:r>
              <a:t>What was being abused?</a:t>
            </a:r>
          </a:p>
        </p:txBody>
      </p:sp>
      <p:pic>
        <p:nvPicPr>
          <p:cNvPr id="309" name="image15.png"/>
          <p:cNvPicPr>
            <a:picLocks noChangeAspect="1"/>
          </p:cNvPicPr>
          <p:nvPr/>
        </p:nvPicPr>
        <p:blipFill>
          <a:blip r:embed="rId2">
            <a:extLst/>
          </a:blip>
          <a:stretch>
            <a:fillRect/>
          </a:stretch>
        </p:blipFill>
        <p:spPr>
          <a:xfrm>
            <a:off x="-1" y="5569763"/>
            <a:ext cx="4443307" cy="4183837"/>
          </a:xfrm>
          <a:prstGeom prst="rect">
            <a:avLst/>
          </a:prstGeom>
          <a:ln w="12700">
            <a:miter lim="400000"/>
          </a:ln>
        </p:spPr>
      </p:pic>
      <p:sp>
        <p:nvSpPr>
          <p:cNvPr id="310" name="Shape 310"/>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 name="Shape 311"/>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nvSpPr>
        <p:spPr>
          <a:xfrm>
            <a:off x="4768426" y="3251200"/>
            <a:ext cx="7911255" cy="5968120"/>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88900" dir="2562901">
              <a:srgbClr val="4E3B30"/>
            </a:outerShdw>
          </a:effectLst>
          <a:extLst>
            <a:ext uri="{C572A759-6A51-4108-AA02-DFA0A04FC94B}">
              <ma14:wrappingTextBoxFlag xmlns:ma14="http://schemas.microsoft.com/office/mac/drawingml/2011/main" val="1"/>
            </a:ext>
          </a:extLst>
        </p:spPr>
        <p:txBody>
          <a:bodyPr lIns="65023" tIns="65023" rIns="65023" bIns="65023">
            <a:spAutoFit/>
          </a:bodyPr>
          <a:lstStyle/>
          <a:p>
            <a:pPr lvl="1" marL="334151" indent="123048">
              <a:spcBef>
                <a:spcPts val="2100"/>
              </a:spcBef>
              <a:defRPr sz="4400">
                <a:ln w="25320">
                  <a:solidFill>
                    <a:srgbClr val="FFFFFF"/>
                  </a:solidFill>
                </a:ln>
                <a:solidFill>
                  <a:srgbClr val="FFFFFF"/>
                </a:solidFill>
                <a:effectLst>
                  <a:outerShdw sx="100000" sy="100000" kx="0" ky="0" algn="b" rotWithShape="0" blurRad="63500" dist="88900" dir="3600000">
                    <a:srgbClr val="000000"/>
                  </a:outerShdw>
                </a:effectLst>
                <a:latin typeface="Pythagoras"/>
                <a:ea typeface="Pythagoras"/>
                <a:cs typeface="Pythagoras"/>
                <a:sym typeface="Pythagoras"/>
              </a:defRPr>
            </a:pPr>
            <a:r>
              <a:t>The Assembly (vs. 22)</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Their assembling together for the worse</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If hungry eat at home</a:t>
            </a:r>
          </a:p>
          <a:p>
            <a:pPr lvl="1" marL="334151" indent="123048">
              <a:spcBef>
                <a:spcPts val="2100"/>
              </a:spcBef>
              <a:defRPr sz="4400">
                <a:ln w="25320">
                  <a:solidFill>
                    <a:srgbClr val="FFFFFF"/>
                  </a:solidFill>
                </a:ln>
                <a:solidFill>
                  <a:srgbClr val="FFFFFF"/>
                </a:solidFill>
                <a:effectLst>
                  <a:outerShdw sx="100000" sy="100000" kx="0" ky="0" algn="b" rotWithShape="0" blurRad="63500" dist="88900" dir="3600000">
                    <a:srgbClr val="000000"/>
                  </a:outerShdw>
                </a:effectLst>
                <a:latin typeface="Pythagoras"/>
                <a:ea typeface="Pythagoras"/>
                <a:cs typeface="Pythagoras"/>
                <a:sym typeface="Pythagoras"/>
              </a:defRPr>
            </a:pPr>
            <a:r>
              <a:t>The Lord’s Supper </a:t>
            </a:r>
            <a:r>
              <a:rPr i="1" sz="3800">
                <a:ln w="24991">
                  <a:solidFill>
                    <a:srgbClr val="FFFFFF"/>
                  </a:solidFill>
                </a:ln>
                <a:latin typeface="Franklin Gothic Book"/>
                <a:ea typeface="Franklin Gothic Book"/>
                <a:cs typeface="Franklin Gothic Book"/>
                <a:sym typeface="Franklin Gothic Book"/>
              </a:rPr>
              <a:t>(vs. 23)</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“This do ...”</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“In remembrance ...”</a:t>
            </a:r>
          </a:p>
          <a:p>
            <a:pPr lvl="1" marL="334151" indent="123048">
              <a:spcBef>
                <a:spcPts val="2100"/>
              </a:spcBef>
              <a:defRPr sz="4400">
                <a:ln w="25320">
                  <a:solidFill>
                    <a:srgbClr val="FFFFFF"/>
                  </a:solidFill>
                </a:ln>
                <a:solidFill>
                  <a:srgbClr val="FFFFFF"/>
                </a:solidFill>
                <a:effectLst>
                  <a:outerShdw sx="100000" sy="100000" kx="0" ky="0" algn="b" rotWithShape="0" blurRad="63500" dist="88900" dir="3600000">
                    <a:srgbClr val="000000"/>
                  </a:outerShdw>
                </a:effectLst>
                <a:latin typeface="Pythagoras"/>
                <a:ea typeface="Pythagoras"/>
                <a:cs typeface="Pythagoras"/>
                <a:sym typeface="Pythagoras"/>
              </a:defRPr>
            </a:pPr>
            <a:r>
              <a:t>The Brethren </a:t>
            </a:r>
            <a:r>
              <a:rPr i="1" sz="3800">
                <a:ln w="24991">
                  <a:solidFill>
                    <a:srgbClr val="FFFFFF"/>
                  </a:solidFill>
                </a:ln>
                <a:latin typeface="Franklin Gothic Book"/>
                <a:ea typeface="Franklin Gothic Book"/>
                <a:cs typeface="Franklin Gothic Book"/>
                <a:sym typeface="Franklin Gothic Book"/>
              </a:rPr>
              <a:t>(vs. 28)</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“Let a man examine himself ...”</a:t>
            </a:r>
          </a:p>
          <a:p>
            <a:pPr lvl="2" marL="158044" indent="648405">
              <a:defRPr sz="3400">
                <a:ln w="26087">
                  <a:solidFill>
                    <a:srgbClr val="FFFFFF"/>
                  </a:solidFill>
                </a:ln>
                <a:solidFill>
                  <a:srgbClr val="FFFFFF"/>
                </a:solidFill>
                <a:effectLst>
                  <a:outerShdw sx="100000" sy="100000" kx="0" ky="0" algn="b" rotWithShape="0" blurRad="63500" dist="88900" dir="3600000">
                    <a:srgbClr val="000000"/>
                  </a:outerShdw>
                </a:effectLst>
              </a:defRPr>
            </a:pPr>
            <a:r>
              <a:t>“If we would judge ourselves ...” </a:t>
            </a:r>
          </a:p>
        </p:txBody>
      </p:sp>
      <p:sp>
        <p:nvSpPr>
          <p:cNvPr id="314" name="Shape 314"/>
          <p:cNvSpPr/>
          <p:nvPr/>
        </p:nvSpPr>
        <p:spPr>
          <a:xfrm>
            <a:off x="-1" y="2384213"/>
            <a:ext cx="4334935" cy="28093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b="1" sz="6200">
                <a:solidFill>
                  <a:srgbClr val="C00000"/>
                </a:solidFill>
                <a:effectLst>
                  <a:outerShdw sx="100000" sy="100000" kx="0" ky="0" algn="b" rotWithShape="0" blurRad="76200" dist="40000" dir="5040000">
                    <a:srgbClr val="000000">
                      <a:alpha val="30000"/>
                    </a:srgbClr>
                  </a:outerShdw>
                </a:effectLst>
                <a:latin typeface="+mj-lt"/>
                <a:ea typeface="+mj-ea"/>
                <a:cs typeface="+mj-cs"/>
                <a:sym typeface="Arial"/>
              </a:defRPr>
            </a:lvl1pPr>
          </a:lstStyle>
          <a:p>
            <a:pPr/>
            <a:r>
              <a:t>What does Paul correct?</a:t>
            </a:r>
          </a:p>
        </p:txBody>
      </p:sp>
      <p:pic>
        <p:nvPicPr>
          <p:cNvPr id="315" name="image15.png"/>
          <p:cNvPicPr>
            <a:picLocks noChangeAspect="1"/>
          </p:cNvPicPr>
          <p:nvPr/>
        </p:nvPicPr>
        <p:blipFill>
          <a:blip r:embed="rId2">
            <a:extLst/>
          </a:blip>
          <a:stretch>
            <a:fillRect/>
          </a:stretch>
        </p:blipFill>
        <p:spPr>
          <a:xfrm>
            <a:off x="-1" y="5569763"/>
            <a:ext cx="4443307" cy="4183837"/>
          </a:xfrm>
          <a:prstGeom prst="rect">
            <a:avLst/>
          </a:prstGeom>
          <a:ln w="12700">
            <a:miter lim="400000"/>
          </a:ln>
        </p:spPr>
      </p:pic>
      <p:sp>
        <p:nvSpPr>
          <p:cNvPr id="316" name="Shape 31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Shape 317"/>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18" name="Shape 318"/>
          <p:cNvSpPr/>
          <p:nvPr/>
        </p:nvSpPr>
        <p:spPr>
          <a:xfrm>
            <a:off x="-1" y="976303"/>
            <a:ext cx="13004801" cy="1031749"/>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6200">
                <a:solidFill>
                  <a:schemeClr val="accent2">
                    <a:lumOff val="-9529"/>
                  </a:schemeClr>
                </a:solidFill>
                <a:latin typeface="Perpetua"/>
                <a:ea typeface="Perpetua"/>
                <a:cs typeface="Perpetua"/>
                <a:sym typeface="Perpetua"/>
              </a:defRPr>
            </a:lvl1pPr>
          </a:lstStyle>
          <a:p>
            <a:pPr/>
            <a:r>
              <a:t>1 Corinthians 11:20-34</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nvSpPr>
        <p:spPr>
          <a:xfrm>
            <a:off x="4334933" y="2926079"/>
            <a:ext cx="8453121" cy="6365241"/>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720090" indent="-720090">
              <a:spcBef>
                <a:spcPts val="2000"/>
              </a:spcBef>
              <a:buClr>
                <a:srgbClr val="FBEEC9"/>
              </a:buClr>
              <a:buSzPct val="100000"/>
              <a:buFont typeface="Wingdings 2"/>
              <a:buChar char="⬥"/>
              <a:defRPr sz="4200">
                <a:ln w="25781">
                  <a:solidFill>
                    <a:srgbClr val="FFFFFF"/>
                  </a:solidFill>
                </a:ln>
                <a:solidFill>
                  <a:srgbClr val="FFFFFF"/>
                </a:solidFill>
                <a:effectLst>
                  <a:outerShdw sx="100000" sy="100000" kx="0" ky="0" algn="b" rotWithShape="0" blurRad="63500" dist="101600" dir="2222668">
                    <a:srgbClr val="000000"/>
                  </a:outerShdw>
                </a:effectLst>
                <a:latin typeface="ZapfCalligr BT"/>
                <a:ea typeface="ZapfCalligr BT"/>
                <a:cs typeface="ZapfCalligr BT"/>
                <a:sym typeface="ZapfCalligr BT"/>
              </a:defRPr>
            </a:pPr>
            <a:r>
              <a:t>Their meal was </a:t>
            </a:r>
            <a:r>
              <a:rPr i="1"/>
              <a:t>congregational</a:t>
            </a:r>
            <a:r>
              <a:t> but not for the better but worse - (1 Cor. 11:17,22). </a:t>
            </a:r>
          </a:p>
          <a:p>
            <a:pPr marL="720090" indent="-720090">
              <a:spcBef>
                <a:spcPts val="2000"/>
              </a:spcBef>
              <a:buClr>
                <a:srgbClr val="FBEEC9"/>
              </a:buClr>
              <a:buSzPct val="100000"/>
              <a:buFont typeface="Wingdings 2"/>
              <a:buChar char="⬥"/>
              <a:defRPr sz="4200">
                <a:ln w="25781">
                  <a:solidFill>
                    <a:srgbClr val="FFFFFF"/>
                  </a:solidFill>
                </a:ln>
                <a:solidFill>
                  <a:srgbClr val="FFFFFF"/>
                </a:solidFill>
                <a:effectLst>
                  <a:outerShdw sx="100000" sy="100000" kx="0" ky="0" algn="b" rotWithShape="0" blurRad="63500" dist="101600" dir="2222668">
                    <a:srgbClr val="000000"/>
                  </a:outerShdw>
                </a:effectLst>
                <a:latin typeface="ZapfCalligr BT"/>
                <a:ea typeface="ZapfCalligr BT"/>
                <a:cs typeface="ZapfCalligr BT"/>
                <a:sym typeface="ZapfCalligr BT"/>
              </a:defRPr>
            </a:pPr>
            <a:r>
              <a:t>Their meal was a </a:t>
            </a:r>
            <a:r>
              <a:rPr i="1"/>
              <a:t>common meal not the Lord’s supper - </a:t>
            </a:r>
            <a:r>
              <a:t>(1 Cor. 11:21,22,34).</a:t>
            </a:r>
          </a:p>
          <a:p>
            <a:pPr marL="720090" indent="-720090">
              <a:spcBef>
                <a:spcPts val="2000"/>
              </a:spcBef>
              <a:buClr>
                <a:srgbClr val="FBEEC9"/>
              </a:buClr>
              <a:buSzPct val="100000"/>
              <a:buFont typeface="Wingdings 2"/>
              <a:buChar char="⬥"/>
              <a:defRPr sz="4200">
                <a:ln w="25781">
                  <a:solidFill>
                    <a:srgbClr val="FFFFFF"/>
                  </a:solidFill>
                </a:ln>
                <a:solidFill>
                  <a:srgbClr val="FFFFFF"/>
                </a:solidFill>
                <a:effectLst>
                  <a:outerShdw sx="100000" sy="100000" kx="0" ky="0" algn="b" rotWithShape="0" blurRad="63500" dist="101600" dir="2222668">
                    <a:srgbClr val="000000"/>
                  </a:outerShdw>
                </a:effectLst>
                <a:latin typeface="ZapfCalligr BT"/>
                <a:ea typeface="ZapfCalligr BT"/>
                <a:cs typeface="ZapfCalligr BT"/>
                <a:sym typeface="ZapfCalligr BT"/>
              </a:defRPr>
            </a:pPr>
            <a:r>
              <a:t>Their meal was for s</a:t>
            </a:r>
            <a:r>
              <a:rPr i="1"/>
              <a:t>ocial purposes</a:t>
            </a:r>
            <a:r>
              <a:t> which was causing division - (1 Cor. 11:18,22,33). </a:t>
            </a:r>
          </a:p>
        </p:txBody>
      </p:sp>
      <p:sp>
        <p:nvSpPr>
          <p:cNvPr id="321" name="Shape 321"/>
          <p:cNvSpPr/>
          <p:nvPr/>
        </p:nvSpPr>
        <p:spPr>
          <a:xfrm>
            <a:off x="-1" y="2384213"/>
            <a:ext cx="4334935" cy="28093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b="1" sz="6200">
                <a:solidFill>
                  <a:srgbClr val="C00000"/>
                </a:solidFill>
                <a:effectLst>
                  <a:outerShdw sx="100000" sy="100000" kx="0" ky="0" algn="b" rotWithShape="0" blurRad="76200" dist="40000" dir="5040000">
                    <a:srgbClr val="000000">
                      <a:alpha val="30000"/>
                    </a:srgbClr>
                  </a:outerShdw>
                </a:effectLst>
                <a:latin typeface="+mj-lt"/>
                <a:ea typeface="+mj-ea"/>
                <a:cs typeface="+mj-cs"/>
                <a:sym typeface="Arial"/>
              </a:defRPr>
            </a:lvl1pPr>
          </a:lstStyle>
          <a:p>
            <a:pPr/>
            <a:r>
              <a:t>What does Paul Rebuke?</a:t>
            </a:r>
          </a:p>
        </p:txBody>
      </p:sp>
      <p:pic>
        <p:nvPicPr>
          <p:cNvPr id="322" name="image15.png"/>
          <p:cNvPicPr>
            <a:picLocks noChangeAspect="1"/>
          </p:cNvPicPr>
          <p:nvPr/>
        </p:nvPicPr>
        <p:blipFill>
          <a:blip r:embed="rId3">
            <a:extLst/>
          </a:blip>
          <a:stretch>
            <a:fillRect/>
          </a:stretch>
        </p:blipFill>
        <p:spPr>
          <a:xfrm>
            <a:off x="-1" y="5569763"/>
            <a:ext cx="4443307" cy="4183837"/>
          </a:xfrm>
          <a:prstGeom prst="rect">
            <a:avLst/>
          </a:prstGeom>
          <a:ln w="12700">
            <a:miter lim="400000"/>
          </a:ln>
        </p:spPr>
      </p:pic>
      <p:sp>
        <p:nvSpPr>
          <p:cNvPr id="323" name="Shape 32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4" name="Shape 32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25" name="Shape 325"/>
          <p:cNvSpPr/>
          <p:nvPr/>
        </p:nvSpPr>
        <p:spPr>
          <a:xfrm>
            <a:off x="-1" y="976303"/>
            <a:ext cx="13004801" cy="1031749"/>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6200">
                <a:solidFill>
                  <a:schemeClr val="accent2">
                    <a:lumOff val="-9529"/>
                  </a:schemeClr>
                </a:solidFill>
                <a:latin typeface="Perpetua"/>
                <a:ea typeface="Perpetua"/>
                <a:cs typeface="Perpetua"/>
                <a:sym typeface="Perpetua"/>
              </a:defRPr>
            </a:lvl1pPr>
          </a:lstStyle>
          <a:p>
            <a:pPr/>
            <a:r>
              <a:t>1 Corinthians 11:20-34</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bg/>
                                          </p:spTgt>
                                        </p:tgtEl>
                                        <p:attrNameLst>
                                          <p:attrName>style.visibility</p:attrName>
                                        </p:attrNameLst>
                                      </p:cBhvr>
                                      <p:to>
                                        <p:strVal val="visible"/>
                                      </p:to>
                                    </p:set>
                                    <p:animEffect filter="wipe(left)" transition="in">
                                      <p:cBhvr>
                                        <p:cTn id="7" dur="500"/>
                                        <p:tgtEl>
                                          <p:spTgt spid="32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0">
                                            <p:txEl>
                                              <p:pRg st="0" end="0"/>
                                            </p:txEl>
                                          </p:spTgt>
                                        </p:tgtEl>
                                        <p:attrNameLst>
                                          <p:attrName>style.visibility</p:attrName>
                                        </p:attrNameLst>
                                      </p:cBhvr>
                                      <p:to>
                                        <p:strVal val="visible"/>
                                      </p:to>
                                    </p:set>
                                    <p:animEffect filter="wipe(left)" transition="in">
                                      <p:cBhvr>
                                        <p:cTn id="10" dur="500"/>
                                        <p:tgtEl>
                                          <p:spTgt spid="3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0">
                                            <p:txEl>
                                              <p:pRg st="1" end="1"/>
                                            </p:txEl>
                                          </p:spTgt>
                                        </p:tgtEl>
                                        <p:attrNameLst>
                                          <p:attrName>style.visibility</p:attrName>
                                        </p:attrNameLst>
                                      </p:cBhvr>
                                      <p:to>
                                        <p:strVal val="visible"/>
                                      </p:to>
                                    </p:set>
                                    <p:animEffect filter="wipe(left)" transition="in">
                                      <p:cBhvr>
                                        <p:cTn id="15" dur="500"/>
                                        <p:tgtEl>
                                          <p:spTgt spid="3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0">
                                            <p:txEl>
                                              <p:pRg st="2" end="2"/>
                                            </p:txEl>
                                          </p:spTgt>
                                        </p:tgtEl>
                                        <p:attrNameLst>
                                          <p:attrName>style.visibility</p:attrName>
                                        </p:attrNameLst>
                                      </p:cBhvr>
                                      <p:to>
                                        <p:strVal val="visible"/>
                                      </p:to>
                                    </p:set>
                                    <p:animEffect filter="wipe(left)" transition="in">
                                      <p:cBhvr>
                                        <p:cTn id="20" dur="500"/>
                                        <p:tgtEl>
                                          <p:spTgt spid="3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nvSpPr>
        <p:spPr>
          <a:xfrm>
            <a:off x="4784774" y="2595085"/>
            <a:ext cx="8003280" cy="6765547"/>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defRPr sz="3500">
                <a:ln w="23018">
                  <a:solidFill>
                    <a:srgbClr val="FFFFFF"/>
                  </a:solidFill>
                </a:ln>
                <a:solidFill>
                  <a:srgbClr val="FFFFFF"/>
                </a:solidFill>
                <a:effectLst>
                  <a:outerShdw sx="100000" sy="100000" kx="0" ky="0" algn="b" rotWithShape="0" blurRad="63500" dist="101600" dir="2584182">
                    <a:srgbClr val="000000"/>
                  </a:outerShdw>
                </a:effectLst>
                <a:latin typeface="Pythagoras"/>
                <a:ea typeface="Pythagoras"/>
                <a:cs typeface="Pythagoras"/>
                <a:sym typeface="Pythagoras"/>
              </a:defRPr>
            </a:pPr>
            <a:r>
              <a:t>On the Assembly </a:t>
            </a:r>
            <a:r>
              <a:rPr i="1">
                <a:latin typeface="Franklin Gothic Book"/>
                <a:ea typeface="Franklin Gothic Book"/>
                <a:cs typeface="Franklin Gothic Book"/>
                <a:sym typeface="Franklin Gothic Book"/>
              </a:rPr>
              <a:t>(vs. 33)</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All Come together into one place</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For the “better”</a:t>
            </a:r>
          </a:p>
          <a:p>
            <a:pPr>
              <a:defRPr sz="3500">
                <a:ln w="20141">
                  <a:solidFill>
                    <a:srgbClr val="FFFFFF"/>
                  </a:solidFill>
                </a:ln>
                <a:solidFill>
                  <a:srgbClr val="FFFFFF"/>
                </a:solidFill>
                <a:effectLst>
                  <a:outerShdw sx="100000" sy="100000" kx="0" ky="0" algn="b" rotWithShape="0" blurRad="63500" dist="101600" dir="2584182">
                    <a:srgbClr val="000000"/>
                  </a:outerShdw>
                </a:effectLst>
                <a:latin typeface="Pythagoras"/>
                <a:ea typeface="Pythagoras"/>
                <a:cs typeface="Pythagoras"/>
                <a:sym typeface="Pythagoras"/>
              </a:defRPr>
            </a:pPr>
            <a:r>
              <a:t>On the Lord’s Supper </a:t>
            </a:r>
            <a:r>
              <a:rPr i="1">
                <a:ln w="23018">
                  <a:solidFill>
                    <a:srgbClr val="FFFFFF"/>
                  </a:solidFill>
                </a:ln>
                <a:latin typeface="Franklin Gothic Book"/>
                <a:ea typeface="Franklin Gothic Book"/>
                <a:cs typeface="Franklin Gothic Book"/>
                <a:sym typeface="Franklin Gothic Book"/>
              </a:rPr>
              <a:t>(vs. 23)</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As “I delivered unto you”</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“Show the Lord’s death”</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“Discerning the Lord’s body”</a:t>
            </a:r>
          </a:p>
          <a:p>
            <a:pPr>
              <a:defRPr sz="3500">
                <a:ln w="20141">
                  <a:solidFill>
                    <a:srgbClr val="FFFFFF"/>
                  </a:solidFill>
                </a:ln>
                <a:solidFill>
                  <a:srgbClr val="FFFFFF"/>
                </a:solidFill>
                <a:effectLst>
                  <a:outerShdw sx="100000" sy="100000" kx="0" ky="0" algn="b" rotWithShape="0" blurRad="63500" dist="101600" dir="2584182">
                    <a:srgbClr val="000000"/>
                  </a:outerShdw>
                </a:effectLst>
                <a:latin typeface="Pythagoras"/>
                <a:ea typeface="Pythagoras"/>
                <a:cs typeface="Pythagoras"/>
                <a:sym typeface="Pythagoras"/>
              </a:defRPr>
            </a:pPr>
            <a:r>
              <a:t>On The Brethren </a:t>
            </a:r>
            <a:r>
              <a:rPr i="1">
                <a:ln w="23018">
                  <a:solidFill>
                    <a:srgbClr val="FFFFFF"/>
                  </a:solidFill>
                </a:ln>
                <a:latin typeface="Franklin Gothic Book"/>
                <a:ea typeface="Franklin Gothic Book"/>
                <a:cs typeface="Franklin Gothic Book"/>
                <a:sym typeface="Franklin Gothic Book"/>
              </a:rPr>
              <a:t>(vs. 33)</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Shame not ...</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“Tarry one for another” </a:t>
            </a:r>
          </a:p>
          <a:p>
            <a:pPr>
              <a:defRPr sz="3500">
                <a:ln w="20141">
                  <a:solidFill>
                    <a:srgbClr val="FFFFFF"/>
                  </a:solidFill>
                </a:ln>
                <a:solidFill>
                  <a:srgbClr val="FFFFFF"/>
                </a:solidFill>
                <a:effectLst>
                  <a:outerShdw sx="100000" sy="100000" kx="0" ky="0" algn="b" rotWithShape="0" blurRad="63500" dist="101600" dir="2584182">
                    <a:srgbClr val="000000"/>
                  </a:outerShdw>
                </a:effectLst>
                <a:latin typeface="Pythagoras"/>
                <a:ea typeface="Pythagoras"/>
                <a:cs typeface="Pythagoras"/>
                <a:sym typeface="Pythagoras"/>
              </a:defRPr>
            </a:pPr>
            <a:r>
              <a:t>On Common Meals </a:t>
            </a:r>
            <a:r>
              <a:rPr i="1">
                <a:ln w="23018">
                  <a:solidFill>
                    <a:srgbClr val="FFFFFF"/>
                  </a:solidFill>
                </a:ln>
                <a:latin typeface="Franklin Gothic Book"/>
                <a:ea typeface="Franklin Gothic Book"/>
                <a:cs typeface="Franklin Gothic Book"/>
                <a:sym typeface="Franklin Gothic Book"/>
              </a:rPr>
              <a:t>(vs. 22,34)</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Do you not have houses to eat &amp; drink in? ...</a:t>
            </a:r>
          </a:p>
          <a:p>
            <a:pPr lvl="1">
              <a:defRPr sz="3200">
                <a:ln w="21045">
                  <a:solidFill>
                    <a:srgbClr val="FFFFFF"/>
                  </a:solidFill>
                </a:ln>
                <a:solidFill>
                  <a:srgbClr val="FFFFFF"/>
                </a:solidFill>
                <a:effectLst>
                  <a:outerShdw sx="100000" sy="100000" kx="0" ky="0" algn="b" rotWithShape="0" blurRad="63500" dist="101600" dir="2584182">
                    <a:srgbClr val="000000"/>
                  </a:outerShdw>
                </a:effectLst>
              </a:defRPr>
            </a:pPr>
            <a:r>
              <a:t>“If anyone is hungry, let him eat at home</a:t>
            </a:r>
          </a:p>
        </p:txBody>
      </p:sp>
      <p:sp>
        <p:nvSpPr>
          <p:cNvPr id="330" name="Shape 330"/>
          <p:cNvSpPr/>
          <p:nvPr/>
        </p:nvSpPr>
        <p:spPr>
          <a:xfrm>
            <a:off x="-1" y="2384213"/>
            <a:ext cx="4768428" cy="28093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b="1" sz="6200">
                <a:solidFill>
                  <a:srgbClr val="C00000"/>
                </a:solidFill>
                <a:effectLst>
                  <a:outerShdw sx="100000" sy="100000" kx="0" ky="0" algn="b" rotWithShape="0" blurRad="76200" dist="40000" dir="5040000">
                    <a:srgbClr val="000000">
                      <a:alpha val="30000"/>
                    </a:srgbClr>
                  </a:outerShdw>
                </a:effectLst>
                <a:latin typeface="+mj-lt"/>
                <a:ea typeface="+mj-ea"/>
                <a:cs typeface="+mj-cs"/>
                <a:sym typeface="Arial"/>
              </a:defRPr>
            </a:lvl1pPr>
          </a:lstStyle>
          <a:p>
            <a:pPr/>
            <a:r>
              <a:t>What does Paul Command?</a:t>
            </a:r>
          </a:p>
        </p:txBody>
      </p:sp>
      <p:pic>
        <p:nvPicPr>
          <p:cNvPr id="331" name="image15.png"/>
          <p:cNvPicPr>
            <a:picLocks noChangeAspect="1"/>
          </p:cNvPicPr>
          <p:nvPr/>
        </p:nvPicPr>
        <p:blipFill>
          <a:blip r:embed="rId3">
            <a:extLst/>
          </a:blip>
          <a:stretch>
            <a:fillRect/>
          </a:stretch>
        </p:blipFill>
        <p:spPr>
          <a:xfrm>
            <a:off x="-1" y="5569763"/>
            <a:ext cx="4443307" cy="4183837"/>
          </a:xfrm>
          <a:prstGeom prst="rect">
            <a:avLst/>
          </a:prstGeom>
          <a:ln w="12700">
            <a:miter lim="400000"/>
          </a:ln>
        </p:spPr>
      </p:pic>
      <p:sp>
        <p:nvSpPr>
          <p:cNvPr id="332" name="Shape 332"/>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3" name="Shape 333"/>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34" name="Shape 334"/>
          <p:cNvSpPr/>
          <p:nvPr/>
        </p:nvSpPr>
        <p:spPr>
          <a:xfrm>
            <a:off x="-1" y="976303"/>
            <a:ext cx="13004801" cy="1031749"/>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6200">
                <a:solidFill>
                  <a:schemeClr val="accent2">
                    <a:lumOff val="-9529"/>
                  </a:schemeClr>
                </a:solidFill>
                <a:latin typeface="Perpetua"/>
                <a:ea typeface="Perpetua"/>
                <a:cs typeface="Perpetua"/>
                <a:sym typeface="Perpetua"/>
              </a:defRPr>
            </a:lvl1pPr>
          </a:lstStyle>
          <a:p>
            <a:pPr/>
            <a:r>
              <a:t>1 Corinthians 11:20-34</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pic>
        <p:nvPicPr>
          <p:cNvPr id="339" name="image10.png"/>
          <p:cNvPicPr>
            <a:picLocks noChangeAspect="1"/>
          </p:cNvPicPr>
          <p:nvPr/>
        </p:nvPicPr>
        <p:blipFill>
          <a:blip r:embed="rId2">
            <a:extLst/>
          </a:blip>
          <a:stretch>
            <a:fillRect/>
          </a:stretch>
        </p:blipFill>
        <p:spPr>
          <a:xfrm>
            <a:off x="4660053" y="2059093"/>
            <a:ext cx="8347006" cy="7694508"/>
          </a:xfrm>
          <a:prstGeom prst="rect">
            <a:avLst/>
          </a:prstGeom>
          <a:ln w="12700">
            <a:miter lim="400000"/>
          </a:ln>
        </p:spPr>
      </p:pic>
      <p:sp>
        <p:nvSpPr>
          <p:cNvPr id="340" name="Shape 340"/>
          <p:cNvSpPr/>
          <p:nvPr/>
        </p:nvSpPr>
        <p:spPr>
          <a:xfrm>
            <a:off x="325119" y="2926079"/>
            <a:ext cx="4443308" cy="379227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cap="all" sz="5000">
                <a:solidFill>
                  <a:srgbClr val="C00000"/>
                </a:solidFill>
                <a:latin typeface="+mj-lt"/>
                <a:ea typeface="+mj-ea"/>
                <a:cs typeface="+mj-cs"/>
                <a:sym typeface="Arial"/>
              </a:defRPr>
            </a:pPr>
            <a:r>
              <a:t>A Difference In The</a:t>
            </a:r>
          </a:p>
          <a:p>
            <a:pPr algn="ctr">
              <a:defRPr b="1" cap="all" sz="5000">
                <a:solidFill>
                  <a:srgbClr val="C00000"/>
                </a:solidFill>
                <a:latin typeface="+mj-lt"/>
                <a:ea typeface="+mj-ea"/>
                <a:cs typeface="+mj-cs"/>
                <a:sym typeface="Arial"/>
              </a:defRPr>
            </a:pPr>
            <a:r>
              <a:t>Individual &amp; The Church</a:t>
            </a:r>
          </a:p>
        </p:txBody>
      </p:sp>
      <p:sp>
        <p:nvSpPr>
          <p:cNvPr id="341" name="Shape 341"/>
          <p:cNvSpPr/>
          <p:nvPr/>
        </p:nvSpPr>
        <p:spPr>
          <a:xfrm>
            <a:off x="5690729" y="2782831"/>
            <a:ext cx="6285654" cy="5006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4100">
                <a:latin typeface="Cambria"/>
                <a:ea typeface="Cambria"/>
                <a:cs typeface="Cambria"/>
                <a:sym typeface="Cambria"/>
              </a:defRPr>
            </a:pPr>
            <a:r>
              <a:t>1 Timothy 5:16 (NKJV) </a:t>
            </a:r>
            <a:endParaRPr>
              <a:latin typeface="+mj-lt"/>
              <a:ea typeface="+mj-ea"/>
              <a:cs typeface="+mj-cs"/>
              <a:sym typeface="Arial"/>
            </a:endParaRPr>
          </a:p>
          <a:p>
            <a:pPr algn="ctr">
              <a:defRPr baseline="30634" sz="4100">
                <a:latin typeface="Cambria"/>
                <a:ea typeface="Cambria"/>
                <a:cs typeface="Cambria"/>
                <a:sym typeface="Cambria"/>
              </a:defRPr>
            </a:pPr>
            <a:r>
              <a:t>16 </a:t>
            </a:r>
            <a:r>
              <a:rPr baseline="0"/>
              <a:t>If any believing </a:t>
            </a:r>
            <a:r>
              <a:rPr b="1" baseline="0" u="sng"/>
              <a:t>man or woman</a:t>
            </a:r>
            <a:r>
              <a:rPr baseline="0"/>
              <a:t> has widows, let them relieve them, and </a:t>
            </a:r>
            <a:r>
              <a:rPr b="1" baseline="0" u="sng"/>
              <a:t>do not let the church be burdened</a:t>
            </a:r>
            <a:r>
              <a:rPr baseline="0"/>
              <a:t>, that it may relieve those who are really widows.</a:t>
            </a:r>
          </a:p>
        </p:txBody>
      </p:sp>
      <p:sp>
        <p:nvSpPr>
          <p:cNvPr id="342" name="Shape 342"/>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343" name="Shape 343"/>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4" name="Shape 34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45" name="Shape 345"/>
          <p:cNvSpPr/>
          <p:nvPr/>
        </p:nvSpPr>
        <p:spPr>
          <a:xfrm>
            <a:off x="-1" y="1143514"/>
            <a:ext cx="13004801" cy="863037"/>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algn="ctr">
              <a:defRPr sz="5000">
                <a:ln w="12500">
                  <a:solidFill>
                    <a:srgbClr val="956F49"/>
                  </a:solidFill>
                </a:ln>
                <a:solidFill>
                  <a:srgbClr val="7C4916"/>
                </a:solidFill>
                <a:latin typeface="Pythagoras"/>
                <a:ea typeface="Pythagoras"/>
                <a:cs typeface="Pythagoras"/>
                <a:sym typeface="Pythagoras"/>
              </a:defRPr>
            </a:lvl1pPr>
          </a:lstStyle>
          <a:p>
            <a:pPr/>
            <a:r>
              <a:t>Where Did God Authorize Them?</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image8.jpg" descr="Copy_of_MVC-005F"/>
          <p:cNvPicPr>
            <a:picLocks noChangeAspect="1"/>
          </p:cNvPicPr>
          <p:nvPr/>
        </p:nvPicPr>
        <p:blipFill>
          <a:blip r:embed="rId2">
            <a:extLst/>
          </a:blip>
          <a:stretch>
            <a:fillRect/>
          </a:stretch>
        </p:blipFill>
        <p:spPr>
          <a:xfrm>
            <a:off x="325119" y="3102350"/>
            <a:ext cx="6483012" cy="6152629"/>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sp>
        <p:nvSpPr>
          <p:cNvPr id="348" name="Shape 348"/>
          <p:cNvSpPr/>
          <p:nvPr/>
        </p:nvSpPr>
        <p:spPr>
          <a:xfrm>
            <a:off x="7100342" y="2755068"/>
            <a:ext cx="5701650" cy="7711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spcBef>
                <a:spcPts val="2100"/>
              </a:spcBef>
              <a:defRPr sz="5500">
                <a:ln w="29788">
                  <a:solidFill>
                    <a:srgbClr val="000000"/>
                  </a:solidFill>
                </a:ln>
                <a:effectLst>
                  <a:outerShdw sx="100000" sy="100000" kx="0" ky="0" algn="b" rotWithShape="0" blurRad="50800" dist="38100" dir="0">
                    <a:srgbClr val="000000">
                      <a:alpha val="40000"/>
                    </a:srgbClr>
                  </a:outerShdw>
                </a:effectLst>
                <a:latin typeface="Cambria"/>
                <a:ea typeface="Cambria"/>
                <a:cs typeface="Cambria"/>
                <a:sym typeface="Cambria"/>
              </a:defRPr>
            </a:lvl1pPr>
          </a:lstStyle>
          <a:p>
            <a:pPr/>
            <a:r>
              <a:t>Expediency in human wisdom involves the right of choice within the realm of those things included in what God has authorized –</a:t>
            </a:r>
          </a:p>
        </p:txBody>
      </p:sp>
      <p:sp>
        <p:nvSpPr>
          <p:cNvPr id="349" name="Shape 34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50" name="Shape 350"/>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
        <p:nvSpPr>
          <p:cNvPr id="351" name="Shape 351"/>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2" name="Shape 352"/>
          <p:cNvSpPr/>
          <p:nvPr/>
        </p:nvSpPr>
        <p:spPr>
          <a:xfrm>
            <a:off x="1134279" y="7144303"/>
            <a:ext cx="4864693" cy="1782742"/>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Evangelism</a:t>
            </a:r>
          </a:p>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Edification</a:t>
            </a:r>
          </a:p>
          <a:p>
            <a:pPr>
              <a:spcBef>
                <a:spcPts val="1700"/>
              </a:spcBef>
              <a:defRPr>
                <a:ln w="25781">
                  <a:solidFill>
                    <a:srgbClr val="FFFFFF"/>
                  </a:solidFill>
                </a:ln>
                <a:solidFill>
                  <a:srgbClr val="FFFFFF"/>
                </a:solidFill>
                <a:effectLst>
                  <a:outerShdw sx="100000" sy="100000" kx="0" ky="0" algn="b" rotWithShape="0" blurRad="63500" dist="0" dir="3600000">
                    <a:srgbClr val="000000">
                      <a:alpha val="70000"/>
                    </a:srgbClr>
                  </a:outerShdw>
                </a:effectLst>
              </a:defRPr>
            </a:pPr>
            <a:r>
              <a:t> Is Not the work of </a:t>
            </a:r>
            <a:r>
              <a:rPr u="sng"/>
              <a:t>Benevolence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nvSpPr>
        <p:spPr>
          <a:xfrm>
            <a:off x="8019626" y="2384213"/>
            <a:ext cx="4660055" cy="3142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28" y="0"/>
                </a:moveTo>
                <a:lnTo>
                  <a:pt x="21600" y="0"/>
                </a:lnTo>
                <a:lnTo>
                  <a:pt x="21600" y="18000"/>
                </a:lnTo>
                <a:cubicBezTo>
                  <a:pt x="21600" y="19988"/>
                  <a:pt x="20513" y="21600"/>
                  <a:pt x="19172" y="21600"/>
                </a:cubicBezTo>
                <a:lnTo>
                  <a:pt x="0" y="21600"/>
                </a:lnTo>
                <a:lnTo>
                  <a:pt x="0" y="3600"/>
                </a:lnTo>
                <a:cubicBezTo>
                  <a:pt x="0" y="1612"/>
                  <a:pt x="1087" y="0"/>
                  <a:pt x="2428"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355" name="Shape 355"/>
          <p:cNvSpPr/>
          <p:nvPr/>
        </p:nvSpPr>
        <p:spPr>
          <a:xfrm>
            <a:off x="8019626" y="5852159"/>
            <a:ext cx="4660055" cy="3142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28" y="0"/>
                </a:moveTo>
                <a:lnTo>
                  <a:pt x="21600" y="0"/>
                </a:lnTo>
                <a:lnTo>
                  <a:pt x="21600" y="18000"/>
                </a:lnTo>
                <a:cubicBezTo>
                  <a:pt x="21600" y="19988"/>
                  <a:pt x="20513" y="21600"/>
                  <a:pt x="19172" y="21600"/>
                </a:cubicBezTo>
                <a:lnTo>
                  <a:pt x="0" y="21600"/>
                </a:lnTo>
                <a:lnTo>
                  <a:pt x="0" y="3600"/>
                </a:lnTo>
                <a:cubicBezTo>
                  <a:pt x="0" y="1612"/>
                  <a:pt x="1087" y="0"/>
                  <a:pt x="2428"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grpSp>
        <p:nvGrpSpPr>
          <p:cNvPr id="358" name="Group 358"/>
          <p:cNvGrpSpPr/>
          <p:nvPr/>
        </p:nvGrpSpPr>
        <p:grpSpPr>
          <a:xfrm>
            <a:off x="6068906" y="2167466"/>
            <a:ext cx="1950721" cy="7112001"/>
            <a:chOff x="0" y="0"/>
            <a:chExt cx="1950720" cy="7112000"/>
          </a:xfrm>
        </p:grpSpPr>
        <p:sp>
          <p:nvSpPr>
            <p:cNvPr id="356" name="Shape 356"/>
            <p:cNvSpPr/>
            <p:nvPr/>
          </p:nvSpPr>
          <p:spPr>
            <a:xfrm>
              <a:off x="0" y="0"/>
              <a:ext cx="1950721" cy="7112000"/>
            </a:xfrm>
            <a:prstGeom prst="rightArrow">
              <a:avLst>
                <a:gd name="adj1" fmla="val 75000"/>
                <a:gd name="adj2" fmla="val 50120"/>
              </a:avLst>
            </a:prstGeom>
            <a:gradFill flip="none" rotWithShape="1">
              <a:gsLst>
                <a:gs pos="0">
                  <a:srgbClr val="CD8270"/>
                </a:gs>
                <a:gs pos="25000">
                  <a:srgbClr val="B7593F"/>
                </a:gs>
                <a:gs pos="50000">
                  <a:srgbClr val="A95139"/>
                </a:gs>
                <a:gs pos="64999">
                  <a:srgbClr val="A95139"/>
                </a:gs>
                <a:gs pos="80000">
                  <a:srgbClr val="B5593F"/>
                </a:gs>
                <a:gs pos="100000">
                  <a:srgbClr val="C77B68"/>
                </a:gs>
              </a:gsLst>
              <a:lin ang="5400000" scaled="0"/>
            </a:gradFill>
            <a:ln w="12700" cap="flat">
              <a:noFill/>
              <a:miter lim="400000"/>
            </a:ln>
            <a:effectLst>
              <a:outerShdw sx="100000" sy="100000" kx="0" ky="0" algn="b" rotWithShape="0" blurRad="101600" dist="63500" dir="5400000">
                <a:srgbClr val="4E3B30">
                  <a:alpha val="60000"/>
                </a:srgbClr>
              </a:outerShdw>
            </a:effectLst>
          </p:spPr>
          <p:txBody>
            <a:bodyPr wrap="square" lIns="65023" tIns="65023" rIns="65023" bIns="65023" numCol="1" anchor="ctr">
              <a:noAutofit/>
            </a:bodyPr>
            <a:lstStyle/>
            <a:p>
              <a:pPr>
                <a:defRPr>
                  <a:solidFill>
                    <a:srgbClr val="FFFFFF"/>
                  </a:solidFill>
                </a:defRPr>
              </a:pPr>
            </a:p>
          </p:txBody>
        </p:sp>
        <p:sp>
          <p:nvSpPr>
            <p:cNvPr id="357" name="Shape 357"/>
            <p:cNvSpPr/>
            <p:nvPr/>
          </p:nvSpPr>
          <p:spPr>
            <a:xfrm>
              <a:off x="509439" y="946008"/>
              <a:ext cx="462224" cy="4749237"/>
            </a:xfrm>
            <a:prstGeom prst="rect">
              <a:avLst/>
            </a:prstGeom>
            <a:noFill/>
            <a:ln w="12700" cap="flat">
              <a:noFill/>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wrap="none" lIns="63217" tIns="63217" rIns="63217" bIns="63217" numCol="1" anchor="t">
              <a:spAutoFit/>
            </a:bodyPr>
            <a:lstStyle/>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H</a:t>
              </a:r>
            </a:p>
            <a:p>
              <a:pPr algn="ctr">
                <a:defRPr sz="2400">
                  <a:solidFill>
                    <a:srgbClr val="FFFFFF"/>
                  </a:solidFill>
                  <a:latin typeface="Pythagoras"/>
                  <a:ea typeface="Pythagoras"/>
                  <a:cs typeface="Pythagoras"/>
                  <a:sym typeface="Pythagoras"/>
                </a:defRPr>
              </a:pPr>
              <a:r>
                <a:t>E</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F</a:t>
              </a:r>
            </a:p>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C</a:t>
              </a: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S</a:t>
              </a:r>
            </a:p>
          </p:txBody>
        </p:sp>
      </p:grpSp>
      <p:sp>
        <p:nvSpPr>
          <p:cNvPr id="359" name="Shape 359"/>
          <p:cNvSpPr/>
          <p:nvPr/>
        </p:nvSpPr>
        <p:spPr>
          <a:xfrm>
            <a:off x="1" y="8444067"/>
            <a:ext cx="7477761" cy="7995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cap="all" sz="4400">
                <a:solidFill>
                  <a:srgbClr val="D88F37"/>
                </a:solidFill>
                <a:effectLst>
                  <a:outerShdw sx="100000" sy="100000" kx="0" ky="0" algn="b" rotWithShape="0" blurRad="50800" dist="38100" dir="5400000">
                    <a:srgbClr val="000000">
                      <a:alpha val="40000"/>
                    </a:srgbClr>
                  </a:outerShdw>
                </a:effectLst>
                <a:latin typeface="Incised901 BT"/>
                <a:ea typeface="Incised901 BT"/>
                <a:cs typeface="Incised901 BT"/>
                <a:sym typeface="Incised901 BT"/>
              </a:defRPr>
            </a:lvl1pPr>
          </a:lstStyle>
          <a:p>
            <a:pPr/>
            <a:r>
              <a:t>2 Cor 5:7; 2 Tim 1:13</a:t>
            </a:r>
          </a:p>
        </p:txBody>
      </p:sp>
      <p:pic>
        <p:nvPicPr>
          <p:cNvPr id="360" name="image12.pdf"/>
          <p:cNvPicPr>
            <a:picLocks noChangeAspect="1"/>
          </p:cNvPicPr>
          <p:nvPr/>
        </p:nvPicPr>
        <p:blipFill>
          <a:blip r:embed="rId2">
            <a:extLst/>
          </a:blip>
          <a:stretch>
            <a:fillRect/>
          </a:stretch>
        </p:blipFill>
        <p:spPr>
          <a:xfrm>
            <a:off x="-1" y="3253458"/>
            <a:ext cx="5310295" cy="4441049"/>
          </a:xfrm>
          <a:prstGeom prst="rect">
            <a:avLst/>
          </a:prstGeom>
          <a:ln w="12700">
            <a:miter lim="400000"/>
          </a:ln>
        </p:spPr>
      </p:pic>
      <p:sp>
        <p:nvSpPr>
          <p:cNvPr id="361" name="Shape 361"/>
          <p:cNvSpPr/>
          <p:nvPr/>
        </p:nvSpPr>
        <p:spPr>
          <a:xfrm>
            <a:off x="596053" y="4057191"/>
            <a:ext cx="4118187" cy="2336236"/>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3217" tIns="63217" rIns="63217" bIns="63217">
            <a:spAutoFit/>
          </a:bodyPr>
          <a:lstStyle/>
          <a:p>
            <a:pPr algn="ctr">
              <a:defRPr sz="4800">
                <a:solidFill>
                  <a:srgbClr val="B89575"/>
                </a:solidFill>
                <a:latin typeface="Incised901 Bd BT"/>
                <a:ea typeface="Incised901 Bd BT"/>
                <a:cs typeface="Incised901 Bd BT"/>
                <a:sym typeface="Incised901 Bd BT"/>
              </a:defRPr>
            </a:pPr>
            <a:r>
              <a:t>Statements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Examples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Implications</a:t>
            </a:r>
          </a:p>
        </p:txBody>
      </p:sp>
      <p:sp>
        <p:nvSpPr>
          <p:cNvPr id="362" name="Shape 362"/>
          <p:cNvSpPr/>
          <p:nvPr/>
        </p:nvSpPr>
        <p:spPr>
          <a:xfrm>
            <a:off x="8674382" y="2481298"/>
            <a:ext cx="3307646" cy="14726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p>
            <a:pPr algn="ctr">
              <a:defRPr b="1" spc="68" sz="4400">
                <a:ln w="17462">
                  <a:solidFill>
                    <a:srgbClr val="BC6A17"/>
                  </a:solidFill>
                </a:ln>
                <a:solidFill>
                  <a:srgbClr val="FEFEFE"/>
                </a:solidFill>
                <a:effectLst>
                  <a:outerShdw sx="100000" sy="100000" kx="0" ky="0" algn="b" rotWithShape="0" blurRad="63500" dist="63500" dir="1996762">
                    <a:srgbClr val="000000"/>
                  </a:outerShdw>
                </a:effectLst>
                <a:latin typeface="Incised901 BT"/>
                <a:ea typeface="Incised901 BT"/>
                <a:cs typeface="Incised901 BT"/>
                <a:sym typeface="Incised901 BT"/>
              </a:defRPr>
            </a:pPr>
            <a:r>
              <a:t>General </a:t>
            </a:r>
            <a:endParaRPr>
              <a:latin typeface="+mj-lt"/>
              <a:ea typeface="+mj-ea"/>
              <a:cs typeface="+mj-cs"/>
              <a:sym typeface="Arial"/>
            </a:endParaRPr>
          </a:p>
          <a:p>
            <a:pPr algn="ctr">
              <a:defRPr b="1" spc="68" sz="4400">
                <a:ln w="17462">
                  <a:solidFill>
                    <a:srgbClr val="BC6A17"/>
                  </a:solidFill>
                </a:ln>
                <a:solidFill>
                  <a:srgbClr val="FEFEFE"/>
                </a:solidFill>
                <a:effectLst>
                  <a:outerShdw sx="100000" sy="100000" kx="0" ky="0" algn="b" rotWithShape="0" blurRad="63500" dist="63500" dir="1996762">
                    <a:srgbClr val="000000"/>
                  </a:outerShdw>
                </a:effectLst>
                <a:latin typeface="Incised901 BT"/>
                <a:ea typeface="Incised901 BT"/>
                <a:cs typeface="Incised901 BT"/>
                <a:sym typeface="Incised901 BT"/>
              </a:defRPr>
            </a:pPr>
            <a:r>
              <a:t>Authority</a:t>
            </a:r>
          </a:p>
        </p:txBody>
      </p:sp>
      <p:sp>
        <p:nvSpPr>
          <p:cNvPr id="363" name="Shape 363"/>
          <p:cNvSpPr/>
          <p:nvPr/>
        </p:nvSpPr>
        <p:spPr>
          <a:xfrm>
            <a:off x="8541174" y="5829582"/>
            <a:ext cx="3307644" cy="14726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p>
            <a:pPr algn="ctr">
              <a:defRPr b="1" spc="68" sz="4400">
                <a:ln w="17462">
                  <a:solidFill>
                    <a:srgbClr val="BC6A17"/>
                  </a:solidFill>
                </a:ln>
                <a:solidFill>
                  <a:srgbClr val="FEFEFE"/>
                </a:solidFill>
                <a:effectLst>
                  <a:outerShdw sx="100000" sy="100000" kx="0" ky="0" algn="b" rotWithShape="0" blurRad="76200" dist="63500" dir="3268949">
                    <a:srgbClr val="000000"/>
                  </a:outerShdw>
                </a:effectLst>
                <a:latin typeface="Incised901 BT"/>
                <a:ea typeface="Incised901 BT"/>
                <a:cs typeface="Incised901 BT"/>
                <a:sym typeface="Incised901 BT"/>
              </a:defRPr>
            </a:pPr>
            <a:r>
              <a:t>Specific </a:t>
            </a:r>
            <a:endParaRPr>
              <a:latin typeface="+mj-lt"/>
              <a:ea typeface="+mj-ea"/>
              <a:cs typeface="+mj-cs"/>
              <a:sym typeface="Arial"/>
            </a:endParaRPr>
          </a:p>
          <a:p>
            <a:pPr algn="ctr">
              <a:defRPr b="1" spc="68" sz="4400">
                <a:ln w="17462">
                  <a:solidFill>
                    <a:srgbClr val="BC6A17"/>
                  </a:solidFill>
                </a:ln>
                <a:solidFill>
                  <a:srgbClr val="FEFEFE"/>
                </a:solidFill>
                <a:effectLst>
                  <a:outerShdw sx="100000" sy="100000" kx="0" ky="0" algn="b" rotWithShape="0" blurRad="76200" dist="63500" dir="3268949">
                    <a:srgbClr val="000000"/>
                  </a:outerShdw>
                </a:effectLst>
                <a:latin typeface="Incised901 BT"/>
                <a:ea typeface="Incised901 BT"/>
                <a:cs typeface="Incised901 BT"/>
                <a:sym typeface="Incised901 BT"/>
              </a:defRPr>
            </a:pPr>
            <a:r>
              <a:t>Authority</a:t>
            </a:r>
          </a:p>
        </p:txBody>
      </p:sp>
      <p:sp>
        <p:nvSpPr>
          <p:cNvPr id="364" name="Shape 364"/>
          <p:cNvSpPr/>
          <p:nvPr/>
        </p:nvSpPr>
        <p:spPr>
          <a:xfrm>
            <a:off x="7978422" y="3802020"/>
            <a:ext cx="4699565" cy="1631554"/>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spc="62" sz="3500">
                <a:latin typeface="Times New Roman"/>
                <a:ea typeface="Times New Roman"/>
                <a:cs typeface="Times New Roman"/>
                <a:sym typeface="Times New Roman"/>
              </a:defRPr>
            </a:lvl1pPr>
          </a:lstStyle>
          <a:p>
            <a:pPr/>
            <a:r>
              <a:t>(Allows for expediencies within things authorized) </a:t>
            </a:r>
          </a:p>
        </p:txBody>
      </p:sp>
      <p:sp>
        <p:nvSpPr>
          <p:cNvPr id="365" name="Shape 365"/>
          <p:cNvSpPr/>
          <p:nvPr/>
        </p:nvSpPr>
        <p:spPr>
          <a:xfrm>
            <a:off x="8044462" y="7521983"/>
            <a:ext cx="4567486" cy="12235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spc="67" sz="3800">
                <a:latin typeface="Times New Roman"/>
                <a:ea typeface="Times New Roman"/>
                <a:cs typeface="Times New Roman"/>
                <a:sym typeface="Times New Roman"/>
              </a:defRPr>
            </a:lvl1pPr>
          </a:lstStyle>
          <a:p>
            <a:pPr/>
            <a:r>
              <a:t>(Includes only what is specified)</a:t>
            </a:r>
          </a:p>
        </p:txBody>
      </p:sp>
      <p:sp>
        <p:nvSpPr>
          <p:cNvPr id="366" name="Shape 36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7" name="Shape 367"/>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68" name="Shape 368"/>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pasted-image.pd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90" name="Shape 190"/>
          <p:cNvSpPr/>
          <p:nvPr/>
        </p:nvSpPr>
        <p:spPr>
          <a:xfrm>
            <a:off x="290895" y="1295400"/>
            <a:ext cx="12565398" cy="1060192"/>
          </a:xfrm>
          <a:prstGeom prst="rect">
            <a:avLst/>
          </a:prstGeom>
          <a:ln w="12700"/>
          <a:effectLst>
            <a:outerShdw sx="100000" sy="100000" kx="0" ky="0" algn="b" rotWithShape="0" blurRad="152400" dist="76200" dir="1653782">
              <a:srgbClr val="000000">
                <a:alpha val="35000"/>
              </a:srgbClr>
            </a:outerShdw>
          </a:effectLst>
          <a:extLst>
            <a:ext uri="{C572A759-6A51-4108-AA02-DFA0A04FC94B}">
              <ma14:wrappingTextBoxFlag xmlns:ma14="http://schemas.microsoft.com/office/mac/drawingml/2011/main" val="1"/>
            </a:ext>
          </a:extLst>
        </p:spPr>
        <p:txBody>
          <a:bodyPr wrap="none" lIns="38100" tIns="38100" rIns="38100" bIns="38100">
            <a:spAutoFit/>
          </a:bodyPr>
          <a:lstStyle/>
          <a:p>
            <a:pPr algn="ctr" defTabSz="584200">
              <a:buClr>
                <a:srgbClr val="EAACAA"/>
              </a:buClr>
              <a:defRPr spc="-52" sz="4000">
                <a:solidFill>
                  <a:srgbClr val="945200"/>
                </a:solidFill>
                <a:effectLst>
                  <a:outerShdw sx="100000" sy="100000" kx="0" ky="0" algn="b" rotWithShape="0" blurRad="152400" dist="76200" dir="2996025">
                    <a:srgbClr val="000000">
                      <a:alpha val="38000"/>
                    </a:srgbClr>
                  </a:outerShdw>
                </a:effectLst>
                <a:latin typeface="Copperplate"/>
                <a:ea typeface="Copperplate"/>
                <a:cs typeface="Copperplate"/>
                <a:sym typeface="Copperplate"/>
              </a:defRPr>
            </a:pPr>
            <a:r>
              <a:rPr b="1" spc="0" sz="7600">
                <a:uFill>
                  <a:solidFill>
                    <a:srgbClr val="EAACAA"/>
                  </a:solidFill>
                </a:uFill>
              </a:rPr>
              <a:t>65</a:t>
            </a:r>
            <a:r>
              <a:rPr b="1" baseline="30578" spc="0" sz="7600">
                <a:uFill>
                  <a:solidFill>
                    <a:srgbClr val="EAACAA"/>
                  </a:solidFill>
                </a:uFill>
              </a:rPr>
              <a:t>th</a:t>
            </a:r>
            <a:r>
              <a:rPr b="1" spc="0" sz="7600">
                <a:uFill>
                  <a:solidFill>
                    <a:srgbClr val="EAACAA"/>
                  </a:solidFill>
                </a:uFill>
              </a:rPr>
              <a:t> St church of Christ</a:t>
            </a:r>
          </a:p>
        </p:txBody>
      </p:sp>
      <p:sp>
        <p:nvSpPr>
          <p:cNvPr id="191" name="Shape 191"/>
          <p:cNvSpPr/>
          <p:nvPr/>
        </p:nvSpPr>
        <p:spPr>
          <a:xfrm>
            <a:off x="74461" y="0"/>
            <a:ext cx="4592524" cy="1060192"/>
          </a:xfrm>
          <a:prstGeom prst="rect">
            <a:avLst/>
          </a:prstGeom>
          <a:ln w="12700"/>
          <a:effectLst>
            <a:outerShdw sx="100000" sy="100000" kx="0" ky="0" algn="b" rotWithShape="0" blurRad="76200" dist="114300" dir="3900000">
              <a:srgbClr val="000000">
                <a:alpha val="90000"/>
              </a:srgbClr>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algn="ctr" defTabSz="584200">
              <a:buClr>
                <a:srgbClr val="EFE8CD"/>
              </a:buClr>
              <a:defRPr b="1" sz="7600">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Copperplate"/>
                <a:ea typeface="Copperplate"/>
                <a:cs typeface="Copperplate"/>
                <a:sym typeface="Copperplate"/>
              </a:defRPr>
            </a:lvl1pPr>
          </a:lstStyle>
          <a:p>
            <a:pPr>
              <a:defRPr b="0" spc="-52" sz="4000">
                <a:solidFill>
                  <a:srgbClr val="CBCBCB"/>
                </a:solidFill>
                <a:effectLst/>
                <a:uFillTx/>
              </a:defRPr>
            </a:pPr>
            <a:r>
              <a:rPr b="1" spc="0" sz="7600">
                <a:solidFill>
                  <a:srgbClr val="EFE8CD"/>
                </a:solidFill>
                <a:effectLst>
                  <a:outerShdw sx="100000" sy="100000" kx="0" ky="0" algn="b" rotWithShape="0" blurRad="50800" dist="39000" dir="5460000">
                    <a:srgbClr val="000000">
                      <a:alpha val="38000"/>
                    </a:srgbClr>
                  </a:outerShdw>
                </a:effectLst>
                <a:uFill>
                  <a:solidFill>
                    <a:srgbClr val="EFE8CD"/>
                  </a:solidFill>
                </a:uFill>
              </a:rPr>
              <a:t>Welcome</a:t>
            </a:r>
          </a:p>
        </p:txBody>
      </p:sp>
      <p:pic>
        <p:nvPicPr>
          <p:cNvPr id="192" name=""/>
          <p:cNvPicPr>
            <a:picLocks noChangeAspect="0"/>
          </p:cNvPicPr>
          <p:nvPr/>
        </p:nvPicPr>
        <p:blipFill>
          <a:blip r:embed="rId4">
            <a:extLst/>
          </a:blip>
          <a:stretch>
            <a:fillRect/>
          </a:stretch>
        </p:blipFill>
        <p:spPr>
          <a:xfrm>
            <a:off x="4940300" y="2926208"/>
            <a:ext cx="8001000" cy="3863084"/>
          </a:xfrm>
          <a:prstGeom prst="rect">
            <a:avLst/>
          </a:prstGeom>
          <a:effectLst>
            <a:outerShdw sx="100000" sy="100000" kx="0" ky="0" algn="b" rotWithShape="0" blurRad="203200" dist="177800" dir="5400000">
              <a:srgbClr val="000000">
                <a:alpha val="38000"/>
              </a:srgbClr>
            </a:outerShdw>
            <a:reflection blurRad="0" stA="50000" stPos="0" endA="0" endPos="40000" dist="0" dir="5400000" fadeDir="5400000" sx="100000" sy="-100000" kx="0" ky="0" algn="bl" rotWithShape="0"/>
          </a:effectLst>
        </p:spPr>
      </p:pic>
      <p:sp>
        <p:nvSpPr>
          <p:cNvPr id="193" name="Shape 193"/>
          <p:cNvSpPr/>
          <p:nvPr/>
        </p:nvSpPr>
        <p:spPr>
          <a:xfrm>
            <a:off x="160922" y="2845808"/>
            <a:ext cx="4419601" cy="4061984"/>
          </a:xfrm>
          <a:prstGeom prst="rect">
            <a:avLst/>
          </a:prstGeom>
          <a:ln w="12700"/>
          <a:effectLst>
            <a:outerShdw sx="100000" sy="100000" kx="0" ky="0" algn="b" rotWithShape="0" blurRad="139700" dist="76200" dir="0">
              <a:srgbClr val="424242"/>
            </a:outerShdw>
          </a:effectLst>
          <a:extLst>
            <a:ext uri="{C572A759-6A51-4108-AA02-DFA0A04FC94B}">
              <ma14:wrappingTextBoxFlag xmlns:ma14="http://schemas.microsoft.com/office/mac/drawingml/2011/main" val="1"/>
            </a:ext>
          </a:extLst>
        </p:spPr>
        <p:txBody>
          <a:bodyPr lIns="38100" tIns="38100" rIns="38100" bIns="38100">
            <a:spAutoFit/>
          </a:bodyPr>
          <a:lstStyle>
            <a:lvl1pPr algn="ctr" defTabSz="584200">
              <a:buClr>
                <a:srgbClr val="FFFFFF"/>
              </a:buClr>
              <a:defRPr spc="-80" sz="6100">
                <a:solidFill>
                  <a:srgbClr val="FFFFFF"/>
                </a:solidFill>
                <a:effectLst>
                  <a:outerShdw sx="100000" sy="100000" kx="0" ky="0" algn="b" rotWithShape="0" blurRad="63500" dist="0" dir="3600000">
                    <a:srgbClr val="000000">
                      <a:alpha val="70000"/>
                    </a:srgbClr>
                  </a:outerShdw>
                </a:effectLst>
                <a:uFill>
                  <a:solidFill>
                    <a:srgbClr val="FFFFFF"/>
                  </a:solidFill>
                </a:uFill>
                <a:latin typeface="Copperplate"/>
                <a:ea typeface="Copperplate"/>
                <a:cs typeface="Copperplate"/>
                <a:sym typeface="Copperplate"/>
              </a:defRPr>
            </a:lvl1pPr>
          </a:lstStyle>
          <a:p>
            <a:pPr>
              <a:defRPr>
                <a:solidFill>
                  <a:srgbClr val="CBCBCB"/>
                </a:solidFill>
                <a:effectLst/>
                <a:uFillTx/>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rPr>
              <a:t>You Are Welcome At Any And All of Our Services!</a:t>
            </a:r>
          </a:p>
        </p:txBody>
      </p:sp>
    </p:spTree>
  </p:cSld>
  <p:clrMapOvr>
    <a:masterClrMapping/>
  </p:clrMapOvr>
  <mc:AlternateContent xmlns:mc="http://schemas.openxmlformats.org/markup-compatibility/2006">
    <mc:Choice xmlns:p14="http://schemas.microsoft.com/office/powerpoint/2010/main" Requires="p14">
      <p:transition spd="fast" advClick="1" p14:dur="600">
        <p14:flip dir="r"/>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nvSpPr>
        <p:spPr>
          <a:xfrm>
            <a:off x="4768426" y="3142826"/>
            <a:ext cx="6502401" cy="4443308"/>
          </a:xfrm>
          <a:prstGeom prst="rect">
            <a:avLst/>
          </a:prstGeom>
          <a:solidFill>
            <a:srgbClr val="FFFFFF"/>
          </a:solidFill>
          <a:ln w="25400">
            <a:solidFill>
              <a:schemeClr val="accent3"/>
            </a:solidFill>
          </a:ln>
          <a:effectLst>
            <a:outerShdw sx="100000" sy="100000" kx="0" ky="0" algn="b" rotWithShape="0" blurRad="63500" dist="50800" dir="2700000">
              <a:srgbClr val="000000">
                <a:alpha val="40000"/>
              </a:srgbClr>
            </a:outerShdw>
            <a:reflection blurRad="0" stA="52000" stPos="0" endA="0" endPos="40000" dist="0" dir="5400000" fadeDir="5400000" sx="100000" sy="-100000" kx="0" ky="0" algn="bl" rotWithShape="0"/>
          </a:effectLst>
        </p:spPr>
        <p:txBody>
          <a:bodyPr lIns="65023" tIns="65023" rIns="65023" bIns="65023" anchor="ctr"/>
          <a:lstStyle/>
          <a:p>
            <a:pPr algn="ctr"/>
          </a:p>
        </p:txBody>
      </p:sp>
      <p:grpSp>
        <p:nvGrpSpPr>
          <p:cNvPr id="373" name="Group 373"/>
          <p:cNvGrpSpPr/>
          <p:nvPr/>
        </p:nvGrpSpPr>
        <p:grpSpPr>
          <a:xfrm>
            <a:off x="10945707" y="1950719"/>
            <a:ext cx="1950721" cy="7112001"/>
            <a:chOff x="0" y="0"/>
            <a:chExt cx="1950720" cy="7112000"/>
          </a:xfrm>
        </p:grpSpPr>
        <p:sp>
          <p:nvSpPr>
            <p:cNvPr id="371" name="Shape 371"/>
            <p:cNvSpPr/>
            <p:nvPr/>
          </p:nvSpPr>
          <p:spPr>
            <a:xfrm>
              <a:off x="0" y="0"/>
              <a:ext cx="1950721" cy="7112000"/>
            </a:xfrm>
            <a:prstGeom prst="rightArrow">
              <a:avLst>
                <a:gd name="adj1" fmla="val 75000"/>
                <a:gd name="adj2" fmla="val 50120"/>
              </a:avLst>
            </a:prstGeom>
            <a:gradFill flip="none" rotWithShape="1">
              <a:gsLst>
                <a:gs pos="0">
                  <a:srgbClr val="CD8270"/>
                </a:gs>
                <a:gs pos="25000">
                  <a:srgbClr val="B7593F"/>
                </a:gs>
                <a:gs pos="50000">
                  <a:srgbClr val="A95139"/>
                </a:gs>
                <a:gs pos="64999">
                  <a:srgbClr val="A95139"/>
                </a:gs>
                <a:gs pos="80000">
                  <a:srgbClr val="B5593F"/>
                </a:gs>
                <a:gs pos="100000">
                  <a:srgbClr val="C77B68"/>
                </a:gs>
              </a:gsLst>
              <a:lin ang="5400000" scaled="0"/>
            </a:gradFill>
            <a:ln w="12700" cap="flat">
              <a:noFill/>
              <a:miter lim="400000"/>
            </a:ln>
            <a:effectLst>
              <a:outerShdw sx="100000" sy="100000" kx="0" ky="0" algn="b" rotWithShape="0" blurRad="101600" dist="63500" dir="5400000">
                <a:srgbClr val="4E3B30">
                  <a:alpha val="60000"/>
                </a:srgbClr>
              </a:outerShdw>
            </a:effectLst>
          </p:spPr>
          <p:txBody>
            <a:bodyPr wrap="square" lIns="65023" tIns="65023" rIns="65023" bIns="65023" numCol="1" anchor="ctr">
              <a:noAutofit/>
            </a:bodyPr>
            <a:lstStyle/>
            <a:p>
              <a:pPr>
                <a:defRPr>
                  <a:solidFill>
                    <a:srgbClr val="FFFFFF"/>
                  </a:solidFill>
                </a:defRPr>
              </a:pPr>
            </a:p>
          </p:txBody>
        </p:sp>
        <p:sp>
          <p:nvSpPr>
            <p:cNvPr id="372" name="Shape 372"/>
            <p:cNvSpPr/>
            <p:nvPr/>
          </p:nvSpPr>
          <p:spPr>
            <a:xfrm>
              <a:off x="509439" y="946008"/>
              <a:ext cx="462224" cy="4749237"/>
            </a:xfrm>
            <a:prstGeom prst="rect">
              <a:avLst/>
            </a:prstGeom>
            <a:noFill/>
            <a:ln w="12700" cap="flat">
              <a:noFill/>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wrap="none" lIns="63217" tIns="63217" rIns="63217" bIns="63217" numCol="1" anchor="t">
              <a:spAutoFit/>
            </a:bodyPr>
            <a:lstStyle/>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H</a:t>
              </a:r>
            </a:p>
            <a:p>
              <a:pPr algn="ctr">
                <a:defRPr sz="2400">
                  <a:solidFill>
                    <a:srgbClr val="FFFFFF"/>
                  </a:solidFill>
                  <a:latin typeface="Pythagoras"/>
                  <a:ea typeface="Pythagoras"/>
                  <a:cs typeface="Pythagoras"/>
                  <a:sym typeface="Pythagoras"/>
                </a:defRPr>
              </a:pPr>
              <a:r>
                <a:t>E</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F</a:t>
              </a:r>
            </a:p>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C</a:t>
              </a: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S</a:t>
              </a:r>
            </a:p>
          </p:txBody>
        </p:sp>
      </p:grpSp>
      <p:sp>
        <p:nvSpPr>
          <p:cNvPr id="374" name="Shape 374"/>
          <p:cNvSpPr/>
          <p:nvPr/>
        </p:nvSpPr>
        <p:spPr>
          <a:xfrm>
            <a:off x="1" y="8444067"/>
            <a:ext cx="7477761" cy="7995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cap="all" sz="4400">
                <a:solidFill>
                  <a:srgbClr val="D88F37"/>
                </a:solidFill>
                <a:effectLst>
                  <a:outerShdw sx="100000" sy="100000" kx="0" ky="0" algn="b" rotWithShape="0" blurRad="50800" dist="38100" dir="5400000">
                    <a:srgbClr val="000000">
                      <a:alpha val="40000"/>
                    </a:srgbClr>
                  </a:outerShdw>
                </a:effectLst>
                <a:latin typeface="Incised901 BT"/>
                <a:ea typeface="Incised901 BT"/>
                <a:cs typeface="Incised901 BT"/>
                <a:sym typeface="Incised901 BT"/>
              </a:defRPr>
            </a:lvl1pPr>
          </a:lstStyle>
          <a:p>
            <a:pPr/>
            <a:r>
              <a:t>2 Cor 5:7; 2 Tim 1:13</a:t>
            </a:r>
          </a:p>
        </p:txBody>
      </p:sp>
      <p:sp>
        <p:nvSpPr>
          <p:cNvPr id="375" name="Shape 375"/>
          <p:cNvSpPr/>
          <p:nvPr/>
        </p:nvSpPr>
        <p:spPr>
          <a:xfrm>
            <a:off x="5093546" y="3142826"/>
            <a:ext cx="5743788" cy="11424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sz="3400">
                <a:solidFill>
                  <a:srgbClr val="91581F"/>
                </a:solidFill>
                <a:latin typeface="Cambria"/>
                <a:ea typeface="Cambria"/>
                <a:cs typeface="Cambria"/>
                <a:sym typeface="Cambria"/>
              </a:defRPr>
            </a:lvl1pPr>
          </a:lstStyle>
          <a:p>
            <a:pPr/>
            <a:r>
              <a:t>“Make yourself an ark of gopher wood...” (Gen 6:14)</a:t>
            </a:r>
          </a:p>
        </p:txBody>
      </p:sp>
      <p:sp>
        <p:nvSpPr>
          <p:cNvPr id="376" name="Shape 376"/>
          <p:cNvSpPr/>
          <p:nvPr/>
        </p:nvSpPr>
        <p:spPr>
          <a:xfrm>
            <a:off x="5093546" y="4457198"/>
            <a:ext cx="5834099" cy="11424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defTabSz="162560">
              <a:defRPr b="1" sz="3400">
                <a:solidFill>
                  <a:srgbClr val="91581F"/>
                </a:solidFill>
                <a:latin typeface="Cambria"/>
                <a:ea typeface="Cambria"/>
                <a:cs typeface="Cambria"/>
                <a:sym typeface="Cambria"/>
              </a:defRPr>
            </a:lvl1pPr>
          </a:lstStyle>
          <a:p>
            <a:pPr/>
            <a:r>
              <a:t>“450’ long, 75’ wide, 45’ tall ...” (Gen. 6:15)</a:t>
            </a:r>
          </a:p>
        </p:txBody>
      </p:sp>
      <p:sp>
        <p:nvSpPr>
          <p:cNvPr id="377" name="Shape 377"/>
          <p:cNvSpPr/>
          <p:nvPr/>
        </p:nvSpPr>
        <p:spPr>
          <a:xfrm>
            <a:off x="5093546" y="5774273"/>
            <a:ext cx="5617352" cy="16504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p>
            <a:pPr algn="ctr">
              <a:defRPr b="1" sz="3400">
                <a:solidFill>
                  <a:srgbClr val="91581F"/>
                </a:solidFill>
                <a:latin typeface="Cambria"/>
                <a:ea typeface="Cambria"/>
                <a:cs typeface="Cambria"/>
                <a:sym typeface="Cambria"/>
              </a:defRPr>
            </a:pPr>
            <a:r>
              <a:t>“. . . a window . . . And set a door . . . With lower, 2</a:t>
            </a:r>
            <a:r>
              <a:rPr baseline="30588"/>
              <a:t>nd</a:t>
            </a:r>
            <a:r>
              <a:t> and 3</a:t>
            </a:r>
            <a:r>
              <a:rPr baseline="30588"/>
              <a:t>rd</a:t>
            </a:r>
            <a:r>
              <a:t> decks” (Gen. 6:16)</a:t>
            </a:r>
          </a:p>
        </p:txBody>
      </p:sp>
      <p:pic>
        <p:nvPicPr>
          <p:cNvPr id="378" name="image12.pdf"/>
          <p:cNvPicPr>
            <a:picLocks noChangeAspect="1"/>
          </p:cNvPicPr>
          <p:nvPr/>
        </p:nvPicPr>
        <p:blipFill>
          <a:blip r:embed="rId2">
            <a:extLst/>
          </a:blip>
          <a:stretch>
            <a:fillRect/>
          </a:stretch>
        </p:blipFill>
        <p:spPr>
          <a:xfrm>
            <a:off x="-1" y="3253458"/>
            <a:ext cx="5310295" cy="4441049"/>
          </a:xfrm>
          <a:prstGeom prst="rect">
            <a:avLst/>
          </a:prstGeom>
          <a:ln w="12700">
            <a:miter lim="400000"/>
          </a:ln>
        </p:spPr>
      </p:pic>
      <p:sp>
        <p:nvSpPr>
          <p:cNvPr id="379" name="Shape 379"/>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0" name="Shape 380"/>
          <p:cNvSpPr/>
          <p:nvPr/>
        </p:nvSpPr>
        <p:spPr>
          <a:xfrm>
            <a:off x="596053" y="4057191"/>
            <a:ext cx="4118187" cy="2336236"/>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3217" tIns="63217" rIns="63217" bIns="63217">
            <a:spAutoFit/>
          </a:bodyPr>
          <a:lstStyle/>
          <a:p>
            <a:pPr algn="ctr">
              <a:defRPr sz="4800">
                <a:solidFill>
                  <a:srgbClr val="B89575"/>
                </a:solidFill>
                <a:latin typeface="Incised901 Bd BT"/>
                <a:ea typeface="Incised901 Bd BT"/>
                <a:cs typeface="Incised901 Bd BT"/>
                <a:sym typeface="Incised901 Bd BT"/>
              </a:defRPr>
            </a:pPr>
            <a:r>
              <a:t>Statements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Examples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Implications</a:t>
            </a:r>
          </a:p>
        </p:txBody>
      </p:sp>
      <p:sp>
        <p:nvSpPr>
          <p:cNvPr id="381" name="Shape 381"/>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82" name="Shape 382"/>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
        <p:nvSpPr>
          <p:cNvPr id="383" name="Shape 383"/>
          <p:cNvSpPr/>
          <p:nvPr/>
        </p:nvSpPr>
        <p:spPr>
          <a:xfrm>
            <a:off x="342205" y="2167466"/>
            <a:ext cx="4826712" cy="1006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pc="70" sz="5600">
                <a:ln w="17780">
                  <a:solidFill>
                    <a:schemeClr val="accent2">
                      <a:lumOff val="-9529"/>
                    </a:schemeClr>
                  </a:solidFill>
                </a:ln>
                <a:solidFill>
                  <a:schemeClr val="accent2">
                    <a:lumOff val="-9529"/>
                  </a:schemeClr>
                </a:solidFill>
                <a:latin typeface="Mariah"/>
                <a:ea typeface="Mariah"/>
                <a:cs typeface="Mariah"/>
                <a:sym typeface="Mariah"/>
              </a:defRPr>
            </a:lvl1pPr>
          </a:lstStyle>
          <a:p>
            <a:pPr/>
            <a:r>
              <a:t>For Noah’s Ark</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5" name="image13.png"/>
          <p:cNvPicPr>
            <a:picLocks noChangeAspect="1"/>
          </p:cNvPicPr>
          <p:nvPr/>
        </p:nvPicPr>
        <p:blipFill>
          <a:blip r:embed="rId2">
            <a:extLst/>
          </a:blip>
          <a:stretch>
            <a:fillRect/>
          </a:stretch>
        </p:blipFill>
        <p:spPr>
          <a:xfrm flipH="1">
            <a:off x="6541101" y="1135335"/>
            <a:ext cx="6463699" cy="8618266"/>
          </a:xfrm>
          <a:prstGeom prst="rect">
            <a:avLst/>
          </a:prstGeom>
          <a:ln w="12700">
            <a:miter lim="400000"/>
          </a:ln>
        </p:spPr>
      </p:pic>
      <p:sp>
        <p:nvSpPr>
          <p:cNvPr id="386" name="Shape 386"/>
          <p:cNvSpPr/>
          <p:nvPr/>
        </p:nvSpPr>
        <p:spPr>
          <a:xfrm>
            <a:off x="4876800" y="5635413"/>
            <a:ext cx="7694507" cy="2384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 y="0"/>
                </a:moveTo>
                <a:lnTo>
                  <a:pt x="21600" y="0"/>
                </a:lnTo>
                <a:lnTo>
                  <a:pt x="21600" y="18000"/>
                </a:lnTo>
                <a:cubicBezTo>
                  <a:pt x="21600" y="19988"/>
                  <a:pt x="21101" y="21600"/>
                  <a:pt x="20484" y="21600"/>
                </a:cubicBezTo>
                <a:lnTo>
                  <a:pt x="0" y="21600"/>
                </a:lnTo>
                <a:lnTo>
                  <a:pt x="0" y="3600"/>
                </a:lnTo>
                <a:cubicBezTo>
                  <a:pt x="0" y="1612"/>
                  <a:pt x="499" y="0"/>
                  <a:pt x="1116"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387" name="Shape 387"/>
          <p:cNvSpPr/>
          <p:nvPr/>
        </p:nvSpPr>
        <p:spPr>
          <a:xfrm>
            <a:off x="4876800" y="3034453"/>
            <a:ext cx="7694507" cy="2384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 y="0"/>
                </a:moveTo>
                <a:lnTo>
                  <a:pt x="21600" y="0"/>
                </a:lnTo>
                <a:lnTo>
                  <a:pt x="21600" y="18000"/>
                </a:lnTo>
                <a:cubicBezTo>
                  <a:pt x="21600" y="19988"/>
                  <a:pt x="21101" y="21600"/>
                  <a:pt x="20484" y="21600"/>
                </a:cubicBezTo>
                <a:lnTo>
                  <a:pt x="0" y="21600"/>
                </a:lnTo>
                <a:lnTo>
                  <a:pt x="0" y="3600"/>
                </a:lnTo>
                <a:cubicBezTo>
                  <a:pt x="0" y="1612"/>
                  <a:pt x="499" y="0"/>
                  <a:pt x="1116"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388" name="Shape 388"/>
          <p:cNvSpPr/>
          <p:nvPr/>
        </p:nvSpPr>
        <p:spPr>
          <a:xfrm>
            <a:off x="-1" y="3034453"/>
            <a:ext cx="4768428" cy="2384214"/>
          </a:xfrm>
          <a:prstGeom prst="rightArrow">
            <a:avLst>
              <a:gd name="adj1" fmla="val 81091"/>
              <a:gd name="adj2" fmla="val 31727"/>
            </a:avLst>
          </a:prstGeom>
          <a:solidFill>
            <a:schemeClr val="accent1"/>
          </a:solidFill>
          <a:ln w="25400">
            <a:solidFill>
              <a:srgbClr val="AF7622"/>
            </a:solidFill>
          </a:ln>
        </p:spPr>
        <p:txBody>
          <a:bodyPr lIns="65023" tIns="65023" rIns="65023" bIns="65023" anchor="ctr"/>
          <a:lstStyle/>
          <a:p>
            <a:pPr algn="ctr">
              <a:defRPr>
                <a:solidFill>
                  <a:srgbClr val="FFFFFF"/>
                </a:solidFill>
              </a:defRPr>
            </a:pPr>
          </a:p>
        </p:txBody>
      </p:sp>
      <p:sp>
        <p:nvSpPr>
          <p:cNvPr id="389" name="Shape 389"/>
          <p:cNvSpPr/>
          <p:nvPr/>
        </p:nvSpPr>
        <p:spPr>
          <a:xfrm>
            <a:off x="-1" y="5527040"/>
            <a:ext cx="4768428" cy="2384214"/>
          </a:xfrm>
          <a:prstGeom prst="rightArrow">
            <a:avLst>
              <a:gd name="adj1" fmla="val 81091"/>
              <a:gd name="adj2" fmla="val 31727"/>
            </a:avLst>
          </a:prstGeom>
          <a:solidFill>
            <a:schemeClr val="accent1"/>
          </a:solidFill>
          <a:ln w="25400">
            <a:solidFill>
              <a:srgbClr val="AF7622"/>
            </a:solidFill>
          </a:ln>
        </p:spPr>
        <p:txBody>
          <a:bodyPr lIns="65023" tIns="65023" rIns="65023" bIns="65023" anchor="ctr"/>
          <a:lstStyle/>
          <a:p>
            <a:pPr algn="ctr">
              <a:defRPr>
                <a:solidFill>
                  <a:srgbClr val="FFFFFF"/>
                </a:solidFill>
              </a:defRPr>
            </a:pPr>
          </a:p>
        </p:txBody>
      </p:sp>
      <p:sp>
        <p:nvSpPr>
          <p:cNvPr id="390" name="Shape 390"/>
          <p:cNvSpPr/>
          <p:nvPr/>
        </p:nvSpPr>
        <p:spPr>
          <a:xfrm>
            <a:off x="1" y="8444067"/>
            <a:ext cx="7477761" cy="7995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cap="all" sz="4400">
                <a:solidFill>
                  <a:srgbClr val="D88F37"/>
                </a:solidFill>
                <a:effectLst>
                  <a:outerShdw sx="100000" sy="100000" kx="0" ky="0" algn="b" rotWithShape="0" blurRad="50800" dist="38100" dir="5400000">
                    <a:srgbClr val="000000">
                      <a:alpha val="40000"/>
                    </a:srgbClr>
                  </a:outerShdw>
                </a:effectLst>
                <a:latin typeface="Incised901 BT"/>
                <a:ea typeface="Incised901 BT"/>
                <a:cs typeface="Incised901 BT"/>
                <a:sym typeface="Incised901 BT"/>
              </a:defRPr>
            </a:lvl1pPr>
          </a:lstStyle>
          <a:p>
            <a:pPr/>
            <a:r>
              <a:t>2 Cor 5:7; 2 Tim 1:13</a:t>
            </a:r>
          </a:p>
        </p:txBody>
      </p:sp>
      <p:sp>
        <p:nvSpPr>
          <p:cNvPr id="391" name="Shape 391"/>
          <p:cNvSpPr/>
          <p:nvPr/>
        </p:nvSpPr>
        <p:spPr>
          <a:xfrm>
            <a:off x="-1" y="3359573"/>
            <a:ext cx="4009815" cy="15996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5000">
                <a:ln w="25576">
                  <a:solidFill>
                    <a:srgbClr val="FFFFFF"/>
                  </a:solidFill>
                </a:ln>
                <a:solidFill>
                  <a:srgbClr val="FFFFFF"/>
                </a:solidFill>
                <a:effectLst>
                  <a:outerShdw sx="100000" sy="100000" kx="0" ky="0" algn="b" rotWithShape="0" blurRad="63500" dist="0" dir="3600000">
                    <a:srgbClr val="000000">
                      <a:alpha val="70000"/>
                    </a:srgbClr>
                  </a:outerShdw>
                </a:effectLst>
                <a:latin typeface="Pythagoras"/>
                <a:ea typeface="Pythagoras"/>
                <a:cs typeface="Pythagoras"/>
                <a:sym typeface="Pythagoras"/>
              </a:defRPr>
            </a:lvl1pPr>
          </a:lstStyle>
          <a:p>
            <a:pPr/>
            <a:r>
              <a:t> General Authority</a:t>
            </a:r>
          </a:p>
        </p:txBody>
      </p:sp>
      <p:sp>
        <p:nvSpPr>
          <p:cNvPr id="392" name="Shape 392"/>
          <p:cNvSpPr/>
          <p:nvPr/>
        </p:nvSpPr>
        <p:spPr>
          <a:xfrm>
            <a:off x="1" y="5852159"/>
            <a:ext cx="4009814" cy="15996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5000">
                <a:ln w="25576">
                  <a:solidFill>
                    <a:srgbClr val="FFFFFF"/>
                  </a:solidFill>
                </a:ln>
                <a:solidFill>
                  <a:srgbClr val="FFFFFF"/>
                </a:solidFill>
                <a:effectLst>
                  <a:outerShdw sx="100000" sy="100000" kx="0" ky="0" algn="b" rotWithShape="0" blurRad="63500" dist="0" dir="3600000">
                    <a:srgbClr val="000000">
                      <a:alpha val="70000"/>
                    </a:srgbClr>
                  </a:outerShdw>
                </a:effectLst>
                <a:latin typeface="Pythagoras"/>
                <a:ea typeface="Pythagoras"/>
                <a:cs typeface="Pythagoras"/>
                <a:sym typeface="Pythagoras"/>
              </a:defRPr>
            </a:lvl1pPr>
          </a:lstStyle>
          <a:p>
            <a:pPr/>
            <a:r>
              <a:t> Specific Authority</a:t>
            </a:r>
          </a:p>
        </p:txBody>
      </p:sp>
      <p:sp>
        <p:nvSpPr>
          <p:cNvPr id="393" name="Shape 393"/>
          <p:cNvSpPr/>
          <p:nvPr/>
        </p:nvSpPr>
        <p:spPr>
          <a:xfrm>
            <a:off x="4985173" y="5859702"/>
            <a:ext cx="7477761" cy="17266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3600">
                <a:latin typeface="Cambria"/>
                <a:ea typeface="Cambria"/>
                <a:cs typeface="Cambria"/>
                <a:sym typeface="Cambria"/>
              </a:defRPr>
            </a:lvl1pPr>
          </a:lstStyle>
          <a:p>
            <a:pPr/>
            <a:r>
              <a:t>Gopher wood; Compartments (14); 450’ Long; 75’ Wide; 45’ Tall (15); 1 Window &amp; Door; 3 Stories (16)</a:t>
            </a:r>
          </a:p>
        </p:txBody>
      </p:sp>
      <p:sp>
        <p:nvSpPr>
          <p:cNvPr id="394" name="Shape 394"/>
          <p:cNvSpPr/>
          <p:nvPr/>
        </p:nvSpPr>
        <p:spPr>
          <a:xfrm>
            <a:off x="4876800" y="3034453"/>
            <a:ext cx="7694508" cy="2271771"/>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p>
            <a:pPr algn="ctr">
              <a:defRPr sz="3600">
                <a:latin typeface="Pythagoras"/>
                <a:ea typeface="Pythagoras"/>
                <a:cs typeface="Pythagoras"/>
                <a:sym typeface="Pythagoras"/>
              </a:defRPr>
            </a:pPr>
            <a:r>
              <a:t>Expedients: </a:t>
            </a:r>
            <a:r>
              <a:rPr>
                <a:latin typeface="Cambria"/>
                <a:ea typeface="Cambria"/>
                <a:cs typeface="Cambria"/>
                <a:sym typeface="Cambria"/>
              </a:rPr>
              <a:t>Tools &amp; Size of material dependent upon specific need </a:t>
            </a:r>
            <a:endParaRPr>
              <a:latin typeface="+mj-lt"/>
              <a:ea typeface="+mj-ea"/>
              <a:cs typeface="+mj-cs"/>
              <a:sym typeface="Arial"/>
            </a:endParaRPr>
          </a:p>
          <a:p>
            <a:pPr algn="ctr">
              <a:defRPr sz="3600">
                <a:latin typeface="Pythagoras"/>
                <a:ea typeface="Pythagoras"/>
                <a:cs typeface="Pythagoras"/>
                <a:sym typeface="Pythagoras"/>
              </a:defRPr>
            </a:pPr>
            <a:r>
              <a:t>Liberty:  </a:t>
            </a:r>
            <a:r>
              <a:rPr>
                <a:latin typeface="Cambria"/>
                <a:ea typeface="Cambria"/>
                <a:cs typeface="Cambria"/>
                <a:sym typeface="Cambria"/>
              </a:rPr>
              <a:t>Source and means of transporting materials</a:t>
            </a:r>
          </a:p>
        </p:txBody>
      </p:sp>
      <p:sp>
        <p:nvSpPr>
          <p:cNvPr id="395" name="Shape 395"/>
          <p:cNvSpPr/>
          <p:nvPr/>
        </p:nvSpPr>
        <p:spPr>
          <a:xfrm>
            <a:off x="342205" y="2167466"/>
            <a:ext cx="4826712" cy="1006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pc="70" sz="5600">
                <a:ln w="17780">
                  <a:solidFill>
                    <a:schemeClr val="accent2">
                      <a:lumOff val="-9529"/>
                    </a:schemeClr>
                  </a:solidFill>
                </a:ln>
                <a:solidFill>
                  <a:schemeClr val="accent2">
                    <a:lumOff val="-9529"/>
                  </a:schemeClr>
                </a:solidFill>
                <a:latin typeface="Mariah"/>
                <a:ea typeface="Mariah"/>
                <a:cs typeface="Mariah"/>
                <a:sym typeface="Mariah"/>
              </a:defRPr>
            </a:lvl1pPr>
          </a:lstStyle>
          <a:p>
            <a:pPr/>
            <a:r>
              <a:t>For Noah’s Ark</a:t>
            </a:r>
          </a:p>
        </p:txBody>
      </p:sp>
      <p:sp>
        <p:nvSpPr>
          <p:cNvPr id="396" name="Shape 39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7" name="Shape 397"/>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398" name="Shape 398"/>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sp>
        <p:nvSpPr>
          <p:cNvPr id="401" name="Shape 401"/>
          <p:cNvSpPr/>
          <p:nvPr/>
        </p:nvSpPr>
        <p:spPr>
          <a:xfrm>
            <a:off x="4768426" y="3142826"/>
            <a:ext cx="6502401" cy="4443308"/>
          </a:xfrm>
          <a:prstGeom prst="rect">
            <a:avLst/>
          </a:prstGeom>
          <a:solidFill>
            <a:srgbClr val="FFFFFF"/>
          </a:solidFill>
          <a:ln w="25400">
            <a:solidFill>
              <a:schemeClr val="accent3"/>
            </a:solidFill>
          </a:ln>
          <a:effectLst>
            <a:outerShdw sx="100000" sy="100000" kx="0" ky="0" algn="b" rotWithShape="0" blurRad="63500" dist="50800" dir="2700000">
              <a:srgbClr val="000000">
                <a:alpha val="40000"/>
              </a:srgbClr>
            </a:outerShdw>
            <a:reflection blurRad="0" stA="52000" stPos="0" endA="0" endPos="40000" dist="0" dir="5400000" fadeDir="5400000" sx="100000" sy="-100000" kx="0" ky="0" algn="bl" rotWithShape="0"/>
          </a:effectLst>
        </p:spPr>
        <p:txBody>
          <a:bodyPr lIns="65023" tIns="65023" rIns="65023" bIns="65023" anchor="ctr"/>
          <a:lstStyle/>
          <a:p>
            <a:pPr algn="ctr"/>
          </a:p>
        </p:txBody>
      </p:sp>
      <p:grpSp>
        <p:nvGrpSpPr>
          <p:cNvPr id="404" name="Group 404"/>
          <p:cNvGrpSpPr/>
          <p:nvPr/>
        </p:nvGrpSpPr>
        <p:grpSpPr>
          <a:xfrm>
            <a:off x="10945707" y="1950719"/>
            <a:ext cx="1950721" cy="7112001"/>
            <a:chOff x="0" y="0"/>
            <a:chExt cx="1950720" cy="7112000"/>
          </a:xfrm>
        </p:grpSpPr>
        <p:sp>
          <p:nvSpPr>
            <p:cNvPr id="402" name="Shape 402"/>
            <p:cNvSpPr/>
            <p:nvPr/>
          </p:nvSpPr>
          <p:spPr>
            <a:xfrm>
              <a:off x="0" y="0"/>
              <a:ext cx="1950721" cy="7112000"/>
            </a:xfrm>
            <a:prstGeom prst="rightArrow">
              <a:avLst>
                <a:gd name="adj1" fmla="val 75000"/>
                <a:gd name="adj2" fmla="val 50120"/>
              </a:avLst>
            </a:prstGeom>
            <a:gradFill flip="none" rotWithShape="1">
              <a:gsLst>
                <a:gs pos="0">
                  <a:srgbClr val="CD8270"/>
                </a:gs>
                <a:gs pos="25000">
                  <a:srgbClr val="B7593F"/>
                </a:gs>
                <a:gs pos="50000">
                  <a:srgbClr val="A95139"/>
                </a:gs>
                <a:gs pos="64999">
                  <a:srgbClr val="A95139"/>
                </a:gs>
                <a:gs pos="80000">
                  <a:srgbClr val="B5593F"/>
                </a:gs>
                <a:gs pos="100000">
                  <a:srgbClr val="C77B68"/>
                </a:gs>
              </a:gsLst>
              <a:lin ang="5400000" scaled="0"/>
            </a:gradFill>
            <a:ln w="12700" cap="flat">
              <a:noFill/>
              <a:miter lim="400000"/>
            </a:ln>
            <a:effectLst>
              <a:outerShdw sx="100000" sy="100000" kx="0" ky="0" algn="b" rotWithShape="0" blurRad="101600" dist="63500" dir="5400000">
                <a:srgbClr val="4E3B30">
                  <a:alpha val="60000"/>
                </a:srgbClr>
              </a:outerShdw>
            </a:effectLst>
          </p:spPr>
          <p:txBody>
            <a:bodyPr wrap="square" lIns="65023" tIns="65023" rIns="65023" bIns="65023" numCol="1" anchor="ctr">
              <a:noAutofit/>
            </a:bodyPr>
            <a:lstStyle/>
            <a:p>
              <a:pPr>
                <a:defRPr>
                  <a:solidFill>
                    <a:srgbClr val="FFFFFF"/>
                  </a:solidFill>
                </a:defRPr>
              </a:pPr>
            </a:p>
          </p:txBody>
        </p:sp>
        <p:sp>
          <p:nvSpPr>
            <p:cNvPr id="403" name="Shape 403"/>
            <p:cNvSpPr/>
            <p:nvPr/>
          </p:nvSpPr>
          <p:spPr>
            <a:xfrm>
              <a:off x="509439" y="946008"/>
              <a:ext cx="462224" cy="4749237"/>
            </a:xfrm>
            <a:prstGeom prst="rect">
              <a:avLst/>
            </a:prstGeom>
            <a:noFill/>
            <a:ln w="12700" cap="flat">
              <a:noFill/>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wrap="none" lIns="63217" tIns="63217" rIns="63217" bIns="63217" numCol="1" anchor="t">
              <a:spAutoFit/>
            </a:bodyPr>
            <a:lstStyle/>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r>
                <a:t>L</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H</a:t>
              </a:r>
            </a:p>
            <a:p>
              <a:pPr algn="ctr">
                <a:defRPr sz="2400">
                  <a:solidFill>
                    <a:srgbClr val="FFFFFF"/>
                  </a:solidFill>
                  <a:latin typeface="Pythagoras"/>
                  <a:ea typeface="Pythagoras"/>
                  <a:cs typeface="Pythagoras"/>
                  <a:sym typeface="Pythagoras"/>
                </a:defRPr>
              </a:pPr>
              <a:r>
                <a:t>E</a:t>
              </a:r>
            </a:p>
            <a:p>
              <a:pPr algn="ctr">
                <a:defRPr sz="2400">
                  <a:solidFill>
                    <a:srgbClr val="FFFFFF"/>
                  </a:solidFill>
                  <a:latin typeface="Pythagoras"/>
                  <a:ea typeface="Pythagoras"/>
                  <a:cs typeface="Pythagoras"/>
                  <a:sym typeface="Pythagoras"/>
                </a:defRPr>
              </a:pPr>
            </a:p>
            <a:p>
              <a:pPr algn="ctr">
                <a:defRPr sz="2400">
                  <a:solidFill>
                    <a:srgbClr val="FFFFFF"/>
                  </a:solidFill>
                  <a:latin typeface="Pythagoras"/>
                  <a:ea typeface="Pythagoras"/>
                  <a:cs typeface="Pythagoras"/>
                  <a:sym typeface="Pythagoras"/>
                </a:defRPr>
              </a:pPr>
              <a:r>
                <a:t>F</a:t>
              </a:r>
            </a:p>
            <a:p>
              <a:pPr algn="ctr">
                <a:defRPr sz="2400">
                  <a:solidFill>
                    <a:srgbClr val="FFFFFF"/>
                  </a:solidFill>
                  <a:latin typeface="Pythagoras"/>
                  <a:ea typeface="Pythagoras"/>
                  <a:cs typeface="Pythagoras"/>
                  <a:sym typeface="Pythagoras"/>
                </a:defRPr>
              </a:pPr>
              <a:r>
                <a:t>A</a:t>
              </a:r>
            </a:p>
            <a:p>
              <a:pPr algn="ctr">
                <a:defRPr sz="2400">
                  <a:solidFill>
                    <a:srgbClr val="FFFFFF"/>
                  </a:solidFill>
                  <a:latin typeface="Pythagoras"/>
                  <a:ea typeface="Pythagoras"/>
                  <a:cs typeface="Pythagoras"/>
                  <a:sym typeface="Pythagoras"/>
                </a:defRPr>
              </a:pPr>
              <a:r>
                <a:t>C</a:t>
              </a:r>
            </a:p>
            <a:p>
              <a:pPr algn="ctr">
                <a:defRPr sz="2400">
                  <a:solidFill>
                    <a:srgbClr val="FFFFFF"/>
                  </a:solidFill>
                  <a:latin typeface="Pythagoras"/>
                  <a:ea typeface="Pythagoras"/>
                  <a:cs typeface="Pythagoras"/>
                  <a:sym typeface="Pythagoras"/>
                </a:defRPr>
              </a:pPr>
              <a:r>
                <a:t>T</a:t>
              </a:r>
            </a:p>
            <a:p>
              <a:pPr algn="ctr">
                <a:defRPr sz="2400">
                  <a:solidFill>
                    <a:srgbClr val="FFFFFF"/>
                  </a:solidFill>
                  <a:latin typeface="Pythagoras"/>
                  <a:ea typeface="Pythagoras"/>
                  <a:cs typeface="Pythagoras"/>
                  <a:sym typeface="Pythagoras"/>
                </a:defRPr>
              </a:pPr>
              <a:r>
                <a:t>S</a:t>
              </a:r>
            </a:p>
          </p:txBody>
        </p:sp>
      </p:grpSp>
      <p:sp>
        <p:nvSpPr>
          <p:cNvPr id="405" name="Shape 405"/>
          <p:cNvSpPr/>
          <p:nvPr/>
        </p:nvSpPr>
        <p:spPr>
          <a:xfrm>
            <a:off x="1" y="8444067"/>
            <a:ext cx="7477761" cy="7995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cap="all" sz="4400">
                <a:solidFill>
                  <a:srgbClr val="D88F37"/>
                </a:solidFill>
                <a:effectLst>
                  <a:outerShdw sx="100000" sy="100000" kx="0" ky="0" algn="b" rotWithShape="0" blurRad="50800" dist="38100" dir="5400000">
                    <a:srgbClr val="000000">
                      <a:alpha val="40000"/>
                    </a:srgbClr>
                  </a:outerShdw>
                </a:effectLst>
                <a:latin typeface="Incised901 BT"/>
                <a:ea typeface="Incised901 BT"/>
                <a:cs typeface="Incised901 BT"/>
                <a:sym typeface="Incised901 BT"/>
              </a:defRPr>
            </a:lvl1pPr>
          </a:lstStyle>
          <a:p>
            <a:pPr/>
            <a:r>
              <a:t>2 Cor 5:7; 2 Tim 1:13</a:t>
            </a:r>
          </a:p>
        </p:txBody>
      </p:sp>
      <p:sp>
        <p:nvSpPr>
          <p:cNvPr id="406" name="Shape 406"/>
          <p:cNvSpPr/>
          <p:nvPr/>
        </p:nvSpPr>
        <p:spPr>
          <a:xfrm>
            <a:off x="5093546" y="3136053"/>
            <a:ext cx="5852161" cy="16504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sz="3400">
                <a:solidFill>
                  <a:srgbClr val="91581F"/>
                </a:solidFill>
                <a:latin typeface="Cambria"/>
                <a:ea typeface="Cambria"/>
                <a:cs typeface="Cambria"/>
                <a:sym typeface="Cambria"/>
              </a:defRPr>
            </a:lvl1pPr>
          </a:lstStyle>
          <a:p>
            <a:pPr/>
            <a:r>
              <a:t>“Not forsaking the assembling of ourselves together ... (Heb. 10:25)  </a:t>
            </a:r>
          </a:p>
        </p:txBody>
      </p:sp>
      <p:sp>
        <p:nvSpPr>
          <p:cNvPr id="407" name="Shape 407"/>
          <p:cNvSpPr/>
          <p:nvPr/>
        </p:nvSpPr>
        <p:spPr>
          <a:xfrm>
            <a:off x="5093546" y="4761653"/>
            <a:ext cx="5834099" cy="11424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defTabSz="162560">
              <a:defRPr b="1" sz="3400">
                <a:solidFill>
                  <a:srgbClr val="91581F"/>
                </a:solidFill>
                <a:latin typeface="Cambria"/>
                <a:ea typeface="Cambria"/>
                <a:cs typeface="Cambria"/>
                <a:sym typeface="Cambria"/>
              </a:defRPr>
            </a:lvl1pPr>
          </a:lstStyle>
          <a:p>
            <a:pPr/>
            <a:r>
              <a:t>“With one accord in the temple ...” (Acts 2:46)</a:t>
            </a:r>
          </a:p>
        </p:txBody>
      </p:sp>
      <p:sp>
        <p:nvSpPr>
          <p:cNvPr id="408" name="Shape 408"/>
          <p:cNvSpPr/>
          <p:nvPr/>
        </p:nvSpPr>
        <p:spPr>
          <a:xfrm>
            <a:off x="5093546" y="5875873"/>
            <a:ext cx="5852162" cy="16504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sz="3400">
                <a:solidFill>
                  <a:srgbClr val="91581F"/>
                </a:solidFill>
                <a:latin typeface="Cambria"/>
                <a:ea typeface="Cambria"/>
                <a:cs typeface="Cambria"/>
                <a:sym typeface="Cambria"/>
              </a:defRPr>
            </a:lvl1pPr>
          </a:lstStyle>
          <a:p>
            <a:pPr/>
            <a:r>
              <a:t>“When ye come together   into one place…” (1 Cor. 11:18,20;14:8,9)</a:t>
            </a:r>
          </a:p>
        </p:txBody>
      </p:sp>
      <p:pic>
        <p:nvPicPr>
          <p:cNvPr id="409" name="image12.pdf"/>
          <p:cNvPicPr>
            <a:picLocks noChangeAspect="1"/>
          </p:cNvPicPr>
          <p:nvPr/>
        </p:nvPicPr>
        <p:blipFill>
          <a:blip r:embed="rId2">
            <a:extLst/>
          </a:blip>
          <a:stretch>
            <a:fillRect/>
          </a:stretch>
        </p:blipFill>
        <p:spPr>
          <a:xfrm>
            <a:off x="-1" y="3253458"/>
            <a:ext cx="5310295" cy="4441049"/>
          </a:xfrm>
          <a:prstGeom prst="rect">
            <a:avLst/>
          </a:prstGeom>
          <a:ln w="12700">
            <a:miter lim="400000"/>
          </a:ln>
        </p:spPr>
      </p:pic>
      <p:sp>
        <p:nvSpPr>
          <p:cNvPr id="410" name="Shape 410"/>
          <p:cNvSpPr/>
          <p:nvPr/>
        </p:nvSpPr>
        <p:spPr>
          <a:xfrm>
            <a:off x="437774" y="2275839"/>
            <a:ext cx="7047631" cy="828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pc="68" sz="4400">
                <a:ln w="17462">
                  <a:solidFill>
                    <a:schemeClr val="accent2">
                      <a:lumOff val="-9529"/>
                    </a:schemeClr>
                  </a:solidFill>
                </a:ln>
                <a:solidFill>
                  <a:schemeClr val="accent2">
                    <a:lumOff val="-9529"/>
                  </a:schemeClr>
                </a:solidFill>
                <a:latin typeface="Mariah"/>
                <a:ea typeface="Mariah"/>
                <a:cs typeface="Mariah"/>
                <a:sym typeface="Mariah"/>
              </a:defRPr>
            </a:lvl1pPr>
          </a:lstStyle>
          <a:p>
            <a:pPr/>
            <a:r>
              <a:t>For assembling To Worship</a:t>
            </a:r>
          </a:p>
        </p:txBody>
      </p:sp>
      <p:sp>
        <p:nvSpPr>
          <p:cNvPr id="411" name="Shape 411"/>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412" name="Shape 412"/>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3" name="Shape 413"/>
          <p:cNvSpPr/>
          <p:nvPr/>
        </p:nvSpPr>
        <p:spPr>
          <a:xfrm>
            <a:off x="596053" y="4057191"/>
            <a:ext cx="4118187" cy="2336236"/>
          </a:xfrm>
          <a:prstGeom prst="rect">
            <a:avLst/>
          </a:prstGeom>
          <a:ln w="12700">
            <a:miter lim="400000"/>
          </a:ln>
          <a:effectLst>
            <a:outerShdw sx="100000" sy="100000" kx="0" ky="0" algn="b" rotWithShape="0" blurRad="101600" dist="127000" dir="10500000">
              <a:srgbClr val="000000">
                <a:alpha val="20000"/>
              </a:srgbClr>
            </a:outerShdw>
          </a:effectLst>
          <a:extLst>
            <a:ext uri="{C572A759-6A51-4108-AA02-DFA0A04FC94B}">
              <ma14:wrappingTextBoxFlag xmlns:ma14="http://schemas.microsoft.com/office/mac/drawingml/2011/main" val="1"/>
            </a:ext>
          </a:extLst>
        </p:spPr>
        <p:txBody>
          <a:bodyPr lIns="63217" tIns="63217" rIns="63217" bIns="63217">
            <a:spAutoFit/>
          </a:bodyPr>
          <a:lstStyle/>
          <a:p>
            <a:pPr algn="ctr">
              <a:defRPr sz="4800">
                <a:solidFill>
                  <a:srgbClr val="B89575"/>
                </a:solidFill>
                <a:latin typeface="Incised901 Bd BT"/>
                <a:ea typeface="Incised901 Bd BT"/>
                <a:cs typeface="Incised901 Bd BT"/>
                <a:sym typeface="Incised901 Bd BT"/>
              </a:defRPr>
            </a:pPr>
            <a:r>
              <a:t>Statements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Examples</a:t>
            </a:r>
            <a:endParaRPr>
              <a:latin typeface="+mj-lt"/>
              <a:ea typeface="+mj-ea"/>
              <a:cs typeface="+mj-cs"/>
              <a:sym typeface="Arial"/>
            </a:endParaRPr>
          </a:p>
          <a:p>
            <a:pPr algn="ctr">
              <a:defRPr sz="4800">
                <a:solidFill>
                  <a:srgbClr val="B89575"/>
                </a:solidFill>
                <a:latin typeface="Incised901 Bd BT"/>
                <a:ea typeface="Incised901 Bd BT"/>
                <a:cs typeface="Incised901 Bd BT"/>
                <a:sym typeface="Incised901 Bd BT"/>
              </a:defRPr>
            </a:pPr>
            <a:r>
              <a:t>Implications</a:t>
            </a:r>
          </a:p>
        </p:txBody>
      </p:sp>
      <p:sp>
        <p:nvSpPr>
          <p:cNvPr id="414" name="Shape 414"/>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15" name="Shape 415"/>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sp>
        <p:nvSpPr>
          <p:cNvPr id="418" name="Shape 418"/>
          <p:cNvSpPr/>
          <p:nvPr/>
        </p:nvSpPr>
        <p:spPr>
          <a:xfrm>
            <a:off x="4876800" y="5635413"/>
            <a:ext cx="7694507" cy="2384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 y="0"/>
                </a:moveTo>
                <a:lnTo>
                  <a:pt x="21600" y="0"/>
                </a:lnTo>
                <a:lnTo>
                  <a:pt x="21600" y="18000"/>
                </a:lnTo>
                <a:cubicBezTo>
                  <a:pt x="21600" y="19988"/>
                  <a:pt x="21101" y="21600"/>
                  <a:pt x="20484" y="21600"/>
                </a:cubicBezTo>
                <a:lnTo>
                  <a:pt x="0" y="21600"/>
                </a:lnTo>
                <a:lnTo>
                  <a:pt x="0" y="3600"/>
                </a:lnTo>
                <a:cubicBezTo>
                  <a:pt x="0" y="1612"/>
                  <a:pt x="499" y="0"/>
                  <a:pt x="1116"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419" name="Shape 419"/>
          <p:cNvSpPr/>
          <p:nvPr/>
        </p:nvSpPr>
        <p:spPr>
          <a:xfrm>
            <a:off x="4876800" y="3034453"/>
            <a:ext cx="7694507" cy="2384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 y="0"/>
                </a:moveTo>
                <a:lnTo>
                  <a:pt x="21600" y="0"/>
                </a:lnTo>
                <a:lnTo>
                  <a:pt x="21600" y="18000"/>
                </a:lnTo>
                <a:cubicBezTo>
                  <a:pt x="21600" y="19988"/>
                  <a:pt x="21101" y="21600"/>
                  <a:pt x="20484" y="21600"/>
                </a:cubicBezTo>
                <a:lnTo>
                  <a:pt x="0" y="21600"/>
                </a:lnTo>
                <a:lnTo>
                  <a:pt x="0" y="3600"/>
                </a:lnTo>
                <a:cubicBezTo>
                  <a:pt x="0" y="1612"/>
                  <a:pt x="499" y="0"/>
                  <a:pt x="1116"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420" name="Shape 420"/>
          <p:cNvSpPr/>
          <p:nvPr/>
        </p:nvSpPr>
        <p:spPr>
          <a:xfrm>
            <a:off x="-1" y="3034453"/>
            <a:ext cx="4768428" cy="2384214"/>
          </a:xfrm>
          <a:prstGeom prst="rightArrow">
            <a:avLst>
              <a:gd name="adj1" fmla="val 81091"/>
              <a:gd name="adj2" fmla="val 31727"/>
            </a:avLst>
          </a:prstGeom>
          <a:solidFill>
            <a:schemeClr val="accent1"/>
          </a:solidFill>
          <a:ln w="25400">
            <a:solidFill>
              <a:srgbClr val="AF7622"/>
            </a:solidFill>
          </a:ln>
        </p:spPr>
        <p:txBody>
          <a:bodyPr lIns="65023" tIns="65023" rIns="65023" bIns="65023" anchor="ctr"/>
          <a:lstStyle/>
          <a:p>
            <a:pPr algn="ctr">
              <a:defRPr>
                <a:solidFill>
                  <a:srgbClr val="FFFFFF"/>
                </a:solidFill>
              </a:defRPr>
            </a:pPr>
          </a:p>
        </p:txBody>
      </p:sp>
      <p:sp>
        <p:nvSpPr>
          <p:cNvPr id="421" name="Shape 421"/>
          <p:cNvSpPr/>
          <p:nvPr/>
        </p:nvSpPr>
        <p:spPr>
          <a:xfrm>
            <a:off x="-1" y="5527040"/>
            <a:ext cx="4768428" cy="2384214"/>
          </a:xfrm>
          <a:prstGeom prst="rightArrow">
            <a:avLst>
              <a:gd name="adj1" fmla="val 81091"/>
              <a:gd name="adj2" fmla="val 31727"/>
            </a:avLst>
          </a:prstGeom>
          <a:solidFill>
            <a:schemeClr val="accent1"/>
          </a:solidFill>
          <a:ln w="25400">
            <a:solidFill>
              <a:srgbClr val="AF7622"/>
            </a:solidFill>
          </a:ln>
        </p:spPr>
        <p:txBody>
          <a:bodyPr lIns="65023" tIns="65023" rIns="65023" bIns="65023" anchor="ctr"/>
          <a:lstStyle/>
          <a:p>
            <a:pPr algn="ctr">
              <a:defRPr>
                <a:solidFill>
                  <a:srgbClr val="FFFFFF"/>
                </a:solidFill>
              </a:defRPr>
            </a:pPr>
          </a:p>
        </p:txBody>
      </p:sp>
      <p:sp>
        <p:nvSpPr>
          <p:cNvPr id="422" name="Shape 422"/>
          <p:cNvSpPr/>
          <p:nvPr/>
        </p:nvSpPr>
        <p:spPr>
          <a:xfrm>
            <a:off x="1" y="8444067"/>
            <a:ext cx="7477761" cy="7995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b="1" cap="all" sz="4400">
                <a:solidFill>
                  <a:srgbClr val="D88F37"/>
                </a:solidFill>
                <a:effectLst>
                  <a:outerShdw sx="100000" sy="100000" kx="0" ky="0" algn="b" rotWithShape="0" blurRad="50800" dist="38100" dir="5400000">
                    <a:srgbClr val="000000">
                      <a:alpha val="40000"/>
                    </a:srgbClr>
                  </a:outerShdw>
                </a:effectLst>
                <a:latin typeface="Incised901 BT"/>
                <a:ea typeface="Incised901 BT"/>
                <a:cs typeface="Incised901 BT"/>
                <a:sym typeface="Incised901 BT"/>
              </a:defRPr>
            </a:lvl1pPr>
          </a:lstStyle>
          <a:p>
            <a:pPr/>
            <a:r>
              <a:t>2 Cor 5:7; 2 Tim 1:13</a:t>
            </a:r>
          </a:p>
        </p:txBody>
      </p:sp>
      <p:sp>
        <p:nvSpPr>
          <p:cNvPr id="423" name="Shape 423"/>
          <p:cNvSpPr/>
          <p:nvPr/>
        </p:nvSpPr>
        <p:spPr>
          <a:xfrm>
            <a:off x="-1" y="3359573"/>
            <a:ext cx="4009815" cy="15996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5000">
                <a:ln w="25576">
                  <a:solidFill>
                    <a:srgbClr val="FFFFFF"/>
                  </a:solidFill>
                </a:ln>
                <a:solidFill>
                  <a:srgbClr val="FFFFFF"/>
                </a:solidFill>
                <a:effectLst>
                  <a:outerShdw sx="100000" sy="100000" kx="0" ky="0" algn="b" rotWithShape="0" blurRad="63500" dist="0" dir="3600000">
                    <a:srgbClr val="000000">
                      <a:alpha val="70000"/>
                    </a:srgbClr>
                  </a:outerShdw>
                </a:effectLst>
                <a:latin typeface="Pythagoras"/>
                <a:ea typeface="Pythagoras"/>
                <a:cs typeface="Pythagoras"/>
                <a:sym typeface="Pythagoras"/>
              </a:defRPr>
            </a:lvl1pPr>
          </a:lstStyle>
          <a:p>
            <a:pPr/>
            <a:r>
              <a:t> General Authority</a:t>
            </a:r>
          </a:p>
        </p:txBody>
      </p:sp>
      <p:sp>
        <p:nvSpPr>
          <p:cNvPr id="424" name="Shape 424"/>
          <p:cNvSpPr/>
          <p:nvPr/>
        </p:nvSpPr>
        <p:spPr>
          <a:xfrm>
            <a:off x="1" y="5852159"/>
            <a:ext cx="4009814" cy="15996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5000">
                <a:ln w="25576">
                  <a:solidFill>
                    <a:srgbClr val="FFFFFF"/>
                  </a:solidFill>
                </a:ln>
                <a:solidFill>
                  <a:srgbClr val="FFFFFF"/>
                </a:solidFill>
                <a:effectLst>
                  <a:outerShdw sx="100000" sy="100000" kx="0" ky="0" algn="b" rotWithShape="0" blurRad="63500" dist="0" dir="3600000">
                    <a:srgbClr val="000000">
                      <a:alpha val="70000"/>
                    </a:srgbClr>
                  </a:outerShdw>
                </a:effectLst>
                <a:latin typeface="Pythagoras"/>
                <a:ea typeface="Pythagoras"/>
                <a:cs typeface="Pythagoras"/>
                <a:sym typeface="Pythagoras"/>
              </a:defRPr>
            </a:lvl1pPr>
          </a:lstStyle>
          <a:p>
            <a:pPr/>
            <a:r>
              <a:t> Specific Authority</a:t>
            </a:r>
          </a:p>
        </p:txBody>
      </p:sp>
      <p:sp>
        <p:nvSpPr>
          <p:cNvPr id="425" name="Shape 425"/>
          <p:cNvSpPr/>
          <p:nvPr/>
        </p:nvSpPr>
        <p:spPr>
          <a:xfrm>
            <a:off x="4876800" y="5743786"/>
            <a:ext cx="7694508" cy="21584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3400">
                <a:latin typeface="Cambria"/>
                <a:ea typeface="Cambria"/>
                <a:cs typeface="Cambria"/>
                <a:sym typeface="Cambria"/>
              </a:defRPr>
            </a:lvl1pPr>
          </a:lstStyle>
          <a:p>
            <a:pPr/>
            <a:r>
              <a:t>An assembly of the church in which some or all acts of worship occur ... Praying, Singing, Communing, Giving, Studying, unto edification.</a:t>
            </a:r>
          </a:p>
        </p:txBody>
      </p:sp>
      <p:sp>
        <p:nvSpPr>
          <p:cNvPr id="426" name="Shape 426"/>
          <p:cNvSpPr/>
          <p:nvPr/>
        </p:nvSpPr>
        <p:spPr>
          <a:xfrm>
            <a:off x="4768426" y="3034453"/>
            <a:ext cx="7911255" cy="2260036"/>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algn="ctr">
              <a:defRPr sz="3600">
                <a:latin typeface="Cambria"/>
                <a:ea typeface="Cambria"/>
                <a:cs typeface="Cambria"/>
                <a:sym typeface="Cambria"/>
              </a:defRPr>
            </a:lvl1pPr>
          </a:lstStyle>
          <a:p>
            <a:pPr/>
            <a:r>
              <a:t>Meetinghouse, pews, lights, HVAC, water fountain, rest rooms, chairs, pulpit, lectern, parking lot, morning or evening, Wednesday or Thursday ...</a:t>
            </a:r>
          </a:p>
        </p:txBody>
      </p:sp>
      <p:sp>
        <p:nvSpPr>
          <p:cNvPr id="427" name="Shape 427"/>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428" name="Shape 42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9" name="Shape 429"/>
          <p:cNvSpPr/>
          <p:nvPr/>
        </p:nvSpPr>
        <p:spPr>
          <a:xfrm>
            <a:off x="437774" y="2275839"/>
            <a:ext cx="7047631" cy="828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pc="68" sz="4400">
                <a:ln w="17462">
                  <a:solidFill>
                    <a:schemeClr val="accent2">
                      <a:lumOff val="-9529"/>
                    </a:schemeClr>
                  </a:solidFill>
                </a:ln>
                <a:solidFill>
                  <a:schemeClr val="accent2">
                    <a:lumOff val="-9529"/>
                  </a:schemeClr>
                </a:solidFill>
                <a:latin typeface="Mariah"/>
                <a:ea typeface="Mariah"/>
                <a:cs typeface="Mariah"/>
                <a:sym typeface="Mariah"/>
              </a:defRPr>
            </a:lvl1pPr>
          </a:lstStyle>
          <a:p>
            <a:pPr/>
            <a:r>
              <a:t>For assembling To Worship</a:t>
            </a:r>
          </a:p>
        </p:txBody>
      </p:sp>
      <p:sp>
        <p:nvSpPr>
          <p:cNvPr id="430" name="Shape 430"/>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31" name="Shape 431"/>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graphicFrame>
        <p:nvGraphicFramePr>
          <p:cNvPr id="434" name="Table 434"/>
          <p:cNvGraphicFramePr/>
          <p:nvPr/>
        </p:nvGraphicFramePr>
        <p:xfrm>
          <a:off x="108373" y="3489621"/>
          <a:ext cx="12679680" cy="397101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705263"/>
                <a:gridCol w="2272420"/>
                <a:gridCol w="2380631"/>
                <a:gridCol w="2921684"/>
                <a:gridCol w="2380630"/>
              </a:tblGrid>
              <a:tr h="849702">
                <a:tc>
                  <a:txBody>
                    <a:bodyPr/>
                    <a:lstStyle/>
                    <a:p>
                      <a:pPr algn="ctr">
                        <a:spcBef>
                          <a:spcPts val="2500"/>
                        </a:spcBef>
                      </a:pPr>
                      <a:r>
                        <a:rPr sz="3800">
                          <a:solidFill>
                            <a:srgbClr val="FFFFFF"/>
                          </a:solidFill>
                          <a:latin typeface="Cambria"/>
                          <a:ea typeface="Cambria"/>
                          <a:cs typeface="Cambria"/>
                          <a:sym typeface="Cambria"/>
                        </a:rPr>
                        <a:t>Authorized</a:t>
                      </a:r>
                    </a:p>
                  </a:txBody>
                  <a:tcPr marL="0" marR="0" marT="0" marB="0" anchor="ctr" anchorCtr="0" horzOverflow="overflow">
                    <a:lnL w="25400">
                      <a:solidFill>
                        <a:srgbClr val="0000FF"/>
                      </a:solidFill>
                    </a:lnL>
                    <a:lnR w="12700">
                      <a:solidFill>
                        <a:srgbClr val="000000"/>
                      </a:solidFill>
                    </a:lnR>
                    <a:lnT w="25400">
                      <a:solidFill>
                        <a:srgbClr val="0000FF"/>
                      </a:solidFill>
                    </a:lnT>
                    <a:lnB w="12700">
                      <a:solidFill>
                        <a:srgbClr val="000000"/>
                      </a:solidFill>
                    </a:lnB>
                    <a:solidFill>
                      <a:schemeClr val="accent2"/>
                    </a:solidFill>
                  </a:tcPr>
                </a:tc>
                <a:tc>
                  <a:txBody>
                    <a:bodyPr/>
                    <a:lstStyle/>
                    <a:p>
                      <a:pPr algn="ctr">
                        <a:spcBef>
                          <a:spcPts val="2500"/>
                        </a:spcBef>
                      </a:pPr>
                      <a:r>
                        <a:rPr sz="3800">
                          <a:solidFill>
                            <a:srgbClr val="FFFFFF"/>
                          </a:solidFill>
                          <a:latin typeface="Cambria"/>
                          <a:ea typeface="Cambria"/>
                          <a:cs typeface="Cambria"/>
                          <a:sym typeface="Cambria"/>
                        </a:rPr>
                        <a:t>Essential</a:t>
                      </a:r>
                    </a:p>
                  </a:txBody>
                  <a:tcPr marL="0" marR="0" marT="0" marB="0" anchor="ctr" anchorCtr="0" horzOverflow="overflow">
                    <a:lnL w="12700">
                      <a:solidFill>
                        <a:srgbClr val="000000"/>
                      </a:solidFill>
                    </a:lnL>
                    <a:lnR w="12700">
                      <a:solidFill>
                        <a:srgbClr val="000000"/>
                      </a:solidFill>
                    </a:lnR>
                    <a:lnT w="25400">
                      <a:solidFill>
                        <a:srgbClr val="0000FF"/>
                      </a:solidFill>
                    </a:lnT>
                    <a:lnB w="12700">
                      <a:solidFill>
                        <a:srgbClr val="000000"/>
                      </a:solidFill>
                    </a:lnB>
                    <a:solidFill>
                      <a:schemeClr val="accent2"/>
                    </a:solidFill>
                  </a:tcPr>
                </a:tc>
                <a:tc>
                  <a:txBody>
                    <a:bodyPr/>
                    <a:lstStyle/>
                    <a:p>
                      <a:pPr algn="ctr">
                        <a:spcBef>
                          <a:spcPts val="2500"/>
                        </a:spcBef>
                      </a:pPr>
                      <a:r>
                        <a:rPr sz="3800">
                          <a:solidFill>
                            <a:srgbClr val="FFFFFF"/>
                          </a:solidFill>
                          <a:latin typeface="Cambria"/>
                          <a:ea typeface="Cambria"/>
                          <a:cs typeface="Cambria"/>
                          <a:sym typeface="Cambria"/>
                        </a:rPr>
                        <a:t>Aids</a:t>
                      </a:r>
                    </a:p>
                  </a:txBody>
                  <a:tcPr marL="0" marR="0" marT="0" marB="0" anchor="ctr" anchorCtr="0" horzOverflow="overflow">
                    <a:lnL w="12700">
                      <a:solidFill>
                        <a:srgbClr val="000000"/>
                      </a:solidFill>
                    </a:lnL>
                    <a:lnR w="12700">
                      <a:solidFill>
                        <a:srgbClr val="000000"/>
                      </a:solidFill>
                    </a:lnR>
                    <a:lnT w="25400">
                      <a:solidFill>
                        <a:srgbClr val="0000FF"/>
                      </a:solidFill>
                    </a:lnT>
                    <a:lnB w="12700">
                      <a:solidFill>
                        <a:srgbClr val="000000"/>
                      </a:solidFill>
                    </a:lnB>
                    <a:solidFill>
                      <a:schemeClr val="accent2"/>
                    </a:solidFill>
                  </a:tcPr>
                </a:tc>
                <a:tc>
                  <a:txBody>
                    <a:bodyPr/>
                    <a:lstStyle/>
                    <a:p>
                      <a:pPr algn="ctr">
                        <a:spcBef>
                          <a:spcPts val="2500"/>
                        </a:spcBef>
                      </a:pPr>
                      <a:r>
                        <a:rPr sz="3800">
                          <a:solidFill>
                            <a:srgbClr val="FFFFFF"/>
                          </a:solidFill>
                          <a:latin typeface="Cambria"/>
                          <a:ea typeface="Cambria"/>
                          <a:cs typeface="Cambria"/>
                          <a:sym typeface="Cambria"/>
                        </a:rPr>
                        <a:t>Not Authorized</a:t>
                      </a:r>
                    </a:p>
                  </a:txBody>
                  <a:tcPr marL="0" marR="0" marT="0" marB="0" anchor="ctr" anchorCtr="0" horzOverflow="overflow">
                    <a:lnL w="12700">
                      <a:solidFill>
                        <a:srgbClr val="000000"/>
                      </a:solidFill>
                    </a:lnL>
                    <a:lnR w="12700">
                      <a:solidFill>
                        <a:srgbClr val="000000"/>
                      </a:solidFill>
                    </a:lnR>
                    <a:lnT w="25400">
                      <a:solidFill>
                        <a:srgbClr val="0000FF"/>
                      </a:solidFill>
                    </a:lnT>
                    <a:lnB w="12700">
                      <a:solidFill>
                        <a:srgbClr val="000000"/>
                      </a:solidFill>
                    </a:lnB>
                    <a:solidFill>
                      <a:schemeClr val="accent2"/>
                    </a:solidFill>
                  </a:tcPr>
                </a:tc>
                <a:tc>
                  <a:txBody>
                    <a:bodyPr/>
                    <a:lstStyle/>
                    <a:p>
                      <a:pPr algn="ctr">
                        <a:spcBef>
                          <a:spcPts val="2500"/>
                        </a:spcBef>
                      </a:pPr>
                      <a:r>
                        <a:rPr sz="3800">
                          <a:solidFill>
                            <a:srgbClr val="FFFFFF"/>
                          </a:solidFill>
                          <a:latin typeface="Cambria"/>
                          <a:ea typeface="Cambria"/>
                          <a:cs typeface="Cambria"/>
                          <a:sym typeface="Cambria"/>
                        </a:rPr>
                        <a:t>Additions</a:t>
                      </a:r>
                    </a:p>
                  </a:txBody>
                  <a:tcPr marL="0" marR="0" marT="0" marB="0" anchor="ctr" anchorCtr="0" horzOverflow="overflow">
                    <a:lnL w="12700">
                      <a:solidFill>
                        <a:srgbClr val="000000"/>
                      </a:solidFill>
                    </a:lnL>
                    <a:lnR w="25400">
                      <a:solidFill>
                        <a:srgbClr val="0000FF"/>
                      </a:solidFill>
                    </a:lnR>
                    <a:lnT w="25400">
                      <a:solidFill>
                        <a:srgbClr val="0000FF"/>
                      </a:solidFill>
                    </a:lnT>
                    <a:lnB w="12700">
                      <a:solidFill>
                        <a:srgbClr val="000000"/>
                      </a:solidFill>
                    </a:lnB>
                    <a:solidFill>
                      <a:schemeClr val="accent2"/>
                    </a:solidFill>
                  </a:tcPr>
                </a:tc>
              </a:tr>
              <a:tr h="1035788">
                <a:tc>
                  <a:txBody>
                    <a:bodyPr/>
                    <a:lstStyle/>
                    <a:p>
                      <a:pPr algn="ctr">
                        <a:spcBef>
                          <a:spcPts val="1700"/>
                        </a:spcBef>
                      </a:pPr>
                      <a:r>
                        <a:rPr sz="3800">
                          <a:latin typeface="Cambria"/>
                          <a:ea typeface="Cambria"/>
                          <a:cs typeface="Cambria"/>
                          <a:sym typeface="Cambria"/>
                        </a:rPr>
                        <a:t>Sing-     (Eph. 5:19)</a:t>
                      </a:r>
                    </a:p>
                  </a:txBody>
                  <a:tcPr marL="0" marR="0" marT="0" marB="0" anchor="ctr" anchorCtr="0" horzOverflow="overflow">
                    <a:lnL w="25400">
                      <a:solidFill>
                        <a:srgbClr val="0000FF"/>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Song</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Book</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Play</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Piano</a:t>
                      </a:r>
                    </a:p>
                  </a:txBody>
                  <a:tcPr marL="0" marR="0" marT="0" marB="0" anchor="ctr" anchorCtr="0" horzOverflow="overflow">
                    <a:lnL w="12700">
                      <a:solidFill>
                        <a:srgbClr val="000000"/>
                      </a:solidFill>
                    </a:lnL>
                    <a:lnR w="25400">
                      <a:solidFill>
                        <a:srgbClr val="0000FF"/>
                      </a:solidFill>
                    </a:lnR>
                    <a:lnT w="12700">
                      <a:solidFill>
                        <a:srgbClr val="000000"/>
                      </a:solidFill>
                    </a:lnT>
                    <a:lnB w="12700">
                      <a:solidFill>
                        <a:srgbClr val="000000"/>
                      </a:solidFill>
                    </a:lnB>
                    <a:solidFill>
                      <a:srgbClr val="FBEEC9"/>
                    </a:solidFill>
                  </a:tcPr>
                </a:tc>
              </a:tr>
              <a:tr h="1035788">
                <a:tc>
                  <a:txBody>
                    <a:bodyPr/>
                    <a:lstStyle/>
                    <a:p>
                      <a:pPr algn="ctr">
                        <a:spcBef>
                          <a:spcPts val="1700"/>
                        </a:spcBef>
                      </a:pPr>
                      <a:r>
                        <a:rPr sz="3800">
                          <a:latin typeface="Cambria"/>
                          <a:ea typeface="Cambria"/>
                          <a:cs typeface="Cambria"/>
                          <a:sym typeface="Cambria"/>
                        </a:rPr>
                        <a:t>Immerse (Acts 8:38)</a:t>
                      </a:r>
                    </a:p>
                  </a:txBody>
                  <a:tcPr marL="0" marR="0" marT="0" marB="0" anchor="ctr" anchorCtr="0" horzOverflow="overflow">
                    <a:lnL w="25400">
                      <a:solidFill>
                        <a:srgbClr val="0000FF"/>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Much Water</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Baptistry</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Sprinkle</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EEC9"/>
                    </a:solidFill>
                  </a:tcPr>
                </a:tc>
                <a:tc>
                  <a:txBody>
                    <a:bodyPr/>
                    <a:lstStyle/>
                    <a:p>
                      <a:pPr algn="ctr">
                        <a:spcBef>
                          <a:spcPts val="1700"/>
                        </a:spcBef>
                      </a:pPr>
                      <a:r>
                        <a:rPr sz="3800">
                          <a:latin typeface="Cambria"/>
                          <a:ea typeface="Cambria"/>
                          <a:cs typeface="Cambria"/>
                          <a:sym typeface="Cambria"/>
                        </a:rPr>
                        <a:t>Font</a:t>
                      </a:r>
                    </a:p>
                  </a:txBody>
                  <a:tcPr marL="0" marR="0" marT="0" marB="0" anchor="ctr" anchorCtr="0" horzOverflow="overflow">
                    <a:lnL w="12700">
                      <a:solidFill>
                        <a:srgbClr val="000000"/>
                      </a:solidFill>
                    </a:lnL>
                    <a:lnR w="25400">
                      <a:solidFill>
                        <a:srgbClr val="0000FF"/>
                      </a:solidFill>
                    </a:lnR>
                    <a:lnT w="12700">
                      <a:solidFill>
                        <a:srgbClr val="000000"/>
                      </a:solidFill>
                    </a:lnT>
                    <a:lnB w="12700">
                      <a:solidFill>
                        <a:srgbClr val="000000"/>
                      </a:solidFill>
                    </a:lnB>
                    <a:solidFill>
                      <a:srgbClr val="FBEEC9"/>
                    </a:solidFill>
                  </a:tcPr>
                </a:tc>
              </a:tr>
              <a:tr h="1039653">
                <a:tc>
                  <a:txBody>
                    <a:bodyPr/>
                    <a:lstStyle/>
                    <a:p>
                      <a:pPr algn="ctr">
                        <a:spcBef>
                          <a:spcPts val="1700"/>
                        </a:spcBef>
                      </a:pPr>
                      <a:r>
                        <a:rPr sz="3800">
                          <a:latin typeface="Cambria"/>
                          <a:ea typeface="Cambria"/>
                          <a:cs typeface="Cambria"/>
                          <a:sym typeface="Cambria"/>
                        </a:rPr>
                        <a:t>Assemble (Heb. 10:25)</a:t>
                      </a:r>
                    </a:p>
                  </a:txBody>
                  <a:tcPr marL="0" marR="0" marT="0" marB="0" anchor="ctr" anchorCtr="0" horzOverflow="overflow">
                    <a:lnL w="25400">
                      <a:solidFill>
                        <a:srgbClr val="0000FF"/>
                      </a:solidFill>
                    </a:lnL>
                    <a:lnR w="12700">
                      <a:solidFill>
                        <a:srgbClr val="000000"/>
                      </a:solidFill>
                    </a:lnR>
                    <a:lnT w="12700">
                      <a:solidFill>
                        <a:srgbClr val="000000"/>
                      </a:solidFill>
                    </a:lnT>
                    <a:lnB w="25400">
                      <a:solidFill>
                        <a:srgbClr val="0000FF"/>
                      </a:solidFill>
                    </a:lnB>
                    <a:solidFill>
                      <a:srgbClr val="FBEEC9"/>
                    </a:solidFill>
                  </a:tcPr>
                </a:tc>
                <a:tc>
                  <a:txBody>
                    <a:bodyPr/>
                    <a:lstStyle/>
                    <a:p>
                      <a:pPr algn="ctr">
                        <a:spcBef>
                          <a:spcPts val="1700"/>
                        </a:spcBef>
                      </a:pPr>
                      <a:r>
                        <a:rPr sz="3800">
                          <a:latin typeface="Cambria"/>
                          <a:ea typeface="Cambria"/>
                          <a:cs typeface="Cambria"/>
                          <a:sym typeface="Cambria"/>
                        </a:rPr>
                        <a:t>Place</a:t>
                      </a:r>
                    </a:p>
                  </a:txBody>
                  <a:tcPr marL="0" marR="0" marT="0" marB="0" anchor="ctr" anchorCtr="0" horzOverflow="overflow">
                    <a:lnL w="12700">
                      <a:solidFill>
                        <a:srgbClr val="000000"/>
                      </a:solidFill>
                    </a:lnL>
                    <a:lnR w="12700">
                      <a:solidFill>
                        <a:srgbClr val="000000"/>
                      </a:solidFill>
                    </a:lnR>
                    <a:lnT w="12700">
                      <a:solidFill>
                        <a:srgbClr val="000000"/>
                      </a:solidFill>
                    </a:lnT>
                    <a:lnB w="25400">
                      <a:solidFill>
                        <a:srgbClr val="0000FF"/>
                      </a:solidFill>
                    </a:lnB>
                    <a:solidFill>
                      <a:srgbClr val="FBEEC9"/>
                    </a:solidFill>
                  </a:tcPr>
                </a:tc>
                <a:tc>
                  <a:txBody>
                    <a:bodyPr/>
                    <a:lstStyle/>
                    <a:p>
                      <a:pPr algn="ctr">
                        <a:spcBef>
                          <a:spcPts val="1700"/>
                        </a:spcBef>
                      </a:pPr>
                      <a:r>
                        <a:rPr sz="3800">
                          <a:latin typeface="Cambria"/>
                          <a:ea typeface="Cambria"/>
                          <a:cs typeface="Cambria"/>
                          <a:sym typeface="Cambria"/>
                        </a:rPr>
                        <a:t>Meeting House</a:t>
                      </a:r>
                    </a:p>
                  </a:txBody>
                  <a:tcPr marL="0" marR="0" marT="0" marB="0" anchor="ctr" anchorCtr="0" horzOverflow="overflow">
                    <a:lnL w="12700">
                      <a:solidFill>
                        <a:srgbClr val="000000"/>
                      </a:solidFill>
                    </a:lnL>
                    <a:lnR w="12700">
                      <a:solidFill>
                        <a:srgbClr val="000000"/>
                      </a:solidFill>
                    </a:lnR>
                    <a:lnT w="12700">
                      <a:solidFill>
                        <a:srgbClr val="000000"/>
                      </a:solidFill>
                    </a:lnT>
                    <a:lnB w="25400">
                      <a:solidFill>
                        <a:srgbClr val="0000FF"/>
                      </a:solidFill>
                    </a:lnB>
                    <a:solidFill>
                      <a:srgbClr val="FBEEC9"/>
                    </a:solidFill>
                  </a:tcPr>
                </a:tc>
                <a:tc>
                  <a:txBody>
                    <a:bodyPr/>
                    <a:lstStyle/>
                    <a:p>
                      <a:pPr algn="ctr">
                        <a:spcBef>
                          <a:spcPts val="1700"/>
                        </a:spcBef>
                      </a:pPr>
                      <a:r>
                        <a:rPr sz="3800">
                          <a:latin typeface="Cambria"/>
                          <a:ea typeface="Cambria"/>
                          <a:cs typeface="Cambria"/>
                          <a:sym typeface="Cambria"/>
                        </a:rPr>
                        <a:t>Social Meals</a:t>
                      </a:r>
                    </a:p>
                  </a:txBody>
                  <a:tcPr marL="0" marR="0" marT="0" marB="0" anchor="ctr" anchorCtr="0" horzOverflow="overflow">
                    <a:lnL w="12700">
                      <a:solidFill>
                        <a:srgbClr val="000000"/>
                      </a:solidFill>
                    </a:lnL>
                    <a:lnR w="12700">
                      <a:solidFill>
                        <a:srgbClr val="000000"/>
                      </a:solidFill>
                    </a:lnR>
                    <a:lnT w="12700">
                      <a:solidFill>
                        <a:srgbClr val="000000"/>
                      </a:solidFill>
                    </a:lnT>
                    <a:lnB w="25400">
                      <a:solidFill>
                        <a:srgbClr val="0000FF"/>
                      </a:solidFill>
                    </a:lnB>
                    <a:solidFill>
                      <a:srgbClr val="FBEEC9"/>
                    </a:solidFill>
                  </a:tcPr>
                </a:tc>
                <a:tc>
                  <a:txBody>
                    <a:bodyPr/>
                    <a:lstStyle/>
                    <a:p>
                      <a:pPr algn="ctr">
                        <a:spcBef>
                          <a:spcPts val="1700"/>
                        </a:spcBef>
                      </a:pPr>
                      <a:r>
                        <a:rPr sz="3800">
                          <a:latin typeface="Cambria"/>
                          <a:ea typeface="Cambria"/>
                          <a:cs typeface="Cambria"/>
                          <a:sym typeface="Cambria"/>
                        </a:rPr>
                        <a:t>“Annex”</a:t>
                      </a:r>
                    </a:p>
                  </a:txBody>
                  <a:tcPr marL="0" marR="0" marT="0" marB="0" anchor="ctr" anchorCtr="0" horzOverflow="overflow">
                    <a:lnL w="12700">
                      <a:solidFill>
                        <a:srgbClr val="000000"/>
                      </a:solidFill>
                    </a:lnL>
                    <a:lnR w="25400">
                      <a:solidFill>
                        <a:srgbClr val="0000FF"/>
                      </a:solidFill>
                    </a:lnR>
                    <a:lnT w="12700">
                      <a:solidFill>
                        <a:srgbClr val="000000"/>
                      </a:solidFill>
                    </a:lnT>
                    <a:lnB w="25400">
                      <a:solidFill>
                        <a:srgbClr val="0000FF"/>
                      </a:solidFill>
                    </a:lnB>
                    <a:solidFill>
                      <a:srgbClr val="FBEEC9"/>
                    </a:solidFill>
                  </a:tcPr>
                </a:tc>
              </a:tr>
            </a:tbl>
          </a:graphicData>
        </a:graphic>
      </p:graphicFrame>
      <p:sp>
        <p:nvSpPr>
          <p:cNvPr id="435" name="Shape 435"/>
          <p:cNvSpPr/>
          <p:nvPr/>
        </p:nvSpPr>
        <p:spPr>
          <a:xfrm>
            <a:off x="-1" y="2106812"/>
            <a:ext cx="13004801" cy="1476249"/>
          </a:xfrm>
          <a:prstGeom prst="rect">
            <a:avLst/>
          </a:prstGeom>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9200">
                <a:solidFill>
                  <a:srgbClr val="D88F37"/>
                </a:solidFill>
                <a:latin typeface="Pythagoras"/>
                <a:ea typeface="Pythagoras"/>
                <a:cs typeface="Pythagoras"/>
                <a:sym typeface="Pythagoras"/>
              </a:defRPr>
            </a:lvl1pPr>
          </a:lstStyle>
          <a:p>
            <a:pPr/>
            <a:r>
              <a:t>Aids &amp; Additions</a:t>
            </a:r>
          </a:p>
        </p:txBody>
      </p:sp>
      <p:sp>
        <p:nvSpPr>
          <p:cNvPr id="436" name="Shape 436"/>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437" name="Shape 437"/>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8" name="Shape 438"/>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39" name="Shape 439"/>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sp>
        <p:nvSpPr>
          <p:cNvPr id="442" name="Shape 442"/>
          <p:cNvSpPr/>
          <p:nvPr/>
        </p:nvSpPr>
        <p:spPr>
          <a:xfrm>
            <a:off x="8140699" y="3034453"/>
            <a:ext cx="4755728" cy="1733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5" y="0"/>
                </a:moveTo>
                <a:lnTo>
                  <a:pt x="21600" y="0"/>
                </a:lnTo>
                <a:lnTo>
                  <a:pt x="21600" y="18000"/>
                </a:lnTo>
                <a:cubicBezTo>
                  <a:pt x="21600" y="19988"/>
                  <a:pt x="20971" y="21600"/>
                  <a:pt x="20195" y="21600"/>
                </a:cubicBezTo>
                <a:lnTo>
                  <a:pt x="0" y="21600"/>
                </a:lnTo>
                <a:lnTo>
                  <a:pt x="0" y="3600"/>
                </a:lnTo>
                <a:cubicBezTo>
                  <a:pt x="0" y="1612"/>
                  <a:pt x="629" y="0"/>
                  <a:pt x="1405"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sp>
        <p:nvSpPr>
          <p:cNvPr id="443" name="Shape 443"/>
          <p:cNvSpPr/>
          <p:nvPr/>
        </p:nvSpPr>
        <p:spPr>
          <a:xfrm>
            <a:off x="108373" y="3034453"/>
            <a:ext cx="4755728" cy="1733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5" y="0"/>
                </a:moveTo>
                <a:lnTo>
                  <a:pt x="21600" y="0"/>
                </a:lnTo>
                <a:lnTo>
                  <a:pt x="21600" y="18000"/>
                </a:lnTo>
                <a:cubicBezTo>
                  <a:pt x="21600" y="19988"/>
                  <a:pt x="20971" y="21600"/>
                  <a:pt x="20195" y="21600"/>
                </a:cubicBezTo>
                <a:lnTo>
                  <a:pt x="0" y="21600"/>
                </a:lnTo>
                <a:lnTo>
                  <a:pt x="0" y="3600"/>
                </a:lnTo>
                <a:cubicBezTo>
                  <a:pt x="0" y="1612"/>
                  <a:pt x="629" y="0"/>
                  <a:pt x="1405" y="0"/>
                </a:cubicBezTo>
                <a:close/>
              </a:path>
            </a:pathLst>
          </a:custGeom>
          <a:gradFill>
            <a:gsLst>
              <a:gs pos="0">
                <a:schemeClr val="accent1">
                  <a:hueOff val="-618922"/>
                  <a:satOff val="13392"/>
                  <a:lumOff val="35768"/>
                </a:schemeClr>
              </a:gs>
              <a:gs pos="72000">
                <a:srgbClr val="FFBE81"/>
              </a:gs>
              <a:gs pos="100000">
                <a:schemeClr val="accent1">
                  <a:hueOff val="-306003"/>
                  <a:satOff val="13392"/>
                  <a:lumOff val="13758"/>
                </a:schemeClr>
              </a:gs>
            </a:gsLst>
            <a:lin ang="5400000"/>
          </a:gradFill>
          <a:ln w="12700">
            <a:solidFill>
              <a:schemeClr val="accent1"/>
            </a:solidFill>
          </a:ln>
          <a:effectLst>
            <a:outerShdw sx="100000" sy="100000" kx="0" ky="0" algn="b" rotWithShape="0" blurRad="101600" dist="63500" dir="5400000">
              <a:srgbClr val="4E3B30">
                <a:alpha val="60000"/>
              </a:srgbClr>
            </a:outerShdw>
          </a:effectLst>
        </p:spPr>
        <p:txBody>
          <a:bodyPr lIns="65023" tIns="65023" rIns="65023" bIns="65023" anchor="ctr"/>
          <a:lstStyle/>
          <a:p>
            <a:pPr algn="ctr"/>
          </a:p>
        </p:txBody>
      </p:sp>
      <p:pic>
        <p:nvPicPr>
          <p:cNvPr id="444" name="image14.png"/>
          <p:cNvPicPr>
            <a:picLocks noChangeAspect="1"/>
          </p:cNvPicPr>
          <p:nvPr/>
        </p:nvPicPr>
        <p:blipFill>
          <a:blip r:embed="rId2">
            <a:extLst/>
          </a:blip>
          <a:stretch>
            <a:fillRect/>
          </a:stretch>
        </p:blipFill>
        <p:spPr>
          <a:xfrm>
            <a:off x="1" y="4650049"/>
            <a:ext cx="4551680" cy="5103552"/>
          </a:xfrm>
          <a:prstGeom prst="rect">
            <a:avLst/>
          </a:prstGeom>
          <a:ln w="12700">
            <a:miter lim="400000"/>
          </a:ln>
        </p:spPr>
      </p:pic>
      <p:sp>
        <p:nvSpPr>
          <p:cNvPr id="445" name="Shape 445"/>
          <p:cNvSpPr/>
          <p:nvPr/>
        </p:nvSpPr>
        <p:spPr>
          <a:xfrm>
            <a:off x="656716" y="3210556"/>
            <a:ext cx="3238250" cy="138176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mj-lt"/>
                <a:ea typeface="+mj-ea"/>
                <a:cs typeface="+mj-cs"/>
                <a:sym typeface="Arial"/>
              </a:defRPr>
            </a:pPr>
            <a:r>
              <a:t>Assembling</a:t>
            </a:r>
          </a:p>
          <a:p>
            <a:pPr algn="ct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mj-lt"/>
                <a:ea typeface="+mj-ea"/>
                <a:cs typeface="+mj-cs"/>
                <a:sym typeface="Arial"/>
              </a:defRPr>
            </a:pPr>
            <a:r>
              <a:t>To Worship?</a:t>
            </a:r>
          </a:p>
        </p:txBody>
      </p:sp>
      <p:pic>
        <p:nvPicPr>
          <p:cNvPr id="446" name="image9.pdf"/>
          <p:cNvPicPr>
            <a:picLocks noChangeAspect="1"/>
          </p:cNvPicPr>
          <p:nvPr/>
        </p:nvPicPr>
        <p:blipFill>
          <a:blip r:embed="rId3">
            <a:extLst/>
          </a:blip>
          <a:stretch>
            <a:fillRect/>
          </a:stretch>
        </p:blipFill>
        <p:spPr>
          <a:xfrm flipH="1">
            <a:off x="8344746" y="4768426"/>
            <a:ext cx="4660054" cy="4985175"/>
          </a:xfrm>
          <a:prstGeom prst="rect">
            <a:avLst/>
          </a:prstGeom>
          <a:ln w="12700">
            <a:miter lim="400000"/>
          </a:ln>
        </p:spPr>
      </p:pic>
      <p:sp>
        <p:nvSpPr>
          <p:cNvPr id="447" name="Shape 447"/>
          <p:cNvSpPr/>
          <p:nvPr/>
        </p:nvSpPr>
        <p:spPr>
          <a:xfrm>
            <a:off x="8087749" y="3210556"/>
            <a:ext cx="4861628" cy="1381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mj-lt"/>
                <a:ea typeface="+mj-ea"/>
                <a:cs typeface="+mj-cs"/>
                <a:sym typeface="Arial"/>
              </a:defRPr>
            </a:lvl1pPr>
          </a:lstStyle>
          <a:p>
            <a:pPr/>
            <a:r>
              <a:t>Church Sponsored Recreation?</a:t>
            </a:r>
          </a:p>
        </p:txBody>
      </p:sp>
      <p:sp>
        <p:nvSpPr>
          <p:cNvPr id="448" name="Shape 448"/>
          <p:cNvSpPr/>
          <p:nvPr/>
        </p:nvSpPr>
        <p:spPr>
          <a:xfrm>
            <a:off x="4876800" y="3467946"/>
            <a:ext cx="3359574" cy="594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spcBef>
                <a:spcPts val="2700"/>
              </a:spcBef>
              <a:defRPr sz="4400">
                <a:latin typeface="Adelon"/>
                <a:ea typeface="Adelon"/>
                <a:cs typeface="Adelon"/>
                <a:sym typeface="Adelon"/>
              </a:defRPr>
            </a:pPr>
            <a:r>
              <a:t>Authorized?</a:t>
            </a:r>
          </a:p>
          <a:p>
            <a:pPr algn="ctr">
              <a:spcBef>
                <a:spcPts val="2700"/>
              </a:spcBef>
              <a:defRPr sz="4400">
                <a:latin typeface="Adelon"/>
                <a:ea typeface="Adelon"/>
                <a:cs typeface="Adelon"/>
                <a:sym typeface="Adelon"/>
              </a:defRPr>
            </a:pPr>
            <a:r>
              <a:t>Specified?</a:t>
            </a:r>
          </a:p>
          <a:p>
            <a:pPr algn="ctr">
              <a:spcBef>
                <a:spcPts val="2700"/>
              </a:spcBef>
              <a:defRPr sz="4400">
                <a:latin typeface="Adelon"/>
                <a:ea typeface="Adelon"/>
                <a:cs typeface="Adelon"/>
                <a:sym typeface="Adelon"/>
              </a:defRPr>
            </a:pPr>
            <a:r>
              <a:t>Approved Examples?</a:t>
            </a:r>
          </a:p>
          <a:p>
            <a:pPr algn="ctr">
              <a:spcBef>
                <a:spcPts val="2700"/>
              </a:spcBef>
              <a:defRPr sz="4400">
                <a:latin typeface="Adelon"/>
                <a:ea typeface="Adelon"/>
                <a:cs typeface="Adelon"/>
                <a:sym typeface="Adelon"/>
              </a:defRPr>
            </a:pPr>
            <a:r>
              <a:t>Directly Aides?</a:t>
            </a:r>
          </a:p>
          <a:p>
            <a:pPr algn="ctr">
              <a:spcBef>
                <a:spcPts val="2700"/>
              </a:spcBef>
              <a:defRPr sz="4400">
                <a:latin typeface="Adelon"/>
                <a:ea typeface="Adelon"/>
                <a:cs typeface="Adelon"/>
                <a:sym typeface="Adelon"/>
              </a:defRPr>
            </a:pPr>
            <a:r>
              <a:t>Forbidden?</a:t>
            </a:r>
          </a:p>
        </p:txBody>
      </p:sp>
      <p:sp>
        <p:nvSpPr>
          <p:cNvPr id="449" name="Shape 449"/>
          <p:cNvSpPr/>
          <p:nvPr/>
        </p:nvSpPr>
        <p:spPr>
          <a:xfrm>
            <a:off x="4443306" y="3684693"/>
            <a:ext cx="541868" cy="433494"/>
          </a:xfrm>
          <a:prstGeom prst="leftArrow">
            <a:avLst>
              <a:gd name="adj1" fmla="val 50000"/>
              <a:gd name="adj2" fmla="val 50000"/>
            </a:avLst>
          </a:prstGeom>
          <a:solidFill>
            <a:srgbClr val="C00000"/>
          </a:solidFill>
          <a:ln w="25400">
            <a:solidFill>
              <a:srgbClr val="AF7622"/>
            </a:solidFill>
          </a:ln>
        </p:spPr>
        <p:txBody>
          <a:bodyPr lIns="65023" tIns="65023" rIns="65023" bIns="65023" anchor="ctr"/>
          <a:lstStyle/>
          <a:p>
            <a:pPr algn="ctr">
              <a:defRPr>
                <a:solidFill>
                  <a:srgbClr val="FFFFFF"/>
                </a:solidFill>
              </a:defRPr>
            </a:pPr>
          </a:p>
        </p:txBody>
      </p:sp>
      <p:sp>
        <p:nvSpPr>
          <p:cNvPr id="450" name="Shape 450"/>
          <p:cNvSpPr/>
          <p:nvPr/>
        </p:nvSpPr>
        <p:spPr>
          <a:xfrm>
            <a:off x="4443306" y="4660053"/>
            <a:ext cx="541868" cy="433494"/>
          </a:xfrm>
          <a:prstGeom prst="leftArrow">
            <a:avLst>
              <a:gd name="adj1" fmla="val 50000"/>
              <a:gd name="adj2" fmla="val 50000"/>
            </a:avLst>
          </a:prstGeom>
          <a:solidFill>
            <a:srgbClr val="C00000"/>
          </a:solidFill>
          <a:ln w="25400">
            <a:solidFill>
              <a:srgbClr val="AF7622"/>
            </a:solidFill>
          </a:ln>
        </p:spPr>
        <p:txBody>
          <a:bodyPr lIns="65023" tIns="65023" rIns="65023" bIns="65023" anchor="ctr"/>
          <a:lstStyle/>
          <a:p>
            <a:pPr algn="ctr">
              <a:defRPr>
                <a:solidFill>
                  <a:srgbClr val="FFFFFF"/>
                </a:solidFill>
              </a:defRPr>
            </a:pPr>
          </a:p>
        </p:txBody>
      </p:sp>
      <p:sp>
        <p:nvSpPr>
          <p:cNvPr id="451" name="Shape 451"/>
          <p:cNvSpPr/>
          <p:nvPr/>
        </p:nvSpPr>
        <p:spPr>
          <a:xfrm>
            <a:off x="4443306" y="5852159"/>
            <a:ext cx="541868" cy="433495"/>
          </a:xfrm>
          <a:prstGeom prst="leftArrow">
            <a:avLst>
              <a:gd name="adj1" fmla="val 50000"/>
              <a:gd name="adj2" fmla="val 50000"/>
            </a:avLst>
          </a:prstGeom>
          <a:solidFill>
            <a:srgbClr val="C00000"/>
          </a:solidFill>
          <a:ln w="25400">
            <a:solidFill>
              <a:srgbClr val="AF7622"/>
            </a:solidFill>
          </a:ln>
        </p:spPr>
        <p:txBody>
          <a:bodyPr lIns="65023" tIns="65023" rIns="65023" bIns="65023" anchor="ctr"/>
          <a:lstStyle/>
          <a:p>
            <a:pPr algn="ctr">
              <a:defRPr>
                <a:solidFill>
                  <a:srgbClr val="FFFFFF"/>
                </a:solidFill>
              </a:defRPr>
            </a:pPr>
          </a:p>
        </p:txBody>
      </p:sp>
      <p:sp>
        <p:nvSpPr>
          <p:cNvPr id="452" name="Shape 452"/>
          <p:cNvSpPr/>
          <p:nvPr/>
        </p:nvSpPr>
        <p:spPr>
          <a:xfrm>
            <a:off x="4443306" y="7369386"/>
            <a:ext cx="541868" cy="433494"/>
          </a:xfrm>
          <a:prstGeom prst="leftArrow">
            <a:avLst>
              <a:gd name="adj1" fmla="val 50000"/>
              <a:gd name="adj2" fmla="val 50000"/>
            </a:avLst>
          </a:prstGeom>
          <a:solidFill>
            <a:srgbClr val="C00000"/>
          </a:solidFill>
          <a:ln w="25400">
            <a:solidFill>
              <a:srgbClr val="AF7622"/>
            </a:solidFill>
          </a:ln>
        </p:spPr>
        <p:txBody>
          <a:bodyPr lIns="65023" tIns="65023" rIns="65023" bIns="65023" anchor="ctr"/>
          <a:lstStyle/>
          <a:p>
            <a:pPr algn="ctr">
              <a:defRPr>
                <a:solidFill>
                  <a:srgbClr val="FFFFFF"/>
                </a:solidFill>
              </a:defRPr>
            </a:pPr>
          </a:p>
        </p:txBody>
      </p:sp>
      <p:sp>
        <p:nvSpPr>
          <p:cNvPr id="453" name="Shape 453"/>
          <p:cNvSpPr/>
          <p:nvPr/>
        </p:nvSpPr>
        <p:spPr>
          <a:xfrm rot="10964029">
            <a:off x="8001259" y="8832254"/>
            <a:ext cx="541867" cy="433495"/>
          </a:xfrm>
          <a:prstGeom prst="leftArrow">
            <a:avLst>
              <a:gd name="adj1" fmla="val 50000"/>
              <a:gd name="adj2" fmla="val 50000"/>
            </a:avLst>
          </a:prstGeom>
          <a:solidFill>
            <a:srgbClr val="C00000"/>
          </a:solidFill>
          <a:ln w="25400">
            <a:solidFill>
              <a:srgbClr val="AF7622"/>
            </a:solidFill>
          </a:ln>
        </p:spPr>
        <p:txBody>
          <a:bodyPr lIns="65023" tIns="65023" rIns="65023" bIns="65023" anchor="ctr"/>
          <a:lstStyle/>
          <a:p>
            <a:pPr algn="ctr">
              <a:defRPr>
                <a:solidFill>
                  <a:srgbClr val="FFFFFF"/>
                </a:solidFill>
              </a:defRPr>
            </a:pPr>
          </a:p>
        </p:txBody>
      </p:sp>
      <p:sp>
        <p:nvSpPr>
          <p:cNvPr id="454" name="Shape 454"/>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5" name="Shape 455"/>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56" name="Shape 456"/>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An Expedient To Edification?</a:t>
            </a:r>
          </a:p>
        </p:txBody>
      </p:sp>
      <p:sp>
        <p:nvSpPr>
          <p:cNvPr id="457" name="Shape 457"/>
          <p:cNvSpPr/>
          <p:nvPr/>
        </p:nvSpPr>
        <p:spPr>
          <a:xfrm>
            <a:off x="-1" y="2269405"/>
            <a:ext cx="13004801" cy="765049"/>
          </a:xfrm>
          <a:prstGeom prst="rect">
            <a:avLst/>
          </a:prstGeom>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a:defRPr cap="all" sz="4400">
                <a:solidFill>
                  <a:srgbClr val="D88F37"/>
                </a:solidFill>
                <a:latin typeface="Adelon"/>
                <a:ea typeface="Adelon"/>
                <a:cs typeface="Adelon"/>
                <a:sym typeface="Adelon"/>
              </a:defRPr>
            </a:lvl1pPr>
          </a:lstStyle>
          <a:p>
            <a:pPr/>
            <a:r>
              <a:t>The Local Church Can Make Provision For: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nvSpPr>
        <p:spPr>
          <a:xfrm>
            <a:off x="325119" y="2384213"/>
            <a:ext cx="4660055" cy="5900381"/>
          </a:xfrm>
          <a:prstGeom prst="rect">
            <a:avLst/>
          </a:prstGeom>
          <a:solidFill>
            <a:srgbClr val="FFFFCC"/>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800">
                <a:ln w="14305">
                  <a:solidFill>
                    <a:srgbClr val="7D7D7D"/>
                  </a:solidFill>
                </a:ln>
                <a:solidFill>
                  <a:srgbClr val="C00000"/>
                </a:solidFill>
                <a:latin typeface="+mj-lt"/>
                <a:ea typeface="+mj-ea"/>
                <a:cs typeface="+mj-cs"/>
                <a:sym typeface="Arial"/>
              </a:defRPr>
            </a:pPr>
            <a:r>
              <a:t>L.S. Established During Passover - (Lk. 22:20)</a:t>
            </a:r>
          </a:p>
          <a:p>
            <a:pPr algn="ctr">
              <a:spcBef>
                <a:spcPts val="800"/>
              </a:spcBef>
              <a:defRPr b="1" sz="3800">
                <a:ln w="14305">
                  <a:solidFill>
                    <a:srgbClr val="7D7D7D"/>
                  </a:solidFill>
                </a:ln>
                <a:solidFill>
                  <a:srgbClr val="FBEEC9"/>
                </a:solidFill>
                <a:latin typeface="+mj-lt"/>
                <a:ea typeface="+mj-ea"/>
                <a:cs typeface="+mj-cs"/>
                <a:sym typeface="Arial"/>
              </a:defRPr>
            </a:pPr>
            <a:r>
              <a:t>Jesus Fed People – (John 6:5-14)</a:t>
            </a:r>
          </a:p>
          <a:p>
            <a:pPr lvl="1" indent="0" algn="ctr">
              <a:spcBef>
                <a:spcPts val="800"/>
              </a:spcBef>
              <a:defRPr b="1" sz="3800">
                <a:ln w="14305">
                  <a:solidFill>
                    <a:srgbClr val="7D7D7D"/>
                  </a:solidFill>
                </a:ln>
                <a:solidFill>
                  <a:srgbClr val="FBEEC9"/>
                </a:solidFill>
                <a:latin typeface="+mj-lt"/>
                <a:ea typeface="+mj-ea"/>
                <a:cs typeface="+mj-cs"/>
                <a:sym typeface="Arial"/>
              </a:defRPr>
            </a:pPr>
            <a:r>
              <a:t>The Church Met In Homes – (Acts 12:12; 16:40; 18:7)</a:t>
            </a:r>
          </a:p>
          <a:p>
            <a:pPr lvl="1" indent="0" algn="ctr">
              <a:spcBef>
                <a:spcPts val="800"/>
              </a:spcBef>
              <a:defRPr b="1" sz="3800">
                <a:ln w="14305">
                  <a:solidFill>
                    <a:srgbClr val="7D7D7D"/>
                  </a:solidFill>
                </a:ln>
                <a:solidFill>
                  <a:srgbClr val="FBEEC9"/>
                </a:solidFill>
                <a:latin typeface="+mj-lt"/>
                <a:ea typeface="+mj-ea"/>
                <a:cs typeface="+mj-cs"/>
                <a:sym typeface="Arial"/>
              </a:defRPr>
            </a:pPr>
            <a:r>
              <a:t>The Love Feast – (Jude 12)</a:t>
            </a:r>
          </a:p>
        </p:txBody>
      </p:sp>
      <p:sp>
        <p:nvSpPr>
          <p:cNvPr id="460" name="Shape 460"/>
          <p:cNvSpPr/>
          <p:nvPr/>
        </p:nvSpPr>
        <p:spPr>
          <a:xfrm>
            <a:off x="5418666" y="2600959"/>
            <a:ext cx="7152641" cy="3699596"/>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31258" indent="-631258">
              <a:spcBef>
                <a:spcPts val="800"/>
              </a:spcBef>
              <a:buClr>
                <a:srgbClr val="FBEEC9"/>
              </a:buClr>
              <a:buSzPct val="100000"/>
              <a:buFont typeface="Wingdings 2"/>
              <a:buChar char="⬥"/>
              <a:defRPr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Was the Passover a social meal? (Exo. 13:14-16)</a:t>
            </a:r>
          </a:p>
          <a:p>
            <a:pPr marL="631258" indent="-631258">
              <a:spcBef>
                <a:spcPts val="800"/>
              </a:spcBef>
              <a:buClr>
                <a:srgbClr val="FBEEC9"/>
              </a:buClr>
              <a:buSzPct val="100000"/>
              <a:buFont typeface="Wingdings 2"/>
              <a:buChar char="⬥"/>
              <a:defRPr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The Passover no  part of the Supper (Lk. 22:20).</a:t>
            </a:r>
          </a:p>
          <a:p>
            <a:pPr marL="631258" indent="-631258">
              <a:spcBef>
                <a:spcPts val="800"/>
              </a:spcBef>
              <a:buClr>
                <a:srgbClr val="FBEEC9"/>
              </a:buClr>
              <a:buSzPct val="100000"/>
              <a:buFont typeface="Wingdings 2"/>
              <a:buChar char="⬥"/>
              <a:defRPr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 The practice is condemned by Paul (1 Cor. 11:22,34).</a:t>
            </a:r>
          </a:p>
        </p:txBody>
      </p:sp>
      <p:pic>
        <p:nvPicPr>
          <p:cNvPr id="461" name="image16.png"/>
          <p:cNvPicPr>
            <a:picLocks noChangeAspect="1"/>
          </p:cNvPicPr>
          <p:nvPr/>
        </p:nvPicPr>
        <p:blipFill>
          <a:blip r:embed="rId3">
            <a:extLst/>
          </a:blip>
          <a:stretch>
            <a:fillRect/>
          </a:stretch>
        </p:blipFill>
        <p:spPr>
          <a:xfrm>
            <a:off x="6644640" y="6321777"/>
            <a:ext cx="6360161" cy="3431823"/>
          </a:xfrm>
          <a:prstGeom prst="rect">
            <a:avLst/>
          </a:prstGeom>
          <a:ln w="12700">
            <a:miter lim="400000"/>
          </a:ln>
        </p:spPr>
      </p:pic>
      <p:sp>
        <p:nvSpPr>
          <p:cNvPr id="462" name="Shape 462"/>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3" name="Shape 463"/>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64" name="Shape 464"/>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Arguments Answered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60">
                                            <p:bg/>
                                          </p:spTgt>
                                        </p:tgtEl>
                                        <p:attrNameLst>
                                          <p:attrName>style.visibility</p:attrName>
                                        </p:attrNameLst>
                                      </p:cBhvr>
                                      <p:to>
                                        <p:strVal val="visible"/>
                                      </p:to>
                                    </p:set>
                                    <p:anim calcmode="lin" valueType="num">
                                      <p:cBhvr>
                                        <p:cTn id="7" dur="500" fill="hold"/>
                                        <p:tgtEl>
                                          <p:spTgt spid="460">
                                            <p:bg/>
                                          </p:spTgt>
                                        </p:tgtEl>
                                        <p:attrNameLst>
                                          <p:attrName>ppt_w</p:attrName>
                                        </p:attrNameLst>
                                      </p:cBhvr>
                                      <p:tavLst>
                                        <p:tav tm="0">
                                          <p:val>
                                            <p:fltVal val="0"/>
                                          </p:val>
                                        </p:tav>
                                        <p:tav tm="100000">
                                          <p:val>
                                            <p:strVal val="#ppt_w"/>
                                          </p:val>
                                        </p:tav>
                                      </p:tavLst>
                                    </p:anim>
                                    <p:anim calcmode="lin" valueType="num">
                                      <p:cBhvr>
                                        <p:cTn id="8" dur="500" fill="hold"/>
                                        <p:tgtEl>
                                          <p:spTgt spid="460">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460">
                                            <p:txEl>
                                              <p:pRg st="0" end="0"/>
                                            </p:txEl>
                                          </p:spTgt>
                                        </p:tgtEl>
                                        <p:attrNameLst>
                                          <p:attrName>style.visibility</p:attrName>
                                        </p:attrNameLst>
                                      </p:cBhvr>
                                      <p:to>
                                        <p:strVal val="visible"/>
                                      </p:to>
                                    </p:set>
                                    <p:anim calcmode="lin" valueType="num">
                                      <p:cBhvr>
                                        <p:cTn id="11" dur="500" fill="hold"/>
                                        <p:tgtEl>
                                          <p:spTgt spid="46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6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460">
                                            <p:txEl>
                                              <p:pRg st="1" end="1"/>
                                            </p:txEl>
                                          </p:spTgt>
                                        </p:tgtEl>
                                        <p:attrNameLst>
                                          <p:attrName>style.visibility</p:attrName>
                                        </p:attrNameLst>
                                      </p:cBhvr>
                                      <p:to>
                                        <p:strVal val="visible"/>
                                      </p:to>
                                    </p:set>
                                    <p:anim calcmode="lin" valueType="num">
                                      <p:cBhvr>
                                        <p:cTn id="17" dur="500" fill="hold"/>
                                        <p:tgtEl>
                                          <p:spTgt spid="46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6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460">
                                            <p:txEl>
                                              <p:pRg st="2" end="2"/>
                                            </p:txEl>
                                          </p:spTgt>
                                        </p:tgtEl>
                                        <p:attrNameLst>
                                          <p:attrName>style.visibility</p:attrName>
                                        </p:attrNameLst>
                                      </p:cBhvr>
                                      <p:to>
                                        <p:strVal val="visible"/>
                                      </p:to>
                                    </p:set>
                                    <p:anim calcmode="lin" valueType="num">
                                      <p:cBhvr>
                                        <p:cTn id="23" dur="500" fill="hold"/>
                                        <p:tgtEl>
                                          <p:spTgt spid="46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6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0"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8" name="image17.png"/>
          <p:cNvPicPr>
            <a:picLocks noChangeAspect="1"/>
          </p:cNvPicPr>
          <p:nvPr/>
        </p:nvPicPr>
        <p:blipFill>
          <a:blip r:embed="rId3">
            <a:extLst/>
          </a:blip>
          <a:stretch>
            <a:fillRect/>
          </a:stretch>
        </p:blipFill>
        <p:spPr>
          <a:xfrm>
            <a:off x="4876800" y="2167466"/>
            <a:ext cx="3470204" cy="7326624"/>
          </a:xfrm>
          <a:prstGeom prst="rect">
            <a:avLst/>
          </a:prstGeom>
          <a:ln w="12700">
            <a:miter lim="400000"/>
          </a:ln>
        </p:spPr>
      </p:pic>
      <p:sp>
        <p:nvSpPr>
          <p:cNvPr id="469" name="Shape 469"/>
          <p:cNvSpPr/>
          <p:nvPr/>
        </p:nvSpPr>
        <p:spPr>
          <a:xfrm>
            <a:off x="325119" y="2384213"/>
            <a:ext cx="4660055" cy="5900381"/>
          </a:xfrm>
          <a:prstGeom prst="rect">
            <a:avLst/>
          </a:prstGeom>
          <a:solidFill>
            <a:srgbClr val="FFFFCC"/>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800">
                <a:ln w="14305">
                  <a:solidFill>
                    <a:srgbClr val="7D7D7D"/>
                  </a:solidFill>
                </a:ln>
                <a:solidFill>
                  <a:srgbClr val="FBEEC9"/>
                </a:solidFill>
                <a:latin typeface="+mj-lt"/>
                <a:ea typeface="+mj-ea"/>
                <a:cs typeface="+mj-cs"/>
                <a:sym typeface="Arial"/>
              </a:defRPr>
            </a:pPr>
            <a:r>
              <a:t>L.S. Established During Passover - (Lk. 22:20)</a:t>
            </a:r>
          </a:p>
          <a:p>
            <a:pPr algn="ctr">
              <a:spcBef>
                <a:spcPts val="800"/>
              </a:spcBef>
              <a:defRPr b="1" sz="3800">
                <a:ln w="14305">
                  <a:solidFill>
                    <a:srgbClr val="7D7D7D"/>
                  </a:solidFill>
                </a:ln>
                <a:solidFill>
                  <a:srgbClr val="C00000"/>
                </a:solidFill>
                <a:latin typeface="+mj-lt"/>
                <a:ea typeface="+mj-ea"/>
                <a:cs typeface="+mj-cs"/>
                <a:sym typeface="Arial"/>
              </a:defRPr>
            </a:pPr>
            <a:r>
              <a:t>Jesus Fed People – (John 6:5-14)</a:t>
            </a:r>
          </a:p>
          <a:p>
            <a:pPr lvl="1" indent="0" algn="ctr">
              <a:spcBef>
                <a:spcPts val="800"/>
              </a:spcBef>
              <a:defRPr b="1" sz="3800">
                <a:ln w="14305">
                  <a:solidFill>
                    <a:srgbClr val="7D7D7D"/>
                  </a:solidFill>
                </a:ln>
                <a:solidFill>
                  <a:srgbClr val="FBEEC9"/>
                </a:solidFill>
                <a:latin typeface="+mj-lt"/>
                <a:ea typeface="+mj-ea"/>
                <a:cs typeface="+mj-cs"/>
                <a:sym typeface="Arial"/>
              </a:defRPr>
            </a:pPr>
            <a:r>
              <a:t>The Church Met In Homes – (Acts 12:12; 16:40; 18:7)</a:t>
            </a:r>
          </a:p>
          <a:p>
            <a:pPr lvl="1" indent="0" algn="ctr">
              <a:spcBef>
                <a:spcPts val="800"/>
              </a:spcBef>
              <a:defRPr b="1" sz="3800">
                <a:ln w="14305">
                  <a:solidFill>
                    <a:srgbClr val="7D7D7D"/>
                  </a:solidFill>
                </a:ln>
                <a:solidFill>
                  <a:srgbClr val="FBEEC9"/>
                </a:solidFill>
                <a:latin typeface="+mj-lt"/>
                <a:ea typeface="+mj-ea"/>
                <a:cs typeface="+mj-cs"/>
                <a:sym typeface="Arial"/>
              </a:defRPr>
            </a:pPr>
            <a:r>
              <a:t>The Love Feast – (Jude 12)</a:t>
            </a:r>
          </a:p>
        </p:txBody>
      </p:sp>
      <p:sp>
        <p:nvSpPr>
          <p:cNvPr id="470" name="Shape 470"/>
          <p:cNvSpPr/>
          <p:nvPr/>
        </p:nvSpPr>
        <p:spPr>
          <a:xfrm>
            <a:off x="8236373" y="2600959"/>
            <a:ext cx="3901441" cy="5826423"/>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31258" indent="-631258">
              <a:spcBef>
                <a:spcPts val="800"/>
              </a:spcBef>
              <a:buClr>
                <a:srgbClr val="FBEEC9"/>
              </a:buClr>
              <a:buSzPct val="100000"/>
              <a:buFont typeface="Wingdings 2"/>
              <a:buChar char="⬥"/>
              <a:defRPr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Jesus fed the multitudes. (Mt. 16:9; Mt. 15:32,33)</a:t>
            </a:r>
          </a:p>
          <a:p>
            <a:pPr marL="631258" indent="-631258">
              <a:spcBef>
                <a:spcPts val="800"/>
              </a:spcBef>
              <a:buClr>
                <a:srgbClr val="FBEEC9"/>
              </a:buClr>
              <a:buSzPct val="100000"/>
              <a:buFont typeface="Wingdings 2"/>
              <a:buChar char="⬥"/>
              <a:defRPr sz="3800">
                <a:ln w="24991">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Jesus STOPPED &amp; would not feed the bread seekers - (Jn. 6:26,27).</a:t>
            </a:r>
          </a:p>
        </p:txBody>
      </p:sp>
      <p:sp>
        <p:nvSpPr>
          <p:cNvPr id="471" name="Shape 471"/>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2" name="Shape 472"/>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73" name="Shape 473"/>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Arguments Answered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0">
                                            <p:txEl>
                                              <p:pRg st="1" end="1"/>
                                            </p:txEl>
                                          </p:spTgt>
                                        </p:tgtEl>
                                        <p:attrNameLst>
                                          <p:attrName>style.visibility</p:attrName>
                                        </p:attrNameLst>
                                      </p:cBhvr>
                                      <p:to>
                                        <p:strVal val="visible"/>
                                      </p:to>
                                    </p:set>
                                    <p:animEffect filter="wipe(left)" transition="in">
                                      <p:cBhvr>
                                        <p:cTn id="7" dur="500"/>
                                        <p:tgtEl>
                                          <p:spTgt spid="4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0"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7" name="image18.png"/>
          <p:cNvPicPr>
            <a:picLocks noChangeAspect="1"/>
          </p:cNvPicPr>
          <p:nvPr/>
        </p:nvPicPr>
        <p:blipFill>
          <a:blip r:embed="rId3">
            <a:extLst/>
          </a:blip>
          <a:stretch>
            <a:fillRect/>
          </a:stretch>
        </p:blipFill>
        <p:spPr>
          <a:xfrm>
            <a:off x="4443306" y="3005058"/>
            <a:ext cx="3576321" cy="6748543"/>
          </a:xfrm>
          <a:prstGeom prst="rect">
            <a:avLst/>
          </a:prstGeom>
          <a:ln w="12700">
            <a:miter lim="400000"/>
          </a:ln>
        </p:spPr>
      </p:pic>
      <p:sp>
        <p:nvSpPr>
          <p:cNvPr id="478" name="Shape 478"/>
          <p:cNvSpPr/>
          <p:nvPr/>
        </p:nvSpPr>
        <p:spPr>
          <a:xfrm>
            <a:off x="325119" y="2384213"/>
            <a:ext cx="4660055" cy="5900381"/>
          </a:xfrm>
          <a:prstGeom prst="rect">
            <a:avLst/>
          </a:prstGeom>
          <a:solidFill>
            <a:srgbClr val="FFFFCC"/>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800">
                <a:ln w="14305">
                  <a:solidFill>
                    <a:srgbClr val="7D7D7D"/>
                  </a:solidFill>
                </a:ln>
                <a:solidFill>
                  <a:srgbClr val="FBEEC9"/>
                </a:solidFill>
                <a:latin typeface="+mj-lt"/>
                <a:ea typeface="+mj-ea"/>
                <a:cs typeface="+mj-cs"/>
                <a:sym typeface="Arial"/>
              </a:defRPr>
            </a:pPr>
            <a:r>
              <a:t>L.S. Established During Passover - (Lk. 22:20)</a:t>
            </a:r>
          </a:p>
          <a:p>
            <a:pPr algn="ctr">
              <a:spcBef>
                <a:spcPts val="800"/>
              </a:spcBef>
              <a:defRPr b="1" sz="3800">
                <a:ln w="14305">
                  <a:solidFill>
                    <a:srgbClr val="7D7D7D"/>
                  </a:solidFill>
                </a:ln>
                <a:solidFill>
                  <a:srgbClr val="FBEEC9"/>
                </a:solidFill>
                <a:latin typeface="+mj-lt"/>
                <a:ea typeface="+mj-ea"/>
                <a:cs typeface="+mj-cs"/>
                <a:sym typeface="Arial"/>
              </a:defRPr>
            </a:pPr>
            <a:r>
              <a:t>Jesus Fed People – (John 6:5-14)</a:t>
            </a:r>
          </a:p>
          <a:p>
            <a:pPr lvl="1" indent="0" algn="ctr">
              <a:spcBef>
                <a:spcPts val="800"/>
              </a:spcBef>
              <a:defRPr b="1" sz="3800">
                <a:ln w="14305">
                  <a:solidFill>
                    <a:srgbClr val="7D7D7D"/>
                  </a:solidFill>
                </a:ln>
                <a:solidFill>
                  <a:srgbClr val="C00000"/>
                </a:solidFill>
                <a:latin typeface="+mj-lt"/>
                <a:ea typeface="+mj-ea"/>
                <a:cs typeface="+mj-cs"/>
                <a:sym typeface="Arial"/>
              </a:defRPr>
            </a:pPr>
            <a:r>
              <a:t>The Church Met In Homes – (Acts 12:12; 16:40; 18:7)</a:t>
            </a:r>
          </a:p>
          <a:p>
            <a:pPr lvl="1" indent="0" algn="ctr">
              <a:spcBef>
                <a:spcPts val="800"/>
              </a:spcBef>
              <a:defRPr b="1" sz="3800">
                <a:ln w="14305">
                  <a:solidFill>
                    <a:srgbClr val="7D7D7D"/>
                  </a:solidFill>
                </a:ln>
                <a:solidFill>
                  <a:srgbClr val="FBEEC9"/>
                </a:solidFill>
                <a:latin typeface="+mj-lt"/>
                <a:ea typeface="+mj-ea"/>
                <a:cs typeface="+mj-cs"/>
                <a:sym typeface="Arial"/>
              </a:defRPr>
            </a:pPr>
            <a:r>
              <a:t>The Love Feast – (Jude 12)</a:t>
            </a:r>
          </a:p>
        </p:txBody>
      </p:sp>
      <p:sp>
        <p:nvSpPr>
          <p:cNvPr id="479" name="Shape 479"/>
          <p:cNvSpPr/>
          <p:nvPr/>
        </p:nvSpPr>
        <p:spPr>
          <a:xfrm>
            <a:off x="8128000" y="2275839"/>
            <a:ext cx="4660054" cy="6214196"/>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44037" indent="-644037">
              <a:spcBef>
                <a:spcPts val="800"/>
              </a:spcBef>
              <a:buClr>
                <a:srgbClr val="FBEEC9"/>
              </a:buClr>
              <a:buSzPct val="100000"/>
              <a:buFont typeface="Wingdings 2"/>
              <a:buChar char="⬥"/>
              <a:defRPr sz="3600">
                <a:ln w="25497">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Churches met in houses. – (Acts 12:12; 16:40; 18:7; Rom 16:23)</a:t>
            </a:r>
          </a:p>
          <a:p>
            <a:pPr marL="644037" indent="-644037">
              <a:spcBef>
                <a:spcPts val="800"/>
              </a:spcBef>
              <a:buClr>
                <a:srgbClr val="FBEEC9"/>
              </a:buClr>
              <a:buSzPct val="100000"/>
              <a:buFont typeface="Wingdings 2"/>
              <a:buChar char="⬥"/>
              <a:defRPr sz="3600">
                <a:ln w="25497">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Saints ate in those houses. – (Acts 11:3; 16:15; Phile 2,22)</a:t>
            </a:r>
          </a:p>
          <a:p>
            <a:pPr marL="644037" indent="-644037">
              <a:spcBef>
                <a:spcPts val="800"/>
              </a:spcBef>
              <a:buClr>
                <a:srgbClr val="FBEEC9"/>
              </a:buClr>
              <a:buSzPct val="100000"/>
              <a:buFont typeface="Wingdings 2"/>
              <a:buChar char="⬥"/>
              <a:defRPr sz="3600">
                <a:ln w="25497">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Does that authorize a Church meal for social purposes?</a:t>
            </a:r>
          </a:p>
        </p:txBody>
      </p:sp>
      <p:sp>
        <p:nvSpPr>
          <p:cNvPr id="480" name="Shape 480"/>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1" name="Shape 481"/>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82" name="Shape 482"/>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Arguments Answered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9">
                                            <p:txEl>
                                              <p:pRg st="1" end="1"/>
                                            </p:txEl>
                                          </p:spTgt>
                                        </p:tgtEl>
                                        <p:attrNameLst>
                                          <p:attrName>style.visibility</p:attrName>
                                        </p:attrNameLst>
                                      </p:cBhvr>
                                      <p:to>
                                        <p:strVal val="visible"/>
                                      </p:to>
                                    </p:set>
                                    <p:animEffect filter="wipe(left)" transition="in">
                                      <p:cBhvr>
                                        <p:cTn id="7" dur="1500"/>
                                        <p:tgtEl>
                                          <p:spTgt spid="4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79">
                                            <p:txEl>
                                              <p:pRg st="2" end="2"/>
                                            </p:txEl>
                                          </p:spTgt>
                                        </p:tgtEl>
                                        <p:attrNameLst>
                                          <p:attrName>style.visibility</p:attrName>
                                        </p:attrNameLst>
                                      </p:cBhvr>
                                      <p:to>
                                        <p:strVal val="visible"/>
                                      </p:to>
                                    </p:set>
                                    <p:animEffect filter="wipe(left)" transition="in">
                                      <p:cBhvr>
                                        <p:cTn id="12" dur="1500"/>
                                        <p:tgtEl>
                                          <p:spTgt spid="4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9"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nvSpPr>
        <p:spPr>
          <a:xfrm>
            <a:off x="325119" y="2384213"/>
            <a:ext cx="4660055" cy="5900381"/>
          </a:xfrm>
          <a:prstGeom prst="rect">
            <a:avLst/>
          </a:prstGeom>
          <a:solidFill>
            <a:srgbClr val="FFFFCC"/>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800">
                <a:ln w="14305">
                  <a:solidFill>
                    <a:srgbClr val="7D7D7D"/>
                  </a:solidFill>
                </a:ln>
                <a:solidFill>
                  <a:srgbClr val="FBEEC9"/>
                </a:solidFill>
                <a:latin typeface="+mj-lt"/>
                <a:ea typeface="+mj-ea"/>
                <a:cs typeface="+mj-cs"/>
                <a:sym typeface="Arial"/>
              </a:defRPr>
            </a:pPr>
            <a:r>
              <a:t>L.S. Established During Passover - (Lk. 22:20)</a:t>
            </a:r>
          </a:p>
          <a:p>
            <a:pPr algn="ctr">
              <a:spcBef>
                <a:spcPts val="800"/>
              </a:spcBef>
              <a:defRPr b="1" sz="3800">
                <a:ln w="14305">
                  <a:solidFill>
                    <a:srgbClr val="7D7D7D"/>
                  </a:solidFill>
                </a:ln>
                <a:solidFill>
                  <a:srgbClr val="FBEEC9"/>
                </a:solidFill>
                <a:latin typeface="+mj-lt"/>
                <a:ea typeface="+mj-ea"/>
                <a:cs typeface="+mj-cs"/>
                <a:sym typeface="Arial"/>
              </a:defRPr>
            </a:pPr>
            <a:r>
              <a:t>Jesus Fed People – (John 6:5-14)</a:t>
            </a:r>
          </a:p>
          <a:p>
            <a:pPr lvl="1" indent="0" algn="ctr">
              <a:spcBef>
                <a:spcPts val="800"/>
              </a:spcBef>
              <a:defRPr b="1" sz="3800">
                <a:ln w="14305">
                  <a:solidFill>
                    <a:srgbClr val="7D7D7D"/>
                  </a:solidFill>
                </a:ln>
                <a:solidFill>
                  <a:srgbClr val="FBEEC9"/>
                </a:solidFill>
                <a:latin typeface="+mj-lt"/>
                <a:ea typeface="+mj-ea"/>
                <a:cs typeface="+mj-cs"/>
                <a:sym typeface="Arial"/>
              </a:defRPr>
            </a:pPr>
            <a:r>
              <a:t>The Church Met In Homes – (Acts 12:12; 16:40; 18:7)</a:t>
            </a:r>
          </a:p>
          <a:p>
            <a:pPr lvl="1" indent="0" algn="ctr">
              <a:spcBef>
                <a:spcPts val="800"/>
              </a:spcBef>
              <a:defRPr b="1" sz="3800">
                <a:ln w="14305">
                  <a:solidFill>
                    <a:srgbClr val="7D7D7D"/>
                  </a:solidFill>
                </a:ln>
                <a:solidFill>
                  <a:srgbClr val="C00000"/>
                </a:solidFill>
                <a:latin typeface="+mj-lt"/>
                <a:ea typeface="+mj-ea"/>
                <a:cs typeface="+mj-cs"/>
                <a:sym typeface="Arial"/>
              </a:defRPr>
            </a:pPr>
            <a:r>
              <a:t>The Love Feast – (Jude 12)</a:t>
            </a:r>
          </a:p>
        </p:txBody>
      </p:sp>
      <p:sp>
        <p:nvSpPr>
          <p:cNvPr id="487" name="Shape 487"/>
          <p:cNvSpPr/>
          <p:nvPr/>
        </p:nvSpPr>
        <p:spPr>
          <a:xfrm>
            <a:off x="5418666" y="2600960"/>
            <a:ext cx="7261014" cy="5846742"/>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A common meal? </a:t>
            </a:r>
          </a:p>
          <a:p>
            <a: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Addressed to a church?</a:t>
            </a:r>
          </a:p>
          <a:p>
            <a: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The Lord authorized what was being done?</a:t>
            </a:r>
          </a:p>
          <a:p>
            <a: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The conduct of the participants approved?</a:t>
            </a:r>
          </a:p>
          <a:p>
            <a: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pPr>
            <a:r>
              <a:t>Compare with 1  Cor 11:17-34; 2 Peter 2</a:t>
            </a:r>
          </a:p>
        </p:txBody>
      </p:sp>
      <p:sp>
        <p:nvSpPr>
          <p:cNvPr id="488" name="Shape 48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Shape 48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90" name="Shape 490"/>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Arguments Answered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7">
                                            <p:txEl>
                                              <p:pRg st="1" end="1"/>
                                            </p:txEl>
                                          </p:spTgt>
                                        </p:tgtEl>
                                        <p:attrNameLst>
                                          <p:attrName>style.visibility</p:attrName>
                                        </p:attrNameLst>
                                      </p:cBhvr>
                                      <p:to>
                                        <p:strVal val="visible"/>
                                      </p:to>
                                    </p:set>
                                    <p:animEffect filter="wipe(left)" transition="in">
                                      <p:cBhvr>
                                        <p:cTn id="7" dur="1500"/>
                                        <p:tgtEl>
                                          <p:spTgt spid="4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87">
                                            <p:txEl>
                                              <p:pRg st="2" end="2"/>
                                            </p:txEl>
                                          </p:spTgt>
                                        </p:tgtEl>
                                        <p:attrNameLst>
                                          <p:attrName>style.visibility</p:attrName>
                                        </p:attrNameLst>
                                      </p:cBhvr>
                                      <p:to>
                                        <p:strVal val="visible"/>
                                      </p:to>
                                    </p:set>
                                    <p:animEffect filter="wipe(left)" transition="in">
                                      <p:cBhvr>
                                        <p:cTn id="12" dur="1500"/>
                                        <p:tgtEl>
                                          <p:spTgt spid="4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87">
                                            <p:txEl>
                                              <p:pRg st="3" end="3"/>
                                            </p:txEl>
                                          </p:spTgt>
                                        </p:tgtEl>
                                        <p:attrNameLst>
                                          <p:attrName>style.visibility</p:attrName>
                                        </p:attrNameLst>
                                      </p:cBhvr>
                                      <p:to>
                                        <p:strVal val="visible"/>
                                      </p:to>
                                    </p:set>
                                    <p:animEffect filter="wipe(left)" transition="in">
                                      <p:cBhvr>
                                        <p:cTn id="17" dur="1500"/>
                                        <p:tgtEl>
                                          <p:spTgt spid="4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87">
                                            <p:txEl>
                                              <p:pRg st="4" end="4"/>
                                            </p:txEl>
                                          </p:spTgt>
                                        </p:tgtEl>
                                        <p:attrNameLst>
                                          <p:attrName>style.visibility</p:attrName>
                                        </p:attrNameLst>
                                      </p:cBhvr>
                                      <p:to>
                                        <p:strVal val="visible"/>
                                      </p:to>
                                    </p:set>
                                    <p:animEffect filter="wipe(left)" transition="in">
                                      <p:cBhvr>
                                        <p:cTn id="22" dur="1500"/>
                                        <p:tgtEl>
                                          <p:spTgt spid="4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nvSpPr>
        <p:spPr>
          <a:xfrm>
            <a:off x="628706" y="-16934"/>
            <a:ext cx="4721094" cy="965201"/>
          </a:xfrm>
          <a:prstGeom prst="rect">
            <a:avLst/>
          </a:prstGeom>
          <a:ln w="12700"/>
          <a:effectLst>
            <a:outerShdw sx="100000" sy="100000" kx="0" ky="0" algn="b" rotWithShape="0" blurRad="190500" dist="0" dir="0">
              <a:srgbClr val="000000">
                <a:alpha val="7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ctr" defTabSz="584200">
              <a:buClr>
                <a:srgbClr val="EFE8CD"/>
              </a:buClr>
              <a:defRPr sz="6100">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Baskerville SemiBold"/>
                <a:ea typeface="Baskerville SemiBold"/>
                <a:cs typeface="Baskerville SemiBold"/>
                <a:sym typeface="Baskerville SemiBold"/>
              </a:defRPr>
            </a:lvl1pPr>
          </a:lstStyle>
          <a:p>
            <a:pPr>
              <a:defRPr>
                <a:solidFill>
                  <a:srgbClr val="6C6963"/>
                </a:solidFill>
                <a:effectLst/>
                <a:uFillTx/>
                <a:latin typeface="Baskerville"/>
                <a:ea typeface="Baskerville"/>
                <a:cs typeface="Baskerville"/>
                <a:sym typeface="Baskerville"/>
              </a:defRPr>
            </a:pPr>
            <a:r>
              <a:rPr>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Baskerville SemiBold"/>
                <a:ea typeface="Baskerville SemiBold"/>
                <a:cs typeface="Baskerville SemiBold"/>
                <a:sym typeface="Baskerville SemiBold"/>
              </a:rPr>
              <a:t>Welcome</a:t>
            </a:r>
          </a:p>
        </p:txBody>
      </p:sp>
      <p:pic>
        <p:nvPicPr>
          <p:cNvPr id="198" name="droppedImage.pdf"/>
          <p:cNvPicPr>
            <a:picLocks noChangeAspect="1"/>
          </p:cNvPicPr>
          <p:nvPr/>
        </p:nvPicPr>
        <p:blipFill>
          <a:blip r:embed="rId2">
            <a:extLst/>
          </a:blip>
          <a:stretch>
            <a:fillRect/>
          </a:stretch>
        </p:blipFill>
        <p:spPr>
          <a:xfrm>
            <a:off x="5183592" y="-43889"/>
            <a:ext cx="7693723" cy="1019111"/>
          </a:xfrm>
          <a:prstGeom prst="rect">
            <a:avLst/>
          </a:prstGeom>
          <a:ln w="12700">
            <a:miter lim="400000"/>
          </a:ln>
          <a:effectLst>
            <a:outerShdw sx="100000" sy="100000" kx="0" ky="0" algn="b" rotWithShape="0" blurRad="190500" dist="76200" dir="0">
              <a:srgbClr val="000000"/>
            </a:outerShdw>
          </a:effectLst>
        </p:spPr>
      </p:pic>
      <p:pic>
        <p:nvPicPr>
          <p:cNvPr id="199" name=""/>
          <p:cNvPicPr>
            <a:picLocks noChangeAspect="0"/>
          </p:cNvPicPr>
          <p:nvPr/>
        </p:nvPicPr>
        <p:blipFill>
          <a:blip r:embed="rId3">
            <a:extLst/>
          </a:blip>
          <a:stretch>
            <a:fillRect/>
          </a:stretch>
        </p:blipFill>
        <p:spPr>
          <a:xfrm>
            <a:off x="41407" y="888999"/>
            <a:ext cx="12921986" cy="1600202"/>
          </a:xfrm>
          <a:prstGeom prst="rect">
            <a:avLst/>
          </a:prstGeom>
          <a:effectLst>
            <a:outerShdw sx="100000" sy="100000" kx="0" ky="0" algn="b" rotWithShape="0" blurRad="38100" dist="23000" dir="5400000">
              <a:srgbClr val="000000">
                <a:alpha val="35000"/>
              </a:srgbClr>
            </a:outerShdw>
          </a:effectLst>
        </p:spPr>
      </p:pic>
      <p:sp>
        <p:nvSpPr>
          <p:cNvPr id="200" name="Shape 200"/>
          <p:cNvSpPr/>
          <p:nvPr/>
        </p:nvSpPr>
        <p:spPr>
          <a:xfrm>
            <a:off x="173101" y="2631774"/>
            <a:ext cx="12658599" cy="65516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457200">
              <a:spcBef>
                <a:spcPts val="900"/>
              </a:spcBef>
              <a:defRPr i="1"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t>Updated: December 24, 2015</a:t>
            </a:r>
            <a:endParaRPr>
              <a:solidFill>
                <a:srgbClr val="000000"/>
              </a:solidFill>
            </a:endParaRPr>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Polly Geren - Presb. Village—510 N. Brookside Dr. LR AR 72205- </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Debbie Stephens—Please keep Debbie in your prayers—Debbie has also requested prayers for her mother—501-562-7391</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Fayetta Biggers—Needs our prayers, encouragement, and assistance!—She has been placed under in home hospice care—(562-0130)</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Ruby Bishop—needs our prayers 225-2972—</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Lillian &amp; Parker Allen—Needs your continued prayers —501-562-6009</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James Allen—(Son of  Mary Beatrice Allen) —551-8131</a:t>
            </a:r>
            <a:endParaRPr b="1"/>
          </a:p>
          <a:p>
            <a:pPr marL="435428" indent="-435428" defTabSz="457200">
              <a:spcBef>
                <a:spcPts val="900"/>
              </a:spcBef>
              <a:buSzPct val="171000"/>
              <a:buChar char="•"/>
              <a:defRPr sz="3200">
                <a:solidFill>
                  <a:srgbClr val="FFFFFF"/>
                </a:solidFill>
                <a:effectLst>
                  <a:outerShdw sx="100000" sy="100000" kx="0" ky="0" algn="b" rotWithShape="0" blurRad="63500" dist="63500" dir="1869240">
                    <a:srgbClr val="000000"/>
                  </a:outerShdw>
                </a:effectLst>
                <a:latin typeface="Times New Roman"/>
                <a:ea typeface="Times New Roman"/>
                <a:cs typeface="Times New Roman"/>
                <a:sym typeface="Times New Roman"/>
              </a:defRPr>
            </a:pPr>
            <a:r>
              <a:rPr b="1"/>
              <a:t>Billy Huckaby—continue to need our prayers, encouragement &amp; assistance.—501-554-3440</a:t>
            </a:r>
          </a:p>
        </p:txBody>
      </p:sp>
    </p:spTree>
  </p:cSld>
  <p:clrMapOvr>
    <a:masterClrMapping/>
  </p:clrMapOvr>
  <mc:AlternateContent xmlns:mc="http://schemas.openxmlformats.org/markup-compatibility/2006">
    <mc:Choice xmlns:p14="http://schemas.microsoft.com/office/powerpoint/2010/main" Requires="p14">
      <p:transition spd="fast" advClick="1" p14:dur="600">
        <p14:prism dir="r"/>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Shape 494"/>
          <p:cNvSpPr/>
          <p:nvPr/>
        </p:nvSpPr>
        <p:spPr>
          <a:xfrm>
            <a:off x="325119" y="2384213"/>
            <a:ext cx="4660055" cy="5900381"/>
          </a:xfrm>
          <a:prstGeom prst="rect">
            <a:avLst/>
          </a:prstGeom>
          <a:solidFill>
            <a:srgbClr val="FFFFCC"/>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800">
                <a:ln w="14305">
                  <a:solidFill>
                    <a:srgbClr val="7D7D7D"/>
                  </a:solidFill>
                </a:ln>
                <a:solidFill>
                  <a:srgbClr val="C00000"/>
                </a:solidFill>
                <a:latin typeface="+mj-lt"/>
                <a:ea typeface="+mj-ea"/>
                <a:cs typeface="+mj-cs"/>
                <a:sym typeface="Arial"/>
              </a:defRPr>
            </a:pPr>
            <a:r>
              <a:t>L.S. Established During Passover - (Lk. 22:20)</a:t>
            </a:r>
          </a:p>
          <a:p>
            <a:pPr algn="ctr">
              <a:spcBef>
                <a:spcPts val="800"/>
              </a:spcBef>
              <a:defRPr b="1" sz="3800">
                <a:ln w="14305">
                  <a:solidFill>
                    <a:srgbClr val="7D7D7D"/>
                  </a:solidFill>
                </a:ln>
                <a:solidFill>
                  <a:srgbClr val="C00000"/>
                </a:solidFill>
                <a:latin typeface="+mj-lt"/>
                <a:ea typeface="+mj-ea"/>
                <a:cs typeface="+mj-cs"/>
                <a:sym typeface="Arial"/>
              </a:defRPr>
            </a:pPr>
            <a:r>
              <a:t>Jesus Fed People – (John 6:5-14)</a:t>
            </a:r>
          </a:p>
          <a:p>
            <a:pPr lvl="1" indent="0" algn="ctr">
              <a:spcBef>
                <a:spcPts val="800"/>
              </a:spcBef>
              <a:defRPr b="1" sz="3800">
                <a:ln w="14305">
                  <a:solidFill>
                    <a:srgbClr val="7D7D7D"/>
                  </a:solidFill>
                </a:ln>
                <a:solidFill>
                  <a:srgbClr val="C00000"/>
                </a:solidFill>
                <a:latin typeface="+mj-lt"/>
                <a:ea typeface="+mj-ea"/>
                <a:cs typeface="+mj-cs"/>
                <a:sym typeface="Arial"/>
              </a:defRPr>
            </a:pPr>
            <a:r>
              <a:t>The Church Met In Homes – (Acts 12:12; 16:40; 18:7)</a:t>
            </a:r>
          </a:p>
          <a:p>
            <a:pPr lvl="1" indent="0" algn="ctr">
              <a:spcBef>
                <a:spcPts val="800"/>
              </a:spcBef>
              <a:defRPr b="1" sz="3800">
                <a:ln w="14305">
                  <a:solidFill>
                    <a:srgbClr val="7D7D7D"/>
                  </a:solidFill>
                </a:ln>
                <a:solidFill>
                  <a:srgbClr val="C00000"/>
                </a:solidFill>
                <a:latin typeface="+mj-lt"/>
                <a:ea typeface="+mj-ea"/>
                <a:cs typeface="+mj-cs"/>
                <a:sym typeface="Arial"/>
              </a:defRPr>
            </a:pPr>
            <a:r>
              <a:t>The Love Feast – (Jude 12)</a:t>
            </a:r>
          </a:p>
        </p:txBody>
      </p:sp>
      <p:sp>
        <p:nvSpPr>
          <p:cNvPr id="495" name="Shape 495"/>
          <p:cNvSpPr/>
          <p:nvPr/>
        </p:nvSpPr>
        <p:spPr>
          <a:xfrm>
            <a:off x="5960533" y="2492586"/>
            <a:ext cx="6177281" cy="5413249"/>
          </a:xfrm>
          <a:prstGeom prst="rect">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639564" indent="-639564">
              <a:spcBef>
                <a:spcPts val="800"/>
              </a:spcBef>
              <a:buClr>
                <a:srgbClr val="FBEEC9"/>
              </a:buClr>
              <a:buSzPct val="100000"/>
              <a:buFont typeface="Wingdings 2"/>
              <a:buChar char="⬥"/>
              <a:defRPr sz="4400">
                <a:ln w="25320">
                  <a:solidFill>
                    <a:srgbClr val="FFFFFF"/>
                  </a:solidFill>
                </a:ln>
                <a:solidFill>
                  <a:srgbClr val="FFFFFF"/>
                </a:solidFill>
                <a:effectLst>
                  <a:outerShdw sx="100000" sy="100000" kx="0" ky="0" algn="b" rotWithShape="0" blurRad="63500" dist="0" dir="3600000">
                    <a:srgbClr val="000000">
                      <a:alpha val="70000"/>
                    </a:srgbClr>
                  </a:outerShdw>
                </a:effectLst>
                <a:latin typeface="Cambria"/>
                <a:ea typeface="Cambria"/>
                <a:cs typeface="Cambria"/>
                <a:sym typeface="Cambria"/>
              </a:defRPr>
            </a:lvl1pPr>
          </a:lstStyle>
          <a:p>
            <a:pPr/>
            <a:r>
              <a:t>None of These  Provide Biblical Authority For Local Churches to Facilitate, Pay For, or Even Plan For The Recreational Activities” of  Their Members!</a:t>
            </a:r>
          </a:p>
        </p:txBody>
      </p:sp>
      <p:sp>
        <p:nvSpPr>
          <p:cNvPr id="496" name="Shape 49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7" name="Shape 497"/>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
        <p:nvSpPr>
          <p:cNvPr id="498" name="Shape 498"/>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Arguments Answered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2" name="image10.png"/>
          <p:cNvPicPr>
            <a:picLocks noChangeAspect="1"/>
          </p:cNvPicPr>
          <p:nvPr/>
        </p:nvPicPr>
        <p:blipFill>
          <a:blip r:embed="rId2">
            <a:extLst/>
          </a:blip>
          <a:stretch>
            <a:fillRect/>
          </a:stretch>
        </p:blipFill>
        <p:spPr>
          <a:xfrm>
            <a:off x="2492586" y="1083733"/>
            <a:ext cx="10514473" cy="8669869"/>
          </a:xfrm>
          <a:prstGeom prst="rect">
            <a:avLst/>
          </a:prstGeom>
          <a:ln w="12700">
            <a:miter lim="400000"/>
          </a:ln>
        </p:spPr>
      </p:pic>
      <p:sp>
        <p:nvSpPr>
          <p:cNvPr id="503" name="Shape 503"/>
          <p:cNvSpPr/>
          <p:nvPr/>
        </p:nvSpPr>
        <p:spPr>
          <a:xfrm>
            <a:off x="433493" y="1508802"/>
            <a:ext cx="2709334" cy="7350423"/>
          </a:xfrm>
          <a:prstGeom prst="rect">
            <a:avLst/>
          </a:prstGeom>
          <a:solidFill>
            <a:srgbClr val="FBEEC9"/>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cap="all" sz="3400">
                <a:solidFill>
                  <a:srgbClr val="C00000"/>
                </a:solidFill>
                <a:latin typeface="Cambria"/>
                <a:ea typeface="Cambria"/>
                <a:cs typeface="Cambria"/>
                <a:sym typeface="Cambria"/>
              </a:defRPr>
            </a:pPr>
            <a:r>
              <a:t>The Church limited on relieving widows</a:t>
            </a:r>
            <a:endParaRPr>
              <a:latin typeface="+mj-lt"/>
              <a:ea typeface="+mj-ea"/>
              <a:cs typeface="+mj-cs"/>
              <a:sym typeface="Arial"/>
            </a:endParaRPr>
          </a:p>
          <a:p>
            <a:pPr algn="ctr">
              <a:spcBef>
                <a:spcPts val="800"/>
              </a:spcBef>
              <a:defRPr b="1" cap="all" sz="3400">
                <a:solidFill>
                  <a:srgbClr val="C00000"/>
                </a:solidFill>
                <a:latin typeface="Cambria"/>
                <a:ea typeface="Cambria"/>
                <a:cs typeface="Cambria"/>
                <a:sym typeface="Cambria"/>
              </a:defRPr>
            </a:pPr>
            <a:r>
              <a:t>How Then Could The Lords Money Be Spent On A Place To Eat and Have Fun????</a:t>
            </a:r>
          </a:p>
        </p:txBody>
      </p:sp>
      <p:sp>
        <p:nvSpPr>
          <p:cNvPr id="504" name="Shape 504"/>
          <p:cNvSpPr/>
          <p:nvPr/>
        </p:nvSpPr>
        <p:spPr>
          <a:xfrm>
            <a:off x="3793066" y="1517226"/>
            <a:ext cx="7911255" cy="59153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spcBef>
                <a:spcPts val="800"/>
              </a:spcBef>
              <a:defRPr b="1" sz="3400">
                <a:latin typeface="Cambria"/>
                <a:ea typeface="Cambria"/>
                <a:cs typeface="Cambria"/>
                <a:sym typeface="Cambria"/>
              </a:defRPr>
            </a:pPr>
            <a:r>
              <a:t>1 Timothy 5:9-11 (NKJV)</a:t>
            </a:r>
            <a:endParaRPr>
              <a:latin typeface="+mj-lt"/>
              <a:ea typeface="+mj-ea"/>
              <a:cs typeface="+mj-cs"/>
              <a:sym typeface="Arial"/>
            </a:endParaRPr>
          </a:p>
          <a:p>
            <a:pPr algn="ctr">
              <a:spcBef>
                <a:spcPts val="800"/>
              </a:spcBef>
              <a:defRPr baseline="30562" sz="3200">
                <a:latin typeface="Cambria"/>
                <a:ea typeface="Cambria"/>
                <a:cs typeface="Cambria"/>
                <a:sym typeface="Cambria"/>
              </a:defRPr>
            </a:pPr>
            <a:r>
              <a:t>9 </a:t>
            </a:r>
            <a:r>
              <a:rPr baseline="0"/>
              <a:t>Do not let a widow under sixty years old be taken into the number, </a:t>
            </a:r>
            <a:r>
              <a:rPr baseline="0" i="1"/>
              <a:t>and not unless</a:t>
            </a:r>
            <a:r>
              <a:rPr baseline="0"/>
              <a:t> she has been the wife of one man, </a:t>
            </a:r>
            <a:r>
              <a:t>10 </a:t>
            </a:r>
            <a:r>
              <a:rPr baseline="0"/>
              <a:t>well reported for good works: if she has brought up children, if she has lodged strangers, if she has washed the saints' feet, if she has relieved the afflicted, if she has diligently followed every good work. </a:t>
            </a:r>
            <a:r>
              <a:t>11 </a:t>
            </a:r>
            <a:r>
              <a:rPr baseline="0"/>
              <a:t>But refuse </a:t>
            </a:r>
            <a:r>
              <a:rPr baseline="0" i="1"/>
              <a:t>the</a:t>
            </a:r>
            <a:r>
              <a:rPr baseline="0"/>
              <a:t> younger widows; for when they have begun to grow wanton against Christ, they desire to marry, </a:t>
            </a:r>
          </a:p>
        </p:txBody>
      </p:sp>
      <p:sp>
        <p:nvSpPr>
          <p:cNvPr id="505" name="Shape 505"/>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Shape 506"/>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9" name="Shape 509"/>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pic>
        <p:nvPicPr>
          <p:cNvPr id="510" name="pasted-image.tiff"/>
          <p:cNvPicPr>
            <a:picLocks noChangeAspect="1"/>
          </p:cNvPicPr>
          <p:nvPr/>
        </p:nvPicPr>
        <p:blipFill>
          <a:blip r:embed="rId2">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graphicFrame>
        <p:nvGraphicFramePr>
          <p:cNvPr id="511" name="Table 511"/>
          <p:cNvGraphicFramePr/>
          <p:nvPr/>
        </p:nvGraphicFramePr>
        <p:xfrm>
          <a:off x="973184" y="3338617"/>
          <a:ext cx="11071132" cy="658216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742035"/>
                <a:gridCol w="5316395"/>
              </a:tblGrid>
              <a:tr h="1645134">
                <a:tc>
                  <a:txBody>
                    <a:bodyPr/>
                    <a:lstStyle/>
                    <a:p>
                      <a:pPr algn="ctr">
                        <a:spcBef>
                          <a:spcPts val="800"/>
                        </a:spcBef>
                        <a:defRPr b="0">
                          <a:solidFill>
                            <a:srgbClr val="000000"/>
                          </a:solidFill>
                        </a:defRPr>
                      </a:pPr>
                      <a:r>
                        <a:rPr b="1" sz="3700">
                          <a:solidFill>
                            <a:srgbClr val="FFFFFF"/>
                          </a:solidFill>
                          <a:effectLst>
                            <a:outerShdw sx="100000" sy="100000" kx="0" ky="0" algn="b" rotWithShape="0" blurRad="63500" dist="63500" dir="3744136">
                              <a:srgbClr val="000000"/>
                            </a:outerShdw>
                          </a:effectLst>
                          <a:latin typeface="Comic Sans MS"/>
                          <a:ea typeface="Comic Sans MS"/>
                          <a:cs typeface="Comic Sans MS"/>
                          <a:sym typeface="Comic Sans MS"/>
                        </a:rPr>
                        <a:t>The Church Is Not A Social Order</a:t>
                      </a:r>
                    </a:p>
                  </a:txBody>
                  <a:tcPr marL="0" marR="0" marT="0" marB="0" anchor="ctr" anchorCtr="0" horzOverflow="overflow">
                    <a:solidFill>
                      <a:schemeClr val="accent1">
                        <a:alpha val="81511"/>
                      </a:schemeClr>
                    </a:solidFill>
                  </a:tcPr>
                </a:tc>
                <a:tc>
                  <a:txBody>
                    <a:bodyPr/>
                    <a:lstStyle/>
                    <a:p>
                      <a:pPr algn="ctr">
                        <a:spcBef>
                          <a:spcPts val="800"/>
                        </a:spcBef>
                        <a:defRPr b="0">
                          <a:solidFill>
                            <a:srgbClr val="000000"/>
                          </a:solidFill>
                        </a:defRPr>
                      </a:pPr>
                      <a:r>
                        <a:rPr b="1" sz="3700">
                          <a:solidFill>
                            <a:srgbClr val="FFFFFF"/>
                          </a:solidFill>
                          <a:effectLst>
                            <a:outerShdw sx="100000" sy="100000" kx="0" ky="0" algn="b" rotWithShape="0" blurRad="63500" dist="63500" dir="1365928">
                              <a:srgbClr val="000000"/>
                            </a:outerShdw>
                          </a:effectLst>
                          <a:latin typeface="Comic Sans MS"/>
                          <a:ea typeface="Comic Sans MS"/>
                          <a:cs typeface="Comic Sans MS"/>
                          <a:sym typeface="Comic Sans MS"/>
                        </a:rPr>
                        <a:t>The Gospel Is Not A Social Gospel</a:t>
                      </a:r>
                    </a:p>
                  </a:txBody>
                  <a:tcPr marL="0" marR="0" marT="0" marB="0" anchor="ctr" anchorCtr="0" horzOverflow="overflow"/>
                </a:tc>
              </a:tr>
              <a:tr h="1313892">
                <a:tc>
                  <a:txBody>
                    <a:bodyPr/>
                    <a:lstStyle/>
                    <a:p>
                      <a:pPr algn="ctr">
                        <a:lnSpc>
                          <a:spcPct val="120000"/>
                        </a:lnSpc>
                        <a:spcBef>
                          <a:spcPts val="800"/>
                        </a:spcBef>
                      </a:pPr>
                      <a:r>
                        <a:rPr sz="3900">
                          <a:latin typeface="Comic Sans MS"/>
                          <a:ea typeface="Comic Sans MS"/>
                          <a:cs typeface="Comic Sans MS"/>
                          <a:sym typeface="Comic Sans MS"/>
                        </a:rPr>
                        <a:t>Rom. 14:17</a:t>
                      </a:r>
                    </a:p>
                  </a:txBody>
                  <a:tcPr marL="0" marR="0" marT="0" marB="0" anchor="ctr" anchorCtr="0" horzOverflow="overflow">
                    <a:solidFill>
                      <a:srgbClr val="F9DFCC">
                        <a:alpha val="81891"/>
                      </a:srgbClr>
                    </a:solidFill>
                  </a:tcPr>
                </a:tc>
                <a:tc>
                  <a:txBody>
                    <a:bodyPr/>
                    <a:lstStyle/>
                    <a:p>
                      <a:pPr algn="ctr">
                        <a:lnSpc>
                          <a:spcPct val="120000"/>
                        </a:lnSpc>
                      </a:pPr>
                      <a:r>
                        <a:rPr sz="3900">
                          <a:latin typeface="Comic Sans MS"/>
                          <a:ea typeface="Comic Sans MS"/>
                          <a:cs typeface="Comic Sans MS"/>
                          <a:sym typeface="Comic Sans MS"/>
                        </a:rPr>
                        <a:t>John 6:26-27</a:t>
                      </a:r>
                    </a:p>
                  </a:txBody>
                  <a:tcPr marL="0" marR="0" marT="0" marB="0" anchor="ctr" anchorCtr="0" horzOverflow="overflow"/>
                </a:tc>
              </a:tr>
              <a:tr h="1313892">
                <a:tc>
                  <a:txBody>
                    <a:bodyPr/>
                    <a:lstStyle/>
                    <a:p>
                      <a:pPr algn="ctr">
                        <a:lnSpc>
                          <a:spcPct val="120000"/>
                        </a:lnSpc>
                        <a:spcBef>
                          <a:spcPts val="800"/>
                        </a:spcBef>
                      </a:pPr>
                      <a:r>
                        <a:rPr sz="3900">
                          <a:latin typeface="Comic Sans MS"/>
                          <a:ea typeface="Comic Sans MS"/>
                          <a:cs typeface="Comic Sans MS"/>
                          <a:sym typeface="Comic Sans MS"/>
                        </a:rPr>
                        <a:t>John 18:36</a:t>
                      </a:r>
                    </a:p>
                  </a:txBody>
                  <a:tcPr marL="0" marR="0" marT="0" marB="0" anchor="ctr" anchorCtr="0" horzOverflow="overflow">
                    <a:solidFill>
                      <a:srgbClr val="F9DFCC">
                        <a:alpha val="64364"/>
                      </a:srgbClr>
                    </a:solidFill>
                  </a:tcPr>
                </a:tc>
                <a:tc>
                  <a:txBody>
                    <a:bodyPr/>
                    <a:lstStyle/>
                    <a:p>
                      <a:pPr algn="ctr">
                        <a:lnSpc>
                          <a:spcPct val="120000"/>
                        </a:lnSpc>
                      </a:pPr>
                      <a:r>
                        <a:rPr sz="3900">
                          <a:latin typeface="Comic Sans MS"/>
                          <a:ea typeface="Comic Sans MS"/>
                          <a:cs typeface="Comic Sans MS"/>
                          <a:sym typeface="Comic Sans MS"/>
                        </a:rPr>
                        <a:t>Rom. 1:16-17</a:t>
                      </a:r>
                    </a:p>
                  </a:txBody>
                  <a:tcPr marL="0" marR="0" marT="0" marB="0" anchor="ctr" anchorCtr="0" horzOverflow="overflow"/>
                </a:tc>
              </a:tr>
              <a:tr h="1313892">
                <a:tc>
                  <a:txBody>
                    <a:bodyPr/>
                    <a:lstStyle/>
                    <a:p>
                      <a:pPr algn="ctr">
                        <a:lnSpc>
                          <a:spcPct val="120000"/>
                        </a:lnSpc>
                        <a:spcBef>
                          <a:spcPts val="800"/>
                        </a:spcBef>
                      </a:pPr>
                      <a:r>
                        <a:rPr sz="3900">
                          <a:latin typeface="Comic Sans MS"/>
                          <a:ea typeface="Comic Sans MS"/>
                          <a:cs typeface="Comic Sans MS"/>
                          <a:sym typeface="Comic Sans MS"/>
                        </a:rPr>
                        <a:t>1 Pet. 2:5</a:t>
                      </a:r>
                    </a:p>
                  </a:txBody>
                  <a:tcPr marL="0" marR="0" marT="0" marB="0" anchor="ctr" anchorCtr="0" horzOverflow="overflow">
                    <a:solidFill>
                      <a:srgbClr val="F9DFCC">
                        <a:alpha val="84517"/>
                      </a:srgbClr>
                    </a:solidFill>
                  </a:tcPr>
                </a:tc>
                <a:tc>
                  <a:txBody>
                    <a:bodyPr/>
                    <a:lstStyle/>
                    <a:p>
                      <a:pPr algn="ctr">
                        <a:spcBef>
                          <a:spcPts val="800"/>
                        </a:spcBef>
                        <a:defRPr sz="3900">
                          <a:latin typeface="Comic Sans MS"/>
                          <a:ea typeface="Comic Sans MS"/>
                          <a:cs typeface="Comic Sans MS"/>
                          <a:sym typeface="Comic Sans MS"/>
                        </a:defRPr>
                      </a:pPr>
                      <a:r>
                        <a:t>1 Cor. 1:18, 21;</a:t>
                      </a:r>
                      <a:r>
                        <a:rPr>
                          <a:latin typeface="+mj-lt"/>
                          <a:ea typeface="+mj-ea"/>
                          <a:cs typeface="+mj-cs"/>
                          <a:sym typeface="Arial"/>
                        </a:rPr>
                        <a:t> </a:t>
                      </a:r>
                      <a:r>
                        <a:t>2:2-5</a:t>
                      </a:r>
                    </a:p>
                  </a:txBody>
                  <a:tcPr marL="0" marR="0" marT="0" marB="0" anchor="ctr" anchorCtr="0" horzOverflow="overflow"/>
                </a:tc>
              </a:tr>
            </a:tbl>
          </a:graphicData>
        </a:graphic>
      </p:graphicFrame>
      <p:sp>
        <p:nvSpPr>
          <p:cNvPr id="512" name="Shape 512"/>
          <p:cNvSpPr/>
          <p:nvPr/>
        </p:nvSpPr>
        <p:spPr>
          <a:xfrm>
            <a:off x="-1" y="1010639"/>
            <a:ext cx="13004801"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6100">
                <a:solidFill>
                  <a:srgbClr val="D88F37"/>
                </a:solidFill>
                <a:effectLst>
                  <a:outerShdw sx="100000" sy="100000" kx="0" ky="0" algn="b" rotWithShape="0" blurRad="88900" dist="63500" dir="3293573">
                    <a:srgbClr val="000000">
                      <a:alpha val="32000"/>
                    </a:srgbClr>
                  </a:outerShdw>
                </a:effectLst>
                <a:latin typeface="Adelon"/>
                <a:ea typeface="Adelon"/>
                <a:cs typeface="Adelon"/>
                <a:sym typeface="Adelon"/>
              </a:defRPr>
            </a:lvl1pPr>
          </a:lstStyle>
          <a:p>
            <a:pPr/>
            <a:r>
              <a:t>What is the Issue?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nvSpPr>
        <p:spPr>
          <a:xfrm>
            <a:off x="5743786" y="2582529"/>
            <a:ext cx="7044268" cy="6979334"/>
          </a:xfrm>
          <a:prstGeom prst="roundRect">
            <a:avLst>
              <a:gd name="adj" fmla="val 16822"/>
            </a:avLst>
          </a:prstGeom>
          <a:gradFill>
            <a:gsLst>
              <a:gs pos="0">
                <a:srgbClr val="EF8E56"/>
              </a:gs>
              <a:gs pos="25000">
                <a:srgbClr val="E06C1C"/>
              </a:gs>
              <a:gs pos="50000">
                <a:srgbClr val="CF6318"/>
              </a:gs>
              <a:gs pos="64999">
                <a:srgbClr val="CF6318"/>
              </a:gs>
              <a:gs pos="80000">
                <a:srgbClr val="DE6C1C"/>
              </a:gs>
              <a:gs pos="100000">
                <a:srgbClr val="E9874D"/>
              </a:gs>
            </a:gsLst>
            <a:lin ang="5400000"/>
          </a:gradFill>
          <a:ln w="12700">
            <a:miter lim="400000"/>
          </a:ln>
          <a:effectLst>
            <a:outerShdw sx="100000" sy="100000" kx="0" ky="0" algn="b" rotWithShape="0" blurRad="101600" dist="63500" dir="5400000">
              <a:srgbClr val="4E3B30">
                <a:alpha val="60000"/>
              </a:srgbClr>
            </a:outerShdw>
          </a:effectLst>
        </p:spPr>
        <p:txBody>
          <a:bodyPr lIns="65023" tIns="65023" rIns="65023" bIns="65023" anchor="ctr"/>
          <a:lstStyle/>
          <a:p>
            <a:pPr algn="ctr">
              <a:defRPr>
                <a:solidFill>
                  <a:srgbClr val="FFFFFF"/>
                </a:solidFill>
              </a:defRPr>
            </a:pPr>
          </a:p>
        </p:txBody>
      </p:sp>
      <p:sp>
        <p:nvSpPr>
          <p:cNvPr id="515" name="Shape 515"/>
          <p:cNvSpPr/>
          <p:nvPr/>
        </p:nvSpPr>
        <p:spPr>
          <a:xfrm>
            <a:off x="5852159" y="3152635"/>
            <a:ext cx="6827522" cy="5839122"/>
          </a:xfrm>
          <a:prstGeom prst="rect">
            <a:avLst/>
          </a:prstGeom>
          <a:ln w="12700">
            <a:miter lim="400000"/>
          </a:ln>
          <a:effectLst>
            <a:outerShdw sx="100000" sy="100000" kx="0" ky="0" algn="b" rotWithShape="0" blurRad="101600" dist="63500" dir="5400000">
              <a:srgbClr val="4E3B30">
                <a:alpha val="6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45458" indent="-645458">
              <a:spcBef>
                <a:spcPts val="800"/>
              </a:spcBef>
              <a:buClr>
                <a:srgbClr val="FFFFFF"/>
              </a:buClr>
              <a:buSzPct val="100000"/>
              <a:buFont typeface="Wingdings 2"/>
              <a:buChar char="⬥"/>
              <a:defRPr sz="4200">
                <a:ln w="22747">
                  <a:solidFill>
                    <a:srgbClr val="FFFFFF"/>
                  </a:solidFill>
                </a:ln>
                <a:solidFill>
                  <a:srgbClr val="FFFFFF"/>
                </a:solidFill>
                <a:effectLst>
                  <a:outerShdw sx="100000" sy="100000" kx="0" ky="0" algn="b" rotWithShape="0" blurRad="50800" dist="63500" dir="2134400">
                    <a:srgbClr val="000000"/>
                  </a:outerShdw>
                </a:effectLst>
                <a:latin typeface="Cambria"/>
                <a:ea typeface="Cambria"/>
                <a:cs typeface="Cambria"/>
                <a:sym typeface="Cambria"/>
              </a:defRPr>
            </a:pPr>
            <a:r>
              <a:t>The scriptures do not authorize “The local church” to sponsor social meals &amp; recreational activities.</a:t>
            </a:r>
            <a:endParaRPr>
              <a:latin typeface="+mj-lt"/>
              <a:ea typeface="+mj-ea"/>
              <a:cs typeface="+mj-cs"/>
              <a:sym typeface="Arial"/>
            </a:endParaRPr>
          </a:p>
          <a:p>
            <a:pPr marL="645458" indent="-645458">
              <a:spcBef>
                <a:spcPts val="800"/>
              </a:spcBef>
              <a:buClr>
                <a:srgbClr val="FFFFFF"/>
              </a:buClr>
              <a:buSzPct val="100000"/>
              <a:buFont typeface="Wingdings 2"/>
              <a:buChar char="⬥"/>
              <a:defRPr sz="4200">
                <a:ln w="22747">
                  <a:solidFill>
                    <a:srgbClr val="FFFFFF"/>
                  </a:solidFill>
                </a:ln>
                <a:solidFill>
                  <a:srgbClr val="FFFFFF"/>
                </a:solidFill>
                <a:effectLst>
                  <a:outerShdw sx="100000" sy="100000" kx="0" ky="0" algn="b" rotWithShape="0" blurRad="50800" dist="63500" dir="2134400">
                    <a:srgbClr val="000000"/>
                  </a:outerShdw>
                </a:effectLst>
                <a:latin typeface="Cambria"/>
                <a:ea typeface="Cambria"/>
                <a:cs typeface="Cambria"/>
                <a:sym typeface="Cambria"/>
              </a:defRPr>
            </a:pPr>
            <a:r>
              <a:t>If we are using the Lord’s body &amp; money for things He has not authorized - are we abiding in His will?</a:t>
            </a:r>
          </a:p>
        </p:txBody>
      </p:sp>
      <p:sp>
        <p:nvSpPr>
          <p:cNvPr id="516" name="Shape 516"/>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pasted-image.tiff"/>
          <p:cNvPicPr>
            <a:picLocks noChangeAspect="1"/>
          </p:cNvPicPr>
          <p:nvPr/>
        </p:nvPicPr>
        <p:blipFill>
          <a:blip r:embed="rId2">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sp>
        <p:nvSpPr>
          <p:cNvPr id="518" name="Shape 518"/>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5"/>
                                        </p:tgtEl>
                                        <p:attrNameLst>
                                          <p:attrName>style.visibility</p:attrName>
                                        </p:attrNameLst>
                                      </p:cBhvr>
                                      <p:to>
                                        <p:strVal val="visible"/>
                                      </p:to>
                                    </p:set>
                                    <p:animEffect filter="dissolve" transition="in">
                                      <p:cBhvr>
                                        <p:cTn id="7"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nvSpPr>
        <p:spPr>
          <a:xfrm>
            <a:off x="-1" y="9342684"/>
            <a:ext cx="4768428" cy="48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200">
                <a:solidFill>
                  <a:srgbClr val="D38E28"/>
                </a:solidFill>
                <a:latin typeface="Mariah"/>
                <a:ea typeface="Mariah"/>
                <a:cs typeface="Mariah"/>
                <a:sym typeface="Mariah"/>
              </a:defRPr>
            </a:lvl1pPr>
          </a:lstStyle>
          <a:p>
            <a:pPr/>
            <a:r>
              <a:t>Don McClain</a:t>
            </a:r>
          </a:p>
        </p:txBody>
      </p:sp>
      <p:sp>
        <p:nvSpPr>
          <p:cNvPr id="521" name="Shape 521"/>
          <p:cNvSpPr/>
          <p:nvPr/>
        </p:nvSpPr>
        <p:spPr>
          <a:xfrm>
            <a:off x="7586133" y="9320107"/>
            <a:ext cx="5418667" cy="3520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600">
                <a:solidFill>
                  <a:srgbClr val="D38E28"/>
                </a:solidFill>
                <a:latin typeface="+mj-lt"/>
                <a:ea typeface="+mj-ea"/>
                <a:cs typeface="+mj-cs"/>
                <a:sym typeface="Arial"/>
              </a:defRPr>
            </a:lvl1pPr>
          </a:lstStyle>
          <a:p>
            <a:pPr/>
            <a:r>
              <a:t>West 65th St church of Christ / September 9, 2007</a:t>
            </a:r>
          </a:p>
        </p:txBody>
      </p:sp>
      <p:sp>
        <p:nvSpPr>
          <p:cNvPr id="522" name="Shape 522"/>
          <p:cNvSpPr/>
          <p:nvPr>
            <p:ph type="sldNum" sz="quarter" idx="2"/>
          </p:nvPr>
        </p:nvSpPr>
        <p:spPr>
          <a:xfrm>
            <a:off x="12607779" y="-1"/>
            <a:ext cx="397021"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3" name="Shape 523"/>
          <p:cNvSpPr/>
          <p:nvPr/>
        </p:nvSpPr>
        <p:spPr>
          <a:xfrm>
            <a:off x="-1" y="-1"/>
            <a:ext cx="13004801" cy="9753601"/>
          </a:xfrm>
          <a:prstGeom prst="rect">
            <a:avLst/>
          </a:prstGeom>
          <a:solidFill>
            <a:srgbClr val="000000"/>
          </a:solidFill>
          <a:ln w="25400">
            <a:solidFill>
              <a:srgbClr val="AF7622"/>
            </a:solidFill>
          </a:ln>
        </p:spPr>
        <p:txBody>
          <a:bodyPr lIns="65023" tIns="65023" rIns="65023" bIns="65023"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Shape 52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6" name="Shape 526"/>
          <p:cNvSpPr/>
          <p:nvPr/>
        </p:nvSpPr>
        <p:spPr>
          <a:xfrm>
            <a:off x="5773075" y="3287183"/>
            <a:ext cx="6431956" cy="53672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January 10, 2016  - Preached - January 10, 2016</a:t>
            </a:r>
          </a:p>
          <a:p>
            <a:pPr algn="ctr" defTabSz="457200">
              <a:defRPr>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 church of Christ / P.O. Box 190062 / Little Rock AR 72219</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solidFill>
                  <a:srgbClr val="009999"/>
                </a:solidFill>
                <a:uFill>
                  <a:solidFill>
                    <a:srgbClr val="009999"/>
                  </a:solidFill>
                </a:uFill>
                <a:hlinkClick r:id="rId2" invalidUrl="" action="" tgtFrame="" tooltip="" history="1" highlightClick="0" endSnd="0"/>
              </a:rPr>
              <a:t>donmcclain@sbcglobal.net</a:t>
            </a:r>
            <a:r>
              <a:t>  </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solidFill>
                  <a:srgbClr val="009999"/>
                </a:solidFill>
                <a:uFill>
                  <a:solidFill>
                    <a:srgbClr val="009999"/>
                  </a:solidFill>
                </a:uFill>
                <a:hlinkClick r:id="rId3" invalidUrl="" action="" tgtFrame="" tooltip="" history="1" highlightClick="0" endSnd="0"/>
              </a:rPr>
              <a:t>http://w65stchurchofchrist.org/coc/sermons/</a:t>
            </a:r>
          </a:p>
        </p:txBody>
      </p:sp>
      <p:pic>
        <p:nvPicPr>
          <p:cNvPr id="527" name="pasted-image.tiff"/>
          <p:cNvPicPr>
            <a:picLocks noChangeAspect="1"/>
          </p:cNvPicPr>
          <p:nvPr/>
        </p:nvPicPr>
        <p:blipFill>
          <a:blip r:embed="rId4">
            <a:extLst/>
          </a:blip>
          <a:stretch>
            <a:fillRect/>
          </a:stretch>
        </p:blipFill>
        <p:spPr>
          <a:xfrm>
            <a:off x="-155689" y="2932007"/>
            <a:ext cx="6215120" cy="6886298"/>
          </a:xfrm>
          <a:prstGeom prst="rect">
            <a:avLst/>
          </a:prstGeom>
          <a:ln w="12700">
            <a:miter lim="400000"/>
          </a:ln>
          <a:effectLst>
            <a:outerShdw sx="100000" sy="100000" kx="0" ky="0" algn="b" rotWithShape="0" blurRad="101600" dist="63500" dir="1512558">
              <a:srgbClr val="000000"/>
            </a:outerShdw>
          </a:effectLst>
        </p:spPr>
      </p:pic>
      <p:sp>
        <p:nvSpPr>
          <p:cNvPr id="528" name="Shape 528"/>
          <p:cNvSpPr/>
          <p:nvPr/>
        </p:nvSpPr>
        <p:spPr>
          <a:xfrm>
            <a:off x="-1" y="-33346"/>
            <a:ext cx="13004801" cy="1285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7900">
                <a:solidFill>
                  <a:srgbClr val="C36447"/>
                </a:solidFill>
                <a:effectLst>
                  <a:outerShdw sx="100000" sy="100000" kx="0" ky="0" algn="b" rotWithShape="0" blurRad="50800" dist="39000" dir="5460000">
                    <a:srgbClr val="000000">
                      <a:alpha val="38000"/>
                    </a:srgbClr>
                  </a:outerShdw>
                </a:effectLst>
                <a:latin typeface="Pythagoras"/>
                <a:ea typeface="Pythagoras"/>
                <a:cs typeface="Pythagoras"/>
                <a:sym typeface="Pythagoras"/>
              </a:defRPr>
            </a:lvl1pPr>
          </a:lstStyle>
          <a:p>
            <a:pPr/>
            <a:r>
              <a:t>“Church Social Meals?”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0"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531" name="Shape 531"/>
          <p:cNvSpPr/>
          <p:nvPr/>
        </p:nvSpPr>
        <p:spPr>
          <a:xfrm>
            <a:off x="317500" y="-152401"/>
            <a:ext cx="12433301" cy="76073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7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22</a:t>
            </a:r>
            <a:r>
              <a:t> On the following day, when the people who were standing on the other side of the sea saw that there was no other boat there, except that one which His disciples had entered, and that Jesus had not entered the boat with His disciples, but His disciples had gone away alone—</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3"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534" name="Shape 534"/>
          <p:cNvSpPr/>
          <p:nvPr/>
        </p:nvSpPr>
        <p:spPr>
          <a:xfrm>
            <a:off x="317500" y="-152401"/>
            <a:ext cx="12433301" cy="7962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60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23</a:t>
            </a:r>
            <a:r>
              <a:t> however, other boats came from Tiberias, near the place where they ate bread after the Lord had given thanks—</a:t>
            </a:r>
            <a:r>
              <a:rPr baseline="31999"/>
              <a:t>24</a:t>
            </a:r>
            <a:r>
              <a:t> when the people therefore saw that Jesus was not there, nor His disciples, they also got into boats and came to Capernaum, seeking Jesus.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6"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537" name="Shape 537"/>
          <p:cNvSpPr/>
          <p:nvPr/>
        </p:nvSpPr>
        <p:spPr>
          <a:xfrm>
            <a:off x="317500" y="-152401"/>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6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25</a:t>
            </a:r>
            <a:r>
              <a:t> And when they found Him on the other side of the sea, they said to Him, “Rabbi, when did You come here?” </a:t>
            </a:r>
            <a:r>
              <a:rPr baseline="31999"/>
              <a:t>26</a:t>
            </a:r>
            <a:r>
              <a:t> Jesus answered them and said, “Most assuredly, I say to you, you seek Me, not because you saw the signs, but because you ate of the loaves and were filled.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9"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540" name="Shape 540"/>
          <p:cNvSpPr/>
          <p:nvPr/>
        </p:nvSpPr>
        <p:spPr>
          <a:xfrm>
            <a:off x="317500" y="-152401"/>
            <a:ext cx="12433301" cy="7708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0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27</a:t>
            </a:r>
            <a:r>
              <a:t> Do not labor for the food which perishes, but for the food which endures to everlasting life, which the Son of Man will give you, because God the Father has set His seal on Him.” </a:t>
            </a:r>
            <a:r>
              <a:rPr baseline="31999"/>
              <a:t>28</a:t>
            </a:r>
            <a:r>
              <a:t> Then they said to Him, “What shall we do, that we may work the works of God?” </a:t>
            </a:r>
            <a:r>
              <a:rPr baseline="31999"/>
              <a:t>29</a:t>
            </a:r>
            <a:r>
              <a:t> Jesus answered and said to them, “This is the work of God, that you believe in Him whom He sent.”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nvSpPr>
        <p:spPr>
          <a:xfrm>
            <a:off x="2172" y="67733"/>
            <a:ext cx="4721094" cy="1181101"/>
          </a:xfrm>
          <a:prstGeom prst="rect">
            <a:avLst/>
          </a:prstGeom>
          <a:ln w="12700"/>
          <a:effectLst>
            <a:outerShdw sx="100000" sy="100000" kx="0" ky="0" algn="b" rotWithShape="0" blurRad="190500" dist="0" dir="0">
              <a:srgbClr val="000000">
                <a:alpha val="7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ctr" defTabSz="584200">
              <a:buClr>
                <a:srgbClr val="EFE8CD"/>
              </a:buClr>
              <a:defRPr sz="7600">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Baskerville SemiBold"/>
                <a:ea typeface="Baskerville SemiBold"/>
                <a:cs typeface="Baskerville SemiBold"/>
                <a:sym typeface="Baskerville SemiBold"/>
              </a:defRPr>
            </a:lvl1pPr>
          </a:lstStyle>
          <a:p>
            <a:pPr>
              <a:defRPr sz="4200">
                <a:solidFill>
                  <a:srgbClr val="6C6963"/>
                </a:solidFill>
                <a:effectLst/>
                <a:uFillTx/>
                <a:latin typeface="Baskerville"/>
                <a:ea typeface="Baskerville"/>
                <a:cs typeface="Baskerville"/>
                <a:sym typeface="Baskerville"/>
              </a:defRPr>
            </a:pPr>
            <a:r>
              <a:rPr sz="7600">
                <a:solidFill>
                  <a:srgbClr val="EFE8CD"/>
                </a:solidFill>
                <a:effectLst>
                  <a:outerShdw sx="100000" sy="100000" kx="0" ky="0" algn="b" rotWithShape="0" blurRad="50800" dist="39000" dir="5460000">
                    <a:srgbClr val="000000">
                      <a:alpha val="38000"/>
                    </a:srgbClr>
                  </a:outerShdw>
                </a:effectLst>
                <a:uFill>
                  <a:solidFill>
                    <a:srgbClr val="EFE8CD"/>
                  </a:solidFill>
                </a:uFill>
                <a:latin typeface="Baskerville SemiBold"/>
                <a:ea typeface="Baskerville SemiBold"/>
                <a:cs typeface="Baskerville SemiBold"/>
                <a:sym typeface="Baskerville SemiBold"/>
              </a:rPr>
              <a:t>Welcome</a:t>
            </a:r>
          </a:p>
        </p:txBody>
      </p:sp>
      <p:pic>
        <p:nvPicPr>
          <p:cNvPr id="203" name="droppedImage.pdf"/>
          <p:cNvPicPr>
            <a:picLocks noChangeAspect="1"/>
          </p:cNvPicPr>
          <p:nvPr/>
        </p:nvPicPr>
        <p:blipFill>
          <a:blip r:embed="rId2">
            <a:extLst/>
          </a:blip>
          <a:stretch>
            <a:fillRect/>
          </a:stretch>
        </p:blipFill>
        <p:spPr>
          <a:xfrm>
            <a:off x="1009650" y="894240"/>
            <a:ext cx="9530865" cy="1262459"/>
          </a:xfrm>
          <a:prstGeom prst="rect">
            <a:avLst/>
          </a:prstGeom>
          <a:ln w="12700">
            <a:miter lim="400000"/>
          </a:ln>
          <a:effectLst>
            <a:outerShdw sx="100000" sy="100000" kx="0" ky="0" algn="b" rotWithShape="0" blurRad="190500" dist="76200" dir="0">
              <a:srgbClr val="000000"/>
            </a:outerShdw>
          </a:effectLst>
        </p:spPr>
      </p:pic>
      <p:grpSp>
        <p:nvGrpSpPr>
          <p:cNvPr id="206" name="Group 206"/>
          <p:cNvGrpSpPr/>
          <p:nvPr/>
        </p:nvGrpSpPr>
        <p:grpSpPr>
          <a:xfrm>
            <a:off x="1736968" y="3595825"/>
            <a:ext cx="9530865" cy="6176289"/>
            <a:chOff x="0" y="0"/>
            <a:chExt cx="9530863" cy="6176287"/>
          </a:xfrm>
        </p:grpSpPr>
        <p:pic>
          <p:nvPicPr>
            <p:cNvPr id="205" name="pasted-image.png"/>
            <p:cNvPicPr>
              <a:picLocks noChangeAspect="1"/>
            </p:cNvPicPr>
            <p:nvPr/>
          </p:nvPicPr>
          <p:blipFill>
            <a:blip r:embed="rId3">
              <a:extLst/>
            </a:blip>
            <a:srcRect l="16280" t="20893" r="16280" b="11108"/>
            <a:stretch>
              <a:fillRect/>
            </a:stretch>
          </p:blipFill>
          <p:spPr>
            <a:xfrm>
              <a:off x="127000" y="88900"/>
              <a:ext cx="9276864" cy="5846088"/>
            </a:xfrm>
            <a:prstGeom prst="rect">
              <a:avLst/>
            </a:prstGeom>
            <a:ln>
              <a:noFill/>
            </a:ln>
            <a:effectLst/>
          </p:spPr>
        </p:pic>
        <p:pic>
          <p:nvPicPr>
            <p:cNvPr id="204" name=""/>
            <p:cNvPicPr>
              <a:picLocks noChangeAspect="0"/>
            </p:cNvPicPr>
            <p:nvPr/>
          </p:nvPicPr>
          <p:blipFill>
            <a:blip r:embed="rId4">
              <a:extLst/>
            </a:blip>
            <a:stretch>
              <a:fillRect/>
            </a:stretch>
          </p:blipFill>
          <p:spPr>
            <a:xfrm>
              <a:off x="0" y="-1"/>
              <a:ext cx="9530864" cy="6176289"/>
            </a:xfrm>
            <a:prstGeom prst="rect">
              <a:avLst/>
            </a:prstGeom>
            <a:effectLst/>
          </p:spPr>
        </p:pic>
      </p:grpSp>
      <p:pic>
        <p:nvPicPr>
          <p:cNvPr id="207" name="image16.png"/>
          <p:cNvPicPr>
            <a:picLocks noChangeAspect="1"/>
          </p:cNvPicPr>
          <p:nvPr/>
        </p:nvPicPr>
        <p:blipFill>
          <a:blip r:embed="rId5">
            <a:extLst/>
          </a:blip>
          <a:stretch>
            <a:fillRect/>
          </a:stretch>
        </p:blipFill>
        <p:spPr>
          <a:xfrm>
            <a:off x="10797233" y="4432895"/>
            <a:ext cx="2123910" cy="5346701"/>
          </a:xfrm>
          <a:prstGeom prst="rect">
            <a:avLst/>
          </a:prstGeom>
          <a:ln w="12700">
            <a:miter lim="400000"/>
          </a:ln>
        </p:spPr>
      </p:pic>
      <p:pic>
        <p:nvPicPr>
          <p:cNvPr id="208" name=""/>
          <p:cNvPicPr>
            <a:picLocks noChangeAspect="0"/>
          </p:cNvPicPr>
          <p:nvPr/>
        </p:nvPicPr>
        <p:blipFill>
          <a:blip r:embed="rId6">
            <a:extLst/>
          </a:blip>
          <a:stretch>
            <a:fillRect/>
          </a:stretch>
        </p:blipFill>
        <p:spPr>
          <a:xfrm>
            <a:off x="-129429" y="8010184"/>
            <a:ext cx="13263658" cy="1917876"/>
          </a:xfrm>
          <a:prstGeom prst="rect">
            <a:avLst/>
          </a:prstGeom>
        </p:spPr>
      </p:pic>
      <p:pic>
        <p:nvPicPr>
          <p:cNvPr id="209" name=""/>
          <p:cNvPicPr>
            <a:picLocks noChangeAspect="0"/>
          </p:cNvPicPr>
          <p:nvPr/>
        </p:nvPicPr>
        <p:blipFill>
          <a:blip r:embed="rId7">
            <a:extLst/>
          </a:blip>
          <a:stretch>
            <a:fillRect/>
          </a:stretch>
        </p:blipFill>
        <p:spPr>
          <a:xfrm>
            <a:off x="41407" y="1936581"/>
            <a:ext cx="12921986" cy="1498601"/>
          </a:xfrm>
          <a:prstGeom prst="rect">
            <a:avLst/>
          </a:prstGeom>
          <a:effectLst>
            <a:outerShdw sx="100000" sy="100000" kx="0" ky="0" algn="b" rotWithShape="0" blurRad="38100" dist="23000" dir="5400000">
              <a:srgbClr val="000000">
                <a:alpha val="35000"/>
              </a:srgbClr>
            </a:outerShdw>
          </a:effectLst>
        </p:spPr>
      </p:pic>
      <p:sp>
        <p:nvSpPr>
          <p:cNvPr id="210" name="Shape 210"/>
          <p:cNvSpPr/>
          <p:nvPr/>
        </p:nvSpPr>
        <p:spPr>
          <a:xfrm>
            <a:off x="736740" y="3559388"/>
            <a:ext cx="11531320" cy="749301"/>
          </a:xfrm>
          <a:prstGeom prst="rect">
            <a:avLst/>
          </a:prstGeom>
          <a:gradFill>
            <a:gsLst>
              <a:gs pos="0">
                <a:srgbClr val="000000"/>
              </a:gs>
              <a:gs pos="100000">
                <a:srgbClr val="797979"/>
              </a:gs>
            </a:gsLst>
            <a:lin ang="5400000"/>
          </a:gradFill>
          <a:ln w="12700">
            <a:miter lim="400000"/>
          </a:ln>
          <a:effectLst>
            <a:outerShdw sx="100000" sy="100000" kx="0" ky="0" algn="b" rotWithShape="0" blurRad="114300" dist="611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buClr>
                <a:srgbClr val="FFFFFF"/>
              </a:buClr>
              <a:defRPr sz="4200">
                <a:solidFill>
                  <a:srgbClr val="E9ADD0"/>
                </a:solidFill>
                <a:effectLst>
                  <a:outerShdw sx="100000" sy="100000" kx="0" ky="0" algn="b" rotWithShape="0" blurRad="152400" dist="76200" dir="0">
                    <a:srgbClr val="000000"/>
                  </a:outerShdw>
                </a:effectLst>
                <a:uFill>
                  <a:solidFill>
                    <a:srgbClr val="E9ADD0"/>
                  </a:solidFill>
                </a:uFill>
                <a:latin typeface="Baskerville"/>
                <a:ea typeface="Baskerville"/>
                <a:cs typeface="Baskerville"/>
                <a:sym typeface="Baskerville"/>
              </a:defRPr>
            </a:pPr>
            <a:r>
              <a:rPr sz="3800">
                <a:solidFill>
                  <a:srgbClr val="FFFFFF"/>
                </a:solidFill>
                <a:uFill>
                  <a:solidFill>
                    <a:srgbClr val="FFFFFF"/>
                  </a:solidFill>
                </a:uFill>
              </a:rPr>
              <a:t>Call In Your Questions &amp; Comments! </a:t>
            </a:r>
            <a:r>
              <a:rPr sz="4400">
                <a:solidFill>
                  <a:srgbClr val="FFFFFF"/>
                </a:solidFill>
                <a:uFill>
                  <a:solidFill>
                    <a:srgbClr val="FFFFFF"/>
                  </a:solidFill>
                </a:uFill>
              </a:rPr>
              <a:t>1-855-568-1062</a:t>
            </a:r>
          </a:p>
        </p:txBody>
      </p:sp>
    </p:spTree>
  </p:cSld>
  <p:clrMapOvr>
    <a:masterClrMapping/>
  </p:clrMapOvr>
  <mc:AlternateContent xmlns:mc="http://schemas.openxmlformats.org/markup-compatibility/2006">
    <mc:Choice xmlns:p14="http://schemas.microsoft.com/office/powerpoint/2010/main" Requires="p14">
      <p:transition spd="fast" advClick="1" p14:dur="750">
        <p14:warp dir="in"/>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13" name="Shape 213"/>
          <p:cNvSpPr/>
          <p:nvPr/>
        </p:nvSpPr>
        <p:spPr>
          <a:xfrm>
            <a:off x="317500" y="-152401"/>
            <a:ext cx="12433301" cy="76073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7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22</a:t>
            </a:r>
            <a:r>
              <a:t> On the following day, when the people who were standing on the other side of the sea saw that there was no other boat there, except that one which His disciples had entered, and that Jesus had not entered the boat with His disciples, but His disciples had gone away alone—</a:t>
            </a:r>
          </a:p>
        </p:txBody>
      </p:sp>
    </p:spTree>
  </p:cSld>
  <p:clrMapOvr>
    <a:masterClrMapping/>
  </p:clrMapOvr>
  <mc:AlternateContent xmlns:mc="http://schemas.openxmlformats.org/markup-compatibility/2006">
    <mc:Choice xmlns:p14="http://schemas.microsoft.com/office/powerpoint/2010/main" Requires="p14">
      <p:transition spd="fast" advClick="1" p14:dur="750">
        <p14:warp dir="in"/>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16" name="Shape 216"/>
          <p:cNvSpPr/>
          <p:nvPr/>
        </p:nvSpPr>
        <p:spPr>
          <a:xfrm>
            <a:off x="317500" y="-152401"/>
            <a:ext cx="12433301" cy="7962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60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23</a:t>
            </a:r>
            <a:r>
              <a:t> however, other boats came from Tiberias, near the place where they ate bread after the Lord had given thanks—</a:t>
            </a:r>
            <a:r>
              <a:rPr baseline="31999"/>
              <a:t>24</a:t>
            </a:r>
            <a:r>
              <a:t> when the people therefore saw that Jesus was not there, nor His disciples, they also got into boats and came to Capernaum, seeking Jesus.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19" name="Shape 219"/>
          <p:cNvSpPr/>
          <p:nvPr/>
        </p:nvSpPr>
        <p:spPr>
          <a:xfrm>
            <a:off x="317500" y="-152401"/>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6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25</a:t>
            </a:r>
            <a:r>
              <a:t> And when they found Him on the other side of the sea, they said to Him, “Rabbi, when did You come here?” </a:t>
            </a:r>
            <a:r>
              <a:rPr baseline="31999"/>
              <a:t>26</a:t>
            </a:r>
            <a:r>
              <a:t> Jesus answered them and said, “Most assuredly, I say to you, you seek Me, not because you saw the signs, but because you ate of the loaves and were filled.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asted-image.pdf"/>
          <p:cNvPicPr>
            <a:picLocks noChangeAspect="1"/>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222" name="Shape 222"/>
          <p:cNvSpPr/>
          <p:nvPr/>
        </p:nvSpPr>
        <p:spPr>
          <a:xfrm>
            <a:off x="317500" y="-152401"/>
            <a:ext cx="12433301" cy="7708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pPr>
            <a:r>
              <a:t>John 6:22–29 (NKJV)</a:t>
            </a:r>
          </a:p>
          <a:p>
            <a:pPr algn="ctr" defTabSz="457200">
              <a:defRPr sz="5000">
                <a:solidFill>
                  <a:srgbClr val="FFFFFF"/>
                </a:solidFill>
                <a:effectLst>
                  <a:outerShdw sx="100000" sy="100000" kx="0" ky="0" algn="b" rotWithShape="0" blurRad="76200" dist="63500" dir="2635418">
                    <a:srgbClr val="000000"/>
                  </a:outerShdw>
                </a:effectLst>
                <a:latin typeface="Adelon"/>
                <a:ea typeface="Adelon"/>
                <a:cs typeface="Adelon"/>
                <a:sym typeface="Adelon"/>
              </a:defRPr>
            </a:pPr>
            <a:r>
              <a:rPr baseline="31999"/>
              <a:t>27</a:t>
            </a:r>
            <a:r>
              <a:t> Do not labor for the food which perishes, but for the food which endures to everlasting life, which the Son of Man will give you, because God the Father has set His seal on Him.” </a:t>
            </a:r>
            <a:r>
              <a:rPr baseline="31999"/>
              <a:t>28</a:t>
            </a:r>
            <a:r>
              <a:t> Then they said to Him, “What shall we do, that we may work the works of God?” </a:t>
            </a:r>
            <a:r>
              <a:rPr baseline="31999"/>
              <a:t>29</a:t>
            </a:r>
            <a:r>
              <a:t> Jesus answered and said to them, “This is the work of God, that you believe in Him whom He sent.”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Trek">
  <a:themeElements>
    <a:clrScheme name="Trek">
      <a:dk1>
        <a:srgbClr val="000000"/>
      </a:dk1>
      <a:lt1>
        <a:srgbClr val="FFFFFF"/>
      </a:lt1>
      <a:dk2>
        <a:srgbClr val="A7A7A7"/>
      </a:dk2>
      <a:lt2>
        <a:srgbClr val="535353"/>
      </a:lt2>
      <a:accent1>
        <a:srgbClr val="F0A22E"/>
      </a:accent1>
      <a:accent2>
        <a:srgbClr val="A5644E"/>
      </a:accent2>
      <a:accent3>
        <a:srgbClr val="B58B80"/>
      </a:accent3>
      <a:accent4>
        <a:srgbClr val="C3986D"/>
      </a:accent4>
      <a:accent5>
        <a:srgbClr val="A19574"/>
      </a:accent5>
      <a:accent6>
        <a:srgbClr val="C17529"/>
      </a:accent6>
      <a:hlink>
        <a:srgbClr val="0000FF"/>
      </a:hlink>
      <a:folHlink>
        <a:srgbClr val="FF00FF"/>
      </a:folHlink>
    </a:clrScheme>
    <a:fontScheme name="Trek">
      <a:majorFont>
        <a:latin typeface="Arial"/>
        <a:ea typeface="Arial"/>
        <a:cs typeface="Arial"/>
      </a:majorFont>
      <a:minorFont>
        <a:latin typeface="Helvetica"/>
        <a:ea typeface="Helvetica"/>
        <a:cs typeface="Helvetica"/>
      </a:minorFont>
    </a:fontScheme>
    <a:fmtScheme name="Tre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63500" dir="5400000">
              <a:srgbClr val="4E3B30">
                <a:alpha val="60000"/>
              </a:srgbClr>
            </a:outerShdw>
          </a:effectLst>
        </a:effectStyle>
        <a:effectStyle>
          <a:effectLst>
            <a:outerShdw sx="100000" sy="100000" kx="0" ky="0" algn="b" rotWithShape="0" blurRad="101600" dist="63500" dir="5400000">
              <a:srgbClr val="4E3B30">
                <a:alpha val="60000"/>
              </a:srgbClr>
            </a:outerShdw>
          </a:effectLst>
        </a:effectStyle>
        <a:effectStyle>
          <a:effectLst>
            <a:outerShdw sx="100000" sy="100000" kx="0" ky="0" algn="b" rotWithShape="0" blurRad="101600" dist="635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01600" dist="63500" dir="5400000">
            <a:srgbClr val="4E3B30">
              <a:alpha val="60000"/>
            </a:srgbClr>
          </a:outerShdw>
        </a:effectLst>
        <a:sp3d/>
      </a:spPr>
      <a:bodyPr rot="0" spcFirstLastPara="1" vertOverflow="overflow" horzOverflow="overflow" vert="horz" wrap="square" lIns="65023" tIns="65023" rIns="65023" bIns="65023" numCol="1" spcCol="38100" rtlCol="0" anchor="ctr"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01600" dist="635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rek">
  <a:themeElements>
    <a:clrScheme name="Trek">
      <a:dk1>
        <a:srgbClr val="000000"/>
      </a:dk1>
      <a:lt1>
        <a:srgbClr val="FFFFFF"/>
      </a:lt1>
      <a:dk2>
        <a:srgbClr val="A7A7A7"/>
      </a:dk2>
      <a:lt2>
        <a:srgbClr val="535353"/>
      </a:lt2>
      <a:accent1>
        <a:srgbClr val="F0A22E"/>
      </a:accent1>
      <a:accent2>
        <a:srgbClr val="A5644E"/>
      </a:accent2>
      <a:accent3>
        <a:srgbClr val="B58B80"/>
      </a:accent3>
      <a:accent4>
        <a:srgbClr val="C3986D"/>
      </a:accent4>
      <a:accent5>
        <a:srgbClr val="A19574"/>
      </a:accent5>
      <a:accent6>
        <a:srgbClr val="C17529"/>
      </a:accent6>
      <a:hlink>
        <a:srgbClr val="0000FF"/>
      </a:hlink>
      <a:folHlink>
        <a:srgbClr val="FF00FF"/>
      </a:folHlink>
    </a:clrScheme>
    <a:fontScheme name="Trek">
      <a:majorFont>
        <a:latin typeface="Arial"/>
        <a:ea typeface="Arial"/>
        <a:cs typeface="Arial"/>
      </a:majorFont>
      <a:minorFont>
        <a:latin typeface="Helvetica"/>
        <a:ea typeface="Helvetica"/>
        <a:cs typeface="Helvetica"/>
      </a:minorFont>
    </a:fontScheme>
    <a:fmtScheme name="Tre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63500" dir="5400000">
              <a:srgbClr val="4E3B30">
                <a:alpha val="60000"/>
              </a:srgbClr>
            </a:outerShdw>
          </a:effectLst>
        </a:effectStyle>
        <a:effectStyle>
          <a:effectLst>
            <a:outerShdw sx="100000" sy="100000" kx="0" ky="0" algn="b" rotWithShape="0" blurRad="101600" dist="63500" dir="5400000">
              <a:srgbClr val="4E3B30">
                <a:alpha val="60000"/>
              </a:srgbClr>
            </a:outerShdw>
          </a:effectLst>
        </a:effectStyle>
        <a:effectStyle>
          <a:effectLst>
            <a:outerShdw sx="100000" sy="100000" kx="0" ky="0" algn="b" rotWithShape="0" blurRad="101600" dist="635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01600" dist="63500" dir="5400000">
            <a:srgbClr val="4E3B30">
              <a:alpha val="60000"/>
            </a:srgbClr>
          </a:outerShdw>
        </a:effectLst>
        <a:sp3d/>
      </a:spPr>
      <a:bodyPr rot="0" spcFirstLastPara="1" vertOverflow="overflow" horzOverflow="overflow" vert="horz" wrap="square" lIns="65023" tIns="65023" rIns="65023" bIns="65023" numCol="1" spcCol="38100" rtlCol="0" anchor="ctr"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01600" dist="635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