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7C7C7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DCDEE0"/>
              </a:solidFill>
              <a:prstDash val="solid"/>
              <a:miter lim="400000"/>
            </a:ln>
          </a:top>
          <a:bottom>
            <a:ln w="12700" cap="flat">
              <a:solidFill>
                <a:srgbClr val="DCDEE0"/>
              </a:solidFill>
              <a:prstDash val="solid"/>
              <a:miter lim="400000"/>
            </a:ln>
          </a:bottom>
          <a:insideH>
            <a:ln w="12700" cap="flat">
              <a:solidFill>
                <a:srgbClr val="DCDEE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DCDEE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A1A6"/>
              </a:solidFill>
              <a:prstDash val="solid"/>
              <a:miter lim="400000"/>
            </a:ln>
          </a:top>
          <a:bottom>
            <a:ln w="12700" cap="flat">
              <a:solidFill>
                <a:srgbClr val="A2A1A6"/>
              </a:solidFill>
              <a:prstDash val="solid"/>
              <a:miter lim="400000"/>
            </a:ln>
          </a:bottom>
          <a:insideH>
            <a:ln w="12700" cap="flat">
              <a:solidFill>
                <a:srgbClr val="A2A1A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7C7C7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1818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6AAA9">
              <a:alpha val="11000"/>
            </a:srgbClr>
          </a:solidFill>
        </a:fill>
      </a:tcStyle>
    </a:band2H>
    <a:firstCo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A6AAA9"/>
              </a:solidFill>
              <a:custDash>
                <a:ds d="100000" sp="200000"/>
              </a:custDash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-2410"/>
              <a:lumOff val="-16942"/>
              <a:alpha val="6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rnd">
              <a:solidFill>
                <a:srgbClr val="A6AAA9"/>
              </a:solidFill>
              <a:custDash>
                <a:ds d="100000" sp="200000"/>
              </a:custDash>
              <a:miter lim="400000"/>
            </a:ln>
          </a:bottom>
          <a:insideH>
            <a:ln w="12700" cap="flat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-2410"/>
              <a:lumOff val="-16942"/>
              <a:alpha val="50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6AAA9">
              <a:alpha val="25000"/>
            </a:srgbClr>
          </a:solidFill>
        </a:fill>
      </a:tcStyle>
    </a:band2H>
    <a:firstCo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1875"/>
              <a:lumOff val="16453"/>
              <a:alpha val="30000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85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64999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6AAA9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3585F">
              <a:alpha val="57000"/>
            </a:srgbClr>
          </a:solidFill>
        </a:fill>
      </a:tcStyle>
    </a:firstCol>
    <a:lastRow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/>
          </a:solidFill>
        </a:fill>
      </a:tcStyle>
    </a:band2H>
    <a:firstCol>
      <a:tcTxStyle b="off" i="off">
        <a:fontRef idx="minor">
          <a:srgbClr val="818181"/>
        </a:fontRef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818181"/>
        </a:fontRef>
        <a:srgbClr val="818181"/>
      </a:tcTxStyle>
      <a:tcStyle>
        <a:tcBdr>
          <a:lef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1"/>
        </a:fontRef>
        <a:schemeClr val="accent1"/>
      </a:tcTxStyle>
      <a:tcStyle>
        <a:tcBdr>
          <a:lef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hape 18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tif"/><Relationship Id="rId4" Type="http://schemas.openxmlformats.org/officeDocument/2006/relationships/image" Target="../media/image6.pn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787400" y="2057400"/>
            <a:ext cx="11430000" cy="3175000"/>
          </a:xfrm>
          <a:prstGeom prst="rect">
            <a:avLst/>
          </a:prstGeom>
        </p:spPr>
        <p:txBody>
          <a:bodyPr anchor="b"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787400" y="5334000"/>
            <a:ext cx="11430000" cy="1524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tabLst>
                <a:tab pos="914400" algn="l"/>
              </a:tabLst>
              <a:defRPr i="1" sz="3000"/>
            </a:lvl1pPr>
          </a:lstStyle>
          <a:p>
            <a:pPr defTabSz="914400"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ClrTx/>
              <a:buSzTx/>
              <a:buNone/>
              <a:tabLst>
                <a:tab pos="914400" algn="l"/>
              </a:tabLst>
            </a:lvl1pPr>
          </a:lstStyle>
          <a:p>
            <a:pPr defTabSz="914400"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19" name="Shape 119"/>
          <p:cNvSpPr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>
            <a:noAutofit/>
          </a:bodyPr>
          <a:lstStyle>
            <a:lvl1pPr marL="9043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hape 120"/>
          <p:cNvSpPr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8" name="Shape 128"/>
          <p:cNvSpPr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29" name="Shape 129"/>
          <p:cNvSpPr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title"/>
          </p:nvPr>
        </p:nvSpPr>
        <p:spPr>
          <a:xfrm>
            <a:off x="914400" y="203200"/>
            <a:ext cx="11176000" cy="2540000"/>
          </a:xfrm>
          <a:prstGeom prst="rect">
            <a:avLst/>
          </a:prstGeom>
          <a:effectLst>
            <a:outerShdw sx="100000" sy="100000" kx="0" ky="0" algn="b" rotWithShape="0" blurRad="25400" dist="25400" dir="18900000">
              <a:srgbClr val="000000">
                <a:alpha val="75000"/>
              </a:srgbClr>
            </a:outerShdw>
          </a:effectLst>
        </p:spPr>
        <p:txBody>
          <a:bodyPr/>
          <a:lstStyle>
            <a:lvl1pPr defTabSz="457200">
              <a:defRPr sz="70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37" name="Shape 137"/>
          <p:cNvSpPr/>
          <p:nvPr>
            <p:ph type="body" sz="half" idx="1"/>
          </p:nvPr>
        </p:nvSpPr>
        <p:spPr>
          <a:xfrm>
            <a:off x="914400" y="2819400"/>
            <a:ext cx="5461000" cy="5715000"/>
          </a:xfrm>
          <a:prstGeom prst="rect">
            <a:avLst/>
          </a:prstGeom>
          <a:effectLst>
            <a:outerShdw sx="100000" sy="100000" kx="0" ky="0" algn="b" rotWithShape="0" blurRad="25400" dist="25400" dir="18900000">
              <a:srgbClr val="000000">
                <a:alpha val="75000"/>
              </a:srgbClr>
            </a:outerShdw>
          </a:effectLst>
        </p:spPr>
        <p:txBody>
          <a:bodyPr/>
          <a:lstStyle>
            <a:lvl1pPr marL="8663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1pPr>
            <a:lvl2pPr marL="14505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2pPr>
            <a:lvl3pPr marL="20347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3pPr>
            <a:lvl4pPr marL="26189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4pPr>
            <a:lvl5pPr marL="32031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hape 138"/>
          <p:cNvSpPr/>
          <p:nvPr>
            <p:ph type="sldNum" sz="quarter" idx="2"/>
          </p:nvPr>
        </p:nvSpPr>
        <p:spPr>
          <a:xfrm>
            <a:off x="6299200" y="9283700"/>
            <a:ext cx="388665" cy="4000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457200">
              <a:defRPr sz="18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54" name="Shape 154"/>
          <p:cNvSpPr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Font typeface="Zapf Dingbats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Font typeface="Zapf Dingbats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Font typeface="Zapf Dingbats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Font typeface="Zapf Dingbats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Font typeface="Zapf Dingbats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hape 155"/>
          <p:cNvSpPr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64" name="Shape 164"/>
          <p:cNvSpPr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hape 165"/>
          <p:cNvSpPr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8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hape 173"/>
          <p:cNvSpPr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sz="half" idx="13"/>
          </p:nvPr>
        </p:nvSpPr>
        <p:spPr>
          <a:xfrm>
            <a:off x="2593163" y="762000"/>
            <a:ext cx="7823201" cy="5537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787400" y="6413500"/>
            <a:ext cx="11430000" cy="1778000"/>
          </a:xfrm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787400" y="8178800"/>
            <a:ext cx="11430000" cy="825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787400" y="3289300"/>
            <a:ext cx="11430000" cy="3175000"/>
          </a:xfrm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quarter" idx="13"/>
          </p:nvPr>
        </p:nvSpPr>
        <p:spPr>
          <a:xfrm>
            <a:off x="7239000" y="2082800"/>
            <a:ext cx="4191000" cy="5588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546100" y="1473200"/>
            <a:ext cx="5969000" cy="3708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546100" y="5295900"/>
            <a:ext cx="5969000" cy="323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787400" y="2794000"/>
            <a:ext cx="11430000" cy="5715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quarter" idx="13"/>
          </p:nvPr>
        </p:nvSpPr>
        <p:spPr>
          <a:xfrm>
            <a:off x="7239000" y="2870200"/>
            <a:ext cx="4191000" cy="5588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787400" y="2794000"/>
            <a:ext cx="5715000" cy="57150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300"/>
              </a:spcBef>
              <a:buClrTx/>
              <a:defRPr sz="3300"/>
            </a:lvl1pPr>
            <a:lvl2pPr marL="736600" indent="-368300">
              <a:spcBef>
                <a:spcPts val="3300"/>
              </a:spcBef>
              <a:buClrTx/>
              <a:defRPr sz="3300"/>
            </a:lvl2pPr>
            <a:lvl3pPr marL="1104900" indent="-368300">
              <a:spcBef>
                <a:spcPts val="3300"/>
              </a:spcBef>
              <a:buClrTx/>
              <a:defRPr sz="3300"/>
            </a:lvl3pPr>
            <a:lvl4pPr marL="1473200" indent="-368300">
              <a:spcBef>
                <a:spcPts val="3300"/>
              </a:spcBef>
              <a:buClrTx/>
              <a:defRPr sz="3300"/>
            </a:lvl4pPr>
            <a:lvl5pPr marL="1841500" indent="-368300">
              <a:spcBef>
                <a:spcPts val="3300"/>
              </a:spcBef>
              <a:buClrTx/>
              <a:defRPr sz="33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8267700" y="4292600"/>
            <a:ext cx="3378200" cy="4610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8270063" y="835385"/>
            <a:ext cx="3378201" cy="2540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1346200" y="838200"/>
            <a:ext cx="5943600" cy="8064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787400" y="1257300"/>
            <a:ext cx="11430000" cy="723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787400" y="520700"/>
            <a:ext cx="114300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900" y="9258300"/>
            <a:ext cx="368301" cy="393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0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1pPr>
      <a:lvl2pPr marL="8636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2pPr>
      <a:lvl3pPr marL="12954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3pPr>
      <a:lvl4pPr marL="17272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4pPr>
      <a:lvl5pPr marL="21590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5pPr>
      <a:lvl6pPr marL="25908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6pPr>
      <a:lvl7pPr marL="30226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7pPr>
      <a:lvl8pPr marL="34544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8pPr>
      <a:lvl9pPr marL="3886200" marR="0" indent="-4318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.tif"/><Relationship Id="rId6" Type="http://schemas.openxmlformats.org/officeDocument/2006/relationships/image" Target="../media/image4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5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5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191"/>
          <p:cNvGrpSpPr/>
          <p:nvPr/>
        </p:nvGrpSpPr>
        <p:grpSpPr>
          <a:xfrm>
            <a:off x="143933" y="137583"/>
            <a:ext cx="12716934" cy="4728163"/>
            <a:chOff x="0" y="0"/>
            <a:chExt cx="12716933" cy="4728162"/>
          </a:xfrm>
        </p:grpSpPr>
        <p:pic>
          <p:nvPicPr>
            <p:cNvPr id="190" name="pasted-image.tiff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26501"/>
            <a:stretch>
              <a:fillRect/>
            </a:stretch>
          </p:blipFill>
          <p:spPr>
            <a:xfrm>
              <a:off x="215900" y="139700"/>
              <a:ext cx="12285134" cy="41693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9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716934" cy="4728164"/>
            </a:xfrm>
            <a:prstGeom prst="rect">
              <a:avLst/>
            </a:prstGeom>
            <a:effectLst/>
          </p:spPr>
        </p:pic>
      </p:grpSp>
      <p:sp>
        <p:nvSpPr>
          <p:cNvPr id="192" name="Shape 192"/>
          <p:cNvSpPr/>
          <p:nvPr/>
        </p:nvSpPr>
        <p:spPr>
          <a:xfrm>
            <a:off x="459316" y="281516"/>
            <a:ext cx="5448301" cy="723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04613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2844397">
                    <a:srgbClr val="000000"/>
                  </a:outerShdw>
                </a:effectLst>
              </a:defRPr>
            </a:lvl1pPr>
          </a:lstStyle>
          <a:p>
            <a:pPr/>
            <a:r>
              <a:t>(2 Corinthians 6:11-7:1)</a:t>
            </a:r>
          </a:p>
        </p:txBody>
      </p:sp>
      <p:pic>
        <p:nvPicPr>
          <p:cNvPr id="193" name=""/>
          <p:cNvPicPr>
            <a:picLocks noChangeAspect="0"/>
          </p:cNvPicPr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131233" y="6548966"/>
            <a:ext cx="12742334" cy="3403601"/>
          </a:xfrm>
          <a:prstGeom prst="rect">
            <a:avLst/>
          </a:prstGeom>
          <a:effectLst>
            <a:outerShdw sx="100000" sy="100000" kx="0" ky="0" algn="b" rotWithShape="0" blurRad="139700" dist="104613" dir="2812743">
              <a:srgbClr val="000000">
                <a:alpha val="36175"/>
              </a:srgbClr>
            </a:outerShdw>
          </a:effectLst>
        </p:spPr>
      </p:pic>
      <p:pic>
        <p:nvPicPr>
          <p:cNvPr id="194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0746" y="4041986"/>
            <a:ext cx="11403308" cy="2280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1433" y="4984606"/>
            <a:ext cx="11621934" cy="2324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asted-image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167" y="-724747"/>
            <a:ext cx="12488466" cy="2600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sp>
        <p:nvSpPr>
          <p:cNvPr id="237" name="Shape 237"/>
          <p:cNvSpPr/>
          <p:nvPr/>
        </p:nvSpPr>
        <p:spPr>
          <a:xfrm>
            <a:off x="5634631" y="2643149"/>
            <a:ext cx="7363952" cy="6632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57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“Do not be unequally yoked together with unbelievers.” - 14</a:t>
            </a:r>
            <a:r>
              <a:rPr b="1" sz="4000"/>
              <a:t> </a:t>
            </a:r>
            <a:endParaRPr i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2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An allusion to the command not to bind animals together in an uneven yoke to plow - Deut 22:10</a:t>
            </a:r>
            <a:endParaRPr i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2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This joining together with unbelievers is a reference to engaging with the unbelievers in sinful practices (sin). </a:t>
            </a:r>
            <a:endParaRPr i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2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This is NOT a reference primarily to “marriage” — but to marry one ineligible would be an application — (1 Cor. 7:13-16; Mat 19:9)</a:t>
            </a:r>
          </a:p>
        </p:txBody>
      </p:sp>
      <p:pic>
        <p:nvPicPr>
          <p:cNvPr id="238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2421" y="1027011"/>
            <a:ext cx="13129642" cy="16413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39" name="Shape 239"/>
          <p:cNvSpPr/>
          <p:nvPr/>
        </p:nvSpPr>
        <p:spPr>
          <a:xfrm>
            <a:off x="220071" y="4639733"/>
            <a:ext cx="5068490" cy="49022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6:14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14</a:t>
            </a:r>
            <a:r>
              <a:t> Do not be unequally yoked together with unbelievers. For what fellowship has righteousness with lawlessness? And what communion has light with darkness?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asted-image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167" y="-724747"/>
            <a:ext cx="12488466" cy="2600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sp>
        <p:nvSpPr>
          <p:cNvPr id="243" name="Shape 243"/>
          <p:cNvSpPr/>
          <p:nvPr/>
        </p:nvSpPr>
        <p:spPr>
          <a:xfrm>
            <a:off x="5634631" y="2643149"/>
            <a:ext cx="7363952" cy="7064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57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Paul asked five rhetorical questions (2 Cor. 6:14–16)</a:t>
            </a:r>
            <a:endParaRPr i="1"/>
          </a:p>
          <a:p>
            <a:pPr lvl="1" marL="942975" indent="-485775" algn="l" defTabSz="1300480">
              <a:spcBef>
                <a:spcPts val="700"/>
              </a:spcBef>
              <a:buClr>
                <a:srgbClr val="E46C0A"/>
              </a:buClr>
              <a:buSzPct val="100000"/>
              <a:buFont typeface="Wingdings 2"/>
              <a:buChar char="✦"/>
              <a:defRPr sz="35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what fellowship has righteousness with lawlessness? </a:t>
            </a:r>
            <a:endParaRPr i="1"/>
          </a:p>
          <a:p>
            <a:pPr lvl="1" marL="942975" indent="-485775" algn="l" defTabSz="1300480">
              <a:spcBef>
                <a:spcPts val="700"/>
              </a:spcBef>
              <a:buClr>
                <a:srgbClr val="E46C0A"/>
              </a:buClr>
              <a:buSzPct val="100000"/>
              <a:buFont typeface="Wingdings 2"/>
              <a:buChar char="✦"/>
              <a:defRPr sz="35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And what communion has light with darkness?</a:t>
            </a:r>
            <a:endParaRPr i="1"/>
          </a:p>
          <a:p>
            <a:pPr lvl="1" marL="942975" indent="-485775" algn="l" defTabSz="1300480">
              <a:spcBef>
                <a:spcPts val="700"/>
              </a:spcBef>
              <a:buClr>
                <a:srgbClr val="E46C0A"/>
              </a:buClr>
              <a:buSzPct val="100000"/>
              <a:buFont typeface="Wingdings 2"/>
              <a:buChar char="✦"/>
              <a:defRPr sz="35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15 And what accord has Christ with Belial (worthless, lawless)? </a:t>
            </a:r>
            <a:endParaRPr i="1"/>
          </a:p>
          <a:p>
            <a:pPr lvl="1" marL="942975" indent="-485775" algn="l" defTabSz="1300480">
              <a:spcBef>
                <a:spcPts val="700"/>
              </a:spcBef>
              <a:buClr>
                <a:srgbClr val="E46C0A"/>
              </a:buClr>
              <a:buSzPct val="100000"/>
              <a:buFont typeface="Wingdings 2"/>
              <a:buChar char="✦"/>
              <a:defRPr sz="35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Or what part has a believer with an unbeliever? </a:t>
            </a:r>
            <a:endParaRPr i="1"/>
          </a:p>
          <a:p>
            <a:pPr lvl="1" marL="942975" indent="-485775" algn="l" defTabSz="1300480">
              <a:spcBef>
                <a:spcPts val="700"/>
              </a:spcBef>
              <a:buClr>
                <a:srgbClr val="E46C0A"/>
              </a:buClr>
              <a:buSzPct val="100000"/>
              <a:buFont typeface="Wingdings 2"/>
              <a:buChar char="✦"/>
              <a:defRPr sz="35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16 And what agreement has the temple of God with idols?</a:t>
            </a:r>
          </a:p>
        </p:txBody>
      </p:sp>
      <p:pic>
        <p:nvPicPr>
          <p:cNvPr id="244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2421" y="1027011"/>
            <a:ext cx="13129642" cy="16413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45" name="Shape 245"/>
          <p:cNvSpPr/>
          <p:nvPr/>
        </p:nvSpPr>
        <p:spPr>
          <a:xfrm>
            <a:off x="220071" y="4639733"/>
            <a:ext cx="5068490" cy="49022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6:14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14</a:t>
            </a:r>
            <a:r>
              <a:t> Do not be unequally yoked together with unbelievers. For what fellowship has righteousness with lawlessness? And what communion has light with darkness?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asted-image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167" y="-724747"/>
            <a:ext cx="12488466" cy="2600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sp>
        <p:nvSpPr>
          <p:cNvPr id="249" name="Shape 249"/>
          <p:cNvSpPr/>
          <p:nvPr/>
        </p:nvSpPr>
        <p:spPr>
          <a:xfrm>
            <a:off x="5634631" y="2643149"/>
            <a:ext cx="7363952" cy="673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57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b="1" sz="43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Some applications</a:t>
            </a:r>
            <a:endParaRPr i="1"/>
          </a:p>
          <a:p>
            <a:pPr lvl="1" marL="942975" indent="-485775" algn="l" defTabSz="1300480">
              <a:spcBef>
                <a:spcPts val="700"/>
              </a:spcBef>
              <a:buClr>
                <a:srgbClr val="E46C0A"/>
              </a:buClr>
              <a:buSzPct val="100000"/>
              <a:buFont typeface="Wingdings 2"/>
              <a:buChar char="✦"/>
              <a:defRPr sz="3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Supporting false teachers -           2 Cor 11:4; Gal. 2:5; 6:6-13</a:t>
            </a:r>
            <a:endParaRPr i="1"/>
          </a:p>
          <a:p>
            <a:pPr lvl="1" marL="942975" indent="-485775" algn="l" defTabSz="1300480">
              <a:spcBef>
                <a:spcPts val="700"/>
              </a:spcBef>
              <a:buClr>
                <a:srgbClr val="E46C0A"/>
              </a:buClr>
              <a:buSzPct val="100000"/>
              <a:buFont typeface="Wingdings 2"/>
              <a:buChar char="✦"/>
              <a:defRPr sz="3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Engaging in idolatry -                  1 Cor. 8-10</a:t>
            </a:r>
            <a:endParaRPr i="1"/>
          </a:p>
          <a:p>
            <a:pPr lvl="1" marL="942975" indent="-485775" algn="l" defTabSz="1300480">
              <a:spcBef>
                <a:spcPts val="700"/>
              </a:spcBef>
              <a:buClr>
                <a:srgbClr val="E46C0A"/>
              </a:buClr>
              <a:buSzPct val="100000"/>
              <a:buFont typeface="Wingdings 2"/>
              <a:buChar char="✦"/>
              <a:defRPr sz="3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Entering into an ungodly business venture - Eph 5:7-18</a:t>
            </a:r>
            <a:endParaRPr i="1"/>
          </a:p>
          <a:p>
            <a:pPr lvl="1" marL="942975" indent="-485775" algn="l" defTabSz="1300480">
              <a:spcBef>
                <a:spcPts val="700"/>
              </a:spcBef>
              <a:buClr>
                <a:srgbClr val="E46C0A"/>
              </a:buClr>
              <a:buSzPct val="100000"/>
              <a:buFont typeface="Wingdings 2"/>
              <a:buChar char="✦"/>
              <a:defRPr sz="3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An unlawful marriage - Mat 19:9</a:t>
            </a:r>
            <a:endParaRPr i="1"/>
          </a:p>
          <a:p>
            <a:pPr lvl="1" marL="942975" indent="-485775" algn="l" defTabSz="1300480">
              <a:spcBef>
                <a:spcPts val="700"/>
              </a:spcBef>
              <a:buClr>
                <a:srgbClr val="E46C0A"/>
              </a:buClr>
              <a:buSzPct val="100000"/>
              <a:buFont typeface="Wingdings 2"/>
              <a:buChar char="✦"/>
              <a:defRPr sz="3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Supporting ungodly political agenda’s - (Same sex marriage, abortion activist groups, etc.)</a:t>
            </a:r>
          </a:p>
        </p:txBody>
      </p:sp>
      <p:pic>
        <p:nvPicPr>
          <p:cNvPr id="250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2421" y="1027011"/>
            <a:ext cx="13129642" cy="16413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51" name="Shape 251"/>
          <p:cNvSpPr/>
          <p:nvPr/>
        </p:nvSpPr>
        <p:spPr>
          <a:xfrm>
            <a:off x="220071" y="4639733"/>
            <a:ext cx="5068490" cy="49022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6:14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14</a:t>
            </a:r>
            <a:r>
              <a:t> Do not be unequally yoked together with unbelievers. For what fellowship has righteousness with lawlessness? And what communion has light with darkness?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2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asted-image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167" y="-724747"/>
            <a:ext cx="12488466" cy="2600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255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2421" y="1027011"/>
            <a:ext cx="13129642" cy="16413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56" name="Shape 256"/>
          <p:cNvSpPr/>
          <p:nvPr/>
        </p:nvSpPr>
        <p:spPr>
          <a:xfrm>
            <a:off x="220071" y="4135966"/>
            <a:ext cx="5068490" cy="54356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6:16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16</a:t>
            </a:r>
            <a:r>
              <a:t> And what agreement has the temple of God with idols? For you are the temple of the living God. As God has said: </a:t>
            </a:r>
            <a:r>
              <a:rPr i="1"/>
              <a:t>“I will dwell in them</a:t>
            </a:r>
            <a:r>
              <a:t> </a:t>
            </a:r>
            <a:r>
              <a:rPr i="1"/>
              <a:t>And walk among them</a:t>
            </a:r>
            <a:r>
              <a:t>. </a:t>
            </a:r>
            <a:r>
              <a:rPr i="1"/>
              <a:t>I will be their God,</a:t>
            </a:r>
            <a:r>
              <a:t> </a:t>
            </a:r>
            <a:r>
              <a:rPr i="1"/>
              <a:t>And they shall be My people.”</a:t>
            </a:r>
          </a:p>
        </p:txBody>
      </p:sp>
      <p:sp>
        <p:nvSpPr>
          <p:cNvPr id="257" name="Shape 257"/>
          <p:cNvSpPr/>
          <p:nvPr/>
        </p:nvSpPr>
        <p:spPr>
          <a:xfrm>
            <a:off x="5617698" y="2919476"/>
            <a:ext cx="7363951" cy="635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57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b="1" sz="38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For you are the temple of God</a:t>
            </a:r>
            <a:endParaRPr i="1"/>
          </a:p>
          <a:p>
            <a:pPr lvl="1" marL="942975" indent="-485775" algn="l" defTabSz="1300480">
              <a:spcBef>
                <a:spcPts val="700"/>
              </a:spcBef>
              <a:buClr>
                <a:srgbClr val="E46C0A"/>
              </a:buClr>
              <a:buSzPct val="100000"/>
              <a:buFont typeface="Wingdings 2"/>
              <a:buChar char="✦"/>
              <a:defRPr sz="35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The church is the temple of God (cf. 1 Cor. 3:16; Eph 2:22)</a:t>
            </a:r>
            <a:endParaRPr i="1"/>
          </a:p>
          <a:p>
            <a:pPr lvl="1" marL="942975" indent="-485775" algn="l" defTabSz="1300480">
              <a:spcBef>
                <a:spcPts val="700"/>
              </a:spcBef>
              <a:buClr>
                <a:srgbClr val="E46C0A"/>
              </a:buClr>
              <a:buSzPct val="100000"/>
              <a:buFont typeface="Wingdings 2"/>
              <a:buChar char="✦"/>
              <a:defRPr sz="35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Paul’s fifth rhetorical question provided a transition to his citing several Old Testament verses.  Ex. 29:45. Le. 26:12. Ps. 90:1. Eze. 43:7, 9. Zec. 2:10, 11</a:t>
            </a:r>
            <a:endParaRPr i="1"/>
          </a:p>
          <a:p>
            <a:pPr lvl="1" marL="942975" indent="-485775" algn="l" defTabSz="1300480">
              <a:spcBef>
                <a:spcPts val="700"/>
              </a:spcBef>
              <a:buClr>
                <a:srgbClr val="E46C0A"/>
              </a:buClr>
              <a:buSzPct val="100000"/>
              <a:buFont typeface="Wingdings 2"/>
              <a:buChar char="✦"/>
              <a:defRPr sz="35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The promise of God to live among His people was ultimately fulfilled in Christ (Matt. 1:23).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asted-image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167" y="-724747"/>
            <a:ext cx="12488466" cy="2600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261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2421" y="1027011"/>
            <a:ext cx="13129642" cy="16413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62" name="Shape 262"/>
          <p:cNvSpPr/>
          <p:nvPr/>
        </p:nvSpPr>
        <p:spPr>
          <a:xfrm>
            <a:off x="6335828" y="2898673"/>
            <a:ext cx="6240563" cy="6565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251" dir="2812743">
              <a:srgbClr val="000000">
                <a:alpha val="310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400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2 Corinthians 6:17–18 (NKJV)</a:t>
            </a:r>
          </a:p>
          <a:p>
            <a:pPr defTabSz="457200">
              <a:defRPr i="1" sz="4400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baseline="31999" i="0"/>
              <a:t>17</a:t>
            </a:r>
            <a:r>
              <a:rPr i="0"/>
              <a:t> Therefore </a:t>
            </a:r>
            <a:r>
              <a:t>“Come out from among them</a:t>
            </a:r>
            <a:r>
              <a:rPr i="0"/>
              <a:t> </a:t>
            </a:r>
            <a:r>
              <a:t>And be separate, says the Lord</a:t>
            </a:r>
            <a:r>
              <a:rPr i="0"/>
              <a:t>. </a:t>
            </a:r>
            <a:r>
              <a:t>Do not touch what is unclean,</a:t>
            </a:r>
            <a:r>
              <a:rPr i="0"/>
              <a:t> </a:t>
            </a:r>
            <a:r>
              <a:t>And I will receive you.”</a:t>
            </a:r>
            <a:r>
              <a:rPr i="0"/>
              <a:t> </a:t>
            </a:r>
            <a:r>
              <a:rPr baseline="31999" i="0"/>
              <a:t>18</a:t>
            </a:r>
            <a:r>
              <a:rPr i="0"/>
              <a:t> </a:t>
            </a:r>
            <a:r>
              <a:t>“I</a:t>
            </a:r>
            <a:r>
              <a:rPr i="0"/>
              <a:t> </a:t>
            </a:r>
            <a:r>
              <a:t>will be a Father to you,</a:t>
            </a:r>
            <a:r>
              <a:rPr i="0"/>
              <a:t> </a:t>
            </a:r>
            <a:r>
              <a:t>And you shall be My</a:t>
            </a:r>
            <a:r>
              <a:rPr i="0"/>
              <a:t> </a:t>
            </a:r>
            <a:r>
              <a:t>sons and daughters,</a:t>
            </a:r>
            <a:r>
              <a:rPr i="0"/>
              <a:t> </a:t>
            </a:r>
            <a:r>
              <a:t>Says the Lord Almighty.”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asted-image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167" y="-724747"/>
            <a:ext cx="12488466" cy="2600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pic>
        <p:nvPicPr>
          <p:cNvPr id="266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2421" y="1027011"/>
            <a:ext cx="13129642" cy="16413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67" name="Shape 267"/>
          <p:cNvSpPr/>
          <p:nvPr/>
        </p:nvSpPr>
        <p:spPr>
          <a:xfrm>
            <a:off x="6117745" y="3139973"/>
            <a:ext cx="6509446" cy="608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251" dir="2812743">
              <a:srgbClr val="000000">
                <a:alpha val="310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400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2 Corinthians 7:1 (NKJV)</a:t>
            </a:r>
          </a:p>
          <a:p>
            <a:pPr defTabSz="457200">
              <a:defRPr sz="5200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baseline="31999"/>
              <a:t>1</a:t>
            </a:r>
            <a:r>
              <a:t> Therefore, having these promises, beloved, let us cleanse ourselves from all filthiness of the flesh and spirit, perfecting holiness in the fear of God.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sp>
        <p:nvSpPr>
          <p:cNvPr id="270" name="Shape 270"/>
          <p:cNvSpPr/>
          <p:nvPr/>
        </p:nvSpPr>
        <p:spPr>
          <a:xfrm>
            <a:off x="74228" y="1214966"/>
            <a:ext cx="12477352" cy="1701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251" dir="2812743">
              <a:srgbClr val="000000">
                <a:alpha val="3404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chemeClr val="accent1">
                    <a:satOff val="-2410"/>
                    <a:lumOff val="-16942"/>
                  </a:schemeClr>
                </a:solidFill>
                <a:effectLst>
                  <a:outerShdw sx="100000" sy="100000" kx="0" ky="0" algn="b" rotWithShape="0" blurRad="63500" dist="63500" dir="909112">
                    <a:srgbClr val="000000">
                      <a:alpha val="32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</a:t>
            </a:r>
            <a:r>
              <a:t> Therefore, having these promises, beloved, let us cleanse ourselves from all filthiness of the flesh and spirit, perfecting holiness in the fear of God. — 2 Corinthians 7:1 (NKJV)</a:t>
            </a:r>
          </a:p>
        </p:txBody>
      </p:sp>
      <p:pic>
        <p:nvPicPr>
          <p:cNvPr id="271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32491" y="7218261"/>
            <a:ext cx="7511480" cy="25684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pic>
        <p:nvPicPr>
          <p:cNvPr id="272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1507" y="2834665"/>
            <a:ext cx="7693447" cy="25684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pic>
        <p:nvPicPr>
          <p:cNvPr id="273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41507" y="5031909"/>
            <a:ext cx="7693447" cy="25684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pic>
        <p:nvPicPr>
          <p:cNvPr id="274" name="pasted-image.tif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8167" y="-724747"/>
            <a:ext cx="12488466" cy="2600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2" grpId="1"/>
      <p:bldP build="whole" bldLvl="1" animBg="1" rev="0" advAuto="0" spid="273" grpId="2"/>
      <p:bldP build="whole" bldLvl="1" animBg="1" rev="0" advAuto="0" spid="271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</a:p>
        </p:txBody>
      </p:sp>
      <p:sp>
        <p:nvSpPr>
          <p:cNvPr id="277" name="Shape 27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hape 278"/>
          <p:cNvSpPr/>
          <p:nvPr/>
        </p:nvSpPr>
        <p:spPr>
          <a:xfrm>
            <a:off x="-1" y="-1"/>
            <a:ext cx="13004802" cy="9753601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roup 282"/>
          <p:cNvGrpSpPr/>
          <p:nvPr/>
        </p:nvGrpSpPr>
        <p:grpSpPr>
          <a:xfrm>
            <a:off x="143933" y="137583"/>
            <a:ext cx="12716934" cy="4728163"/>
            <a:chOff x="0" y="0"/>
            <a:chExt cx="12716933" cy="4728162"/>
          </a:xfrm>
        </p:grpSpPr>
        <p:pic>
          <p:nvPicPr>
            <p:cNvPr id="281" name="pasted-image.tiff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26501"/>
            <a:stretch>
              <a:fillRect/>
            </a:stretch>
          </p:blipFill>
          <p:spPr>
            <a:xfrm>
              <a:off x="215900" y="139700"/>
              <a:ext cx="12285134" cy="41693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716934" cy="4728164"/>
            </a:xfrm>
            <a:prstGeom prst="rect">
              <a:avLst/>
            </a:prstGeom>
            <a:effectLst/>
          </p:spPr>
        </p:pic>
      </p:grpSp>
      <p:sp>
        <p:nvSpPr>
          <p:cNvPr id="283" name="Shape 283"/>
          <p:cNvSpPr/>
          <p:nvPr/>
        </p:nvSpPr>
        <p:spPr>
          <a:xfrm>
            <a:off x="659341" y="281516"/>
            <a:ext cx="5048251" cy="723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04613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2844397">
                    <a:srgbClr val="000000"/>
                  </a:outerShdw>
                </a:effectLst>
              </a:defRPr>
            </a:lvl1pPr>
          </a:lstStyle>
          <a:p>
            <a:pPr/>
            <a:r>
              <a:t>(2 Corinthians 6:1-10)</a:t>
            </a:r>
          </a:p>
        </p:txBody>
      </p:sp>
      <p:pic>
        <p:nvPicPr>
          <p:cNvPr id="284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27555" y="6041240"/>
            <a:ext cx="13659910" cy="3838450"/>
          </a:xfrm>
          <a:prstGeom prst="rect">
            <a:avLst/>
          </a:prstGeom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</p:pic>
      <p:pic>
        <p:nvPicPr>
          <p:cNvPr id="285" name="pasted-image.tif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8167" y="4016586"/>
            <a:ext cx="12488466" cy="2600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/>
        </p:nvSpPr>
        <p:spPr>
          <a:xfrm>
            <a:off x="499285" y="340783"/>
            <a:ext cx="12006230" cy="8890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60172" dir="2812743">
              <a:srgbClr val="000000">
                <a:alpha val="2729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6400">
                <a:solidFill>
                  <a:srgbClr val="000000"/>
                </a:solidFill>
                <a:latin typeface="Perpetua Titling MT Light"/>
                <a:ea typeface="Perpetua Titling MT Light"/>
                <a:cs typeface="Perpetua Titling MT Light"/>
                <a:sym typeface="Perpetua Titling MT Light"/>
              </a:defRPr>
            </a:pPr>
            <a:r>
              <a:t>1 Peter 1:13–17 (NKJV)</a:t>
            </a:r>
          </a:p>
          <a:p>
            <a:pPr defTabSz="457200">
              <a:defRPr sz="6800">
                <a:solidFill>
                  <a:srgbClr val="000000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13</a:t>
            </a:r>
            <a:r>
              <a:t> Therefore gird up the loins of your mind, be sober, and rest </a:t>
            </a:r>
            <a:r>
              <a:t>your</a:t>
            </a:r>
            <a:r>
              <a:t> hope fully upon the grace that is to be brought to you at the revelation of Jesus Christ; </a:t>
            </a:r>
            <a:r>
              <a:rPr baseline="31999"/>
              <a:t>14</a:t>
            </a:r>
            <a:r>
              <a:t> as obedient children, not conforming yourselves to the former lusts, </a:t>
            </a:r>
            <a:r>
              <a:t>as</a:t>
            </a:r>
            <a:r>
              <a:t> in your ignorance;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asted-image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167" y="-724747"/>
            <a:ext cx="12488466" cy="2600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sp>
        <p:nvSpPr>
          <p:cNvPr id="199" name="Shape 199"/>
          <p:cNvSpPr/>
          <p:nvPr/>
        </p:nvSpPr>
        <p:spPr>
          <a:xfrm>
            <a:off x="74228" y="1214966"/>
            <a:ext cx="12477352" cy="1701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50251" dir="2812743">
              <a:srgbClr val="000000">
                <a:alpha val="3404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chemeClr val="accent1">
                    <a:satOff val="-2410"/>
                    <a:lumOff val="-16942"/>
                  </a:schemeClr>
                </a:solidFill>
                <a:effectLst>
                  <a:outerShdw sx="100000" sy="100000" kx="0" ky="0" algn="b" rotWithShape="0" blurRad="63500" dist="63500" dir="909112">
                    <a:srgbClr val="000000">
                      <a:alpha val="32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20</a:t>
            </a:r>
            <a:r>
              <a:t> … we are ambassadors for Christ, as though God were pleading through us: we implore </a:t>
            </a:r>
            <a:r>
              <a:rPr i="1"/>
              <a:t>you</a:t>
            </a:r>
            <a:r>
              <a:t> on Christ’s behalf, be reconciled to God.  — 2 Corinthians 5:20 (NKJV)</a:t>
            </a:r>
          </a:p>
        </p:txBody>
      </p:sp>
      <p:pic>
        <p:nvPicPr>
          <p:cNvPr id="200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1507" y="5979699"/>
            <a:ext cx="7693447" cy="22636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pic>
        <p:nvPicPr>
          <p:cNvPr id="201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41507" y="2513075"/>
            <a:ext cx="7693447" cy="2263650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pic>
        <p:nvPicPr>
          <p:cNvPr id="202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41507" y="4246387"/>
            <a:ext cx="7693447" cy="22636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pic>
        <p:nvPicPr>
          <p:cNvPr id="203" name="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41507" y="7713011"/>
            <a:ext cx="7693447" cy="22636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3"/>
      <p:bldP build="whole" bldLvl="1" animBg="1" rev="0" advAuto="0" spid="201" grpId="1"/>
      <p:bldP build="whole" bldLvl="1" animBg="1" rev="0" advAuto="0" spid="202" grpId="2"/>
      <p:bldP build="whole" bldLvl="1" animBg="1" rev="0" advAuto="0" spid="203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499285" y="340783"/>
            <a:ext cx="12006230" cy="8483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41300" dist="160172" dir="2812743">
              <a:srgbClr val="000000">
                <a:alpha val="2729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6400">
                <a:solidFill>
                  <a:srgbClr val="000000"/>
                </a:solidFill>
                <a:latin typeface="Perpetua Titling MT Light"/>
                <a:ea typeface="Perpetua Titling MT Light"/>
                <a:cs typeface="Perpetua Titling MT Light"/>
                <a:sym typeface="Perpetua Titling MT Light"/>
              </a:defRPr>
            </a:pPr>
            <a:r>
              <a:t>1 Peter 1:13–17 (NKJV)</a:t>
            </a:r>
          </a:p>
          <a:p>
            <a:pPr defTabSz="457200">
              <a:defRPr sz="6400">
                <a:solidFill>
                  <a:srgbClr val="000000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15</a:t>
            </a:r>
            <a:r>
              <a:t> but as He who called you </a:t>
            </a:r>
            <a:r>
              <a:t>is</a:t>
            </a:r>
            <a:r>
              <a:t> holy, you also be holy in all </a:t>
            </a:r>
            <a:r>
              <a:t>your</a:t>
            </a:r>
            <a:r>
              <a:t> conduct, </a:t>
            </a:r>
            <a:r>
              <a:rPr baseline="31999"/>
              <a:t>16</a:t>
            </a:r>
            <a:r>
              <a:t> because it is written, </a:t>
            </a:r>
            <a:r>
              <a:t>“Be holy, for I am holy.”</a:t>
            </a:r>
            <a:r>
              <a:t> </a:t>
            </a:r>
            <a:r>
              <a:rPr baseline="31999"/>
              <a:t>17</a:t>
            </a:r>
            <a:r>
              <a:t> And if you call on the Father, who without partiality judges according to each one’s work, conduct yourselves throughout the time of your stay </a:t>
            </a:r>
            <a:r>
              <a:t>here</a:t>
            </a:r>
            <a:r>
              <a:t> in fear;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352408" y="516466"/>
            <a:ext cx="12299984" cy="918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sz="45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2 Corinthians 6:11–7:1 (NKJV)</a:t>
            </a:r>
          </a:p>
          <a:p>
            <a:pPr defTabSz="457200">
              <a:spcBef>
                <a:spcPts val="1000"/>
              </a:spcBef>
              <a:defRPr sz="5700">
                <a:solidFill>
                  <a:srgbClr val="000000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11</a:t>
            </a:r>
            <a:r>
              <a:t> O Corinthians! We have spoken openly to you, our heart is wide open. </a:t>
            </a:r>
            <a:r>
              <a:rPr baseline="31999"/>
              <a:t>12</a:t>
            </a:r>
            <a:r>
              <a:t> You are not restricted by us, but you are restricted by your </a:t>
            </a:r>
            <a:r>
              <a:t>own</a:t>
            </a:r>
            <a:r>
              <a:t> affections. </a:t>
            </a:r>
            <a:r>
              <a:rPr baseline="31999"/>
              <a:t>13</a:t>
            </a:r>
            <a:r>
              <a:t> Now in return for the same (I speak as to children), you also be open. </a:t>
            </a:r>
            <a:r>
              <a:rPr baseline="31999"/>
              <a:t>14</a:t>
            </a:r>
            <a:r>
              <a:t> Do not be unequally yoked together with unbelievers. For what fellowship has righteousness with lawlessness? And what communion has light with darkness?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/>
        </p:nvSpPr>
        <p:spPr>
          <a:xfrm>
            <a:off x="352408" y="516466"/>
            <a:ext cx="12299984" cy="916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sz="45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2 Corinthians 6:11–7:1 (NKJV)</a:t>
            </a:r>
          </a:p>
          <a:p>
            <a:pPr defTabSz="457200">
              <a:spcBef>
                <a:spcPts val="1000"/>
              </a:spcBef>
              <a:defRPr sz="6200">
                <a:solidFill>
                  <a:srgbClr val="000000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15</a:t>
            </a:r>
            <a:r>
              <a:t> And what accord has Christ with Belial? Or what part has a believer with an unbeliever? </a:t>
            </a:r>
            <a:r>
              <a:rPr baseline="31999"/>
              <a:t>16</a:t>
            </a:r>
            <a:r>
              <a:t> And what agreement has the temple of God with idols? For you are the temple of the living God. As God has said: </a:t>
            </a:r>
            <a:r>
              <a:t>“I will dwell in them</a:t>
            </a:r>
            <a:r>
              <a:t> </a:t>
            </a:r>
            <a:r>
              <a:t>And walk among them</a:t>
            </a:r>
            <a:r>
              <a:t>. </a:t>
            </a:r>
            <a:r>
              <a:t>I will be their God,</a:t>
            </a:r>
            <a:r>
              <a:t> </a:t>
            </a:r>
            <a:r>
              <a:t>And they shall be My people.”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352408" y="516466"/>
            <a:ext cx="12299984" cy="918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sz="45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2 Corinthians 6:11–7:1 (NKJV)</a:t>
            </a:r>
          </a:p>
          <a:p>
            <a:pPr defTabSz="457200">
              <a:spcBef>
                <a:spcPts val="1000"/>
              </a:spcBef>
              <a:defRPr sz="5700">
                <a:solidFill>
                  <a:srgbClr val="000000"/>
                </a:solidFill>
                <a:latin typeface="Adelon"/>
                <a:ea typeface="Adelon"/>
                <a:cs typeface="Adelon"/>
                <a:sym typeface="Adelon"/>
              </a:defRPr>
            </a:pPr>
            <a:r>
              <a:rPr baseline="31999"/>
              <a:t>17</a:t>
            </a:r>
            <a:r>
              <a:t> Therefore </a:t>
            </a:r>
            <a:r>
              <a:t>“Come out from among them</a:t>
            </a:r>
            <a:r>
              <a:t> </a:t>
            </a:r>
            <a:r>
              <a:t>And be separate, says the Lord</a:t>
            </a:r>
            <a:r>
              <a:t>. </a:t>
            </a:r>
            <a:r>
              <a:t>Do not touch what is unclean,</a:t>
            </a:r>
            <a:r>
              <a:t> </a:t>
            </a:r>
            <a:r>
              <a:t>And I will receive you.”</a:t>
            </a:r>
            <a:r>
              <a:t> </a:t>
            </a:r>
            <a:r>
              <a:rPr baseline="31999"/>
              <a:t>18</a:t>
            </a:r>
            <a:r>
              <a:t> </a:t>
            </a:r>
            <a:r>
              <a:t>“I</a:t>
            </a:r>
            <a:r>
              <a:t> </a:t>
            </a:r>
            <a:r>
              <a:t>will be a Father to you,</a:t>
            </a:r>
            <a:r>
              <a:t> </a:t>
            </a:r>
            <a:r>
              <a:t>And you shall be My</a:t>
            </a:r>
            <a:r>
              <a:t> </a:t>
            </a:r>
            <a:r>
              <a:t>sons and daughters,</a:t>
            </a:r>
            <a:r>
              <a:t> </a:t>
            </a:r>
            <a:r>
              <a:t>Says the Lord Almighty.”</a:t>
            </a:r>
            <a:r>
              <a:t> </a:t>
            </a:r>
            <a:r>
              <a:rPr baseline="31999"/>
              <a:t>1</a:t>
            </a:r>
            <a:r>
              <a:t> Therefore, having these promises, beloved, let us cleanse ourselves from all filthiness of the flesh and spirit, perfecting holiness in the fear of God.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asted-image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167" y="-724747"/>
            <a:ext cx="12488466" cy="2600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sp>
        <p:nvSpPr>
          <p:cNvPr id="213" name="Shape 213"/>
          <p:cNvSpPr/>
          <p:nvPr/>
        </p:nvSpPr>
        <p:spPr>
          <a:xfrm>
            <a:off x="5634631" y="2643149"/>
            <a:ext cx="7363952" cy="6518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57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Paul confesses his love for the Corinthians -</a:t>
            </a:r>
            <a:r>
              <a:rPr b="1" sz="4000"/>
              <a:t> </a:t>
            </a:r>
            <a:endParaRPr i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Love prompts honesty when it comes to another’s well being - encouragement &amp; rebuke — (cf. 2 Cor. 2:3,4; 7:2–3; 1 Cor 4:14; Gal 3:1; Phili 4:15;  Phile. 7, 12, 20)</a:t>
            </a:r>
            <a:endParaRPr i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“</a:t>
            </a:r>
            <a:r>
              <a:rPr i="1" sz="3600"/>
              <a:t>Our heart is wide open” —</a:t>
            </a:r>
            <a:r>
              <a:t> </a:t>
            </a:r>
            <a:r>
              <a:rPr i="1"/>
              <a:t>There was abundant room in Paul’s heart for accepting and loving these brethren. (2 Cor 2:4)</a:t>
            </a:r>
          </a:p>
        </p:txBody>
      </p:sp>
      <p:pic>
        <p:nvPicPr>
          <p:cNvPr id="214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2421" y="1027011"/>
            <a:ext cx="13129642" cy="16413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15" name="Shape 215"/>
          <p:cNvSpPr/>
          <p:nvPr/>
        </p:nvSpPr>
        <p:spPr>
          <a:xfrm>
            <a:off x="203137" y="4436533"/>
            <a:ext cx="5374945" cy="49022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6:11–13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11</a:t>
            </a:r>
            <a:r>
              <a:t> O Corinthians! We have spoken openly to you, our heart is wide open. </a:t>
            </a:r>
            <a:r>
              <a:rPr baseline="31999"/>
              <a:t>12</a:t>
            </a:r>
            <a:r>
              <a:t> You are not restricted by us, but you are restricted by your </a:t>
            </a:r>
            <a:r>
              <a:rPr i="1"/>
              <a:t>own</a:t>
            </a:r>
            <a:r>
              <a:t> affections. </a:t>
            </a:r>
            <a:r>
              <a:rPr baseline="31999"/>
              <a:t>13</a:t>
            </a:r>
            <a:r>
              <a:t> Now in return for the same (I speak as to children), you also be open.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asted-image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167" y="-724747"/>
            <a:ext cx="12488466" cy="2600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sp>
        <p:nvSpPr>
          <p:cNvPr id="219" name="Shape 219"/>
          <p:cNvSpPr/>
          <p:nvPr/>
        </p:nvSpPr>
        <p:spPr>
          <a:xfrm>
            <a:off x="5634631" y="2643149"/>
            <a:ext cx="7363952" cy="654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57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Paul appeals to them to reciprocate that love -</a:t>
            </a:r>
            <a:r>
              <a:rPr b="1" sz="4000"/>
              <a:t> </a:t>
            </a:r>
            <a:endParaRPr i="1"/>
          </a:p>
          <a:p>
            <a:pPr lvl="1" marL="942975" indent="-485775" algn="l" defTabSz="1300480">
              <a:spcBef>
                <a:spcPts val="1600"/>
              </a:spcBef>
              <a:buClr>
                <a:srgbClr val="E46C0A"/>
              </a:buClr>
              <a:buSzPct val="100000"/>
              <a:buFont typeface="Wingdings 2"/>
              <a:buChar char="✦"/>
              <a:defRPr sz="3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The question then, was there room in the Corinthian’s heart for Him and the truth of the gospel?</a:t>
            </a:r>
            <a:endParaRPr i="1"/>
          </a:p>
          <a:p>
            <a:pPr lvl="1" marL="942975" indent="-485775" algn="l" defTabSz="1300480">
              <a:spcBef>
                <a:spcPts val="1600"/>
              </a:spcBef>
              <a:buClr>
                <a:srgbClr val="E46C0A"/>
              </a:buClr>
              <a:buSzPct val="100000"/>
              <a:buFont typeface="Wingdings 2"/>
              <a:buChar char="✦"/>
              <a:defRPr sz="3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Whatever strain existed between them was due to their short-comings and not his - they had “squeezed him out of their hearts with distrust &amp; suspicion” — (2 Cor 12:15; Gal 4:15,16)</a:t>
            </a:r>
          </a:p>
        </p:txBody>
      </p:sp>
      <p:pic>
        <p:nvPicPr>
          <p:cNvPr id="220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2421" y="1027011"/>
            <a:ext cx="13129642" cy="16413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21" name="Shape 221"/>
          <p:cNvSpPr/>
          <p:nvPr/>
        </p:nvSpPr>
        <p:spPr>
          <a:xfrm>
            <a:off x="203137" y="4436533"/>
            <a:ext cx="5374945" cy="49022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6:11–13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11</a:t>
            </a:r>
            <a:r>
              <a:t> O Corinthians! We have spoken openly to you, our heart is wide open. </a:t>
            </a:r>
            <a:r>
              <a:rPr baseline="31999"/>
              <a:t>12</a:t>
            </a:r>
            <a:r>
              <a:t> You are not restricted by us, but you are restricted by your </a:t>
            </a:r>
            <a:r>
              <a:rPr i="1"/>
              <a:t>own</a:t>
            </a:r>
            <a:r>
              <a:t> affections. </a:t>
            </a:r>
            <a:r>
              <a:rPr baseline="31999"/>
              <a:t>13</a:t>
            </a:r>
            <a:r>
              <a:t> Now in return for the same (I speak as to children), you also be open.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asted-image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167" y="-724747"/>
            <a:ext cx="12488466" cy="2600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sp>
        <p:nvSpPr>
          <p:cNvPr id="225" name="Shape 225"/>
          <p:cNvSpPr/>
          <p:nvPr/>
        </p:nvSpPr>
        <p:spPr>
          <a:xfrm>
            <a:off x="5634631" y="2643149"/>
            <a:ext cx="7363952" cy="672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57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“Do not be unequally yoked together with unbelievers.” - 14</a:t>
            </a:r>
            <a:r>
              <a:rPr b="1" sz="4000"/>
              <a:t> </a:t>
            </a:r>
            <a:endParaRPr i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A warning against the dangers of compromise</a:t>
            </a:r>
            <a:endParaRPr i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There were several competitors for the affection of the Corinthians - </a:t>
            </a:r>
            <a:endParaRPr i="1"/>
          </a:p>
          <a:p>
            <a:pPr lvl="2" marL="14001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The Judaizing teachers who denounced the authority of the apostles - (cf. 2 Cor. 11:2–4)</a:t>
            </a:r>
            <a:endParaRPr i="1"/>
          </a:p>
          <a:p>
            <a:pPr lvl="2" marL="14001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Pagan Idolatry - (cf. 1 Cor. 10:14)</a:t>
            </a:r>
          </a:p>
        </p:txBody>
      </p:sp>
      <p:pic>
        <p:nvPicPr>
          <p:cNvPr id="226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2421" y="1027011"/>
            <a:ext cx="13129642" cy="16413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27" name="Shape 227"/>
          <p:cNvSpPr/>
          <p:nvPr/>
        </p:nvSpPr>
        <p:spPr>
          <a:xfrm>
            <a:off x="220071" y="4639733"/>
            <a:ext cx="5068490" cy="49022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6:14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14</a:t>
            </a:r>
            <a:r>
              <a:t> Do not be unequally yoked together with unbelievers. For what fellowship has righteousness with lawlessness? And what communion has light with darkness?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asted-image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167" y="-724747"/>
            <a:ext cx="12488466" cy="2600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2524979"/>
            <a:ext cx="5789687" cy="7313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1673" dir="20688950">
              <a:srgbClr val="000000">
                <a:alpha val="62557"/>
              </a:srgbClr>
            </a:outerShdw>
          </a:effectLst>
        </p:spPr>
      </p:pic>
      <p:sp>
        <p:nvSpPr>
          <p:cNvPr id="231" name="Shape 231"/>
          <p:cNvSpPr/>
          <p:nvPr/>
        </p:nvSpPr>
        <p:spPr>
          <a:xfrm>
            <a:off x="5634631" y="2643149"/>
            <a:ext cx="7363952" cy="6810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57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“Do not be unequally yoked together with unbelievers.” - 14</a:t>
            </a:r>
            <a:r>
              <a:rPr b="1" sz="4000"/>
              <a:t> </a:t>
            </a:r>
            <a:endParaRPr i="1"/>
          </a:p>
          <a:p>
            <a:pPr lvl="1" marL="9429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6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Some needed to repent - 2 Cor 12:20,21</a:t>
            </a:r>
            <a:endParaRPr i="1"/>
          </a:p>
          <a:p>
            <a:pPr lvl="2" marL="14001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Participation with pagans in their idol worship — 1 Cor 10:14-22</a:t>
            </a:r>
            <a:endParaRPr i="1"/>
          </a:p>
          <a:p>
            <a:pPr lvl="2" marL="14001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Sexual immorality — 1 Cor 5; 6:12-20</a:t>
            </a:r>
            <a:endParaRPr i="1"/>
          </a:p>
          <a:p>
            <a:pPr lvl="2" marL="1400175" indent="-485775" algn="l" defTabSz="1300480">
              <a:spcBef>
                <a:spcPts val="1000"/>
              </a:spcBef>
              <a:buClr>
                <a:srgbClr val="E46C0A"/>
              </a:buClr>
              <a:buSzPct val="100000"/>
              <a:buFont typeface="Wingdings 2"/>
              <a:buChar char="✦"/>
              <a:defRPr sz="3700">
                <a:solidFill>
                  <a:srgbClr val="000000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i="1"/>
              <a:t>Eating meat sacrificed to idols — 1 Cor 8:1-13; 10:23-11:1</a:t>
            </a:r>
          </a:p>
        </p:txBody>
      </p:sp>
      <p:pic>
        <p:nvPicPr>
          <p:cNvPr id="232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2421" y="1027011"/>
            <a:ext cx="13129642" cy="1641349"/>
          </a:xfrm>
          <a:prstGeom prst="rect">
            <a:avLst/>
          </a:prstGeom>
          <a:effectLst>
            <a:outerShdw sx="100000" sy="100000" kx="0" ky="0" algn="b" rotWithShape="0" blurRad="241300" dist="160172" dir="2812743">
              <a:srgbClr val="000000"/>
            </a:outerShdw>
          </a:effectLst>
        </p:spPr>
      </p:pic>
      <p:sp>
        <p:nvSpPr>
          <p:cNvPr id="233" name="Shape 233"/>
          <p:cNvSpPr/>
          <p:nvPr/>
        </p:nvSpPr>
        <p:spPr>
          <a:xfrm>
            <a:off x="220071" y="4639733"/>
            <a:ext cx="5068490" cy="4902201"/>
          </a:xfrm>
          <a:prstGeom prst="rect">
            <a:avLst/>
          </a:prstGeom>
          <a:solidFill>
            <a:srgbClr val="53585F">
              <a:alpha val="47657"/>
            </a:srgbClr>
          </a:solidFill>
          <a:ln w="12700">
            <a:miter lim="400000"/>
          </a:ln>
          <a:effectLst>
            <a:outerShdw sx="100000" sy="100000" kx="0" ky="0" algn="b" rotWithShape="0" blurRad="88900" dist="50251" dir="28127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2 Corinthians 6:14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909112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14</a:t>
            </a:r>
            <a:r>
              <a:t> Do not be unequally yoked together with unbelievers. For what fellowship has righteousness with lawlessness? And what communion has light with darkness?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1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Formal">
  <a:themeElements>
    <a:clrScheme name="Formal">
      <a:dk1>
        <a:srgbClr val="515151"/>
      </a:dk1>
      <a:lt1>
        <a:srgbClr val="002951"/>
      </a:lt1>
      <a:dk2>
        <a:srgbClr val="53585F"/>
      </a:dk2>
      <a:lt2>
        <a:srgbClr val="DCDEE0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3D3E3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515151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Formal">
  <a:themeElements>
    <a:clrScheme name="Form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3D3E3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515151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