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On September 11, 2001, at 8:45 a.m. on a clear Tuesday morning, an American Airlines Boeing 767 loaded with 20,000 gallons of jet fuel crashed into the north tower of the World Trade Center in New York City. The impact left a gaping, burning hole near the 80th floor of the 110-story skyscraper, instantly killing hundreds of people and trapping hundreds more in higher floors. … Then, 18 minutes after the first plane hit, a second Boeing 767–United Airlines Flight 175–appeared out of the sky, turned sharply toward the World Trade Center and sliced into the south tower near the 60th floor. Close to 3,000 people died in the World Trade Center and its vicinity, including a staggering 343 firefighters and paramedics, 23 New York City police officers and 37 Port Authority police officers.</a:t>
            </a:r>
          </a:p>
          <a:p>
            <a:pPr/>
          </a:p>
          <a:p>
            <a:pPr/>
            <a:r>
              <a:t>American Airlines Flight 77 circled over downtown Washington, D.C., and slammed into the west side of the Pentagon military headquarters at 9:45 a.m. -  125 military personnel and civilians were killed in the Pentagon, along with all 64 people aboard the airliner.</a:t>
            </a:r>
          </a:p>
          <a:p>
            <a:pPr/>
          </a:p>
          <a:p>
            <a:pPr/>
            <a:r>
              <a:t>Meanwhile, a fourth California-bound plane–United Flight 93–was hijacked about 40 minutes after leaving Newark International Airport in New Jersey.. The passengers fought the four hijackers and are suspected to have attacked the cockpit with a fire extinguisher. The plane then flipped over and sped toward the ground at upwards of 500 miles per hour, crashing in a rural field in western Pennsylvania at 10:10 a.m. All 45 people aboard were killed.</a:t>
            </a:r>
          </a:p>
          <a:p>
            <a:pPr/>
          </a:p>
          <a:p>
            <a:pPr/>
            <a:r>
              <a:t>http://www.history.com/topics/9-11-attacks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762000" y="2463800"/>
            <a:ext cx="11480800" cy="2540000"/>
          </a:xfrm>
          <a:prstGeom prst="rect">
            <a:avLst/>
          </a:prstGeom>
        </p:spPr>
        <p:txBody>
          <a:bodyPr anchor="b"/>
          <a:lstStyle/>
          <a:p>
            <a:pPr/>
            <a:r>
              <a:t>Title Text</a:t>
            </a:r>
          </a:p>
        </p:txBody>
      </p:sp>
      <p:sp>
        <p:nvSpPr>
          <p:cNvPr id="12" name="Shape 12"/>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Shape 94"/>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hape 95"/>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7" name="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hape 118"/>
          <p:cNvSpPr/>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hape 125"/>
          <p:cNvSpPr/>
          <p:nvPr>
            <p:ph type="sldNum" sz="quarter" idx="2"/>
          </p:nvPr>
        </p:nvSpPr>
        <p:spPr>
          <a:xfrm>
            <a:off x="12138659" y="9391226"/>
            <a:ext cx="215901" cy="254001"/>
          </a:xfrm>
          <a:prstGeom prst="rect">
            <a:avLst/>
          </a:prstGeom>
        </p:spPr>
        <p:txBody>
          <a:bodyPr lIns="0" tIns="0" rIns="0" bIns="0" anchor="b"/>
          <a:lstStyle>
            <a:lvl1pPr algn="r" defTabSz="1300480">
              <a:defRPr sz="1600">
                <a:solidFill>
                  <a:srgbClr val="BABABA"/>
                </a:solidFill>
                <a:latin typeface="Book Antiqua"/>
                <a:ea typeface="Book Antiqua"/>
                <a:cs typeface="Book Antiqua"/>
                <a:sym typeface="Book Antiqua"/>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Shape 132"/>
          <p:cNvSpPr/>
          <p:nvPr>
            <p:ph type="title"/>
          </p:nvPr>
        </p:nvSpPr>
        <p:spPr>
          <a:xfrm>
            <a:off x="650239" y="390596"/>
            <a:ext cx="11704322" cy="1625601"/>
          </a:xfrm>
          <a:prstGeom prst="rect">
            <a:avLst/>
          </a:prstGeom>
        </p:spPr>
        <p:txBody>
          <a:bodyPr lIns="65023" tIns="65023" rIns="65023" bIns="65023"/>
          <a:lstStyle>
            <a:lvl1pPr defTabSz="1300480">
              <a:defRPr b="0" sz="5800">
                <a:solidFill>
                  <a:srgbClr val="FB9F69"/>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a:r>
              <a:t>Title Text</a:t>
            </a:r>
          </a:p>
        </p:txBody>
      </p:sp>
      <p:sp>
        <p:nvSpPr>
          <p:cNvPr id="133" name="Shape 133"/>
          <p:cNvSpPr/>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F9F9F9"/>
              </a:buClr>
              <a:buSzPct val="65000"/>
              <a:buFont typeface="Wingdings 2"/>
              <a:buChar char=""/>
              <a:defRPr sz="3800">
                <a:solidFill>
                  <a:srgbClr val="FFFFFF"/>
                </a:solidFill>
                <a:latin typeface="Book Antiqua"/>
                <a:ea typeface="Book Antiqua"/>
                <a:cs typeface="Book Antiqua"/>
                <a:sym typeface="Book Antiqua"/>
              </a:defRPr>
            </a:lvl1pPr>
            <a:lvl2pPr marL="1034033" indent="-448817" defTabSz="1300480">
              <a:spcBef>
                <a:spcPts val="900"/>
              </a:spcBef>
              <a:buClr>
                <a:srgbClr val="F9F9F9"/>
              </a:buClr>
              <a:buSzPct val="80000"/>
              <a:buFont typeface="Wingdings 2"/>
              <a:buChar char="◼"/>
              <a:defRPr sz="3800">
                <a:solidFill>
                  <a:srgbClr val="FFFFFF"/>
                </a:solidFill>
                <a:latin typeface="Book Antiqua"/>
                <a:ea typeface="Book Antiqua"/>
                <a:cs typeface="Book Antiqua"/>
                <a:sym typeface="Book Antiqua"/>
              </a:defRPr>
            </a:lvl2pPr>
            <a:lvl3pPr marL="1300110" indent="-394854" defTabSz="1300480">
              <a:spcBef>
                <a:spcPts val="900"/>
              </a:spcBef>
              <a:buClr>
                <a:srgbClr val="F9F9F9"/>
              </a:buClr>
              <a:buSzPct val="95000"/>
              <a:buFont typeface="Wingdings 2"/>
              <a:buChar char="▫"/>
              <a:defRPr sz="3800">
                <a:solidFill>
                  <a:srgbClr val="FFFFFF"/>
                </a:solidFill>
                <a:latin typeface="Book Antiqua"/>
                <a:ea typeface="Book Antiqua"/>
                <a:cs typeface="Book Antiqua"/>
                <a:sym typeface="Book Antiqua"/>
              </a:defRPr>
            </a:lvl3pPr>
            <a:lvl4pPr marL="1517903" indent="-347472" defTabSz="1300480">
              <a:spcBef>
                <a:spcPts val="900"/>
              </a:spcBef>
              <a:buClr>
                <a:srgbClr val="F9F9F9"/>
              </a:buClr>
              <a:buSzPct val="100000"/>
              <a:buFont typeface="Wingdings 2"/>
              <a:buChar char=""/>
              <a:defRPr sz="3800">
                <a:solidFill>
                  <a:srgbClr val="FFFFFF"/>
                </a:solidFill>
                <a:latin typeface="Book Antiqua"/>
                <a:ea typeface="Book Antiqua"/>
                <a:cs typeface="Book Antiqua"/>
                <a:sym typeface="Book Antiqua"/>
              </a:defRPr>
            </a:lvl4pPr>
            <a:lvl5pPr marL="1709927" indent="-347472" defTabSz="1300480">
              <a:spcBef>
                <a:spcPts val="900"/>
              </a:spcBef>
              <a:buClr>
                <a:srgbClr val="F9F9F9"/>
              </a:buClr>
              <a:buSzPct val="100000"/>
              <a:buFont typeface="Wingdings 2"/>
              <a:buChar char="◾"/>
              <a:defRPr sz="3800">
                <a:solidFill>
                  <a:srgbClr val="FFFFFF"/>
                </a:solidFill>
                <a:latin typeface="Book Antiqua"/>
                <a:ea typeface="Book Antiqua"/>
                <a:cs typeface="Book Antiqua"/>
                <a:sym typeface="Book Antiqu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4" name="Shape 134"/>
          <p:cNvSpPr/>
          <p:nvPr>
            <p:ph type="sldNum" sz="quarter" idx="2"/>
          </p:nvPr>
        </p:nvSpPr>
        <p:spPr>
          <a:xfrm>
            <a:off x="12138659" y="9391226"/>
            <a:ext cx="215901" cy="254001"/>
          </a:xfrm>
          <a:prstGeom prst="rect">
            <a:avLst/>
          </a:prstGeom>
        </p:spPr>
        <p:txBody>
          <a:bodyPr lIns="0" tIns="0" rIns="0" bIns="0" anchor="b"/>
          <a:lstStyle>
            <a:lvl1pPr algn="r" defTabSz="1300480">
              <a:defRPr sz="1600">
                <a:solidFill>
                  <a:srgbClr val="BABABA"/>
                </a:solidFill>
                <a:latin typeface="Book Antiqua"/>
                <a:ea typeface="Book Antiqua"/>
                <a:cs typeface="Book Antiqua"/>
                <a:sym typeface="Book Antiqua"/>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Shape 141"/>
          <p:cNvSpPr/>
          <p:nvPr>
            <p:ph type="title"/>
          </p:nvPr>
        </p:nvSpPr>
        <p:spPr>
          <a:xfrm>
            <a:off x="1079500" y="2921000"/>
            <a:ext cx="10845800" cy="2413000"/>
          </a:xfrm>
          <a:prstGeom prst="rect">
            <a:avLst/>
          </a:prstGeom>
        </p:spPr>
        <p:txBody>
          <a:bodyPr anchor="b">
            <a:noAutofit/>
          </a:bodyPr>
          <a:lstStyle>
            <a:lvl1pPr>
              <a:defRPr b="0" sz="8000">
                <a:latin typeface="American Typewriter"/>
                <a:ea typeface="American Typewriter"/>
                <a:cs typeface="American Typewriter"/>
                <a:sym typeface="American Typewriter"/>
              </a:defRPr>
            </a:lvl1pPr>
          </a:lstStyle>
          <a:p>
            <a:pPr>
              <a:defRPr>
                <a:effectLst/>
              </a:defRPr>
            </a:pPr>
            <a:r>
              <a:t>Title Text</a:t>
            </a:r>
          </a:p>
        </p:txBody>
      </p:sp>
      <p:sp>
        <p:nvSpPr>
          <p:cNvPr id="142" name="Shape 142"/>
          <p:cNvSpPr/>
          <p:nvPr>
            <p:ph type="body" sz="quarter" idx="1"/>
          </p:nvPr>
        </p:nvSpPr>
        <p:spPr>
          <a:xfrm>
            <a:off x="1079500" y="5359400"/>
            <a:ext cx="10845800" cy="1380067"/>
          </a:xfrm>
          <a:prstGeom prst="rect">
            <a:avLst/>
          </a:prstGeom>
        </p:spPr>
        <p:txBody>
          <a:bodyPr anchor="t">
            <a:noAutofit/>
          </a:bodyPr>
          <a:lstStyle>
            <a:lvl1pPr marL="0" indent="0" algn="ctr">
              <a:spcBef>
                <a:spcPts val="0"/>
              </a:spcBef>
              <a:buSzTx/>
              <a:buNone/>
              <a:defRPr sz="4200">
                <a:solidFill>
                  <a:srgbClr val="909696"/>
                </a:solidFill>
                <a:latin typeface="American Typewriter"/>
                <a:ea typeface="American Typewriter"/>
                <a:cs typeface="American Typewriter"/>
                <a:sym typeface="American Typewriter"/>
              </a:defRPr>
            </a:lvl1pPr>
            <a:lvl2pPr marL="0" indent="0" algn="ctr">
              <a:spcBef>
                <a:spcPts val="0"/>
              </a:spcBef>
              <a:buSzTx/>
              <a:buNone/>
              <a:defRPr sz="4200">
                <a:solidFill>
                  <a:srgbClr val="909696"/>
                </a:solidFill>
                <a:latin typeface="American Typewriter"/>
                <a:ea typeface="American Typewriter"/>
                <a:cs typeface="American Typewriter"/>
                <a:sym typeface="American Typewriter"/>
              </a:defRPr>
            </a:lvl2pPr>
            <a:lvl3pPr marL="0" indent="0" algn="ctr">
              <a:spcBef>
                <a:spcPts val="0"/>
              </a:spcBef>
              <a:buSzTx/>
              <a:buNone/>
              <a:defRPr sz="4200">
                <a:solidFill>
                  <a:srgbClr val="909696"/>
                </a:solidFill>
                <a:latin typeface="American Typewriter"/>
                <a:ea typeface="American Typewriter"/>
                <a:cs typeface="American Typewriter"/>
                <a:sym typeface="American Typewriter"/>
              </a:defRPr>
            </a:lvl3pPr>
            <a:lvl4pPr marL="0" indent="0" algn="ctr">
              <a:spcBef>
                <a:spcPts val="0"/>
              </a:spcBef>
              <a:buSzTx/>
              <a:buNone/>
              <a:defRPr sz="4200">
                <a:solidFill>
                  <a:srgbClr val="909696"/>
                </a:solidFill>
                <a:latin typeface="American Typewriter"/>
                <a:ea typeface="American Typewriter"/>
                <a:cs typeface="American Typewriter"/>
                <a:sym typeface="American Typewriter"/>
              </a:defRPr>
            </a:lvl4pPr>
            <a:lvl5pPr marL="0" indent="0" algn="ctr">
              <a:spcBef>
                <a:spcPts val="0"/>
              </a:spcBef>
              <a:buSzTx/>
              <a:buNone/>
              <a:defRPr sz="4200">
                <a:solidFill>
                  <a:srgbClr val="909696"/>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hape 143"/>
          <p:cNvSpPr/>
          <p:nvPr>
            <p:ph type="sldNum" sz="quarter" idx="2"/>
          </p:nvPr>
        </p:nvSpPr>
        <p:spPr>
          <a:xfrm>
            <a:off x="6311900" y="9080500"/>
            <a:ext cx="384506" cy="368300"/>
          </a:xfrm>
          <a:prstGeom prst="rect">
            <a:avLst/>
          </a:prstGeom>
        </p:spPr>
        <p:txBody>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Shape 150"/>
          <p:cNvSpPr/>
          <p:nvPr>
            <p:ph type="pic" sz="half" idx="13"/>
          </p:nvPr>
        </p:nvSpPr>
        <p:spPr>
          <a:xfrm>
            <a:off x="2451100" y="952500"/>
            <a:ext cx="8102600" cy="6096000"/>
          </a:xfrm>
          <a:prstGeom prst="rect">
            <a:avLst/>
          </a:prstGeom>
          <a:ln w="9525">
            <a:round/>
          </a:ln>
          <a:effectLst>
            <a:outerShdw sx="100000" sy="100000" kx="0" ky="0" algn="b" rotWithShape="0" blurRad="254000" dist="254000" dir="5400000">
              <a:srgbClr val="000000">
                <a:alpha val="75000"/>
              </a:srgbClr>
            </a:outerShdw>
          </a:effectLst>
        </p:spPr>
        <p:txBody>
          <a:bodyPr lIns="91439" tIns="45719" rIns="91439" bIns="45719" anchor="t">
            <a:noAutofit/>
          </a:bodyPr>
          <a:lstStyle/>
          <a:p>
            <a:pPr/>
          </a:p>
        </p:txBody>
      </p:sp>
      <p:sp>
        <p:nvSpPr>
          <p:cNvPr id="151" name="Shape 151"/>
          <p:cNvSpPr/>
          <p:nvPr>
            <p:ph type="title"/>
          </p:nvPr>
        </p:nvSpPr>
        <p:spPr>
          <a:xfrm>
            <a:off x="1079500" y="7480300"/>
            <a:ext cx="10845800" cy="1460500"/>
          </a:xfrm>
          <a:prstGeom prst="rect">
            <a:avLst/>
          </a:prstGeom>
        </p:spPr>
        <p:txBody>
          <a:bodyPr>
            <a:noAutofit/>
          </a:bodyPr>
          <a:lstStyle>
            <a:lvl1pPr>
              <a:defRPr b="0" sz="8000">
                <a:latin typeface="American Typewriter"/>
                <a:ea typeface="American Typewriter"/>
                <a:cs typeface="American Typewriter"/>
                <a:sym typeface="American Typewriter"/>
              </a:defRPr>
            </a:lvl1pPr>
          </a:lstStyle>
          <a:p>
            <a:pPr>
              <a:defRPr>
                <a:effectLst/>
              </a:defRPr>
            </a:pPr>
            <a:r>
              <a:t>Title Text</a:t>
            </a:r>
          </a:p>
        </p:txBody>
      </p:sp>
      <p:sp>
        <p:nvSpPr>
          <p:cNvPr id="152" name="Shape 152"/>
          <p:cNvSpPr/>
          <p:nvPr>
            <p:ph type="sldNum" sz="quarter" idx="2"/>
          </p:nvPr>
        </p:nvSpPr>
        <p:spPr>
          <a:xfrm>
            <a:off x="6311900" y="9080500"/>
            <a:ext cx="384506" cy="368300"/>
          </a:xfrm>
          <a:prstGeom prst="rect">
            <a:avLst/>
          </a:prstGeom>
        </p:spPr>
        <p:txBody>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Shape 159"/>
          <p:cNvSpPr/>
          <p:nvPr>
            <p:ph type="title"/>
          </p:nvPr>
        </p:nvSpPr>
        <p:spPr>
          <a:xfrm>
            <a:off x="1079500" y="152400"/>
            <a:ext cx="10845800" cy="2095500"/>
          </a:xfrm>
          <a:prstGeom prst="rect">
            <a:avLst/>
          </a:prstGeom>
        </p:spPr>
        <p:txBody>
          <a:bodyPr>
            <a:noAutofit/>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60" name="Shape 160"/>
          <p:cNvSpPr/>
          <p:nvPr>
            <p:ph type="body" idx="1"/>
          </p:nvPr>
        </p:nvSpPr>
        <p:spPr>
          <a:xfrm>
            <a:off x="1079500" y="2527300"/>
            <a:ext cx="10845800" cy="6108700"/>
          </a:xfrm>
          <a:prstGeom prst="rect">
            <a:avLst/>
          </a:prstGeom>
        </p:spPr>
        <p:txBody>
          <a:bodyPr>
            <a:noAutofit/>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1" name="Shape 161"/>
          <p:cNvSpPr/>
          <p:nvPr>
            <p:ph type="sldNum" sz="quarter" idx="2"/>
          </p:nvPr>
        </p:nvSpPr>
        <p:spPr>
          <a:xfrm>
            <a:off x="6311900" y="9080500"/>
            <a:ext cx="384506" cy="368300"/>
          </a:xfrm>
          <a:prstGeom prst="rect">
            <a:avLst/>
          </a:prstGeom>
        </p:spPr>
        <p:txBody>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8" name="Metallic-Shine-400x400.png"/>
          <p:cNvPicPr>
            <a:picLocks noChangeAspect="0"/>
          </p:cNvPicPr>
          <p:nvPr/>
        </p:nvPicPr>
        <p:blipFill>
          <a:blip r:embed="rId3">
            <a:extLst/>
          </a:blip>
          <a:stretch>
            <a:fillRect/>
          </a:stretch>
        </p:blipFill>
        <p:spPr>
          <a:xfrm>
            <a:off x="-50800" y="-19050"/>
            <a:ext cx="13106400" cy="9753600"/>
          </a:xfrm>
          <a:prstGeom prst="rect">
            <a:avLst/>
          </a:prstGeom>
          <a:ln w="12700">
            <a:miter lim="400000"/>
          </a:ln>
        </p:spPr>
      </p:pic>
      <p:sp>
        <p:nvSpPr>
          <p:cNvPr id="169" name="Shape 169"/>
          <p:cNvSpPr/>
          <p:nvPr>
            <p:ph type="sldNum" sz="quarter" idx="2"/>
          </p:nvPr>
        </p:nvSpPr>
        <p:spPr>
          <a:xfrm>
            <a:off x="6337300" y="9258300"/>
            <a:ext cx="329261" cy="390669"/>
          </a:xfrm>
          <a:prstGeom prst="rect">
            <a:avLst/>
          </a:prstGeom>
        </p:spPr>
        <p:txBody>
          <a:bodyPr/>
          <a:lstStyle>
            <a:lvl1pPr defTabSz="457200">
              <a:defRPr>
                <a:solidFill>
                  <a:srgbClr val="FFFFFF"/>
                </a:solidFill>
                <a:latin typeface="Chalkboard"/>
                <a:ea typeface="Chalkboard"/>
                <a:cs typeface="Chalkboard"/>
                <a:sym typeface="Chalkboar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Shape 21"/>
          <p:cNvSpPr/>
          <p:nvPr>
            <p:ph type="title"/>
          </p:nvPr>
        </p:nvSpPr>
        <p:spPr>
          <a:xfrm>
            <a:off x="762000" y="6883400"/>
            <a:ext cx="11480800" cy="1079500"/>
          </a:xfrm>
          <a:prstGeom prst="rect">
            <a:avLst/>
          </a:prstGeom>
        </p:spPr>
        <p:txBody>
          <a:bodyPr anchor="b"/>
          <a:lstStyle/>
          <a:p>
            <a:pPr/>
            <a:r>
              <a:t>Title Text</a:t>
            </a:r>
          </a:p>
        </p:txBody>
      </p:sp>
      <p:sp>
        <p:nvSpPr>
          <p:cNvPr id="22" name="Shape 22"/>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gradFill flip="none" rotWithShape="1">
          <a:gsLst>
            <a:gs pos="0">
              <a:srgbClr val="F4E7ED"/>
            </a:gs>
            <a:gs pos="52000">
              <a:srgbClr val="D8D8D8"/>
            </a:gs>
            <a:gs pos="100000">
              <a:srgbClr val="51253A"/>
            </a:gs>
          </a:gsLst>
          <a:path path="circle">
            <a:fillToRect l="50000" t="50000" r="50000" b="50000"/>
          </a:path>
        </a:gradFill>
      </p:bgPr>
    </p:bg>
    <p:spTree>
      <p:nvGrpSpPr>
        <p:cNvPr id="1" name=""/>
        <p:cNvGrpSpPr/>
        <p:nvPr/>
      </p:nvGrpSpPr>
      <p:grpSpPr>
        <a:xfrm>
          <a:off x="0" y="0"/>
          <a:ext cx="0" cy="0"/>
          <a:chOff x="0" y="0"/>
          <a:chExt cx="0" cy="0"/>
        </a:xfrm>
      </p:grpSpPr>
      <p:pic>
        <p:nvPicPr>
          <p:cNvPr id="176" name="image2.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77" name="Shape 177"/>
          <p:cNvSpPr/>
          <p:nvPr>
            <p:ph type="sldNum" sz="quarter" idx="2"/>
          </p:nvPr>
        </p:nvSpPr>
        <p:spPr>
          <a:xfrm>
            <a:off x="12684251" y="206332"/>
            <a:ext cx="320549" cy="345949"/>
          </a:xfrm>
          <a:prstGeom prst="rect">
            <a:avLst/>
          </a:prstGeom>
        </p:spPr>
        <p:txBody>
          <a:bodyPr lIns="65023" tIns="65023" rIns="65023" bIns="65023" anchor="ctr"/>
          <a:lstStyle>
            <a:lvl1pPr algn="r" defTabSz="1300480">
              <a:defRPr i="1" sz="1400">
                <a:ln w="23437">
                  <a:solidFill>
                    <a:srgbClr val="FFFFFF"/>
                  </a:solidFill>
                </a:ln>
                <a:solidFill>
                  <a:srgbClr val="FFFFFF"/>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lvl1pPr>
          </a:lstStyle>
          <a:p>
            <a:pPr/>
            <a:fld id="{86CB4B4D-7CA3-9044-876B-883B54F8677D}" type="slidenum"/>
          </a:p>
        </p:txBody>
      </p:sp>
      <p:pic>
        <p:nvPicPr>
          <p:cNvPr id="178" name="image4.png" descr="Air title.png"/>
          <p:cNvPicPr>
            <a:picLocks noChangeAspect="1"/>
          </p:cNvPicPr>
          <p:nvPr/>
        </p:nvPicPr>
        <p:blipFill>
          <a:blip r:embed="rId3">
            <a:extLst/>
          </a:blip>
          <a:srcRect l="42293" t="29512" r="38656" b="34962"/>
          <a:stretch>
            <a:fillRect/>
          </a:stretch>
        </p:blipFill>
        <p:spPr>
          <a:xfrm>
            <a:off x="0" y="0"/>
            <a:ext cx="2099030" cy="5087830"/>
          </a:xfrm>
          <a:prstGeom prst="rect">
            <a:avLst/>
          </a:prstGeom>
          <a:ln w="12700">
            <a:miter lim="400000"/>
          </a:ln>
        </p:spPr>
      </p:pic>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762000" y="3517900"/>
            <a:ext cx="11480800" cy="2717800"/>
          </a:xfrm>
          <a:prstGeom prst="rect">
            <a:avLst/>
          </a:prstGeom>
        </p:spPr>
        <p:txBody>
          <a:bodyPr/>
          <a:lstStyle/>
          <a:p>
            <a:pPr/>
            <a:r>
              <a:t>Title Text</a:t>
            </a:r>
          </a:p>
        </p:txBody>
      </p:sp>
      <p:sp>
        <p:nvSpPr>
          <p:cNvPr id="31" name="Shape 3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Shape 39"/>
          <p:cNvSpPr/>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Shape 40"/>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Shape 84"/>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Shape 85"/>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8300"/>
            <a:ext cx="368504" cy="374600"/>
          </a:xfrm>
          <a:prstGeom prst="rect">
            <a:avLst/>
          </a:prstGeom>
          <a:ln w="12700">
            <a:miter lim="400000"/>
          </a:ln>
        </p:spPr>
        <p:txBody>
          <a:bodyPr wrap="none" lIns="50800" tIns="50800" rIns="50800" bIns="50800">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7.png"/><Relationship Id="rId4"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6.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tif"/><Relationship Id="rId4" Type="http://schemas.openxmlformats.org/officeDocument/2006/relationships/image" Target="../media/image7.png"/><Relationship Id="rId5" Type="http://schemas.openxmlformats.org/officeDocument/2006/relationships/image" Target="../media/image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pasted-image.tiff"/>
          <p:cNvPicPr>
            <a:picLocks noChangeAspect="0"/>
          </p:cNvPicPr>
          <p:nvPr/>
        </p:nvPicPr>
        <p:blipFill>
          <a:blip r:embed="rId2">
            <a:extLst/>
          </a:blip>
          <a:srcRect l="13257" t="0" r="5657" b="0"/>
          <a:stretch>
            <a:fillRect/>
          </a:stretch>
        </p:blipFill>
        <p:spPr>
          <a:xfrm>
            <a:off x="18355" y="-25400"/>
            <a:ext cx="12967957" cy="9753667"/>
          </a:xfrm>
          <a:prstGeom prst="rect">
            <a:avLst/>
          </a:prstGeom>
          <a:ln w="12700">
            <a:miter lim="400000"/>
          </a:ln>
        </p:spPr>
      </p:pic>
      <p:pic>
        <p:nvPicPr>
          <p:cNvPr id="188" name="pasted-image.png"/>
          <p:cNvPicPr>
            <a:picLocks noChangeAspect="0"/>
          </p:cNvPicPr>
          <p:nvPr/>
        </p:nvPicPr>
        <p:blipFill>
          <a:blip r:embed="rId3">
            <a:extLst/>
          </a:blip>
          <a:srcRect l="19464" t="0" r="18162" b="0"/>
          <a:stretch>
            <a:fillRect/>
          </a:stretch>
        </p:blipFill>
        <p:spPr>
          <a:xfrm>
            <a:off x="1488479" y="5787511"/>
            <a:ext cx="10027822" cy="2097530"/>
          </a:xfrm>
          <a:prstGeom prst="rect">
            <a:avLst/>
          </a:prstGeom>
          <a:ln w="12700">
            <a:miter lim="400000"/>
          </a:ln>
          <a:effectLst>
            <a:outerShdw sx="100000" sy="100000" kx="0" ky="0" algn="b" rotWithShape="0" blurRad="177800" dist="141282" dir="7777311">
              <a:srgbClr val="000000"/>
            </a:outerShdw>
          </a:effectLst>
        </p:spPr>
      </p:pic>
      <p:pic>
        <p:nvPicPr>
          <p:cNvPr id="189" name="pasted-image.png"/>
          <p:cNvPicPr>
            <a:picLocks noChangeAspect="0"/>
          </p:cNvPicPr>
          <p:nvPr/>
        </p:nvPicPr>
        <p:blipFill>
          <a:blip r:embed="rId4">
            <a:extLst/>
          </a:blip>
          <a:stretch>
            <a:fillRect/>
          </a:stretch>
        </p:blipFill>
        <p:spPr>
          <a:xfrm>
            <a:off x="2214992" y="7432013"/>
            <a:ext cx="8574816" cy="1745061"/>
          </a:xfrm>
          <a:prstGeom prst="rect">
            <a:avLst/>
          </a:prstGeom>
          <a:ln w="12700">
            <a:miter lim="400000"/>
          </a:ln>
          <a:effectLst>
            <a:outerShdw sx="100000" sy="100000" kx="0" ky="0" algn="b" rotWithShape="0" blurRad="177800" dist="141282" dir="7777311">
              <a:srgbClr val="000000"/>
            </a:outerShdw>
          </a:effectLst>
        </p:spPr>
      </p:pic>
      <p:sp>
        <p:nvSpPr>
          <p:cNvPr id="190" name="Shape 190"/>
          <p:cNvSpPr/>
          <p:nvPr/>
        </p:nvSpPr>
        <p:spPr>
          <a:xfrm>
            <a:off x="3471700" y="8785013"/>
            <a:ext cx="6061400" cy="1146049"/>
          </a:xfrm>
          <a:prstGeom prst="rect">
            <a:avLst/>
          </a:prstGeom>
          <a:ln w="12700">
            <a:miter lim="400000"/>
          </a:ln>
          <a:effectLst>
            <a:outerShdw sx="100000" sy="100000" kx="0" ky="0" algn="b" rotWithShape="0" blurRad="50800" dist="25400" dir="191233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pc="70" sz="5600">
                <a:ln w="18899">
                  <a:solidFill>
                    <a:srgbClr val="0F1823">
                      <a:alpha val="6500"/>
                    </a:srgbClr>
                  </a:solidFill>
                </a:ln>
                <a:solidFill>
                  <a:srgbClr val="FCFCFD">
                    <a:alpha val="95000"/>
                  </a:srgbClr>
                </a:solidFill>
                <a:effectLst>
                  <a:outerShdw sx="100000" sy="100000" kx="0" ky="0" algn="b" rotWithShape="0" blurRad="63500" dist="127000" dir="7680000">
                    <a:srgbClr val="000000">
                      <a:alpha val="32000"/>
                    </a:srgbClr>
                  </a:outerShdw>
                </a:effectLst>
                <a:latin typeface="Dominican"/>
                <a:ea typeface="Dominican"/>
                <a:cs typeface="Dominican"/>
                <a:sym typeface="Dominican"/>
              </a:defRPr>
            </a:lvl1pPr>
          </a:lstStyle>
          <a:p>
            <a:pPr/>
            <a:r>
              <a:t>Genesis 19:17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6" name="pasted-image.tiff"/>
          <p:cNvPicPr>
            <a:picLocks noChangeAspect="0"/>
          </p:cNvPicPr>
          <p:nvPr/>
        </p:nvPicPr>
        <p:blipFill>
          <a:blip r:embed="rId2">
            <a:extLst/>
          </a:blip>
          <a:stretch>
            <a:fillRect/>
          </a:stretch>
        </p:blipFill>
        <p:spPr>
          <a:xfrm>
            <a:off x="4528" y="0"/>
            <a:ext cx="13085830" cy="9753600"/>
          </a:xfrm>
          <a:prstGeom prst="rect">
            <a:avLst/>
          </a:prstGeom>
          <a:ln w="12700">
            <a:miter lim="400000"/>
          </a:ln>
        </p:spPr>
      </p:pic>
      <p:pic>
        <p:nvPicPr>
          <p:cNvPr id="237" name="pasted-image.tiff"/>
          <p:cNvPicPr>
            <a:picLocks noChangeAspect="1"/>
          </p:cNvPicPr>
          <p:nvPr/>
        </p:nvPicPr>
        <p:blipFill>
          <a:blip r:embed="rId3">
            <a:extLst/>
          </a:blip>
          <a:stretch>
            <a:fillRect/>
          </a:stretch>
        </p:blipFill>
        <p:spPr>
          <a:xfrm>
            <a:off x="269051" y="200659"/>
            <a:ext cx="1698361" cy="2080412"/>
          </a:xfrm>
          <a:prstGeom prst="rect">
            <a:avLst/>
          </a:prstGeom>
          <a:ln w="12700">
            <a:miter lim="400000"/>
          </a:ln>
          <a:effectLst>
            <a:outerShdw sx="100000" sy="100000" kx="0" ky="0" algn="b" rotWithShape="0" blurRad="76200" dist="59392" dir="7777311">
              <a:srgbClr val="000000"/>
            </a:outerShdw>
          </a:effectLst>
        </p:spPr>
      </p:pic>
      <p:sp>
        <p:nvSpPr>
          <p:cNvPr id="238" name="Shape 238"/>
          <p:cNvSpPr/>
          <p:nvPr/>
        </p:nvSpPr>
        <p:spPr>
          <a:xfrm>
            <a:off x="1947900" y="116416"/>
            <a:ext cx="738180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300">
                <a:solidFill>
                  <a:srgbClr val="000000"/>
                </a:solidFill>
                <a:latin typeface="Avenir Next"/>
                <a:ea typeface="Avenir Next"/>
                <a:cs typeface="Avenir Next"/>
                <a:sym typeface="Avenir Next"/>
              </a:defRPr>
            </a:lvl1pPr>
          </a:lstStyle>
          <a:p>
            <a:pPr>
              <a:defRPr>
                <a:effectLst/>
              </a:defRPr>
            </a:pPr>
            <a:r>
              <a:t>Tuesday September 11, 2001</a:t>
            </a:r>
          </a:p>
        </p:txBody>
      </p:sp>
      <p:sp>
        <p:nvSpPr>
          <p:cNvPr id="239" name="Shape 239"/>
          <p:cNvSpPr/>
          <p:nvPr/>
        </p:nvSpPr>
        <p:spPr>
          <a:xfrm>
            <a:off x="254728" y="6893983"/>
            <a:ext cx="12585431" cy="2705101"/>
          </a:xfrm>
          <a:prstGeom prst="rect">
            <a:avLst/>
          </a:prstGeom>
          <a:solidFill>
            <a:srgbClr val="C9C9C9">
              <a:alpha val="80942"/>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700">
                <a:solidFill>
                  <a:srgbClr val="000000"/>
                </a:solidFill>
                <a:latin typeface="Avenir Next"/>
                <a:ea typeface="Avenir Next"/>
                <a:cs typeface="Avenir Next"/>
                <a:sym typeface="Avenir Next"/>
              </a:defRPr>
            </a:lvl1pPr>
          </a:lstStyle>
          <a:p>
            <a:pPr>
              <a:defRPr>
                <a:effectLst/>
              </a:defRPr>
            </a:pPr>
            <a:r>
              <a:t>The September 11 attacks killed 2,996 people and injured more than 6,000 others. These immediate deaths included 265 on the four planes, 2,606 in the World Trade Center and in the surrounding area, and 125 at the Pentagon.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pasted-image.tiff"/>
          <p:cNvPicPr>
            <a:picLocks noChangeAspect="0"/>
          </p:cNvPicPr>
          <p:nvPr/>
        </p:nvPicPr>
        <p:blipFill>
          <a:blip r:embed="rId2">
            <a:extLst/>
          </a:blip>
          <a:stretch>
            <a:fillRect/>
          </a:stretch>
        </p:blipFill>
        <p:spPr>
          <a:xfrm>
            <a:off x="4528" y="0"/>
            <a:ext cx="13085830" cy="9753600"/>
          </a:xfrm>
          <a:prstGeom prst="rect">
            <a:avLst/>
          </a:prstGeom>
          <a:ln w="12700">
            <a:miter lim="400000"/>
          </a:ln>
        </p:spPr>
      </p:pic>
      <p:pic>
        <p:nvPicPr>
          <p:cNvPr id="242" name="pasted-image.tiff"/>
          <p:cNvPicPr>
            <a:picLocks noChangeAspect="1"/>
          </p:cNvPicPr>
          <p:nvPr/>
        </p:nvPicPr>
        <p:blipFill>
          <a:blip r:embed="rId3">
            <a:extLst/>
          </a:blip>
          <a:stretch>
            <a:fillRect/>
          </a:stretch>
        </p:blipFill>
        <p:spPr>
          <a:xfrm>
            <a:off x="269051" y="200659"/>
            <a:ext cx="1698361" cy="2080412"/>
          </a:xfrm>
          <a:prstGeom prst="rect">
            <a:avLst/>
          </a:prstGeom>
          <a:ln w="12700">
            <a:miter lim="400000"/>
          </a:ln>
          <a:effectLst>
            <a:outerShdw sx="100000" sy="100000" kx="0" ky="0" algn="b" rotWithShape="0" blurRad="76200" dist="59392" dir="7777311">
              <a:srgbClr val="000000"/>
            </a:outerShdw>
          </a:effectLst>
        </p:spPr>
      </p:pic>
      <p:sp>
        <p:nvSpPr>
          <p:cNvPr id="243" name="Shape 243"/>
          <p:cNvSpPr/>
          <p:nvPr/>
        </p:nvSpPr>
        <p:spPr>
          <a:xfrm>
            <a:off x="1947900" y="116416"/>
            <a:ext cx="738180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300">
                <a:solidFill>
                  <a:srgbClr val="000000"/>
                </a:solidFill>
                <a:latin typeface="Avenir Next"/>
                <a:ea typeface="Avenir Next"/>
                <a:cs typeface="Avenir Next"/>
                <a:sym typeface="Avenir Next"/>
              </a:defRPr>
            </a:lvl1pPr>
          </a:lstStyle>
          <a:p>
            <a:pPr>
              <a:defRPr>
                <a:effectLst/>
              </a:defRPr>
            </a:pPr>
            <a:r>
              <a:t>Tuesday September 11, 2001</a:t>
            </a:r>
          </a:p>
        </p:txBody>
      </p:sp>
      <p:sp>
        <p:nvSpPr>
          <p:cNvPr id="244" name="Shape 244"/>
          <p:cNvSpPr/>
          <p:nvPr/>
        </p:nvSpPr>
        <p:spPr>
          <a:xfrm>
            <a:off x="832382" y="5167432"/>
            <a:ext cx="12141323" cy="44196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500"/>
              </a:spcBef>
              <a:buSzPct val="52999"/>
              <a:buBlip>
                <a:blip r:embed="rId4"/>
              </a:buBlip>
              <a:defRPr sz="4300">
                <a:latin typeface="Avenir Next"/>
                <a:ea typeface="Avenir Next"/>
                <a:cs typeface="Avenir Next"/>
                <a:sym typeface="Avenir Next"/>
              </a:defRPr>
            </a:pPr>
            <a:r>
              <a:t>Many were fortunate to escape with their lives!</a:t>
            </a:r>
          </a:p>
          <a:p>
            <a:pPr marL="454211" indent="-454211" algn="l">
              <a:spcBef>
                <a:spcPts val="1500"/>
              </a:spcBef>
              <a:buSzPct val="52999"/>
              <a:buBlip>
                <a:blip r:embed="rId4"/>
              </a:buBlip>
              <a:defRPr sz="4300">
                <a:latin typeface="Avenir Next"/>
                <a:ea typeface="Avenir Next"/>
                <a:cs typeface="Avenir Next"/>
                <a:sym typeface="Avenir Next"/>
              </a:defRPr>
            </a:pPr>
            <a:r>
              <a:t> Caused MANY to reexamine their priorities!</a:t>
            </a:r>
          </a:p>
          <a:p>
            <a:pPr marL="454211" indent="-454211" algn="l">
              <a:spcBef>
                <a:spcPts val="1500"/>
              </a:spcBef>
              <a:buSzPct val="52999"/>
              <a:buBlip>
                <a:blip r:embed="rId4"/>
              </a:buBlip>
              <a:defRPr sz="4300">
                <a:latin typeface="Avenir Next"/>
                <a:ea typeface="Avenir Next"/>
                <a:cs typeface="Avenir Next"/>
                <a:sym typeface="Avenir Next"/>
              </a:defRPr>
            </a:pPr>
            <a:r>
              <a:t>MANY HAVE FORGOTTEN!</a:t>
            </a:r>
          </a:p>
          <a:p>
            <a:pPr marL="454211" indent="-454211" algn="l">
              <a:spcBef>
                <a:spcPts val="1500"/>
              </a:spcBef>
              <a:buSzPct val="52999"/>
              <a:buBlip>
                <a:blip r:embed="rId4"/>
              </a:buBlip>
              <a:defRPr sz="4300">
                <a:latin typeface="Avenir Next"/>
                <a:ea typeface="Avenir Next"/>
                <a:cs typeface="Avenir Next"/>
                <a:sym typeface="Avenir Next"/>
              </a:defRPr>
            </a:pPr>
            <a:r>
              <a:t>TOO MANY ONLY see the URGENCY of ESCAPE when calamity is UPON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4">
                                            <p:txEl>
                                              <p:pRg st="1" end="1"/>
                                            </p:txEl>
                                          </p:spTgt>
                                        </p:tgtEl>
                                        <p:attrNameLst>
                                          <p:attrName>style.visibility</p:attrName>
                                        </p:attrNameLst>
                                      </p:cBhvr>
                                      <p:to>
                                        <p:strVal val="visible"/>
                                      </p:to>
                                    </p:set>
                                    <p:animEffect filter="wipe(left)" transition="in">
                                      <p:cBhvr>
                                        <p:cTn id="7" dur="1500"/>
                                        <p:tgtEl>
                                          <p:spTgt spid="2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4">
                                            <p:txEl>
                                              <p:pRg st="2" end="2"/>
                                            </p:txEl>
                                          </p:spTgt>
                                        </p:tgtEl>
                                        <p:attrNameLst>
                                          <p:attrName>style.visibility</p:attrName>
                                        </p:attrNameLst>
                                      </p:cBhvr>
                                      <p:to>
                                        <p:strVal val="visible"/>
                                      </p:to>
                                    </p:set>
                                    <p:animEffect filter="wipe(left)" transition="in">
                                      <p:cBhvr>
                                        <p:cTn id="12" dur="1500"/>
                                        <p:tgtEl>
                                          <p:spTgt spid="2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4">
                                            <p:txEl>
                                              <p:pRg st="3" end="3"/>
                                            </p:txEl>
                                          </p:spTgt>
                                        </p:tgtEl>
                                        <p:attrNameLst>
                                          <p:attrName>style.visibility</p:attrName>
                                        </p:attrNameLst>
                                      </p:cBhvr>
                                      <p:to>
                                        <p:strVal val="visible"/>
                                      </p:to>
                                    </p:set>
                                    <p:animEffect filter="wipe(left)" transition="in">
                                      <p:cBhvr>
                                        <p:cTn id="17" dur="1500"/>
                                        <p:tgtEl>
                                          <p:spTgt spid="24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6" name="pasted-image.png"/>
          <p:cNvPicPr>
            <a:picLocks noChangeAspect="1"/>
          </p:cNvPicPr>
          <p:nvPr/>
        </p:nvPicPr>
        <p:blipFill>
          <a:blip r:embed="rId2">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47" name="pasted-image.png"/>
          <p:cNvPicPr>
            <a:picLocks noChangeAspect="0"/>
          </p:cNvPicPr>
          <p:nvPr/>
        </p:nvPicPr>
        <p:blipFill>
          <a:blip r:embed="rId3">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pic>
        <p:nvPicPr>
          <p:cNvPr id="248" name=""/>
          <p:cNvPicPr>
            <a:picLocks noChangeAspect="0"/>
          </p:cNvPicPr>
          <p:nvPr/>
        </p:nvPicPr>
        <p:blipFill>
          <a:blip r:embed="rId4">
            <a:extLst/>
          </a:blip>
          <a:stretch>
            <a:fillRect/>
          </a:stretch>
        </p:blipFill>
        <p:spPr>
          <a:xfrm>
            <a:off x="8466" y="1785250"/>
            <a:ext cx="6236177" cy="7934484"/>
          </a:xfrm>
          <a:prstGeom prst="rect">
            <a:avLst/>
          </a:prstGeom>
        </p:spPr>
      </p:pic>
      <p:sp>
        <p:nvSpPr>
          <p:cNvPr id="249" name="Shape 249"/>
          <p:cNvSpPr/>
          <p:nvPr/>
        </p:nvSpPr>
        <p:spPr>
          <a:xfrm>
            <a:off x="6306582" y="1891691"/>
            <a:ext cx="6517086" cy="77216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200"/>
              </a:spcBef>
              <a:buSzPct val="52999"/>
              <a:buBlip>
                <a:blip r:embed="rId5"/>
              </a:buBlip>
              <a:defRPr sz="3300">
                <a:latin typeface="Avenir Next"/>
                <a:ea typeface="Avenir Next"/>
                <a:cs typeface="Avenir Next"/>
                <a:sym typeface="Avenir Next"/>
              </a:defRPr>
            </a:pPr>
            <a:r>
              <a:t>God informs Abraham of His intentions to destroy Sodom &amp; Gomorrah – 18:20</a:t>
            </a:r>
          </a:p>
          <a:p>
            <a:pPr marL="454211" indent="-454211" algn="l">
              <a:spcBef>
                <a:spcPts val="1200"/>
              </a:spcBef>
              <a:buSzPct val="52999"/>
              <a:buBlip>
                <a:blip r:embed="rId5"/>
              </a:buBlip>
              <a:defRPr sz="3300">
                <a:latin typeface="Avenir Next"/>
                <a:ea typeface="Avenir Next"/>
                <a:cs typeface="Avenir Next"/>
                <a:sym typeface="Avenir Next"/>
              </a:defRPr>
            </a:pPr>
            <a:r>
              <a:t>Abraham intercedes for the cities of the plain – 18:21-33</a:t>
            </a:r>
          </a:p>
          <a:p>
            <a:pPr marL="454211" indent="-454211" algn="l">
              <a:spcBef>
                <a:spcPts val="1200"/>
              </a:spcBef>
              <a:buSzPct val="52999"/>
              <a:buBlip>
                <a:blip r:embed="rId5"/>
              </a:buBlip>
              <a:defRPr sz="3300">
                <a:latin typeface="Avenir Next"/>
                <a:ea typeface="Avenir Next"/>
                <a:cs typeface="Avenir Next"/>
                <a:sym typeface="Avenir Next"/>
              </a:defRPr>
            </a:pPr>
            <a:r>
              <a:t>Two angels taken in and protected by Lot – 19:1-11</a:t>
            </a:r>
          </a:p>
          <a:p>
            <a:pPr marL="454211" indent="-454211" algn="l">
              <a:spcBef>
                <a:spcPts val="1200"/>
              </a:spcBef>
              <a:buSzPct val="52999"/>
              <a:buBlip>
                <a:blip r:embed="rId5"/>
              </a:buBlip>
              <a:defRPr sz="3300">
                <a:latin typeface="Avenir Next"/>
                <a:ea typeface="Avenir Next"/>
                <a:cs typeface="Avenir Next"/>
                <a:sym typeface="Avenir Next"/>
              </a:defRPr>
            </a:pPr>
            <a:r>
              <a:t>Lot warned to flee - 19:12-17</a:t>
            </a:r>
          </a:p>
          <a:p>
            <a:pPr marL="454211" indent="-454211" algn="l">
              <a:spcBef>
                <a:spcPts val="1200"/>
              </a:spcBef>
              <a:buSzPct val="52999"/>
              <a:buBlip>
                <a:blip r:embed="rId5"/>
              </a:buBlip>
              <a:defRPr sz="3300">
                <a:latin typeface="Avenir Next"/>
                <a:ea typeface="Avenir Next"/>
                <a:cs typeface="Avenir Next"/>
                <a:sym typeface="Avenir Next"/>
              </a:defRPr>
            </a:pPr>
            <a:r>
              <a:t>Lot pleads for permission to flee to Zoar – 19:18-22</a:t>
            </a:r>
          </a:p>
          <a:p>
            <a:pPr marL="454211" indent="-454211" algn="l">
              <a:spcBef>
                <a:spcPts val="1200"/>
              </a:spcBef>
              <a:buSzPct val="52999"/>
              <a:buBlip>
                <a:blip r:embed="rId5"/>
              </a:buBlip>
              <a:defRPr sz="3300">
                <a:latin typeface="Avenir Next"/>
                <a:ea typeface="Avenir Next"/>
                <a:cs typeface="Avenir Next"/>
                <a:sym typeface="Avenir Next"/>
              </a:defRPr>
            </a:pPr>
            <a:r>
              <a:t>Sodom &amp; Gomorrah is destroyed – 19:23-29</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wipe(left)" transition="in">
                                      <p:cBhvr>
                                        <p:cTn id="7" dur="1500"/>
                                        <p:tgtEl>
                                          <p:spTgt spid="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9">
                                            <p:txEl>
                                              <p:pRg st="2" end="2"/>
                                            </p:txEl>
                                          </p:spTgt>
                                        </p:tgtEl>
                                        <p:attrNameLst>
                                          <p:attrName>style.visibility</p:attrName>
                                        </p:attrNameLst>
                                      </p:cBhvr>
                                      <p:to>
                                        <p:strVal val="visible"/>
                                      </p:to>
                                    </p:set>
                                    <p:animEffect filter="wipe(left)" transition="in">
                                      <p:cBhvr>
                                        <p:cTn id="12" dur="1500"/>
                                        <p:tgtEl>
                                          <p:spTgt spid="2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9">
                                            <p:txEl>
                                              <p:pRg st="3" end="3"/>
                                            </p:txEl>
                                          </p:spTgt>
                                        </p:tgtEl>
                                        <p:attrNameLst>
                                          <p:attrName>style.visibility</p:attrName>
                                        </p:attrNameLst>
                                      </p:cBhvr>
                                      <p:to>
                                        <p:strVal val="visible"/>
                                      </p:to>
                                    </p:set>
                                    <p:animEffect filter="wipe(left)" transition="in">
                                      <p:cBhvr>
                                        <p:cTn id="17" dur="1500"/>
                                        <p:tgtEl>
                                          <p:spTgt spid="24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49">
                                            <p:txEl>
                                              <p:pRg st="4" end="4"/>
                                            </p:txEl>
                                          </p:spTgt>
                                        </p:tgtEl>
                                        <p:attrNameLst>
                                          <p:attrName>style.visibility</p:attrName>
                                        </p:attrNameLst>
                                      </p:cBhvr>
                                      <p:to>
                                        <p:strVal val="visible"/>
                                      </p:to>
                                    </p:set>
                                    <p:animEffect filter="wipe(left)" transition="in">
                                      <p:cBhvr>
                                        <p:cTn id="22" dur="1500"/>
                                        <p:tgtEl>
                                          <p:spTgt spid="24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49">
                                            <p:txEl>
                                              <p:pRg st="5" end="5"/>
                                            </p:txEl>
                                          </p:spTgt>
                                        </p:tgtEl>
                                        <p:attrNameLst>
                                          <p:attrName>style.visibility</p:attrName>
                                        </p:attrNameLst>
                                      </p:cBhvr>
                                      <p:to>
                                        <p:strVal val="visible"/>
                                      </p:to>
                                    </p:set>
                                    <p:animEffect filter="wipe(left)" transition="in">
                                      <p:cBhvr>
                                        <p:cTn id="27" dur="1500"/>
                                        <p:tgtEl>
                                          <p:spTgt spid="24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pasted-image.png"/>
          <p:cNvPicPr>
            <a:picLocks noChangeAspect="1"/>
          </p:cNvPicPr>
          <p:nvPr/>
        </p:nvPicPr>
        <p:blipFill>
          <a:blip r:embed="rId2">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52" name="pasted-image.png"/>
          <p:cNvPicPr>
            <a:picLocks noChangeAspect="0"/>
          </p:cNvPicPr>
          <p:nvPr/>
        </p:nvPicPr>
        <p:blipFill>
          <a:blip r:embed="rId3">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253" name="Shape 253"/>
          <p:cNvSpPr/>
          <p:nvPr/>
        </p:nvSpPr>
        <p:spPr>
          <a:xfrm>
            <a:off x="0" y="2243076"/>
            <a:ext cx="13004801" cy="7874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Thames Nude Roman"/>
                <a:ea typeface="Thames Nude Roman"/>
                <a:cs typeface="Thames Nude Roman"/>
                <a:sym typeface="Thames Nude Roman"/>
              </a:defRPr>
            </a:lvl1pPr>
          </a:lstStyle>
          <a:p>
            <a:pPr/>
            <a:r>
              <a:t>ThE Judgment of God Is Coming!</a:t>
            </a:r>
          </a:p>
        </p:txBody>
      </p:sp>
      <p:sp>
        <p:nvSpPr>
          <p:cNvPr id="254" name="Shape 254"/>
          <p:cNvSpPr/>
          <p:nvPr/>
        </p:nvSpPr>
        <p:spPr>
          <a:xfrm>
            <a:off x="345214" y="3621627"/>
            <a:ext cx="12314372" cy="4787901"/>
          </a:xfrm>
          <a:prstGeom prst="rect">
            <a:avLst/>
          </a:prstGeom>
          <a:gradFill>
            <a:gsLst>
              <a:gs pos="0">
                <a:srgbClr val="000000">
                  <a:alpha val="32000"/>
                </a:srgbClr>
              </a:gs>
              <a:gs pos="100000">
                <a:srgbClr val="000000">
                  <a:alpha val="24000"/>
                </a:srgbClr>
              </a:gs>
            </a:gsLst>
            <a:lin ang="5400000"/>
          </a:gradFill>
          <a:ln w="12700">
            <a:miter lim="400000"/>
          </a:ln>
          <a:effectLst>
            <a:outerShdw sx="100000" sy="100000" kx="0" ky="0" algn="b" rotWithShape="0" blurRad="152400" dist="190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000"/>
              </a:spcBef>
              <a:defRPr sz="5100">
                <a:solidFill>
                  <a:srgbClr val="FFFBB9"/>
                </a:solidFill>
                <a:effectLst>
                  <a:outerShdw sx="100000" sy="100000" kx="0" ky="0" algn="b" rotWithShape="0" blurRad="152400" dist="190500" dir="2700000">
                    <a:srgbClr val="000000"/>
                  </a:outerShdw>
                </a:effectLst>
                <a:latin typeface="Boulder"/>
                <a:ea typeface="Boulder"/>
                <a:cs typeface="Boulder"/>
                <a:sym typeface="Boulder"/>
              </a:defRPr>
            </a:pPr>
            <a:r>
              <a:t>Ecclesiastes 12:13–14 (NKJV)</a:t>
            </a:r>
          </a:p>
          <a:p>
            <a:pPr>
              <a:spcBef>
                <a:spcPts val="2000"/>
              </a:spcBef>
              <a:defRPr sz="4700">
                <a:solidFill>
                  <a:srgbClr val="FFFBB9"/>
                </a:solidFill>
                <a:effectLst>
                  <a:outerShdw sx="100000" sy="100000" kx="0" ky="0" algn="b" rotWithShape="0" blurRad="152400" dist="190500" dir="2700000">
                    <a:srgbClr val="000000"/>
                  </a:outerShdw>
                </a:effectLst>
                <a:latin typeface="ZapfHumnst BT"/>
                <a:ea typeface="ZapfHumnst BT"/>
                <a:cs typeface="ZapfHumnst BT"/>
                <a:sym typeface="ZapfHumnst BT"/>
              </a:defRPr>
            </a:pP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pasted-image.png"/>
          <p:cNvPicPr>
            <a:picLocks noChangeAspect="1"/>
          </p:cNvPicPr>
          <p:nvPr/>
        </p:nvPicPr>
        <p:blipFill>
          <a:blip r:embed="rId2">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57" name="pasted-image.png"/>
          <p:cNvPicPr>
            <a:picLocks noChangeAspect="0"/>
          </p:cNvPicPr>
          <p:nvPr/>
        </p:nvPicPr>
        <p:blipFill>
          <a:blip r:embed="rId3">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258" name="Shape 258"/>
          <p:cNvSpPr/>
          <p:nvPr/>
        </p:nvSpPr>
        <p:spPr>
          <a:xfrm>
            <a:off x="0" y="2243076"/>
            <a:ext cx="13004801" cy="7874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Thames Nude Roman"/>
                <a:ea typeface="Thames Nude Roman"/>
                <a:cs typeface="Thames Nude Roman"/>
                <a:sym typeface="Thames Nude Roman"/>
              </a:defRPr>
            </a:lvl1pPr>
          </a:lstStyle>
          <a:p>
            <a:pPr/>
            <a:r>
              <a:t>ThE Judgment of God Is Coming!</a:t>
            </a:r>
          </a:p>
        </p:txBody>
      </p:sp>
      <p:sp>
        <p:nvSpPr>
          <p:cNvPr id="259" name="Shape 259"/>
          <p:cNvSpPr/>
          <p:nvPr/>
        </p:nvSpPr>
        <p:spPr>
          <a:xfrm>
            <a:off x="345214" y="3088227"/>
            <a:ext cx="12314372" cy="6261101"/>
          </a:xfrm>
          <a:prstGeom prst="rect">
            <a:avLst/>
          </a:prstGeom>
          <a:gradFill>
            <a:gsLst>
              <a:gs pos="0">
                <a:srgbClr val="000000">
                  <a:alpha val="32000"/>
                </a:srgbClr>
              </a:gs>
              <a:gs pos="100000">
                <a:srgbClr val="000000">
                  <a:alpha val="24000"/>
                </a:srgbClr>
              </a:gs>
            </a:gsLst>
            <a:lin ang="5400000"/>
          </a:gradFill>
          <a:ln w="12700">
            <a:miter lim="400000"/>
          </a:ln>
          <a:effectLst>
            <a:outerShdw sx="100000" sy="100000" kx="0" ky="0" algn="b" rotWithShape="0" blurRad="152400" dist="190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000"/>
              </a:spcBef>
              <a:defRPr sz="5100">
                <a:solidFill>
                  <a:srgbClr val="FFFBB9"/>
                </a:solidFill>
                <a:effectLst>
                  <a:outerShdw sx="100000" sy="100000" kx="0" ky="0" algn="b" rotWithShape="0" blurRad="152400" dist="190500" dir="2700000">
                    <a:srgbClr val="000000"/>
                  </a:outerShdw>
                </a:effectLst>
                <a:latin typeface="Boulder"/>
                <a:ea typeface="Boulder"/>
                <a:cs typeface="Boulder"/>
                <a:sym typeface="Boulder"/>
              </a:defRPr>
            </a:pPr>
            <a:r>
              <a:t>Acts 17:30–31 (NKJV)</a:t>
            </a:r>
          </a:p>
          <a:p>
            <a:pPr>
              <a:spcBef>
                <a:spcPts val="2000"/>
              </a:spcBef>
              <a:defRPr sz="4700">
                <a:solidFill>
                  <a:srgbClr val="FFFBB9"/>
                </a:solidFill>
                <a:effectLst>
                  <a:outerShdw sx="100000" sy="100000" kx="0" ky="0" algn="b" rotWithShape="0" blurRad="152400" dist="190500" dir="2700000">
                    <a:srgbClr val="000000"/>
                  </a:outerShdw>
                </a:effectLst>
                <a:latin typeface="ZapfHumnst BT"/>
                <a:ea typeface="ZapfHumnst BT"/>
                <a:cs typeface="ZapfHumnst BT"/>
                <a:sym typeface="ZapfHumnst BT"/>
              </a:defRPr>
            </a:pPr>
            <a:r>
              <a:rPr baseline="31999"/>
              <a:t>30</a:t>
            </a:r>
            <a:r>
              <a:t> Truly, these times of ignorance God overlooked, but now commands all men everywhere to repent, </a:t>
            </a:r>
            <a:r>
              <a:rPr baseline="31999"/>
              <a:t>31</a:t>
            </a:r>
            <a:r>
              <a:t> because He has appointed a day on which He will judge the world in righteousness by the Man whom He has ordained. He has given assurance of this to all by raising Him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1" name="pasted-image.png"/>
          <p:cNvPicPr>
            <a:picLocks noChangeAspect="1"/>
          </p:cNvPicPr>
          <p:nvPr/>
        </p:nvPicPr>
        <p:blipFill>
          <a:blip r:embed="rId2">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62" name="pasted-image.png"/>
          <p:cNvPicPr>
            <a:picLocks noChangeAspect="0"/>
          </p:cNvPicPr>
          <p:nvPr/>
        </p:nvPicPr>
        <p:blipFill>
          <a:blip r:embed="rId3">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263" name="Shape 263"/>
          <p:cNvSpPr/>
          <p:nvPr/>
        </p:nvSpPr>
        <p:spPr>
          <a:xfrm>
            <a:off x="0" y="2243076"/>
            <a:ext cx="13004801" cy="7874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Thames Nude Roman"/>
                <a:ea typeface="Thames Nude Roman"/>
                <a:cs typeface="Thames Nude Roman"/>
                <a:sym typeface="Thames Nude Roman"/>
              </a:defRPr>
            </a:lvl1pPr>
          </a:lstStyle>
          <a:p>
            <a:pPr/>
            <a:r>
              <a:t>ThE Judgment of God Is Coming!</a:t>
            </a:r>
          </a:p>
        </p:txBody>
      </p:sp>
      <p:sp>
        <p:nvSpPr>
          <p:cNvPr id="264" name="Shape 264"/>
          <p:cNvSpPr/>
          <p:nvPr/>
        </p:nvSpPr>
        <p:spPr>
          <a:xfrm>
            <a:off x="345214" y="3105161"/>
            <a:ext cx="12314372" cy="6261101"/>
          </a:xfrm>
          <a:prstGeom prst="rect">
            <a:avLst/>
          </a:prstGeom>
          <a:gradFill>
            <a:gsLst>
              <a:gs pos="0">
                <a:srgbClr val="000000">
                  <a:alpha val="32000"/>
                </a:srgbClr>
              </a:gs>
              <a:gs pos="100000">
                <a:srgbClr val="000000">
                  <a:alpha val="24000"/>
                </a:srgbClr>
              </a:gs>
            </a:gsLst>
            <a:lin ang="5400000"/>
          </a:gradFill>
          <a:ln w="12700">
            <a:miter lim="400000"/>
          </a:ln>
          <a:effectLst>
            <a:outerShdw sx="100000" sy="100000" kx="0" ky="0" algn="b" rotWithShape="0" blurRad="152400" dist="190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000"/>
              </a:spcBef>
              <a:defRPr sz="5100">
                <a:solidFill>
                  <a:srgbClr val="FFFBB9"/>
                </a:solidFill>
                <a:effectLst>
                  <a:outerShdw sx="100000" sy="100000" kx="0" ky="0" algn="b" rotWithShape="0" blurRad="152400" dist="190500" dir="2700000">
                    <a:srgbClr val="000000"/>
                  </a:outerShdw>
                </a:effectLst>
                <a:latin typeface="Boulder"/>
                <a:ea typeface="Boulder"/>
                <a:cs typeface="Boulder"/>
                <a:sym typeface="Boulder"/>
              </a:defRPr>
            </a:pPr>
            <a:r>
              <a:t>2 Corinthians 5:10–11 (NKJV)</a:t>
            </a:r>
          </a:p>
          <a:p>
            <a:pPr>
              <a:spcBef>
                <a:spcPts val="2000"/>
              </a:spcBef>
              <a:defRPr sz="4700">
                <a:solidFill>
                  <a:srgbClr val="FFFBB9"/>
                </a:solidFill>
                <a:effectLst>
                  <a:outerShdw sx="100000" sy="100000" kx="0" ky="0" algn="b" rotWithShape="0" blurRad="152400" dist="190500" dir="2700000">
                    <a:srgbClr val="000000"/>
                  </a:outerShdw>
                </a:effectLst>
                <a:latin typeface="ZapfHumnst BT"/>
                <a:ea typeface="ZapfHumnst BT"/>
                <a:cs typeface="ZapfHumnst BT"/>
                <a:sym typeface="ZapfHumnst BT"/>
              </a:defRPr>
            </a:pPr>
            <a:r>
              <a:rPr baseline="31999"/>
              <a:t>10</a:t>
            </a:r>
            <a:r>
              <a:t> For we must all appear before the judgment seat of Christ, that each one may receive the things </a:t>
            </a:r>
            <a:r>
              <a:rPr i="1"/>
              <a:t>done</a:t>
            </a:r>
            <a:r>
              <a:t> in the body, according to what he has done, whether good or bad. </a:t>
            </a:r>
            <a:r>
              <a:rPr baseline="31999"/>
              <a:t>11</a:t>
            </a:r>
            <a:r>
              <a:t> Knowing, therefore, the terror of the Lord, we persuade men; but we are well known to God, and I also trust are well known in your consciences.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pasted-image.png"/>
          <p:cNvPicPr>
            <a:picLocks noChangeAspect="1"/>
          </p:cNvPicPr>
          <p:nvPr/>
        </p:nvPicPr>
        <p:blipFill>
          <a:blip r:embed="rId2">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67" name="pasted-image.png"/>
          <p:cNvPicPr>
            <a:picLocks noChangeAspect="0"/>
          </p:cNvPicPr>
          <p:nvPr/>
        </p:nvPicPr>
        <p:blipFill>
          <a:blip r:embed="rId3">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268" name="Shape 268"/>
          <p:cNvSpPr/>
          <p:nvPr/>
        </p:nvSpPr>
        <p:spPr>
          <a:xfrm>
            <a:off x="0" y="2243076"/>
            <a:ext cx="13004801" cy="7874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Thames Nude Roman"/>
                <a:ea typeface="Thames Nude Roman"/>
                <a:cs typeface="Thames Nude Roman"/>
                <a:sym typeface="Thames Nude Roman"/>
              </a:defRPr>
            </a:lvl1pPr>
          </a:lstStyle>
          <a:p>
            <a:pPr/>
            <a:r>
              <a:t>ThE Judgment of God Is Coming!</a:t>
            </a:r>
          </a:p>
        </p:txBody>
      </p:sp>
      <p:sp>
        <p:nvSpPr>
          <p:cNvPr id="269" name="Shape 269"/>
          <p:cNvSpPr/>
          <p:nvPr/>
        </p:nvSpPr>
        <p:spPr>
          <a:xfrm>
            <a:off x="345214" y="3589877"/>
            <a:ext cx="12314372" cy="4851401"/>
          </a:xfrm>
          <a:prstGeom prst="rect">
            <a:avLst/>
          </a:prstGeom>
          <a:gradFill>
            <a:gsLst>
              <a:gs pos="0">
                <a:srgbClr val="000000">
                  <a:alpha val="32000"/>
                </a:srgbClr>
              </a:gs>
              <a:gs pos="100000">
                <a:srgbClr val="000000">
                  <a:alpha val="24000"/>
                </a:srgbClr>
              </a:gs>
            </a:gsLst>
            <a:lin ang="5400000"/>
          </a:gradFill>
          <a:ln w="12700">
            <a:miter lim="400000"/>
          </a:ln>
          <a:effectLst>
            <a:outerShdw sx="100000" sy="100000" kx="0" ky="0" algn="b" rotWithShape="0" blurRad="152400" dist="190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000"/>
              </a:spcBef>
              <a:defRPr sz="5100">
                <a:solidFill>
                  <a:srgbClr val="FFFBB9"/>
                </a:solidFill>
                <a:effectLst>
                  <a:outerShdw sx="100000" sy="100000" kx="0" ky="0" algn="b" rotWithShape="0" blurRad="152400" dist="190500" dir="2700000">
                    <a:srgbClr val="000000"/>
                  </a:outerShdw>
                </a:effectLst>
                <a:latin typeface="Boulder"/>
                <a:ea typeface="Boulder"/>
                <a:cs typeface="Boulder"/>
                <a:sym typeface="Boulder"/>
              </a:defRPr>
            </a:pPr>
            <a:r>
              <a:t>2 Peter 3:10 (NKJV)</a:t>
            </a:r>
          </a:p>
          <a:p>
            <a:pPr>
              <a:spcBef>
                <a:spcPts val="2000"/>
              </a:spcBef>
              <a:defRPr sz="4800">
                <a:solidFill>
                  <a:srgbClr val="FFFBB9"/>
                </a:solidFill>
                <a:effectLst>
                  <a:outerShdw sx="100000" sy="100000" kx="0" ky="0" algn="b" rotWithShape="0" blurRad="152400" dist="190500" dir="2700000">
                    <a:srgbClr val="000000"/>
                  </a:outerShdw>
                </a:effectLst>
                <a:latin typeface="ZapfHumnst BT"/>
                <a:ea typeface="ZapfHumnst BT"/>
                <a:cs typeface="ZapfHumnst BT"/>
                <a:sym typeface="ZapfHumnst BT"/>
              </a:defRPr>
            </a:pPr>
            <a:r>
              <a:rPr baseline="31999"/>
              <a:t>10</a:t>
            </a:r>
            <a:r>
              <a:t> But the day of the Lord will come as a thief in the night, in which the heavens will pass away with a great noise, and the elements will melt with fervent heat; both the earth and the works that are in it will be burned up.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
          <p:cNvPicPr>
            <a:picLocks noChangeAspect="0"/>
          </p:cNvPicPr>
          <p:nvPr/>
        </p:nvPicPr>
        <p:blipFill>
          <a:blip r:embed="rId2">
            <a:extLst/>
          </a:blip>
          <a:stretch>
            <a:fillRect/>
          </a:stretch>
        </p:blipFill>
        <p:spPr>
          <a:xfrm>
            <a:off x="-54769" y="3162320"/>
            <a:ext cx="4614259" cy="6557414"/>
          </a:xfrm>
          <a:prstGeom prst="rect">
            <a:avLst/>
          </a:prstGeom>
        </p:spPr>
      </p:pic>
      <p:pic>
        <p:nvPicPr>
          <p:cNvPr id="272" name="pasted-image.png"/>
          <p:cNvPicPr>
            <a:picLocks noChangeAspect="1"/>
          </p:cNvPicPr>
          <p:nvPr/>
        </p:nvPicPr>
        <p:blipFill>
          <a:blip r:embed="rId3">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73" name="pasted-image.png"/>
          <p:cNvPicPr>
            <a:picLocks noChangeAspect="0"/>
          </p:cNvPicPr>
          <p:nvPr/>
        </p:nvPicPr>
        <p:blipFill>
          <a:blip r:embed="rId4">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274" name="Shape 274"/>
          <p:cNvSpPr/>
          <p:nvPr/>
        </p:nvSpPr>
        <p:spPr>
          <a:xfrm>
            <a:off x="0" y="2154176"/>
            <a:ext cx="13004801" cy="9652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a:latin typeface="Thames Nude Roman"/>
                <a:ea typeface="Thames Nude Roman"/>
                <a:cs typeface="Thames Nude Roman"/>
                <a:sym typeface="Thames Nude Roman"/>
              </a:defRPr>
            </a:lvl1pPr>
          </a:lstStyle>
          <a:p>
            <a:pPr/>
            <a:r>
              <a:t>ThE NEED To Escape SIN!</a:t>
            </a:r>
          </a:p>
        </p:txBody>
      </p:sp>
      <p:sp>
        <p:nvSpPr>
          <p:cNvPr id="275" name="Shape 275"/>
          <p:cNvSpPr/>
          <p:nvPr/>
        </p:nvSpPr>
        <p:spPr>
          <a:xfrm>
            <a:off x="4536057" y="3361277"/>
            <a:ext cx="8321478" cy="61595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200"/>
              </a:spcBef>
              <a:buSzPct val="52999"/>
              <a:buBlip>
                <a:blip r:embed="rId5"/>
              </a:buBlip>
              <a:defRPr sz="3600">
                <a:latin typeface="Avenir Next"/>
                <a:ea typeface="Avenir Next"/>
                <a:cs typeface="Avenir Next"/>
                <a:sym typeface="Avenir Next"/>
              </a:defRPr>
            </a:pPr>
            <a:r>
              <a:t>We have ALL sinned - Rom 3:23; 6:23</a:t>
            </a:r>
          </a:p>
          <a:p>
            <a:pPr marL="454211" indent="-454211" algn="l">
              <a:spcBef>
                <a:spcPts val="1200"/>
              </a:spcBef>
              <a:buSzPct val="52999"/>
              <a:buBlip>
                <a:blip r:embed="rId5"/>
              </a:buBlip>
              <a:defRPr sz="3600">
                <a:latin typeface="Avenir Next"/>
                <a:ea typeface="Avenir Next"/>
                <a:cs typeface="Avenir Next"/>
                <a:sym typeface="Avenir Next"/>
              </a:defRPr>
            </a:pPr>
            <a:r>
              <a:t>Sin cannot be escaped through our own efforts apart from faith in Christ!</a:t>
            </a:r>
          </a:p>
          <a:p>
            <a:pPr lvl="1" marL="860611" indent="-454211" algn="l">
              <a:spcBef>
                <a:spcPts val="1200"/>
              </a:spcBef>
              <a:buSzPct val="52999"/>
              <a:buBlip>
                <a:blip r:embed="rId5"/>
              </a:buBlip>
              <a:defRPr sz="3600">
                <a:latin typeface="Avenir Next"/>
                <a:ea typeface="Avenir Next"/>
                <a:cs typeface="Avenir Next"/>
                <a:sym typeface="Avenir Next"/>
              </a:defRPr>
            </a:pPr>
            <a:r>
              <a:t>Mere morality, good works and even law-keeping cannot deliver us apart from faith in Christ - Eph 2:8-10; Tit 3:3-5; Rom 7; Heb 11:6</a:t>
            </a:r>
          </a:p>
          <a:p>
            <a:pPr lvl="1" marL="860611" indent="-454211" algn="l">
              <a:spcBef>
                <a:spcPts val="1200"/>
              </a:spcBef>
              <a:buSzPct val="52999"/>
              <a:buBlip>
                <a:blip r:embed="rId5"/>
              </a:buBlip>
              <a:defRPr sz="3600">
                <a:latin typeface="Avenir Next"/>
                <a:ea typeface="Avenir Next"/>
                <a:cs typeface="Avenir Next"/>
                <a:sym typeface="Avenir Next"/>
              </a:defRPr>
            </a:pPr>
            <a:r>
              <a:t>Must be in Christ - Eph 1:3-12; Rom 6:3-8:11; Gal. 3:26-27</a:t>
            </a:r>
          </a:p>
        </p:txBody>
      </p:sp>
    </p:spTree>
  </p:cSld>
  <p:clrMapOvr>
    <a:masterClrMapping/>
  </p:clrMapOvr>
  <mc:AlternateContent xmlns:mc="http://schemas.openxmlformats.org/markup-compatibility/2006">
    <mc:Choice xmlns:p14="http://schemas.microsoft.com/office/powerpoint/2010/main" Requires="p14">
      <p:transition spd="slow" advClick="1" p14:dur="1500">
        <p14:ripp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5">
                                            <p:txEl>
                                              <p:pRg st="1" end="1"/>
                                            </p:txEl>
                                          </p:spTgt>
                                        </p:tgtEl>
                                        <p:attrNameLst>
                                          <p:attrName>style.visibility</p:attrName>
                                        </p:attrNameLst>
                                      </p:cBhvr>
                                      <p:to>
                                        <p:strVal val="visible"/>
                                      </p:to>
                                    </p:set>
                                    <p:animEffect filter="wipe(left)" transition="in">
                                      <p:cBhvr>
                                        <p:cTn id="7" dur="1500"/>
                                        <p:tgtEl>
                                          <p:spTgt spid="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5">
                                            <p:txEl>
                                              <p:pRg st="2" end="2"/>
                                            </p:txEl>
                                          </p:spTgt>
                                        </p:tgtEl>
                                        <p:attrNameLst>
                                          <p:attrName>style.visibility</p:attrName>
                                        </p:attrNameLst>
                                      </p:cBhvr>
                                      <p:to>
                                        <p:strVal val="visible"/>
                                      </p:to>
                                    </p:set>
                                    <p:animEffect filter="wipe(left)" transition="in">
                                      <p:cBhvr>
                                        <p:cTn id="12" dur="1500"/>
                                        <p:tgtEl>
                                          <p:spTgt spid="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5">
                                            <p:txEl>
                                              <p:pRg st="3" end="3"/>
                                            </p:txEl>
                                          </p:spTgt>
                                        </p:tgtEl>
                                        <p:attrNameLst>
                                          <p:attrName>style.visibility</p:attrName>
                                        </p:attrNameLst>
                                      </p:cBhvr>
                                      <p:to>
                                        <p:strVal val="visible"/>
                                      </p:to>
                                    </p:set>
                                    <p:animEffect filter="wipe(left)" transition="in">
                                      <p:cBhvr>
                                        <p:cTn id="17" dur="1500"/>
                                        <p:tgtEl>
                                          <p:spTgt spid="27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
          <p:cNvPicPr>
            <a:picLocks noChangeAspect="0"/>
          </p:cNvPicPr>
          <p:nvPr/>
        </p:nvPicPr>
        <p:blipFill>
          <a:blip r:embed="rId2">
            <a:extLst/>
          </a:blip>
          <a:stretch>
            <a:fillRect/>
          </a:stretch>
        </p:blipFill>
        <p:spPr>
          <a:xfrm>
            <a:off x="-54769" y="3162320"/>
            <a:ext cx="4614259" cy="6557414"/>
          </a:xfrm>
          <a:prstGeom prst="rect">
            <a:avLst/>
          </a:prstGeom>
        </p:spPr>
      </p:pic>
      <p:pic>
        <p:nvPicPr>
          <p:cNvPr id="278" name="pasted-image.png"/>
          <p:cNvPicPr>
            <a:picLocks noChangeAspect="1"/>
          </p:cNvPicPr>
          <p:nvPr/>
        </p:nvPicPr>
        <p:blipFill>
          <a:blip r:embed="rId3">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79" name="pasted-image.png"/>
          <p:cNvPicPr>
            <a:picLocks noChangeAspect="0"/>
          </p:cNvPicPr>
          <p:nvPr/>
        </p:nvPicPr>
        <p:blipFill>
          <a:blip r:embed="rId4">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280" name="Shape 280"/>
          <p:cNvSpPr/>
          <p:nvPr/>
        </p:nvSpPr>
        <p:spPr>
          <a:xfrm>
            <a:off x="0" y="2154176"/>
            <a:ext cx="13004801" cy="9652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a:latin typeface="Thames Nude Roman"/>
                <a:ea typeface="Thames Nude Roman"/>
                <a:cs typeface="Thames Nude Roman"/>
                <a:sym typeface="Thames Nude Roman"/>
              </a:defRPr>
            </a:lvl1pPr>
          </a:lstStyle>
          <a:p>
            <a:pPr/>
            <a:r>
              <a:t>ThE NEED To Escape SIN!</a:t>
            </a:r>
          </a:p>
        </p:txBody>
      </p:sp>
      <p:sp>
        <p:nvSpPr>
          <p:cNvPr id="281" name="Shape 281"/>
          <p:cNvSpPr/>
          <p:nvPr/>
        </p:nvSpPr>
        <p:spPr>
          <a:xfrm>
            <a:off x="4519124" y="3304127"/>
            <a:ext cx="8321477" cy="62738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200"/>
              </a:spcBef>
              <a:buSzPct val="52999"/>
              <a:buBlip>
                <a:blip r:embed="rId5"/>
              </a:buBlip>
              <a:defRPr sz="3300">
                <a:latin typeface="Avenir Next"/>
                <a:ea typeface="Avenir Next"/>
                <a:cs typeface="Avenir Next"/>
                <a:sym typeface="Avenir Next"/>
              </a:defRPr>
            </a:pPr>
            <a:r>
              <a:t>Escape sexual immorality – (Gen 39:7-10; cf. Prov. 5:8; 6:5; 1 Cor. 6:18; 2 Tim 2:24)</a:t>
            </a:r>
          </a:p>
          <a:p>
            <a:pPr marL="454211" indent="-454211" algn="l">
              <a:spcBef>
                <a:spcPts val="1200"/>
              </a:spcBef>
              <a:buSzPct val="52999"/>
              <a:buBlip>
                <a:blip r:embed="rId5"/>
              </a:buBlip>
              <a:defRPr sz="3300">
                <a:latin typeface="Avenir Next"/>
                <a:ea typeface="Avenir Next"/>
                <a:cs typeface="Avenir Next"/>
                <a:sym typeface="Avenir Next"/>
              </a:defRPr>
            </a:pPr>
            <a:r>
              <a:t>Escape idolatry – (Exo. 13,14; Acts 7:32-36; 1 Cor. 10:1-13)</a:t>
            </a:r>
          </a:p>
          <a:p>
            <a:pPr marL="454211" indent="-454211" algn="l">
              <a:spcBef>
                <a:spcPts val="1200"/>
              </a:spcBef>
              <a:buSzPct val="52999"/>
              <a:buBlip>
                <a:blip r:embed="rId5"/>
              </a:buBlip>
              <a:defRPr sz="3300">
                <a:latin typeface="Avenir Next"/>
                <a:ea typeface="Avenir Next"/>
                <a:cs typeface="Avenir Next"/>
                <a:sym typeface="Avenir Next"/>
              </a:defRPr>
            </a:pPr>
            <a:r>
              <a:t>Temptation is serious and dangerous – (Mat. 5:28,29; 18:8,9; Rom 6:23)</a:t>
            </a:r>
          </a:p>
          <a:p>
            <a:pPr marL="454211" indent="-454211" algn="l">
              <a:spcBef>
                <a:spcPts val="1200"/>
              </a:spcBef>
              <a:buSzPct val="52999"/>
              <a:buBlip>
                <a:blip r:embed="rId5"/>
              </a:buBlip>
              <a:defRPr sz="3300">
                <a:latin typeface="Avenir Next"/>
                <a:ea typeface="Avenir Next"/>
                <a:cs typeface="Avenir Next"/>
                <a:sym typeface="Avenir Next"/>
              </a:defRPr>
            </a:pPr>
            <a:r>
              <a:t>Sin is enslaving and destructive – (Mat. 26:31; Prov 5:22; Mat. 18:8,9; Acts 8:23; John 8:34; Rom. 6:23; James 1:13-16)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1">
                                            <p:txEl>
                                              <p:pRg st="1" end="1"/>
                                            </p:txEl>
                                          </p:spTgt>
                                        </p:tgtEl>
                                        <p:attrNameLst>
                                          <p:attrName>style.visibility</p:attrName>
                                        </p:attrNameLst>
                                      </p:cBhvr>
                                      <p:to>
                                        <p:strVal val="visible"/>
                                      </p:to>
                                    </p:set>
                                    <p:animEffect filter="wipe(left)" transition="in">
                                      <p:cBhvr>
                                        <p:cTn id="7" dur="1500"/>
                                        <p:tgtEl>
                                          <p:spTgt spid="2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1">
                                            <p:txEl>
                                              <p:pRg st="2" end="2"/>
                                            </p:txEl>
                                          </p:spTgt>
                                        </p:tgtEl>
                                        <p:attrNameLst>
                                          <p:attrName>style.visibility</p:attrName>
                                        </p:attrNameLst>
                                      </p:cBhvr>
                                      <p:to>
                                        <p:strVal val="visible"/>
                                      </p:to>
                                    </p:set>
                                    <p:animEffect filter="wipe(left)" transition="in">
                                      <p:cBhvr>
                                        <p:cTn id="12" dur="1500"/>
                                        <p:tgtEl>
                                          <p:spTgt spid="2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1">
                                            <p:txEl>
                                              <p:pRg st="3" end="3"/>
                                            </p:txEl>
                                          </p:spTgt>
                                        </p:tgtEl>
                                        <p:attrNameLst>
                                          <p:attrName>style.visibility</p:attrName>
                                        </p:attrNameLst>
                                      </p:cBhvr>
                                      <p:to>
                                        <p:strVal val="visible"/>
                                      </p:to>
                                    </p:set>
                                    <p:animEffect filter="wipe(left)" transition="in">
                                      <p:cBhvr>
                                        <p:cTn id="17" dur="1500"/>
                                        <p:tgtEl>
                                          <p:spTgt spid="28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
          <p:cNvPicPr>
            <a:picLocks noChangeAspect="0"/>
          </p:cNvPicPr>
          <p:nvPr/>
        </p:nvPicPr>
        <p:blipFill>
          <a:blip r:embed="rId2">
            <a:extLst/>
          </a:blip>
          <a:stretch>
            <a:fillRect/>
          </a:stretch>
        </p:blipFill>
        <p:spPr>
          <a:xfrm>
            <a:off x="-54769" y="3162320"/>
            <a:ext cx="4614259" cy="6557414"/>
          </a:xfrm>
          <a:prstGeom prst="rect">
            <a:avLst/>
          </a:prstGeom>
        </p:spPr>
      </p:pic>
      <p:pic>
        <p:nvPicPr>
          <p:cNvPr id="284" name="pasted-image.png"/>
          <p:cNvPicPr>
            <a:picLocks noChangeAspect="1"/>
          </p:cNvPicPr>
          <p:nvPr/>
        </p:nvPicPr>
        <p:blipFill>
          <a:blip r:embed="rId3">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85" name="pasted-image.png"/>
          <p:cNvPicPr>
            <a:picLocks noChangeAspect="0"/>
          </p:cNvPicPr>
          <p:nvPr/>
        </p:nvPicPr>
        <p:blipFill>
          <a:blip r:embed="rId4">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286" name="Shape 286"/>
          <p:cNvSpPr/>
          <p:nvPr/>
        </p:nvSpPr>
        <p:spPr>
          <a:xfrm>
            <a:off x="0" y="2274826"/>
            <a:ext cx="13004801" cy="7239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latin typeface="Thames Nude Roman"/>
                <a:ea typeface="Thames Nude Roman"/>
                <a:cs typeface="Thames Nude Roman"/>
                <a:sym typeface="Thames Nude Roman"/>
              </a:defRPr>
            </a:lvl1pPr>
          </a:lstStyle>
          <a:p>
            <a:pPr/>
            <a:r>
              <a:t>ThE NEED To Escape Evil Companions:</a:t>
            </a:r>
          </a:p>
        </p:txBody>
      </p:sp>
      <p:sp>
        <p:nvSpPr>
          <p:cNvPr id="287" name="Shape 287"/>
          <p:cNvSpPr/>
          <p:nvPr/>
        </p:nvSpPr>
        <p:spPr>
          <a:xfrm>
            <a:off x="4712865" y="3460760"/>
            <a:ext cx="8144670" cy="55372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200"/>
              </a:spcBef>
              <a:buSzPct val="52999"/>
              <a:buBlip>
                <a:blip r:embed="rId5"/>
              </a:buBlip>
              <a:defRPr sz="3600">
                <a:latin typeface="Avenir Next"/>
                <a:ea typeface="Avenir Next"/>
                <a:cs typeface="Avenir Next"/>
                <a:sym typeface="Avenir Next"/>
              </a:defRPr>
            </a:pPr>
            <a:r>
              <a:t>Example of Lot – (Gen 13:12,13; 2 Pet 2:6-9)</a:t>
            </a:r>
          </a:p>
          <a:p>
            <a:pPr marL="454211" indent="-454211" algn="l">
              <a:spcBef>
                <a:spcPts val="1200"/>
              </a:spcBef>
              <a:buSzPct val="52999"/>
              <a:buBlip>
                <a:blip r:embed="rId5"/>
              </a:buBlip>
              <a:defRPr sz="3600">
                <a:latin typeface="Avenir Next"/>
                <a:ea typeface="Avenir Next"/>
                <a:cs typeface="Avenir Next"/>
                <a:sym typeface="Avenir Next"/>
              </a:defRPr>
            </a:pPr>
            <a:r>
              <a:t>Warning to Israel – (Exodus 34:12-16; Ezra 9:1-12; 10:19)</a:t>
            </a:r>
          </a:p>
          <a:p>
            <a:pPr marL="454211" indent="-454211" algn="l">
              <a:spcBef>
                <a:spcPts val="1200"/>
              </a:spcBef>
              <a:buSzPct val="52999"/>
              <a:buBlip>
                <a:blip r:embed="rId5"/>
              </a:buBlip>
              <a:defRPr sz="3600">
                <a:latin typeface="Avenir Next"/>
                <a:ea typeface="Avenir Next"/>
                <a:cs typeface="Avenir Next"/>
                <a:sym typeface="Avenir Next"/>
              </a:defRPr>
            </a:pPr>
            <a:r>
              <a:t>Warnings in Proverbs – (Prov 1:11-19; 4:14,15; 13:20)</a:t>
            </a:r>
          </a:p>
          <a:p>
            <a:pPr marL="454211" indent="-454211" algn="l">
              <a:spcBef>
                <a:spcPts val="1200"/>
              </a:spcBef>
              <a:buSzPct val="52999"/>
              <a:buBlip>
                <a:blip r:embed="rId5"/>
              </a:buBlip>
              <a:defRPr sz="3600">
                <a:latin typeface="Avenir Next"/>
                <a:ea typeface="Avenir Next"/>
                <a:cs typeface="Avenir Next"/>
                <a:sym typeface="Avenir Next"/>
              </a:defRPr>
            </a:pPr>
            <a:r>
              <a:t>Warnings to us – (Eph. 5:6-11; 1 Cor. 15:11; 2 Cor. 6:14-7:1;  1 Pet 4:3-7)</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7">
                                            <p:txEl>
                                              <p:pRg st="1" end="1"/>
                                            </p:txEl>
                                          </p:spTgt>
                                        </p:tgtEl>
                                        <p:attrNameLst>
                                          <p:attrName>style.visibility</p:attrName>
                                        </p:attrNameLst>
                                      </p:cBhvr>
                                      <p:to>
                                        <p:strVal val="visible"/>
                                      </p:to>
                                    </p:set>
                                    <p:animEffect filter="wipe(left)" transition="in">
                                      <p:cBhvr>
                                        <p:cTn id="7" dur="1500"/>
                                        <p:tgtEl>
                                          <p:spTgt spid="2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7">
                                            <p:txEl>
                                              <p:pRg st="2" end="2"/>
                                            </p:txEl>
                                          </p:spTgt>
                                        </p:tgtEl>
                                        <p:attrNameLst>
                                          <p:attrName>style.visibility</p:attrName>
                                        </p:attrNameLst>
                                      </p:cBhvr>
                                      <p:to>
                                        <p:strVal val="visible"/>
                                      </p:to>
                                    </p:set>
                                    <p:animEffect filter="wipe(left)" transition="in">
                                      <p:cBhvr>
                                        <p:cTn id="12" dur="1500"/>
                                        <p:tgtEl>
                                          <p:spTgt spid="2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7">
                                            <p:txEl>
                                              <p:pRg st="3" end="3"/>
                                            </p:txEl>
                                          </p:spTgt>
                                        </p:tgtEl>
                                        <p:attrNameLst>
                                          <p:attrName>style.visibility</p:attrName>
                                        </p:attrNameLst>
                                      </p:cBhvr>
                                      <p:to>
                                        <p:strVal val="visible"/>
                                      </p:to>
                                    </p:set>
                                    <p:animEffect filter="wipe(left)" transition="in">
                                      <p:cBhvr>
                                        <p:cTn id="17" dur="1500"/>
                                        <p:tgtEl>
                                          <p:spTgt spid="2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nvSpPr>
        <p:spPr>
          <a:xfrm>
            <a:off x="450540" y="309033"/>
            <a:ext cx="12103721" cy="91821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5200">
                <a:solidFill>
                  <a:srgbClr val="FFD479"/>
                </a:solidFill>
                <a:effectLst>
                  <a:outerShdw sx="100000" sy="100000" kx="0" ky="0" algn="b" rotWithShape="0" blurRad="63500" dist="63500" dir="1627582">
                    <a:srgbClr val="000000"/>
                  </a:outerShdw>
                </a:effectLst>
                <a:latin typeface="Thames Nude Roman"/>
                <a:ea typeface="Thames Nude Roman"/>
                <a:cs typeface="Thames Nude Roman"/>
                <a:sym typeface="Thames Nude Roman"/>
              </a:defRPr>
            </a:pPr>
            <a:r>
              <a:t>Genesis 19:12–17 (NKJV)</a:t>
            </a:r>
          </a:p>
          <a:p>
            <a:pPr defTabSz="457200">
              <a:spcBef>
                <a:spcPts val="1800"/>
              </a:spcBef>
              <a:defRPr sz="6100">
                <a:solidFill>
                  <a:srgbClr val="FFFFFF"/>
                </a:solidFill>
                <a:effectLst>
                  <a:outerShdw sx="100000" sy="100000" kx="0" ky="0" algn="b" rotWithShape="0" blurRad="63500" dist="63500" dir="1627582">
                    <a:srgbClr val="000000"/>
                  </a:outerShdw>
                </a:effectLst>
                <a:latin typeface="Adelon"/>
                <a:ea typeface="Adelon"/>
                <a:cs typeface="Adelon"/>
                <a:sym typeface="Adelon"/>
              </a:defRPr>
            </a:pPr>
            <a:r>
              <a:rPr baseline="31999"/>
              <a:t>12</a:t>
            </a:r>
            <a:r>
              <a:t> Then the men said to Lot, “Have you anyone else here? Son-in-law, your sons, your daughters, and whomever you have in the city—take </a:t>
            </a:r>
            <a:r>
              <a:t>them</a:t>
            </a:r>
            <a:r>
              <a:t> out of this place! </a:t>
            </a:r>
            <a:r>
              <a:rPr baseline="31999"/>
              <a:t>13</a:t>
            </a:r>
            <a:r>
              <a:t> For we will destroy this place, because the outcry against them has grown great before the face of the Lord, and the Lord has sent us to destroy it.”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
          <p:cNvPicPr>
            <a:picLocks noChangeAspect="0"/>
          </p:cNvPicPr>
          <p:nvPr/>
        </p:nvPicPr>
        <p:blipFill>
          <a:blip r:embed="rId2">
            <a:extLst/>
          </a:blip>
          <a:stretch>
            <a:fillRect/>
          </a:stretch>
        </p:blipFill>
        <p:spPr>
          <a:xfrm>
            <a:off x="-54769" y="3162320"/>
            <a:ext cx="4614259" cy="6557414"/>
          </a:xfrm>
          <a:prstGeom prst="rect">
            <a:avLst/>
          </a:prstGeom>
        </p:spPr>
      </p:pic>
      <p:pic>
        <p:nvPicPr>
          <p:cNvPr id="290" name="pasted-image.png"/>
          <p:cNvPicPr>
            <a:picLocks noChangeAspect="1"/>
          </p:cNvPicPr>
          <p:nvPr/>
        </p:nvPicPr>
        <p:blipFill>
          <a:blip r:embed="rId3">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91" name="pasted-image.png"/>
          <p:cNvPicPr>
            <a:picLocks noChangeAspect="0"/>
          </p:cNvPicPr>
          <p:nvPr/>
        </p:nvPicPr>
        <p:blipFill>
          <a:blip r:embed="rId4">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292" name="Shape 292"/>
          <p:cNvSpPr/>
          <p:nvPr/>
        </p:nvSpPr>
        <p:spPr>
          <a:xfrm>
            <a:off x="0" y="2274826"/>
            <a:ext cx="13004801" cy="7239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latin typeface="Thames Nude Roman"/>
                <a:ea typeface="Thames Nude Roman"/>
                <a:cs typeface="Thames Nude Roman"/>
                <a:sym typeface="Thames Nude Roman"/>
              </a:defRPr>
            </a:lvl1pPr>
          </a:lstStyle>
          <a:p>
            <a:pPr/>
            <a:r>
              <a:t>ThE NEED To Escape Religious Error:</a:t>
            </a:r>
          </a:p>
        </p:txBody>
      </p:sp>
      <p:sp>
        <p:nvSpPr>
          <p:cNvPr id="293" name="Shape 293"/>
          <p:cNvSpPr/>
          <p:nvPr/>
        </p:nvSpPr>
        <p:spPr>
          <a:xfrm>
            <a:off x="4549352" y="3050127"/>
            <a:ext cx="8291249" cy="66675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900"/>
              </a:spcBef>
              <a:buSzPct val="52999"/>
              <a:buBlip>
                <a:blip r:embed="rId5"/>
              </a:buBlip>
              <a:defRPr sz="3600">
                <a:latin typeface="Avenir Next"/>
                <a:ea typeface="Avenir Next"/>
                <a:cs typeface="Avenir Next"/>
                <a:sym typeface="Avenir Next"/>
              </a:defRPr>
            </a:pPr>
            <a:r>
              <a:t>Example of Israel – (Acts 7:38-43; 2 Kings 17:15)</a:t>
            </a:r>
          </a:p>
          <a:p>
            <a:pPr marL="454211" indent="-454211" algn="l">
              <a:spcBef>
                <a:spcPts val="900"/>
              </a:spcBef>
              <a:buSzPct val="52999"/>
              <a:buBlip>
                <a:blip r:embed="rId5"/>
              </a:buBlip>
              <a:defRPr sz="3600">
                <a:latin typeface="Avenir Next"/>
                <a:ea typeface="Avenir Next"/>
                <a:cs typeface="Avenir Next"/>
                <a:sym typeface="Avenir Next"/>
              </a:defRPr>
            </a:pPr>
            <a:r>
              <a:t>Warning to Israel – (Deut 13:1-3; Jer. 23:16; 27:9-17)</a:t>
            </a:r>
          </a:p>
          <a:p>
            <a:pPr marL="454211" indent="-454211" algn="l">
              <a:spcBef>
                <a:spcPts val="900"/>
              </a:spcBef>
              <a:buSzPct val="52999"/>
              <a:buBlip>
                <a:blip r:embed="rId5"/>
              </a:buBlip>
              <a:defRPr sz="3600">
                <a:latin typeface="Avenir Next"/>
                <a:ea typeface="Avenir Next"/>
                <a:cs typeface="Avenir Next"/>
                <a:sym typeface="Avenir Next"/>
              </a:defRPr>
            </a:pPr>
            <a:r>
              <a:t>There are MANY false teachers – (Acts 20:29,30; 2 Cor. 11:13-15; 1 Tim. 4:1-3; 2 Peter 2:1)</a:t>
            </a:r>
          </a:p>
          <a:p>
            <a:pPr marL="454211" indent="-454211" algn="l">
              <a:spcBef>
                <a:spcPts val="900"/>
              </a:spcBef>
              <a:buSzPct val="52999"/>
              <a:buBlip>
                <a:blip r:embed="rId5"/>
              </a:buBlip>
              <a:defRPr sz="3600">
                <a:latin typeface="Avenir Next"/>
                <a:ea typeface="Avenir Next"/>
                <a:cs typeface="Avenir Next"/>
                <a:sym typeface="Avenir Next"/>
              </a:defRPr>
            </a:pPr>
            <a:r>
              <a:t>Warnings to us – (Mat 7:15; 15:7-9; Col. 2:8,18; Rom. 16:17; 2 Tim 3:5,6; Tit. 3:9-11; 2 John 1:9-10)</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3">
                                            <p:txEl>
                                              <p:pRg st="1" end="1"/>
                                            </p:txEl>
                                          </p:spTgt>
                                        </p:tgtEl>
                                        <p:attrNameLst>
                                          <p:attrName>style.visibility</p:attrName>
                                        </p:attrNameLst>
                                      </p:cBhvr>
                                      <p:to>
                                        <p:strVal val="visible"/>
                                      </p:to>
                                    </p:set>
                                    <p:animEffect filter="wipe(left)" transition="in">
                                      <p:cBhvr>
                                        <p:cTn id="7" dur="1500"/>
                                        <p:tgtEl>
                                          <p:spTgt spid="2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3">
                                            <p:txEl>
                                              <p:pRg st="2" end="2"/>
                                            </p:txEl>
                                          </p:spTgt>
                                        </p:tgtEl>
                                        <p:attrNameLst>
                                          <p:attrName>style.visibility</p:attrName>
                                        </p:attrNameLst>
                                      </p:cBhvr>
                                      <p:to>
                                        <p:strVal val="visible"/>
                                      </p:to>
                                    </p:set>
                                    <p:animEffect filter="wipe(left)" transition="in">
                                      <p:cBhvr>
                                        <p:cTn id="12" dur="1500"/>
                                        <p:tgtEl>
                                          <p:spTgt spid="2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3">
                                            <p:txEl>
                                              <p:pRg st="3" end="3"/>
                                            </p:txEl>
                                          </p:spTgt>
                                        </p:tgtEl>
                                        <p:attrNameLst>
                                          <p:attrName>style.visibility</p:attrName>
                                        </p:attrNameLst>
                                      </p:cBhvr>
                                      <p:to>
                                        <p:strVal val="visible"/>
                                      </p:to>
                                    </p:set>
                                    <p:animEffect filter="wipe(left)" transition="in">
                                      <p:cBhvr>
                                        <p:cTn id="17" dur="1500"/>
                                        <p:tgtEl>
                                          <p:spTgt spid="29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3"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
          <p:cNvPicPr>
            <a:picLocks noChangeAspect="0"/>
          </p:cNvPicPr>
          <p:nvPr/>
        </p:nvPicPr>
        <p:blipFill>
          <a:blip r:embed="rId2">
            <a:extLst/>
          </a:blip>
          <a:stretch>
            <a:fillRect/>
          </a:stretch>
        </p:blipFill>
        <p:spPr>
          <a:xfrm>
            <a:off x="-54769" y="3162320"/>
            <a:ext cx="4614259" cy="6557414"/>
          </a:xfrm>
          <a:prstGeom prst="rect">
            <a:avLst/>
          </a:prstGeom>
        </p:spPr>
      </p:pic>
      <p:pic>
        <p:nvPicPr>
          <p:cNvPr id="296" name="pasted-image.png"/>
          <p:cNvPicPr>
            <a:picLocks noChangeAspect="1"/>
          </p:cNvPicPr>
          <p:nvPr/>
        </p:nvPicPr>
        <p:blipFill>
          <a:blip r:embed="rId3">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297" name="pasted-image.png"/>
          <p:cNvPicPr>
            <a:picLocks noChangeAspect="0"/>
          </p:cNvPicPr>
          <p:nvPr/>
        </p:nvPicPr>
        <p:blipFill>
          <a:blip r:embed="rId4">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298" name="Shape 298"/>
          <p:cNvSpPr/>
          <p:nvPr/>
        </p:nvSpPr>
        <p:spPr>
          <a:xfrm>
            <a:off x="0" y="2274826"/>
            <a:ext cx="13004801" cy="7239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latin typeface="Thames Nude Roman"/>
                <a:ea typeface="Thames Nude Roman"/>
                <a:cs typeface="Thames Nude Roman"/>
                <a:sym typeface="Thames Nude Roman"/>
              </a:defRPr>
            </a:lvl1pPr>
          </a:lstStyle>
          <a:p>
            <a:pPr/>
            <a:r>
              <a:t>ThE NEED To Escape From The World:</a:t>
            </a:r>
          </a:p>
        </p:txBody>
      </p:sp>
      <p:sp>
        <p:nvSpPr>
          <p:cNvPr id="299" name="Shape 299"/>
          <p:cNvSpPr/>
          <p:nvPr/>
        </p:nvSpPr>
        <p:spPr>
          <a:xfrm>
            <a:off x="4549352" y="3260857"/>
            <a:ext cx="8291249" cy="61595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900"/>
              </a:spcBef>
              <a:buSzPct val="52999"/>
              <a:buBlip>
                <a:blip r:embed="rId5"/>
              </a:buBlip>
              <a:defRPr sz="3600">
                <a:latin typeface="Avenir Next"/>
                <a:ea typeface="Avenir Next"/>
                <a:cs typeface="Avenir Next"/>
                <a:sym typeface="Avenir Next"/>
              </a:defRPr>
            </a:pPr>
            <a:r>
              <a:t>Example of Noah – (Gen. 6,7)</a:t>
            </a:r>
          </a:p>
          <a:p>
            <a:pPr marL="454211" indent="-454211" algn="l">
              <a:spcBef>
                <a:spcPts val="900"/>
              </a:spcBef>
              <a:buSzPct val="52999"/>
              <a:buBlip>
                <a:blip r:embed="rId5"/>
              </a:buBlip>
              <a:defRPr sz="3600">
                <a:latin typeface="Avenir Next"/>
                <a:ea typeface="Avenir Next"/>
                <a:cs typeface="Avenir Next"/>
                <a:sym typeface="Avenir Next"/>
              </a:defRPr>
            </a:pPr>
            <a:r>
              <a:t>Example of Moses – (Heb 11:24-27)</a:t>
            </a:r>
          </a:p>
          <a:p>
            <a:pPr marL="454211" indent="-454211" algn="l">
              <a:spcBef>
                <a:spcPts val="900"/>
              </a:spcBef>
              <a:buSzPct val="52999"/>
              <a:buBlip>
                <a:blip r:embed="rId5"/>
              </a:buBlip>
              <a:defRPr sz="3600">
                <a:latin typeface="Avenir Next"/>
                <a:ea typeface="Avenir Next"/>
                <a:cs typeface="Avenir Next"/>
                <a:sym typeface="Avenir Next"/>
              </a:defRPr>
            </a:pPr>
            <a:r>
              <a:t>We are to be in the world but not of the world – (John 17:14-16; 2 Cor. 6:14-7:1)</a:t>
            </a:r>
          </a:p>
          <a:p>
            <a:pPr marL="454211" indent="-454211" algn="l">
              <a:spcBef>
                <a:spcPts val="900"/>
              </a:spcBef>
              <a:buSzPct val="52999"/>
              <a:buBlip>
                <a:blip r:embed="rId5"/>
              </a:buBlip>
              <a:defRPr sz="3600">
                <a:latin typeface="Avenir Next"/>
                <a:ea typeface="Avenir Next"/>
                <a:cs typeface="Avenir Next"/>
                <a:sym typeface="Avenir Next"/>
              </a:defRPr>
            </a:pPr>
            <a:r>
              <a:t>Do not Love the world – (Mat. 6:19-34; 1 John 2:15-17)</a:t>
            </a:r>
          </a:p>
          <a:p>
            <a:pPr marL="454211" indent="-454211" algn="l">
              <a:spcBef>
                <a:spcPts val="900"/>
              </a:spcBef>
              <a:buSzPct val="52999"/>
              <a:buBlip>
                <a:blip r:embed="rId5"/>
              </a:buBlip>
              <a:defRPr sz="3600">
                <a:latin typeface="Avenir Next"/>
                <a:ea typeface="Avenir Next"/>
                <a:cs typeface="Avenir Next"/>
                <a:sym typeface="Avenir Next"/>
              </a:defRPr>
            </a:pPr>
            <a:r>
              <a:t>The way of escape – (Mat. 7:13,14; Jn 14:6; 17:17; Mk 16:16; 1 Pt. 3:20,21)</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9">
                                            <p:txEl>
                                              <p:pRg st="1" end="1"/>
                                            </p:txEl>
                                          </p:spTgt>
                                        </p:tgtEl>
                                        <p:attrNameLst>
                                          <p:attrName>style.visibility</p:attrName>
                                        </p:attrNameLst>
                                      </p:cBhvr>
                                      <p:to>
                                        <p:strVal val="visible"/>
                                      </p:to>
                                    </p:set>
                                    <p:animEffect filter="wipe(left)" transition="in">
                                      <p:cBhvr>
                                        <p:cTn id="7" dur="1500"/>
                                        <p:tgtEl>
                                          <p:spTgt spid="2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9">
                                            <p:txEl>
                                              <p:pRg st="2" end="2"/>
                                            </p:txEl>
                                          </p:spTgt>
                                        </p:tgtEl>
                                        <p:attrNameLst>
                                          <p:attrName>style.visibility</p:attrName>
                                        </p:attrNameLst>
                                      </p:cBhvr>
                                      <p:to>
                                        <p:strVal val="visible"/>
                                      </p:to>
                                    </p:set>
                                    <p:animEffect filter="wipe(left)" transition="in">
                                      <p:cBhvr>
                                        <p:cTn id="12" dur="1500"/>
                                        <p:tgtEl>
                                          <p:spTgt spid="2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9">
                                            <p:txEl>
                                              <p:pRg st="3" end="3"/>
                                            </p:txEl>
                                          </p:spTgt>
                                        </p:tgtEl>
                                        <p:attrNameLst>
                                          <p:attrName>style.visibility</p:attrName>
                                        </p:attrNameLst>
                                      </p:cBhvr>
                                      <p:to>
                                        <p:strVal val="visible"/>
                                      </p:to>
                                    </p:set>
                                    <p:animEffect filter="wipe(left)" transition="in">
                                      <p:cBhvr>
                                        <p:cTn id="17" dur="1500"/>
                                        <p:tgtEl>
                                          <p:spTgt spid="2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99">
                                            <p:txEl>
                                              <p:pRg st="4" end="4"/>
                                            </p:txEl>
                                          </p:spTgt>
                                        </p:tgtEl>
                                        <p:attrNameLst>
                                          <p:attrName>style.visibility</p:attrName>
                                        </p:attrNameLst>
                                      </p:cBhvr>
                                      <p:to>
                                        <p:strVal val="visible"/>
                                      </p:to>
                                    </p:set>
                                    <p:animEffect filter="wipe(left)" transition="in">
                                      <p:cBhvr>
                                        <p:cTn id="22" dur="1500"/>
                                        <p:tgtEl>
                                          <p:spTgt spid="29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pasted-image.pdf"/>
          <p:cNvPicPr>
            <a:picLocks noChangeAspect="1"/>
          </p:cNvPicPr>
          <p:nvPr/>
        </p:nvPicPr>
        <p:blipFill>
          <a:blip r:embed="rId2">
            <a:extLst/>
          </a:blip>
          <a:stretch>
            <a:fillRect/>
          </a:stretch>
        </p:blipFill>
        <p:spPr>
          <a:xfrm flipH="1">
            <a:off x="-4234" y="2877450"/>
            <a:ext cx="6739221" cy="6893084"/>
          </a:xfrm>
          <a:prstGeom prst="rect">
            <a:avLst/>
          </a:prstGeom>
          <a:ln w="12700">
            <a:miter lim="400000"/>
          </a:ln>
        </p:spPr>
      </p:pic>
      <p:pic>
        <p:nvPicPr>
          <p:cNvPr id="302" name="pasted-image.png"/>
          <p:cNvPicPr>
            <a:picLocks noChangeAspect="1"/>
          </p:cNvPicPr>
          <p:nvPr/>
        </p:nvPicPr>
        <p:blipFill>
          <a:blip r:embed="rId3">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303" name="pasted-image.png"/>
          <p:cNvPicPr>
            <a:picLocks noChangeAspect="0"/>
          </p:cNvPicPr>
          <p:nvPr/>
        </p:nvPicPr>
        <p:blipFill>
          <a:blip r:embed="rId4">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304" name="Shape 304"/>
          <p:cNvSpPr/>
          <p:nvPr/>
        </p:nvSpPr>
        <p:spPr>
          <a:xfrm>
            <a:off x="0" y="2249426"/>
            <a:ext cx="13004801" cy="7747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atin typeface="Thames Nude Roman"/>
                <a:ea typeface="Thames Nude Roman"/>
                <a:cs typeface="Thames Nude Roman"/>
                <a:sym typeface="Thames Nude Roman"/>
              </a:defRPr>
            </a:lvl1pPr>
          </a:lstStyle>
          <a:p>
            <a:pPr/>
            <a:r>
              <a:t>Will You Escape Condemnation?</a:t>
            </a:r>
          </a:p>
        </p:txBody>
      </p:sp>
      <p:sp>
        <p:nvSpPr>
          <p:cNvPr id="305" name="Shape 305"/>
          <p:cNvSpPr/>
          <p:nvPr/>
        </p:nvSpPr>
        <p:spPr>
          <a:xfrm>
            <a:off x="4871086" y="3475577"/>
            <a:ext cx="7869238" cy="59309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900"/>
              </a:spcBef>
              <a:buSzPct val="52999"/>
              <a:buBlip>
                <a:blip r:embed="rId5"/>
              </a:buBlip>
              <a:defRPr sz="5500">
                <a:latin typeface="Avenir Next"/>
                <a:ea typeface="Avenir Next"/>
                <a:cs typeface="Avenir Next"/>
                <a:sym typeface="Avenir Next"/>
              </a:defRPr>
            </a:pPr>
            <a:r>
              <a:t>God has given us warning – Acts 17:30,31; 2 Cor. 5:10</a:t>
            </a:r>
          </a:p>
          <a:p>
            <a:pPr marL="454211" indent="-454211" algn="l">
              <a:spcBef>
                <a:spcPts val="900"/>
              </a:spcBef>
              <a:buSzPct val="52999"/>
              <a:buBlip>
                <a:blip r:embed="rId5"/>
              </a:buBlip>
              <a:defRPr sz="5500">
                <a:latin typeface="Avenir Next"/>
                <a:ea typeface="Avenir Next"/>
                <a:cs typeface="Avenir Next"/>
                <a:sym typeface="Avenir Next"/>
              </a:defRPr>
            </a:pPr>
            <a:r>
              <a:t>Jesus has made salvation possible – John 3:16; Heb 12:1,2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05">
                                            <p:bg/>
                                          </p:spTgt>
                                        </p:tgtEl>
                                        <p:attrNameLst>
                                          <p:attrName>style.visibility</p:attrName>
                                        </p:attrNameLst>
                                      </p:cBhvr>
                                      <p:to>
                                        <p:strVal val="visible"/>
                                      </p:to>
                                    </p:set>
                                    <p:anim calcmode="lin" valueType="num">
                                      <p:cBhvr>
                                        <p:cTn id="7" dur="1500" fill="hold"/>
                                        <p:tgtEl>
                                          <p:spTgt spid="305">
                                            <p:bg/>
                                          </p:spTgt>
                                        </p:tgtEl>
                                        <p:attrNameLst>
                                          <p:attrName>ppt_x</p:attrName>
                                        </p:attrNameLst>
                                      </p:cBhvr>
                                      <p:tavLst>
                                        <p:tav tm="0">
                                          <p:val>
                                            <p:strVal val="#ppt_x"/>
                                          </p:val>
                                        </p:tav>
                                        <p:tav tm="100000">
                                          <p:val>
                                            <p:strVal val="#ppt_x"/>
                                          </p:val>
                                        </p:tav>
                                      </p:tavLst>
                                    </p:anim>
                                    <p:anim calcmode="lin" valueType="num">
                                      <p:cBhvr>
                                        <p:cTn id="8" dur="1500" fill="hold"/>
                                        <p:tgtEl>
                                          <p:spTgt spid="305">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305">
                                            <p:txEl>
                                              <p:pRg st="0" end="0"/>
                                            </p:txEl>
                                          </p:spTgt>
                                        </p:tgtEl>
                                        <p:attrNameLst>
                                          <p:attrName>style.visibility</p:attrName>
                                        </p:attrNameLst>
                                      </p:cBhvr>
                                      <p:to>
                                        <p:strVal val="visible"/>
                                      </p:to>
                                    </p:set>
                                    <p:anim calcmode="lin" valueType="num">
                                      <p:cBhvr>
                                        <p:cTn id="11" dur="1500" fill="hold"/>
                                        <p:tgtEl>
                                          <p:spTgt spid="305">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0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305">
                                            <p:txEl>
                                              <p:pRg st="1" end="1"/>
                                            </p:txEl>
                                          </p:spTgt>
                                        </p:tgtEl>
                                        <p:attrNameLst>
                                          <p:attrName>style.visibility</p:attrName>
                                        </p:attrNameLst>
                                      </p:cBhvr>
                                      <p:to>
                                        <p:strVal val="visible"/>
                                      </p:to>
                                    </p:set>
                                    <p:anim calcmode="lin" valueType="num">
                                      <p:cBhvr>
                                        <p:cTn id="17" dur="1500" fill="hold"/>
                                        <p:tgtEl>
                                          <p:spTgt spid="305">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305">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7" name="pasted-image.png"/>
          <p:cNvPicPr>
            <a:picLocks noChangeAspect="1"/>
          </p:cNvPicPr>
          <p:nvPr/>
        </p:nvPicPr>
        <p:blipFill>
          <a:blip r:embed="rId2">
            <a:extLst/>
          </a:blip>
          <a:srcRect l="19464" t="0" r="18162" b="0"/>
          <a:stretch>
            <a:fillRect/>
          </a:stretch>
        </p:blipFill>
        <p:spPr>
          <a:xfrm>
            <a:off x="-1073" y="270414"/>
            <a:ext cx="6517110" cy="1742276"/>
          </a:xfrm>
          <a:prstGeom prst="rect">
            <a:avLst/>
          </a:prstGeom>
          <a:ln w="12700">
            <a:miter lim="400000"/>
          </a:ln>
          <a:effectLst>
            <a:outerShdw sx="100000" sy="100000" kx="0" ky="0" algn="b" rotWithShape="0" blurRad="177800" dist="141282" dir="7777311">
              <a:srgbClr val="000000"/>
            </a:outerShdw>
          </a:effectLst>
        </p:spPr>
      </p:pic>
      <p:pic>
        <p:nvPicPr>
          <p:cNvPr id="308" name="pasted-image.png"/>
          <p:cNvPicPr>
            <a:picLocks noChangeAspect="0"/>
          </p:cNvPicPr>
          <p:nvPr/>
        </p:nvPicPr>
        <p:blipFill>
          <a:blip r:embed="rId3">
            <a:extLst/>
          </a:blip>
          <a:stretch>
            <a:fillRect/>
          </a:stretch>
        </p:blipFill>
        <p:spPr>
          <a:xfrm>
            <a:off x="6664159" y="228070"/>
            <a:ext cx="6132579" cy="1455607"/>
          </a:xfrm>
          <a:prstGeom prst="rect">
            <a:avLst/>
          </a:prstGeom>
          <a:ln w="12700">
            <a:miter lim="400000"/>
          </a:ln>
          <a:effectLst>
            <a:outerShdw sx="100000" sy="100000" kx="0" ky="0" algn="b" rotWithShape="0" blurRad="177800" dist="141282" dir="7777311">
              <a:srgbClr val="000000"/>
            </a:outerShdw>
          </a:effectLst>
        </p:spPr>
      </p:pic>
      <p:sp>
        <p:nvSpPr>
          <p:cNvPr id="309" name="Shape 309"/>
          <p:cNvSpPr/>
          <p:nvPr/>
        </p:nvSpPr>
        <p:spPr>
          <a:xfrm>
            <a:off x="0" y="1912876"/>
            <a:ext cx="13004801" cy="1447801"/>
          </a:xfrm>
          <a:prstGeom prst="rect">
            <a:avLst/>
          </a:prstGeom>
          <a:gradFill>
            <a:gsLst>
              <a:gs pos="0">
                <a:srgbClr val="424242">
                  <a:alpha val="75228"/>
                </a:srgbClr>
              </a:gs>
              <a:gs pos="100000">
                <a:srgbClr val="212121">
                  <a:alpha val="80207"/>
                </a:srgbClr>
              </a:gs>
            </a:gsLst>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latin typeface="Thames Nude Roman"/>
                <a:ea typeface="Thames Nude Roman"/>
                <a:cs typeface="Thames Nude Roman"/>
                <a:sym typeface="Thames Nude Roman"/>
              </a:defRPr>
            </a:pPr>
            <a:r>
              <a:t>Heaven Is A Prepared Place </a:t>
            </a:r>
          </a:p>
          <a:p>
            <a:pPr>
              <a:defRPr sz="3700">
                <a:latin typeface="Thames Nude Roman"/>
                <a:ea typeface="Thames Nude Roman"/>
                <a:cs typeface="Thames Nude Roman"/>
                <a:sym typeface="Thames Nude Roman"/>
              </a:defRPr>
            </a:pPr>
            <a:r>
              <a:t>For A Prepared People: </a:t>
            </a:r>
          </a:p>
        </p:txBody>
      </p:sp>
      <p:sp>
        <p:nvSpPr>
          <p:cNvPr id="310" name="Shape 310"/>
          <p:cNvSpPr/>
          <p:nvPr/>
        </p:nvSpPr>
        <p:spPr>
          <a:xfrm>
            <a:off x="963323" y="3420543"/>
            <a:ext cx="11664354" cy="61722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900"/>
              </a:spcBef>
              <a:buSzPct val="52999"/>
              <a:buBlip>
                <a:blip r:embed="rId4"/>
              </a:buBlip>
              <a:defRPr sz="3900">
                <a:latin typeface="Avenir Next"/>
                <a:ea typeface="Avenir Next"/>
                <a:cs typeface="Avenir Next"/>
                <a:sym typeface="Avenir Next"/>
              </a:defRPr>
            </a:pPr>
            <a:r>
              <a:t>Requires intent – Mat 7:13,14</a:t>
            </a:r>
          </a:p>
          <a:p>
            <a:pPr marL="454211" indent="-454211" algn="l">
              <a:spcBef>
                <a:spcPts val="900"/>
              </a:spcBef>
              <a:buSzPct val="52999"/>
              <a:buBlip>
                <a:blip r:embed="rId4"/>
              </a:buBlip>
              <a:defRPr sz="3900">
                <a:latin typeface="Avenir Next"/>
                <a:ea typeface="Avenir Next"/>
                <a:cs typeface="Avenir Next"/>
                <a:sym typeface="Avenir Next"/>
              </a:defRPr>
            </a:pPr>
            <a:r>
              <a:t>Requires faith – John 8:24; Heb 11:6</a:t>
            </a:r>
          </a:p>
          <a:p>
            <a:pPr marL="454211" indent="-454211" algn="l">
              <a:spcBef>
                <a:spcPts val="900"/>
              </a:spcBef>
              <a:buSzPct val="52999"/>
              <a:buBlip>
                <a:blip r:embed="rId4"/>
              </a:buBlip>
              <a:defRPr sz="3900">
                <a:latin typeface="Avenir Next"/>
                <a:ea typeface="Avenir Next"/>
                <a:cs typeface="Avenir Next"/>
                <a:sym typeface="Avenir Next"/>
              </a:defRPr>
            </a:pPr>
            <a:r>
              <a:t>Requires repentance – Acts 17:30,31</a:t>
            </a:r>
          </a:p>
          <a:p>
            <a:pPr marL="454211" indent="-454211" algn="l">
              <a:spcBef>
                <a:spcPts val="900"/>
              </a:spcBef>
              <a:buSzPct val="52999"/>
              <a:buBlip>
                <a:blip r:embed="rId4"/>
              </a:buBlip>
              <a:defRPr sz="3900">
                <a:latin typeface="Avenir Next"/>
                <a:ea typeface="Avenir Next"/>
                <a:cs typeface="Avenir Next"/>
                <a:sym typeface="Avenir Next"/>
              </a:defRPr>
            </a:pPr>
            <a:r>
              <a:t>Requires confession – Mat. 10:32; Rom 10:9,10</a:t>
            </a:r>
          </a:p>
          <a:p>
            <a:pPr marL="454211" indent="-454211" algn="l">
              <a:spcBef>
                <a:spcPts val="900"/>
              </a:spcBef>
              <a:buSzPct val="52999"/>
              <a:buBlip>
                <a:blip r:embed="rId4"/>
              </a:buBlip>
              <a:defRPr sz="3900">
                <a:latin typeface="Avenir Next"/>
                <a:ea typeface="Avenir Next"/>
                <a:cs typeface="Avenir Next"/>
                <a:sym typeface="Avenir Next"/>
              </a:defRPr>
            </a:pPr>
            <a:r>
              <a:t>Requires baptism &amp; continued obedience – Mark 16:16; Acts 2:38; Rom. 6:3-6,16,17; Heb. 5:8,9</a:t>
            </a:r>
          </a:p>
          <a:p>
            <a:pPr marL="454211" indent="-454211" algn="l">
              <a:spcBef>
                <a:spcPts val="900"/>
              </a:spcBef>
              <a:buSzPct val="52999"/>
              <a:buBlip>
                <a:blip r:embed="rId4"/>
              </a:buBlip>
              <a:defRPr sz="3900">
                <a:latin typeface="Avenir Next"/>
                <a:ea typeface="Avenir Next"/>
                <a:cs typeface="Avenir Next"/>
                <a:sym typeface="Avenir Next"/>
              </a:defRPr>
            </a:pPr>
            <a:r>
              <a:t>Requires purpose – Acts 11:23</a:t>
            </a:r>
          </a:p>
          <a:p>
            <a:pPr marL="454211" indent="-454211" algn="l">
              <a:spcBef>
                <a:spcPts val="900"/>
              </a:spcBef>
              <a:buSzPct val="52999"/>
              <a:buBlip>
                <a:blip r:embed="rId4"/>
              </a:buBlip>
              <a:defRPr sz="3900">
                <a:latin typeface="Avenir Next"/>
                <a:ea typeface="Avenir Next"/>
                <a:cs typeface="Avenir Next"/>
                <a:sym typeface="Avenir Next"/>
              </a:defRPr>
            </a:pPr>
            <a:r>
              <a:t>Requires diligence – 2 Pet 3:5-11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0">
                                            <p:txEl>
                                              <p:pRg st="1" end="1"/>
                                            </p:txEl>
                                          </p:spTgt>
                                        </p:tgtEl>
                                        <p:attrNameLst>
                                          <p:attrName>style.visibility</p:attrName>
                                        </p:attrNameLst>
                                      </p:cBhvr>
                                      <p:to>
                                        <p:strVal val="visible"/>
                                      </p:to>
                                    </p:set>
                                    <p:animEffect filter="wipe(left)" transition="in">
                                      <p:cBhvr>
                                        <p:cTn id="7" dur="1500"/>
                                        <p:tgtEl>
                                          <p:spTgt spid="3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0">
                                            <p:txEl>
                                              <p:pRg st="2" end="2"/>
                                            </p:txEl>
                                          </p:spTgt>
                                        </p:tgtEl>
                                        <p:attrNameLst>
                                          <p:attrName>style.visibility</p:attrName>
                                        </p:attrNameLst>
                                      </p:cBhvr>
                                      <p:to>
                                        <p:strVal val="visible"/>
                                      </p:to>
                                    </p:set>
                                    <p:animEffect filter="wipe(left)" transition="in">
                                      <p:cBhvr>
                                        <p:cTn id="12" dur="1500"/>
                                        <p:tgtEl>
                                          <p:spTgt spid="3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0">
                                            <p:txEl>
                                              <p:pRg st="3" end="3"/>
                                            </p:txEl>
                                          </p:spTgt>
                                        </p:tgtEl>
                                        <p:attrNameLst>
                                          <p:attrName>style.visibility</p:attrName>
                                        </p:attrNameLst>
                                      </p:cBhvr>
                                      <p:to>
                                        <p:strVal val="visible"/>
                                      </p:to>
                                    </p:set>
                                    <p:animEffect filter="wipe(left)" transition="in">
                                      <p:cBhvr>
                                        <p:cTn id="17" dur="1500"/>
                                        <p:tgtEl>
                                          <p:spTgt spid="3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10">
                                            <p:txEl>
                                              <p:pRg st="4" end="4"/>
                                            </p:txEl>
                                          </p:spTgt>
                                        </p:tgtEl>
                                        <p:attrNameLst>
                                          <p:attrName>style.visibility</p:attrName>
                                        </p:attrNameLst>
                                      </p:cBhvr>
                                      <p:to>
                                        <p:strVal val="visible"/>
                                      </p:to>
                                    </p:set>
                                    <p:animEffect filter="wipe(left)" transition="in">
                                      <p:cBhvr>
                                        <p:cTn id="22" dur="1500"/>
                                        <p:tgtEl>
                                          <p:spTgt spid="3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10">
                                            <p:txEl>
                                              <p:pRg st="5" end="5"/>
                                            </p:txEl>
                                          </p:spTgt>
                                        </p:tgtEl>
                                        <p:attrNameLst>
                                          <p:attrName>style.visibility</p:attrName>
                                        </p:attrNameLst>
                                      </p:cBhvr>
                                      <p:to>
                                        <p:strVal val="visible"/>
                                      </p:to>
                                    </p:set>
                                    <p:animEffect filter="wipe(left)" transition="in">
                                      <p:cBhvr>
                                        <p:cTn id="27" dur="1500"/>
                                        <p:tgtEl>
                                          <p:spTgt spid="3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310">
                                            <p:txEl>
                                              <p:pRg st="6" end="6"/>
                                            </p:txEl>
                                          </p:spTgt>
                                        </p:tgtEl>
                                        <p:attrNameLst>
                                          <p:attrName>style.visibility</p:attrName>
                                        </p:attrNameLst>
                                      </p:cBhvr>
                                      <p:to>
                                        <p:strVal val="visible"/>
                                      </p:to>
                                    </p:set>
                                    <p:animEffect filter="wipe(left)" transition="in">
                                      <p:cBhvr>
                                        <p:cTn id="32" dur="1500"/>
                                        <p:tgtEl>
                                          <p:spTgt spid="31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0"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pasted-image.tiff"/>
          <p:cNvPicPr>
            <a:picLocks noChangeAspect="1"/>
          </p:cNvPicPr>
          <p:nvPr/>
        </p:nvPicPr>
        <p:blipFill>
          <a:blip r:embed="rId2">
            <a:extLst/>
          </a:blip>
          <a:srcRect l="10877" t="0" r="0" b="0"/>
          <a:stretch>
            <a:fillRect/>
          </a:stretch>
        </p:blipFill>
        <p:spPr>
          <a:xfrm>
            <a:off x="478" y="-3836"/>
            <a:ext cx="13003845" cy="9761377"/>
          </a:xfrm>
          <a:prstGeom prst="rect">
            <a:avLst/>
          </a:prstGeom>
          <a:ln w="12700">
            <a:miter lim="400000"/>
          </a:ln>
        </p:spPr>
      </p:pic>
      <p:pic>
        <p:nvPicPr>
          <p:cNvPr id="313" name="pasted-image.png"/>
          <p:cNvPicPr>
            <a:picLocks noChangeAspect="1"/>
          </p:cNvPicPr>
          <p:nvPr/>
        </p:nvPicPr>
        <p:blipFill>
          <a:blip r:embed="rId3">
            <a:extLst/>
          </a:blip>
          <a:srcRect l="19464" t="0" r="18162" b="0"/>
          <a:stretch>
            <a:fillRect/>
          </a:stretch>
        </p:blipFill>
        <p:spPr>
          <a:xfrm>
            <a:off x="118334" y="548028"/>
            <a:ext cx="7611448" cy="2034835"/>
          </a:xfrm>
          <a:prstGeom prst="rect">
            <a:avLst/>
          </a:prstGeom>
          <a:ln w="12700">
            <a:miter lim="400000"/>
          </a:ln>
        </p:spPr>
      </p:pic>
      <p:pic>
        <p:nvPicPr>
          <p:cNvPr id="314" name="pasted-image.png"/>
          <p:cNvPicPr>
            <a:picLocks noChangeAspect="0"/>
          </p:cNvPicPr>
          <p:nvPr/>
        </p:nvPicPr>
        <p:blipFill>
          <a:blip r:embed="rId4">
            <a:extLst/>
          </a:blip>
          <a:stretch>
            <a:fillRect/>
          </a:stretch>
        </p:blipFill>
        <p:spPr>
          <a:xfrm>
            <a:off x="334400" y="2124604"/>
            <a:ext cx="7179138" cy="1515269"/>
          </a:xfrm>
          <a:prstGeom prst="rect">
            <a:avLst/>
          </a:prstGeom>
          <a:ln w="12700">
            <a:miter lim="400000"/>
          </a:ln>
          <a:effectLst>
            <a:outerShdw sx="100000" sy="100000" kx="0" ky="0" algn="b" rotWithShape="0" blurRad="177800" dist="141282" dir="7777311">
              <a:srgbClr val="000000"/>
            </a:outerShdw>
          </a:effectLst>
        </p:spPr>
      </p:pic>
      <p:sp>
        <p:nvSpPr>
          <p:cNvPr id="315" name="Shape 315"/>
          <p:cNvSpPr/>
          <p:nvPr/>
        </p:nvSpPr>
        <p:spPr>
          <a:xfrm>
            <a:off x="688449" y="3535679"/>
            <a:ext cx="6061399" cy="1146049"/>
          </a:xfrm>
          <a:prstGeom prst="rect">
            <a:avLst/>
          </a:prstGeom>
          <a:ln w="12700">
            <a:miter lim="400000"/>
          </a:ln>
          <a:effectLst>
            <a:outerShdw sx="100000" sy="100000" kx="0" ky="0" algn="b" rotWithShape="0" blurRad="50800" dist="25400" dir="191233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pc="70" sz="5600">
                <a:ln w="18899">
                  <a:solidFill>
                    <a:srgbClr val="0F1823">
                      <a:alpha val="6500"/>
                    </a:srgbClr>
                  </a:solidFill>
                </a:ln>
                <a:solidFill>
                  <a:srgbClr val="FCFCFD">
                    <a:alpha val="95000"/>
                  </a:srgbClr>
                </a:solidFill>
                <a:effectLst>
                  <a:outerShdw sx="100000" sy="100000" kx="0" ky="0" algn="b" rotWithShape="0" blurRad="63500" dist="127000" dir="7680000">
                    <a:srgbClr val="000000">
                      <a:alpha val="32000"/>
                    </a:srgbClr>
                  </a:outerShdw>
                </a:effectLst>
                <a:latin typeface="Dominican"/>
                <a:ea typeface="Dominican"/>
                <a:cs typeface="Dominican"/>
                <a:sym typeface="Dominican"/>
              </a:defRPr>
            </a:lvl1pPr>
          </a:lstStyle>
          <a:p>
            <a:pPr/>
            <a:r>
              <a:t>Genesis 19:17 </a:t>
            </a:r>
          </a:p>
        </p:txBody>
      </p:sp>
      <p:sp>
        <p:nvSpPr>
          <p:cNvPr id="316" name="Shape 316"/>
          <p:cNvSpPr/>
          <p:nvPr/>
        </p:nvSpPr>
        <p:spPr>
          <a:xfrm>
            <a:off x="1254428" y="5082766"/>
            <a:ext cx="10495945" cy="4483101"/>
          </a:xfrm>
          <a:prstGeom prst="rect">
            <a:avLst/>
          </a:prstGeom>
          <a:gradFill>
            <a:gsLst>
              <a:gs pos="0">
                <a:srgbClr val="7A81FF">
                  <a:alpha val="65810"/>
                </a:srgbClr>
              </a:gs>
              <a:gs pos="100000">
                <a:srgbClr val="0433FF">
                  <a:alpha val="39000"/>
                </a:srgbClr>
              </a:gs>
            </a:gsLst>
            <a:lin ang="2700000"/>
          </a:gradFill>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500"/>
              </a:spcBef>
              <a:buSzPct val="52999"/>
              <a:buBlip>
                <a:blip r:embed="rId5"/>
              </a:buBlip>
              <a:defRPr sz="4000">
                <a:latin typeface="Avenir Next"/>
                <a:ea typeface="Avenir Next"/>
                <a:cs typeface="Avenir Next"/>
                <a:sym typeface="Avenir Next"/>
              </a:defRPr>
            </a:pPr>
            <a:r>
              <a:t>For the thousands of people who perished or escaped with their life - all material and earthly concerns meant NOTHING!</a:t>
            </a:r>
          </a:p>
          <a:p>
            <a:pPr marL="454211" indent="-454211" algn="l">
              <a:spcBef>
                <a:spcPts val="1500"/>
              </a:spcBef>
              <a:buSzPct val="52999"/>
              <a:buBlip>
                <a:blip r:embed="rId5"/>
              </a:buBlip>
              <a:defRPr sz="4000">
                <a:latin typeface="Avenir Next"/>
                <a:ea typeface="Avenir Next"/>
                <a:cs typeface="Avenir Next"/>
                <a:sym typeface="Avenir Next"/>
              </a:defRPr>
            </a:pPr>
            <a:r>
              <a:t>If YOU are NOT prepared when judgment day comes - NO ONE CAN SAVE YOU FROM ETERNAL DOOM! - Mat 23:33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6">
                                            <p:txEl>
                                              <p:pRg st="1" end="1"/>
                                            </p:txEl>
                                          </p:spTgt>
                                        </p:tgtEl>
                                        <p:attrNameLst>
                                          <p:attrName>style.visibility</p:attrName>
                                        </p:attrNameLst>
                                      </p:cBhvr>
                                      <p:to>
                                        <p:strVal val="visible"/>
                                      </p:to>
                                    </p:set>
                                    <p:animEffect filter="wipe(left)" transition="in">
                                      <p:cBhvr>
                                        <p:cTn id="7" dur="1500"/>
                                        <p:tgtEl>
                                          <p:spTgt spid="31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8" name="pasted-image.tiff"/>
          <p:cNvPicPr>
            <a:picLocks noChangeAspect="1"/>
          </p:cNvPicPr>
          <p:nvPr/>
        </p:nvPicPr>
        <p:blipFill>
          <a:blip r:embed="rId2">
            <a:extLst/>
          </a:blip>
          <a:srcRect l="10877" t="0" r="0" b="0"/>
          <a:stretch>
            <a:fillRect/>
          </a:stretch>
        </p:blipFill>
        <p:spPr>
          <a:xfrm>
            <a:off x="478" y="-3836"/>
            <a:ext cx="13003845" cy="9761377"/>
          </a:xfrm>
          <a:prstGeom prst="rect">
            <a:avLst/>
          </a:prstGeom>
          <a:ln w="12700">
            <a:miter lim="400000"/>
          </a:ln>
        </p:spPr>
      </p:pic>
      <p:pic>
        <p:nvPicPr>
          <p:cNvPr id="319" name="pasted-image.png"/>
          <p:cNvPicPr>
            <a:picLocks noChangeAspect="1"/>
          </p:cNvPicPr>
          <p:nvPr/>
        </p:nvPicPr>
        <p:blipFill>
          <a:blip r:embed="rId3">
            <a:extLst/>
          </a:blip>
          <a:srcRect l="19464" t="0" r="18162" b="0"/>
          <a:stretch>
            <a:fillRect/>
          </a:stretch>
        </p:blipFill>
        <p:spPr>
          <a:xfrm>
            <a:off x="118334" y="548028"/>
            <a:ext cx="7611448" cy="2034835"/>
          </a:xfrm>
          <a:prstGeom prst="rect">
            <a:avLst/>
          </a:prstGeom>
          <a:ln w="12700">
            <a:miter lim="400000"/>
          </a:ln>
        </p:spPr>
      </p:pic>
      <p:pic>
        <p:nvPicPr>
          <p:cNvPr id="320" name="pasted-image.png"/>
          <p:cNvPicPr>
            <a:picLocks noChangeAspect="0"/>
          </p:cNvPicPr>
          <p:nvPr/>
        </p:nvPicPr>
        <p:blipFill>
          <a:blip r:embed="rId4">
            <a:extLst/>
          </a:blip>
          <a:stretch>
            <a:fillRect/>
          </a:stretch>
        </p:blipFill>
        <p:spPr>
          <a:xfrm>
            <a:off x="334400" y="2124604"/>
            <a:ext cx="7179138" cy="1515269"/>
          </a:xfrm>
          <a:prstGeom prst="rect">
            <a:avLst/>
          </a:prstGeom>
          <a:ln w="12700">
            <a:miter lim="400000"/>
          </a:ln>
          <a:effectLst>
            <a:outerShdw sx="100000" sy="100000" kx="0" ky="0" algn="b" rotWithShape="0" blurRad="177800" dist="141282" dir="7777311">
              <a:srgbClr val="000000"/>
            </a:outerShdw>
          </a:effectLst>
        </p:spPr>
      </p:pic>
      <p:sp>
        <p:nvSpPr>
          <p:cNvPr id="321" name="Shape 321"/>
          <p:cNvSpPr/>
          <p:nvPr/>
        </p:nvSpPr>
        <p:spPr>
          <a:xfrm>
            <a:off x="688449" y="3535679"/>
            <a:ext cx="6061399" cy="1146049"/>
          </a:xfrm>
          <a:prstGeom prst="rect">
            <a:avLst/>
          </a:prstGeom>
          <a:ln w="12700">
            <a:miter lim="400000"/>
          </a:ln>
          <a:effectLst>
            <a:outerShdw sx="100000" sy="100000" kx="0" ky="0" algn="b" rotWithShape="0" blurRad="50800" dist="25400" dir="191233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pc="70" sz="5600">
                <a:ln w="18899">
                  <a:solidFill>
                    <a:srgbClr val="0F1823">
                      <a:alpha val="6500"/>
                    </a:srgbClr>
                  </a:solidFill>
                </a:ln>
                <a:solidFill>
                  <a:srgbClr val="FCFCFD">
                    <a:alpha val="95000"/>
                  </a:srgbClr>
                </a:solidFill>
                <a:effectLst>
                  <a:outerShdw sx="100000" sy="100000" kx="0" ky="0" algn="b" rotWithShape="0" blurRad="63500" dist="127000" dir="7680000">
                    <a:srgbClr val="000000">
                      <a:alpha val="32000"/>
                    </a:srgbClr>
                  </a:outerShdw>
                </a:effectLst>
                <a:latin typeface="Dominican"/>
                <a:ea typeface="Dominican"/>
                <a:cs typeface="Dominican"/>
                <a:sym typeface="Dominican"/>
              </a:defRPr>
            </a:lvl1pPr>
          </a:lstStyle>
          <a:p>
            <a:pPr/>
            <a:r>
              <a:t>Genesis 19:17 </a:t>
            </a:r>
          </a:p>
        </p:txBody>
      </p:sp>
      <p:sp>
        <p:nvSpPr>
          <p:cNvPr id="322" name="Shape 322"/>
          <p:cNvSpPr/>
          <p:nvPr/>
        </p:nvSpPr>
        <p:spPr>
          <a:xfrm>
            <a:off x="152914" y="5398346"/>
            <a:ext cx="12698971" cy="3991696"/>
          </a:xfrm>
          <a:prstGeom prst="rect">
            <a:avLst/>
          </a:prstGeom>
          <a:gradFill>
            <a:gsLst>
              <a:gs pos="0">
                <a:srgbClr val="797979">
                  <a:alpha val="73257"/>
                </a:srgbClr>
              </a:gs>
              <a:gs pos="100000">
                <a:srgbClr val="212121">
                  <a:alpha val="79649"/>
                </a:srgbClr>
              </a:gs>
            </a:gsLst>
            <a:lin ang="2700000"/>
          </a:gra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700"/>
              </a:spcBef>
              <a:defRPr sz="3400">
                <a:ln w="26087">
                  <a:solidFill>
                    <a:srgbClr val="FFFFFF"/>
                  </a:solidFill>
                </a:ln>
                <a:solidFill>
                  <a:srgbClr val="FFFFFF"/>
                </a:solidFill>
                <a:effectLst>
                  <a:outerShdw sx="100000" sy="100000" kx="0" ky="0" algn="b" rotWithShape="0" blurRad="63500" dist="63500" dir="1433591">
                    <a:srgbClr val="000000"/>
                  </a:outerShdw>
                </a:effectLst>
                <a:latin typeface="Book Antiqua"/>
                <a:ea typeface="Book Antiqua"/>
                <a:cs typeface="Book Antiqua"/>
                <a:sym typeface="Book Antiqua"/>
              </a:defRPr>
            </a:pPr>
            <a:r>
              <a:t>Hebrews 2:1-3 (NKJV) </a:t>
            </a:r>
          </a:p>
          <a:p>
            <a:pPr defTabSz="1300480">
              <a:spcBef>
                <a:spcPts val="1700"/>
              </a:spcBef>
              <a:defRPr baseline="30588" sz="3400">
                <a:ln w="26087">
                  <a:solidFill>
                    <a:srgbClr val="FFFFFF"/>
                  </a:solidFill>
                </a:ln>
                <a:solidFill>
                  <a:srgbClr val="FFFFFF"/>
                </a:solidFill>
                <a:effectLst>
                  <a:outerShdw sx="100000" sy="100000" kx="0" ky="0" algn="b" rotWithShape="0" blurRad="63500" dist="63500" dir="1433591">
                    <a:srgbClr val="000000"/>
                  </a:outerShdw>
                </a:effectLst>
                <a:latin typeface="Book Antiqua"/>
                <a:ea typeface="Book Antiqua"/>
                <a:cs typeface="Book Antiqua"/>
                <a:sym typeface="Book Antiqua"/>
              </a:defRPr>
            </a:pPr>
            <a:r>
              <a:t>1 </a:t>
            </a:r>
            <a:r>
              <a:rPr baseline="0"/>
              <a:t>Therefore we must give the more earnest heed to the things we have heard, lest we drift away.  </a:t>
            </a:r>
            <a:r>
              <a:t>2 </a:t>
            </a:r>
            <a:r>
              <a:rPr baseline="0"/>
              <a:t>For if the word spoken through angels proved steadfast, and every transgression and disobedience received a just reward,  </a:t>
            </a:r>
            <a:r>
              <a:t>3 </a:t>
            </a:r>
            <a:r>
              <a:rPr baseline="0"/>
              <a:t>how shall we escape if we neglect so great a salvation, which at the first began to be spoken by the Lord, and was confirmed to us by those who heard Him,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effectLst/>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6" name="pasted-image.tiff"/>
          <p:cNvPicPr>
            <a:picLocks noChangeAspect="1"/>
          </p:cNvPicPr>
          <p:nvPr/>
        </p:nvPicPr>
        <p:blipFill>
          <a:blip r:embed="rId2">
            <a:extLst/>
          </a:blip>
          <a:srcRect l="10877" t="0" r="0" b="0"/>
          <a:stretch>
            <a:fillRect/>
          </a:stretch>
        </p:blipFill>
        <p:spPr>
          <a:xfrm>
            <a:off x="478" y="-3836"/>
            <a:ext cx="13003845" cy="9761377"/>
          </a:xfrm>
          <a:prstGeom prst="rect">
            <a:avLst/>
          </a:prstGeom>
          <a:ln w="12700">
            <a:miter lim="400000"/>
          </a:ln>
        </p:spPr>
      </p:pic>
      <p:pic>
        <p:nvPicPr>
          <p:cNvPr id="327" name="pasted-image.png"/>
          <p:cNvPicPr>
            <a:picLocks noChangeAspect="1"/>
          </p:cNvPicPr>
          <p:nvPr/>
        </p:nvPicPr>
        <p:blipFill>
          <a:blip r:embed="rId3">
            <a:extLst/>
          </a:blip>
          <a:srcRect l="19464" t="0" r="18162" b="0"/>
          <a:stretch>
            <a:fillRect/>
          </a:stretch>
        </p:blipFill>
        <p:spPr>
          <a:xfrm>
            <a:off x="118334" y="548028"/>
            <a:ext cx="7611448" cy="2034835"/>
          </a:xfrm>
          <a:prstGeom prst="rect">
            <a:avLst/>
          </a:prstGeom>
          <a:ln w="12700">
            <a:miter lim="400000"/>
          </a:ln>
        </p:spPr>
      </p:pic>
      <p:pic>
        <p:nvPicPr>
          <p:cNvPr id="328" name="pasted-image.png"/>
          <p:cNvPicPr>
            <a:picLocks noChangeAspect="0"/>
          </p:cNvPicPr>
          <p:nvPr/>
        </p:nvPicPr>
        <p:blipFill>
          <a:blip r:embed="rId4">
            <a:extLst/>
          </a:blip>
          <a:stretch>
            <a:fillRect/>
          </a:stretch>
        </p:blipFill>
        <p:spPr>
          <a:xfrm>
            <a:off x="334400" y="2124604"/>
            <a:ext cx="7179138" cy="1515269"/>
          </a:xfrm>
          <a:prstGeom prst="rect">
            <a:avLst/>
          </a:prstGeom>
          <a:ln w="12700">
            <a:miter lim="400000"/>
          </a:ln>
          <a:effectLst>
            <a:outerShdw sx="100000" sy="100000" kx="0" ky="0" algn="b" rotWithShape="0" blurRad="177800" dist="141282" dir="7777311">
              <a:srgbClr val="000000"/>
            </a:outerShdw>
          </a:effectLst>
        </p:spPr>
      </p:pic>
      <p:sp>
        <p:nvSpPr>
          <p:cNvPr id="329" name="Shape 329"/>
          <p:cNvSpPr/>
          <p:nvPr/>
        </p:nvSpPr>
        <p:spPr>
          <a:xfrm>
            <a:off x="688449" y="3535679"/>
            <a:ext cx="6061399" cy="1146049"/>
          </a:xfrm>
          <a:prstGeom prst="rect">
            <a:avLst/>
          </a:prstGeom>
          <a:ln w="12700">
            <a:miter lim="400000"/>
          </a:ln>
          <a:effectLst>
            <a:outerShdw sx="100000" sy="100000" kx="0" ky="0" algn="b" rotWithShape="0" blurRad="50800" dist="25400" dir="191233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pc="70" sz="5600">
                <a:ln w="18899">
                  <a:solidFill>
                    <a:srgbClr val="0F1823">
                      <a:alpha val="6500"/>
                    </a:srgbClr>
                  </a:solidFill>
                </a:ln>
                <a:solidFill>
                  <a:srgbClr val="FCFCFD">
                    <a:alpha val="95000"/>
                  </a:srgbClr>
                </a:solidFill>
                <a:effectLst>
                  <a:outerShdw sx="100000" sy="100000" kx="0" ky="0" algn="b" rotWithShape="0" blurRad="63500" dist="127000" dir="7680000">
                    <a:srgbClr val="000000">
                      <a:alpha val="32000"/>
                    </a:srgbClr>
                  </a:outerShdw>
                </a:effectLst>
                <a:latin typeface="Dominican"/>
                <a:ea typeface="Dominican"/>
                <a:cs typeface="Dominican"/>
                <a:sym typeface="Dominican"/>
              </a:defRPr>
            </a:lvl1pPr>
          </a:lstStyle>
          <a:p>
            <a:pPr/>
            <a:r>
              <a:t>Genesis 19:17 </a:t>
            </a:r>
          </a:p>
        </p:txBody>
      </p:sp>
      <p:pic>
        <p:nvPicPr>
          <p:cNvPr id="330" name=""/>
          <p:cNvPicPr>
            <a:picLocks noChangeAspect="0"/>
          </p:cNvPicPr>
          <p:nvPr/>
        </p:nvPicPr>
        <p:blipFill>
          <a:blip r:embed="rId5">
            <a:extLst/>
          </a:blip>
          <a:stretch>
            <a:fillRect/>
          </a:stretch>
        </p:blipFill>
        <p:spPr>
          <a:xfrm>
            <a:off x="-314855" y="6053940"/>
            <a:ext cx="13634510" cy="3813050"/>
          </a:xfrm>
          <a:prstGeom prst="rect">
            <a:avLst/>
          </a:prstGeom>
          <a:effectLst>
            <a:outerShdw sx="100000" sy="100000" kx="0" ky="0" algn="b" rotWithShape="0" blurRad="50800" dist="12700" dir="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nvSpPr>
        <p:spPr>
          <a:xfrm>
            <a:off x="450540" y="309033"/>
            <a:ext cx="12103721" cy="82042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5200">
                <a:solidFill>
                  <a:srgbClr val="FFD479"/>
                </a:solidFill>
                <a:effectLst>
                  <a:outerShdw sx="100000" sy="100000" kx="0" ky="0" algn="b" rotWithShape="0" blurRad="63500" dist="63500" dir="1627582">
                    <a:srgbClr val="000000"/>
                  </a:outerShdw>
                </a:effectLst>
                <a:latin typeface="Thames Nude Roman"/>
                <a:ea typeface="Thames Nude Roman"/>
                <a:cs typeface="Thames Nude Roman"/>
                <a:sym typeface="Thames Nude Roman"/>
              </a:defRPr>
            </a:pPr>
            <a:r>
              <a:t>2 Peter 2:4–11 (NKJV)</a:t>
            </a:r>
          </a:p>
          <a:p>
            <a:pPr defTabSz="457200">
              <a:spcBef>
                <a:spcPts val="1800"/>
              </a:spcBef>
              <a:defRPr sz="6000">
                <a:solidFill>
                  <a:srgbClr val="FFFFFF"/>
                </a:solidFill>
                <a:effectLst>
                  <a:outerShdw sx="100000" sy="100000" kx="0" ky="0" algn="b" rotWithShape="0" blurRad="63500" dist="63500" dir="1627582">
                    <a:srgbClr val="000000"/>
                  </a:outerShdw>
                </a:effectLst>
                <a:latin typeface="Adelon"/>
                <a:ea typeface="Adelon"/>
                <a:cs typeface="Adelon"/>
                <a:sym typeface="Adelon"/>
              </a:defRPr>
            </a:pPr>
            <a:r>
              <a:rPr baseline="31999"/>
              <a:t>4</a:t>
            </a:r>
            <a:r>
              <a:t> For if God did not spare the angels who sinned, but cast </a:t>
            </a:r>
            <a:r>
              <a:t>them</a:t>
            </a:r>
            <a:r>
              <a:t> down to hell and delivered </a:t>
            </a:r>
            <a:r>
              <a:t>them</a:t>
            </a:r>
            <a:r>
              <a:t> into chains of darkness, to be reserved for judgment; </a:t>
            </a:r>
            <a:r>
              <a:rPr baseline="31999"/>
              <a:t>5</a:t>
            </a:r>
            <a:r>
              <a:t> and did not spare the ancient world, but saved Noah, </a:t>
            </a:r>
            <a:r>
              <a:t>one of</a:t>
            </a:r>
            <a:r>
              <a:t> eight </a:t>
            </a:r>
            <a:r>
              <a:t>people,</a:t>
            </a:r>
            <a:r>
              <a:t> a preacher of righteousness, bringing in the flood on the world of the ungodly;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nvSpPr>
        <p:spPr>
          <a:xfrm>
            <a:off x="450540" y="309033"/>
            <a:ext cx="12103721" cy="91694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5200">
                <a:solidFill>
                  <a:srgbClr val="FFD479"/>
                </a:solidFill>
                <a:effectLst>
                  <a:outerShdw sx="100000" sy="100000" kx="0" ky="0" algn="b" rotWithShape="0" blurRad="63500" dist="63500" dir="1627582">
                    <a:srgbClr val="000000"/>
                  </a:outerShdw>
                </a:effectLst>
                <a:latin typeface="Thames Nude Roman"/>
                <a:ea typeface="Thames Nude Roman"/>
                <a:cs typeface="Thames Nude Roman"/>
                <a:sym typeface="Thames Nude Roman"/>
              </a:defRPr>
            </a:pPr>
            <a:r>
              <a:t>2 Peter 2:4–11 (NKJV)</a:t>
            </a:r>
          </a:p>
          <a:p>
            <a:pPr defTabSz="457200">
              <a:spcBef>
                <a:spcPts val="1800"/>
              </a:spcBef>
              <a:defRPr sz="5400">
                <a:solidFill>
                  <a:srgbClr val="FFFFFF"/>
                </a:solidFill>
                <a:effectLst>
                  <a:outerShdw sx="100000" sy="100000" kx="0" ky="0" algn="b" rotWithShape="0" blurRad="63500" dist="63500" dir="1627582">
                    <a:srgbClr val="000000"/>
                  </a:outerShdw>
                </a:effectLst>
                <a:latin typeface="Adelon"/>
                <a:ea typeface="Adelon"/>
                <a:cs typeface="Adelon"/>
                <a:sym typeface="Adelon"/>
              </a:defRPr>
            </a:pPr>
            <a:r>
              <a:rPr baseline="31999"/>
              <a:t>6</a:t>
            </a:r>
            <a:r>
              <a:t> and turning the cities of Sodom and Gomorrah into ashes, condemned </a:t>
            </a:r>
            <a:r>
              <a:t>them</a:t>
            </a:r>
            <a:r>
              <a:t> to destruction, making </a:t>
            </a:r>
            <a:r>
              <a:t>them</a:t>
            </a:r>
            <a:r>
              <a:t> an example to those who afterward would live ungodly; </a:t>
            </a:r>
            <a:r>
              <a:rPr baseline="31999"/>
              <a:t>7</a:t>
            </a:r>
            <a:r>
              <a:t> and delivered righteous Lot, </a:t>
            </a:r>
            <a:r>
              <a:t>who was</a:t>
            </a:r>
            <a:r>
              <a:t> oppressed by the filthy conduct of the wicked </a:t>
            </a:r>
            <a:r>
              <a:rPr baseline="31999"/>
              <a:t>8</a:t>
            </a:r>
            <a:r>
              <a:t> (for that righteous man, dwelling among them, tormented </a:t>
            </a:r>
            <a:r>
              <a:t>his</a:t>
            </a:r>
            <a:r>
              <a:t> righteous soul from day to day by seeing and hearing </a:t>
            </a:r>
            <a:r>
              <a:t>their</a:t>
            </a:r>
            <a:r>
              <a:t> lawless deeds)—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nvSpPr>
        <p:spPr>
          <a:xfrm>
            <a:off x="450540" y="309033"/>
            <a:ext cx="12103721" cy="92964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5200">
                <a:solidFill>
                  <a:srgbClr val="FFD479"/>
                </a:solidFill>
                <a:effectLst>
                  <a:outerShdw sx="100000" sy="100000" kx="0" ky="0" algn="b" rotWithShape="0" blurRad="63500" dist="63500" dir="1627582">
                    <a:srgbClr val="000000"/>
                  </a:outerShdw>
                </a:effectLst>
                <a:latin typeface="Thames Nude Roman"/>
                <a:ea typeface="Thames Nude Roman"/>
                <a:cs typeface="Thames Nude Roman"/>
                <a:sym typeface="Thames Nude Roman"/>
              </a:defRPr>
            </a:pPr>
            <a:r>
              <a:t>Genesis 19:12–17 (NKJV)</a:t>
            </a:r>
          </a:p>
          <a:p>
            <a:pPr defTabSz="457200">
              <a:spcBef>
                <a:spcPts val="1800"/>
              </a:spcBef>
              <a:defRPr sz="5500">
                <a:solidFill>
                  <a:srgbClr val="FFFFFF"/>
                </a:solidFill>
                <a:effectLst>
                  <a:outerShdw sx="100000" sy="100000" kx="0" ky="0" algn="b" rotWithShape="0" blurRad="63500" dist="63500" dir="1627582">
                    <a:srgbClr val="000000"/>
                  </a:outerShdw>
                </a:effectLst>
                <a:latin typeface="Adelon"/>
                <a:ea typeface="Adelon"/>
                <a:cs typeface="Adelon"/>
                <a:sym typeface="Adelon"/>
              </a:defRPr>
            </a:pPr>
            <a:r>
              <a:rPr baseline="31999"/>
              <a:t>14</a:t>
            </a:r>
            <a:r>
              <a:t> So Lot went out and spoke to his sons-in-law, who had married his daughters, and said, “Get up, get out of this place; for the Lord will destroy this city!” But to his sons-in-law he seemed to be joking. </a:t>
            </a:r>
            <a:r>
              <a:rPr baseline="31999"/>
              <a:t>15</a:t>
            </a:r>
            <a:r>
              <a:t> When the morning dawned, the angels urged Lot to hurry, saying, “Arise, take your wife and your two daughters who are here, lest you be consumed in the punishment of the city.”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nvSpPr>
        <p:spPr>
          <a:xfrm>
            <a:off x="450540" y="309033"/>
            <a:ext cx="12103721" cy="93980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5200">
                <a:solidFill>
                  <a:srgbClr val="FFD479"/>
                </a:solidFill>
                <a:effectLst>
                  <a:outerShdw sx="100000" sy="100000" kx="0" ky="0" algn="b" rotWithShape="0" blurRad="63500" dist="63500" dir="1627582">
                    <a:srgbClr val="000000"/>
                  </a:outerShdw>
                </a:effectLst>
                <a:latin typeface="Thames Nude Roman"/>
                <a:ea typeface="Thames Nude Roman"/>
                <a:cs typeface="Thames Nude Roman"/>
                <a:sym typeface="Thames Nude Roman"/>
              </a:defRPr>
            </a:pPr>
            <a:r>
              <a:t>2 Peter 2:4–11 (NKJV)</a:t>
            </a:r>
          </a:p>
          <a:p>
            <a:pPr defTabSz="457200">
              <a:spcBef>
                <a:spcPts val="1800"/>
              </a:spcBef>
              <a:defRPr sz="5100">
                <a:solidFill>
                  <a:srgbClr val="FFFFFF"/>
                </a:solidFill>
                <a:effectLst>
                  <a:outerShdw sx="100000" sy="100000" kx="0" ky="0" algn="b" rotWithShape="0" blurRad="63500" dist="63500" dir="1627582">
                    <a:srgbClr val="000000"/>
                  </a:outerShdw>
                </a:effectLst>
                <a:latin typeface="Adelon"/>
                <a:ea typeface="Adelon"/>
                <a:cs typeface="Adelon"/>
                <a:sym typeface="Adelon"/>
              </a:defRPr>
            </a:pPr>
            <a:r>
              <a:rPr baseline="31999"/>
              <a:t>9</a:t>
            </a:r>
            <a:r>
              <a:t> then the Lord knows how to deliver the godly out of temptations and to reserve the unjust under punishment for the day of judgment, </a:t>
            </a:r>
            <a:r>
              <a:rPr baseline="31999"/>
              <a:t>10</a:t>
            </a:r>
            <a:r>
              <a:t> and especially those who walk according to the flesh in the lust of uncleanness and despise authority. </a:t>
            </a:r>
            <a:r>
              <a:t>They are</a:t>
            </a:r>
            <a:r>
              <a:t> presumptuous, self-willed. They are not afraid to speak evil of dignitaries, </a:t>
            </a:r>
            <a:r>
              <a:rPr baseline="31999"/>
              <a:t>11</a:t>
            </a:r>
            <a:r>
              <a:t> whereas angels, who are greater in power and might, do not bring a reviling accusation against them before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nvSpPr>
        <p:spPr>
          <a:xfrm>
            <a:off x="450540" y="309033"/>
            <a:ext cx="12103721" cy="91694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5200">
                <a:solidFill>
                  <a:srgbClr val="FFD479"/>
                </a:solidFill>
                <a:effectLst>
                  <a:outerShdw sx="100000" sy="100000" kx="0" ky="0" algn="b" rotWithShape="0" blurRad="63500" dist="63500" dir="1627582">
                    <a:srgbClr val="000000"/>
                  </a:outerShdw>
                </a:effectLst>
                <a:latin typeface="Thames Nude Roman"/>
                <a:ea typeface="Thames Nude Roman"/>
                <a:cs typeface="Thames Nude Roman"/>
                <a:sym typeface="Thames Nude Roman"/>
              </a:defRPr>
            </a:pPr>
            <a:r>
              <a:t>Genesis 19:12–17 (NKJV)</a:t>
            </a:r>
          </a:p>
          <a:p>
            <a:pPr defTabSz="457200">
              <a:spcBef>
                <a:spcPts val="1800"/>
              </a:spcBef>
              <a:defRPr sz="5400">
                <a:solidFill>
                  <a:srgbClr val="FFFFFF"/>
                </a:solidFill>
                <a:effectLst>
                  <a:outerShdw sx="100000" sy="100000" kx="0" ky="0" algn="b" rotWithShape="0" blurRad="63500" dist="63500" dir="1627582">
                    <a:srgbClr val="000000"/>
                  </a:outerShdw>
                </a:effectLst>
                <a:latin typeface="Adelon"/>
                <a:ea typeface="Adelon"/>
                <a:cs typeface="Adelon"/>
                <a:sym typeface="Adelon"/>
              </a:defRPr>
            </a:pPr>
            <a:r>
              <a:rPr baseline="31999"/>
              <a:t>16</a:t>
            </a:r>
            <a:r>
              <a:t> And while he lingered, the men took hold of his hand, his wife’s hand, and the hands of his two daughters, the Lord being merciful to him, and they brought him out and set him outside the city. </a:t>
            </a:r>
            <a:r>
              <a:rPr baseline="31999"/>
              <a:t>17</a:t>
            </a:r>
            <a:r>
              <a:t> So it came to pass, when they had brought them outside, that he said, “Escape for your life! Do not look behind you nor stay anywhere in the plain. Escape to the mountains, lest you be destroyed.”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8" name="pasted-image.tiff"/>
          <p:cNvPicPr>
            <a:picLocks noChangeAspect="1"/>
          </p:cNvPicPr>
          <p:nvPr/>
        </p:nvPicPr>
        <p:blipFill>
          <a:blip r:embed="rId3">
            <a:extLst/>
          </a:blip>
          <a:srcRect l="10877" t="0" r="0" b="0"/>
          <a:stretch>
            <a:fillRect/>
          </a:stretch>
        </p:blipFill>
        <p:spPr>
          <a:xfrm>
            <a:off x="478" y="-3836"/>
            <a:ext cx="13003845" cy="9761377"/>
          </a:xfrm>
          <a:prstGeom prst="rect">
            <a:avLst/>
          </a:prstGeom>
          <a:ln w="12700">
            <a:miter lim="400000"/>
          </a:ln>
        </p:spPr>
      </p:pic>
      <p:pic>
        <p:nvPicPr>
          <p:cNvPr id="199" name="pasted-image.png"/>
          <p:cNvPicPr>
            <a:picLocks noChangeAspect="1"/>
          </p:cNvPicPr>
          <p:nvPr/>
        </p:nvPicPr>
        <p:blipFill>
          <a:blip r:embed="rId4">
            <a:extLst/>
          </a:blip>
          <a:srcRect l="19464" t="0" r="18162" b="0"/>
          <a:stretch>
            <a:fillRect/>
          </a:stretch>
        </p:blipFill>
        <p:spPr>
          <a:xfrm>
            <a:off x="118334" y="548028"/>
            <a:ext cx="7611448" cy="2034835"/>
          </a:xfrm>
          <a:prstGeom prst="rect">
            <a:avLst/>
          </a:prstGeom>
          <a:ln w="12700">
            <a:miter lim="400000"/>
          </a:ln>
        </p:spPr>
      </p:pic>
      <p:pic>
        <p:nvPicPr>
          <p:cNvPr id="200" name="pasted-image.png"/>
          <p:cNvPicPr>
            <a:picLocks noChangeAspect="0"/>
          </p:cNvPicPr>
          <p:nvPr/>
        </p:nvPicPr>
        <p:blipFill>
          <a:blip r:embed="rId5">
            <a:extLst/>
          </a:blip>
          <a:stretch>
            <a:fillRect/>
          </a:stretch>
        </p:blipFill>
        <p:spPr>
          <a:xfrm>
            <a:off x="334400" y="2124604"/>
            <a:ext cx="7179138" cy="1515269"/>
          </a:xfrm>
          <a:prstGeom prst="rect">
            <a:avLst/>
          </a:prstGeom>
          <a:ln w="12700">
            <a:miter lim="400000"/>
          </a:ln>
          <a:effectLst>
            <a:outerShdw sx="100000" sy="100000" kx="0" ky="0" algn="b" rotWithShape="0" blurRad="177800" dist="141282" dir="7777311">
              <a:srgbClr val="000000"/>
            </a:outerShdw>
          </a:effectLst>
        </p:spPr>
      </p:pic>
      <p:sp>
        <p:nvSpPr>
          <p:cNvPr id="201" name="Shape 201"/>
          <p:cNvSpPr/>
          <p:nvPr/>
        </p:nvSpPr>
        <p:spPr>
          <a:xfrm>
            <a:off x="688449" y="3535679"/>
            <a:ext cx="6061399" cy="1146049"/>
          </a:xfrm>
          <a:prstGeom prst="rect">
            <a:avLst/>
          </a:prstGeom>
          <a:ln w="12700">
            <a:miter lim="400000"/>
          </a:ln>
          <a:effectLst>
            <a:outerShdw sx="100000" sy="100000" kx="0" ky="0" algn="b" rotWithShape="0" blurRad="50800" dist="25400" dir="191233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pc="70" sz="5600">
                <a:ln w="18899">
                  <a:solidFill>
                    <a:srgbClr val="0F1823">
                      <a:alpha val="6500"/>
                    </a:srgbClr>
                  </a:solidFill>
                </a:ln>
                <a:solidFill>
                  <a:srgbClr val="FCFCFD">
                    <a:alpha val="95000"/>
                  </a:srgbClr>
                </a:solidFill>
                <a:effectLst>
                  <a:outerShdw sx="100000" sy="100000" kx="0" ky="0" algn="b" rotWithShape="0" blurRad="63500" dist="127000" dir="7680000">
                    <a:srgbClr val="000000">
                      <a:alpha val="32000"/>
                    </a:srgbClr>
                  </a:outerShdw>
                </a:effectLst>
                <a:latin typeface="Dominican"/>
                <a:ea typeface="Dominican"/>
                <a:cs typeface="Dominican"/>
                <a:sym typeface="Dominican"/>
              </a:defRPr>
            </a:lvl1pPr>
          </a:lstStyle>
          <a:p>
            <a:pPr/>
            <a:r>
              <a:t>Genesis 19:17 </a:t>
            </a:r>
          </a:p>
        </p:txBody>
      </p:sp>
      <p:sp>
        <p:nvSpPr>
          <p:cNvPr id="202" name="Shape 202"/>
          <p:cNvSpPr/>
          <p:nvPr/>
        </p:nvSpPr>
        <p:spPr>
          <a:xfrm>
            <a:off x="254728" y="6893983"/>
            <a:ext cx="12495344" cy="2705101"/>
          </a:xfrm>
          <a:prstGeom prst="rect">
            <a:avLst/>
          </a:prstGeom>
          <a:solidFill>
            <a:srgbClr val="C9C9C9">
              <a:alpha val="80942"/>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700">
                <a:solidFill>
                  <a:srgbClr val="000000"/>
                </a:solidFill>
                <a:latin typeface="Avenir Next"/>
                <a:ea typeface="Avenir Next"/>
                <a:cs typeface="Avenir Next"/>
                <a:sym typeface="Avenir Next"/>
              </a:defRPr>
            </a:lvl1pPr>
          </a:lstStyle>
          <a:p>
            <a:pPr>
              <a:defRPr>
                <a:effectLst/>
              </a:defRPr>
            </a:pPr>
            <a:r>
              <a:t>At 8:45 a.m., American Airlines Boeing 767, Flight 11, loaded with 20,000 gallons of jet fuel crashed into the north tower (93rd to 99th floors), of the World Trade Center in New York City,.</a:t>
            </a:r>
          </a:p>
        </p:txBody>
      </p:sp>
      <p:sp>
        <p:nvSpPr>
          <p:cNvPr id="203" name="Shape 203"/>
          <p:cNvSpPr/>
          <p:nvPr/>
        </p:nvSpPr>
        <p:spPr>
          <a:xfrm>
            <a:off x="-16934" y="5861642"/>
            <a:ext cx="13038667" cy="1146049"/>
          </a:xfrm>
          <a:prstGeom prst="rect">
            <a:avLst/>
          </a:prstGeom>
          <a:gradFill>
            <a:gsLst>
              <a:gs pos="0">
                <a:srgbClr val="0096FF">
                  <a:alpha val="22343"/>
                </a:srgbClr>
              </a:gs>
              <a:gs pos="100000">
                <a:srgbClr val="0433FF">
                  <a:alpha val="52610"/>
                </a:srgbClr>
              </a:gs>
            </a:gsLst>
          </a:gra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204" name="Shape 204"/>
          <p:cNvSpPr/>
          <p:nvPr/>
        </p:nvSpPr>
        <p:spPr>
          <a:xfrm>
            <a:off x="2388971" y="5964766"/>
            <a:ext cx="8226858" cy="9398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800">
                <a:solidFill>
                  <a:srgbClr val="FFFFFF"/>
                </a:solidFill>
                <a:effectLst>
                  <a:outerShdw sx="100000" sy="100000" kx="0" ky="0" algn="b" rotWithShape="0" blurRad="63500" dist="63500" dir="3394953">
                    <a:srgbClr val="000000"/>
                  </a:outerShdw>
                </a:effectLst>
                <a:latin typeface="Avenir Next"/>
                <a:ea typeface="Avenir Next"/>
                <a:cs typeface="Avenir Next"/>
                <a:sym typeface="Avenir Next"/>
              </a:defRPr>
            </a:lvl1pPr>
          </a:lstStyle>
          <a:p>
            <a:pPr/>
            <a:r>
              <a:t>Tuesday September 11, 2001</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3"/>
                                        </p:tgtEl>
                                        <p:attrNameLst>
                                          <p:attrName>style.visibility</p:attrName>
                                        </p:attrNameLst>
                                      </p:cBhvr>
                                      <p:to>
                                        <p:strVal val="visible"/>
                                      </p:to>
                                    </p:set>
                                    <p:anim calcmode="lin" valueType="num">
                                      <p:cBhvr>
                                        <p:cTn id="7" dur="2500" fill="hold"/>
                                        <p:tgtEl>
                                          <p:spTgt spid="203"/>
                                        </p:tgtEl>
                                        <p:attrNameLst>
                                          <p:attrName>ppt_w</p:attrName>
                                        </p:attrNameLst>
                                      </p:cBhvr>
                                      <p:tavLst>
                                        <p:tav tm="0">
                                          <p:val>
                                            <p:fltVal val="0"/>
                                          </p:val>
                                        </p:tav>
                                        <p:tav tm="100000">
                                          <p:val>
                                            <p:strVal val="#ppt_w"/>
                                          </p:val>
                                        </p:tav>
                                      </p:tavLst>
                                    </p:anim>
                                    <p:anim calcmode="lin" valueType="num">
                                      <p:cBhvr>
                                        <p:cTn id="8" dur="2500" fill="hold"/>
                                        <p:tgtEl>
                                          <p:spTgt spid="203"/>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204"/>
                                        </p:tgtEl>
                                        <p:attrNameLst>
                                          <p:attrName>style.visibility</p:attrName>
                                        </p:attrNameLst>
                                      </p:cBhvr>
                                      <p:to>
                                        <p:strVal val="visible"/>
                                      </p:to>
                                    </p:set>
                                    <p:anim calcmode="lin" valueType="num">
                                      <p:cBhvr>
                                        <p:cTn id="12" dur="2500" fill="hold"/>
                                        <p:tgtEl>
                                          <p:spTgt spid="204"/>
                                        </p:tgtEl>
                                        <p:attrNameLst>
                                          <p:attrName>ppt_w</p:attrName>
                                        </p:attrNameLst>
                                      </p:cBhvr>
                                      <p:tavLst>
                                        <p:tav tm="0">
                                          <p:val>
                                            <p:fltVal val="0"/>
                                          </p:val>
                                        </p:tav>
                                        <p:tav tm="100000">
                                          <p:val>
                                            <p:strVal val="#ppt_w"/>
                                          </p:val>
                                        </p:tav>
                                      </p:tavLst>
                                    </p:anim>
                                    <p:anim calcmode="lin" valueType="num">
                                      <p:cBhvr>
                                        <p:cTn id="13" dur="2500" fill="hold"/>
                                        <p:tgtEl>
                                          <p:spTgt spid="204"/>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202"/>
                                        </p:tgtEl>
                                        <p:attrNameLst>
                                          <p:attrName>style.visibility</p:attrName>
                                        </p:attrNameLst>
                                      </p:cBhvr>
                                      <p:to>
                                        <p:strVal val="visible"/>
                                      </p:to>
                                    </p:set>
                                    <p:anim calcmode="lin" valueType="num">
                                      <p:cBhvr>
                                        <p:cTn id="17" dur="2500" fill="hold"/>
                                        <p:tgtEl>
                                          <p:spTgt spid="202"/>
                                        </p:tgtEl>
                                        <p:attrNameLst>
                                          <p:attrName>ppt_w</p:attrName>
                                        </p:attrNameLst>
                                      </p:cBhvr>
                                      <p:tavLst>
                                        <p:tav tm="0">
                                          <p:val>
                                            <p:fltVal val="0"/>
                                          </p:val>
                                        </p:tav>
                                        <p:tav tm="100000">
                                          <p:val>
                                            <p:strVal val="#ppt_w"/>
                                          </p:val>
                                        </p:tav>
                                      </p:tavLst>
                                    </p:anim>
                                    <p:anim calcmode="lin" valueType="num">
                                      <p:cBhvr>
                                        <p:cTn id="18" dur="2500" fill="hold"/>
                                        <p:tgtEl>
                                          <p:spTgt spid="2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P build="whole" bldLvl="1" animBg="1" rev="0" advAuto="0" spid="204" grpId="2"/>
      <p:bldP build="whole" bldLvl="1" animBg="1" rev="0" advAuto="0" spid="202" grpId="3"/>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 name="pasted-image.tiff"/>
          <p:cNvPicPr>
            <a:picLocks noChangeAspect="1"/>
          </p:cNvPicPr>
          <p:nvPr/>
        </p:nvPicPr>
        <p:blipFill>
          <a:blip r:embed="rId2">
            <a:extLst/>
          </a:blip>
          <a:srcRect l="10877" t="0" r="0" b="0"/>
          <a:stretch>
            <a:fillRect/>
          </a:stretch>
        </p:blipFill>
        <p:spPr>
          <a:xfrm>
            <a:off x="478" y="-3836"/>
            <a:ext cx="13003845" cy="9761377"/>
          </a:xfrm>
          <a:prstGeom prst="rect">
            <a:avLst/>
          </a:prstGeom>
          <a:ln w="12700">
            <a:miter lim="400000"/>
          </a:ln>
        </p:spPr>
      </p:pic>
      <p:pic>
        <p:nvPicPr>
          <p:cNvPr id="209" name="pasted-image.png"/>
          <p:cNvPicPr>
            <a:picLocks noChangeAspect="1"/>
          </p:cNvPicPr>
          <p:nvPr/>
        </p:nvPicPr>
        <p:blipFill>
          <a:blip r:embed="rId3">
            <a:extLst/>
          </a:blip>
          <a:srcRect l="19464" t="0" r="18162" b="0"/>
          <a:stretch>
            <a:fillRect/>
          </a:stretch>
        </p:blipFill>
        <p:spPr>
          <a:xfrm>
            <a:off x="118334" y="548028"/>
            <a:ext cx="7611448" cy="2034835"/>
          </a:xfrm>
          <a:prstGeom prst="rect">
            <a:avLst/>
          </a:prstGeom>
          <a:ln w="12700">
            <a:miter lim="400000"/>
          </a:ln>
        </p:spPr>
      </p:pic>
      <p:pic>
        <p:nvPicPr>
          <p:cNvPr id="210" name="pasted-image.png"/>
          <p:cNvPicPr>
            <a:picLocks noChangeAspect="0"/>
          </p:cNvPicPr>
          <p:nvPr/>
        </p:nvPicPr>
        <p:blipFill>
          <a:blip r:embed="rId4">
            <a:extLst/>
          </a:blip>
          <a:stretch>
            <a:fillRect/>
          </a:stretch>
        </p:blipFill>
        <p:spPr>
          <a:xfrm>
            <a:off x="334400" y="2124604"/>
            <a:ext cx="7179138" cy="1515269"/>
          </a:xfrm>
          <a:prstGeom prst="rect">
            <a:avLst/>
          </a:prstGeom>
          <a:ln w="12700">
            <a:miter lim="400000"/>
          </a:ln>
          <a:effectLst>
            <a:outerShdw sx="100000" sy="100000" kx="0" ky="0" algn="b" rotWithShape="0" blurRad="177800" dist="141282" dir="7777311">
              <a:srgbClr val="000000"/>
            </a:outerShdw>
          </a:effectLst>
        </p:spPr>
      </p:pic>
      <p:sp>
        <p:nvSpPr>
          <p:cNvPr id="211" name="Shape 211"/>
          <p:cNvSpPr/>
          <p:nvPr/>
        </p:nvSpPr>
        <p:spPr>
          <a:xfrm>
            <a:off x="688449" y="3535679"/>
            <a:ext cx="6061399" cy="1146049"/>
          </a:xfrm>
          <a:prstGeom prst="rect">
            <a:avLst/>
          </a:prstGeom>
          <a:ln w="12700">
            <a:miter lim="400000"/>
          </a:ln>
          <a:effectLst>
            <a:outerShdw sx="100000" sy="100000" kx="0" ky="0" algn="b" rotWithShape="0" blurRad="50800" dist="25400" dir="191233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pc="70" sz="5600">
                <a:ln w="18899">
                  <a:solidFill>
                    <a:srgbClr val="0F1823">
                      <a:alpha val="6500"/>
                    </a:srgbClr>
                  </a:solidFill>
                </a:ln>
                <a:solidFill>
                  <a:srgbClr val="FCFCFD">
                    <a:alpha val="95000"/>
                  </a:srgbClr>
                </a:solidFill>
                <a:effectLst>
                  <a:outerShdw sx="100000" sy="100000" kx="0" ky="0" algn="b" rotWithShape="0" blurRad="63500" dist="127000" dir="7680000">
                    <a:srgbClr val="000000">
                      <a:alpha val="32000"/>
                    </a:srgbClr>
                  </a:outerShdw>
                </a:effectLst>
                <a:latin typeface="Dominican"/>
                <a:ea typeface="Dominican"/>
                <a:cs typeface="Dominican"/>
                <a:sym typeface="Dominican"/>
              </a:defRPr>
            </a:lvl1pPr>
          </a:lstStyle>
          <a:p>
            <a:pPr/>
            <a:r>
              <a:t>Genesis 19:17 </a:t>
            </a:r>
          </a:p>
        </p:txBody>
      </p:sp>
      <p:sp>
        <p:nvSpPr>
          <p:cNvPr id="212" name="Shape 212"/>
          <p:cNvSpPr/>
          <p:nvPr/>
        </p:nvSpPr>
        <p:spPr>
          <a:xfrm>
            <a:off x="254728" y="7787216"/>
            <a:ext cx="12495344" cy="1460501"/>
          </a:xfrm>
          <a:prstGeom prst="rect">
            <a:avLst/>
          </a:prstGeom>
          <a:solidFill>
            <a:srgbClr val="C9C9C9">
              <a:alpha val="80942"/>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900">
                <a:solidFill>
                  <a:srgbClr val="000000"/>
                </a:solidFill>
                <a:latin typeface="Avenir Next"/>
                <a:ea typeface="Avenir Next"/>
                <a:cs typeface="Avenir Next"/>
                <a:sym typeface="Avenir Next"/>
              </a:defRPr>
            </a:lvl1pPr>
          </a:lstStyle>
          <a:p>
            <a:pPr>
              <a:defRPr>
                <a:effectLst/>
              </a:defRPr>
            </a:pPr>
            <a:r>
              <a:t>18 minutes later, a second Boeing 767–United Airlines Flight 175–struck the south tower near the 60th floor.</a:t>
            </a:r>
          </a:p>
        </p:txBody>
      </p:sp>
      <p:sp>
        <p:nvSpPr>
          <p:cNvPr id="213" name="Shape 213"/>
          <p:cNvSpPr/>
          <p:nvPr/>
        </p:nvSpPr>
        <p:spPr>
          <a:xfrm>
            <a:off x="-16934" y="5861642"/>
            <a:ext cx="13038667" cy="1146049"/>
          </a:xfrm>
          <a:prstGeom prst="rect">
            <a:avLst/>
          </a:prstGeom>
          <a:gradFill>
            <a:gsLst>
              <a:gs pos="0">
                <a:srgbClr val="0096FF">
                  <a:alpha val="22343"/>
                </a:srgbClr>
              </a:gs>
              <a:gs pos="100000">
                <a:srgbClr val="0433FF">
                  <a:alpha val="52610"/>
                </a:srgbClr>
              </a:gs>
            </a:gsLst>
          </a:gra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214" name="Shape 214"/>
          <p:cNvSpPr/>
          <p:nvPr/>
        </p:nvSpPr>
        <p:spPr>
          <a:xfrm>
            <a:off x="2388971" y="5964766"/>
            <a:ext cx="8226858" cy="9398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800">
                <a:solidFill>
                  <a:srgbClr val="FFFFFF"/>
                </a:solidFill>
                <a:effectLst>
                  <a:outerShdw sx="100000" sy="100000" kx="0" ky="0" algn="b" rotWithShape="0" blurRad="63500" dist="63500" dir="3394953">
                    <a:srgbClr val="000000"/>
                  </a:outerShdw>
                </a:effectLst>
                <a:latin typeface="Avenir Next"/>
                <a:ea typeface="Avenir Next"/>
                <a:cs typeface="Avenir Next"/>
                <a:sym typeface="Avenir Next"/>
              </a:defRPr>
            </a:lvl1pPr>
          </a:lstStyle>
          <a:p>
            <a:pPr/>
            <a:r>
              <a:t>Tuesday September 11, 2001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6" name="pasted-image.tiff"/>
          <p:cNvPicPr>
            <a:picLocks noChangeAspect="1"/>
          </p:cNvPicPr>
          <p:nvPr/>
        </p:nvPicPr>
        <p:blipFill>
          <a:blip r:embed="rId2">
            <a:extLst/>
          </a:blip>
          <a:srcRect l="10877" t="0" r="0" b="0"/>
          <a:stretch>
            <a:fillRect/>
          </a:stretch>
        </p:blipFill>
        <p:spPr>
          <a:xfrm>
            <a:off x="478" y="-3836"/>
            <a:ext cx="13003845" cy="9761377"/>
          </a:xfrm>
          <a:prstGeom prst="rect">
            <a:avLst/>
          </a:prstGeom>
          <a:ln w="12700">
            <a:miter lim="400000"/>
          </a:ln>
        </p:spPr>
      </p:pic>
      <p:pic>
        <p:nvPicPr>
          <p:cNvPr id="217" name="pasted-image.png"/>
          <p:cNvPicPr>
            <a:picLocks noChangeAspect="1"/>
          </p:cNvPicPr>
          <p:nvPr/>
        </p:nvPicPr>
        <p:blipFill>
          <a:blip r:embed="rId3">
            <a:extLst/>
          </a:blip>
          <a:srcRect l="19464" t="0" r="18162" b="0"/>
          <a:stretch>
            <a:fillRect/>
          </a:stretch>
        </p:blipFill>
        <p:spPr>
          <a:xfrm>
            <a:off x="118334" y="548028"/>
            <a:ext cx="7611448" cy="2034835"/>
          </a:xfrm>
          <a:prstGeom prst="rect">
            <a:avLst/>
          </a:prstGeom>
          <a:ln w="12700">
            <a:miter lim="400000"/>
          </a:ln>
        </p:spPr>
      </p:pic>
      <p:pic>
        <p:nvPicPr>
          <p:cNvPr id="218" name="pasted-image.png"/>
          <p:cNvPicPr>
            <a:picLocks noChangeAspect="0"/>
          </p:cNvPicPr>
          <p:nvPr/>
        </p:nvPicPr>
        <p:blipFill>
          <a:blip r:embed="rId4">
            <a:extLst/>
          </a:blip>
          <a:stretch>
            <a:fillRect/>
          </a:stretch>
        </p:blipFill>
        <p:spPr>
          <a:xfrm>
            <a:off x="334400" y="2124604"/>
            <a:ext cx="7179138" cy="1515269"/>
          </a:xfrm>
          <a:prstGeom prst="rect">
            <a:avLst/>
          </a:prstGeom>
          <a:ln w="12700">
            <a:miter lim="400000"/>
          </a:ln>
          <a:effectLst>
            <a:outerShdw sx="100000" sy="100000" kx="0" ky="0" algn="b" rotWithShape="0" blurRad="177800" dist="141282" dir="7777311">
              <a:srgbClr val="000000"/>
            </a:outerShdw>
          </a:effectLst>
        </p:spPr>
      </p:pic>
      <p:sp>
        <p:nvSpPr>
          <p:cNvPr id="219" name="Shape 219"/>
          <p:cNvSpPr/>
          <p:nvPr/>
        </p:nvSpPr>
        <p:spPr>
          <a:xfrm>
            <a:off x="688449" y="3535679"/>
            <a:ext cx="6061399" cy="1146049"/>
          </a:xfrm>
          <a:prstGeom prst="rect">
            <a:avLst/>
          </a:prstGeom>
          <a:ln w="12700">
            <a:miter lim="400000"/>
          </a:ln>
          <a:effectLst>
            <a:outerShdw sx="100000" sy="100000" kx="0" ky="0" algn="b" rotWithShape="0" blurRad="50800" dist="25400" dir="191233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pc="70" sz="5600">
                <a:ln w="18899">
                  <a:solidFill>
                    <a:srgbClr val="0F1823">
                      <a:alpha val="6500"/>
                    </a:srgbClr>
                  </a:solidFill>
                </a:ln>
                <a:solidFill>
                  <a:srgbClr val="FCFCFD">
                    <a:alpha val="95000"/>
                  </a:srgbClr>
                </a:solidFill>
                <a:effectLst>
                  <a:outerShdw sx="100000" sy="100000" kx="0" ky="0" algn="b" rotWithShape="0" blurRad="63500" dist="127000" dir="7680000">
                    <a:srgbClr val="000000">
                      <a:alpha val="32000"/>
                    </a:srgbClr>
                  </a:outerShdw>
                </a:effectLst>
                <a:latin typeface="Dominican"/>
                <a:ea typeface="Dominican"/>
                <a:cs typeface="Dominican"/>
                <a:sym typeface="Dominican"/>
              </a:defRPr>
            </a:lvl1pPr>
          </a:lstStyle>
          <a:p>
            <a:pPr/>
            <a:r>
              <a:t>Genesis 19:17 </a:t>
            </a:r>
          </a:p>
        </p:txBody>
      </p:sp>
      <p:sp>
        <p:nvSpPr>
          <p:cNvPr id="220" name="Shape 220"/>
          <p:cNvSpPr/>
          <p:nvPr/>
        </p:nvSpPr>
        <p:spPr>
          <a:xfrm>
            <a:off x="-16934" y="5861642"/>
            <a:ext cx="13038667" cy="1146049"/>
          </a:xfrm>
          <a:prstGeom prst="rect">
            <a:avLst/>
          </a:prstGeom>
          <a:gradFill>
            <a:gsLst>
              <a:gs pos="0">
                <a:srgbClr val="0096FF">
                  <a:alpha val="22343"/>
                </a:srgbClr>
              </a:gs>
              <a:gs pos="100000">
                <a:srgbClr val="0433FF">
                  <a:alpha val="52610"/>
                </a:srgbClr>
              </a:gs>
            </a:gsLst>
          </a:gra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221" name="Shape 221"/>
          <p:cNvSpPr/>
          <p:nvPr/>
        </p:nvSpPr>
        <p:spPr>
          <a:xfrm>
            <a:off x="2388971" y="5964766"/>
            <a:ext cx="8226858" cy="9398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800">
                <a:solidFill>
                  <a:srgbClr val="FFFFFF"/>
                </a:solidFill>
                <a:effectLst>
                  <a:outerShdw sx="100000" sy="100000" kx="0" ky="0" algn="b" rotWithShape="0" blurRad="63500" dist="63500" dir="3394953">
                    <a:srgbClr val="000000"/>
                  </a:outerShdw>
                </a:effectLst>
                <a:latin typeface="Avenir Next"/>
                <a:ea typeface="Avenir Next"/>
                <a:cs typeface="Avenir Next"/>
                <a:sym typeface="Avenir Next"/>
              </a:defRPr>
            </a:lvl1pPr>
          </a:lstStyle>
          <a:p>
            <a:pPr/>
            <a:r>
              <a:t>Tuesday September 11, 2001</a:t>
            </a:r>
          </a:p>
        </p:txBody>
      </p:sp>
      <p:sp>
        <p:nvSpPr>
          <p:cNvPr id="222" name="Shape 222"/>
          <p:cNvSpPr/>
          <p:nvPr/>
        </p:nvSpPr>
        <p:spPr>
          <a:xfrm>
            <a:off x="254728" y="7541683"/>
            <a:ext cx="12495344" cy="1409701"/>
          </a:xfrm>
          <a:prstGeom prst="rect">
            <a:avLst/>
          </a:prstGeom>
          <a:solidFill>
            <a:srgbClr val="C9C9C9">
              <a:alpha val="80942"/>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700">
                <a:solidFill>
                  <a:srgbClr val="000000"/>
                </a:solidFill>
                <a:latin typeface="Avenir Next"/>
                <a:ea typeface="Avenir Next"/>
                <a:cs typeface="Avenir Next"/>
                <a:sym typeface="Avenir Next"/>
              </a:defRPr>
            </a:lvl1pPr>
          </a:lstStyle>
          <a:p>
            <a:pPr>
              <a:defRPr>
                <a:effectLst/>
              </a:defRPr>
            </a:pPr>
            <a:r>
              <a:t>Approximately 17,400 civilians were in the World Trade Center twin towers at the time of the attacks.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pasted-image.tiff"/>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225" name="Shape 225"/>
          <p:cNvSpPr/>
          <p:nvPr/>
        </p:nvSpPr>
        <p:spPr>
          <a:xfrm>
            <a:off x="254728" y="7399866"/>
            <a:ext cx="12495344" cy="2133601"/>
          </a:xfrm>
          <a:prstGeom prst="rect">
            <a:avLst/>
          </a:prstGeom>
          <a:solidFill>
            <a:srgbClr val="C9C9C9">
              <a:alpha val="80942"/>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900">
                <a:solidFill>
                  <a:srgbClr val="000000"/>
                </a:solidFill>
                <a:latin typeface="Avenir Next"/>
                <a:ea typeface="Avenir Next"/>
                <a:cs typeface="Avenir Next"/>
                <a:sym typeface="Avenir Next"/>
              </a:defRPr>
            </a:lvl1pPr>
          </a:lstStyle>
          <a:p>
            <a:pPr>
              <a:defRPr>
                <a:effectLst/>
              </a:defRPr>
            </a:pPr>
            <a:r>
              <a:t>American Airlines Flight 77 circled over downtown Washington, D.C., and slammed into the west side of the Pentagon military headquarters at 9:45 a.m.</a:t>
            </a:r>
          </a:p>
        </p:txBody>
      </p:sp>
      <p:sp>
        <p:nvSpPr>
          <p:cNvPr id="226" name="Shape 226"/>
          <p:cNvSpPr/>
          <p:nvPr/>
        </p:nvSpPr>
        <p:spPr>
          <a:xfrm>
            <a:off x="-16934" y="5861642"/>
            <a:ext cx="13038667" cy="1146049"/>
          </a:xfrm>
          <a:prstGeom prst="rect">
            <a:avLst/>
          </a:prstGeom>
          <a:gradFill>
            <a:gsLst>
              <a:gs pos="0">
                <a:srgbClr val="0096FF">
                  <a:alpha val="22343"/>
                </a:srgbClr>
              </a:gs>
              <a:gs pos="100000">
                <a:srgbClr val="0433FF">
                  <a:alpha val="52610"/>
                </a:srgbClr>
              </a:gs>
            </a:gsLst>
          </a:gra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227" name="Shape 227"/>
          <p:cNvSpPr/>
          <p:nvPr/>
        </p:nvSpPr>
        <p:spPr>
          <a:xfrm>
            <a:off x="2388971" y="5964766"/>
            <a:ext cx="8226858" cy="939801"/>
          </a:xfrm>
          <a:prstGeom prst="rect">
            <a:avLst/>
          </a:prstGeom>
          <a:ln w="12700">
            <a:miter lim="400000"/>
          </a:ln>
          <a:effectLst>
            <a:outerShdw sx="100000" sy="100000" kx="0" ky="0" algn="b" rotWithShape="0" blurRad="177800" dist="141282" dir="777731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800">
                <a:solidFill>
                  <a:srgbClr val="FFFFFF"/>
                </a:solidFill>
                <a:effectLst>
                  <a:outerShdw sx="100000" sy="100000" kx="0" ky="0" algn="b" rotWithShape="0" blurRad="63500" dist="63500" dir="3394953">
                    <a:srgbClr val="000000"/>
                  </a:outerShdw>
                </a:effectLst>
                <a:latin typeface="Avenir Next"/>
                <a:ea typeface="Avenir Next"/>
                <a:cs typeface="Avenir Next"/>
                <a:sym typeface="Avenir Next"/>
              </a:defRPr>
            </a:lvl1pPr>
          </a:lstStyle>
          <a:p>
            <a:pPr/>
            <a:r>
              <a:t>Tuesday September 11, 2001</a:t>
            </a:r>
          </a:p>
        </p:txBody>
      </p:sp>
      <p:pic>
        <p:nvPicPr>
          <p:cNvPr id="228" name="pasted-image.png"/>
          <p:cNvPicPr>
            <a:picLocks noChangeAspect="1"/>
          </p:cNvPicPr>
          <p:nvPr/>
        </p:nvPicPr>
        <p:blipFill>
          <a:blip r:embed="rId3">
            <a:extLst/>
          </a:blip>
          <a:srcRect l="19464" t="0" r="18162" b="0"/>
          <a:stretch>
            <a:fillRect/>
          </a:stretch>
        </p:blipFill>
        <p:spPr>
          <a:xfrm>
            <a:off x="118334" y="548028"/>
            <a:ext cx="7611448" cy="2034835"/>
          </a:xfrm>
          <a:prstGeom prst="rect">
            <a:avLst/>
          </a:prstGeom>
          <a:ln w="12700">
            <a:miter lim="400000"/>
          </a:ln>
        </p:spPr>
      </p:pic>
      <p:pic>
        <p:nvPicPr>
          <p:cNvPr id="229" name="pasted-image.png"/>
          <p:cNvPicPr>
            <a:picLocks noChangeAspect="0"/>
          </p:cNvPicPr>
          <p:nvPr/>
        </p:nvPicPr>
        <p:blipFill>
          <a:blip r:embed="rId4">
            <a:extLst/>
          </a:blip>
          <a:stretch>
            <a:fillRect/>
          </a:stretch>
        </p:blipFill>
        <p:spPr>
          <a:xfrm>
            <a:off x="334400" y="2124604"/>
            <a:ext cx="7179138" cy="1515269"/>
          </a:xfrm>
          <a:prstGeom prst="rect">
            <a:avLst/>
          </a:prstGeom>
          <a:ln w="12700">
            <a:miter lim="400000"/>
          </a:ln>
          <a:effectLst>
            <a:outerShdw sx="100000" sy="100000" kx="0" ky="0" algn="b" rotWithShape="0" blurRad="177800" dist="141282" dir="7777311">
              <a:srgbClr val="000000"/>
            </a:outerShdw>
          </a:effectLst>
        </p:spPr>
      </p:pic>
      <p:sp>
        <p:nvSpPr>
          <p:cNvPr id="230" name="Shape 230"/>
          <p:cNvSpPr/>
          <p:nvPr/>
        </p:nvSpPr>
        <p:spPr>
          <a:xfrm>
            <a:off x="688449" y="3535679"/>
            <a:ext cx="6061399" cy="1146049"/>
          </a:xfrm>
          <a:prstGeom prst="rect">
            <a:avLst/>
          </a:prstGeom>
          <a:ln w="12700">
            <a:miter lim="400000"/>
          </a:ln>
          <a:effectLst>
            <a:outerShdw sx="100000" sy="100000" kx="0" ky="0" algn="b" rotWithShape="0" blurRad="50800" dist="25400" dir="191233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pc="70" sz="5600">
                <a:ln w="18899">
                  <a:solidFill>
                    <a:srgbClr val="0F1823">
                      <a:alpha val="6500"/>
                    </a:srgbClr>
                  </a:solidFill>
                </a:ln>
                <a:solidFill>
                  <a:srgbClr val="FCFCFD">
                    <a:alpha val="95000"/>
                  </a:srgbClr>
                </a:solidFill>
                <a:effectLst>
                  <a:outerShdw sx="100000" sy="100000" kx="0" ky="0" algn="b" rotWithShape="0" blurRad="63500" dist="127000" dir="7680000">
                    <a:srgbClr val="000000">
                      <a:alpha val="32000"/>
                    </a:srgbClr>
                  </a:outerShdw>
                </a:effectLst>
                <a:latin typeface="Dominican"/>
                <a:ea typeface="Dominican"/>
                <a:cs typeface="Dominican"/>
                <a:sym typeface="Dominican"/>
              </a:defRPr>
            </a:lvl1pPr>
          </a:lstStyle>
          <a:p>
            <a:pPr/>
            <a:r>
              <a:t>Genesis 19:17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pasted-image.tiff"/>
          <p:cNvPicPr>
            <a:picLocks noChangeAspect="1"/>
          </p:cNvPicPr>
          <p:nvPr/>
        </p:nvPicPr>
        <p:blipFill>
          <a:blip r:embed="rId2">
            <a:extLst/>
          </a:blip>
          <a:stretch>
            <a:fillRect/>
          </a:stretch>
        </p:blipFill>
        <p:spPr>
          <a:xfrm>
            <a:off x="0" y="7905"/>
            <a:ext cx="13004801" cy="7502590"/>
          </a:xfrm>
          <a:prstGeom prst="rect">
            <a:avLst/>
          </a:prstGeom>
          <a:ln w="12700">
            <a:miter lim="400000"/>
          </a:ln>
        </p:spPr>
      </p:pic>
      <p:sp>
        <p:nvSpPr>
          <p:cNvPr id="233" name="Shape 233"/>
          <p:cNvSpPr/>
          <p:nvPr/>
        </p:nvSpPr>
        <p:spPr>
          <a:xfrm>
            <a:off x="2388971" y="38099"/>
            <a:ext cx="8226858" cy="939801"/>
          </a:xfrm>
          <a:prstGeom prst="rect">
            <a:avLst/>
          </a:prstGeom>
          <a:ln w="12700">
            <a:miter lim="400000"/>
          </a:ln>
          <a:effectLst>
            <a:outerShdw sx="100000" sy="100000" kx="0" ky="0" algn="b" rotWithShape="0" blurRad="76200" dist="59392" dir="777731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800">
                <a:solidFill>
                  <a:srgbClr val="FFFFFF"/>
                </a:solidFill>
                <a:effectLst>
                  <a:outerShdw sx="100000" sy="100000" kx="0" ky="0" algn="b" rotWithShape="0" blurRad="63500" dist="63500" dir="7147265">
                    <a:srgbClr val="000000"/>
                  </a:outerShdw>
                </a:effectLst>
                <a:latin typeface="Avenir Next"/>
                <a:ea typeface="Avenir Next"/>
                <a:cs typeface="Avenir Next"/>
                <a:sym typeface="Avenir Next"/>
              </a:defRPr>
            </a:lvl1pPr>
          </a:lstStyle>
          <a:p>
            <a:pPr/>
            <a:r>
              <a:t>Tuesday September 11, 2001</a:t>
            </a:r>
          </a:p>
        </p:txBody>
      </p:sp>
      <p:sp>
        <p:nvSpPr>
          <p:cNvPr id="234" name="Shape 234"/>
          <p:cNvSpPr/>
          <p:nvPr/>
        </p:nvSpPr>
        <p:spPr>
          <a:xfrm>
            <a:off x="254728" y="5323416"/>
            <a:ext cx="12495344" cy="4152901"/>
          </a:xfrm>
          <a:prstGeom prst="rect">
            <a:avLst/>
          </a:prstGeom>
          <a:solidFill>
            <a:srgbClr val="C9C9C9">
              <a:alpha val="80942"/>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900">
                <a:solidFill>
                  <a:srgbClr val="000000"/>
                </a:solidFill>
                <a:latin typeface="Avenir Next"/>
                <a:ea typeface="Avenir Next"/>
                <a:cs typeface="Avenir Next"/>
                <a:sym typeface="Avenir Next"/>
              </a:defRPr>
            </a:lvl1pPr>
          </a:lstStyle>
          <a:p>
            <a:pPr>
              <a:defRPr>
                <a:effectLst/>
              </a:defRPr>
            </a:pPr>
            <a:r>
              <a:t>A fourth California-bound plane–United Flight 93–was hijacked after leaving Newark International Airport in New Jersey.. Passengers successfully overcame the hijackers causing the plane to crash in a rural field in western Pennsylvania at 10:10 a.m. All 45 people aboard were killed.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