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 McClain"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comments" Target="comments/comment1.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9T11:50:18.285" idx="1">
    <p:pos x="5114" y="486"/>
    <p:text>Psalm 45:6–7 (NKJV)
6 Your throne, O God, is forever and ever; A scepter of righteousness is the scepter of Your kingdom. 7 You love righteousness and hate wickedness; Therefore God, Your God, has anointed You With the oil of gladness more than Your companions.</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A Study of Messianic Psalms</a:t>
            </a:r>
          </a:p>
          <a:p>
            <a:pPr/>
            <a:r>
              <a:t>BY JASON JACKSON</a:t>
            </a:r>
          </a:p>
          <a:p>
            <a:pPr/>
            <a:r>
              <a:t>.byline</a:t>
            </a:r>
          </a:p>
          <a:p>
            <a:pPr/>
            <a:r>
              <a:t>Shortly before his ascension, Christ reminded the disciples concerning some of the things he had taught them. He brought to their attention the truth that “all things must needs be fulfilled, which are written in the law of Moses, and the prophets, and the psalms, concerning me” (Lk. 24:44).</a:t>
            </a:r>
          </a:p>
          <a:p>
            <a:pPr/>
            <a:r>
              <a:t>From Genesis to Malachi, one can see the progressive message of the coming Savior, the Anointed, the Seed of David, the suffering Servant, the Prince of peace. As the remarks of the Lord reveal, the book of Psalms also previewed his coming and his work.</a:t>
            </a:r>
          </a:p>
          <a:p>
            <a:pPr/>
            <a:r>
              <a:t>What are the criteria for classifying a psalm as Messianic? First, Jesus said the Psalms spoke of him (Lk. 24:44). Second, specific psalms are designated as Messianic by inspired New Testament writers.</a:t>
            </a:r>
          </a:p>
          <a:p>
            <a:pPr/>
            <a:r>
              <a:t>The Nature of Christ</a:t>
            </a:r>
          </a:p>
          <a:p>
            <a:pPr/>
            <a:r>
              <a:t>The nature of Christ is one area the Messianic psalms preview. The name for deity, God, is applied to Christ by none less than the Father himself. “Thy throne, O God, is for ever and ever” (Psa. 45:6-7; Heb. 1:8-9).</a:t>
            </a:r>
          </a:p>
          <a:p>
            <a:pPr/>
            <a:r>
              <a:t>Jesus is also called the Son of God. “Thou art my son. This day have I begotten thee” (Psa. 2:7; Heb. 1:5). As one who possesses the nature of God, Jesus is worthy of worship. “And let all the angels worship him” (Psa. 97:7; Heb. 1:6).</a:t>
            </a:r>
          </a:p>
          <a:p>
            <a:pPr/>
            <a:r>
              <a:t>Likewise, the prophetic Scriptures recognize his humanity. “What is man, that thou art mindful of him? Or the son of man, that thou visitest him? Thou madest him a little lower than the angels? But we behold him who hath been made a little lower than the angels, even Jesus?” (Heb. 1:6-7,9; cf. Psa. 8:4-6).</a:t>
            </a:r>
          </a:p>
          <a:p>
            <a:pPr/>
            <a:r>
              <a:t>Christ’s Work</a:t>
            </a:r>
          </a:p>
          <a:p>
            <a:pPr/>
            <a:r>
              <a:t>In addition to the nature of Christ, the Psalms also anticipated his work. “I come to do thy will, O God” (Psa. 40:7-8; Heb. 10:7). The roles of both king and priest would be an integral part in his work. “Your throne, O God, is for ever and ever. A sceptre of equity is the sceptre of your kingdom” (Psa. 45:6-7; Heb. 1:8-9).</a:t>
            </a:r>
          </a:p>
          <a:p>
            <a:pPr/>
            <a:r>
              <a:t>David wrote, “Jehovah saith unto my Lord, Sit thou at my right hand until I make thine enemies thy footstool. Jehovah will send forth the rod of thy strength out of Zion: Rule thou in the midst of thine enemies” (Psa. 110:1-2; Mt. 22:43-44; Mk. 12:36; Lk. 20:42-43; Acts 2:34-35; 1 Cor. 15:25; Heb. 1:13; 10:12-13).</a:t>
            </a:r>
          </a:p>
          <a:p>
            <a:pPr/>
            <a:r>
              <a:t>Christ’s atoning work as priest is observed in the following prophetic declaration: “Thou art a priest for ever, after the order of Melchizedek” (Psa. 110:4; Heb. 5:6,10; 6:20; 7:17,21).</a:t>
            </a:r>
          </a:p>
          <a:p>
            <a:pPr/>
            <a:r>
              <a:t>The Rejection of Christ</a:t>
            </a:r>
          </a:p>
          <a:p>
            <a:pPr/>
            <a:r>
              <a:t>As the Gospel records indicate, Jesus Christ was rejected by the Jews. This was no surprise to the Father, the Son, nor the Holy Spirit. The fact of his rejection was noted in Messianic psalms centuries before (as well as other passages like Isaiah 53). In opposition to the popular theory of dispensational premillennialism, which views the Jews’ rejection as an unexpected ordeal, the Scriptures had declared: “The stone which the builders rejected is become the head of the corner” (Psa. 118:22-23; Mt. 21:42; Mk. 12:10-11; Lk. 20:17; Acts 4:11; Eph. 2:20; 1 Pet. 2:7).</a:t>
            </a:r>
          </a:p>
          <a:p>
            <a:pPr/>
            <a:r>
              <a:t>In connection with this foreknown rejection, the Psalms displayed an awareness of the Lord’s betrayal. Christ quoted from Psalm 41:9, saying: “I speak not of all of you: I know whom I have chosen: but that the scripture may be fulfilled, he that eateth my bread lifted up his heel against me” (Jn. 13:18).</a:t>
            </a:r>
          </a:p>
          <a:p>
            <a:pPr/>
            <a:r>
              <a:t>Interestingly, in this quotation Christ omits the phrase, “in whom I trusted” (vs. 9). The situation of the Psalmist typified the Lord’s own circumstances; however, while the picture of a friend’s betrayal was generally appropriate, the one element which the Lord excludes was not characteristic of his relationship with Judas. He knew in advance that Judas would betray him; it could not be said that the Lord “trusted” him (Jn. 6:64).</a:t>
            </a:r>
          </a:p>
          <a:p>
            <a:pPr/>
            <a:r>
              <a:t>Psalm 41:9 illustrates how the experiences faced by the psalmists were often types of the kinds of ordeals that Christ would experience. A type involves similarities, not an exact duplication.</a:t>
            </a:r>
          </a:p>
          <a:p>
            <a:pPr/>
            <a:r>
              <a:t>Psalm 69 contains a great deal of Messianic material, but the entire Psalm is not Messianic. In view of the flawless character of Jesus, verse five was obviously applicable only to the inspired composer, for he said: “O God, thou knowest my foolishness; and my sins are not hid from thee.” The correct interpretation of Messianic psalms is known by the light of the New Testament and its usage of them.</a:t>
            </a:r>
          </a:p>
          <a:p>
            <a:pPr/>
            <a:r>
              <a:t>Jesus’ Suffering and Death</a:t>
            </a:r>
          </a:p>
          <a:p>
            <a:pPr/>
            <a:r>
              <a:t>No passage in all of the Bible predicts the suffering and death of Christ in the way Psalm 22 does. “My God, my God, why hast thou forsaken me?” (Psa. 22:1; Mt. 27:46; Mk. 15:34). The antagonism and malice of the crowd is observed. “Commit yourself unto Jehovah, let him deliver you” (Psa. 22:8; Mt. 27:43). Details relating to his death were previewed. “They pierced my hands and my feet” (Psa. 22:16; Jn. 20:25). “They part my garments among them” (Psa. 22:18; Mt. 27:35; Lk. 23:34; Jn. 19:24).</a:t>
            </a:r>
          </a:p>
          <a:p>
            <a:pPr/>
            <a:r>
              <a:t>The Resurrection</a:t>
            </a:r>
          </a:p>
          <a:p>
            <a:pPr/>
            <a:r>
              <a:t>One of the most remarkable features of the Messianic psalms is found in the prophecy of Jesus’ resurrection.</a:t>
            </a:r>
          </a:p>
          <a:p>
            <a:pPr/>
            <a:r>
              <a:t>“I have set Jehovah always before me: Because he is at my right hand, I shall not be moved. Therefore, my heart is glad, and my glory rejoiceth: My flesh also shall dwell in safety. For thou wilt not leave my soul to Sheol; neither wilt thou suffer thy holy one to see corruption” (Psa. 16:8-10).</a:t>
            </a:r>
          </a:p>
          <a:p>
            <a:pPr/>
            <a:r>
              <a:t>This Psalm does not portray some experience of the writer which finds its fulfillment in the life of Christ. To the contrary, it is a prediction by the prophet David which has nothing to do with his own death.</a:t>
            </a:r>
          </a:p>
          <a:p>
            <a:pPr/>
            <a:r>
              <a:t>The New Testament commentary of the inspired Peter is this:</a:t>
            </a:r>
          </a:p>
          <a:p>
            <a:pPr/>
            <a:r>
              <a:t>“Brethren, I may say unto you freely of the patriarch David, that he both died and was buried, and his tomb is with us unto this day. Being therefore a prophet, and knowing that God had sworn with an oath to him, that of the fruit of his loins he would set one upon his throne, he foreseeing this spake of the resurrection of the Christ, that neither was he left unto Hades, nor did his flesh see corruption” (Acts 2:29-31).</a:t>
            </a:r>
          </a:p>
          <a:p>
            <a:pPr/>
            <a:r>
              <a:t>Anthony Ash comments on Psalm 16:10 in the following way:</a:t>
            </a:r>
          </a:p>
          <a:p>
            <a:pPr/>
            <a:r>
              <a:t>“In Acts 2, Peter, quoting from the LXX, applies this verse to Jesus’ resurrection. Pit has the same consonants as the word for ‘corruption’ (the LXX translation), which lends itself to Peter’s argument (see also Acts 13:35). However Peter may have been guided by God in applying this text, the psalmist is not teaching resurrection here” (75; emphasis added).</a:t>
            </a:r>
          </a:p>
          <a:p>
            <a:pPr/>
            <a:r>
              <a:t>The problem is: Peter’s language does not lend itself to Ash’s argument. Ash implies that even though the psalmist was not teaching the resurrection, God could have guided Peter to say that the psalmist was speaking of the resurrection.</a:t>
            </a:r>
          </a:p>
          <a:p>
            <a:pPr/>
            <a:r>
              <a:t>Peter, by the Spirit of truth (Jn. 16:13), affirmed that David was a prophet, and that he foresaw, and spake of the resurrection of the Christ (Acts 2:30-31). It is incredible that one should claim: “The psalmist is not teaching resurrection here.” Peter does not suggest that the language of Psalm 16:10 is simply a fitting way to speak of Christ’s resurrection. He argues, in the clearest terms possible, that David was prophesying about the resurrection of Jesus when he wrote Psalm 16:10. Paul makes the same point in Acts 13:35-37.</a:t>
            </a:r>
          </a:p>
          <a:p>
            <a:pPr/>
            <a:r>
              <a:t>Ash’s statements contradict the inspired commentary of the New Testament. His thoughts must be rejected. Interestingly, the gentleman says elsewhere: “If the New Testament use of the Old Testament does not suit our conditions of understanding, it is we who must change” (29). We might say to him this parable, “Physician, heal thyself.”</a:t>
            </a:r>
          </a:p>
          <a:p>
            <a:pPr/>
            <a:r>
              <a:t>Conclusion</a:t>
            </a:r>
          </a:p>
          <a:p>
            <a:pPr/>
            <a:r>
              <a:t>The book of Psalms provides a thrilling study of Christ. His nature, work, rejection, betrayal, suffering, death, and resurrection are all previewed there.</a:t>
            </a:r>
          </a:p>
          <a:p>
            <a:pPr/>
            <a:r>
              <a:t>“Now therefore be wise, O ye kings: Be instructed, ye judges of the earth. Serve Jehovah with fear, And rejoice with trembling. Kiss the son, lest he be angry, and ye perish in the way. For his wrath will soon be kindled. Blessed are all they that take refuge in him” (Psa. 2:10-12).</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tif"/><Relationship Id="rId4" Type="http://schemas.openxmlformats.org/officeDocument/2006/relationships/image" Target="../media/image6.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Shape 16"/>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Shape 17"/>
          <p:cNvSpPr/>
          <p:nvPr>
            <p:ph type="title"/>
          </p:nvPr>
        </p:nvSpPr>
        <p:spPr>
          <a:xfrm>
            <a:off x="508000" y="4140200"/>
            <a:ext cx="7200900" cy="2413000"/>
          </a:xfrm>
          <a:prstGeom prst="rect">
            <a:avLst/>
          </a:prstGeom>
        </p:spPr>
        <p:txBody>
          <a:bodyPr/>
          <a:lstStyle>
            <a:lvl1pPr algn="l"/>
          </a:lstStyle>
          <a:p>
            <a:pPr/>
            <a:r>
              <a:t>Title Text</a:t>
            </a:r>
          </a:p>
        </p:txBody>
      </p:sp>
      <p:sp>
        <p:nvSpPr>
          <p:cNvPr id="18" name="Shape 18"/>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–Johnny Appleseed</a:t>
            </a:r>
          </a:p>
        </p:txBody>
      </p:sp>
      <p:sp>
        <p:nvSpPr>
          <p:cNvPr id="108" name="Shape 108"/>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pic>
        <p:nvPicPr>
          <p:cNvPr id="131" name="TSDErrorImageIcon.pdf"/>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32" name="Shape 132"/>
          <p:cNvSpPr/>
          <p:nvPr>
            <p:ph type="sldNum" sz="quarter" idx="2"/>
          </p:nvPr>
        </p:nvSpPr>
        <p:spPr>
          <a:xfrm>
            <a:off x="12666603" y="54920"/>
            <a:ext cx="338198" cy="409449"/>
          </a:xfrm>
          <a:prstGeom prst="rect">
            <a:avLst/>
          </a:prstGeom>
        </p:spPr>
        <p:txBody>
          <a:bodyPr lIns="65023" tIns="65023" rIns="65023" bIns="65023" anchor="ctr"/>
          <a:lstStyle>
            <a:lvl1pPr algn="r" defTabSz="1300480">
              <a:defRPr>
                <a:solidFill>
                  <a:srgbClr val="FFFFFF"/>
                </a:solidFill>
                <a:effectLst>
                  <a:outerShdw sx="100000" sy="100000" kx="0" ky="0" algn="b" rotWithShape="0" blurRad="38100" dist="38100" dir="2700000">
                    <a:srgbClr val="000000">
                      <a:alpha val="43137"/>
                    </a:srgbClr>
                  </a:outerShdw>
                </a:effectLst>
                <a:latin typeface="Calligraph421 BT"/>
                <a:ea typeface="Calligraph421 BT"/>
                <a:cs typeface="Calligraph421 BT"/>
                <a:sym typeface="Calligraph421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Shape 139"/>
          <p:cNvSpPr/>
          <p:nvPr/>
        </p:nvSpPr>
        <p:spPr>
          <a:xfrm>
            <a:off x="1422400" y="2019300"/>
            <a:ext cx="10166101" cy="127"/>
          </a:xfrm>
          <a:prstGeom prst="line">
            <a:avLst/>
          </a:prstGeom>
          <a:ln w="12700">
            <a:solidFill>
              <a:srgbClr val="B5B5AF"/>
            </a:solidFill>
            <a:miter lim="400000"/>
          </a:ln>
          <a:effectLst>
            <a:outerShdw sx="100000" sy="100000" kx="0" ky="0" algn="b" rotWithShape="0" blurRad="12700" dist="12700" dir="0">
              <a:srgbClr val="FFFFFF">
                <a:alpha val="82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0" name="Shape 140"/>
          <p:cNvSpPr/>
          <p:nvPr>
            <p:ph type="title"/>
          </p:nvPr>
        </p:nvSpPr>
        <p:spPr>
          <a:xfrm>
            <a:off x="1270000" y="254000"/>
            <a:ext cx="10464800" cy="1714500"/>
          </a:xfrm>
          <a:prstGeom prst="rect">
            <a:avLst/>
          </a:prstGeom>
        </p:spPr>
        <p:txBody>
          <a:bodyPr anchor="b"/>
          <a:lstStyle>
            <a:lvl1pPr>
              <a:lnSpc>
                <a:spcPct val="100000"/>
              </a:lnSpc>
              <a:spcBef>
                <a:spcPts val="0"/>
              </a:spcBef>
              <a:defRPr sz="6400">
                <a:solidFill>
                  <a:srgbClr val="000000"/>
                </a:solidFill>
                <a:latin typeface="Copperplate"/>
                <a:ea typeface="Copperplate"/>
                <a:cs typeface="Copperplate"/>
                <a:sym typeface="Copperplate"/>
              </a:defRPr>
            </a:lvl1pPr>
          </a:lstStyle>
          <a:p>
            <a:pPr/>
            <a:r>
              <a:t>Title Text</a:t>
            </a:r>
          </a:p>
        </p:txBody>
      </p:sp>
      <p:sp>
        <p:nvSpPr>
          <p:cNvPr id="141" name="Shape 141"/>
          <p:cNvSpPr/>
          <p:nvPr>
            <p:ph type="sldNum" sz="quarter" idx="2"/>
          </p:nvPr>
        </p:nvSpPr>
        <p:spPr>
          <a:xfrm>
            <a:off x="6324600" y="9220200"/>
            <a:ext cx="342900" cy="406400"/>
          </a:xfrm>
          <a:prstGeom prst="rect">
            <a:avLst/>
          </a:prstGeom>
        </p:spPr>
        <p:txBody>
          <a:bodyPr>
            <a:normAutofit fontScale="100000" lnSpcReduction="0"/>
          </a:bodyPr>
          <a:lstStyle>
            <a:lvl1pPr>
              <a:defRPr>
                <a:solidFill>
                  <a:srgbClr val="51515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Shape 148"/>
          <p:cNvSpPr/>
          <p:nvPr>
            <p:ph type="title"/>
          </p:nvPr>
        </p:nvSpPr>
        <p:spPr>
          <a:xfrm>
            <a:off x="914400" y="203200"/>
            <a:ext cx="11176000" cy="2540000"/>
          </a:xfrm>
          <a:prstGeom prst="rect">
            <a:avLst/>
          </a:prstGeom>
          <a:effectLst>
            <a:outerShdw sx="100000" sy="100000" kx="0" ky="0" algn="b" rotWithShape="0" blurRad="25400" dist="25400" dir="18900000">
              <a:srgbClr val="000000">
                <a:alpha val="75000"/>
              </a:srgbClr>
            </a:outerShdw>
          </a:effectLst>
        </p:spPr>
        <p:txBody>
          <a:bodyPr/>
          <a:lstStyle>
            <a:lvl1pPr defTabSz="457200">
              <a:lnSpc>
                <a:spcPct val="100000"/>
              </a:lnSpc>
              <a:spcBef>
                <a:spcPts val="0"/>
              </a:spcBef>
              <a:defRPr>
                <a:solidFill>
                  <a:srgbClr val="FFFFFF"/>
                </a:solidFill>
                <a:latin typeface="Monaco"/>
                <a:ea typeface="Monaco"/>
                <a:cs typeface="Monaco"/>
                <a:sym typeface="Monaco"/>
              </a:defRPr>
            </a:lvl1pPr>
          </a:lstStyle>
          <a:p>
            <a:pPr/>
            <a:r>
              <a:t>Title Text</a:t>
            </a:r>
          </a:p>
        </p:txBody>
      </p:sp>
      <p:sp>
        <p:nvSpPr>
          <p:cNvPr id="149" name="Shape 149"/>
          <p:cNvSpPr/>
          <p:nvPr>
            <p:ph type="body" sz="half" idx="1"/>
          </p:nvPr>
        </p:nvSpPr>
        <p:spPr>
          <a:xfrm>
            <a:off x="914400" y="2819400"/>
            <a:ext cx="5461000" cy="5715000"/>
          </a:xfrm>
          <a:prstGeom prst="rect">
            <a:avLst/>
          </a:prstGeom>
          <a:effectLst>
            <a:outerShdw sx="100000" sy="100000" kx="0" ky="0" algn="b" rotWithShape="0" blurRad="25400" dist="25400" dir="18900000">
              <a:srgbClr val="000000">
                <a:alpha val="75000"/>
              </a:srgbClr>
            </a:outerShdw>
          </a:effectLst>
        </p:spPr>
        <p:txBody>
          <a:bodyPr/>
          <a:lstStyle>
            <a:lvl1pPr marL="866321" indent="-485321" defTabSz="457200">
              <a:spcBef>
                <a:spcPts val="3600"/>
              </a:spcBef>
              <a:buSzPct val="90000"/>
              <a:buFont typeface="Gill Sans"/>
              <a:buBlip>
                <a:blip r:embed="rId3"/>
              </a:buBlip>
              <a:defRPr sz="3200">
                <a:solidFill>
                  <a:srgbClr val="FFFFFF"/>
                </a:solidFill>
                <a:latin typeface="Monaco"/>
                <a:ea typeface="Monaco"/>
                <a:cs typeface="Monaco"/>
                <a:sym typeface="Monaco"/>
              </a:defRPr>
            </a:lvl1pPr>
            <a:lvl2pPr marL="1450521" indent="-485321" defTabSz="457200">
              <a:spcBef>
                <a:spcPts val="3600"/>
              </a:spcBef>
              <a:buSzPct val="90000"/>
              <a:buFont typeface="Gill Sans"/>
              <a:buBlip>
                <a:blip r:embed="rId3"/>
              </a:buBlip>
              <a:defRPr sz="3200">
                <a:solidFill>
                  <a:srgbClr val="FFFFFF"/>
                </a:solidFill>
                <a:latin typeface="Monaco"/>
                <a:ea typeface="Monaco"/>
                <a:cs typeface="Monaco"/>
                <a:sym typeface="Monaco"/>
              </a:defRPr>
            </a:lvl2pPr>
            <a:lvl3pPr marL="2034721" indent="-485321" defTabSz="457200">
              <a:spcBef>
                <a:spcPts val="3600"/>
              </a:spcBef>
              <a:buSzPct val="90000"/>
              <a:buFont typeface="Gill Sans"/>
              <a:buBlip>
                <a:blip r:embed="rId3"/>
              </a:buBlip>
              <a:defRPr sz="3200">
                <a:solidFill>
                  <a:srgbClr val="FFFFFF"/>
                </a:solidFill>
                <a:latin typeface="Monaco"/>
                <a:ea typeface="Monaco"/>
                <a:cs typeface="Monaco"/>
                <a:sym typeface="Monaco"/>
              </a:defRPr>
            </a:lvl3pPr>
            <a:lvl4pPr marL="2618921" indent="-485321" defTabSz="457200">
              <a:spcBef>
                <a:spcPts val="3600"/>
              </a:spcBef>
              <a:buSzPct val="90000"/>
              <a:buFont typeface="Gill Sans"/>
              <a:buBlip>
                <a:blip r:embed="rId3"/>
              </a:buBlip>
              <a:defRPr sz="3200">
                <a:solidFill>
                  <a:srgbClr val="FFFFFF"/>
                </a:solidFill>
                <a:latin typeface="Monaco"/>
                <a:ea typeface="Monaco"/>
                <a:cs typeface="Monaco"/>
                <a:sym typeface="Monaco"/>
              </a:defRPr>
            </a:lvl4pPr>
            <a:lvl5pPr marL="3203121" indent="-485321" defTabSz="457200">
              <a:spcBef>
                <a:spcPts val="3600"/>
              </a:spcBef>
              <a:buSzPct val="90000"/>
              <a:buFont typeface="Gill Sans"/>
              <a:buBlip>
                <a:blip r:embed="rId3"/>
              </a:buBlip>
              <a:defRPr sz="3200">
                <a:solidFill>
                  <a:srgbClr val="FFFFFF"/>
                </a:solidFill>
                <a:latin typeface="Monaco"/>
                <a:ea typeface="Monaco"/>
                <a:cs typeface="Monaco"/>
                <a:sym typeface="Monaco"/>
              </a:defRPr>
            </a:lvl5pPr>
          </a:lstStyle>
          <a:p>
            <a:pPr/>
            <a:r>
              <a:t>Body Level One</a:t>
            </a:r>
          </a:p>
          <a:p>
            <a:pPr lvl="1"/>
            <a:r>
              <a:t>Body Level Two</a:t>
            </a:r>
          </a:p>
          <a:p>
            <a:pPr lvl="2"/>
            <a:r>
              <a:t>Body Level Three</a:t>
            </a:r>
          </a:p>
          <a:p>
            <a:pPr lvl="3"/>
            <a:r>
              <a:t>Body Level Four</a:t>
            </a:r>
          </a:p>
          <a:p>
            <a:pPr lvl="4"/>
            <a:r>
              <a:t>Body Level Five</a:t>
            </a:r>
          </a:p>
        </p:txBody>
      </p:sp>
      <p:sp>
        <p:nvSpPr>
          <p:cNvPr id="150" name="Shape 150"/>
          <p:cNvSpPr/>
          <p:nvPr>
            <p:ph type="sldNum" sz="quarter" idx="2"/>
          </p:nvPr>
        </p:nvSpPr>
        <p:spPr>
          <a:xfrm>
            <a:off x="6299200" y="9283700"/>
            <a:ext cx="388665" cy="400013"/>
          </a:xfrm>
          <a:prstGeom prst="rect">
            <a:avLst/>
          </a:prstGeom>
        </p:spPr>
        <p:txBody>
          <a:bodyPr>
            <a:normAutofit fontScale="100000" lnSpcReduction="0"/>
          </a:bodyPr>
          <a:lstStyle>
            <a:lvl1pPr defTabSz="457200">
              <a:defRPr>
                <a:solidFill>
                  <a:srgbClr val="FFFFFF"/>
                </a:solidFill>
                <a:latin typeface="Monaco"/>
                <a:ea typeface="Monaco"/>
                <a:cs typeface="Monaco"/>
                <a:sym typeface="Monac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Shape 157"/>
          <p:cNvSpPr/>
          <p:nvPr>
            <p:ph type="title"/>
          </p:nvPr>
        </p:nvSpPr>
        <p:spPr>
          <a:xfrm>
            <a:off x="1270000" y="2743200"/>
            <a:ext cx="10464800" cy="4267200"/>
          </a:xfrm>
          <a:prstGeom prst="rect">
            <a:avLst/>
          </a:prstGeom>
          <a:effectLst>
            <a:outerShdw sx="100000" sy="100000" kx="0" ky="0" algn="b" rotWithShape="0" blurRad="12700" dist="12700" dir="5400000">
              <a:srgbClr val="424242"/>
            </a:outerShdw>
          </a:effectLst>
        </p:spPr>
        <p:txBody>
          <a:bodyPr/>
          <a:lstStyle>
            <a:lvl1pPr>
              <a:lnSpc>
                <a:spcPct val="100000"/>
              </a:lnSpc>
              <a:spcBef>
                <a:spcPts val="0"/>
              </a:spcBef>
              <a:defRPr spc="-105" sz="8000">
                <a:solidFill>
                  <a:srgbClr val="E5E5E5"/>
                </a:solidFill>
                <a:latin typeface="Copperplate"/>
                <a:ea typeface="Copperplate"/>
                <a:cs typeface="Copperplate"/>
                <a:sym typeface="Copperplate"/>
              </a:defRPr>
            </a:lvl1pPr>
          </a:lstStyle>
          <a:p>
            <a:pPr/>
            <a:r>
              <a:t>Title Text</a:t>
            </a:r>
          </a:p>
        </p:txBody>
      </p:sp>
      <p:sp>
        <p:nvSpPr>
          <p:cNvPr id="158" name="Shape 158"/>
          <p:cNvSpPr/>
          <p:nvPr>
            <p:ph type="sldNum" sz="quarter" idx="2"/>
          </p:nvPr>
        </p:nvSpPr>
        <p:spPr>
          <a:xfrm>
            <a:off x="6300706" y="9220200"/>
            <a:ext cx="387616" cy="325858"/>
          </a:xfrm>
          <a:prstGeom prst="rect">
            <a:avLst/>
          </a:prstGeom>
          <a:effectLst>
            <a:outerShdw sx="100000" sy="100000" kx="0" ky="0" algn="b" rotWithShape="0" blurRad="12700" dist="12700" dir="5400000">
              <a:srgbClr val="424242"/>
            </a:outerShdw>
          </a:effectLst>
        </p:spPr>
        <p:txBody>
          <a:bodyPr>
            <a:normAutofit fontScale="100000" lnSpcReduction="0"/>
          </a:bodyPr>
          <a:lstStyle>
            <a:lvl1pPr>
              <a:defRPr spc="-23">
                <a:solidFill>
                  <a:srgbClr val="CBCBCB"/>
                </a:solidFill>
                <a:latin typeface="Copperplate"/>
                <a:ea typeface="Copperplate"/>
                <a:cs typeface="Copperplate"/>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5" name="Grunge_Backgrounds___Paper_2_by_zerocustom1989.tiff"/>
          <p:cNvPicPr>
            <a:picLocks noChangeAspect="1"/>
          </p:cNvPicPr>
          <p:nvPr/>
        </p:nvPicPr>
        <p:blipFill>
          <a:blip r:embed="rId3">
            <a:extLst/>
          </a:blip>
          <a:srcRect l="81" t="130" r="16205" b="0"/>
          <a:stretch>
            <a:fillRect/>
          </a:stretch>
        </p:blipFill>
        <p:spPr>
          <a:xfrm>
            <a:off x="-76200" y="-20638"/>
            <a:ext cx="13144500" cy="9807232"/>
          </a:xfrm>
          <a:prstGeom prst="rect">
            <a:avLst/>
          </a:prstGeom>
          <a:ln w="12700">
            <a:miter lim="400000"/>
          </a:ln>
        </p:spPr>
      </p:pic>
      <p:sp>
        <p:nvSpPr>
          <p:cNvPr id="166" name="Shape 166"/>
          <p:cNvSpPr/>
          <p:nvPr>
            <p:ph type="title"/>
          </p:nvPr>
        </p:nvSpPr>
        <p:spPr>
          <a:xfrm>
            <a:off x="1270000" y="635000"/>
            <a:ext cx="10464800" cy="2108200"/>
          </a:xfrm>
          <a:prstGeom prst="rect">
            <a:avLst/>
          </a:prstGeom>
        </p:spPr>
        <p:txBody>
          <a:bodyPr/>
          <a:lstStyle>
            <a:lvl1pPr algn="l">
              <a:lnSpc>
                <a:spcPct val="100000"/>
              </a:lnSpc>
              <a:spcBef>
                <a:spcPts val="0"/>
              </a:spcBef>
              <a:defRPr sz="7200">
                <a:solidFill>
                  <a:srgbClr val="3E231A"/>
                </a:solidFill>
                <a:latin typeface="Papyrus"/>
                <a:ea typeface="Papyrus"/>
                <a:cs typeface="Papyrus"/>
                <a:sym typeface="Papyrus"/>
              </a:defRPr>
            </a:lvl1pPr>
          </a:lstStyle>
          <a:p>
            <a:pPr/>
            <a:r>
              <a:t>Title Text</a:t>
            </a:r>
          </a:p>
        </p:txBody>
      </p:sp>
      <p:sp>
        <p:nvSpPr>
          <p:cNvPr id="167" name="Shape 167"/>
          <p:cNvSpPr/>
          <p:nvPr>
            <p:ph type="body" idx="1"/>
          </p:nvPr>
        </p:nvSpPr>
        <p:spPr>
          <a:xfrm>
            <a:off x="1270000" y="2819400"/>
            <a:ext cx="10464800" cy="5842000"/>
          </a:xfrm>
          <a:prstGeom prst="rect">
            <a:avLst/>
          </a:prstGeom>
        </p:spPr>
        <p:txBody>
          <a:bodyPr/>
          <a:lstStyle>
            <a:lvl1pPr marL="863600" indent="-558800">
              <a:spcBef>
                <a:spcPts val="1200"/>
              </a:spcBef>
              <a:buSzPct val="30000"/>
              <a:buBlip>
                <a:blip r:embed="rId4"/>
              </a:buBlip>
              <a:defRPr sz="4200">
                <a:solidFill>
                  <a:srgbClr val="3E231A"/>
                </a:solidFill>
                <a:latin typeface="Papyrus"/>
                <a:ea typeface="Papyrus"/>
                <a:cs typeface="Papyrus"/>
                <a:sym typeface="Papyrus"/>
              </a:defRPr>
            </a:lvl1pPr>
            <a:lvl2pPr marL="1562100" indent="-558800">
              <a:spcBef>
                <a:spcPts val="1200"/>
              </a:spcBef>
              <a:buSzPct val="30000"/>
              <a:buBlip>
                <a:blip r:embed="rId4"/>
              </a:buBlip>
              <a:defRPr sz="4200">
                <a:solidFill>
                  <a:srgbClr val="3E231A"/>
                </a:solidFill>
                <a:latin typeface="Papyrus"/>
                <a:ea typeface="Papyrus"/>
                <a:cs typeface="Papyrus"/>
                <a:sym typeface="Papyrus"/>
              </a:defRPr>
            </a:lvl2pPr>
            <a:lvl3pPr marL="2273300" indent="-558800">
              <a:spcBef>
                <a:spcPts val="1200"/>
              </a:spcBef>
              <a:buSzPct val="30000"/>
              <a:buBlip>
                <a:blip r:embed="rId4"/>
              </a:buBlip>
              <a:defRPr sz="4200">
                <a:solidFill>
                  <a:srgbClr val="3E231A"/>
                </a:solidFill>
                <a:latin typeface="Papyrus"/>
                <a:ea typeface="Papyrus"/>
                <a:cs typeface="Papyrus"/>
                <a:sym typeface="Papyrus"/>
              </a:defRPr>
            </a:lvl3pPr>
            <a:lvl4pPr marL="2984500" indent="-558800">
              <a:spcBef>
                <a:spcPts val="1200"/>
              </a:spcBef>
              <a:buSzPct val="30000"/>
              <a:buBlip>
                <a:blip r:embed="rId4"/>
              </a:buBlip>
              <a:defRPr sz="4200">
                <a:solidFill>
                  <a:srgbClr val="3E231A"/>
                </a:solidFill>
                <a:latin typeface="Papyrus"/>
                <a:ea typeface="Papyrus"/>
                <a:cs typeface="Papyrus"/>
                <a:sym typeface="Papyrus"/>
              </a:defRPr>
            </a:lvl4pPr>
            <a:lvl5pPr marL="3708400" indent="-558800">
              <a:spcBef>
                <a:spcPts val="1200"/>
              </a:spcBef>
              <a:buSzPct val="30000"/>
              <a:buBlip>
                <a:blip r:embed="rId4"/>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68" name="Shape 168"/>
          <p:cNvSpPr/>
          <p:nvPr>
            <p:ph type="sldNum" sz="quarter" idx="2"/>
          </p:nvPr>
        </p:nvSpPr>
        <p:spPr>
          <a:xfrm>
            <a:off x="6337300" y="9296400"/>
            <a:ext cx="323478" cy="457200"/>
          </a:xfrm>
          <a:prstGeom prst="rect">
            <a:avLst/>
          </a:prstGeom>
        </p:spPr>
        <p:txBody>
          <a:bodyPr>
            <a:normAutofit fontScale="100000" lnSpcReduction="0"/>
          </a:bodyPr>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75" name="Shape 175"/>
          <p:cNvSpPr/>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Shape 30"/>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Shape 31"/>
          <p:cNvSpPr/>
          <p:nvPr>
            <p:ph type="pic" idx="14"/>
          </p:nvPr>
        </p:nvSpPr>
        <p:spPr>
          <a:xfrm>
            <a:off x="596900" y="633461"/>
            <a:ext cx="11811000" cy="5207001"/>
          </a:xfrm>
          <a:prstGeom prst="rect">
            <a:avLst/>
          </a:prstGeom>
          <a:ln w="9525">
            <a:round/>
          </a:ln>
        </p:spPr>
        <p:txBody>
          <a:bodyPr lIns="91439" tIns="45719" rIns="91439" bIns="45719" anchor="t">
            <a:noAutofit/>
          </a:bodyPr>
          <a:lstStyle/>
          <a:p>
            <a:pPr/>
          </a:p>
        </p:txBody>
      </p:sp>
      <p:sp>
        <p:nvSpPr>
          <p:cNvPr id="32" name="Shape 32"/>
          <p:cNvSpPr/>
          <p:nvPr>
            <p:ph type="title"/>
          </p:nvPr>
        </p:nvSpPr>
        <p:spPr>
          <a:xfrm>
            <a:off x="508000" y="6680200"/>
            <a:ext cx="7200900" cy="2413000"/>
          </a:xfrm>
          <a:prstGeom prst="rect">
            <a:avLst/>
          </a:prstGeom>
        </p:spPr>
        <p:txBody>
          <a:bodyPr/>
          <a:lstStyle>
            <a:lvl1pPr algn="l"/>
          </a:lstStyle>
          <a:p>
            <a:pPr/>
            <a:r>
              <a:t>Title Text</a:t>
            </a:r>
          </a:p>
        </p:txBody>
      </p:sp>
      <p:sp>
        <p:nvSpPr>
          <p:cNvPr id="33" name="Shape 33"/>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41" name="Shape 41"/>
          <p:cNvSpPr/>
          <p:nvPr>
            <p:ph type="title"/>
          </p:nvPr>
        </p:nvSpPr>
        <p:spPr>
          <a:xfrm>
            <a:off x="508000" y="3670300"/>
            <a:ext cx="11988800" cy="2413000"/>
          </a:xfrm>
          <a:prstGeom prst="rect">
            <a:avLst/>
          </a:prstGeom>
        </p:spPr>
        <p:txBody>
          <a:bodyPr/>
          <a:lstStyle/>
          <a:p>
            <a:pPr/>
            <a:r>
              <a:t>Title Text</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Shape 5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Shape 52"/>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pPr/>
          </a:p>
        </p:txBody>
      </p:sp>
      <p:sp>
        <p:nvSpPr>
          <p:cNvPr id="53" name="Shape 53"/>
          <p:cNvSpPr/>
          <p:nvPr>
            <p:ph type="title"/>
          </p:nvPr>
        </p:nvSpPr>
        <p:spPr>
          <a:xfrm>
            <a:off x="508000" y="2806700"/>
            <a:ext cx="5676900" cy="2032000"/>
          </a:xfrm>
          <a:prstGeom prst="rect">
            <a:avLst/>
          </a:prstGeom>
        </p:spPr>
        <p:txBody>
          <a:bodyPr/>
          <a:lstStyle>
            <a:lvl1pPr algn="l">
              <a:defRPr sz="5600"/>
            </a:lvl1pPr>
          </a:lstStyle>
          <a:p>
            <a:pPr/>
            <a:r>
              <a:t>Title Text</a:t>
            </a:r>
          </a:p>
        </p:txBody>
      </p:sp>
      <p:sp>
        <p:nvSpPr>
          <p:cNvPr id="54" name="Shape 54"/>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a:r>
              <a:t>Title Text</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508000" y="1270000"/>
            <a:ext cx="11988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97" name="Shape 97"/>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557119" y="609599"/>
            <a:ext cx="5588001" cy="8394701"/>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Shape 4"/>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9.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65stchurchofchrist.org/coc/" TargetMode="Externa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sp>
        <p:nvSpPr>
          <p:cNvPr id="185" name="Shape 185"/>
          <p:cNvSpPr/>
          <p:nvPr/>
        </p:nvSpPr>
        <p:spPr>
          <a:xfrm>
            <a:off x="84931" y="8801100"/>
            <a:ext cx="12834938" cy="812801"/>
          </a:xfrm>
          <a:prstGeom prst="rect">
            <a:avLst/>
          </a:prstGeom>
          <a:solidFill>
            <a:srgbClr val="000000">
              <a:alpha val="4993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300">
                <a:solidFill>
                  <a:schemeClr val="accent4">
                    <a:hueOff val="254533"/>
                    <a:satOff val="20019"/>
                    <a:lumOff val="9426"/>
                    <a:alpha val="63933"/>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5</a:t>
            </a:r>
            <a:r>
              <a:t> … “Do not weep. Behold, the Lion of the tribe of Judah, the Root of David, has prevailed to open the scroll and to loose its seven seals.”  … 1 Now I saw when the Lamb opened one of the seals;</a:t>
            </a:r>
          </a:p>
        </p:txBody>
      </p:sp>
      <p:sp>
        <p:nvSpPr>
          <p:cNvPr id="186" name="Shape 186"/>
          <p:cNvSpPr/>
          <p:nvPr/>
        </p:nvSpPr>
        <p:spPr>
          <a:xfrm>
            <a:off x="158273" y="7882466"/>
            <a:ext cx="4763454"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500">
                <a:solidFill>
                  <a:schemeClr val="accent5">
                    <a:alpha val="77023"/>
                  </a:schemeClr>
                </a:solidFill>
                <a:effectLst>
                  <a:outerShdw sx="100000" sy="100000" kx="0" ky="0" algn="b" rotWithShape="0" blurRad="50800" dist="63500" dir="2307176">
                    <a:srgbClr val="000000"/>
                  </a:outerShdw>
                </a:effectLst>
                <a:latin typeface="Thames Nude Roman"/>
                <a:ea typeface="Thames Nude Roman"/>
                <a:cs typeface="Thames Nude Roman"/>
                <a:sym typeface="Thames Nude Roman"/>
              </a:defRPr>
            </a:lvl1pPr>
            <a:lvl2pPr defTabSz="457200">
              <a:defRPr>
                <a:solidFill>
                  <a:schemeClr val="accent2">
                    <a:hueOff val="-602737"/>
                    <a:satOff val="7170"/>
                    <a:lumOff val="14117"/>
                    <a:alpha val="33006"/>
                  </a:schemeClr>
                </a:solidFill>
                <a:effectLst>
                  <a:outerShdw sx="100000" sy="100000" kx="0" ky="0" algn="b" rotWithShape="0" blurRad="50800" dist="63500" dir="2307176">
                    <a:srgbClr val="000000"/>
                  </a:outerShdw>
                </a:effectLst>
                <a:latin typeface="Helvetica"/>
                <a:ea typeface="Helvetica"/>
                <a:cs typeface="Helvetica"/>
                <a:sym typeface="Helvetica"/>
              </a:defRPr>
            </a:lvl2pPr>
          </a:lstStyle>
          <a:p>
            <a:pPr/>
            <a:r>
              <a:t>Revelation 5:5; 6:1 </a:t>
            </a:r>
          </a:p>
          <a:p>
            <a:pPr lvl="1"/>
            <a:r>
              <a:t>(NKJV)</a:t>
            </a:r>
          </a:p>
        </p:txBody>
      </p:sp>
      <p:pic>
        <p:nvPicPr>
          <p:cNvPr id="187"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188"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189" name="Shape 189"/>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
          <p:cNvPicPr>
            <a:picLocks noChangeAspect="0"/>
          </p:cNvPicPr>
          <p:nvPr/>
        </p:nvPicPr>
        <p:blipFill>
          <a:blip r:embed="rId2">
            <a:extLst/>
          </a:blip>
          <a:stretch>
            <a:fillRect/>
          </a:stretch>
        </p:blipFill>
        <p:spPr>
          <a:xfrm>
            <a:off x="-95416" y="2785638"/>
            <a:ext cx="7510266" cy="6909938"/>
          </a:xfrm>
          <a:prstGeom prst="rect">
            <a:avLst/>
          </a:prstGeom>
        </p:spPr>
      </p:pic>
      <p:pic>
        <p:nvPicPr>
          <p:cNvPr id="230"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31"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32" name=""/>
          <p:cNvPicPr>
            <a:picLocks noChangeAspect="0"/>
          </p:cNvPicPr>
          <p:nvPr/>
        </p:nvPicPr>
        <p:blipFill>
          <a:blip r:embed="rId5">
            <a:extLst/>
          </a:blip>
          <a:stretch>
            <a:fillRect/>
          </a:stretch>
        </p:blipFill>
        <p:spPr>
          <a:xfrm>
            <a:off x="-169596" y="2027766"/>
            <a:ext cx="7658626" cy="1574801"/>
          </a:xfrm>
          <a:prstGeom prst="rect">
            <a:avLst/>
          </a:prstGeom>
        </p:spPr>
      </p:pic>
      <p:sp>
        <p:nvSpPr>
          <p:cNvPr id="233" name="Shape 233"/>
          <p:cNvSpPr/>
          <p:nvPr/>
        </p:nvSpPr>
        <p:spPr>
          <a:xfrm>
            <a:off x="318121" y="6128878"/>
            <a:ext cx="6683191" cy="32131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a:t>
            </a:r>
            <a:r>
              <a:t> Why do the nations rage, And the people plot a vain thing? </a:t>
            </a:r>
            <a:r>
              <a:rPr baseline="31999"/>
              <a:t>2</a:t>
            </a:r>
            <a:r>
              <a:t> The kings of the earth set themselves, And the rulers take counsel together, Against the Lord and against His Anointed, </a:t>
            </a:r>
            <a:r>
              <a:rPr i="1"/>
              <a:t>saying,</a:t>
            </a:r>
            <a:r>
              <a:t> </a:t>
            </a:r>
            <a:r>
              <a:rPr baseline="31999"/>
              <a:t>3</a:t>
            </a:r>
            <a:r>
              <a:t> “Let us break Their bonds in pieces And cast away Their cords from us.”</a:t>
            </a:r>
          </a:p>
        </p:txBody>
      </p:sp>
      <p:sp>
        <p:nvSpPr>
          <p:cNvPr id="234" name="Shape 234"/>
          <p:cNvSpPr/>
          <p:nvPr/>
        </p:nvSpPr>
        <p:spPr>
          <a:xfrm>
            <a:off x="7140772" y="2431983"/>
            <a:ext cx="5757533" cy="7014767"/>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600">
                <a:latin typeface="Palatino Linotype"/>
                <a:ea typeface="Palatino Linotype"/>
                <a:cs typeface="Palatino Linotype"/>
                <a:sym typeface="Palatino Linotype"/>
              </a:defRPr>
            </a:pPr>
            <a:r>
              <a:t>Vain attempts to fight against God …</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Gen 3 - Satan</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Gen 6 - wicked men</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Gen 11 - Babel</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Gen 37 - 10 brothers</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Ex 7-14 - Pharaoh </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Est 3-7 - Haman’s plot</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Mat 26 - Jews plot</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Rom 9 - Jewish rejection</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Rev - Roman persecution</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4">
                                            <p:txEl>
                                              <p:pRg st="1" end="1"/>
                                            </p:txEl>
                                          </p:spTgt>
                                        </p:tgtEl>
                                        <p:attrNameLst>
                                          <p:attrName>style.visibility</p:attrName>
                                        </p:attrNameLst>
                                      </p:cBhvr>
                                      <p:to>
                                        <p:strVal val="visible"/>
                                      </p:to>
                                    </p:set>
                                    <p:animEffect filter="wipe(left)" transition="in">
                                      <p:cBhvr>
                                        <p:cTn id="7" dur="1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4">
                                            <p:txEl>
                                              <p:pRg st="2" end="2"/>
                                            </p:txEl>
                                          </p:spTgt>
                                        </p:tgtEl>
                                        <p:attrNameLst>
                                          <p:attrName>style.visibility</p:attrName>
                                        </p:attrNameLst>
                                      </p:cBhvr>
                                      <p:to>
                                        <p:strVal val="visible"/>
                                      </p:to>
                                    </p:set>
                                    <p:animEffect filter="wipe(left)" transition="in">
                                      <p:cBhvr>
                                        <p:cTn id="12" dur="1500"/>
                                        <p:tgtEl>
                                          <p:spTgt spid="2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34">
                                            <p:txEl>
                                              <p:pRg st="3" end="3"/>
                                            </p:txEl>
                                          </p:spTgt>
                                        </p:tgtEl>
                                        <p:attrNameLst>
                                          <p:attrName>style.visibility</p:attrName>
                                        </p:attrNameLst>
                                      </p:cBhvr>
                                      <p:to>
                                        <p:strVal val="visible"/>
                                      </p:to>
                                    </p:set>
                                    <p:animEffect filter="wipe(left)" transition="in">
                                      <p:cBhvr>
                                        <p:cTn id="17" dur="1500"/>
                                        <p:tgtEl>
                                          <p:spTgt spid="2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34">
                                            <p:txEl>
                                              <p:pRg st="4" end="4"/>
                                            </p:txEl>
                                          </p:spTgt>
                                        </p:tgtEl>
                                        <p:attrNameLst>
                                          <p:attrName>style.visibility</p:attrName>
                                        </p:attrNameLst>
                                      </p:cBhvr>
                                      <p:to>
                                        <p:strVal val="visible"/>
                                      </p:to>
                                    </p:set>
                                    <p:animEffect filter="wipe(left)" transition="in">
                                      <p:cBhvr>
                                        <p:cTn id="22" dur="1500"/>
                                        <p:tgtEl>
                                          <p:spTgt spid="2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34">
                                            <p:txEl>
                                              <p:pRg st="5" end="5"/>
                                            </p:txEl>
                                          </p:spTgt>
                                        </p:tgtEl>
                                        <p:attrNameLst>
                                          <p:attrName>style.visibility</p:attrName>
                                        </p:attrNameLst>
                                      </p:cBhvr>
                                      <p:to>
                                        <p:strVal val="visible"/>
                                      </p:to>
                                    </p:set>
                                    <p:animEffect filter="wipe(left)" transition="in">
                                      <p:cBhvr>
                                        <p:cTn id="27" dur="1500"/>
                                        <p:tgtEl>
                                          <p:spTgt spid="2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234">
                                            <p:txEl>
                                              <p:pRg st="6" end="6"/>
                                            </p:txEl>
                                          </p:spTgt>
                                        </p:tgtEl>
                                        <p:attrNameLst>
                                          <p:attrName>style.visibility</p:attrName>
                                        </p:attrNameLst>
                                      </p:cBhvr>
                                      <p:to>
                                        <p:strVal val="visible"/>
                                      </p:to>
                                    </p:set>
                                    <p:animEffect filter="wipe(left)" transition="in">
                                      <p:cBhvr>
                                        <p:cTn id="32" dur="1500"/>
                                        <p:tgtEl>
                                          <p:spTgt spid="2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1" fill="hold">
                                  <p:stCondLst>
                                    <p:cond delay="0"/>
                                  </p:stCondLst>
                                  <p:iterate type="el" backwards="0">
                                    <p:tmAbs val="0"/>
                                  </p:iterate>
                                  <p:childTnLst>
                                    <p:set>
                                      <p:cBhvr>
                                        <p:cTn id="36" fill="hold"/>
                                        <p:tgtEl>
                                          <p:spTgt spid="234">
                                            <p:txEl>
                                              <p:pRg st="7" end="7"/>
                                            </p:txEl>
                                          </p:spTgt>
                                        </p:tgtEl>
                                        <p:attrNameLst>
                                          <p:attrName>style.visibility</p:attrName>
                                        </p:attrNameLst>
                                      </p:cBhvr>
                                      <p:to>
                                        <p:strVal val="visible"/>
                                      </p:to>
                                    </p:set>
                                    <p:animEffect filter="wipe(left)" transition="in">
                                      <p:cBhvr>
                                        <p:cTn id="37" dur="1500"/>
                                        <p:tgtEl>
                                          <p:spTgt spid="23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1" fill="hold">
                                  <p:stCondLst>
                                    <p:cond delay="0"/>
                                  </p:stCondLst>
                                  <p:iterate type="el" backwards="0">
                                    <p:tmAbs val="0"/>
                                  </p:iterate>
                                  <p:childTnLst>
                                    <p:set>
                                      <p:cBhvr>
                                        <p:cTn id="41" fill="hold"/>
                                        <p:tgtEl>
                                          <p:spTgt spid="234">
                                            <p:txEl>
                                              <p:pRg st="8" end="8"/>
                                            </p:txEl>
                                          </p:spTgt>
                                        </p:tgtEl>
                                        <p:attrNameLst>
                                          <p:attrName>style.visibility</p:attrName>
                                        </p:attrNameLst>
                                      </p:cBhvr>
                                      <p:to>
                                        <p:strVal val="visible"/>
                                      </p:to>
                                    </p:set>
                                    <p:animEffect filter="wipe(left)" transition="in">
                                      <p:cBhvr>
                                        <p:cTn id="42" dur="1500"/>
                                        <p:tgtEl>
                                          <p:spTgt spid="23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1" fill="hold">
                                  <p:stCondLst>
                                    <p:cond delay="0"/>
                                  </p:stCondLst>
                                  <p:iterate type="el" backwards="0">
                                    <p:tmAbs val="0"/>
                                  </p:iterate>
                                  <p:childTnLst>
                                    <p:set>
                                      <p:cBhvr>
                                        <p:cTn id="46" fill="hold"/>
                                        <p:tgtEl>
                                          <p:spTgt spid="234">
                                            <p:txEl>
                                              <p:pRg st="9" end="9"/>
                                            </p:txEl>
                                          </p:spTgt>
                                        </p:tgtEl>
                                        <p:attrNameLst>
                                          <p:attrName>style.visibility</p:attrName>
                                        </p:attrNameLst>
                                      </p:cBhvr>
                                      <p:to>
                                        <p:strVal val="visible"/>
                                      </p:to>
                                    </p:set>
                                    <p:animEffect filter="wipe(left)" transition="in">
                                      <p:cBhvr>
                                        <p:cTn id="47" dur="1500"/>
                                        <p:tgtEl>
                                          <p:spTgt spid="234">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
          <p:cNvPicPr>
            <a:picLocks noChangeAspect="0"/>
          </p:cNvPicPr>
          <p:nvPr/>
        </p:nvPicPr>
        <p:blipFill>
          <a:blip r:embed="rId2">
            <a:extLst/>
          </a:blip>
          <a:stretch>
            <a:fillRect/>
          </a:stretch>
        </p:blipFill>
        <p:spPr>
          <a:xfrm>
            <a:off x="-95416" y="2785638"/>
            <a:ext cx="7510266" cy="6909938"/>
          </a:xfrm>
          <a:prstGeom prst="rect">
            <a:avLst/>
          </a:prstGeom>
        </p:spPr>
      </p:pic>
      <p:pic>
        <p:nvPicPr>
          <p:cNvPr id="237"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38"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39" name=""/>
          <p:cNvPicPr>
            <a:picLocks noChangeAspect="0"/>
          </p:cNvPicPr>
          <p:nvPr/>
        </p:nvPicPr>
        <p:blipFill>
          <a:blip r:embed="rId5">
            <a:extLst/>
          </a:blip>
          <a:stretch>
            <a:fillRect/>
          </a:stretch>
        </p:blipFill>
        <p:spPr>
          <a:xfrm>
            <a:off x="-169596" y="2027766"/>
            <a:ext cx="7658626" cy="1574801"/>
          </a:xfrm>
          <a:prstGeom prst="rect">
            <a:avLst/>
          </a:prstGeom>
        </p:spPr>
      </p:pic>
      <p:sp>
        <p:nvSpPr>
          <p:cNvPr id="240" name="Shape 240"/>
          <p:cNvSpPr/>
          <p:nvPr/>
        </p:nvSpPr>
        <p:spPr>
          <a:xfrm>
            <a:off x="318121" y="6128878"/>
            <a:ext cx="6683191" cy="32131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a:t>
            </a:r>
            <a:r>
              <a:t> Why do the nations rage, And the people plot a vain thing? </a:t>
            </a:r>
            <a:r>
              <a:rPr baseline="31999"/>
              <a:t>2</a:t>
            </a:r>
            <a:r>
              <a:t> The kings of the earth set themselves, And the rulers take counsel together, Against the Lord and against His Anointed, </a:t>
            </a:r>
            <a:r>
              <a:rPr i="1"/>
              <a:t>saying,</a:t>
            </a:r>
            <a:r>
              <a:t> </a:t>
            </a:r>
            <a:r>
              <a:rPr baseline="31999"/>
              <a:t>3</a:t>
            </a:r>
            <a:r>
              <a:t> “Let us break Their bonds in pieces And cast away Their cords from us.”</a:t>
            </a:r>
          </a:p>
        </p:txBody>
      </p:sp>
      <p:sp>
        <p:nvSpPr>
          <p:cNvPr id="241" name="Shape 241"/>
          <p:cNvSpPr/>
          <p:nvPr/>
        </p:nvSpPr>
        <p:spPr>
          <a:xfrm>
            <a:off x="7140772" y="2431983"/>
            <a:ext cx="5757533" cy="6951267"/>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600">
                <a:latin typeface="Palatino Linotype"/>
                <a:ea typeface="Palatino Linotype"/>
                <a:cs typeface="Palatino Linotype"/>
                <a:sym typeface="Palatino Linotype"/>
              </a:defRPr>
            </a:pPr>
            <a:r>
              <a:t>Vain attempts to fight against God …</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Atheism / Post Moderns</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False religion / teachers - (Eastern cults / Islam / Judaism / Catholicism / Denominationalism …)</a:t>
            </a:r>
          </a:p>
          <a:p>
            <a:pPr lvl="1" marL="1104900" indent="-635000" algn="l">
              <a:spcBef>
                <a:spcPts val="800"/>
              </a:spcBef>
              <a:buClr>
                <a:srgbClr val="929292"/>
              </a:buClr>
              <a:buSzPct val="63000"/>
              <a:buFont typeface="Zapf Dingbats"/>
              <a:buBlip>
                <a:blip r:embed="rId7"/>
              </a:buBlip>
              <a:defRPr sz="3200">
                <a:latin typeface="Palatino Linotype"/>
                <a:ea typeface="Palatino Linotype"/>
                <a:cs typeface="Palatino Linotype"/>
                <a:sym typeface="Palatino Linotype"/>
              </a:defRPr>
            </a:pPr>
            <a:r>
              <a:t>Rejection of Christ’s authority - (</a:t>
            </a:r>
            <a:r>
              <a:rPr i="1"/>
              <a:t>over emphasis on grace / ridiculing “precision obedience” / charge of legalism …</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1">
                                            <p:txEl>
                                              <p:pRg st="2" end="2"/>
                                            </p:txEl>
                                          </p:spTgt>
                                        </p:tgtEl>
                                        <p:attrNameLst>
                                          <p:attrName>style.visibility</p:attrName>
                                        </p:attrNameLst>
                                      </p:cBhvr>
                                      <p:to>
                                        <p:strVal val="visible"/>
                                      </p:to>
                                    </p:set>
                                    <p:animEffect filter="wipe(left)" transition="in">
                                      <p:cBhvr>
                                        <p:cTn id="7" dur="1500"/>
                                        <p:tgtEl>
                                          <p:spTgt spid="2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41">
                                            <p:txEl>
                                              <p:pRg st="3" end="3"/>
                                            </p:txEl>
                                          </p:spTgt>
                                        </p:tgtEl>
                                        <p:attrNameLst>
                                          <p:attrName>style.visibility</p:attrName>
                                        </p:attrNameLst>
                                      </p:cBhvr>
                                      <p:to>
                                        <p:strVal val="visible"/>
                                      </p:to>
                                    </p:set>
                                    <p:animEffect filter="wipe(left)" transition="in">
                                      <p:cBhvr>
                                        <p:cTn id="12" dur="1500"/>
                                        <p:tgtEl>
                                          <p:spTgt spid="24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3" name="pasted-image.tiff"/>
          <p:cNvPicPr>
            <a:picLocks noChangeAspect="1"/>
          </p:cNvPicPr>
          <p:nvPr/>
        </p:nvPicPr>
        <p:blipFill>
          <a:blip r:embed="rId2">
            <a:extLst/>
          </a:blip>
          <a:srcRect l="56751" t="0" r="6095" b="0"/>
          <a:stretch>
            <a:fillRect/>
          </a:stretch>
        </p:blipFill>
        <p:spPr>
          <a:xfrm>
            <a:off x="372390" y="2767210"/>
            <a:ext cx="6026549" cy="6781200"/>
          </a:xfrm>
          <a:prstGeom prst="rect">
            <a:avLst/>
          </a:prstGeom>
          <a:ln w="12700">
            <a:miter lim="400000"/>
          </a:ln>
        </p:spPr>
      </p:pic>
      <p:pic>
        <p:nvPicPr>
          <p:cNvPr id="244"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45"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46" name=""/>
          <p:cNvPicPr>
            <a:picLocks noChangeAspect="0"/>
          </p:cNvPicPr>
          <p:nvPr/>
        </p:nvPicPr>
        <p:blipFill>
          <a:blip r:embed="rId5">
            <a:extLst/>
          </a:blip>
          <a:stretch>
            <a:fillRect/>
          </a:stretch>
        </p:blipFill>
        <p:spPr>
          <a:xfrm>
            <a:off x="-169596" y="2027766"/>
            <a:ext cx="8469508" cy="1574801"/>
          </a:xfrm>
          <a:prstGeom prst="rect">
            <a:avLst/>
          </a:prstGeom>
        </p:spPr>
      </p:pic>
      <p:sp>
        <p:nvSpPr>
          <p:cNvPr id="247" name="Shape 247"/>
          <p:cNvSpPr/>
          <p:nvPr/>
        </p:nvSpPr>
        <p:spPr>
          <a:xfrm>
            <a:off x="372390" y="3599462"/>
            <a:ext cx="6026548" cy="23241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4</a:t>
            </a:r>
            <a:r>
              <a:t> He who sits in the heavens shall laugh; The Lord shall hold them in derision. </a:t>
            </a:r>
            <a:r>
              <a:rPr baseline="31999"/>
              <a:t>5</a:t>
            </a:r>
            <a:r>
              <a:t> Then He shall speak to them in His wrath, And distress them in His deep displeasure:</a:t>
            </a:r>
          </a:p>
        </p:txBody>
      </p:sp>
      <p:sp>
        <p:nvSpPr>
          <p:cNvPr id="248" name="Shape 248"/>
          <p:cNvSpPr/>
          <p:nvPr/>
        </p:nvSpPr>
        <p:spPr>
          <a:xfrm>
            <a:off x="6486920" y="3853462"/>
            <a:ext cx="6408607" cy="53172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God is sovereign - His will &amp; purposes cannot be thwarted - (Ps. 11:4; 68:33; 115:3. Is. 40:22; 57:15; 66:1; Acts 5:38,39; Gal 7:7-9; Jude 18; 2 Pet 3:3-10).</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Historically - all who have rejected God’s will have perished - (Ge 6,7; Ex 14:27-31; 2 Pet 2:4-8; 3:6-8; Mat 24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2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48">
                                            <p:bg/>
                                          </p:spTgt>
                                        </p:tgtEl>
                                        <p:attrNameLst>
                                          <p:attrName>style.visibility</p:attrName>
                                        </p:attrNameLst>
                                      </p:cBhvr>
                                      <p:to>
                                        <p:strVal val="visible"/>
                                      </p:to>
                                    </p:set>
                                    <p:animEffect filter="wipe(left)" transition="in">
                                      <p:cBhvr>
                                        <p:cTn id="12" dur="1500"/>
                                        <p:tgtEl>
                                          <p:spTgt spid="248">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48">
                                            <p:txEl>
                                              <p:pRg st="0" end="0"/>
                                            </p:txEl>
                                          </p:spTgt>
                                        </p:tgtEl>
                                        <p:attrNameLst>
                                          <p:attrName>style.visibility</p:attrName>
                                        </p:attrNameLst>
                                      </p:cBhvr>
                                      <p:to>
                                        <p:strVal val="visible"/>
                                      </p:to>
                                    </p:set>
                                    <p:animEffect filter="wipe(left)" transition="in">
                                      <p:cBhvr>
                                        <p:cTn id="15" dur="1500"/>
                                        <p:tgtEl>
                                          <p:spTgt spid="24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48">
                                            <p:txEl>
                                              <p:pRg st="1" end="1"/>
                                            </p:txEl>
                                          </p:spTgt>
                                        </p:tgtEl>
                                        <p:attrNameLst>
                                          <p:attrName>style.visibility</p:attrName>
                                        </p:attrNameLst>
                                      </p:cBhvr>
                                      <p:to>
                                        <p:strVal val="visible"/>
                                      </p:to>
                                    </p:set>
                                    <p:animEffect filter="wipe(left)" transition="in">
                                      <p:cBhvr>
                                        <p:cTn id="20" dur="1500"/>
                                        <p:tgtEl>
                                          <p:spTgt spid="24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8" grpId="2"/>
      <p:bldP build="whole" bldLvl="1" animBg="1" rev="0" advAuto="0" spid="24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pasted-image.tiff"/>
          <p:cNvPicPr>
            <a:picLocks noChangeAspect="1"/>
          </p:cNvPicPr>
          <p:nvPr/>
        </p:nvPicPr>
        <p:blipFill>
          <a:blip r:embed="rId2">
            <a:extLst/>
          </a:blip>
          <a:srcRect l="56751" t="0" r="6095" b="0"/>
          <a:stretch>
            <a:fillRect/>
          </a:stretch>
        </p:blipFill>
        <p:spPr>
          <a:xfrm>
            <a:off x="372390" y="2767210"/>
            <a:ext cx="6026549" cy="6781200"/>
          </a:xfrm>
          <a:prstGeom prst="rect">
            <a:avLst/>
          </a:prstGeom>
          <a:ln w="12700">
            <a:miter lim="400000"/>
          </a:ln>
        </p:spPr>
      </p:pic>
      <p:pic>
        <p:nvPicPr>
          <p:cNvPr id="251"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52"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53" name=""/>
          <p:cNvPicPr>
            <a:picLocks noChangeAspect="0"/>
          </p:cNvPicPr>
          <p:nvPr/>
        </p:nvPicPr>
        <p:blipFill>
          <a:blip r:embed="rId5">
            <a:extLst/>
          </a:blip>
          <a:stretch>
            <a:fillRect/>
          </a:stretch>
        </p:blipFill>
        <p:spPr>
          <a:xfrm>
            <a:off x="-169596" y="2027766"/>
            <a:ext cx="8469508" cy="1574801"/>
          </a:xfrm>
          <a:prstGeom prst="rect">
            <a:avLst/>
          </a:prstGeom>
        </p:spPr>
      </p:pic>
      <p:sp>
        <p:nvSpPr>
          <p:cNvPr id="254" name="Shape 254"/>
          <p:cNvSpPr/>
          <p:nvPr/>
        </p:nvSpPr>
        <p:spPr>
          <a:xfrm>
            <a:off x="372390" y="3599462"/>
            <a:ext cx="6026548" cy="23241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4</a:t>
            </a:r>
            <a:r>
              <a:t> He who sits in the heavens shall laugh; The Lord shall hold them in derision. </a:t>
            </a:r>
            <a:r>
              <a:rPr baseline="31999"/>
              <a:t>5</a:t>
            </a:r>
            <a:r>
              <a:t> Then He shall speak to them in His wrath, And distress them in His deep displeasure:</a:t>
            </a:r>
          </a:p>
        </p:txBody>
      </p:sp>
      <p:sp>
        <p:nvSpPr>
          <p:cNvPr id="255" name="Shape 255"/>
          <p:cNvSpPr/>
          <p:nvPr/>
        </p:nvSpPr>
        <p:spPr>
          <a:xfrm>
            <a:off x="6486921" y="3853462"/>
            <a:ext cx="6408606" cy="55204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The atheist / humanist - Ps 14:1; 53:1; Rom 1:28 </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The immoral / ungodly - Rom 1:18-32; 1 Cor 6:9-10; Gal 5:19-21; Rev 21:8</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False teachers / deceived -       2 Pet 2:18-20; 2 Thes 2:10-12</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Those rejecting His authority - Mat 7:21-23; 2 Jn 9; Jude 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5">
                                            <p:txEl>
                                              <p:pRg st="1" end="1"/>
                                            </p:txEl>
                                          </p:spTgt>
                                        </p:tgtEl>
                                        <p:attrNameLst>
                                          <p:attrName>style.visibility</p:attrName>
                                        </p:attrNameLst>
                                      </p:cBhvr>
                                      <p:to>
                                        <p:strVal val="visible"/>
                                      </p:to>
                                    </p:set>
                                    <p:animEffect filter="wipe(left)" transition="in">
                                      <p:cBhvr>
                                        <p:cTn id="7" dur="1500"/>
                                        <p:tgtEl>
                                          <p:spTgt spid="2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5">
                                            <p:txEl>
                                              <p:pRg st="2" end="2"/>
                                            </p:txEl>
                                          </p:spTgt>
                                        </p:tgtEl>
                                        <p:attrNameLst>
                                          <p:attrName>style.visibility</p:attrName>
                                        </p:attrNameLst>
                                      </p:cBhvr>
                                      <p:to>
                                        <p:strVal val="visible"/>
                                      </p:to>
                                    </p:set>
                                    <p:animEffect filter="wipe(left)" transition="in">
                                      <p:cBhvr>
                                        <p:cTn id="12" dur="1500"/>
                                        <p:tgtEl>
                                          <p:spTgt spid="2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55">
                                            <p:txEl>
                                              <p:pRg st="3" end="3"/>
                                            </p:txEl>
                                          </p:spTgt>
                                        </p:tgtEl>
                                        <p:attrNameLst>
                                          <p:attrName>style.visibility</p:attrName>
                                        </p:attrNameLst>
                                      </p:cBhvr>
                                      <p:to>
                                        <p:strVal val="visible"/>
                                      </p:to>
                                    </p:set>
                                    <p:animEffect filter="wipe(left)" transition="in">
                                      <p:cBhvr>
                                        <p:cTn id="17" dur="1500"/>
                                        <p:tgtEl>
                                          <p:spTgt spid="25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7" name=""/>
          <p:cNvPicPr>
            <a:picLocks noChangeAspect="0"/>
          </p:cNvPicPr>
          <p:nvPr/>
        </p:nvPicPr>
        <p:blipFill>
          <a:blip r:embed="rId2">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58"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59"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60" name=""/>
          <p:cNvPicPr>
            <a:picLocks noChangeAspect="0"/>
          </p:cNvPicPr>
          <p:nvPr/>
        </p:nvPicPr>
        <p:blipFill>
          <a:blip r:embed="rId5">
            <a:extLst/>
          </a:blip>
          <a:stretch>
            <a:fillRect/>
          </a:stretch>
        </p:blipFill>
        <p:spPr>
          <a:xfrm>
            <a:off x="-169596" y="2027766"/>
            <a:ext cx="13004801" cy="1574801"/>
          </a:xfrm>
          <a:prstGeom prst="rect">
            <a:avLst/>
          </a:prstGeom>
        </p:spPr>
      </p:pic>
      <p:sp>
        <p:nvSpPr>
          <p:cNvPr id="261" name="Shape 261"/>
          <p:cNvSpPr/>
          <p:nvPr/>
        </p:nvSpPr>
        <p:spPr>
          <a:xfrm>
            <a:off x="287723" y="3466112"/>
            <a:ext cx="6372726" cy="1879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6</a:t>
            </a:r>
            <a:r>
              <a:t> “Yet I have set My King On My holy hill of Zion.” </a:t>
            </a:r>
            <a:r>
              <a:rPr baseline="31999"/>
              <a:t>7</a:t>
            </a:r>
            <a:r>
              <a:t> “I will declare the decree: The Lord has said to Me, ‘You </a:t>
            </a:r>
            <a:r>
              <a:rPr i="1"/>
              <a:t>are</a:t>
            </a:r>
            <a:r>
              <a:t> My Son, Today I have begotten You. </a:t>
            </a:r>
          </a:p>
        </p:txBody>
      </p:sp>
      <p:sp>
        <p:nvSpPr>
          <p:cNvPr id="262" name="Shape 262"/>
          <p:cNvSpPr/>
          <p:nvPr/>
        </p:nvSpPr>
        <p:spPr>
          <a:xfrm>
            <a:off x="6740259" y="3599462"/>
            <a:ext cx="6172202" cy="5833666"/>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Despite man’s attempt to withstand God’s purpose - He would set “install” His king in Zion - (Dan. 2:44,45; Mat 16:18; Mat 28:18; Joel 2:32; Gal. 4:26; Heb 12:22; Phili 3:20; Rev 3:12; 21:2,10)</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“You are my Son” - </a:t>
            </a:r>
            <a:r>
              <a:rPr sz="3200"/>
              <a:t>(Mt. 3:17; 8:29; 16:16; 17:5; Ac. 8:37; 13:33; Ro. 1:4. He. 1:5; 3:6; 5:5, 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wipe(left)" transition="in">
                                      <p:cBhvr>
                                        <p:cTn id="7" dur="2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62">
                                            <p:bg/>
                                          </p:spTgt>
                                        </p:tgtEl>
                                        <p:attrNameLst>
                                          <p:attrName>style.visibility</p:attrName>
                                        </p:attrNameLst>
                                      </p:cBhvr>
                                      <p:to>
                                        <p:strVal val="visible"/>
                                      </p:to>
                                    </p:set>
                                    <p:animEffect filter="wipe(left)" transition="in">
                                      <p:cBhvr>
                                        <p:cTn id="12" dur="1500"/>
                                        <p:tgtEl>
                                          <p:spTgt spid="262">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62">
                                            <p:txEl>
                                              <p:pRg st="0" end="0"/>
                                            </p:txEl>
                                          </p:spTgt>
                                        </p:tgtEl>
                                        <p:attrNameLst>
                                          <p:attrName>style.visibility</p:attrName>
                                        </p:attrNameLst>
                                      </p:cBhvr>
                                      <p:to>
                                        <p:strVal val="visible"/>
                                      </p:to>
                                    </p:set>
                                    <p:animEffect filter="wipe(left)" transition="in">
                                      <p:cBhvr>
                                        <p:cTn id="15" dur="1500"/>
                                        <p:tgtEl>
                                          <p:spTgt spid="26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62">
                                            <p:txEl>
                                              <p:pRg st="1" end="1"/>
                                            </p:txEl>
                                          </p:spTgt>
                                        </p:tgtEl>
                                        <p:attrNameLst>
                                          <p:attrName>style.visibility</p:attrName>
                                        </p:attrNameLst>
                                      </p:cBhvr>
                                      <p:to>
                                        <p:strVal val="visible"/>
                                      </p:to>
                                    </p:set>
                                    <p:animEffect filter="wipe(left)" transition="in">
                                      <p:cBhvr>
                                        <p:cTn id="20" dur="1500"/>
                                        <p:tgtEl>
                                          <p:spTgt spid="2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
      <p:bldP build="p" bldLvl="5" animBg="1" rev="0" advAuto="0" spid="262"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
          <p:cNvPicPr>
            <a:picLocks noChangeAspect="0"/>
          </p:cNvPicPr>
          <p:nvPr/>
        </p:nvPicPr>
        <p:blipFill>
          <a:blip r:embed="rId2">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65"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66"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67" name=""/>
          <p:cNvPicPr>
            <a:picLocks noChangeAspect="0"/>
          </p:cNvPicPr>
          <p:nvPr/>
        </p:nvPicPr>
        <p:blipFill>
          <a:blip r:embed="rId5">
            <a:extLst/>
          </a:blip>
          <a:stretch>
            <a:fillRect/>
          </a:stretch>
        </p:blipFill>
        <p:spPr>
          <a:xfrm>
            <a:off x="-169596" y="2027766"/>
            <a:ext cx="13004801" cy="1574801"/>
          </a:xfrm>
          <a:prstGeom prst="rect">
            <a:avLst/>
          </a:prstGeom>
        </p:spPr>
      </p:pic>
      <p:sp>
        <p:nvSpPr>
          <p:cNvPr id="268" name="Shape 268"/>
          <p:cNvSpPr/>
          <p:nvPr/>
        </p:nvSpPr>
        <p:spPr>
          <a:xfrm>
            <a:off x="287723" y="3466112"/>
            <a:ext cx="6372726" cy="1879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6</a:t>
            </a:r>
            <a:r>
              <a:t> “Yet I have set My King On My holy hill of Zion.” </a:t>
            </a:r>
            <a:r>
              <a:rPr baseline="31999"/>
              <a:t>7</a:t>
            </a:r>
            <a:r>
              <a:t> “I will declare the decree: The Lord has said to Me, ‘You </a:t>
            </a:r>
            <a:r>
              <a:rPr i="1"/>
              <a:t>are</a:t>
            </a:r>
            <a:r>
              <a:t> My Son, Today I have begotten You. </a:t>
            </a:r>
          </a:p>
        </p:txBody>
      </p:sp>
      <p:sp>
        <p:nvSpPr>
          <p:cNvPr id="269" name="Shape 269"/>
          <p:cNvSpPr/>
          <p:nvPr/>
        </p:nvSpPr>
        <p:spPr>
          <a:xfrm>
            <a:off x="6740259" y="3599462"/>
            <a:ext cx="6172202" cy="5846366"/>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“Today I have begotten You” (</a:t>
            </a:r>
            <a:r>
              <a:rPr i="1"/>
              <a:t>Refers to the resurrection of Christ in the NT</a:t>
            </a:r>
            <a:r>
              <a:t>) - Heb 1:5</a:t>
            </a:r>
          </a:p>
          <a:p>
            <a:pPr lvl="1" marL="939800" indent="-469900"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Raised to sit on David’s throne - Ac. 2:30-36; 13:33-37; </a:t>
            </a:r>
          </a:p>
          <a:p>
            <a:pPr lvl="1" marL="939800" indent="-469900"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Declared to be the Son of God with power by the resurrection - Ro. 1:4; </a:t>
            </a:r>
          </a:p>
          <a:p>
            <a:pPr lvl="1" marL="939800" indent="-469900" algn="l">
              <a:spcBef>
                <a:spcPts val="800"/>
              </a:spcBef>
              <a:buClr>
                <a:srgbClr val="929292"/>
              </a:buClr>
              <a:buSzPct val="80000"/>
              <a:buFont typeface="Zapf Dingbats"/>
              <a:buBlip>
                <a:blip r:embed="rId7"/>
              </a:buBlip>
              <a:defRPr sz="3400">
                <a:latin typeface="Palatino Linotype"/>
                <a:ea typeface="Palatino Linotype"/>
                <a:cs typeface="Palatino Linotype"/>
                <a:sym typeface="Palatino Linotype"/>
              </a:defRPr>
            </a:pPr>
            <a:r>
              <a:rPr i="1" sz="3200"/>
              <a:t>Raised to be our High Priest - 5:5; 6:20; Ps. 110:4</a:t>
            </a:r>
            <a:r>
              <a:rPr sz="3200"/>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9">
                                            <p:txEl>
                                              <p:pRg st="1" end="1"/>
                                            </p:txEl>
                                          </p:spTgt>
                                        </p:tgtEl>
                                        <p:attrNameLst>
                                          <p:attrName>style.visibility</p:attrName>
                                        </p:attrNameLst>
                                      </p:cBhvr>
                                      <p:to>
                                        <p:strVal val="visible"/>
                                      </p:to>
                                    </p:set>
                                    <p:animEffect filter="wipe(left)" transition="in">
                                      <p:cBhvr>
                                        <p:cTn id="7" dur="1500"/>
                                        <p:tgtEl>
                                          <p:spTgt spid="2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69">
                                            <p:txEl>
                                              <p:pRg st="2" end="2"/>
                                            </p:txEl>
                                          </p:spTgt>
                                        </p:tgtEl>
                                        <p:attrNameLst>
                                          <p:attrName>style.visibility</p:attrName>
                                        </p:attrNameLst>
                                      </p:cBhvr>
                                      <p:to>
                                        <p:strVal val="visible"/>
                                      </p:to>
                                    </p:set>
                                    <p:animEffect filter="wipe(left)" transition="in">
                                      <p:cBhvr>
                                        <p:cTn id="12" dur="1500"/>
                                        <p:tgtEl>
                                          <p:spTgt spid="2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69">
                                            <p:txEl>
                                              <p:pRg st="3" end="3"/>
                                            </p:txEl>
                                          </p:spTgt>
                                        </p:tgtEl>
                                        <p:attrNameLst>
                                          <p:attrName>style.visibility</p:attrName>
                                        </p:attrNameLst>
                                      </p:cBhvr>
                                      <p:to>
                                        <p:strVal val="visible"/>
                                      </p:to>
                                    </p:set>
                                    <p:animEffect filter="wipe(left)" transition="in">
                                      <p:cBhvr>
                                        <p:cTn id="17" dur="1500"/>
                                        <p:tgtEl>
                                          <p:spTgt spid="26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
          <p:cNvPicPr>
            <a:picLocks noChangeAspect="0"/>
          </p:cNvPicPr>
          <p:nvPr/>
        </p:nvPicPr>
        <p:blipFill>
          <a:blip r:embed="rId2">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72"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73"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74" name=""/>
          <p:cNvPicPr>
            <a:picLocks noChangeAspect="0"/>
          </p:cNvPicPr>
          <p:nvPr/>
        </p:nvPicPr>
        <p:blipFill>
          <a:blip r:embed="rId5">
            <a:extLst/>
          </a:blip>
          <a:stretch>
            <a:fillRect/>
          </a:stretch>
        </p:blipFill>
        <p:spPr>
          <a:xfrm>
            <a:off x="-169596" y="2027766"/>
            <a:ext cx="13004801" cy="1574801"/>
          </a:xfrm>
          <a:prstGeom prst="rect">
            <a:avLst/>
          </a:prstGeom>
        </p:spPr>
      </p:pic>
      <p:sp>
        <p:nvSpPr>
          <p:cNvPr id="275" name="Shape 275"/>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276" name="Shape 276"/>
          <p:cNvSpPr/>
          <p:nvPr/>
        </p:nvSpPr>
        <p:spPr>
          <a:xfrm>
            <a:off x="6868979" y="3702049"/>
            <a:ext cx="6026548" cy="1126209"/>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lvl1pPr>
          </a:lstStyle>
          <a:p>
            <a:pPr/>
            <a:r>
              <a:t>Jesus Is, NOW, Lord of lord’s &amp; King of kings -</a:t>
            </a:r>
          </a:p>
        </p:txBody>
      </p:sp>
      <p:pic>
        <p:nvPicPr>
          <p:cNvPr id="277" name=""/>
          <p:cNvPicPr>
            <a:picLocks noChangeAspect="0"/>
          </p:cNvPicPr>
          <p:nvPr/>
        </p:nvPicPr>
        <p:blipFill>
          <a:blip r:embed="rId7">
            <a:extLst/>
          </a:blip>
          <a:stretch>
            <a:fillRect/>
          </a:stretch>
        </p:blipFill>
        <p:spPr>
          <a:xfrm>
            <a:off x="6922686" y="4988983"/>
            <a:ext cx="5919135" cy="4457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77"/>
                                        </p:tgtEl>
                                        <p:attrNameLst>
                                          <p:attrName>style.visibility</p:attrName>
                                        </p:attrNameLst>
                                      </p:cBhvr>
                                      <p:to>
                                        <p:strVal val="visible"/>
                                      </p:to>
                                    </p:set>
                                    <p:animEffect filter="fade" transition="in">
                                      <p:cBhvr>
                                        <p:cTn id="7" dur="2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9" name=""/>
          <p:cNvPicPr>
            <a:picLocks noChangeAspect="0"/>
          </p:cNvPicPr>
          <p:nvPr/>
        </p:nvPicPr>
        <p:blipFill>
          <a:blip r:embed="rId2">
            <a:extLst/>
          </a:blip>
          <a:stretch>
            <a:fillRect/>
          </a:stretch>
        </p:blipFill>
        <p:spPr>
          <a:xfrm>
            <a:off x="6604000" y="4711699"/>
            <a:ext cx="6556506" cy="5091908"/>
          </a:xfrm>
          <a:prstGeom prst="rect">
            <a:avLst/>
          </a:prstGeom>
        </p:spPr>
      </p:pic>
      <p:pic>
        <p:nvPicPr>
          <p:cNvPr id="280" name=""/>
          <p:cNvPicPr>
            <a:picLocks noChangeAspect="0"/>
          </p:cNvPicPr>
          <p:nvPr/>
        </p:nvPicPr>
        <p:blipFill>
          <a:blip r:embed="rId3">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81" name="pasted-image.pdf"/>
          <p:cNvPicPr>
            <a:picLocks noChangeAspect="1"/>
          </p:cNvPicPr>
          <p:nvPr/>
        </p:nvPicPr>
        <p:blipFill>
          <a:blip r:embed="rId4">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82" name="pasted-image.pdf"/>
          <p:cNvPicPr>
            <a:picLocks noChangeAspect="1"/>
          </p:cNvPicPr>
          <p:nvPr/>
        </p:nvPicPr>
        <p:blipFill>
          <a:blip r:embed="rId5">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83" name=""/>
          <p:cNvPicPr>
            <a:picLocks noChangeAspect="0"/>
          </p:cNvPicPr>
          <p:nvPr/>
        </p:nvPicPr>
        <p:blipFill>
          <a:blip r:embed="rId6">
            <a:extLst/>
          </a:blip>
          <a:stretch>
            <a:fillRect/>
          </a:stretch>
        </p:blipFill>
        <p:spPr>
          <a:xfrm>
            <a:off x="-169596" y="2027766"/>
            <a:ext cx="13004801" cy="1574801"/>
          </a:xfrm>
          <a:prstGeom prst="rect">
            <a:avLst/>
          </a:prstGeom>
        </p:spPr>
      </p:pic>
      <p:sp>
        <p:nvSpPr>
          <p:cNvPr id="284" name="Shape 284"/>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285" name="Shape 285"/>
          <p:cNvSpPr/>
          <p:nvPr/>
        </p:nvSpPr>
        <p:spPr>
          <a:xfrm>
            <a:off x="6868979" y="3702050"/>
            <a:ext cx="6026548" cy="11262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69899" indent="-469899" algn="l">
              <a:spcBef>
                <a:spcPts val="800"/>
              </a:spcBef>
              <a:buClr>
                <a:srgbClr val="929292"/>
              </a:buClr>
              <a:buSzPct val="80000"/>
              <a:buFont typeface="Zapf Dingbats"/>
              <a:buBlip>
                <a:blip r:embed="rId7"/>
              </a:buBlip>
              <a:defRPr sz="3400">
                <a:latin typeface="Palatino Linotype"/>
                <a:ea typeface="Palatino Linotype"/>
                <a:cs typeface="Palatino Linotype"/>
                <a:sym typeface="Palatino Linotype"/>
              </a:defRPr>
            </a:lvl1pPr>
          </a:lstStyle>
          <a:p>
            <a:pPr/>
            <a:r>
              <a:t>Jesus Is, NOW, Lord of lord’s &amp; King of kings -</a:t>
            </a:r>
          </a:p>
        </p:txBody>
      </p:sp>
      <p:sp>
        <p:nvSpPr>
          <p:cNvPr id="286" name="Shape 286"/>
          <p:cNvSpPr/>
          <p:nvPr/>
        </p:nvSpPr>
        <p:spPr>
          <a:xfrm>
            <a:off x="6966473" y="5065183"/>
            <a:ext cx="5831559" cy="3797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000"/>
              </a:spcBef>
              <a:defRPr sz="4400">
                <a:solidFill>
                  <a:srgbClr val="000000"/>
                </a:solidFill>
                <a:effectLst>
                  <a:outerShdw sx="100000" sy="100000" kx="0" ky="0" algn="b" rotWithShape="0" blurRad="63500" dist="63500" dir="1420474">
                    <a:srgbClr val="000000">
                      <a:alpha val="32000"/>
                    </a:srgbClr>
                  </a:outerShdw>
                </a:effectLst>
                <a:latin typeface="Credit Valley"/>
                <a:ea typeface="Credit Valley"/>
                <a:cs typeface="Credit Valley"/>
                <a:sym typeface="Credit Valley"/>
              </a:defRPr>
            </a:pPr>
            <a:r>
              <a:t>Ephesians 1:20–23 (NKJV)</a:t>
            </a:r>
          </a:p>
          <a:p>
            <a:pPr defTabSz="457200">
              <a:spcBef>
                <a:spcPts val="2000"/>
              </a:spcBef>
              <a:defRPr sz="3600">
                <a:solidFill>
                  <a:srgbClr val="000000"/>
                </a:solidFill>
                <a:effectLst>
                  <a:outerShdw sx="100000" sy="100000" kx="0" ky="0" algn="b" rotWithShape="0" blurRad="63500" dist="63500" dir="1420474">
                    <a:srgbClr val="000000">
                      <a:alpha val="32000"/>
                    </a:srgbClr>
                  </a:outerShdw>
                </a:effectLst>
                <a:latin typeface="Palatino Linotype"/>
                <a:ea typeface="Palatino Linotype"/>
                <a:cs typeface="Palatino Linotype"/>
                <a:sym typeface="Palatino Linotype"/>
              </a:defRPr>
            </a:pPr>
            <a:r>
              <a:rPr baseline="31999"/>
              <a:t>20</a:t>
            </a:r>
            <a:r>
              <a:t> which He worked in Christ when He raised Him from the dead and seated </a:t>
            </a:r>
            <a:r>
              <a:rPr i="1"/>
              <a:t>Him</a:t>
            </a:r>
            <a:r>
              <a:t> at His right hand in the heavenly </a:t>
            </a:r>
            <a:r>
              <a:rPr i="1"/>
              <a:t>places,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8" name=""/>
          <p:cNvPicPr>
            <a:picLocks noChangeAspect="0"/>
          </p:cNvPicPr>
          <p:nvPr/>
        </p:nvPicPr>
        <p:blipFill>
          <a:blip r:embed="rId2">
            <a:extLst/>
          </a:blip>
          <a:stretch>
            <a:fillRect/>
          </a:stretch>
        </p:blipFill>
        <p:spPr>
          <a:xfrm>
            <a:off x="6604000" y="4711700"/>
            <a:ext cx="6556506" cy="5091907"/>
          </a:xfrm>
          <a:prstGeom prst="rect">
            <a:avLst/>
          </a:prstGeom>
        </p:spPr>
      </p:pic>
      <p:pic>
        <p:nvPicPr>
          <p:cNvPr id="289" name=""/>
          <p:cNvPicPr>
            <a:picLocks noChangeAspect="0"/>
          </p:cNvPicPr>
          <p:nvPr/>
        </p:nvPicPr>
        <p:blipFill>
          <a:blip r:embed="rId3">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90" name="pasted-image.pdf"/>
          <p:cNvPicPr>
            <a:picLocks noChangeAspect="1"/>
          </p:cNvPicPr>
          <p:nvPr/>
        </p:nvPicPr>
        <p:blipFill>
          <a:blip r:embed="rId4">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91" name="pasted-image.pdf"/>
          <p:cNvPicPr>
            <a:picLocks noChangeAspect="1"/>
          </p:cNvPicPr>
          <p:nvPr/>
        </p:nvPicPr>
        <p:blipFill>
          <a:blip r:embed="rId5">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92" name=""/>
          <p:cNvPicPr>
            <a:picLocks noChangeAspect="0"/>
          </p:cNvPicPr>
          <p:nvPr/>
        </p:nvPicPr>
        <p:blipFill>
          <a:blip r:embed="rId6">
            <a:extLst/>
          </a:blip>
          <a:stretch>
            <a:fillRect/>
          </a:stretch>
        </p:blipFill>
        <p:spPr>
          <a:xfrm>
            <a:off x="-169596" y="2027766"/>
            <a:ext cx="13004801" cy="1574801"/>
          </a:xfrm>
          <a:prstGeom prst="rect">
            <a:avLst/>
          </a:prstGeom>
        </p:spPr>
      </p:pic>
      <p:sp>
        <p:nvSpPr>
          <p:cNvPr id="293" name="Shape 293"/>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294" name="Shape 294"/>
          <p:cNvSpPr/>
          <p:nvPr/>
        </p:nvSpPr>
        <p:spPr>
          <a:xfrm>
            <a:off x="6868979" y="3702050"/>
            <a:ext cx="6026548" cy="11262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69899" indent="-469899" algn="l">
              <a:spcBef>
                <a:spcPts val="800"/>
              </a:spcBef>
              <a:buClr>
                <a:srgbClr val="929292"/>
              </a:buClr>
              <a:buSzPct val="80000"/>
              <a:buFont typeface="Zapf Dingbats"/>
              <a:buBlip>
                <a:blip r:embed="rId7"/>
              </a:buBlip>
              <a:defRPr sz="3400">
                <a:latin typeface="Palatino Linotype"/>
                <a:ea typeface="Palatino Linotype"/>
                <a:cs typeface="Palatino Linotype"/>
                <a:sym typeface="Palatino Linotype"/>
              </a:defRPr>
            </a:lvl1pPr>
          </a:lstStyle>
          <a:p>
            <a:pPr/>
            <a:r>
              <a:t>Jesus Is, NOW, Lord of lord’s &amp; King of kings -</a:t>
            </a:r>
          </a:p>
        </p:txBody>
      </p:sp>
      <p:sp>
        <p:nvSpPr>
          <p:cNvPr id="295" name="Shape 295"/>
          <p:cNvSpPr/>
          <p:nvPr/>
        </p:nvSpPr>
        <p:spPr>
          <a:xfrm>
            <a:off x="6966473" y="5065183"/>
            <a:ext cx="5831559" cy="44112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000"/>
              </a:spcBef>
              <a:defRPr sz="4400">
                <a:solidFill>
                  <a:srgbClr val="000000"/>
                </a:solidFill>
                <a:effectLst>
                  <a:outerShdw sx="100000" sy="100000" kx="0" ky="0" algn="b" rotWithShape="0" blurRad="63500" dist="63500" dir="1420474">
                    <a:srgbClr val="000000">
                      <a:alpha val="32000"/>
                    </a:srgbClr>
                  </a:outerShdw>
                </a:effectLst>
                <a:latin typeface="Credit Valley"/>
                <a:ea typeface="Credit Valley"/>
                <a:cs typeface="Credit Valley"/>
                <a:sym typeface="Credit Valley"/>
              </a:defRPr>
            </a:pPr>
            <a:r>
              <a:t>Ephesians 1:20–23 (NKJV)</a:t>
            </a:r>
          </a:p>
          <a:p>
            <a:pPr defTabSz="457200">
              <a:spcBef>
                <a:spcPts val="2000"/>
              </a:spcBef>
              <a:defRPr sz="3500">
                <a:solidFill>
                  <a:srgbClr val="000000"/>
                </a:solidFill>
                <a:effectLst>
                  <a:outerShdw sx="100000" sy="100000" kx="0" ky="0" algn="b" rotWithShape="0" blurRad="63500" dist="63500" dir="1420474">
                    <a:srgbClr val="000000">
                      <a:alpha val="32000"/>
                    </a:srgbClr>
                  </a:outerShdw>
                </a:effectLst>
                <a:latin typeface="Palatino Linotype"/>
                <a:ea typeface="Palatino Linotype"/>
                <a:cs typeface="Palatino Linotype"/>
                <a:sym typeface="Palatino Linotype"/>
              </a:defRPr>
            </a:pPr>
            <a:r>
              <a:rPr baseline="31999"/>
              <a:t>21</a:t>
            </a:r>
            <a:r>
              <a:t> far above all principality and power and might and dominion, and every name that is named, not only in this age but also in that which is to come.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7" name=""/>
          <p:cNvPicPr>
            <a:picLocks noChangeAspect="0"/>
          </p:cNvPicPr>
          <p:nvPr/>
        </p:nvPicPr>
        <p:blipFill>
          <a:blip r:embed="rId2">
            <a:extLst/>
          </a:blip>
          <a:stretch>
            <a:fillRect/>
          </a:stretch>
        </p:blipFill>
        <p:spPr>
          <a:xfrm>
            <a:off x="6604000" y="4711700"/>
            <a:ext cx="6556506" cy="5091907"/>
          </a:xfrm>
          <a:prstGeom prst="rect">
            <a:avLst/>
          </a:prstGeom>
        </p:spPr>
      </p:pic>
      <p:pic>
        <p:nvPicPr>
          <p:cNvPr id="298" name=""/>
          <p:cNvPicPr>
            <a:picLocks noChangeAspect="0"/>
          </p:cNvPicPr>
          <p:nvPr/>
        </p:nvPicPr>
        <p:blipFill>
          <a:blip r:embed="rId3">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299" name="pasted-image.pdf"/>
          <p:cNvPicPr>
            <a:picLocks noChangeAspect="1"/>
          </p:cNvPicPr>
          <p:nvPr/>
        </p:nvPicPr>
        <p:blipFill>
          <a:blip r:embed="rId4">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00" name="pasted-image.pdf"/>
          <p:cNvPicPr>
            <a:picLocks noChangeAspect="1"/>
          </p:cNvPicPr>
          <p:nvPr/>
        </p:nvPicPr>
        <p:blipFill>
          <a:blip r:embed="rId5">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01" name=""/>
          <p:cNvPicPr>
            <a:picLocks noChangeAspect="0"/>
          </p:cNvPicPr>
          <p:nvPr/>
        </p:nvPicPr>
        <p:blipFill>
          <a:blip r:embed="rId6">
            <a:extLst/>
          </a:blip>
          <a:stretch>
            <a:fillRect/>
          </a:stretch>
        </p:blipFill>
        <p:spPr>
          <a:xfrm>
            <a:off x="-169596" y="2027766"/>
            <a:ext cx="13004801" cy="1574801"/>
          </a:xfrm>
          <a:prstGeom prst="rect">
            <a:avLst/>
          </a:prstGeom>
        </p:spPr>
      </p:pic>
      <p:sp>
        <p:nvSpPr>
          <p:cNvPr id="302" name="Shape 302"/>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303" name="Shape 303"/>
          <p:cNvSpPr/>
          <p:nvPr/>
        </p:nvSpPr>
        <p:spPr>
          <a:xfrm>
            <a:off x="6868979" y="3702050"/>
            <a:ext cx="6026548" cy="11262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69899" indent="-469899" algn="l">
              <a:spcBef>
                <a:spcPts val="800"/>
              </a:spcBef>
              <a:buClr>
                <a:srgbClr val="929292"/>
              </a:buClr>
              <a:buSzPct val="80000"/>
              <a:buFont typeface="Zapf Dingbats"/>
              <a:buBlip>
                <a:blip r:embed="rId7"/>
              </a:buBlip>
              <a:defRPr sz="3400">
                <a:latin typeface="Palatino Linotype"/>
                <a:ea typeface="Palatino Linotype"/>
                <a:cs typeface="Palatino Linotype"/>
                <a:sym typeface="Palatino Linotype"/>
              </a:defRPr>
            </a:lvl1pPr>
          </a:lstStyle>
          <a:p>
            <a:pPr/>
            <a:r>
              <a:t>Jesus Is, NOW, Lord of lord’s &amp; King of kings -</a:t>
            </a:r>
          </a:p>
        </p:txBody>
      </p:sp>
      <p:sp>
        <p:nvSpPr>
          <p:cNvPr id="304" name="Shape 304"/>
          <p:cNvSpPr/>
          <p:nvPr/>
        </p:nvSpPr>
        <p:spPr>
          <a:xfrm>
            <a:off x="6966473" y="5065183"/>
            <a:ext cx="5831559" cy="44112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000"/>
              </a:spcBef>
              <a:defRPr sz="4400">
                <a:solidFill>
                  <a:srgbClr val="000000"/>
                </a:solidFill>
                <a:effectLst>
                  <a:outerShdw sx="100000" sy="100000" kx="0" ky="0" algn="b" rotWithShape="0" blurRad="63500" dist="63500" dir="1420474">
                    <a:srgbClr val="000000">
                      <a:alpha val="32000"/>
                    </a:srgbClr>
                  </a:outerShdw>
                </a:effectLst>
                <a:latin typeface="Credit Valley"/>
                <a:ea typeface="Credit Valley"/>
                <a:cs typeface="Credit Valley"/>
                <a:sym typeface="Credit Valley"/>
              </a:defRPr>
            </a:pPr>
            <a:r>
              <a:t>Ephesians 1:20–23 (NKJV)</a:t>
            </a:r>
          </a:p>
          <a:p>
            <a:pPr defTabSz="457200">
              <a:spcBef>
                <a:spcPts val="2000"/>
              </a:spcBef>
              <a:defRPr sz="3500">
                <a:solidFill>
                  <a:srgbClr val="000000"/>
                </a:solidFill>
                <a:effectLst>
                  <a:outerShdw sx="100000" sy="100000" kx="0" ky="0" algn="b" rotWithShape="0" blurRad="63500" dist="63500" dir="1420474">
                    <a:srgbClr val="000000">
                      <a:alpha val="32000"/>
                    </a:srgbClr>
                  </a:outerShdw>
                </a:effectLst>
                <a:latin typeface="Palatino Linotype"/>
                <a:ea typeface="Palatino Linotype"/>
                <a:cs typeface="Palatino Linotype"/>
                <a:sym typeface="Palatino Linotype"/>
              </a:defRPr>
            </a:pPr>
            <a:r>
              <a:rPr baseline="31999"/>
              <a:t>22</a:t>
            </a:r>
            <a:r>
              <a:t> And He put all </a:t>
            </a:r>
            <a:r>
              <a:rPr i="1"/>
              <a:t>things</a:t>
            </a:r>
            <a:r>
              <a:t> under His feet, and gave Him </a:t>
            </a:r>
            <a:r>
              <a:rPr i="1"/>
              <a:t>to be</a:t>
            </a:r>
            <a:r>
              <a:t> head over all </a:t>
            </a:r>
            <a:r>
              <a:rPr i="1"/>
              <a:t>things</a:t>
            </a:r>
            <a:r>
              <a:t> to the church, </a:t>
            </a:r>
            <a:r>
              <a:rPr baseline="31999"/>
              <a:t>23</a:t>
            </a:r>
            <a:r>
              <a:t> which is His body, the fullness of Him who fills all in all.</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nvSpPr>
        <p:spPr>
          <a:xfrm>
            <a:off x="7946813" y="6943090"/>
            <a:ext cx="4908974" cy="1887221"/>
          </a:xfrm>
          <a:prstGeom prst="rect">
            <a:avLst/>
          </a:prstGeom>
          <a:ln w="12700">
            <a:miter lim="400000"/>
          </a:ln>
          <a:effectLst>
            <a:outerShdw sx="100000" sy="100000" kx="0" ky="0" algn="b" rotWithShape="0" blurRad="139700" dist="112297" dir="5400000">
              <a:srgbClr val="000000">
                <a:alpha val="56616"/>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spcBef>
                <a:spcPts val="1600"/>
              </a:spcBef>
              <a:defRPr sz="6200">
                <a:solidFill>
                  <a:srgbClr val="D93E2B"/>
                </a:solidFill>
                <a:latin typeface="+mn-lt"/>
                <a:ea typeface="+mn-ea"/>
                <a:cs typeface="+mn-cs"/>
                <a:sym typeface="Bodoni SvtyTwo ITC TT-Book"/>
              </a:defRPr>
            </a:lvl1pPr>
          </a:lstStyle>
          <a:p>
            <a:pPr/>
            <a:r>
              <a:t>Different Kinds of Psalms</a:t>
            </a:r>
          </a:p>
        </p:txBody>
      </p:sp>
      <p:pic>
        <p:nvPicPr>
          <p:cNvPr id="192" name=""/>
          <p:cNvPicPr>
            <a:picLocks noChangeAspect="0"/>
          </p:cNvPicPr>
          <p:nvPr/>
        </p:nvPicPr>
        <p:blipFill>
          <a:blip r:embed="rId2">
            <a:extLst/>
          </a:blip>
          <a:stretch>
            <a:fillRect/>
          </a:stretch>
        </p:blipFill>
        <p:spPr>
          <a:xfrm>
            <a:off x="-1447" y="6517805"/>
            <a:ext cx="8104246" cy="2714259"/>
          </a:xfrm>
          <a:prstGeom prst="rect">
            <a:avLst/>
          </a:prstGeom>
        </p:spPr>
      </p:pic>
      <p:sp>
        <p:nvSpPr>
          <p:cNvPr id="193" name="Shape 193"/>
          <p:cNvSpPr/>
          <p:nvPr/>
        </p:nvSpPr>
        <p:spPr>
          <a:xfrm>
            <a:off x="241960" y="579755"/>
            <a:ext cx="12520879" cy="5651501"/>
          </a:xfrm>
          <a:prstGeom prst="rect">
            <a:avLst/>
          </a:prstGeom>
          <a:ln w="12700">
            <a:miter lim="400000"/>
          </a:ln>
          <a:effectLst>
            <a:outerShdw sx="100000" sy="100000" kx="0" ky="0" algn="b" rotWithShape="0" blurRad="147336"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Wisdom</a:t>
            </a:r>
            <a:r>
              <a:t> - Ps 1; 37; 73; 112; 119; 128;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Penitential </a:t>
            </a:r>
            <a:r>
              <a:t>- Ps 6; 32; 38; 51; 102; 130;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Thanksgiving</a:t>
            </a:r>
            <a:r>
              <a:t> - 18; 21; 30; 32; 34; 40; 92; 118, 138,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Historical Salvation </a:t>
            </a:r>
            <a:r>
              <a:t>- 8*; 105-106; 135; 136;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Lament</a:t>
            </a:r>
            <a:r>
              <a:t> - 3-5; 7; 9-10; 13; 14; 17; 22; 25; 26; 139; 141; 142;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Imprecatory </a:t>
            </a:r>
            <a:r>
              <a:t>- 35; 69; 83; 88; 109; 137; 140; etc.</a:t>
            </a:r>
          </a:p>
          <a:p>
            <a:pPr marL="469899" indent="-469899" algn="l">
              <a:spcBef>
                <a:spcPts val="1800"/>
              </a:spcBef>
              <a:buClr>
                <a:srgbClr val="929292"/>
              </a:buClr>
              <a:buSzPct val="80000"/>
              <a:buFont typeface="Zapf Dingbats"/>
              <a:buBlip>
                <a:blip r:embed="rId3"/>
              </a:buBlip>
              <a:defRPr sz="3200"/>
            </a:pPr>
            <a:r>
              <a:rPr>
                <a:latin typeface="Thames Nude Roman"/>
                <a:ea typeface="Thames Nude Roman"/>
                <a:cs typeface="Thames Nude Roman"/>
                <a:sym typeface="Thames Nude Roman"/>
              </a:rPr>
              <a:t>Messianic </a:t>
            </a:r>
            <a:r>
              <a:t>- 2; 16; 22; 23; 40; 45; 97; 110; 118; etc</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Effect filter="wipe(left)" transition="in">
                                      <p:cBhvr>
                                        <p:cTn id="7" dur="1500"/>
                                        <p:tgtEl>
                                          <p:spTgt spid="19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93">
                                            <p:txEl>
                                              <p:pRg st="0" end="0"/>
                                            </p:txEl>
                                          </p:spTgt>
                                        </p:tgtEl>
                                        <p:attrNameLst>
                                          <p:attrName>style.visibility</p:attrName>
                                        </p:attrNameLst>
                                      </p:cBhvr>
                                      <p:to>
                                        <p:strVal val="visible"/>
                                      </p:to>
                                    </p:set>
                                    <p:animEffect filter="wipe(left)" transition="in">
                                      <p:cBhvr>
                                        <p:cTn id="10" dur="15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93">
                                            <p:txEl>
                                              <p:pRg st="1" end="1"/>
                                            </p:txEl>
                                          </p:spTgt>
                                        </p:tgtEl>
                                        <p:attrNameLst>
                                          <p:attrName>style.visibility</p:attrName>
                                        </p:attrNameLst>
                                      </p:cBhvr>
                                      <p:to>
                                        <p:strVal val="visible"/>
                                      </p:to>
                                    </p:set>
                                    <p:animEffect filter="wipe(left)" transition="in">
                                      <p:cBhvr>
                                        <p:cTn id="15" dur="15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93">
                                            <p:txEl>
                                              <p:pRg st="2" end="2"/>
                                            </p:txEl>
                                          </p:spTgt>
                                        </p:tgtEl>
                                        <p:attrNameLst>
                                          <p:attrName>style.visibility</p:attrName>
                                        </p:attrNameLst>
                                      </p:cBhvr>
                                      <p:to>
                                        <p:strVal val="visible"/>
                                      </p:to>
                                    </p:set>
                                    <p:animEffect filter="wipe(left)" transition="in">
                                      <p:cBhvr>
                                        <p:cTn id="20" dur="1500"/>
                                        <p:tgtEl>
                                          <p:spTgt spid="19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93">
                                            <p:txEl>
                                              <p:pRg st="3" end="3"/>
                                            </p:txEl>
                                          </p:spTgt>
                                        </p:tgtEl>
                                        <p:attrNameLst>
                                          <p:attrName>style.visibility</p:attrName>
                                        </p:attrNameLst>
                                      </p:cBhvr>
                                      <p:to>
                                        <p:strVal val="visible"/>
                                      </p:to>
                                    </p:set>
                                    <p:animEffect filter="wipe(left)" transition="in">
                                      <p:cBhvr>
                                        <p:cTn id="25" dur="1500"/>
                                        <p:tgtEl>
                                          <p:spTgt spid="19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93">
                                            <p:txEl>
                                              <p:pRg st="4" end="4"/>
                                            </p:txEl>
                                          </p:spTgt>
                                        </p:tgtEl>
                                        <p:attrNameLst>
                                          <p:attrName>style.visibility</p:attrName>
                                        </p:attrNameLst>
                                      </p:cBhvr>
                                      <p:to>
                                        <p:strVal val="visible"/>
                                      </p:to>
                                    </p:set>
                                    <p:animEffect filter="wipe(left)" transition="in">
                                      <p:cBhvr>
                                        <p:cTn id="30" dur="1500"/>
                                        <p:tgtEl>
                                          <p:spTgt spid="19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93">
                                            <p:txEl>
                                              <p:pRg st="5" end="5"/>
                                            </p:txEl>
                                          </p:spTgt>
                                        </p:tgtEl>
                                        <p:attrNameLst>
                                          <p:attrName>style.visibility</p:attrName>
                                        </p:attrNameLst>
                                      </p:cBhvr>
                                      <p:to>
                                        <p:strVal val="visible"/>
                                      </p:to>
                                    </p:set>
                                    <p:animEffect filter="wipe(left)" transition="in">
                                      <p:cBhvr>
                                        <p:cTn id="35" dur="1500"/>
                                        <p:tgtEl>
                                          <p:spTgt spid="19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193">
                                            <p:txEl>
                                              <p:pRg st="6" end="6"/>
                                            </p:txEl>
                                          </p:spTgt>
                                        </p:tgtEl>
                                        <p:attrNameLst>
                                          <p:attrName>style.visibility</p:attrName>
                                        </p:attrNameLst>
                                      </p:cBhvr>
                                      <p:to>
                                        <p:strVal val="visible"/>
                                      </p:to>
                                    </p:set>
                                    <p:animEffect filter="wipe(left)" transition="in">
                                      <p:cBhvr>
                                        <p:cTn id="40" dur="1500"/>
                                        <p:tgtEl>
                                          <p:spTgt spid="19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6" name=""/>
          <p:cNvPicPr>
            <a:picLocks noChangeAspect="0"/>
          </p:cNvPicPr>
          <p:nvPr/>
        </p:nvPicPr>
        <p:blipFill>
          <a:blip r:embed="rId2">
            <a:extLst/>
          </a:blip>
          <a:stretch>
            <a:fillRect/>
          </a:stretch>
        </p:blipFill>
        <p:spPr>
          <a:xfrm>
            <a:off x="6604000" y="4711700"/>
            <a:ext cx="6556506" cy="5091907"/>
          </a:xfrm>
          <a:prstGeom prst="rect">
            <a:avLst/>
          </a:prstGeom>
        </p:spPr>
      </p:pic>
      <p:pic>
        <p:nvPicPr>
          <p:cNvPr id="307" name=""/>
          <p:cNvPicPr>
            <a:picLocks noChangeAspect="0"/>
          </p:cNvPicPr>
          <p:nvPr/>
        </p:nvPicPr>
        <p:blipFill>
          <a:blip r:embed="rId3">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308" name="pasted-image.pdf"/>
          <p:cNvPicPr>
            <a:picLocks noChangeAspect="1"/>
          </p:cNvPicPr>
          <p:nvPr/>
        </p:nvPicPr>
        <p:blipFill>
          <a:blip r:embed="rId4">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09" name="pasted-image.pdf"/>
          <p:cNvPicPr>
            <a:picLocks noChangeAspect="1"/>
          </p:cNvPicPr>
          <p:nvPr/>
        </p:nvPicPr>
        <p:blipFill>
          <a:blip r:embed="rId5">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10" name=""/>
          <p:cNvPicPr>
            <a:picLocks noChangeAspect="0"/>
          </p:cNvPicPr>
          <p:nvPr/>
        </p:nvPicPr>
        <p:blipFill>
          <a:blip r:embed="rId6">
            <a:extLst/>
          </a:blip>
          <a:stretch>
            <a:fillRect/>
          </a:stretch>
        </p:blipFill>
        <p:spPr>
          <a:xfrm>
            <a:off x="-169596" y="2027766"/>
            <a:ext cx="13004801" cy="1574801"/>
          </a:xfrm>
          <a:prstGeom prst="rect">
            <a:avLst/>
          </a:prstGeom>
        </p:spPr>
      </p:pic>
      <p:sp>
        <p:nvSpPr>
          <p:cNvPr id="311" name="Shape 311"/>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312" name="Shape 312"/>
          <p:cNvSpPr/>
          <p:nvPr/>
        </p:nvSpPr>
        <p:spPr>
          <a:xfrm>
            <a:off x="6868979" y="3702050"/>
            <a:ext cx="6026548" cy="11262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69899" indent="-469899" algn="l">
              <a:spcBef>
                <a:spcPts val="800"/>
              </a:spcBef>
              <a:buClr>
                <a:srgbClr val="929292"/>
              </a:buClr>
              <a:buSzPct val="80000"/>
              <a:buFont typeface="Zapf Dingbats"/>
              <a:buBlip>
                <a:blip r:embed="rId7"/>
              </a:buBlip>
              <a:defRPr sz="3400">
                <a:latin typeface="Palatino Linotype"/>
                <a:ea typeface="Palatino Linotype"/>
                <a:cs typeface="Palatino Linotype"/>
                <a:sym typeface="Palatino Linotype"/>
              </a:defRPr>
            </a:lvl1pPr>
          </a:lstStyle>
          <a:p>
            <a:pPr/>
            <a:r>
              <a:t>Jesus Is, NOW, Lord of lord’s &amp; King of kings -</a:t>
            </a:r>
          </a:p>
        </p:txBody>
      </p:sp>
      <p:sp>
        <p:nvSpPr>
          <p:cNvPr id="313" name="Shape 313"/>
          <p:cNvSpPr/>
          <p:nvPr/>
        </p:nvSpPr>
        <p:spPr>
          <a:xfrm>
            <a:off x="6966473" y="5065183"/>
            <a:ext cx="5831559" cy="44112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000"/>
              </a:spcBef>
              <a:defRPr sz="4400">
                <a:solidFill>
                  <a:srgbClr val="000000"/>
                </a:solidFill>
                <a:effectLst>
                  <a:outerShdw sx="100000" sy="100000" kx="0" ky="0" algn="b" rotWithShape="0" blurRad="63500" dist="63500" dir="1420474">
                    <a:srgbClr val="000000">
                      <a:alpha val="32000"/>
                    </a:srgbClr>
                  </a:outerShdw>
                </a:effectLst>
                <a:latin typeface="Credit Valley"/>
                <a:ea typeface="Credit Valley"/>
                <a:cs typeface="Credit Valley"/>
                <a:sym typeface="Credit Valley"/>
              </a:defRPr>
            </a:pPr>
            <a:r>
              <a:t>Colossians 1:18 (NKJV)</a:t>
            </a:r>
          </a:p>
          <a:p>
            <a:pPr defTabSz="457200">
              <a:spcBef>
                <a:spcPts val="2000"/>
              </a:spcBef>
              <a:defRPr sz="3500">
                <a:solidFill>
                  <a:srgbClr val="000000"/>
                </a:solidFill>
                <a:effectLst>
                  <a:outerShdw sx="100000" sy="100000" kx="0" ky="0" algn="b" rotWithShape="0" blurRad="63500" dist="63500" dir="1420474">
                    <a:srgbClr val="000000">
                      <a:alpha val="32000"/>
                    </a:srgbClr>
                  </a:outerShdw>
                </a:effectLst>
                <a:latin typeface="Palatino Linotype"/>
                <a:ea typeface="Palatino Linotype"/>
                <a:cs typeface="Palatino Linotype"/>
                <a:sym typeface="Palatino Linotype"/>
              </a:defRPr>
            </a:pPr>
            <a:r>
              <a:rPr baseline="31999"/>
              <a:t>18</a:t>
            </a:r>
            <a:r>
              <a:t> And He is the head of the body, the church, who is the beginning, the firstborn from the dead, that in all things He may have the preeminence.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5" name=""/>
          <p:cNvPicPr>
            <a:picLocks noChangeAspect="0"/>
          </p:cNvPicPr>
          <p:nvPr/>
        </p:nvPicPr>
        <p:blipFill>
          <a:blip r:embed="rId2">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316"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17"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18" name=""/>
          <p:cNvPicPr>
            <a:picLocks noChangeAspect="0"/>
          </p:cNvPicPr>
          <p:nvPr/>
        </p:nvPicPr>
        <p:blipFill>
          <a:blip r:embed="rId5">
            <a:extLst/>
          </a:blip>
          <a:stretch>
            <a:fillRect/>
          </a:stretch>
        </p:blipFill>
        <p:spPr>
          <a:xfrm>
            <a:off x="-169596" y="2027766"/>
            <a:ext cx="13004801" cy="1574801"/>
          </a:xfrm>
          <a:prstGeom prst="rect">
            <a:avLst/>
          </a:prstGeom>
        </p:spPr>
      </p:pic>
      <p:sp>
        <p:nvSpPr>
          <p:cNvPr id="319" name="Shape 319"/>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320" name="Shape 320"/>
          <p:cNvSpPr/>
          <p:nvPr/>
        </p:nvSpPr>
        <p:spPr>
          <a:xfrm>
            <a:off x="6868979" y="3702050"/>
            <a:ext cx="6026548" cy="5363766"/>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Jesus Is, NOW, Lord of lord’s &amp; King of kings -</a:t>
            </a:r>
          </a:p>
          <a:p>
            <a:pPr marL="469899" indent="-469899"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Acts 10:36 - “He is Lord of all”</a:t>
            </a:r>
          </a:p>
          <a:p>
            <a:pPr marL="469899" indent="-469899"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1 Tim. 6:15  “only Potentate, the King of kings, &amp; Lord of lords;”</a:t>
            </a:r>
          </a:p>
          <a:p>
            <a:pPr marL="469899" indent="-469899"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Rev. 17:14  “… for he is Lord of lords, &amp; King of kings:</a:t>
            </a:r>
          </a:p>
          <a:p>
            <a:pPr marL="469899" indent="-469899"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Rev. 19:16  “… KING OF KINGS, &amp; LORD OF LORDS.”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0">
                                            <p:txEl>
                                              <p:pRg st="2" end="2"/>
                                            </p:txEl>
                                          </p:spTgt>
                                        </p:tgtEl>
                                        <p:attrNameLst>
                                          <p:attrName>style.visibility</p:attrName>
                                        </p:attrNameLst>
                                      </p:cBhvr>
                                      <p:to>
                                        <p:strVal val="visible"/>
                                      </p:to>
                                    </p:set>
                                    <p:animEffect filter="wipe(left)" transition="in">
                                      <p:cBhvr>
                                        <p:cTn id="7" dur="1500"/>
                                        <p:tgtEl>
                                          <p:spTgt spid="3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0">
                                            <p:txEl>
                                              <p:pRg st="3" end="3"/>
                                            </p:txEl>
                                          </p:spTgt>
                                        </p:tgtEl>
                                        <p:attrNameLst>
                                          <p:attrName>style.visibility</p:attrName>
                                        </p:attrNameLst>
                                      </p:cBhvr>
                                      <p:to>
                                        <p:strVal val="visible"/>
                                      </p:to>
                                    </p:set>
                                    <p:animEffect filter="wipe(left)" transition="in">
                                      <p:cBhvr>
                                        <p:cTn id="12" dur="1500"/>
                                        <p:tgtEl>
                                          <p:spTgt spid="3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0">
                                            <p:txEl>
                                              <p:pRg st="4" end="4"/>
                                            </p:txEl>
                                          </p:spTgt>
                                        </p:tgtEl>
                                        <p:attrNameLst>
                                          <p:attrName>style.visibility</p:attrName>
                                        </p:attrNameLst>
                                      </p:cBhvr>
                                      <p:to>
                                        <p:strVal val="visible"/>
                                      </p:to>
                                    </p:set>
                                    <p:animEffect filter="wipe(left)" transition="in">
                                      <p:cBhvr>
                                        <p:cTn id="17" dur="1500"/>
                                        <p:tgtEl>
                                          <p:spTgt spid="32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0"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2" name=""/>
          <p:cNvPicPr>
            <a:picLocks noChangeAspect="0"/>
          </p:cNvPicPr>
          <p:nvPr/>
        </p:nvPicPr>
        <p:blipFill>
          <a:blip r:embed="rId2">
            <a:extLst/>
          </a:blip>
          <a:stretch>
            <a:fillRect/>
          </a:stretch>
        </p:blipFill>
        <p:spPr>
          <a:xfrm>
            <a:off x="-57150" y="2787650"/>
            <a:ext cx="7062473" cy="6999183"/>
          </a:xfrm>
          <a:prstGeom prst="rect">
            <a:avLst/>
          </a:prstGeom>
          <a:effectLst>
            <a:outerShdw sx="100000" sy="100000" kx="0" ky="0" algn="b" rotWithShape="0" blurRad="63500" dist="63500" dir="5400000">
              <a:srgbClr val="000000"/>
            </a:outerShdw>
          </a:effectLst>
        </p:spPr>
      </p:pic>
      <p:pic>
        <p:nvPicPr>
          <p:cNvPr id="323"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24"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25" name=""/>
          <p:cNvPicPr>
            <a:picLocks noChangeAspect="0"/>
          </p:cNvPicPr>
          <p:nvPr/>
        </p:nvPicPr>
        <p:blipFill>
          <a:blip r:embed="rId5">
            <a:extLst/>
          </a:blip>
          <a:stretch>
            <a:fillRect/>
          </a:stretch>
        </p:blipFill>
        <p:spPr>
          <a:xfrm>
            <a:off x="-169596" y="2027766"/>
            <a:ext cx="13004801" cy="1574801"/>
          </a:xfrm>
          <a:prstGeom prst="rect">
            <a:avLst/>
          </a:prstGeom>
        </p:spPr>
      </p:pic>
      <p:sp>
        <p:nvSpPr>
          <p:cNvPr id="326" name="Shape 326"/>
          <p:cNvSpPr/>
          <p:nvPr/>
        </p:nvSpPr>
        <p:spPr>
          <a:xfrm>
            <a:off x="460812" y="3492499"/>
            <a:ext cx="6026548" cy="2768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
        <p:nvSpPr>
          <p:cNvPr id="327" name="Shape 327"/>
          <p:cNvSpPr/>
          <p:nvPr/>
        </p:nvSpPr>
        <p:spPr>
          <a:xfrm>
            <a:off x="6852046" y="3702050"/>
            <a:ext cx="6026548" cy="5884466"/>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Jesus is also judge - all who reject His authority will be completely and irreparably destroyed.</a:t>
            </a:r>
          </a:p>
          <a:p>
            <a:pPr lvl="1" marL="939800" indent="-469900"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All judgment committed to the Son - John 5:22,23; 12:48</a:t>
            </a:r>
          </a:p>
          <a:p>
            <a:pPr lvl="1" marL="939800" indent="-469900"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Jesus will judge the living &amp; dead - Acts 10:42; 17:30,31</a:t>
            </a:r>
          </a:p>
          <a:p>
            <a:pPr lvl="1" marL="939800" indent="-469900" algn="l">
              <a:spcBef>
                <a:spcPts val="800"/>
              </a:spcBef>
              <a:buClr>
                <a:srgbClr val="929292"/>
              </a:buClr>
              <a:buSzPct val="80000"/>
              <a:buFont typeface="Zapf Dingbats"/>
              <a:buBlip>
                <a:blip r:embed="rId7"/>
              </a:buBlip>
              <a:defRPr i="1" sz="3200">
                <a:latin typeface="Palatino Linotype"/>
                <a:ea typeface="Palatino Linotype"/>
                <a:cs typeface="Palatino Linotype"/>
                <a:sym typeface="Palatino Linotype"/>
              </a:defRPr>
            </a:pPr>
            <a:r>
              <a:t>All must stand before Him - 2 Cor 5:10; 2 Pt 3:7; Jude 14,15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7">
                                            <p:txEl>
                                              <p:pRg st="1" end="1"/>
                                            </p:txEl>
                                          </p:spTgt>
                                        </p:tgtEl>
                                        <p:attrNameLst>
                                          <p:attrName>style.visibility</p:attrName>
                                        </p:attrNameLst>
                                      </p:cBhvr>
                                      <p:to>
                                        <p:strVal val="visible"/>
                                      </p:to>
                                    </p:set>
                                    <p:animEffect filter="wipe(left)" transition="in">
                                      <p:cBhvr>
                                        <p:cTn id="7" dur="1500"/>
                                        <p:tgtEl>
                                          <p:spTgt spid="3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7">
                                            <p:txEl>
                                              <p:pRg st="2" end="2"/>
                                            </p:txEl>
                                          </p:spTgt>
                                        </p:tgtEl>
                                        <p:attrNameLst>
                                          <p:attrName>style.visibility</p:attrName>
                                        </p:attrNameLst>
                                      </p:cBhvr>
                                      <p:to>
                                        <p:strVal val="visible"/>
                                      </p:to>
                                    </p:set>
                                    <p:animEffect filter="wipe(left)" transition="in">
                                      <p:cBhvr>
                                        <p:cTn id="12" dur="1500"/>
                                        <p:tgtEl>
                                          <p:spTgt spid="3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7">
                                            <p:txEl>
                                              <p:pRg st="3" end="3"/>
                                            </p:txEl>
                                          </p:spTgt>
                                        </p:tgtEl>
                                        <p:attrNameLst>
                                          <p:attrName>style.visibility</p:attrName>
                                        </p:attrNameLst>
                                      </p:cBhvr>
                                      <p:to>
                                        <p:strVal val="visible"/>
                                      </p:to>
                                    </p:set>
                                    <p:animEffect filter="wipe(left)" transition="in">
                                      <p:cBhvr>
                                        <p:cTn id="17" dur="1500"/>
                                        <p:tgtEl>
                                          <p:spTgt spid="32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9" name=""/>
          <p:cNvPicPr>
            <a:picLocks noChangeAspect="0"/>
          </p:cNvPicPr>
          <p:nvPr/>
        </p:nvPicPr>
        <p:blipFill>
          <a:blip r:embed="rId2">
            <a:extLst/>
          </a:blip>
          <a:stretch>
            <a:fillRect/>
          </a:stretch>
        </p:blipFill>
        <p:spPr>
          <a:xfrm>
            <a:off x="-67734" y="2798233"/>
            <a:ext cx="5134043" cy="7010401"/>
          </a:xfrm>
          <a:prstGeom prst="rect">
            <a:avLst/>
          </a:prstGeom>
        </p:spPr>
      </p:pic>
      <p:pic>
        <p:nvPicPr>
          <p:cNvPr id="330"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31"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32" name=""/>
          <p:cNvPicPr>
            <a:picLocks noChangeAspect="0"/>
          </p:cNvPicPr>
          <p:nvPr/>
        </p:nvPicPr>
        <p:blipFill>
          <a:blip r:embed="rId5">
            <a:extLst/>
          </a:blip>
          <a:stretch>
            <a:fillRect/>
          </a:stretch>
        </p:blipFill>
        <p:spPr>
          <a:xfrm>
            <a:off x="-169596" y="2027766"/>
            <a:ext cx="10679708" cy="1574801"/>
          </a:xfrm>
          <a:prstGeom prst="rect">
            <a:avLst/>
          </a:prstGeom>
        </p:spPr>
      </p:pic>
      <p:sp>
        <p:nvSpPr>
          <p:cNvPr id="333" name="Shape 333"/>
          <p:cNvSpPr/>
          <p:nvPr/>
        </p:nvSpPr>
        <p:spPr>
          <a:xfrm>
            <a:off x="325603" y="5372099"/>
            <a:ext cx="2812643" cy="3657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10</a:t>
            </a:r>
            <a:r>
              <a:t> Now therefore, be wise, O kings; Be instructed, you judges of the earth. </a:t>
            </a:r>
            <a:r>
              <a:rPr baseline="31999"/>
              <a:t>11</a:t>
            </a:r>
            <a:r>
              <a:t> Serve the Lord with fear, And rejoice with trembling.</a:t>
            </a:r>
          </a:p>
        </p:txBody>
      </p:sp>
      <p:sp>
        <p:nvSpPr>
          <p:cNvPr id="334" name="Shape 334"/>
          <p:cNvSpPr/>
          <p:nvPr/>
        </p:nvSpPr>
        <p:spPr>
          <a:xfrm>
            <a:off x="5164798" y="3702050"/>
            <a:ext cx="7713796" cy="42504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Transform our mind - “be wise, be instructed” - Hos 14:9; Rom 12:1,2</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Yield our will - “Serve the Lord with fear” - Phili 2:12; Heb 4:1; 12:28,29</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Govern our attitude - “rejoice with trembling” - Acts 5:41; 16:25; Phili 4:4; Jam 1:2; Rom 5:2,3; 1 Pet 4:13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wipe(left)" transition="in">
                                      <p:cBhvr>
                                        <p:cTn id="7" dur="2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34">
                                            <p:bg/>
                                          </p:spTgt>
                                        </p:tgtEl>
                                        <p:attrNameLst>
                                          <p:attrName>style.visibility</p:attrName>
                                        </p:attrNameLst>
                                      </p:cBhvr>
                                      <p:to>
                                        <p:strVal val="visible"/>
                                      </p:to>
                                    </p:set>
                                    <p:animEffect filter="wipe(left)" transition="in">
                                      <p:cBhvr>
                                        <p:cTn id="12" dur="1500"/>
                                        <p:tgtEl>
                                          <p:spTgt spid="334">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334">
                                            <p:txEl>
                                              <p:pRg st="0" end="0"/>
                                            </p:txEl>
                                          </p:spTgt>
                                        </p:tgtEl>
                                        <p:attrNameLst>
                                          <p:attrName>style.visibility</p:attrName>
                                        </p:attrNameLst>
                                      </p:cBhvr>
                                      <p:to>
                                        <p:strVal val="visible"/>
                                      </p:to>
                                    </p:set>
                                    <p:animEffect filter="wipe(left)" transition="in">
                                      <p:cBhvr>
                                        <p:cTn id="15" dur="1500"/>
                                        <p:tgtEl>
                                          <p:spTgt spid="3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334">
                                            <p:txEl>
                                              <p:pRg st="1" end="1"/>
                                            </p:txEl>
                                          </p:spTgt>
                                        </p:tgtEl>
                                        <p:attrNameLst>
                                          <p:attrName>style.visibility</p:attrName>
                                        </p:attrNameLst>
                                      </p:cBhvr>
                                      <p:to>
                                        <p:strVal val="visible"/>
                                      </p:to>
                                    </p:set>
                                    <p:animEffect filter="wipe(left)" transition="in">
                                      <p:cBhvr>
                                        <p:cTn id="20" dur="1500"/>
                                        <p:tgtEl>
                                          <p:spTgt spid="3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334">
                                            <p:txEl>
                                              <p:pRg st="2" end="2"/>
                                            </p:txEl>
                                          </p:spTgt>
                                        </p:tgtEl>
                                        <p:attrNameLst>
                                          <p:attrName>style.visibility</p:attrName>
                                        </p:attrNameLst>
                                      </p:cBhvr>
                                      <p:to>
                                        <p:strVal val="visible"/>
                                      </p:to>
                                    </p:set>
                                    <p:animEffect filter="wipe(left)" transition="in">
                                      <p:cBhvr>
                                        <p:cTn id="25" dur="1500"/>
                                        <p:tgtEl>
                                          <p:spTgt spid="33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
      <p:bldP build="p" bldLvl="5" animBg="1" rev="0" advAuto="0" spid="334"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6" name=""/>
          <p:cNvPicPr>
            <a:picLocks noChangeAspect="0"/>
          </p:cNvPicPr>
          <p:nvPr/>
        </p:nvPicPr>
        <p:blipFill>
          <a:blip r:embed="rId2">
            <a:extLst/>
          </a:blip>
          <a:stretch>
            <a:fillRect/>
          </a:stretch>
        </p:blipFill>
        <p:spPr>
          <a:xfrm>
            <a:off x="-67734" y="2798233"/>
            <a:ext cx="5134043" cy="7010401"/>
          </a:xfrm>
          <a:prstGeom prst="rect">
            <a:avLst/>
          </a:prstGeom>
        </p:spPr>
      </p:pic>
      <p:pic>
        <p:nvPicPr>
          <p:cNvPr id="337"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38"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39" name=""/>
          <p:cNvPicPr>
            <a:picLocks noChangeAspect="0"/>
          </p:cNvPicPr>
          <p:nvPr/>
        </p:nvPicPr>
        <p:blipFill>
          <a:blip r:embed="rId5">
            <a:extLst/>
          </a:blip>
          <a:stretch>
            <a:fillRect/>
          </a:stretch>
        </p:blipFill>
        <p:spPr>
          <a:xfrm>
            <a:off x="-169596" y="2027766"/>
            <a:ext cx="10679708" cy="1574801"/>
          </a:xfrm>
          <a:prstGeom prst="rect">
            <a:avLst/>
          </a:prstGeom>
        </p:spPr>
      </p:pic>
      <p:sp>
        <p:nvSpPr>
          <p:cNvPr id="340" name="Shape 340"/>
          <p:cNvSpPr/>
          <p:nvPr/>
        </p:nvSpPr>
        <p:spPr>
          <a:xfrm>
            <a:off x="325603" y="4927600"/>
            <a:ext cx="2812643" cy="4546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12</a:t>
            </a:r>
            <a:r>
              <a:t> Kiss the Son, lest He be angry, And you perish </a:t>
            </a:r>
            <a:r>
              <a:rPr i="1"/>
              <a:t>in</a:t>
            </a:r>
            <a:r>
              <a:t> the way, When His wrath is kindled but a little. Blessed </a:t>
            </a:r>
            <a:r>
              <a:rPr i="1"/>
              <a:t>are</a:t>
            </a:r>
            <a:r>
              <a:t> all those who put their trust in Him.</a:t>
            </a:r>
          </a:p>
        </p:txBody>
      </p:sp>
      <p:sp>
        <p:nvSpPr>
          <p:cNvPr id="341" name="Shape 341"/>
          <p:cNvSpPr/>
          <p:nvPr/>
        </p:nvSpPr>
        <p:spPr>
          <a:xfrm>
            <a:off x="5164798" y="3702050"/>
            <a:ext cx="7713796" cy="5520408"/>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Transform our mind - “be wise, be instructed” - Hos 14:9; Rom 12:1,2</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Yield our will - “Serve the Lord with fear” - Phili 2:12; Heb 4:1; 12:28,29</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Govern our attitude - “rejoice with trembling” - Acts 5:41; 16:25; Phili 4:4; Jam 1:2; Rom 5:2,3; 1 Pet 4:13</a:t>
            </a:r>
          </a:p>
          <a:p>
            <a:pPr marL="469899" indent="-469899" algn="l">
              <a:spcBef>
                <a:spcPts val="800"/>
              </a:spcBef>
              <a:buClr>
                <a:srgbClr val="929292"/>
              </a:buClr>
              <a:buSzPct val="80000"/>
              <a:buFont typeface="Zapf Dingbats"/>
              <a:buBlip>
                <a:blip r:embed="rId6"/>
              </a:buBlip>
              <a:defRPr sz="3400">
                <a:latin typeface="Palatino Linotype"/>
                <a:ea typeface="Palatino Linotype"/>
                <a:cs typeface="Palatino Linotype"/>
                <a:sym typeface="Palatino Linotype"/>
              </a:defRPr>
            </a:pPr>
            <a:r>
              <a:t>Worship &amp; obey with reverence - Jn 4:24; Hb 5:8,9; 12:28,29; Mt 7:21-23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3" name=""/>
          <p:cNvPicPr>
            <a:picLocks noChangeAspect="0"/>
          </p:cNvPicPr>
          <p:nvPr/>
        </p:nvPicPr>
        <p:blipFill>
          <a:blip r:embed="rId2">
            <a:extLst/>
          </a:blip>
          <a:stretch>
            <a:fillRect/>
          </a:stretch>
        </p:blipFill>
        <p:spPr>
          <a:xfrm>
            <a:off x="-67734" y="2798233"/>
            <a:ext cx="5134043" cy="7010401"/>
          </a:xfrm>
          <a:prstGeom prst="rect">
            <a:avLst/>
          </a:prstGeom>
        </p:spPr>
      </p:pic>
      <p:pic>
        <p:nvPicPr>
          <p:cNvPr id="344"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345"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346" name=""/>
          <p:cNvPicPr>
            <a:picLocks noChangeAspect="0"/>
          </p:cNvPicPr>
          <p:nvPr/>
        </p:nvPicPr>
        <p:blipFill>
          <a:blip r:embed="rId5">
            <a:extLst/>
          </a:blip>
          <a:stretch>
            <a:fillRect/>
          </a:stretch>
        </p:blipFill>
        <p:spPr>
          <a:xfrm>
            <a:off x="-169596" y="2027766"/>
            <a:ext cx="10679708" cy="1574801"/>
          </a:xfrm>
          <a:prstGeom prst="rect">
            <a:avLst/>
          </a:prstGeom>
        </p:spPr>
      </p:pic>
      <p:sp>
        <p:nvSpPr>
          <p:cNvPr id="347" name="Shape 347"/>
          <p:cNvSpPr/>
          <p:nvPr/>
        </p:nvSpPr>
        <p:spPr>
          <a:xfrm>
            <a:off x="325603" y="4927600"/>
            <a:ext cx="2812643" cy="45466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12</a:t>
            </a:r>
            <a:r>
              <a:t> Kiss the Son, lest He be angry, And you perish </a:t>
            </a:r>
            <a:r>
              <a:rPr i="1"/>
              <a:t>in</a:t>
            </a:r>
            <a:r>
              <a:t> the way, When His wrath is kindled but a little. Blessed </a:t>
            </a:r>
            <a:r>
              <a:rPr i="1"/>
              <a:t>are</a:t>
            </a:r>
            <a:r>
              <a:t> all those who put their trust in Him.</a:t>
            </a:r>
          </a:p>
        </p:txBody>
      </p:sp>
      <p:sp>
        <p:nvSpPr>
          <p:cNvPr id="348" name="Shape 348"/>
          <p:cNvSpPr/>
          <p:nvPr/>
        </p:nvSpPr>
        <p:spPr>
          <a:xfrm>
            <a:off x="5147864" y="3756996"/>
            <a:ext cx="7713797" cy="5092875"/>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800"/>
              </a:spcBef>
              <a:buClr>
                <a:srgbClr val="929292"/>
              </a:buClr>
              <a:buSzPct val="80000"/>
              <a:buFont typeface="Zapf Dingbats"/>
              <a:buBlip>
                <a:blip r:embed="rId6"/>
              </a:buBlip>
              <a:defRPr sz="4200">
                <a:latin typeface="Palatino Linotype"/>
                <a:ea typeface="Palatino Linotype"/>
                <a:cs typeface="Palatino Linotype"/>
                <a:sym typeface="Palatino Linotype"/>
              </a:defRPr>
            </a:pPr>
            <a:r>
              <a:t>The Son has wrath (John 2:13-17; Rom 14:10-12; 2 Thess 1:6-9; Heb 9:27-28).</a:t>
            </a:r>
          </a:p>
          <a:p>
            <a:pPr marL="469899" indent="-469899" algn="l">
              <a:spcBef>
                <a:spcPts val="800"/>
              </a:spcBef>
              <a:buClr>
                <a:srgbClr val="929292"/>
              </a:buClr>
              <a:buSzPct val="80000"/>
              <a:buFont typeface="Zapf Dingbats"/>
              <a:buBlip>
                <a:blip r:embed="rId6"/>
              </a:buBlip>
              <a:defRPr sz="4200">
                <a:latin typeface="Palatino Linotype"/>
                <a:ea typeface="Palatino Linotype"/>
                <a:cs typeface="Palatino Linotype"/>
                <a:sym typeface="Palatino Linotype"/>
              </a:defRPr>
            </a:pPr>
            <a:r>
              <a:t>The blessed are those who put their trust in Him!  (Psalm 5:1; 34:22; Prov 3:5; Mark 16:16; Acts 2:38; Heb 5:8.9).</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8">
                                            <p:txEl>
                                              <p:pRg st="1" end="1"/>
                                            </p:txEl>
                                          </p:spTgt>
                                        </p:tgtEl>
                                        <p:attrNameLst>
                                          <p:attrName>style.visibility</p:attrName>
                                        </p:attrNameLst>
                                      </p:cBhvr>
                                      <p:to>
                                        <p:strVal val="visible"/>
                                      </p:to>
                                    </p:set>
                                    <p:animEffect filter="wipe(left)" transition="in">
                                      <p:cBhvr>
                                        <p:cTn id="7" dur="1500"/>
                                        <p:tgtEl>
                                          <p:spTgt spid="34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8"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0"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sp>
        <p:nvSpPr>
          <p:cNvPr id="351" name="Shape 351"/>
          <p:cNvSpPr/>
          <p:nvPr/>
        </p:nvSpPr>
        <p:spPr>
          <a:xfrm>
            <a:off x="84931" y="8801100"/>
            <a:ext cx="12834938" cy="812801"/>
          </a:xfrm>
          <a:prstGeom prst="rect">
            <a:avLst/>
          </a:prstGeom>
          <a:solidFill>
            <a:srgbClr val="000000">
              <a:alpha val="4993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300">
                <a:solidFill>
                  <a:schemeClr val="accent4">
                    <a:hueOff val="254533"/>
                    <a:satOff val="20019"/>
                    <a:lumOff val="9426"/>
                    <a:alpha val="63933"/>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5</a:t>
            </a:r>
            <a:r>
              <a:t> … “Do not weep. Behold, the Lion of the tribe of Judah, the Root of David, has prevailed to open the scroll and to loose its seven seals.”  … 1 Now I saw when the Lamb opened one of the seals;</a:t>
            </a:r>
          </a:p>
        </p:txBody>
      </p:sp>
      <p:sp>
        <p:nvSpPr>
          <p:cNvPr id="352" name="Shape 352"/>
          <p:cNvSpPr/>
          <p:nvPr/>
        </p:nvSpPr>
        <p:spPr>
          <a:xfrm>
            <a:off x="158273" y="7882466"/>
            <a:ext cx="4763454"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500">
                <a:solidFill>
                  <a:schemeClr val="accent5">
                    <a:alpha val="77023"/>
                  </a:schemeClr>
                </a:solidFill>
                <a:effectLst>
                  <a:outerShdw sx="100000" sy="100000" kx="0" ky="0" algn="b" rotWithShape="0" blurRad="50800" dist="63500" dir="2307176">
                    <a:srgbClr val="000000"/>
                  </a:outerShdw>
                </a:effectLst>
                <a:latin typeface="Thames Nude Roman"/>
                <a:ea typeface="Thames Nude Roman"/>
                <a:cs typeface="Thames Nude Roman"/>
                <a:sym typeface="Thames Nude Roman"/>
              </a:defRPr>
            </a:lvl1pPr>
            <a:lvl2pPr defTabSz="457200">
              <a:defRPr>
                <a:solidFill>
                  <a:schemeClr val="accent2">
                    <a:hueOff val="-602737"/>
                    <a:satOff val="7170"/>
                    <a:lumOff val="14117"/>
                    <a:alpha val="33006"/>
                  </a:schemeClr>
                </a:solidFill>
                <a:effectLst>
                  <a:outerShdw sx="100000" sy="100000" kx="0" ky="0" algn="b" rotWithShape="0" blurRad="50800" dist="63500" dir="2307176">
                    <a:srgbClr val="000000"/>
                  </a:outerShdw>
                </a:effectLst>
                <a:latin typeface="Helvetica"/>
                <a:ea typeface="Helvetica"/>
                <a:cs typeface="Helvetica"/>
                <a:sym typeface="Helvetica"/>
              </a:defRPr>
            </a:lvl2pPr>
          </a:lstStyle>
          <a:p>
            <a:pPr/>
            <a:r>
              <a:t>Revelation 5:5; 6:1 </a:t>
            </a:r>
          </a:p>
          <a:p>
            <a:pPr lvl="1"/>
            <a:r>
              <a:t>(NKJV)</a:t>
            </a:r>
          </a:p>
        </p:txBody>
      </p:sp>
      <p:pic>
        <p:nvPicPr>
          <p:cNvPr id="353"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354"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355" name="Shape 355"/>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
        <p:nvSpPr>
          <p:cNvPr id="356" name="Shape 356"/>
          <p:cNvSpPr/>
          <p:nvPr/>
        </p:nvSpPr>
        <p:spPr>
          <a:xfrm>
            <a:off x="1285828" y="3196887"/>
            <a:ext cx="10532429" cy="3606801"/>
          </a:xfrm>
          <a:prstGeom prst="rect">
            <a:avLst/>
          </a:prstGeom>
          <a:ln w="12700">
            <a:miter lim="400000"/>
          </a:ln>
          <a:effectLst>
            <a:outerShdw sx="100000" sy="100000" kx="0" ky="0" algn="b" rotWithShape="0" blurRad="63500" dist="63500"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The Rebellious Nations - 2:1-3</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God’s Response &amp; Judgment - 2:4-5</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God’s Decree &amp; Empowerment of His Son - 2:6-9</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Our Obligation &amp; God’s Invitation - 2:10-12</a:t>
            </a:r>
          </a:p>
        </p:txBody>
      </p:sp>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8"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sp>
        <p:nvSpPr>
          <p:cNvPr id="359" name="Shape 359"/>
          <p:cNvSpPr/>
          <p:nvPr/>
        </p:nvSpPr>
        <p:spPr>
          <a:xfrm>
            <a:off x="84931" y="3751668"/>
            <a:ext cx="12834938" cy="4038601"/>
          </a:xfrm>
          <a:prstGeom prst="rect">
            <a:avLst/>
          </a:prstGeom>
          <a:solidFill>
            <a:srgbClr val="000000">
              <a:alpha val="4993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3000"/>
              </a:spcBef>
              <a:defRPr sz="3300">
                <a:solidFill>
                  <a:schemeClr val="accent4">
                    <a:hueOff val="254533"/>
                    <a:satOff val="20019"/>
                    <a:lumOff val="9426"/>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38</a:t>
            </a:r>
            <a:r>
              <a:t> Then Peter said to them, “Repent, and let every one of you be baptized in the name of Jesus Christ for the remission of sins; and you shall receive the gift of the Holy Spirit.</a:t>
            </a:r>
          </a:p>
          <a:p>
            <a:pPr defTabSz="457200">
              <a:spcBef>
                <a:spcPts val="3000"/>
              </a:spcBef>
              <a:defRPr sz="3300">
                <a:solidFill>
                  <a:schemeClr val="accent4">
                    <a:hueOff val="254533"/>
                    <a:satOff val="20019"/>
                    <a:lumOff val="9426"/>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47</a:t>
            </a:r>
            <a:r>
              <a:t> “Can anyone forbid water, that these should not be baptized who have received the Holy Spirit just as we </a:t>
            </a:r>
            <a:r>
              <a:rPr i="1"/>
              <a:t>have?</a:t>
            </a:r>
            <a:r>
              <a:t>” </a:t>
            </a:r>
            <a:r>
              <a:rPr baseline="31999"/>
              <a:t>48</a:t>
            </a:r>
            <a:r>
              <a:t> And he commanded them to be baptized in the name of the Lord. Then they asked him to stay a few days.</a:t>
            </a:r>
          </a:p>
        </p:txBody>
      </p:sp>
      <p:sp>
        <p:nvSpPr>
          <p:cNvPr id="360" name="Shape 360"/>
          <p:cNvSpPr/>
          <p:nvPr/>
        </p:nvSpPr>
        <p:spPr>
          <a:xfrm>
            <a:off x="980490" y="8266259"/>
            <a:ext cx="5862220" cy="1308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3600">
                <a:solidFill>
                  <a:schemeClr val="accent5">
                    <a:alpha val="77023"/>
                  </a:schemeClr>
                </a:solidFill>
                <a:effectLst>
                  <a:outerShdw sx="100000" sy="100000" kx="0" ky="0" algn="b" rotWithShape="0" blurRad="50800" dist="63500" dir="2307176">
                    <a:srgbClr val="000000"/>
                  </a:outerShdw>
                </a:effectLst>
                <a:latin typeface="Thames Nude Roman"/>
                <a:ea typeface="Thames Nude Roman"/>
                <a:cs typeface="Thames Nude Roman"/>
                <a:sym typeface="Thames Nude Roman"/>
              </a:defRPr>
            </a:lvl1pPr>
            <a:lvl2pPr defTabSz="457200">
              <a:defRPr sz="3600">
                <a:solidFill>
                  <a:schemeClr val="accent2">
                    <a:hueOff val="-602737"/>
                    <a:satOff val="7170"/>
                    <a:lumOff val="14117"/>
                    <a:alpha val="33006"/>
                  </a:schemeClr>
                </a:solidFill>
                <a:effectLst>
                  <a:outerShdw sx="100000" sy="100000" kx="0" ky="0" algn="b" rotWithShape="0" blurRad="50800" dist="63500" dir="2307176">
                    <a:srgbClr val="000000"/>
                  </a:outerShdw>
                </a:effectLst>
                <a:latin typeface="Helvetica"/>
                <a:ea typeface="Helvetica"/>
                <a:cs typeface="Helvetica"/>
                <a:sym typeface="Helvetica"/>
              </a:defRPr>
            </a:lvl2pPr>
          </a:lstStyle>
          <a:p>
            <a:pPr/>
            <a:r>
              <a:t>Acts 2:38; 10:47,48</a:t>
            </a:r>
          </a:p>
          <a:p>
            <a:pPr lvl="1"/>
            <a:r>
              <a:t>(NKJV)</a:t>
            </a:r>
          </a:p>
        </p:txBody>
      </p:sp>
      <p:pic>
        <p:nvPicPr>
          <p:cNvPr id="361"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362"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363" name="Shape 363"/>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9">
                                            <p:txEl>
                                              <p:pRg st="1" end="1"/>
                                            </p:txEl>
                                          </p:spTgt>
                                        </p:tgtEl>
                                        <p:attrNameLst>
                                          <p:attrName>style.visibility</p:attrName>
                                        </p:attrNameLst>
                                      </p:cBhvr>
                                      <p:to>
                                        <p:strVal val="visible"/>
                                      </p:to>
                                    </p:set>
                                    <p:animEffect filter="wipe(left)" transition="in">
                                      <p:cBhvr>
                                        <p:cTn id="7" dur="1500"/>
                                        <p:tgtEl>
                                          <p:spTgt spid="35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9"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5"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sp>
        <p:nvSpPr>
          <p:cNvPr id="366" name="Shape 366"/>
          <p:cNvSpPr/>
          <p:nvPr/>
        </p:nvSpPr>
        <p:spPr>
          <a:xfrm>
            <a:off x="84931" y="3942168"/>
            <a:ext cx="12834938" cy="3657601"/>
          </a:xfrm>
          <a:prstGeom prst="rect">
            <a:avLst/>
          </a:prstGeom>
          <a:solidFill>
            <a:srgbClr val="000000">
              <a:alpha val="4993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300">
                <a:solidFill>
                  <a:schemeClr val="accent4">
                    <a:hueOff val="254533"/>
                    <a:satOff val="20019"/>
                    <a:lumOff val="9426"/>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14 </a:t>
            </a:r>
            <a:r>
              <a:t>Blessed </a:t>
            </a:r>
            <a:r>
              <a:rPr i="1"/>
              <a:t>are</a:t>
            </a:r>
            <a:r>
              <a:t> those who do His commandments, that they may have the right to the tree of life, and may enter through the gates into the city. … </a:t>
            </a:r>
            <a:r>
              <a:rPr baseline="31999"/>
              <a:t>16 </a:t>
            </a:r>
            <a:r>
              <a:t>“I, Jesus, have sent My angel to testify to you these things in the churches. I am the Root and the Offspring of David, the Bright and Morning Star.” </a:t>
            </a:r>
            <a:r>
              <a:rPr baseline="31999"/>
              <a:t>17 </a:t>
            </a:r>
            <a:r>
              <a:t>And the Spirit and the bride say, “Come!” And let him who hears say, “Come!” And let him who thirsts come. Whoever desires, let him take the water of life freely.</a:t>
            </a:r>
          </a:p>
        </p:txBody>
      </p:sp>
      <p:sp>
        <p:nvSpPr>
          <p:cNvPr id="367" name="Shape 367"/>
          <p:cNvSpPr/>
          <p:nvPr/>
        </p:nvSpPr>
        <p:spPr>
          <a:xfrm>
            <a:off x="335838" y="8266259"/>
            <a:ext cx="7151524" cy="1308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3600">
                <a:solidFill>
                  <a:schemeClr val="accent5">
                    <a:alpha val="77023"/>
                  </a:schemeClr>
                </a:solidFill>
                <a:effectLst>
                  <a:outerShdw sx="100000" sy="100000" kx="0" ky="0" algn="b" rotWithShape="0" blurRad="50800" dist="63500" dir="2307176">
                    <a:srgbClr val="000000"/>
                  </a:outerShdw>
                </a:effectLst>
                <a:latin typeface="Thames Nude Roman"/>
                <a:ea typeface="Thames Nude Roman"/>
                <a:cs typeface="Thames Nude Roman"/>
                <a:sym typeface="Thames Nude Roman"/>
              </a:defRPr>
            </a:lvl1pPr>
            <a:lvl2pPr defTabSz="457200">
              <a:defRPr sz="3600">
                <a:solidFill>
                  <a:schemeClr val="accent2">
                    <a:hueOff val="-602737"/>
                    <a:satOff val="7170"/>
                    <a:lumOff val="14117"/>
                    <a:alpha val="33006"/>
                  </a:schemeClr>
                </a:solidFill>
                <a:effectLst>
                  <a:outerShdw sx="100000" sy="100000" kx="0" ky="0" algn="b" rotWithShape="0" blurRad="50800" dist="63500" dir="2307176">
                    <a:srgbClr val="000000"/>
                  </a:outerShdw>
                </a:effectLst>
                <a:latin typeface="Helvetica"/>
                <a:ea typeface="Helvetica"/>
                <a:cs typeface="Helvetica"/>
                <a:sym typeface="Helvetica"/>
              </a:defRPr>
            </a:lvl2pPr>
          </a:lstStyle>
          <a:p>
            <a:pPr/>
            <a:r>
              <a:t>Revelation 22:14,17 </a:t>
            </a:r>
          </a:p>
          <a:p>
            <a:pPr lvl="1"/>
            <a:r>
              <a:t>(NKJV)</a:t>
            </a:r>
          </a:p>
        </p:txBody>
      </p:sp>
      <p:pic>
        <p:nvPicPr>
          <p:cNvPr id="368"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369"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370" name="Shape 370"/>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nvSpPr>
        <p:spPr>
          <a:xfrm>
            <a:off x="7261013" y="9289231"/>
            <a:ext cx="5743787" cy="409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r" defTabSz="1300480">
              <a:defRPr sz="1800">
                <a:solidFill>
                  <a:srgbClr val="FFFFFF"/>
                </a:solidFill>
                <a:effectLst>
                  <a:outerShdw sx="100000" sy="100000" kx="0" ky="0" algn="b" rotWithShape="0" blurRad="38100" dist="38100" dir="2700000">
                    <a:srgbClr val="000000">
                      <a:alpha val="43137"/>
                    </a:srgbClr>
                  </a:outerShdw>
                </a:effectLst>
                <a:latin typeface="Calligraph421 BT"/>
                <a:ea typeface="Calligraph421 BT"/>
                <a:cs typeface="Calligraph421 BT"/>
                <a:sym typeface="Calligraph421 BT"/>
              </a:defRPr>
            </a:lvl1pPr>
          </a:lstStyle>
          <a:p>
            <a:pPr/>
            <a:r>
              <a:t>W. 65th St church of Christ / December 16, 2007</a:t>
            </a:r>
          </a:p>
        </p:txBody>
      </p:sp>
      <p:sp>
        <p:nvSpPr>
          <p:cNvPr id="373" name="Shape 373"/>
          <p:cNvSpPr/>
          <p:nvPr/>
        </p:nvSpPr>
        <p:spPr>
          <a:xfrm>
            <a:off x="-1" y="9289231"/>
            <a:ext cx="3034455" cy="409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l" defTabSz="1300480">
              <a:defRPr sz="1800">
                <a:solidFill>
                  <a:srgbClr val="FFFFFF"/>
                </a:solidFill>
                <a:effectLst>
                  <a:outerShdw sx="100000" sy="100000" kx="0" ky="0" algn="b" rotWithShape="0" blurRad="38100" dist="38100" dir="2700000">
                    <a:srgbClr val="000000">
                      <a:alpha val="43137"/>
                    </a:srgbClr>
                  </a:outerShdw>
                </a:effectLst>
                <a:latin typeface="Calligraph421 BT"/>
                <a:ea typeface="Calligraph421 BT"/>
                <a:cs typeface="Calligraph421 BT"/>
                <a:sym typeface="Calligraph421 BT"/>
              </a:defRPr>
            </a:lvl1pPr>
          </a:lstStyle>
          <a:p>
            <a:pPr/>
            <a:r>
              <a:t>Don McClain</a:t>
            </a:r>
          </a:p>
        </p:txBody>
      </p:sp>
      <p:sp>
        <p:nvSpPr>
          <p:cNvPr id="374" name="Shape 374"/>
          <p:cNvSpPr/>
          <p:nvPr>
            <p:ph type="sldNum" sz="quarter" idx="2"/>
          </p:nvPr>
        </p:nvSpPr>
        <p:spPr>
          <a:xfrm>
            <a:off x="12657450" y="54920"/>
            <a:ext cx="347350" cy="40944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5" name="Shape 375"/>
          <p:cNvSpPr/>
          <p:nvPr/>
        </p:nvSpPr>
        <p:spPr>
          <a:xfrm>
            <a:off x="-1" y="-1"/>
            <a:ext cx="13004801" cy="9753601"/>
          </a:xfrm>
          <a:prstGeom prst="rect">
            <a:avLst/>
          </a:prstGeom>
          <a:solidFill>
            <a:srgbClr val="000000"/>
          </a:solidFill>
          <a:ln w="25400">
            <a:solidFill>
              <a:srgbClr val="000000"/>
            </a:solidFill>
          </a:ln>
        </p:spPr>
        <p:txBody>
          <a:bodyPr lIns="65023" tIns="65023" rIns="65023" bIns="65023" anchor="ctr"/>
          <a:lstStyle/>
          <a:p>
            <a:pPr defTabSz="1300480">
              <a:defRPr sz="3400">
                <a:solidFill>
                  <a:srgbClr val="FFFFFF"/>
                </a:solidFill>
                <a:latin typeface="Calibri"/>
                <a:ea typeface="Calibri"/>
                <a:cs typeface="Calibri"/>
                <a:sym typeface="Calibri"/>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
          <p:cNvPicPr>
            <a:picLocks noChangeAspect="0"/>
          </p:cNvPicPr>
          <p:nvPr/>
        </p:nvPicPr>
        <p:blipFill>
          <a:blip r:embed="rId4">
            <a:extLst/>
          </a:blip>
          <a:stretch>
            <a:fillRect/>
          </a:stretch>
        </p:blipFill>
        <p:spPr>
          <a:xfrm>
            <a:off x="-1447" y="6517805"/>
            <a:ext cx="8104246" cy="2714260"/>
          </a:xfrm>
          <a:prstGeom prst="rect">
            <a:avLst/>
          </a:prstGeom>
        </p:spPr>
      </p:pic>
      <p:sp>
        <p:nvSpPr>
          <p:cNvPr id="196" name="Shape 196"/>
          <p:cNvSpPr/>
          <p:nvPr/>
        </p:nvSpPr>
        <p:spPr>
          <a:xfrm>
            <a:off x="7946813" y="6943090"/>
            <a:ext cx="4908974" cy="1887221"/>
          </a:xfrm>
          <a:prstGeom prst="rect">
            <a:avLst/>
          </a:prstGeom>
          <a:ln w="12700">
            <a:miter lim="400000"/>
          </a:ln>
          <a:effectLst>
            <a:outerShdw sx="100000" sy="100000" kx="0" ky="0" algn="b" rotWithShape="0" blurRad="139700" dist="112297" dir="5400000">
              <a:srgbClr val="000000">
                <a:alpha val="56616"/>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spcBef>
                <a:spcPts val="1600"/>
              </a:spcBef>
              <a:defRPr sz="6200">
                <a:solidFill>
                  <a:srgbClr val="D93E2B"/>
                </a:solidFill>
                <a:latin typeface="+mn-lt"/>
                <a:ea typeface="+mn-ea"/>
                <a:cs typeface="+mn-cs"/>
                <a:sym typeface="Bodoni SvtyTwo ITC TT-Book"/>
              </a:defRPr>
            </a:lvl1pPr>
          </a:lstStyle>
          <a:p>
            <a:pPr/>
            <a:r>
              <a:t>Messianic Psalms</a:t>
            </a:r>
          </a:p>
        </p:txBody>
      </p:sp>
      <p:graphicFrame>
        <p:nvGraphicFramePr>
          <p:cNvPr id="197" name="Table 197"/>
          <p:cNvGraphicFramePr/>
          <p:nvPr/>
        </p:nvGraphicFramePr>
        <p:xfrm>
          <a:off x="271640" y="94753"/>
          <a:ext cx="11811001" cy="601345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4727989"/>
                <a:gridCol w="3373594"/>
                <a:gridCol w="4359936"/>
              </a:tblGrid>
              <a:tr h="651711">
                <a:tc>
                  <a:txBody>
                    <a:bodyPr/>
                    <a:lstStyle/>
                    <a:p>
                      <a:pPr defTabSz="914400">
                        <a:defRPr>
                          <a:solidFill>
                            <a:srgbClr val="000000"/>
                          </a:solidFill>
                        </a:defRPr>
                      </a:pPr>
                      <a:r>
                        <a:rPr sz="3200">
                          <a:solidFill>
                            <a:srgbClr val="FFFFFF"/>
                          </a:solidFill>
                          <a:effectLst>
                            <a:outerShdw sx="100000" sy="100000" kx="0" ky="0" algn="b" rotWithShape="0" blurRad="63500" dist="63500" dir="1211375">
                              <a:srgbClr val="000000"/>
                            </a:outerShdw>
                          </a:effectLst>
                          <a:latin typeface="Thames Nude Roman"/>
                          <a:ea typeface="Thames Nude Roman"/>
                          <a:cs typeface="Thames Nude Roman"/>
                          <a:sym typeface="Thames Nude Roman"/>
                        </a:rPr>
                        <a:t>Messianic</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chemeClr val="accent4">
                          <a:hueOff val="254533"/>
                          <a:satOff val="20019"/>
                          <a:lumOff val="9426"/>
                        </a:schemeClr>
                      </a:solidFill>
                      <a:miter lim="400000"/>
                    </a:lnT>
                    <a:lnB w="12700">
                      <a:solidFill>
                        <a:schemeClr val="accent4">
                          <a:hueOff val="254533"/>
                          <a:satOff val="20019"/>
                          <a:lumOff val="9426"/>
                        </a:schemeClr>
                      </a:solidFill>
                      <a:miter lim="400000"/>
                    </a:lnB>
                  </a:tcPr>
                </a:tc>
                <a:tc>
                  <a:txBody>
                    <a:bodyPr/>
                    <a:lstStyle/>
                    <a:p>
                      <a:pPr defTabSz="914400">
                        <a:defRPr>
                          <a:solidFill>
                            <a:srgbClr val="000000"/>
                          </a:solidFill>
                        </a:defRPr>
                      </a:pPr>
                      <a:r>
                        <a:rPr sz="3200">
                          <a:solidFill>
                            <a:srgbClr val="FFFFFF"/>
                          </a:solidFill>
                          <a:effectLst>
                            <a:outerShdw sx="100000" sy="100000" kx="0" ky="0" algn="b" rotWithShape="0" blurRad="63500" dist="63500" dir="1211375">
                              <a:srgbClr val="000000"/>
                            </a:outerShdw>
                          </a:effectLst>
                          <a:latin typeface="Thames Nude Roman"/>
                          <a:ea typeface="Thames Nude Roman"/>
                          <a:cs typeface="Thames Nude Roman"/>
                          <a:sym typeface="Thames Nude Roman"/>
                        </a:rPr>
                        <a:t>Psalm</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chemeClr val="accent4">
                          <a:hueOff val="254533"/>
                          <a:satOff val="20019"/>
                          <a:lumOff val="9426"/>
                        </a:schemeClr>
                      </a:solidFill>
                      <a:miter lim="400000"/>
                    </a:lnT>
                    <a:lnB w="12700">
                      <a:solidFill>
                        <a:schemeClr val="accent4">
                          <a:hueOff val="254533"/>
                          <a:satOff val="20019"/>
                          <a:lumOff val="9426"/>
                        </a:schemeClr>
                      </a:solidFill>
                      <a:miter lim="400000"/>
                    </a:lnB>
                  </a:tcPr>
                </a:tc>
                <a:tc>
                  <a:txBody>
                    <a:bodyPr/>
                    <a:lstStyle/>
                    <a:p>
                      <a:pPr defTabSz="914400">
                        <a:defRPr>
                          <a:solidFill>
                            <a:srgbClr val="000000"/>
                          </a:solidFill>
                        </a:defRPr>
                      </a:pPr>
                      <a:r>
                        <a:rPr sz="3200">
                          <a:solidFill>
                            <a:srgbClr val="FFFFFF"/>
                          </a:solidFill>
                          <a:effectLst>
                            <a:outerShdw sx="100000" sy="100000" kx="0" ky="0" algn="b" rotWithShape="0" blurRad="63500" dist="63500" dir="1211375">
                              <a:srgbClr val="000000"/>
                            </a:outerShdw>
                          </a:effectLst>
                          <a:latin typeface="Thames Nude Roman"/>
                          <a:ea typeface="Thames Nude Roman"/>
                          <a:cs typeface="Thames Nude Roman"/>
                          <a:sym typeface="Thames Nude Roman"/>
                        </a:rPr>
                        <a:t>NT Quote</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chemeClr val="accent4">
                          <a:hueOff val="254533"/>
                          <a:satOff val="20019"/>
                          <a:lumOff val="9426"/>
                        </a:schemeClr>
                      </a:solidFill>
                      <a:miter lim="400000"/>
                    </a:lnT>
                    <a:lnB w="12700">
                      <a:solidFill>
                        <a:schemeClr val="accent4">
                          <a:hueOff val="254533"/>
                          <a:satOff val="20019"/>
                          <a:lumOff val="9426"/>
                        </a:schemeClr>
                      </a:solidFill>
                      <a:miter lim="400000"/>
                    </a:lnB>
                  </a:tcPr>
                </a:tc>
              </a:tr>
              <a:tr h="633039">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The Nature of Christ</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chemeClr val="accent4">
                          <a:hueOff val="254533"/>
                          <a:satOff val="20019"/>
                          <a:lumOff val="9426"/>
                        </a:schemeClr>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45:6-7</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chemeClr val="accent4">
                          <a:hueOff val="254533"/>
                          <a:satOff val="20019"/>
                          <a:lumOff val="9426"/>
                        </a:schemeClr>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Heb. 1:8-9</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chemeClr val="accent4">
                          <a:hueOff val="254533"/>
                          <a:satOff val="20019"/>
                          <a:lumOff val="9426"/>
                        </a:schemeClr>
                      </a:solidFill>
                      <a:miter lim="400000"/>
                    </a:lnT>
                    <a:lnB w="12700">
                      <a:solidFill>
                        <a:srgbClr val="C9C3BA"/>
                      </a:solidFill>
                      <a:miter lim="400000"/>
                    </a:lnB>
                  </a:tcPr>
                </a:tc>
              </a:tr>
              <a:tr h="607290">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Christ’s Work</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40:7-8</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Heb. 10:7</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r h="728932">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Christ’s Priesthood</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110:4</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Heb. 5:6,10; 6:20; 7:17,21</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r h="1172982">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Christ’s Rule</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2:6-9; 45:6-7; 110:1-2</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Heb. 1:8-9; Acts 2:34-35; 4:23-31;  1 Cor. 15:25</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r h="1083193">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The Rejection of Christ</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118:22-23</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Mt. 21:42; Mk. 12:10-11; Lk. 20:17; Acts 4:11; etc.</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r h="767876">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Jesus’ Suffering / Death</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22:1-18</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Mt. 27:46; Mk. 15:34; etc</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r h="794864">
                <a:tc>
                  <a:txBody>
                    <a:bodyPr/>
                    <a:lstStyle/>
                    <a:p>
                      <a:pPr defTabSz="914400">
                        <a:defRPr>
                          <a:solidFill>
                            <a:srgbClr val="000000"/>
                          </a:solidFill>
                        </a:defRPr>
                      </a:pPr>
                      <a:r>
                        <a:rPr sz="3200">
                          <a:solidFill>
                            <a:srgbClr val="FFFFFF"/>
                          </a:solidFill>
                          <a:effectLst>
                            <a:outerShdw sx="100000" sy="100000" kx="0" ky="0" algn="b" rotWithShape="0" blurRad="88900" dist="63500" dir="1211375">
                              <a:srgbClr val="000000">
                                <a:alpha val="32000"/>
                              </a:srgbClr>
                            </a:outerShdw>
                          </a:effectLst>
                        </a:rPr>
                        <a:t>The Resurrection</a:t>
                      </a:r>
                    </a:p>
                  </a:txBody>
                  <a:tcPr marL="50800" marR="50800" marT="50800" marB="50800" anchor="ctr" anchorCtr="0" horzOverflow="overflow">
                    <a:lnL w="12700">
                      <a:solidFill>
                        <a:srgbClr val="C9C3BA"/>
                      </a:solidFill>
                      <a:miter lim="400000"/>
                    </a:lnL>
                    <a:lnR w="12700">
                      <a:solidFill>
                        <a:srgbClr val="C9C3BA"/>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Psa. 16:8-10</a:t>
                      </a:r>
                    </a:p>
                  </a:txBody>
                  <a:tcPr marL="50800" marR="50800" marT="50800" marB="50800" anchor="ctr" anchorCtr="0" horzOverflow="overflow">
                    <a:lnL w="12700">
                      <a:solidFill>
                        <a:srgbClr val="C9C3BA"/>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c>
                  <a:txBody>
                    <a:bodyPr/>
                    <a:lstStyle/>
                    <a:p>
                      <a:pPr defTabSz="914400">
                        <a:defRPr>
                          <a:solidFill>
                            <a:srgbClr val="000000"/>
                          </a:solidFill>
                        </a:defRPr>
                      </a:pPr>
                      <a:r>
                        <a:rPr sz="3000">
                          <a:solidFill>
                            <a:srgbClr val="414141"/>
                          </a:solidFill>
                          <a:effectLst>
                            <a:outerShdw sx="100000" sy="100000" kx="0" ky="0" algn="b" rotWithShape="0" blurRad="88900" dist="63500" dir="1211375">
                              <a:srgbClr val="000000">
                                <a:alpha val="32000"/>
                              </a:srgbClr>
                            </a:outerShdw>
                          </a:effectLst>
                        </a:rPr>
                        <a:t>Acts 2:29-31; 13:35-37</a:t>
                      </a:r>
                    </a:p>
                  </a:txBody>
                  <a:tcPr marL="50800" marR="50800" marT="50800" marB="50800" anchor="ctr" anchorCtr="0" horzOverflow="overflow">
                    <a:lnL w="12700">
                      <a:solidFill>
                        <a:schemeClr val="accent4">
                          <a:hueOff val="254533"/>
                          <a:satOff val="20019"/>
                          <a:lumOff val="9426"/>
                        </a:schemeClr>
                      </a:solidFill>
                      <a:miter lim="400000"/>
                    </a:lnL>
                    <a:lnR w="12700">
                      <a:solidFill>
                        <a:schemeClr val="accent4">
                          <a:hueOff val="254533"/>
                          <a:satOff val="20019"/>
                          <a:lumOff val="9426"/>
                        </a:schemeClr>
                      </a:solidFill>
                      <a:miter lim="400000"/>
                    </a:lnR>
                    <a:lnT w="12700">
                      <a:solidFill>
                        <a:srgbClr val="C9C3BA"/>
                      </a:solidFill>
                      <a:miter lim="400000"/>
                    </a:lnT>
                    <a:lnB w="12700">
                      <a:solidFill>
                        <a:srgbClr val="C9C3BA"/>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wipe(left)" transition="in">
                                      <p:cBhvr>
                                        <p:cTn id="7" dur="1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7"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pic>
        <p:nvPicPr>
          <p:cNvPr id="378"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379"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380" name="Shape 380"/>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
        <p:nvSpPr>
          <p:cNvPr id="381" name="Shape 381"/>
          <p:cNvSpPr/>
          <p:nvPr/>
        </p:nvSpPr>
        <p:spPr>
          <a:xfrm>
            <a:off x="290446" y="7525045"/>
            <a:ext cx="12423908" cy="1877738"/>
          </a:xfrm>
          <a:prstGeom prst="rect">
            <a:avLst/>
          </a:prstGeom>
          <a:solidFill>
            <a:srgbClr val="C9C9C9"/>
          </a:solidFill>
          <a:ln w="12700">
            <a:solidFill>
              <a:srgbClr val="000000"/>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65023" tIns="65023" rIns="65023" bIns="65023">
            <a:spAutoFit/>
          </a:bodyPr>
          <a:lstStyle/>
          <a:p>
            <a:pPr defTabSz="1300413">
              <a:defRPr sz="3400">
                <a:solidFill>
                  <a:srgbClr val="000000"/>
                </a:solidFill>
                <a:effectLst>
                  <a:outerShdw sx="100000" sy="100000" kx="0" ky="0" algn="b" rotWithShape="0" blurRad="63500" dist="63500" dir="2613547">
                    <a:srgbClr val="000000">
                      <a:alpha val="32000"/>
                    </a:srgbClr>
                  </a:outerShdw>
                </a:effectLst>
                <a:latin typeface="Berlin Sans FB Demi"/>
                <a:ea typeface="Berlin Sans FB Demi"/>
                <a:cs typeface="Berlin Sans FB Demi"/>
                <a:sym typeface="Berlin Sans FB Demi"/>
              </a:defRPr>
            </a:pPr>
            <a:r>
              <a:t>Charts by Don McClain</a:t>
            </a:r>
            <a:endParaRPr>
              <a:latin typeface="Verdana"/>
              <a:ea typeface="Verdana"/>
              <a:cs typeface="Verdana"/>
              <a:sym typeface="Verdana"/>
            </a:endParaRPr>
          </a:p>
          <a:p>
            <a:pPr defTabSz="1300413">
              <a:defRPr sz="2900">
                <a:solidFill>
                  <a:srgbClr val="000000"/>
                </a:solidFill>
                <a:effectLst>
                  <a:outerShdw sx="100000" sy="100000" kx="0" ky="0" algn="b" rotWithShape="0" blurRad="63500" dist="63500" dir="2613547">
                    <a:srgbClr val="000000">
                      <a:alpha val="32000"/>
                    </a:srgbClr>
                  </a:outerShdw>
                </a:effectLst>
                <a:latin typeface="Book Antiqua"/>
                <a:ea typeface="Book Antiqua"/>
                <a:cs typeface="Book Antiqua"/>
                <a:sym typeface="Book Antiqua"/>
              </a:defRPr>
            </a:pPr>
            <a:r>
              <a:t>Prepared March 17-19, 2016 / Preached March 20, 2016</a:t>
            </a:r>
            <a:endParaRPr>
              <a:latin typeface="Verdana"/>
              <a:ea typeface="Verdana"/>
              <a:cs typeface="Verdana"/>
              <a:sym typeface="Verdana"/>
            </a:endParaRPr>
          </a:p>
          <a:p>
            <a:pPr defTabSz="1300413">
              <a:defRPr>
                <a:solidFill>
                  <a:srgbClr val="000000"/>
                </a:solidFill>
                <a:effectLst>
                  <a:outerShdw sx="100000" sy="100000" kx="0" ky="0" algn="b" rotWithShape="0" blurRad="63500" dist="63500" dir="2613547">
                    <a:srgbClr val="000000">
                      <a:alpha val="32000"/>
                    </a:srgbClr>
                  </a:outerShdw>
                </a:effectLst>
                <a:latin typeface="Book Antiqua"/>
                <a:ea typeface="Book Antiqua"/>
                <a:cs typeface="Book Antiqua"/>
                <a:sym typeface="Book Antiqua"/>
              </a:defRPr>
            </a:pPr>
            <a:r>
              <a:t>West 65</a:t>
            </a:r>
            <a:r>
              <a:rPr baseline="30333"/>
              <a:t>th</a:t>
            </a:r>
            <a:r>
              <a:t> Street church of Christ </a:t>
            </a:r>
            <a:r>
              <a:rPr>
                <a:latin typeface="Verdana"/>
                <a:ea typeface="Verdana"/>
                <a:cs typeface="Verdana"/>
                <a:sym typeface="Verdana"/>
              </a:rPr>
              <a:t>/ </a:t>
            </a:r>
            <a:r>
              <a:t>P.O. Box 190062; Little Rock AR 72219</a:t>
            </a:r>
            <a:r>
              <a:rPr>
                <a:latin typeface="Verdana"/>
                <a:ea typeface="Verdana"/>
                <a:cs typeface="Verdana"/>
                <a:sym typeface="Verdana"/>
              </a:rPr>
              <a:t> / </a:t>
            </a:r>
            <a:r>
              <a:t>501-568-1062</a:t>
            </a:r>
            <a:endParaRPr>
              <a:latin typeface="Verdana"/>
              <a:ea typeface="Verdana"/>
              <a:cs typeface="Verdana"/>
              <a:sym typeface="Verdana"/>
            </a:endParaRPr>
          </a:p>
          <a:p>
            <a:pPr defTabSz="1300413">
              <a:defRPr sz="2600">
                <a:solidFill>
                  <a:srgbClr val="000000"/>
                </a:solidFill>
                <a:effectLst>
                  <a:outerShdw sx="100000" sy="100000" kx="0" ky="0" algn="b" rotWithShape="0" blurRad="63500" dist="63500" dir="2613547">
                    <a:srgbClr val="000000">
                      <a:alpha val="32000"/>
                    </a:srgbClr>
                  </a:outerShdw>
                </a:effectLst>
                <a:latin typeface="Book Antiqua"/>
                <a:ea typeface="Book Antiqua"/>
                <a:cs typeface="Book Antiqua"/>
                <a:sym typeface="Book Antiqua"/>
              </a:defRPr>
            </a:pPr>
            <a:r>
              <a:t>Email – </a:t>
            </a:r>
            <a:r>
              <a:rPr u="sng"/>
              <a:t>donmcclain@sbcglobal.net </a:t>
            </a:r>
            <a:r>
              <a:rPr u="sng">
                <a:latin typeface="Verdana"/>
                <a:ea typeface="Verdana"/>
                <a:cs typeface="Verdana"/>
                <a:sym typeface="Verdana"/>
              </a:rPr>
              <a:t> - </a:t>
            </a:r>
            <a:r>
              <a:rPr u="sng">
                <a:solidFill>
                  <a:srgbClr val="18679A"/>
                </a:solidFill>
                <a:hlinkClick r:id="rId5" invalidUrl="" action="" tgtFrame="" tooltip="" history="1" highlightClick="0" endSnd="0"/>
              </a:rPr>
              <a:t>http://w65stchurchofchrist.org/coc/</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nvSpPr>
        <p:spPr>
          <a:xfrm>
            <a:off x="461198" y="309033"/>
            <a:ext cx="12082404" cy="852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Acts 4:23–31 (NKJV)</a:t>
            </a:r>
          </a:p>
          <a:p>
            <a:pPr defTabSz="457200">
              <a:spcBef>
                <a:spcPts val="2400"/>
              </a:spcBef>
              <a:defRPr sz="70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23</a:t>
            </a:r>
            <a:r>
              <a:t> And being let go, they went to their own </a:t>
            </a:r>
            <a:r>
              <a:rPr i="1"/>
              <a:t>companions</a:t>
            </a:r>
            <a:r>
              <a:t> and reported all that the chief priests and elders had said to them. </a:t>
            </a:r>
            <a:r>
              <a:rPr baseline="31999"/>
              <a:t>24</a:t>
            </a:r>
            <a:r>
              <a:t> So when they heard that, they raised their voice to God with one accord and said: “Lord, You </a:t>
            </a:r>
            <a:r>
              <a:rPr i="1"/>
              <a:t>are</a:t>
            </a:r>
            <a:r>
              <a:t> God, who made heaven and earth and the sea, and all that is in them,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nvSpPr>
        <p:spPr>
          <a:xfrm>
            <a:off x="461198" y="309033"/>
            <a:ext cx="12082404" cy="913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Acts 4:23–31 (NKJV)</a:t>
            </a:r>
          </a:p>
          <a:p>
            <a:pPr defTabSz="457200">
              <a:spcBef>
                <a:spcPts val="2400"/>
              </a:spcBef>
              <a:defRPr sz="76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25</a:t>
            </a:r>
            <a:r>
              <a:t> who by the mouth of Your servant David have said: ‘Why did the nations rage, </a:t>
            </a:r>
            <a:r>
              <a:rPr i="1"/>
              <a:t>And the people plot vain things?</a:t>
            </a:r>
            <a:r>
              <a:t> </a:t>
            </a:r>
            <a:r>
              <a:rPr baseline="31999"/>
              <a:t>26</a:t>
            </a:r>
            <a:r>
              <a:t> </a:t>
            </a:r>
            <a:r>
              <a:rPr i="1"/>
              <a:t>The kings of the earth took their stand,</a:t>
            </a:r>
            <a:r>
              <a:t> And the rulers were gathered together Against the Lord and against His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461198" y="309033"/>
            <a:ext cx="12082404" cy="902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Acts 4:23–31 (NKJV)</a:t>
            </a:r>
          </a:p>
          <a:p>
            <a:pPr defTabSz="457200">
              <a:spcBef>
                <a:spcPts val="2400"/>
              </a:spcBef>
              <a:defRPr sz="75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27</a:t>
            </a:r>
            <a:r>
              <a:t> “For truly against Your holy Servant Jesus, whom You anointed, both Herod and Pontius Pilate, with the Gentiles and the people of Israel, were gathered together </a:t>
            </a:r>
            <a:r>
              <a:rPr baseline="31999"/>
              <a:t>28</a:t>
            </a:r>
            <a:r>
              <a:t> to do whatever Your hand and Your purpose determined before to be done.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nvSpPr>
        <p:spPr>
          <a:xfrm>
            <a:off x="461198" y="309033"/>
            <a:ext cx="12082404" cy="923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Acts 4:23–31 (NKJV)</a:t>
            </a:r>
          </a:p>
          <a:p>
            <a:pPr defTabSz="457200">
              <a:spcBef>
                <a:spcPts val="2400"/>
              </a:spcBef>
              <a:defRPr sz="77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29</a:t>
            </a:r>
            <a:r>
              <a:t> Now, Lord, look on their threats, and grant to Your servants that with all boldness they may speak Your word, </a:t>
            </a:r>
            <a:r>
              <a:rPr baseline="31999"/>
              <a:t>30</a:t>
            </a:r>
            <a:r>
              <a:t> by stretching out Your hand to heal, and that signs and wonders may be done through the name of Your holy Servant Jesus.”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nvSpPr>
        <p:spPr>
          <a:xfrm>
            <a:off x="461198" y="309033"/>
            <a:ext cx="12082404" cy="899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Acts 4:23–31 (NKJV)</a:t>
            </a:r>
          </a:p>
          <a:p>
            <a:pPr defTabSz="457200">
              <a:spcBef>
                <a:spcPts val="2400"/>
              </a:spcBef>
              <a:defRPr sz="85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31</a:t>
            </a:r>
            <a:r>
              <a:t> And when they had prayed, the place where they were assembled together was shaken; and they were all filled with the Holy Spirit, and they spoke the word of God with boldness.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pasted-image.tiff"/>
          <p:cNvPicPr>
            <a:picLocks noChangeAspect="0"/>
          </p:cNvPicPr>
          <p:nvPr/>
        </p:nvPicPr>
        <p:blipFill>
          <a:blip r:embed="rId2">
            <a:extLst/>
          </a:blip>
          <a:stretch>
            <a:fillRect/>
          </a:stretch>
        </p:blipFill>
        <p:spPr>
          <a:xfrm>
            <a:off x="-6350" y="-4234"/>
            <a:ext cx="13116786" cy="9862676"/>
          </a:xfrm>
          <a:prstGeom prst="rect">
            <a:avLst/>
          </a:prstGeom>
          <a:ln w="12700">
            <a:miter lim="400000"/>
          </a:ln>
        </p:spPr>
      </p:pic>
      <p:sp>
        <p:nvSpPr>
          <p:cNvPr id="202" name="Shape 202"/>
          <p:cNvSpPr/>
          <p:nvPr/>
        </p:nvSpPr>
        <p:spPr>
          <a:xfrm>
            <a:off x="84931" y="8801100"/>
            <a:ext cx="12834938" cy="812801"/>
          </a:xfrm>
          <a:prstGeom prst="rect">
            <a:avLst/>
          </a:prstGeom>
          <a:solidFill>
            <a:srgbClr val="000000">
              <a:alpha val="4993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300">
                <a:solidFill>
                  <a:schemeClr val="accent4">
                    <a:hueOff val="254533"/>
                    <a:satOff val="20019"/>
                    <a:lumOff val="9426"/>
                    <a:alpha val="63933"/>
                  </a:schemeClr>
                </a:solidFill>
                <a:effectLst>
                  <a:outerShdw sx="100000" sy="100000" kx="0" ky="0" algn="b" rotWithShape="0" blurRad="50800" dist="63500" dir="4490353">
                    <a:srgbClr val="000000"/>
                  </a:outerShdw>
                </a:effectLst>
                <a:latin typeface="Helvetica"/>
                <a:ea typeface="Helvetica"/>
                <a:cs typeface="Helvetica"/>
                <a:sym typeface="Helvetica"/>
              </a:defRPr>
            </a:pPr>
            <a:r>
              <a:rPr baseline="31999"/>
              <a:t>5</a:t>
            </a:r>
            <a:r>
              <a:t> … “Do not weep. Behold, the Lion of the tribe of Judah, the Root of David, has prevailed to open the scroll and to loose its seven seals.”  … 1 Now I saw when the Lamb opened one of the seals;</a:t>
            </a:r>
          </a:p>
        </p:txBody>
      </p:sp>
      <p:sp>
        <p:nvSpPr>
          <p:cNvPr id="203" name="Shape 203"/>
          <p:cNvSpPr/>
          <p:nvPr/>
        </p:nvSpPr>
        <p:spPr>
          <a:xfrm>
            <a:off x="158273" y="7882466"/>
            <a:ext cx="4763454"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500">
                <a:solidFill>
                  <a:schemeClr val="accent5">
                    <a:alpha val="77023"/>
                  </a:schemeClr>
                </a:solidFill>
                <a:effectLst>
                  <a:outerShdw sx="100000" sy="100000" kx="0" ky="0" algn="b" rotWithShape="0" blurRad="50800" dist="63500" dir="2307176">
                    <a:srgbClr val="000000"/>
                  </a:outerShdw>
                </a:effectLst>
                <a:latin typeface="Thames Nude Roman"/>
                <a:ea typeface="Thames Nude Roman"/>
                <a:cs typeface="Thames Nude Roman"/>
                <a:sym typeface="Thames Nude Roman"/>
              </a:defRPr>
            </a:lvl1pPr>
            <a:lvl2pPr defTabSz="457200">
              <a:defRPr>
                <a:solidFill>
                  <a:schemeClr val="accent2">
                    <a:hueOff val="-602737"/>
                    <a:satOff val="7170"/>
                    <a:lumOff val="14117"/>
                    <a:alpha val="33006"/>
                  </a:schemeClr>
                </a:solidFill>
                <a:effectLst>
                  <a:outerShdw sx="100000" sy="100000" kx="0" ky="0" algn="b" rotWithShape="0" blurRad="50800" dist="63500" dir="2307176">
                    <a:srgbClr val="000000"/>
                  </a:outerShdw>
                </a:effectLst>
                <a:latin typeface="Helvetica"/>
                <a:ea typeface="Helvetica"/>
                <a:cs typeface="Helvetica"/>
                <a:sym typeface="Helvetica"/>
              </a:defRPr>
            </a:lvl2pPr>
          </a:lstStyle>
          <a:p>
            <a:pPr/>
            <a:r>
              <a:t>Revelation 5:5; 6:1 </a:t>
            </a:r>
          </a:p>
          <a:p>
            <a:pPr lvl="1"/>
            <a:r>
              <a:t>(NKJV)</a:t>
            </a:r>
          </a:p>
        </p:txBody>
      </p:sp>
      <p:pic>
        <p:nvPicPr>
          <p:cNvPr id="204" name="pasted-image.pdf"/>
          <p:cNvPicPr>
            <a:picLocks noChangeAspect="1"/>
          </p:cNvPicPr>
          <p:nvPr/>
        </p:nvPicPr>
        <p:blipFill>
          <a:blip r:embed="rId3">
            <a:extLst/>
          </a:blip>
          <a:stretch>
            <a:fillRect/>
          </a:stretch>
        </p:blipFill>
        <p:spPr>
          <a:xfrm>
            <a:off x="222250" y="107950"/>
            <a:ext cx="4226156" cy="1091524"/>
          </a:xfrm>
          <a:prstGeom prst="rect">
            <a:avLst/>
          </a:prstGeom>
          <a:ln w="12700">
            <a:miter lim="400000"/>
          </a:ln>
          <a:effectLst>
            <a:outerShdw sx="100000" sy="100000" kx="0" ky="0" algn="b" rotWithShape="0" blurRad="63500" dist="63500" dir="5400000">
              <a:srgbClr val="000000"/>
            </a:outerShdw>
          </a:effectLst>
        </p:spPr>
      </p:pic>
      <p:pic>
        <p:nvPicPr>
          <p:cNvPr id="205" name="pasted-image.pdf"/>
          <p:cNvPicPr>
            <a:picLocks noChangeAspect="1"/>
          </p:cNvPicPr>
          <p:nvPr/>
        </p:nvPicPr>
        <p:blipFill>
          <a:blip r:embed="rId4">
            <a:extLst/>
          </a:blip>
          <a:stretch>
            <a:fillRect/>
          </a:stretch>
        </p:blipFill>
        <p:spPr>
          <a:xfrm>
            <a:off x="49642" y="705248"/>
            <a:ext cx="13004801" cy="2947297"/>
          </a:xfrm>
          <a:prstGeom prst="rect">
            <a:avLst/>
          </a:prstGeom>
          <a:ln w="12700">
            <a:miter lim="400000"/>
          </a:ln>
          <a:effectLst>
            <a:outerShdw sx="100000" sy="100000" kx="0" ky="0" algn="b" rotWithShape="0" blurRad="63500" dist="63500" dir="5400000">
              <a:srgbClr val="000000"/>
            </a:outerShdw>
          </a:effectLst>
        </p:spPr>
      </p:pic>
      <p:sp>
        <p:nvSpPr>
          <p:cNvPr id="206" name="Shape 206"/>
          <p:cNvSpPr/>
          <p:nvPr/>
        </p:nvSpPr>
        <p:spPr>
          <a:xfrm>
            <a:off x="9713507" y="2324099"/>
            <a:ext cx="30941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defRPr i="1" sz="4400">
                <a:solidFill>
                  <a:srgbClr val="FFFFFF"/>
                </a:solidFill>
                <a:effectLst>
                  <a:outerShdw sx="100000" sy="100000" kx="0" ky="0" algn="b" rotWithShape="0" blurRad="50800" dist="63500" dir="2125576">
                    <a:srgbClr val="000000"/>
                  </a:outerShdw>
                </a:effectLst>
              </a:defRPr>
            </a:lvl1pPr>
          </a:lstStyle>
          <a:p>
            <a:pPr/>
            <a:r>
              <a:t>Psalm 2:1-12</a:t>
            </a:r>
          </a:p>
        </p:txBody>
      </p:sp>
      <p:sp>
        <p:nvSpPr>
          <p:cNvPr id="207" name="Shape 207"/>
          <p:cNvSpPr/>
          <p:nvPr/>
        </p:nvSpPr>
        <p:spPr>
          <a:xfrm>
            <a:off x="1285828" y="3196886"/>
            <a:ext cx="10532429" cy="3606801"/>
          </a:xfrm>
          <a:prstGeom prst="rect">
            <a:avLst/>
          </a:prstGeom>
          <a:ln w="12700">
            <a:miter lim="400000"/>
          </a:ln>
          <a:effectLst>
            <a:outerShdw sx="100000" sy="100000" kx="0" ky="0" algn="b" rotWithShape="0" blurRad="63500" dist="63500"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The Rebellious Nations - 2:1-3</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God’s Response &amp; Judgment - 2:4-5</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God’s Decree &amp; Empowerment of His Son - 2:6-9</a:t>
            </a:r>
          </a:p>
          <a:p>
            <a:pPr>
              <a:spcBef>
                <a:spcPts val="1200"/>
              </a:spcBef>
              <a:defRPr sz="5100">
                <a:solidFill>
                  <a:schemeClr val="accent4">
                    <a:hueOff val="254533"/>
                    <a:satOff val="20019"/>
                    <a:lumOff val="9426"/>
                  </a:schemeClr>
                </a:solidFill>
                <a:effectLst>
                  <a:outerShdw sx="100000" sy="100000" kx="0" ky="0" algn="b" rotWithShape="0" blurRad="63500" dist="63500" dir="2673090">
                    <a:srgbClr val="000000"/>
                  </a:outerShdw>
                </a:effectLst>
                <a:latin typeface="Agency FB"/>
                <a:ea typeface="Agency FB"/>
                <a:cs typeface="Agency FB"/>
                <a:sym typeface="Agency FB"/>
              </a:defRPr>
            </a:pPr>
            <a:r>
              <a:t>Our Obligation &amp; God’s Invitation - 2:10-12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07">
                                            <p:txEl>
                                              <p:pRg st="1" end="1"/>
                                            </p:txEl>
                                          </p:spTgt>
                                        </p:tgtEl>
                                        <p:attrNameLst>
                                          <p:attrName>style.visibility</p:attrName>
                                        </p:attrNameLst>
                                      </p:cBhvr>
                                      <p:to>
                                        <p:strVal val="visible"/>
                                      </p:to>
                                    </p:set>
                                    <p:animEffect filter="fade" transition="in">
                                      <p:cBhvr>
                                        <p:cTn id="7" dur="2000"/>
                                        <p:tgtEl>
                                          <p:spTgt spid="2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lt" backwards="0">
                                    <p:tmAbs val="0"/>
                                  </p:iterate>
                                  <p:childTnLst>
                                    <p:set>
                                      <p:cBhvr>
                                        <p:cTn id="11" fill="hold"/>
                                        <p:tgtEl>
                                          <p:spTgt spid="207">
                                            <p:txEl>
                                              <p:pRg st="2" end="2"/>
                                            </p:txEl>
                                          </p:spTgt>
                                        </p:tgtEl>
                                        <p:attrNameLst>
                                          <p:attrName>style.visibility</p:attrName>
                                        </p:attrNameLst>
                                      </p:cBhvr>
                                      <p:to>
                                        <p:strVal val="visible"/>
                                      </p:to>
                                    </p:set>
                                    <p:animEffect filter="fade" transition="in">
                                      <p:cBhvr>
                                        <p:cTn id="12" dur="2000"/>
                                        <p:tgtEl>
                                          <p:spTgt spid="2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lt" backwards="0">
                                    <p:tmAbs val="0"/>
                                  </p:iterate>
                                  <p:childTnLst>
                                    <p:set>
                                      <p:cBhvr>
                                        <p:cTn id="16" fill="hold"/>
                                        <p:tgtEl>
                                          <p:spTgt spid="207">
                                            <p:txEl>
                                              <p:pRg st="3" end="3"/>
                                            </p:txEl>
                                          </p:spTgt>
                                        </p:tgtEl>
                                        <p:attrNameLst>
                                          <p:attrName>style.visibility</p:attrName>
                                        </p:attrNameLst>
                                      </p:cBhvr>
                                      <p:to>
                                        <p:strVal val="visible"/>
                                      </p:to>
                                    </p:set>
                                    <p:animEffect filter="fade" transition="in">
                                      <p:cBhvr>
                                        <p:cTn id="17" dur="2000"/>
                                        <p:tgtEl>
                                          <p:spTgt spid="20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461198" y="309033"/>
            <a:ext cx="12082404" cy="885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Psalm 2:1–12 (NKJV)</a:t>
            </a:r>
          </a:p>
          <a:p>
            <a:pPr defTabSz="457200">
              <a:spcBef>
                <a:spcPts val="2400"/>
              </a:spcBef>
              <a:defRPr sz="59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1</a:t>
            </a:r>
            <a:r>
              <a:t> Why do the nations rage, And the people plot a vain thing? </a:t>
            </a:r>
            <a:r>
              <a:rPr baseline="31999"/>
              <a:t>2</a:t>
            </a:r>
            <a:r>
              <a:t> The kings of the earth set themselves, And the rulers take counsel together, Against the Lord and against His Anointed, </a:t>
            </a:r>
            <a:r>
              <a:rPr i="1"/>
              <a:t>saying,</a:t>
            </a:r>
            <a:r>
              <a:t> </a:t>
            </a:r>
            <a:r>
              <a:rPr baseline="31999"/>
              <a:t>3</a:t>
            </a:r>
            <a:r>
              <a:t> “Let us break Their bonds in pieces And cast away Their cords from us.” </a:t>
            </a:r>
            <a:r>
              <a:rPr baseline="31999"/>
              <a:t>4</a:t>
            </a:r>
            <a:r>
              <a:t> He who sits in the heavens shall laugh; The Lord shall hold them in derision. </a:t>
            </a:r>
            <a:r>
              <a:rPr baseline="31999"/>
              <a:t>5</a:t>
            </a:r>
            <a:r>
              <a:t> Then He shall speak to them in His wrath, And distress them in His deep displeasure: </a:t>
            </a:r>
          </a:p>
        </p:txBody>
      </p:sp>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461198" y="309033"/>
            <a:ext cx="12082404" cy="869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Psalm 2:1–12 (NKJV)</a:t>
            </a:r>
          </a:p>
          <a:p>
            <a:pPr defTabSz="457200">
              <a:spcBef>
                <a:spcPts val="2400"/>
              </a:spcBef>
              <a:defRPr sz="64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6</a:t>
            </a:r>
            <a:r>
              <a:t> “Yet I have set My King On My holy hill of Zion.” </a:t>
            </a:r>
            <a:r>
              <a:rPr baseline="31999"/>
              <a:t>7</a:t>
            </a:r>
            <a:r>
              <a:t> “I will declare the decree: The Lord has said to Me, ‘You </a:t>
            </a:r>
            <a:r>
              <a:rPr i="1"/>
              <a:t>are</a:t>
            </a:r>
            <a:r>
              <a:t> My Son, Today I have begotten You. </a:t>
            </a:r>
            <a:r>
              <a:rPr baseline="31999"/>
              <a:t>8</a:t>
            </a:r>
            <a:r>
              <a:t> Ask of Me, and I will give </a:t>
            </a:r>
            <a:r>
              <a:rPr i="1"/>
              <a:t>You</a:t>
            </a:r>
            <a:r>
              <a:t> The nations </a:t>
            </a:r>
            <a:r>
              <a:rPr i="1"/>
              <a:t>for</a:t>
            </a:r>
            <a:r>
              <a:t> Your inheritance, And the ends of the earth </a:t>
            </a:r>
            <a:r>
              <a:rPr i="1"/>
              <a:t>for</a:t>
            </a:r>
            <a:r>
              <a:t> Your possession. </a:t>
            </a:r>
            <a:r>
              <a:rPr baseline="31999"/>
              <a:t>9</a:t>
            </a:r>
            <a:r>
              <a:t> You shall break them with a rod of iron; You shall dash them to pieces like a potter’s vessel.’ ”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461198" y="309033"/>
            <a:ext cx="12082404" cy="892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2400"/>
              </a:spcBef>
              <a:defRPr sz="6600">
                <a:solidFill>
                  <a:srgbClr val="000000"/>
                </a:solidFill>
                <a:effectLst>
                  <a:outerShdw sx="100000" sy="100000" kx="0" ky="0" algn="b" rotWithShape="0" blurRad="63500" dist="63500" dir="3276511">
                    <a:srgbClr val="000000">
                      <a:alpha val="32000"/>
                    </a:srgbClr>
                  </a:outerShdw>
                </a:effectLst>
                <a:latin typeface="Thames Nude Roman"/>
                <a:ea typeface="Thames Nude Roman"/>
                <a:cs typeface="Thames Nude Roman"/>
                <a:sym typeface="Thames Nude Roman"/>
              </a:defRPr>
            </a:pPr>
            <a:r>
              <a:t>Psalm 2:1–12 (NKJV)</a:t>
            </a:r>
          </a:p>
          <a:p>
            <a:pPr defTabSz="457200">
              <a:spcBef>
                <a:spcPts val="2400"/>
              </a:spcBef>
              <a:defRPr sz="7300">
                <a:solidFill>
                  <a:srgbClr val="000000"/>
                </a:solidFill>
                <a:effectLst>
                  <a:outerShdw sx="100000" sy="100000" kx="0" ky="0" algn="b" rotWithShape="0" blurRad="63500" dist="63500" dir="3276511">
                    <a:srgbClr val="000000">
                      <a:alpha val="32000"/>
                    </a:srgbClr>
                  </a:outerShdw>
                </a:effectLst>
                <a:latin typeface="Credit Valley"/>
                <a:ea typeface="Credit Valley"/>
                <a:cs typeface="Credit Valley"/>
                <a:sym typeface="Credit Valley"/>
              </a:defRPr>
            </a:pPr>
            <a:r>
              <a:rPr baseline="31999"/>
              <a:t>10</a:t>
            </a:r>
            <a:r>
              <a:t> Now therefore, be wise, O kings; Be instructed, you judges of the earth. </a:t>
            </a:r>
            <a:r>
              <a:rPr baseline="31999"/>
              <a:t>11</a:t>
            </a:r>
            <a:r>
              <a:t> Serve the Lord with fear, And rejoice with trembling. </a:t>
            </a:r>
            <a:r>
              <a:rPr baseline="31999"/>
              <a:t>12</a:t>
            </a:r>
            <a:r>
              <a:t> Kiss the Son, lest He be angry, And you perish </a:t>
            </a:r>
            <a:r>
              <a:rPr i="1"/>
              <a:t>in</a:t>
            </a:r>
            <a:r>
              <a:t> the way, When His wrath is kindled but a little. Blessed </a:t>
            </a:r>
            <a:r>
              <a:rPr i="1"/>
              <a:t>are</a:t>
            </a:r>
            <a:r>
              <a:t> all those who put their trust in Him.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
          <p:cNvPicPr>
            <a:picLocks noChangeAspect="0"/>
          </p:cNvPicPr>
          <p:nvPr/>
        </p:nvPicPr>
        <p:blipFill>
          <a:blip r:embed="rId2">
            <a:extLst/>
          </a:blip>
          <a:stretch>
            <a:fillRect/>
          </a:stretch>
        </p:blipFill>
        <p:spPr>
          <a:xfrm>
            <a:off x="-95416" y="2785638"/>
            <a:ext cx="7510266" cy="6909938"/>
          </a:xfrm>
          <a:prstGeom prst="rect">
            <a:avLst/>
          </a:prstGeom>
        </p:spPr>
      </p:pic>
      <p:pic>
        <p:nvPicPr>
          <p:cNvPr id="216"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74171" dist="31292" dir="2771853">
              <a:srgbClr val="000000">
                <a:alpha val="32514"/>
              </a:srgbClr>
            </a:outerShdw>
          </a:effectLst>
        </p:spPr>
      </p:pic>
      <p:pic>
        <p:nvPicPr>
          <p:cNvPr id="217"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18" name=""/>
          <p:cNvPicPr>
            <a:picLocks noChangeAspect="0"/>
          </p:cNvPicPr>
          <p:nvPr/>
        </p:nvPicPr>
        <p:blipFill>
          <a:blip r:embed="rId5">
            <a:extLst/>
          </a:blip>
          <a:stretch>
            <a:fillRect/>
          </a:stretch>
        </p:blipFill>
        <p:spPr>
          <a:xfrm>
            <a:off x="-169596" y="2027766"/>
            <a:ext cx="7658626" cy="1574801"/>
          </a:xfrm>
          <a:prstGeom prst="rect">
            <a:avLst/>
          </a:prstGeom>
        </p:spPr>
      </p:pic>
      <p:sp>
        <p:nvSpPr>
          <p:cNvPr id="219" name="Shape 219"/>
          <p:cNvSpPr/>
          <p:nvPr/>
        </p:nvSpPr>
        <p:spPr>
          <a:xfrm>
            <a:off x="318121" y="6128878"/>
            <a:ext cx="6683191" cy="3213101"/>
          </a:xfrm>
          <a:prstGeom prst="rect">
            <a:avLst/>
          </a:prstGeom>
          <a:ln w="12700">
            <a:miter lim="400000"/>
          </a:ln>
          <a:effectLst>
            <a:outerShdw sx="100000" sy="100000" kx="0" ky="0" algn="b" rotWithShape="0" blurRad="74171"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a:t>
            </a:r>
            <a:r>
              <a:t> Why do the nations rage, And the people plot a vain thing? </a:t>
            </a:r>
            <a:r>
              <a:rPr baseline="31999"/>
              <a:t>2</a:t>
            </a:r>
            <a:r>
              <a:t> The kings of the earth set themselves, And the rulers take counsel together, Against the Lord and against His Anointed, </a:t>
            </a:r>
            <a:r>
              <a:rPr i="1"/>
              <a:t>saying,</a:t>
            </a:r>
            <a:r>
              <a:t> </a:t>
            </a:r>
            <a:r>
              <a:rPr baseline="31999"/>
              <a:t>3</a:t>
            </a:r>
            <a:r>
              <a:t> “Let us break Their bonds in pieces And cast away Their cords from us.”</a:t>
            </a:r>
          </a:p>
        </p:txBody>
      </p:sp>
      <p:sp>
        <p:nvSpPr>
          <p:cNvPr id="220" name="Shape 220"/>
          <p:cNvSpPr/>
          <p:nvPr/>
        </p:nvSpPr>
        <p:spPr>
          <a:xfrm>
            <a:off x="7232054" y="2882688"/>
            <a:ext cx="5717052" cy="5969150"/>
          </a:xfrm>
          <a:prstGeom prst="rect">
            <a:avLst/>
          </a:prstGeom>
          <a:ln w="12700">
            <a:miter lim="400000"/>
          </a:ln>
          <a:effectLst>
            <a:outerShdw sx="100000" sy="100000" kx="0" ky="0" algn="b" rotWithShape="0" blurRad="139700" dist="112297" dir="5400000">
              <a:srgbClr val="000000">
                <a:alpha val="339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69899" indent="-469899" algn="l">
              <a:spcBef>
                <a:spcPts val="1800"/>
              </a:spcBef>
              <a:buClr>
                <a:srgbClr val="929292"/>
              </a:buClr>
              <a:buSzPct val="80000"/>
              <a:buFont typeface="Zapf Dingbats"/>
              <a:buBlip>
                <a:blip r:embed="rId6"/>
              </a:buBlip>
              <a:defRPr sz="3600">
                <a:latin typeface="Palatino Linotype"/>
                <a:ea typeface="Palatino Linotype"/>
                <a:cs typeface="Palatino Linotype"/>
                <a:sym typeface="Palatino Linotype"/>
              </a:defRPr>
            </a:pPr>
            <a:r>
              <a:t>Notice the accumulated words and phrases: </a:t>
            </a:r>
          </a:p>
          <a:p>
            <a:pPr lvl="1" marL="1104900" indent="-635000" algn="l">
              <a:spcBef>
                <a:spcPts val="1800"/>
              </a:spcBef>
              <a:buClr>
                <a:srgbClr val="929292"/>
              </a:buClr>
              <a:buSzPct val="63000"/>
              <a:buFont typeface="Zapf Dingbats"/>
              <a:buBlip>
                <a:blip r:embed="rId7"/>
              </a:buBlip>
              <a:defRPr sz="3600">
                <a:latin typeface="Palatino Linotype"/>
                <a:ea typeface="Palatino Linotype"/>
                <a:cs typeface="Palatino Linotype"/>
                <a:sym typeface="Palatino Linotype"/>
              </a:defRPr>
            </a:pPr>
            <a:r>
              <a:t>“rage, </a:t>
            </a:r>
          </a:p>
          <a:p>
            <a:pPr lvl="1" marL="1104900" indent="-635000" algn="l">
              <a:spcBef>
                <a:spcPts val="1800"/>
              </a:spcBef>
              <a:buClr>
                <a:srgbClr val="929292"/>
              </a:buClr>
              <a:buSzPct val="63000"/>
              <a:buFont typeface="Zapf Dingbats"/>
              <a:buBlip>
                <a:blip r:embed="rId7"/>
              </a:buBlip>
              <a:defRPr sz="3600">
                <a:latin typeface="Palatino Linotype"/>
                <a:ea typeface="Palatino Linotype"/>
                <a:cs typeface="Palatino Linotype"/>
                <a:sym typeface="Palatino Linotype"/>
              </a:defRPr>
            </a:pPr>
            <a:r>
              <a:t>plot … </a:t>
            </a:r>
          </a:p>
          <a:p>
            <a:pPr lvl="1" marL="1104900" indent="-635000" algn="l">
              <a:spcBef>
                <a:spcPts val="1800"/>
              </a:spcBef>
              <a:buClr>
                <a:srgbClr val="929292"/>
              </a:buClr>
              <a:buSzPct val="63000"/>
              <a:buFont typeface="Zapf Dingbats"/>
              <a:buBlip>
                <a:blip r:embed="rId7"/>
              </a:buBlip>
              <a:defRPr sz="3600">
                <a:latin typeface="Palatino Linotype"/>
                <a:ea typeface="Palatino Linotype"/>
                <a:cs typeface="Palatino Linotype"/>
                <a:sym typeface="Palatino Linotype"/>
              </a:defRPr>
            </a:pPr>
            <a:r>
              <a:t>set themselves … </a:t>
            </a:r>
          </a:p>
          <a:p>
            <a:pPr lvl="1" marL="1104900" indent="-635000" algn="l">
              <a:spcBef>
                <a:spcPts val="1800"/>
              </a:spcBef>
              <a:buClr>
                <a:srgbClr val="929292"/>
              </a:buClr>
              <a:buSzPct val="63000"/>
              <a:buFont typeface="Zapf Dingbats"/>
              <a:buBlip>
                <a:blip r:embed="rId7"/>
              </a:buBlip>
              <a:defRPr sz="3600">
                <a:latin typeface="Palatino Linotype"/>
                <a:ea typeface="Palatino Linotype"/>
                <a:cs typeface="Palatino Linotype"/>
                <a:sym typeface="Palatino Linotype"/>
              </a:defRPr>
            </a:pPr>
            <a:r>
              <a:t>taking counsel…” </a:t>
            </a:r>
          </a:p>
          <a:p>
            <a:pPr marL="469899" indent="-469899" algn="l">
              <a:spcBef>
                <a:spcPts val="1800"/>
              </a:spcBef>
              <a:buClr>
                <a:srgbClr val="929292"/>
              </a:buClr>
              <a:buSzPct val="80000"/>
              <a:buFont typeface="Zapf Dingbats"/>
              <a:buBlip>
                <a:blip r:embed="rId6"/>
              </a:buBlip>
              <a:defRPr sz="3600">
                <a:latin typeface="Palatino Linotype"/>
                <a:ea typeface="Palatino Linotype"/>
                <a:cs typeface="Palatino Linotype"/>
                <a:sym typeface="Palatino Linotype"/>
              </a:defRPr>
            </a:pPr>
            <a:r>
              <a:t>Jews &amp; Gentiles set themselves against Jesus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wipe(left)" transition="in">
                                      <p:cBhvr>
                                        <p:cTn id="7" dur="2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20">
                                            <p:bg/>
                                          </p:spTgt>
                                        </p:tgtEl>
                                        <p:attrNameLst>
                                          <p:attrName>style.visibility</p:attrName>
                                        </p:attrNameLst>
                                      </p:cBhvr>
                                      <p:to>
                                        <p:strVal val="visible"/>
                                      </p:to>
                                    </p:set>
                                    <p:animEffect filter="wipe(left)" transition="in">
                                      <p:cBhvr>
                                        <p:cTn id="12" dur="1500"/>
                                        <p:tgtEl>
                                          <p:spTgt spid="220">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20">
                                            <p:txEl>
                                              <p:pRg st="0" end="0"/>
                                            </p:txEl>
                                          </p:spTgt>
                                        </p:tgtEl>
                                        <p:attrNameLst>
                                          <p:attrName>style.visibility</p:attrName>
                                        </p:attrNameLst>
                                      </p:cBhvr>
                                      <p:to>
                                        <p:strVal val="visible"/>
                                      </p:to>
                                    </p:set>
                                    <p:animEffect filter="wipe(left)" transition="in">
                                      <p:cBhvr>
                                        <p:cTn id="15" dur="1500"/>
                                        <p:tgtEl>
                                          <p:spTgt spid="2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20">
                                            <p:txEl>
                                              <p:pRg st="1" end="1"/>
                                            </p:txEl>
                                          </p:spTgt>
                                        </p:tgtEl>
                                        <p:attrNameLst>
                                          <p:attrName>style.visibility</p:attrName>
                                        </p:attrNameLst>
                                      </p:cBhvr>
                                      <p:to>
                                        <p:strVal val="visible"/>
                                      </p:to>
                                    </p:set>
                                    <p:animEffect filter="wipe(left)" transition="in">
                                      <p:cBhvr>
                                        <p:cTn id="20" dur="1500"/>
                                        <p:tgtEl>
                                          <p:spTgt spid="2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220">
                                            <p:txEl>
                                              <p:pRg st="2" end="2"/>
                                            </p:txEl>
                                          </p:spTgt>
                                        </p:tgtEl>
                                        <p:attrNameLst>
                                          <p:attrName>style.visibility</p:attrName>
                                        </p:attrNameLst>
                                      </p:cBhvr>
                                      <p:to>
                                        <p:strVal val="visible"/>
                                      </p:to>
                                    </p:set>
                                    <p:animEffect filter="wipe(left)" transition="in">
                                      <p:cBhvr>
                                        <p:cTn id="25" dur="1500"/>
                                        <p:tgtEl>
                                          <p:spTgt spid="22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220">
                                            <p:txEl>
                                              <p:pRg st="3" end="3"/>
                                            </p:txEl>
                                          </p:spTgt>
                                        </p:tgtEl>
                                        <p:attrNameLst>
                                          <p:attrName>style.visibility</p:attrName>
                                        </p:attrNameLst>
                                      </p:cBhvr>
                                      <p:to>
                                        <p:strVal val="visible"/>
                                      </p:to>
                                    </p:set>
                                    <p:animEffect filter="wipe(left)" transition="in">
                                      <p:cBhvr>
                                        <p:cTn id="30" dur="1500"/>
                                        <p:tgtEl>
                                          <p:spTgt spid="22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220">
                                            <p:txEl>
                                              <p:pRg st="4" end="4"/>
                                            </p:txEl>
                                          </p:spTgt>
                                        </p:tgtEl>
                                        <p:attrNameLst>
                                          <p:attrName>style.visibility</p:attrName>
                                        </p:attrNameLst>
                                      </p:cBhvr>
                                      <p:to>
                                        <p:strVal val="visible"/>
                                      </p:to>
                                    </p:set>
                                    <p:animEffect filter="wipe(left)" transition="in">
                                      <p:cBhvr>
                                        <p:cTn id="35" dur="1500"/>
                                        <p:tgtEl>
                                          <p:spTgt spid="22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220">
                                            <p:txEl>
                                              <p:pRg st="5" end="5"/>
                                            </p:txEl>
                                          </p:spTgt>
                                        </p:tgtEl>
                                        <p:attrNameLst>
                                          <p:attrName>style.visibility</p:attrName>
                                        </p:attrNameLst>
                                      </p:cBhvr>
                                      <p:to>
                                        <p:strVal val="visible"/>
                                      </p:to>
                                    </p:set>
                                    <p:animEffect filter="wipe(left)" transition="in">
                                      <p:cBhvr>
                                        <p:cTn id="40" dur="1500"/>
                                        <p:tgtEl>
                                          <p:spTgt spid="22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P build="p" bldLvl="5" animBg="1" rev="0" advAuto="0" spid="220"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2" name=""/>
          <p:cNvPicPr>
            <a:picLocks noChangeAspect="0"/>
          </p:cNvPicPr>
          <p:nvPr/>
        </p:nvPicPr>
        <p:blipFill>
          <a:blip r:embed="rId2">
            <a:extLst/>
          </a:blip>
          <a:stretch>
            <a:fillRect/>
          </a:stretch>
        </p:blipFill>
        <p:spPr>
          <a:xfrm>
            <a:off x="-95416" y="2785638"/>
            <a:ext cx="7510266" cy="6909938"/>
          </a:xfrm>
          <a:prstGeom prst="rect">
            <a:avLst/>
          </a:prstGeom>
        </p:spPr>
      </p:pic>
      <p:pic>
        <p:nvPicPr>
          <p:cNvPr id="223" name="pasted-image.pdf"/>
          <p:cNvPicPr>
            <a:picLocks noChangeAspect="1"/>
          </p:cNvPicPr>
          <p:nvPr/>
        </p:nvPicPr>
        <p:blipFill>
          <a:blip r:embed="rId3">
            <a:extLst/>
          </a:blip>
          <a:stretch>
            <a:fillRect/>
          </a:stretch>
        </p:blipFill>
        <p:spPr>
          <a:xfrm>
            <a:off x="347748" y="453487"/>
            <a:ext cx="12309304" cy="2731745"/>
          </a:xfrm>
          <a:prstGeom prst="rect">
            <a:avLst/>
          </a:prstGeom>
          <a:ln w="12700">
            <a:miter lim="400000"/>
          </a:ln>
          <a:effectLst>
            <a:outerShdw sx="100000" sy="100000" kx="0" ky="0" algn="b" rotWithShape="0" blurRad="63500" dist="31292" dir="2771853">
              <a:srgbClr val="000000">
                <a:alpha val="32514"/>
              </a:srgbClr>
            </a:outerShdw>
          </a:effectLst>
        </p:spPr>
      </p:pic>
      <p:pic>
        <p:nvPicPr>
          <p:cNvPr id="224" name="pasted-image.pdf"/>
          <p:cNvPicPr>
            <a:picLocks noChangeAspect="1"/>
          </p:cNvPicPr>
          <p:nvPr/>
        </p:nvPicPr>
        <p:blipFill>
          <a:blip r:embed="rId4">
            <a:extLst/>
          </a:blip>
          <a:stretch>
            <a:fillRect/>
          </a:stretch>
        </p:blipFill>
        <p:spPr>
          <a:xfrm>
            <a:off x="323850" y="16588"/>
            <a:ext cx="2816149" cy="727350"/>
          </a:xfrm>
          <a:prstGeom prst="rect">
            <a:avLst/>
          </a:prstGeom>
          <a:ln w="12700">
            <a:miter lim="400000"/>
          </a:ln>
          <a:effectLst>
            <a:outerShdw sx="100000" sy="100000" kx="0" ky="0" algn="b" rotWithShape="0" blurRad="63500" dist="63500" dir="5400000">
              <a:srgbClr val="000000">
                <a:alpha val="28649"/>
              </a:srgbClr>
            </a:outerShdw>
          </a:effectLst>
        </p:spPr>
      </p:pic>
      <p:pic>
        <p:nvPicPr>
          <p:cNvPr id="225" name=""/>
          <p:cNvPicPr>
            <a:picLocks noChangeAspect="0"/>
          </p:cNvPicPr>
          <p:nvPr/>
        </p:nvPicPr>
        <p:blipFill>
          <a:blip r:embed="rId5">
            <a:extLst/>
          </a:blip>
          <a:stretch>
            <a:fillRect/>
          </a:stretch>
        </p:blipFill>
        <p:spPr>
          <a:xfrm>
            <a:off x="-169596" y="2027766"/>
            <a:ext cx="7658626" cy="1574801"/>
          </a:xfrm>
          <a:prstGeom prst="rect">
            <a:avLst/>
          </a:prstGeom>
        </p:spPr>
      </p:pic>
      <p:sp>
        <p:nvSpPr>
          <p:cNvPr id="226" name="Shape 226"/>
          <p:cNvSpPr/>
          <p:nvPr/>
        </p:nvSpPr>
        <p:spPr>
          <a:xfrm>
            <a:off x="318121" y="6128878"/>
            <a:ext cx="6683191" cy="3213101"/>
          </a:xfrm>
          <a:prstGeom prst="rect">
            <a:avLst/>
          </a:prstGeom>
          <a:ln w="12700">
            <a:miter lim="400000"/>
          </a:ln>
          <a:effectLst>
            <a:outerShdw sx="100000" sy="100000" kx="0" ky="0" algn="b" rotWithShape="0" blurRad="63500" dist="69392" dir="12768419">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3500">
                <a:solidFill>
                  <a:srgbClr val="FFFFFF"/>
                </a:solidFill>
                <a:effectLst>
                  <a:outerShdw sx="100000" sy="100000" kx="0" ky="0" algn="b" rotWithShape="0" blurRad="63500" dist="63500" dir="3276511">
                    <a:srgbClr val="000000"/>
                  </a:outerShdw>
                </a:effectLst>
                <a:latin typeface="Credit Valley"/>
                <a:ea typeface="Credit Valley"/>
                <a:cs typeface="Credit Valley"/>
                <a:sym typeface="Credit Valley"/>
              </a:defRPr>
            </a:pPr>
            <a:r>
              <a:rPr baseline="31999"/>
              <a:t>1</a:t>
            </a:r>
            <a:r>
              <a:t> Why do the nations rage, And the people plot a vain thing? </a:t>
            </a:r>
            <a:r>
              <a:rPr baseline="31999"/>
              <a:t>2</a:t>
            </a:r>
            <a:r>
              <a:t> The kings of the earth set themselves, And the rulers take counsel together, Against the Lord and against His Anointed, </a:t>
            </a:r>
            <a:r>
              <a:rPr i="1"/>
              <a:t>saying,</a:t>
            </a:r>
            <a:r>
              <a:t> </a:t>
            </a:r>
            <a:r>
              <a:rPr baseline="31999"/>
              <a:t>3</a:t>
            </a:r>
            <a:r>
              <a:t> “Let us break Their bonds in pieces And cast away Their cords from us.”</a:t>
            </a:r>
          </a:p>
        </p:txBody>
      </p:sp>
      <p:sp>
        <p:nvSpPr>
          <p:cNvPr id="227" name="Shape 227"/>
          <p:cNvSpPr/>
          <p:nvPr/>
        </p:nvSpPr>
        <p:spPr>
          <a:xfrm>
            <a:off x="7200081" y="2438400"/>
            <a:ext cx="5716307" cy="7002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10000"/>
              </a:lnSpc>
              <a:defRPr sz="3600">
                <a:solidFill>
                  <a:srgbClr val="000000"/>
                </a:solidFill>
                <a:latin typeface="Credit Valley"/>
                <a:ea typeface="Credit Valley"/>
                <a:cs typeface="Credit Valley"/>
                <a:sym typeface="Credit Valley"/>
              </a:defRPr>
            </a:pPr>
            <a:r>
              <a:t>Acts 4:25–28 (NKJV)</a:t>
            </a:r>
          </a:p>
          <a:p>
            <a:pPr defTabSz="457200">
              <a:lnSpc>
                <a:spcPct val="110000"/>
              </a:lnSpc>
              <a:defRPr sz="3400">
                <a:solidFill>
                  <a:srgbClr val="000000"/>
                </a:solidFill>
                <a:latin typeface="Credit Valley"/>
                <a:ea typeface="Credit Valley"/>
                <a:cs typeface="Credit Valley"/>
                <a:sym typeface="Credit Valley"/>
              </a:defRPr>
            </a:pPr>
            <a:r>
              <a:rPr baseline="31999"/>
              <a:t>25</a:t>
            </a:r>
            <a:r>
              <a:t> who by the mouth of Your servant David have said: ‘Why did the nations rage, </a:t>
            </a:r>
            <a:r>
              <a:rPr i="1"/>
              <a:t>And the people plot vain things?</a:t>
            </a:r>
            <a:r>
              <a:t> </a:t>
            </a:r>
            <a:r>
              <a:rPr baseline="31999"/>
              <a:t>26</a:t>
            </a:r>
            <a:r>
              <a:t> </a:t>
            </a:r>
            <a:r>
              <a:rPr i="1"/>
              <a:t>The kings of the earth took their stand,</a:t>
            </a:r>
            <a:r>
              <a:t> And the rulers were gathered together Against the Lord and against His Christ.’ </a:t>
            </a:r>
            <a:r>
              <a:rPr baseline="31999"/>
              <a:t>27</a:t>
            </a:r>
            <a:r>
              <a:t> “For truly against Your holy Servant Jesus, whom You anointed, both Herod and Pontius Pilate, with the Gentiles and the people of Israel, were gathered together </a:t>
            </a:r>
            <a:r>
              <a:rPr baseline="31999"/>
              <a:t>28</a:t>
            </a:r>
            <a:r>
              <a:t> to do whatever Your hand and Your purpose determined before to be done.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