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p:nvPr>
            <p:ph type="sldImg"/>
          </p:nvPr>
        </p:nvSpPr>
        <p:spPr>
          <a:xfrm>
            <a:off x="1143000" y="685800"/>
            <a:ext cx="4572000" cy="3429000"/>
          </a:xfrm>
          <a:prstGeom prst="rect">
            <a:avLst/>
          </a:prstGeom>
        </p:spPr>
        <p:txBody>
          <a:bodyPr/>
          <a:lstStyle/>
          <a:p>
            <a:pPr/>
          </a:p>
        </p:txBody>
      </p:sp>
      <p:sp>
        <p:nvSpPr>
          <p:cNvPr id="256" name="Shape 2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The hand of God was stretched out against Jerusalem and justifiably so. Everyone, even the spiritual leaders, was guilty of greed. The religious leaders tried to heal the serious wounds of the nation with assurances of peace. The leaders felt no shame over their conduct. They “did not even know how to blush.” When God punished them, however, they would share the humiliating fate of those they misguided (6:12–15).</a:t>
            </a:r>
          </a:p>
          <a:p>
            <a:pPr/>
            <a:r>
              <a:t> Smith, J. E. (1992). The Major Prophets (Je 6:9–15). Joplin, MO: College Press.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This challenge to serious thought needs to be issued to many in our day: those who follow the crowd, those who go in for novelty for novelty’s sake, those who choose pleasure or money or position as the highest good in life, those who worship at the shrine of science or scholarship or institutional religion.</a:t>
            </a:r>
          </a:p>
          <a:p>
            <a:pPr/>
            <a:r>
              <a:t> Green, L. J. (1972). Jeremiah. In H. F. Paschall &amp; H. H. Hobbs (Eds.), The teacher’s Bible commentary (p. 439). Nashville: Broadman and Holman Publishers.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tif"/><Relationship Id="rId4" Type="http://schemas.openxmlformats.org/officeDocument/2006/relationships/image" Target="../media/image10.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762000" y="2463800"/>
            <a:ext cx="11480800" cy="2540000"/>
          </a:xfrm>
          <a:prstGeom prst="rect">
            <a:avLst/>
          </a:prstGeom>
        </p:spPr>
        <p:txBody>
          <a:bodyPr anchor="b"/>
          <a:lstStyle/>
          <a:p>
            <a:pPr/>
            <a:r>
              <a:t>Title Text</a:t>
            </a:r>
          </a:p>
        </p:txBody>
      </p:sp>
      <p:sp>
        <p:nvSpPr>
          <p:cNvPr id="12" name="Shape 12"/>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Shape 94"/>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hape 95"/>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title"/>
          </p:nvPr>
        </p:nvSpPr>
        <p:spPr>
          <a:xfrm>
            <a:off x="1270000" y="254000"/>
            <a:ext cx="10464800" cy="2438400"/>
          </a:xfrm>
          <a:prstGeom prst="rect">
            <a:avLst/>
          </a:prstGeom>
        </p:spPr>
        <p:txBody>
          <a:bodyPr/>
          <a:lstStyle>
            <a:lvl1pPr defTabSz="914400">
              <a:defRPr b="0" sz="8400">
                <a:solidFill>
                  <a:srgbClr val="000000"/>
                </a:solidFill>
                <a:latin typeface="Gill Sans"/>
                <a:ea typeface="Gill Sans"/>
                <a:cs typeface="Gill Sans"/>
                <a:sym typeface="Gill Sans"/>
              </a:defRPr>
            </a:lvl1pPr>
          </a:lstStyle>
          <a:p>
            <a:pPr>
              <a:defRPr>
                <a:effectLst/>
              </a:defRPr>
            </a:pPr>
            <a:r>
              <a:t>Title Text</a:t>
            </a:r>
          </a:p>
        </p:txBody>
      </p:sp>
      <p:sp>
        <p:nvSpPr>
          <p:cNvPr id="118" name="Shape 118"/>
          <p:cNvSpPr/>
          <p:nvPr>
            <p:ph type="body" sz="half" idx="1"/>
          </p:nvPr>
        </p:nvSpPr>
        <p:spPr>
          <a:xfrm>
            <a:off x="1270000" y="2768600"/>
            <a:ext cx="5041900" cy="5715000"/>
          </a:xfrm>
          <a:prstGeom prst="rect">
            <a:avLst/>
          </a:prstGeom>
        </p:spPr>
        <p:txBody>
          <a:bodyPr/>
          <a:lstStyle>
            <a:lvl1pPr marL="760412" indent="-493712" defTabSz="914400">
              <a:spcBef>
                <a:spcPts val="3800"/>
              </a:spcBef>
              <a:buSzPct val="171000"/>
              <a:buFont typeface="Gill Sans"/>
              <a:defRPr sz="3200">
                <a:solidFill>
                  <a:srgbClr val="000000"/>
                </a:solidFill>
                <a:latin typeface="Gill Sans"/>
                <a:ea typeface="Gill Sans"/>
                <a:cs typeface="Gill Sans"/>
                <a:sym typeface="Gill Sans"/>
              </a:defRPr>
            </a:lvl1pPr>
            <a:lvl2pPr marL="1204912" indent="-493712" defTabSz="914400">
              <a:spcBef>
                <a:spcPts val="3800"/>
              </a:spcBef>
              <a:buSzPct val="171000"/>
              <a:buFont typeface="Gill Sans"/>
              <a:defRPr sz="3200">
                <a:solidFill>
                  <a:srgbClr val="000000"/>
                </a:solidFill>
                <a:latin typeface="Gill Sans"/>
                <a:ea typeface="Gill Sans"/>
                <a:cs typeface="Gill Sans"/>
                <a:sym typeface="Gill Sans"/>
              </a:defRPr>
            </a:lvl2pPr>
            <a:lvl3pPr marL="1649413" indent="-493712" defTabSz="914400">
              <a:spcBef>
                <a:spcPts val="3800"/>
              </a:spcBef>
              <a:buSzPct val="171000"/>
              <a:buFont typeface="Gill Sans"/>
              <a:defRPr sz="3200">
                <a:solidFill>
                  <a:srgbClr val="000000"/>
                </a:solidFill>
                <a:latin typeface="Gill Sans"/>
                <a:ea typeface="Gill Sans"/>
                <a:cs typeface="Gill Sans"/>
                <a:sym typeface="Gill Sans"/>
              </a:defRPr>
            </a:lvl3pPr>
            <a:lvl4pPr marL="2093913" indent="-493712" defTabSz="914400">
              <a:spcBef>
                <a:spcPts val="3800"/>
              </a:spcBef>
              <a:buSzPct val="171000"/>
              <a:buFont typeface="Gill Sans"/>
              <a:defRPr sz="3200">
                <a:solidFill>
                  <a:srgbClr val="000000"/>
                </a:solidFill>
                <a:latin typeface="Gill Sans"/>
                <a:ea typeface="Gill Sans"/>
                <a:cs typeface="Gill Sans"/>
                <a:sym typeface="Gill Sans"/>
              </a:defRPr>
            </a:lvl4pPr>
            <a:lvl5pPr marL="2538413" indent="-493713" defTabSz="914400">
              <a:spcBef>
                <a:spcPts val="3800"/>
              </a:spcBef>
              <a:buSzPct val="171000"/>
              <a:buFont typeface="Gill Sans"/>
              <a:defRPr sz="3200">
                <a:solidFill>
                  <a:srgbClr val="000000"/>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9" name="Shape 119"/>
          <p:cNvSpPr/>
          <p:nvPr>
            <p:ph type="sldNum" sz="quarter" idx="2"/>
          </p:nvPr>
        </p:nvSpPr>
        <p:spPr>
          <a:xfrm>
            <a:off x="6285652" y="8779791"/>
            <a:ext cx="3034455" cy="520701"/>
          </a:xfrm>
          <a:prstGeom prst="rect">
            <a:avLst/>
          </a:prstGeom>
        </p:spPr>
        <p:txBody>
          <a:bodyPr lIns="45719" tIns="45719" rIns="45719" bIns="45719" anchor="ctr"/>
          <a:lstStyle>
            <a:lvl1pPr algn="r" defTabSz="914400">
              <a:defRPr sz="1200">
                <a:solidFill>
                  <a:srgbClr val="000000"/>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hape 126"/>
          <p:cNvSpPr/>
          <p:nvPr/>
        </p:nvSpPr>
        <p:spPr>
          <a:xfrm>
            <a:off x="731519" y="7608750"/>
            <a:ext cx="12273282" cy="3387"/>
          </a:xfrm>
          <a:prstGeom prst="line">
            <a:avLst/>
          </a:prstGeom>
          <a:ln w="12700">
            <a:solidFill>
              <a:srgbClr val="F0A22E">
                <a:alpha val="50000"/>
              </a:srgbClr>
            </a:solidFill>
          </a:ln>
        </p:spPr>
        <p:txBody>
          <a:bodyPr lIns="65023" tIns="65023" rIns="65023" bIns="65023"/>
          <a:lstStyle/>
          <a:p>
            <a:pPr algn="l" defTabSz="1300480">
              <a:defRPr sz="2400">
                <a:solidFill>
                  <a:srgbClr val="000000"/>
                </a:solidFill>
                <a:effectLst/>
                <a:latin typeface="Franklin Gothic Book"/>
                <a:ea typeface="Franklin Gothic Book"/>
                <a:cs typeface="Franklin Gothic Book"/>
                <a:sym typeface="Franklin Gothic Book"/>
              </a:defRPr>
            </a:pPr>
          </a:p>
        </p:txBody>
      </p:sp>
      <p:sp>
        <p:nvSpPr>
          <p:cNvPr id="127" name="Shape 127"/>
          <p:cNvSpPr/>
          <p:nvPr>
            <p:ph type="title"/>
          </p:nvPr>
        </p:nvSpPr>
        <p:spPr>
          <a:xfrm>
            <a:off x="541866" y="6902629"/>
            <a:ext cx="12029441" cy="1738489"/>
          </a:xfrm>
          <a:prstGeom prst="rect">
            <a:avLst/>
          </a:prstGeom>
        </p:spPr>
        <p:txBody>
          <a:bodyPr lIns="65023" tIns="65023" rIns="65023" bIns="65023" anchor="t"/>
          <a:lstStyle>
            <a:lvl1pPr algn="l" defTabSz="1300480">
              <a:defRPr b="0" cap="all" sz="5000">
                <a:solidFill>
                  <a:srgbClr val="4E3B30"/>
                </a:solidFill>
                <a:latin typeface="Franklin Gothic Medium"/>
                <a:ea typeface="Franklin Gothic Medium"/>
                <a:cs typeface="Franklin Gothic Medium"/>
                <a:sym typeface="Franklin Gothic Medium"/>
              </a:defRPr>
            </a:lvl1pPr>
          </a:lstStyle>
          <a:p>
            <a:pPr>
              <a:defRPr>
                <a:effectLst/>
              </a:defRPr>
            </a:pPr>
            <a:r>
              <a:t>Title Text</a:t>
            </a:r>
          </a:p>
        </p:txBody>
      </p:sp>
      <p:sp>
        <p:nvSpPr>
          <p:cNvPr id="128" name="Shape 128"/>
          <p:cNvSpPr/>
          <p:nvPr>
            <p:ph type="body" sz="quarter" idx="1"/>
          </p:nvPr>
        </p:nvSpPr>
        <p:spPr>
          <a:xfrm>
            <a:off x="541866" y="5527040"/>
            <a:ext cx="12029441" cy="1300481"/>
          </a:xfrm>
          <a:prstGeom prst="rect">
            <a:avLst/>
          </a:prstGeom>
        </p:spPr>
        <p:txBody>
          <a:bodyPr lIns="65023" tIns="65023" rIns="65023" bIns="65023" anchor="b"/>
          <a:lstStyle>
            <a:lvl1pPr marL="0" indent="0" defTabSz="1300480">
              <a:spcBef>
                <a:spcPts val="800"/>
              </a:spcBef>
              <a:buSzTx/>
              <a:buNone/>
              <a:defRPr>
                <a:solidFill>
                  <a:srgbClr val="44342A"/>
                </a:solidFill>
                <a:latin typeface="Franklin Gothic Book"/>
                <a:ea typeface="Franklin Gothic Book"/>
                <a:cs typeface="Franklin Gothic Book"/>
                <a:sym typeface="Franklin Gothic Book"/>
              </a:defRPr>
            </a:lvl1pPr>
            <a:lvl2pPr marL="0" indent="457200" defTabSz="1300480">
              <a:spcBef>
                <a:spcPts val="800"/>
              </a:spcBef>
              <a:buSzTx/>
              <a:buNone/>
              <a:defRPr>
                <a:solidFill>
                  <a:srgbClr val="44342A"/>
                </a:solidFill>
                <a:latin typeface="Franklin Gothic Book"/>
                <a:ea typeface="Franklin Gothic Book"/>
                <a:cs typeface="Franklin Gothic Book"/>
                <a:sym typeface="Franklin Gothic Book"/>
              </a:defRPr>
            </a:lvl2pPr>
            <a:lvl3pPr marL="0" indent="914400" defTabSz="1300480">
              <a:spcBef>
                <a:spcPts val="800"/>
              </a:spcBef>
              <a:buSzTx/>
              <a:buNone/>
              <a:defRPr>
                <a:solidFill>
                  <a:srgbClr val="44342A"/>
                </a:solidFill>
                <a:latin typeface="Franklin Gothic Book"/>
                <a:ea typeface="Franklin Gothic Book"/>
                <a:cs typeface="Franklin Gothic Book"/>
                <a:sym typeface="Franklin Gothic Book"/>
              </a:defRPr>
            </a:lvl3pPr>
            <a:lvl4pPr marL="0" indent="1371600" defTabSz="1300480">
              <a:spcBef>
                <a:spcPts val="800"/>
              </a:spcBef>
              <a:buSzTx/>
              <a:buNone/>
              <a:defRPr>
                <a:solidFill>
                  <a:srgbClr val="44342A"/>
                </a:solidFill>
                <a:latin typeface="Franklin Gothic Book"/>
                <a:ea typeface="Franklin Gothic Book"/>
                <a:cs typeface="Franklin Gothic Book"/>
                <a:sym typeface="Franklin Gothic Book"/>
              </a:defRPr>
            </a:lvl4pPr>
            <a:lvl5pPr marL="0" indent="1828800" defTabSz="1300480">
              <a:spcBef>
                <a:spcPts val="800"/>
              </a:spcBef>
              <a:buSzTx/>
              <a:buNone/>
              <a:defRPr>
                <a:solidFill>
                  <a:srgbClr val="44342A"/>
                </a:solidFill>
                <a:latin typeface="Franklin Gothic Book"/>
                <a:ea typeface="Franklin Gothic Book"/>
                <a:cs typeface="Franklin Gothic Book"/>
                <a:sym typeface="Franklin Gothic Book"/>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9" name="Shape 129"/>
          <p:cNvSpPr/>
          <p:nvPr>
            <p:ph type="sldNum" sz="quarter" idx="2"/>
          </p:nvPr>
        </p:nvSpPr>
        <p:spPr>
          <a:xfrm>
            <a:off x="12410386" y="9207398"/>
            <a:ext cx="373333" cy="358649"/>
          </a:xfrm>
          <a:prstGeom prst="rect">
            <a:avLst/>
          </a:prstGeom>
        </p:spPr>
        <p:txBody>
          <a:bodyPr lIns="65023" tIns="65023" rIns="65023" bIns="65023"/>
          <a:lstStyle>
            <a:lvl1pPr algn="r" defTabSz="1300480">
              <a:defRPr sz="1600">
                <a:solidFill>
                  <a:srgbClr val="D38E28"/>
                </a:solidFill>
                <a:latin typeface="Franklin Gothic Book"/>
                <a:ea typeface="Franklin Gothic Book"/>
                <a:cs typeface="Franklin Gothic Book"/>
                <a:sym typeface="Franklin Gothic Book"/>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Shape 136"/>
          <p:cNvSpPr/>
          <p:nvPr>
            <p:ph type="sldNum" sz="quarter" idx="2"/>
          </p:nvPr>
        </p:nvSpPr>
        <p:spPr>
          <a:xfrm>
            <a:off x="12414721" y="9211733"/>
            <a:ext cx="373333" cy="358649"/>
          </a:xfrm>
          <a:prstGeom prst="rect">
            <a:avLst/>
          </a:prstGeom>
        </p:spPr>
        <p:txBody>
          <a:bodyPr lIns="65023" tIns="65023" rIns="65023" bIns="65023"/>
          <a:lstStyle>
            <a:lvl1pPr algn="r" defTabSz="1300480">
              <a:defRPr sz="1600">
                <a:solidFill>
                  <a:srgbClr val="D38E28"/>
                </a:solidFill>
                <a:latin typeface="Franklin Gothic Book"/>
                <a:ea typeface="Franklin Gothic Book"/>
                <a:cs typeface="Franklin Gothic Book"/>
                <a:sym typeface="Franklin Gothic Book"/>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43" name="image.png"/>
          <p:cNvPicPr>
            <a:picLocks noChangeAspect="1"/>
          </p:cNvPicPr>
          <p:nvPr/>
        </p:nvPicPr>
        <p:blipFill>
          <a:blip r:embed="rId2">
            <a:extLst/>
          </a:blip>
          <a:srcRect l="1139" t="27105" r="14244" b="784"/>
          <a:stretch>
            <a:fillRect/>
          </a:stretch>
        </p:blipFill>
        <p:spPr>
          <a:xfrm>
            <a:off x="-1" y="0"/>
            <a:ext cx="13004801" cy="9970348"/>
          </a:xfrm>
          <a:prstGeom prst="rect">
            <a:avLst/>
          </a:prstGeom>
          <a:ln w="12700">
            <a:miter lim="400000"/>
          </a:ln>
        </p:spPr>
      </p:pic>
      <p:sp>
        <p:nvSpPr>
          <p:cNvPr id="144" name="Shape 144"/>
          <p:cNvSpPr/>
          <p:nvPr/>
        </p:nvSpPr>
        <p:spPr>
          <a:xfrm>
            <a:off x="-1" y="-1"/>
            <a:ext cx="13004802" cy="10078722"/>
          </a:xfrm>
          <a:prstGeom prst="rect">
            <a:avLst/>
          </a:prstGeom>
          <a:solidFill>
            <a:srgbClr val="333333">
              <a:alpha val="30999"/>
            </a:srgbClr>
          </a:solidFill>
          <a:ln w="12700">
            <a:miter lim="400000"/>
          </a:ln>
        </p:spPr>
        <p:txBody>
          <a:bodyPr lIns="65023" tIns="65023" rIns="65023" bIns="65023" anchor="ctr"/>
          <a:lstStyle/>
          <a:p>
            <a:pPr algn="l" defTabSz="1300480">
              <a:defRPr sz="2400">
                <a:solidFill>
                  <a:srgbClr val="000000"/>
                </a:solidFill>
                <a:effectLst/>
                <a:latin typeface="Arial"/>
                <a:ea typeface="Arial"/>
                <a:cs typeface="Arial"/>
                <a:sym typeface="Arial"/>
              </a:defRPr>
            </a:pPr>
          </a:p>
        </p:txBody>
      </p:sp>
      <p:sp>
        <p:nvSpPr>
          <p:cNvPr id="145" name="Shape 145"/>
          <p:cNvSpPr/>
          <p:nvPr/>
        </p:nvSpPr>
        <p:spPr>
          <a:xfrm>
            <a:off x="433493" y="433493"/>
            <a:ext cx="12137814" cy="2275841"/>
          </a:xfrm>
          <a:prstGeom prst="rect">
            <a:avLst/>
          </a:prstGeom>
          <a:solidFill>
            <a:srgbClr val="01174F">
              <a:alpha val="69000"/>
            </a:srgbClr>
          </a:solidFill>
          <a:ln w="88900">
            <a:solidFill>
              <a:srgbClr val="FFFFFF"/>
            </a:solidFill>
          </a:ln>
        </p:spPr>
        <p:txBody>
          <a:bodyPr lIns="65023" tIns="65023" rIns="65023" bIns="65023" anchor="ctr"/>
          <a:lstStyle/>
          <a:p>
            <a:pPr algn="l" defTabSz="1300480">
              <a:defRPr sz="2400">
                <a:solidFill>
                  <a:srgbClr val="000000"/>
                </a:solidFill>
                <a:effectLst/>
                <a:latin typeface="Arial"/>
                <a:ea typeface="Arial"/>
                <a:cs typeface="Arial"/>
                <a:sym typeface="Arial"/>
              </a:defRPr>
            </a:pPr>
          </a:p>
        </p:txBody>
      </p:sp>
      <p:sp>
        <p:nvSpPr>
          <p:cNvPr id="146" name="Shape 146"/>
          <p:cNvSpPr/>
          <p:nvPr>
            <p:ph type="title"/>
          </p:nvPr>
        </p:nvSpPr>
        <p:spPr>
          <a:xfrm>
            <a:off x="975359" y="541866"/>
            <a:ext cx="11054082" cy="2275841"/>
          </a:xfrm>
          <a:prstGeom prst="rect">
            <a:avLst/>
          </a:prstGeom>
        </p:spPr>
        <p:txBody>
          <a:bodyPr lIns="63217" tIns="63217" rIns="63217" bIns="63217">
            <a:noAutofit/>
          </a:bodyPr>
          <a:lstStyle>
            <a:lvl1pPr defTabSz="1300480">
              <a:defRPr b="0" sz="6200">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147" name="Shape 147"/>
          <p:cNvSpPr/>
          <p:nvPr>
            <p:ph type="body" idx="1"/>
          </p:nvPr>
        </p:nvSpPr>
        <p:spPr>
          <a:xfrm>
            <a:off x="975359" y="2817706"/>
            <a:ext cx="11054082" cy="6935895"/>
          </a:xfrm>
          <a:prstGeom prst="rect">
            <a:avLst/>
          </a:prstGeom>
        </p:spPr>
        <p:txBody>
          <a:bodyPr lIns="63217" tIns="63217" rIns="63217" bIns="63217" anchor="t">
            <a:noAutofit/>
          </a:bodyPr>
          <a:lstStyle>
            <a:lvl1pPr marL="471487" indent="-471487" defTabSz="1300480">
              <a:spcBef>
                <a:spcPts val="1000"/>
              </a:spcBef>
              <a:buSzPct val="100000"/>
              <a:defRPr sz="4400">
                <a:solidFill>
                  <a:srgbClr val="000000"/>
                </a:solidFill>
                <a:latin typeface="Times New Roman"/>
                <a:ea typeface="Times New Roman"/>
                <a:cs typeface="Times New Roman"/>
                <a:sym typeface="Times New Roman"/>
              </a:defRPr>
            </a:lvl1pPr>
            <a:lvl2pPr marL="906235" indent="-449035" defTabSz="1300480">
              <a:spcBef>
                <a:spcPts val="1000"/>
              </a:spcBef>
              <a:buSzPct val="100000"/>
              <a:buChar char="–"/>
              <a:defRPr sz="4400">
                <a:solidFill>
                  <a:srgbClr val="000000"/>
                </a:solidFill>
                <a:latin typeface="Times New Roman"/>
                <a:ea typeface="Times New Roman"/>
                <a:cs typeface="Times New Roman"/>
                <a:sym typeface="Times New Roman"/>
              </a:defRPr>
            </a:lvl2pPr>
            <a:lvl3pPr marL="1333500" indent="-419100" defTabSz="1300480">
              <a:spcBef>
                <a:spcPts val="1000"/>
              </a:spcBef>
              <a:buSzPct val="100000"/>
              <a:defRPr sz="4400">
                <a:solidFill>
                  <a:srgbClr val="000000"/>
                </a:solidFill>
                <a:latin typeface="Times New Roman"/>
                <a:ea typeface="Times New Roman"/>
                <a:cs typeface="Times New Roman"/>
                <a:sym typeface="Times New Roman"/>
              </a:defRPr>
            </a:lvl3pPr>
            <a:lvl4pPr marL="1874520" indent="-502920" defTabSz="1300480">
              <a:spcBef>
                <a:spcPts val="1000"/>
              </a:spcBef>
              <a:buSzPct val="100000"/>
              <a:buChar char="–"/>
              <a:defRPr sz="4400">
                <a:solidFill>
                  <a:srgbClr val="000000"/>
                </a:solidFill>
                <a:latin typeface="Times New Roman"/>
                <a:ea typeface="Times New Roman"/>
                <a:cs typeface="Times New Roman"/>
                <a:sym typeface="Times New Roman"/>
              </a:defRPr>
            </a:lvl4pPr>
            <a:lvl5pPr marL="2387600" indent="-558800" defTabSz="1300480">
              <a:spcBef>
                <a:spcPts val="1000"/>
              </a:spcBef>
              <a:buSzPct val="100000"/>
              <a:defRPr sz="44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8" name="Shape 148"/>
          <p:cNvSpPr/>
          <p:nvPr>
            <p:ph type="sldNum" sz="quarter" idx="2"/>
          </p:nvPr>
        </p:nvSpPr>
        <p:spPr>
          <a:xfrm>
            <a:off x="9320107" y="8779792"/>
            <a:ext cx="3034454" cy="520701"/>
          </a:xfrm>
          <a:prstGeom prst="rect">
            <a:avLst/>
          </a:prstGeom>
        </p:spPr>
        <p:txBody>
          <a:bodyPr wrap="square" lIns="65023" tIns="65023" rIns="65023" bIns="65023" anchor="ctr"/>
          <a:lstStyle>
            <a:lvl1pPr algn="r" defTabSz="1300480">
              <a:defRPr sz="1600">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55"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56" name="Shape 156"/>
          <p:cNvSpPr/>
          <p:nvPr>
            <p:ph type="sldNum" sz="quarter" idx="2"/>
          </p:nvPr>
        </p:nvSpPr>
        <p:spPr>
          <a:xfrm>
            <a:off x="9970346" y="80320"/>
            <a:ext cx="3034454" cy="358649"/>
          </a:xfrm>
          <a:prstGeom prst="rect">
            <a:avLst/>
          </a:prstGeom>
        </p:spPr>
        <p:txBody>
          <a:bodyPr wrap="square" lIns="65023" tIns="65023" rIns="65023" bIns="65023" anchor="ctr"/>
          <a:lstStyle>
            <a:lvl1pPr algn="r" defTabSz="1300480">
              <a:defRPr sz="1600">
                <a:solidFill>
                  <a:srgbClr val="888888"/>
                </a:solidFill>
                <a:latin typeface="Berlin Sans FB Demi"/>
                <a:ea typeface="Berlin Sans FB Demi"/>
                <a:cs typeface="Berlin Sans FB Demi"/>
                <a:sym typeface="Berlin Sans FB Dem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163"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64" name="Shape 164"/>
          <p:cNvSpPr/>
          <p:nvPr>
            <p:ph type="title"/>
          </p:nvPr>
        </p:nvSpPr>
        <p:spPr>
          <a:xfrm>
            <a:off x="650239" y="130952"/>
            <a:ext cx="11704322" cy="2144888"/>
          </a:xfrm>
          <a:prstGeom prst="rect">
            <a:avLst/>
          </a:prstGeom>
        </p:spPr>
        <p:txBody>
          <a:bodyPr lIns="65023" tIns="65023" rIns="65023" bIns="65023"/>
          <a:lstStyle>
            <a:lvl1pPr defTabSz="1300480">
              <a:defRPr b="0" sz="6200">
                <a:solidFill>
                  <a:srgbClr val="000000"/>
                </a:solidFill>
                <a:latin typeface="Book Antiqua"/>
                <a:ea typeface="Book Antiqua"/>
                <a:cs typeface="Book Antiqua"/>
                <a:sym typeface="Book Antiqua"/>
              </a:defRPr>
            </a:lvl1pPr>
          </a:lstStyle>
          <a:p>
            <a:pPr>
              <a:defRPr>
                <a:effectLst/>
              </a:defRPr>
            </a:pPr>
            <a:r>
              <a:t>Title Text</a:t>
            </a:r>
          </a:p>
        </p:txBody>
      </p:sp>
      <p:sp>
        <p:nvSpPr>
          <p:cNvPr id="165" name="Shape 165"/>
          <p:cNvSpPr/>
          <p:nvPr>
            <p:ph type="body" idx="1"/>
          </p:nvPr>
        </p:nvSpPr>
        <p:spPr>
          <a:xfrm>
            <a:off x="650239" y="2275839"/>
            <a:ext cx="11704322" cy="7477761"/>
          </a:xfrm>
          <a:prstGeom prst="rect">
            <a:avLst/>
          </a:prstGeom>
        </p:spPr>
        <p:txBody>
          <a:bodyPr lIns="65023" tIns="65023" rIns="65023" bIns="65023" anchor="t"/>
          <a:lstStyle>
            <a:lvl1pPr marL="471487" indent="-471487" defTabSz="1300480">
              <a:spcBef>
                <a:spcPts val="1000"/>
              </a:spcBef>
              <a:buSzPct val="100000"/>
              <a:buFont typeface="Arial"/>
              <a:defRPr sz="4400">
                <a:solidFill>
                  <a:srgbClr val="000000"/>
                </a:solidFill>
                <a:latin typeface="Berlin Sans FB Demi"/>
                <a:ea typeface="Berlin Sans FB Demi"/>
                <a:cs typeface="Berlin Sans FB Demi"/>
                <a:sym typeface="Berlin Sans FB Demi"/>
              </a:defRPr>
            </a:lvl1pPr>
            <a:lvl2pPr marL="906235" indent="-449035" defTabSz="1300480">
              <a:spcBef>
                <a:spcPts val="1000"/>
              </a:spcBef>
              <a:buSzPct val="100000"/>
              <a:buFont typeface="Arial"/>
              <a:buChar char="–"/>
              <a:defRPr sz="4400">
                <a:solidFill>
                  <a:srgbClr val="000000"/>
                </a:solidFill>
                <a:latin typeface="Berlin Sans FB Demi"/>
                <a:ea typeface="Berlin Sans FB Demi"/>
                <a:cs typeface="Berlin Sans FB Demi"/>
                <a:sym typeface="Berlin Sans FB Demi"/>
              </a:defRPr>
            </a:lvl2pPr>
            <a:lvl3pPr marL="1333500" indent="-419100" defTabSz="1300480">
              <a:spcBef>
                <a:spcPts val="1000"/>
              </a:spcBef>
              <a:buSzPct val="100000"/>
              <a:buFont typeface="Arial"/>
              <a:defRPr sz="4400">
                <a:solidFill>
                  <a:srgbClr val="000000"/>
                </a:solidFill>
                <a:latin typeface="Berlin Sans FB Demi"/>
                <a:ea typeface="Berlin Sans FB Demi"/>
                <a:cs typeface="Berlin Sans FB Demi"/>
                <a:sym typeface="Berlin Sans FB Demi"/>
              </a:defRPr>
            </a:lvl3pPr>
            <a:lvl4pPr marL="1874520" indent="-502920" defTabSz="1300480">
              <a:spcBef>
                <a:spcPts val="1000"/>
              </a:spcBef>
              <a:buSzPct val="100000"/>
              <a:buFont typeface="Arial"/>
              <a:buChar char="–"/>
              <a:defRPr sz="4400">
                <a:solidFill>
                  <a:srgbClr val="000000"/>
                </a:solidFill>
                <a:latin typeface="Berlin Sans FB Demi"/>
                <a:ea typeface="Berlin Sans FB Demi"/>
                <a:cs typeface="Berlin Sans FB Demi"/>
                <a:sym typeface="Berlin Sans FB Demi"/>
              </a:defRPr>
            </a:lvl4pPr>
            <a:lvl5pPr marL="2331720" indent="-502920" defTabSz="1300480">
              <a:spcBef>
                <a:spcPts val="1000"/>
              </a:spcBef>
              <a:buSzPct val="100000"/>
              <a:buFont typeface="Arial"/>
              <a:buChar char="»"/>
              <a:defRPr sz="4400">
                <a:solidFill>
                  <a:srgbClr val="000000"/>
                </a:solidFill>
                <a:latin typeface="Berlin Sans FB Demi"/>
                <a:ea typeface="Berlin Sans FB Demi"/>
                <a:cs typeface="Berlin Sans FB Demi"/>
                <a:sym typeface="Berlin Sans FB Dem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6" name="Shape 166"/>
          <p:cNvSpPr/>
          <p:nvPr>
            <p:ph type="sldNum" sz="quarter" idx="2"/>
          </p:nvPr>
        </p:nvSpPr>
        <p:spPr>
          <a:xfrm>
            <a:off x="9970346" y="80320"/>
            <a:ext cx="3034454" cy="358649"/>
          </a:xfrm>
          <a:prstGeom prst="rect">
            <a:avLst/>
          </a:prstGeom>
        </p:spPr>
        <p:txBody>
          <a:bodyPr wrap="square" lIns="65023" tIns="65023" rIns="65023" bIns="65023" anchor="ctr"/>
          <a:lstStyle>
            <a:lvl1pPr algn="r" defTabSz="1300480">
              <a:defRPr sz="1600">
                <a:solidFill>
                  <a:srgbClr val="888888"/>
                </a:solidFill>
                <a:latin typeface="Berlin Sans FB Demi"/>
                <a:ea typeface="Berlin Sans FB Demi"/>
                <a:cs typeface="Berlin Sans FB Demi"/>
                <a:sym typeface="Berlin Sans FB Dem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3" name="image2.png"/>
          <p:cNvPicPr>
            <a:picLocks noChangeAspect="1"/>
          </p:cNvPicPr>
          <p:nvPr/>
        </p:nvPicPr>
        <p:blipFill>
          <a:blip r:embed="rId3">
            <a:extLst/>
          </a:blip>
          <a:stretch>
            <a:fillRect/>
          </a:stretch>
        </p:blipFill>
        <p:spPr>
          <a:xfrm rot="10800000">
            <a:off x="-108374" y="-108374"/>
            <a:ext cx="13221547" cy="9970348"/>
          </a:xfrm>
          <a:prstGeom prst="rect">
            <a:avLst/>
          </a:prstGeom>
          <a:ln w="12700">
            <a:miter lim="400000"/>
          </a:ln>
        </p:spPr>
      </p:pic>
      <p:sp>
        <p:nvSpPr>
          <p:cNvPr id="174" name="Shape 174"/>
          <p:cNvSpPr/>
          <p:nvPr>
            <p:ph type="sldNum" sz="quarter" idx="2"/>
          </p:nvPr>
        </p:nvSpPr>
        <p:spPr>
          <a:xfrm>
            <a:off x="12006627" y="9144000"/>
            <a:ext cx="347933" cy="371348"/>
          </a:xfrm>
          <a:prstGeom prst="rect">
            <a:avLst/>
          </a:prstGeom>
        </p:spPr>
        <p:txBody>
          <a:bodyPr lIns="65023" tIns="65023" rIns="65023" bIns="65023"/>
          <a:lstStyle>
            <a:lvl1pPr algn="r" defTabSz="1300480">
              <a:defRPr sz="1600">
                <a:solidFill>
                  <a:srgbClr val="000000"/>
                </a:solidFill>
                <a:latin typeface="Humanst521 BT"/>
                <a:ea typeface="Humanst521 BT"/>
                <a:cs typeface="Humanst521 BT"/>
                <a:sym typeface="Humanst521 B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Shape 21"/>
          <p:cNvSpPr/>
          <p:nvPr>
            <p:ph type="title"/>
          </p:nvPr>
        </p:nvSpPr>
        <p:spPr>
          <a:xfrm>
            <a:off x="762000" y="6883400"/>
            <a:ext cx="11480800" cy="1079500"/>
          </a:xfrm>
          <a:prstGeom prst="rect">
            <a:avLst/>
          </a:prstGeom>
        </p:spPr>
        <p:txBody>
          <a:bodyPr anchor="b"/>
          <a:lstStyle/>
          <a:p>
            <a:pPr/>
            <a:r>
              <a:t>Title Text</a:t>
            </a:r>
          </a:p>
        </p:txBody>
      </p:sp>
      <p:sp>
        <p:nvSpPr>
          <p:cNvPr id="22" name="Shape 22"/>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66FF"/>
            </a:gs>
            <a:gs pos="100000">
              <a:srgbClr val="BBE0E3"/>
            </a:gs>
          </a:gsLst>
          <a:path path="circle">
            <a:fillToRect l="50000" t="50000" r="50000" b="50000"/>
          </a:path>
        </a:gradFill>
      </p:bgPr>
    </p:bg>
    <p:spTree>
      <p:nvGrpSpPr>
        <p:cNvPr id="1" name=""/>
        <p:cNvGrpSpPr/>
        <p:nvPr/>
      </p:nvGrpSpPr>
      <p:grpSpPr>
        <a:xfrm>
          <a:off x="0" y="0"/>
          <a:ext cx="0" cy="0"/>
          <a:chOff x="0" y="0"/>
          <a:chExt cx="0" cy="0"/>
        </a:xfrm>
      </p:grpSpPr>
      <p:sp>
        <p:nvSpPr>
          <p:cNvPr id="181" name="Shape 181"/>
          <p:cNvSpPr/>
          <p:nvPr>
            <p:ph type="title"/>
          </p:nvPr>
        </p:nvSpPr>
        <p:spPr>
          <a:xfrm>
            <a:off x="975359" y="3029937"/>
            <a:ext cx="11054082" cy="2090703"/>
          </a:xfrm>
          <a:prstGeom prst="rect">
            <a:avLst/>
          </a:prstGeom>
        </p:spPr>
        <p:txBody>
          <a:bodyPr lIns="65023" tIns="65023" rIns="65023" bIns="65023"/>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82" name="Shape 182"/>
          <p:cNvSpPr/>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3" name="Shape 183"/>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66FF"/>
            </a:gs>
            <a:gs pos="100000">
              <a:srgbClr val="BBE0E3"/>
            </a:gs>
          </a:gsLst>
          <a:path path="circle">
            <a:fillToRect l="50000" t="50000" r="50000" b="50000"/>
          </a:path>
        </a:gradFill>
      </p:bgPr>
    </p:bg>
    <p:spTree>
      <p:nvGrpSpPr>
        <p:cNvPr id="1" name=""/>
        <p:cNvGrpSpPr/>
        <p:nvPr/>
      </p:nvGrpSpPr>
      <p:grpSpPr>
        <a:xfrm>
          <a:off x="0" y="0"/>
          <a:ext cx="0" cy="0"/>
          <a:chOff x="0" y="0"/>
          <a:chExt cx="0" cy="0"/>
        </a:xfrm>
      </p:grpSpPr>
      <p:sp>
        <p:nvSpPr>
          <p:cNvPr id="190" name="Shape 190"/>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Shape 197"/>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98" name="Shape 198"/>
          <p:cNvSpPr/>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99" name="Shape 199"/>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Shape 206"/>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b="0" sz="7000">
                <a:latin typeface="Monaco"/>
                <a:ea typeface="Monaco"/>
                <a:cs typeface="Monaco"/>
                <a:sym typeface="Monaco"/>
              </a:defRPr>
            </a:lvl1pPr>
          </a:lstStyle>
          <a:p>
            <a:pPr>
              <a:defRPr>
                <a:effectLst/>
              </a:defRPr>
            </a:pPr>
            <a:r>
              <a:t>Title Text</a:t>
            </a:r>
          </a:p>
        </p:txBody>
      </p:sp>
      <p:sp>
        <p:nvSpPr>
          <p:cNvPr id="207" name="Shape 207"/>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8" name="Shape 208"/>
          <p:cNvSpPr/>
          <p:nvPr>
            <p:ph type="sldNum" sz="quarter" idx="2"/>
          </p:nvPr>
        </p:nvSpPr>
        <p:spPr>
          <a:xfrm>
            <a:off x="6299200" y="9283700"/>
            <a:ext cx="388665" cy="400013"/>
          </a:xfrm>
          <a:prstGeom prst="rect">
            <a:avLst/>
          </a:prstGeom>
        </p:spPr>
        <p:txBody>
          <a:bodyPr>
            <a:normAutofit fontScale="100000" lnSpcReduction="0"/>
          </a:bodyPr>
          <a:lstStyle>
            <a:lvl1pPr defTabSz="457200">
              <a:defRPr>
                <a:solidFill>
                  <a:srgbClr val="FFFFFF"/>
                </a:solidFill>
                <a:latin typeface="Monaco"/>
                <a:ea typeface="Monaco"/>
                <a:cs typeface="Monaco"/>
                <a:sym typeface="Monac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5" name="Shape 215"/>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2"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23" name="Shape 223"/>
          <p:cNvSpPr/>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24" name="Shape 224"/>
          <p:cNvSpPr/>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5" name="Shape 225"/>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2" name="Shape 232"/>
          <p:cNvSpPr/>
          <p:nvPr>
            <p:ph type="title"/>
          </p:nvPr>
        </p:nvSpPr>
        <p:spPr>
          <a:xfrm>
            <a:off x="787400" y="2057400"/>
            <a:ext cx="11430000" cy="3175000"/>
          </a:xfrm>
          <a:prstGeom prst="rect">
            <a:avLst/>
          </a:prstGeom>
        </p:spPr>
        <p:txBody>
          <a:bodyPr anchor="b"/>
          <a:lstStyle>
            <a:lvl1pPr>
              <a:defRPr b="0" sz="100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stStyle>
          <a:p>
            <a:pPr/>
            <a:r>
              <a:t>Title Text</a:t>
            </a:r>
          </a:p>
        </p:txBody>
      </p:sp>
      <p:sp>
        <p:nvSpPr>
          <p:cNvPr id="233" name="Shape 233"/>
          <p:cNvSpPr/>
          <p:nvPr>
            <p:ph type="body" sz="quarter" idx="1"/>
          </p:nvPr>
        </p:nvSpPr>
        <p:spPr>
          <a:xfrm>
            <a:off x="787400" y="5334000"/>
            <a:ext cx="11430000" cy="1524000"/>
          </a:xfrm>
          <a:prstGeom prst="rect">
            <a:avLst/>
          </a:prstGeom>
        </p:spPr>
        <p:txBody>
          <a:bodyPr anchor="t"/>
          <a:lstStyle>
            <a:lvl1pPr marL="0" indent="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vl2pPr marL="0" indent="22860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2pPr>
            <a:lvl3pPr marL="0" indent="45720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3pPr>
            <a:lvl4pPr marL="0" indent="68580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4pPr>
            <a:lvl5pPr marL="0" indent="91440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234" name="Shape 234"/>
          <p:cNvSpPr/>
          <p:nvPr>
            <p:ph type="sldNum" sz="quarter" idx="2"/>
          </p:nvPr>
        </p:nvSpPr>
        <p:spPr>
          <a:xfrm>
            <a:off x="6311900" y="9258300"/>
            <a:ext cx="368301" cy="393700"/>
          </a:xfrm>
          <a:prstGeom prst="rect">
            <a:avLst/>
          </a:prstGeom>
        </p:spPr>
        <p:txBody>
          <a:bodyPr/>
          <a:lstStyle>
            <a:lvl1pPr>
              <a:defRPr sz="2000">
                <a:solidFill>
                  <a:srgbClr val="515151"/>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1" name="Shape 241"/>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2" name="Shape 242"/>
          <p:cNvSpPr/>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49" name="Shape 249"/>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762000" y="3517900"/>
            <a:ext cx="11480800" cy="2717800"/>
          </a:xfrm>
          <a:prstGeom prst="rect">
            <a:avLst/>
          </a:prstGeom>
        </p:spPr>
        <p:txBody>
          <a:bodyPr/>
          <a:lstStyle/>
          <a:p>
            <a:pPr/>
            <a:r>
              <a:t>Title Text</a:t>
            </a:r>
          </a:p>
        </p:txBody>
      </p:sp>
      <p:sp>
        <p:nvSpPr>
          <p:cNvPr id="31" name="Shape 3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Shape 39"/>
          <p:cNvSpPr/>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Shape 40"/>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Shape 84"/>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Shape 85"/>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74600"/>
          </a:xfrm>
          <a:prstGeom prst="rect">
            <a:avLst/>
          </a:prstGeom>
          <a:ln w="12700">
            <a:miter lim="400000"/>
          </a:ln>
        </p:spPr>
        <p:txBody>
          <a:bodyPr wrap="none" lIns="50800" tIns="50800" rIns="50800" bIns="50800">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2" Type="http://schemas.openxmlformats.org/officeDocument/2006/relationships/image" Target="../media/image2.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2.tif"/><Relationship Id="rId5" Type="http://schemas.openxmlformats.org/officeDocument/2006/relationships/image" Target="../media/image22.png"/><Relationship Id="rId6" Type="http://schemas.openxmlformats.org/officeDocument/2006/relationships/image" Target="../media/image2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 Id="rId3" Type="http://schemas.openxmlformats.org/officeDocument/2006/relationships/image" Target="../media/image21.png"/><Relationship Id="rId4" Type="http://schemas.openxmlformats.org/officeDocument/2006/relationships/image" Target="../media/image2.tif"/><Relationship Id="rId5" Type="http://schemas.openxmlformats.org/officeDocument/2006/relationships/image" Target="../media/image2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 Id="rId3" Type="http://schemas.openxmlformats.org/officeDocument/2006/relationships/image" Target="../media/image21.png"/><Relationship Id="rId4" Type="http://schemas.openxmlformats.org/officeDocument/2006/relationships/image" Target="../media/image2.tif"/><Relationship Id="rId5" Type="http://schemas.openxmlformats.org/officeDocument/2006/relationships/image" Target="../media/image2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 Id="rId3" Type="http://schemas.openxmlformats.org/officeDocument/2006/relationships/image" Target="../media/image21.png"/><Relationship Id="rId4" Type="http://schemas.openxmlformats.org/officeDocument/2006/relationships/image" Target="../media/image2.tif"/><Relationship Id="rId5" Type="http://schemas.openxmlformats.org/officeDocument/2006/relationships/image" Target="../media/image2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3.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7.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9.png"/><Relationship Id="rId5" Type="http://schemas.openxmlformats.org/officeDocument/2006/relationships/image" Target="../media/image3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3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2" Type="http://schemas.openxmlformats.org/officeDocument/2006/relationships/hyperlink" Target="http://" TargetMode="External"/><Relationship Id="rId13" Type="http://schemas.openxmlformats.org/officeDocument/2006/relationships/hyperlink" Target="http://w65stchurchofchrist.org/coc/sermons/" TargetMode="External"/><Relationship Id="rId14" Type="http://schemas.openxmlformats.org/officeDocument/2006/relationships/image" Target="../media/image2.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 Id="rId5" Type="http://schemas.openxmlformats.org/officeDocument/2006/relationships/image" Target="../media/image2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tif"/><Relationship Id="rId5" Type="http://schemas.openxmlformats.org/officeDocument/2006/relationships/image" Target="../media/image2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t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pasted-image.png"/>
          <p:cNvPicPr>
            <a:picLocks noChangeAspect="0"/>
          </p:cNvPicPr>
          <p:nvPr/>
        </p:nvPicPr>
        <p:blipFill>
          <a:blip r:embed="rId2">
            <a:extLst/>
          </a:blip>
          <a:stretch>
            <a:fillRect/>
          </a:stretch>
        </p:blipFill>
        <p:spPr>
          <a:xfrm>
            <a:off x="0" y="16809"/>
            <a:ext cx="13004801" cy="9719982"/>
          </a:xfrm>
          <a:prstGeom prst="rect">
            <a:avLst/>
          </a:prstGeom>
          <a:ln w="12700">
            <a:miter lim="400000"/>
          </a:ln>
        </p:spPr>
      </p:pic>
      <p:pic>
        <p:nvPicPr>
          <p:cNvPr id="259" name="pasted-image.png"/>
          <p:cNvPicPr>
            <a:picLocks noChangeAspect="0"/>
          </p:cNvPicPr>
          <p:nvPr/>
        </p:nvPicPr>
        <p:blipFill>
          <a:blip r:embed="rId3">
            <a:extLst/>
          </a:blip>
          <a:stretch>
            <a:fillRect/>
          </a:stretch>
        </p:blipFill>
        <p:spPr>
          <a:xfrm>
            <a:off x="2737563" y="1120311"/>
            <a:ext cx="9762889" cy="2155919"/>
          </a:xfrm>
          <a:prstGeom prst="rect">
            <a:avLst/>
          </a:prstGeom>
          <a:ln w="12700">
            <a:miter lim="400000"/>
          </a:ln>
          <a:effectLst>
            <a:outerShdw sx="100000" sy="100000" kx="0" ky="0" algn="b" rotWithShape="0" blurRad="127000" dist="63500" dir="2513521">
              <a:srgbClr val="000000"/>
            </a:outerShdw>
            <a:reflection blurRad="0" stA="50000" stPos="0" endA="0" endPos="40000" dist="0" dir="5400000" fadeDir="5400000" sx="100000" sy="-100000" kx="0" ky="0" algn="bl" rotWithShape="0"/>
          </a:effectLst>
        </p:spPr>
      </p:pic>
      <p:pic>
        <p:nvPicPr>
          <p:cNvPr id="260" name="pasted-image.png"/>
          <p:cNvPicPr>
            <a:picLocks noChangeAspect="0"/>
          </p:cNvPicPr>
          <p:nvPr/>
        </p:nvPicPr>
        <p:blipFill>
          <a:blip r:embed="rId4">
            <a:extLst/>
          </a:blip>
          <a:srcRect l="43324" t="0" r="38635" b="0"/>
          <a:stretch>
            <a:fillRect/>
          </a:stretch>
        </p:blipFill>
        <p:spPr>
          <a:xfrm>
            <a:off x="764116" y="126583"/>
            <a:ext cx="2830447" cy="3401974"/>
          </a:xfrm>
          <a:prstGeom prst="rect">
            <a:avLst/>
          </a:prstGeom>
          <a:ln w="12700">
            <a:miter lim="400000"/>
          </a:ln>
          <a:effectLst>
            <a:outerShdw sx="100000" sy="100000" kx="0" ky="0" algn="b" rotWithShape="0" blurRad="127000" dist="63500" dir="2513521">
              <a:srgbClr val="000000"/>
            </a:outerShdw>
            <a:reflection blurRad="0" stA="50000" stPos="0" endA="0" endPos="40000" dist="0" dir="5400000" fadeDir="5400000" sx="100000" sy="-100000" kx="0" ky="0" algn="bl" rotWithShape="0"/>
          </a:effectLst>
        </p:spPr>
      </p:pic>
      <p:pic>
        <p:nvPicPr>
          <p:cNvPr id="261" name="pasted-image.png"/>
          <p:cNvPicPr>
            <a:picLocks noChangeAspect="1"/>
          </p:cNvPicPr>
          <p:nvPr/>
        </p:nvPicPr>
        <p:blipFill>
          <a:blip r:embed="rId5">
            <a:extLst/>
          </a:blip>
          <a:srcRect l="39326" t="0" r="34552" b="0"/>
          <a:stretch>
            <a:fillRect/>
          </a:stretch>
        </p:blipFill>
        <p:spPr>
          <a:xfrm>
            <a:off x="2874499" y="267355"/>
            <a:ext cx="2239023" cy="1429292"/>
          </a:xfrm>
          <a:prstGeom prst="rect">
            <a:avLst/>
          </a:prstGeom>
          <a:ln w="12700">
            <a:miter lim="400000"/>
          </a:ln>
        </p:spPr>
      </p:pic>
      <p:pic>
        <p:nvPicPr>
          <p:cNvPr id="262" name="pasted-image.png"/>
          <p:cNvPicPr>
            <a:picLocks noChangeAspect="1"/>
          </p:cNvPicPr>
          <p:nvPr/>
        </p:nvPicPr>
        <p:blipFill>
          <a:blip r:embed="rId6">
            <a:extLst/>
          </a:blip>
          <a:srcRect l="32246" t="0" r="26770" b="0"/>
          <a:stretch>
            <a:fillRect/>
          </a:stretch>
        </p:blipFill>
        <p:spPr>
          <a:xfrm>
            <a:off x="5128815" y="3329582"/>
            <a:ext cx="1986692" cy="808337"/>
          </a:xfrm>
          <a:prstGeom prst="rect">
            <a:avLst/>
          </a:prstGeom>
          <a:ln w="12700">
            <a:miter lim="400000"/>
          </a:ln>
        </p:spPr>
      </p:pic>
      <p:pic>
        <p:nvPicPr>
          <p:cNvPr id="263" name="pasted-image.png"/>
          <p:cNvPicPr>
            <a:picLocks noChangeAspect="1"/>
          </p:cNvPicPr>
          <p:nvPr/>
        </p:nvPicPr>
        <p:blipFill>
          <a:blip r:embed="rId7">
            <a:extLst/>
          </a:blip>
          <a:srcRect l="44338" t="0" r="38442" b="0"/>
          <a:stretch>
            <a:fillRect/>
          </a:stretch>
        </p:blipFill>
        <p:spPr>
          <a:xfrm>
            <a:off x="3126821" y="3131926"/>
            <a:ext cx="2239235" cy="2168526"/>
          </a:xfrm>
          <a:prstGeom prst="rect">
            <a:avLst/>
          </a:prstGeom>
          <a:ln w="12700">
            <a:miter lim="400000"/>
          </a:ln>
          <a:effectLst>
            <a:outerShdw sx="100000" sy="100000" kx="0" ky="0" algn="b" rotWithShape="0" blurRad="127000" dist="63500" dir="2513521">
              <a:srgbClr val="000000">
                <a:alpha val="58102"/>
              </a:srgbClr>
            </a:outerShdw>
          </a:effectLst>
        </p:spPr>
      </p:pic>
      <p:pic>
        <p:nvPicPr>
          <p:cNvPr id="264" name="pasted-image.png"/>
          <p:cNvPicPr>
            <a:picLocks noChangeAspect="1"/>
          </p:cNvPicPr>
          <p:nvPr/>
        </p:nvPicPr>
        <p:blipFill>
          <a:blip r:embed="rId8">
            <a:extLst/>
          </a:blip>
          <a:srcRect l="45413" t="0" r="39309" b="0"/>
          <a:stretch>
            <a:fillRect/>
          </a:stretch>
        </p:blipFill>
        <p:spPr>
          <a:xfrm>
            <a:off x="6879629" y="3131926"/>
            <a:ext cx="1986757" cy="2168526"/>
          </a:xfrm>
          <a:prstGeom prst="rect">
            <a:avLst/>
          </a:prstGeom>
          <a:ln w="12700">
            <a:miter lim="400000"/>
          </a:ln>
          <a:effectLst>
            <a:outerShdw sx="100000" sy="100000" kx="0" ky="0" algn="b" rotWithShape="0" blurRad="127000" dist="63500" dir="2513521">
              <a:srgbClr val="000000">
                <a:alpha val="58102"/>
              </a:srgbClr>
            </a:outerShdw>
          </a:effectLst>
        </p:spPr>
      </p:pic>
      <p:pic>
        <p:nvPicPr>
          <p:cNvPr id="265" name="pasted-image.png"/>
          <p:cNvPicPr>
            <a:picLocks noChangeAspect="1"/>
          </p:cNvPicPr>
          <p:nvPr/>
        </p:nvPicPr>
        <p:blipFill>
          <a:blip r:embed="rId9">
            <a:extLst/>
          </a:blip>
          <a:srcRect l="33923" t="0" r="28163" b="0"/>
          <a:stretch>
            <a:fillRect/>
          </a:stretch>
        </p:blipFill>
        <p:spPr>
          <a:xfrm>
            <a:off x="7916333" y="4055454"/>
            <a:ext cx="2830430" cy="1244873"/>
          </a:xfrm>
          <a:prstGeom prst="rect">
            <a:avLst/>
          </a:prstGeom>
          <a:ln w="12700">
            <a:miter lim="400000"/>
          </a:ln>
          <a:effectLst>
            <a:outerShdw sx="100000" sy="100000" kx="0" ky="0" algn="b" rotWithShape="0" blurRad="127000" dist="63500" dir="2513521">
              <a:srgbClr val="000000">
                <a:alpha val="58102"/>
              </a:srgbClr>
            </a:outerShdw>
          </a:effectLst>
        </p:spPr>
      </p:pic>
      <p:pic>
        <p:nvPicPr>
          <p:cNvPr id="266" name="pasted-image.png"/>
          <p:cNvPicPr>
            <a:picLocks noChangeAspect="1"/>
          </p:cNvPicPr>
          <p:nvPr/>
        </p:nvPicPr>
        <p:blipFill>
          <a:blip r:embed="rId10">
            <a:extLst/>
          </a:blip>
          <a:srcRect l="43324" t="0" r="37717" b="0"/>
          <a:stretch>
            <a:fillRect/>
          </a:stretch>
        </p:blipFill>
        <p:spPr>
          <a:xfrm>
            <a:off x="5001526" y="4055454"/>
            <a:ext cx="1415365" cy="1244905"/>
          </a:xfrm>
          <a:prstGeom prst="rect">
            <a:avLst/>
          </a:prstGeom>
          <a:ln w="12700">
            <a:miter lim="400000"/>
          </a:ln>
          <a:effectLst>
            <a:outerShdw sx="100000" sy="100000" kx="0" ky="0" algn="b" rotWithShape="0" blurRad="127000" dist="63500" dir="2513521">
              <a:srgbClr val="000000">
                <a:alpha val="58102"/>
              </a:srgbClr>
            </a:outerShdw>
          </a:effectLst>
        </p:spPr>
      </p:pic>
      <p:pic>
        <p:nvPicPr>
          <p:cNvPr id="267" name="pasted-image.png"/>
          <p:cNvPicPr>
            <a:picLocks noChangeAspect="0"/>
          </p:cNvPicPr>
          <p:nvPr/>
        </p:nvPicPr>
        <p:blipFill>
          <a:blip r:embed="rId11">
            <a:extLst/>
          </a:blip>
          <a:srcRect l="7645" t="29310" r="22596" b="29310"/>
          <a:stretch>
            <a:fillRect/>
          </a:stretch>
        </p:blipFill>
        <p:spPr>
          <a:xfrm rot="240000">
            <a:off x="3382764" y="5219783"/>
            <a:ext cx="3493823" cy="847795"/>
          </a:xfrm>
          <a:prstGeom prst="rect">
            <a:avLst/>
          </a:prstGeom>
          <a:ln w="12700">
            <a:miter lim="400000"/>
          </a:ln>
          <a:effectLst>
            <a:outerShdw sx="100000" sy="100000" kx="0" ky="0" algn="b" rotWithShape="0" blurRad="127000" dist="63500" dir="2513521">
              <a:srgbClr val="000000">
                <a:alpha val="58102"/>
              </a:srgbClr>
            </a:outerShdw>
          </a:effectLst>
        </p:spPr>
      </p:pic>
      <p:sp>
        <p:nvSpPr>
          <p:cNvPr id="268" name="Shape 268"/>
          <p:cNvSpPr/>
          <p:nvPr/>
        </p:nvSpPr>
        <p:spPr>
          <a:xfrm>
            <a:off x="-448734" y="675492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69" name="pasted-image.tiff"/>
          <p:cNvPicPr>
            <a:picLocks noChangeAspect="0"/>
          </p:cNvPicPr>
          <p:nvPr/>
        </p:nvPicPr>
        <p:blipFill>
          <a:blip r:embed="rId12">
            <a:extLst/>
          </a:blip>
          <a:srcRect l="1545" t="4931" r="4326" b="6409"/>
          <a:stretch>
            <a:fillRect/>
          </a:stretch>
        </p:blipFill>
        <p:spPr>
          <a:xfrm rot="480000">
            <a:off x="339733" y="6581190"/>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270" name="Shape 270"/>
          <p:cNvSpPr/>
          <p:nvPr/>
        </p:nvSpPr>
        <p:spPr>
          <a:xfrm>
            <a:off x="2445642" y="6936198"/>
            <a:ext cx="4652319"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 6:16 (NKJV)</a:t>
            </a:r>
          </a:p>
        </p:txBody>
      </p:sp>
      <p:sp>
        <p:nvSpPr>
          <p:cNvPr id="271" name="Shape 271"/>
          <p:cNvSpPr/>
          <p:nvPr/>
        </p:nvSpPr>
        <p:spPr>
          <a:xfrm>
            <a:off x="631927" y="8011054"/>
            <a:ext cx="11740945" cy="1511301"/>
          </a:xfrm>
          <a:prstGeom prst="rect">
            <a:avLst/>
          </a:prstGeom>
          <a:ln w="12700">
            <a:miter lim="400000"/>
          </a:ln>
          <a:effectLst>
            <a:outerShdw sx="100000" sy="100000" kx="0" ky="0" algn="b" rotWithShape="0" blurRad="63500" dist="25400" dir="221973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pPr>
            <a:r>
              <a:rPr baseline="31999"/>
              <a:t>16</a:t>
            </a:r>
            <a:r>
              <a:t> Thus says the Lord: “Stand in the ways and see, And ask for the old paths, where the good way </a:t>
            </a:r>
            <a:r>
              <a:rPr i="1"/>
              <a:t>is,</a:t>
            </a:r>
            <a:r>
              <a:t> And walk in it; Then you will find rest for your souls. But they said, ‘We will not walk </a:t>
            </a:r>
            <a:r>
              <a:rPr i="1"/>
              <a:t>in it</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263"/>
                                        </p:tgtEl>
                                        <p:attrNameLst>
                                          <p:attrName>style.visibility</p:attrName>
                                        </p:attrNameLst>
                                      </p:cBhvr>
                                      <p:to>
                                        <p:strVal val="visible"/>
                                      </p:to>
                                    </p:set>
                                    <p:anim calcmode="lin" valueType="num">
                                      <p:cBhvr>
                                        <p:cTn id="7" dur="2500" fill="hold"/>
                                        <p:tgtEl>
                                          <p:spTgt spid="263"/>
                                        </p:tgtEl>
                                        <p:attrNameLst>
                                          <p:attrName>ppt_w</p:attrName>
                                        </p:attrNameLst>
                                      </p:cBhvr>
                                      <p:tavLst>
                                        <p:tav tm="0">
                                          <p:val>
                                            <p:strVal val="4*#ppt_w"/>
                                          </p:val>
                                        </p:tav>
                                        <p:tav tm="100000">
                                          <p:val>
                                            <p:strVal val="#ppt_w"/>
                                          </p:val>
                                        </p:tav>
                                      </p:tavLst>
                                    </p:anim>
                                    <p:anim calcmode="lin" valueType="num">
                                      <p:cBhvr>
                                        <p:cTn id="8" dur="2500" fill="hold"/>
                                        <p:tgtEl>
                                          <p:spTgt spid="263"/>
                                        </p:tgtEl>
                                        <p:attrNameLst>
                                          <p:attrName>ppt_h</p:attrName>
                                        </p:attrNameLst>
                                      </p:cBhvr>
                                      <p:tavLst>
                                        <p:tav tm="0">
                                          <p:val>
                                            <p:strVal val="4*#ppt_h"/>
                                          </p:val>
                                        </p:tav>
                                        <p:tav tm="100000">
                                          <p:val>
                                            <p:strVal val="#ppt_h"/>
                                          </p:val>
                                        </p:tav>
                                      </p:tavLst>
                                    </p:anim>
                                  </p:childTnLst>
                                </p:cTn>
                              </p:par>
                            </p:childTnLst>
                          </p:cTn>
                        </p:par>
                        <p:par>
                          <p:cTn id="9" fill="hold">
                            <p:stCondLst>
                              <p:cond delay="2500"/>
                            </p:stCondLst>
                            <p:childTnLst>
                              <p:par>
                                <p:cTn id="10" presetClass="entr" nodeType="afterEffect" presetSubtype="32" presetID="23" grpId="2" fill="hold">
                                  <p:stCondLst>
                                    <p:cond delay="0"/>
                                  </p:stCondLst>
                                  <p:iterate type="el" backwards="0">
                                    <p:tmAbs val="0"/>
                                  </p:iterate>
                                  <p:childTnLst>
                                    <p:set>
                                      <p:cBhvr>
                                        <p:cTn id="11" fill="hold"/>
                                        <p:tgtEl>
                                          <p:spTgt spid="264"/>
                                        </p:tgtEl>
                                        <p:attrNameLst>
                                          <p:attrName>style.visibility</p:attrName>
                                        </p:attrNameLst>
                                      </p:cBhvr>
                                      <p:to>
                                        <p:strVal val="visible"/>
                                      </p:to>
                                    </p:set>
                                    <p:anim calcmode="lin" valueType="num">
                                      <p:cBhvr>
                                        <p:cTn id="12" dur="2500" fill="hold"/>
                                        <p:tgtEl>
                                          <p:spTgt spid="264"/>
                                        </p:tgtEl>
                                        <p:attrNameLst>
                                          <p:attrName>ppt_w</p:attrName>
                                        </p:attrNameLst>
                                      </p:cBhvr>
                                      <p:tavLst>
                                        <p:tav tm="0">
                                          <p:val>
                                            <p:strVal val="4*#ppt_w"/>
                                          </p:val>
                                        </p:tav>
                                        <p:tav tm="100000">
                                          <p:val>
                                            <p:strVal val="#ppt_w"/>
                                          </p:val>
                                        </p:tav>
                                      </p:tavLst>
                                    </p:anim>
                                    <p:anim calcmode="lin" valueType="num">
                                      <p:cBhvr>
                                        <p:cTn id="13" dur="2500" fill="hold"/>
                                        <p:tgtEl>
                                          <p:spTgt spid="264"/>
                                        </p:tgtEl>
                                        <p:attrNameLst>
                                          <p:attrName>ppt_h</p:attrName>
                                        </p:attrNameLst>
                                      </p:cBhvr>
                                      <p:tavLst>
                                        <p:tav tm="0">
                                          <p:val>
                                            <p:strVal val="4*#ppt_h"/>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266"/>
                                        </p:tgtEl>
                                        <p:attrNameLst>
                                          <p:attrName>style.visibility</p:attrName>
                                        </p:attrNameLst>
                                      </p:cBhvr>
                                      <p:to>
                                        <p:strVal val="visible"/>
                                      </p:to>
                                    </p:set>
                                    <p:anim calcmode="lin" valueType="num">
                                      <p:cBhvr>
                                        <p:cTn id="17" dur="1000" fill="hold"/>
                                        <p:tgtEl>
                                          <p:spTgt spid="266"/>
                                        </p:tgtEl>
                                        <p:attrNameLst>
                                          <p:attrName>ppt_w</p:attrName>
                                        </p:attrNameLst>
                                      </p:cBhvr>
                                      <p:tavLst>
                                        <p:tav tm="0">
                                          <p:val>
                                            <p:fltVal val="0"/>
                                          </p:val>
                                        </p:tav>
                                        <p:tav tm="100000">
                                          <p:val>
                                            <p:strVal val="#ppt_w"/>
                                          </p:val>
                                        </p:tav>
                                      </p:tavLst>
                                    </p:anim>
                                    <p:anim calcmode="lin" valueType="num">
                                      <p:cBhvr>
                                        <p:cTn id="18" dur="1000" fill="hold"/>
                                        <p:tgtEl>
                                          <p:spTgt spid="266"/>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Class="entr" nodeType="afterEffect" presetSubtype="16" presetID="23" grpId="4" fill="hold">
                                  <p:stCondLst>
                                    <p:cond delay="0"/>
                                  </p:stCondLst>
                                  <p:iterate type="el" backwards="0">
                                    <p:tmAbs val="0"/>
                                  </p:iterate>
                                  <p:childTnLst>
                                    <p:set>
                                      <p:cBhvr>
                                        <p:cTn id="21" fill="hold"/>
                                        <p:tgtEl>
                                          <p:spTgt spid="265"/>
                                        </p:tgtEl>
                                        <p:attrNameLst>
                                          <p:attrName>style.visibility</p:attrName>
                                        </p:attrNameLst>
                                      </p:cBhvr>
                                      <p:to>
                                        <p:strVal val="visible"/>
                                      </p:to>
                                    </p:set>
                                    <p:anim calcmode="lin" valueType="num">
                                      <p:cBhvr>
                                        <p:cTn id="22" dur="1000" fill="hold"/>
                                        <p:tgtEl>
                                          <p:spTgt spid="265"/>
                                        </p:tgtEl>
                                        <p:attrNameLst>
                                          <p:attrName>ppt_w</p:attrName>
                                        </p:attrNameLst>
                                      </p:cBhvr>
                                      <p:tavLst>
                                        <p:tav tm="0">
                                          <p:val>
                                            <p:fltVal val="0"/>
                                          </p:val>
                                        </p:tav>
                                        <p:tav tm="100000">
                                          <p:val>
                                            <p:strVal val="#ppt_w"/>
                                          </p:val>
                                        </p:tav>
                                      </p:tavLst>
                                    </p:anim>
                                    <p:anim calcmode="lin" valueType="num">
                                      <p:cBhvr>
                                        <p:cTn id="23" dur="1000" fill="hold"/>
                                        <p:tgtEl>
                                          <p:spTgt spid="265"/>
                                        </p:tgtEl>
                                        <p:attrNameLst>
                                          <p:attrName>ppt_h</p:attrName>
                                        </p:attrNameLst>
                                      </p:cBhvr>
                                      <p:tavLst>
                                        <p:tav tm="0">
                                          <p:val>
                                            <p:fltVal val="0"/>
                                          </p:val>
                                        </p:tav>
                                        <p:tav tm="100000">
                                          <p:val>
                                            <p:strVal val="#ppt_h"/>
                                          </p:val>
                                        </p:tav>
                                      </p:tavLst>
                                    </p:anim>
                                  </p:childTnLst>
                                </p:cTn>
                              </p:par>
                            </p:childTnLst>
                          </p:cTn>
                        </p:par>
                        <p:par>
                          <p:cTn id="24" fill="hold">
                            <p:stCondLst>
                              <p:cond delay="7000"/>
                            </p:stCondLst>
                            <p:childTnLst>
                              <p:par>
                                <p:cTn id="25" presetClass="entr" nodeType="afterEffect" presetSubtype="8" presetID="22" grpId="5" fill="hold">
                                  <p:stCondLst>
                                    <p:cond delay="0"/>
                                  </p:stCondLst>
                                  <p:iterate type="el" backwards="0">
                                    <p:tmAbs val="0"/>
                                  </p:iterate>
                                  <p:childTnLst>
                                    <p:set>
                                      <p:cBhvr>
                                        <p:cTn id="26" fill="hold"/>
                                        <p:tgtEl>
                                          <p:spTgt spid="267"/>
                                        </p:tgtEl>
                                        <p:attrNameLst>
                                          <p:attrName>style.visibility</p:attrName>
                                        </p:attrNameLst>
                                      </p:cBhvr>
                                      <p:to>
                                        <p:strVal val="visible"/>
                                      </p:to>
                                    </p:set>
                                    <p:animEffect filter="wipe(left)" transition="in">
                                      <p:cBhvr>
                                        <p:cTn id="27" dur="2500"/>
                                        <p:tgtEl>
                                          <p:spTgt spid="267"/>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269"/>
                                        </p:tgtEl>
                                        <p:attrNameLst>
                                          <p:attrName>style.visibility</p:attrName>
                                        </p:attrNameLst>
                                      </p:cBhvr>
                                      <p:to>
                                        <p:strVal val="visible"/>
                                      </p:to>
                                    </p:set>
                                    <p:animEffect filter="wipe(left)" transition="in">
                                      <p:cBhvr>
                                        <p:cTn id="32" dur="1500"/>
                                        <p:tgtEl>
                                          <p:spTgt spid="269"/>
                                        </p:tgtEl>
                                      </p:cBhvr>
                                    </p:animEffect>
                                  </p:childTnLst>
                                </p:cTn>
                              </p:par>
                            </p:childTnLst>
                          </p:cTn>
                        </p:par>
                        <p:par>
                          <p:cTn id="33" fill="hold">
                            <p:stCondLst>
                              <p:cond delay="1500"/>
                            </p:stCondLst>
                            <p:childTnLst>
                              <p:par>
                                <p:cTn id="34" presetClass="entr" nodeType="afterEffect" presetSubtype="8" presetID="22" grpId="7" fill="hold">
                                  <p:stCondLst>
                                    <p:cond delay="0"/>
                                  </p:stCondLst>
                                  <p:iterate type="el" backwards="0">
                                    <p:tmAbs val="0"/>
                                  </p:iterate>
                                  <p:childTnLst>
                                    <p:set>
                                      <p:cBhvr>
                                        <p:cTn id="35" fill="hold"/>
                                        <p:tgtEl>
                                          <p:spTgt spid="268"/>
                                        </p:tgtEl>
                                        <p:attrNameLst>
                                          <p:attrName>style.visibility</p:attrName>
                                        </p:attrNameLst>
                                      </p:cBhvr>
                                      <p:to>
                                        <p:strVal val="visible"/>
                                      </p:to>
                                    </p:set>
                                    <p:animEffect filter="wipe(left)" transition="in">
                                      <p:cBhvr>
                                        <p:cTn id="36" dur="1500"/>
                                        <p:tgtEl>
                                          <p:spTgt spid="268"/>
                                        </p:tgtEl>
                                      </p:cBhvr>
                                    </p:animEffect>
                                  </p:childTnLst>
                                </p:cTn>
                              </p:par>
                            </p:childTnLst>
                          </p:cTn>
                        </p:par>
                        <p:par>
                          <p:cTn id="37" fill="hold">
                            <p:stCondLst>
                              <p:cond delay="3000"/>
                            </p:stCondLst>
                            <p:childTnLst>
                              <p:par>
                                <p:cTn id="38" presetClass="entr" nodeType="afterEffect" presetSubtype="8" presetID="22" grpId="8" fill="hold">
                                  <p:stCondLst>
                                    <p:cond delay="0"/>
                                  </p:stCondLst>
                                  <p:iterate type="el" backwards="0">
                                    <p:tmAbs val="0"/>
                                  </p:iterate>
                                  <p:childTnLst>
                                    <p:set>
                                      <p:cBhvr>
                                        <p:cTn id="39" fill="hold"/>
                                        <p:tgtEl>
                                          <p:spTgt spid="270"/>
                                        </p:tgtEl>
                                        <p:attrNameLst>
                                          <p:attrName>style.visibility</p:attrName>
                                        </p:attrNameLst>
                                      </p:cBhvr>
                                      <p:to>
                                        <p:strVal val="visible"/>
                                      </p:to>
                                    </p:set>
                                    <p:animEffect filter="wipe(left)" transition="in">
                                      <p:cBhvr>
                                        <p:cTn id="40" dur="1500"/>
                                        <p:tgtEl>
                                          <p:spTgt spid="270"/>
                                        </p:tgtEl>
                                      </p:cBhvr>
                                    </p:animEffect>
                                  </p:childTnLst>
                                </p:cTn>
                              </p:par>
                            </p:childTnLst>
                          </p:cTn>
                        </p:par>
                        <p:par>
                          <p:cTn id="41" fill="hold">
                            <p:stCondLst>
                              <p:cond delay="4500"/>
                            </p:stCondLst>
                            <p:childTnLst>
                              <p:par>
                                <p:cTn id="42" presetClass="entr" nodeType="afterEffect" presetSubtype="16" presetID="23" grpId="9" fill="hold">
                                  <p:stCondLst>
                                    <p:cond delay="0"/>
                                  </p:stCondLst>
                                  <p:iterate type="el" backwards="0">
                                    <p:tmAbs val="0"/>
                                  </p:iterate>
                                  <p:childTnLst>
                                    <p:set>
                                      <p:cBhvr>
                                        <p:cTn id="43" fill="hold"/>
                                        <p:tgtEl>
                                          <p:spTgt spid="271"/>
                                        </p:tgtEl>
                                        <p:attrNameLst>
                                          <p:attrName>style.visibility</p:attrName>
                                        </p:attrNameLst>
                                      </p:cBhvr>
                                      <p:to>
                                        <p:strVal val="visible"/>
                                      </p:to>
                                    </p:set>
                                    <p:anim calcmode="lin" valueType="num">
                                      <p:cBhvr>
                                        <p:cTn id="44" dur="3250" fill="hold"/>
                                        <p:tgtEl>
                                          <p:spTgt spid="271"/>
                                        </p:tgtEl>
                                        <p:attrNameLst>
                                          <p:attrName>ppt_w</p:attrName>
                                        </p:attrNameLst>
                                      </p:cBhvr>
                                      <p:tavLst>
                                        <p:tav tm="0">
                                          <p:val>
                                            <p:fltVal val="0"/>
                                          </p:val>
                                        </p:tav>
                                        <p:tav tm="100000">
                                          <p:val>
                                            <p:strVal val="#ppt_w"/>
                                          </p:val>
                                        </p:tav>
                                      </p:tavLst>
                                    </p:anim>
                                    <p:anim calcmode="lin" valueType="num">
                                      <p:cBhvr>
                                        <p:cTn id="45" dur="3250" fill="hold"/>
                                        <p:tgtEl>
                                          <p:spTgt spid="2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2"/>
      <p:bldP build="whole" bldLvl="1" animBg="1" rev="0" advAuto="0" spid="270" grpId="8"/>
      <p:bldP build="whole" bldLvl="1" animBg="1" rev="0" advAuto="0" spid="266" grpId="3"/>
      <p:bldP build="whole" bldLvl="1" animBg="1" rev="0" advAuto="0" spid="267" grpId="5"/>
      <p:bldP build="whole" bldLvl="1" animBg="1" rev="0" advAuto="0" spid="265" grpId="4"/>
      <p:bldP build="whole" bldLvl="1" animBg="1" rev="0" advAuto="0" spid="271" grpId="9"/>
      <p:bldP build="whole" bldLvl="1" animBg="1" rev="0" advAuto="0" spid="268" grpId="7"/>
      <p:bldP build="whole" bldLvl="1" animBg="1" rev="0" advAuto="0" spid="263" grpId="1"/>
      <p:bldP build="whole" bldLvl="1" animBg="1" rev="0" advAuto="0" spid="269" grpId="6"/>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nvSpPr>
        <p:spPr>
          <a:xfrm>
            <a:off x="6934200" y="3031066"/>
            <a:ext cx="5831880" cy="6521253"/>
          </a:xfrm>
          <a:prstGeom prst="roundRect">
            <a:avLst>
              <a:gd name="adj" fmla="val 3267"/>
            </a:avLst>
          </a:prstGeom>
          <a:solidFill>
            <a:srgbClr val="525252">
              <a:alpha val="38421"/>
            </a:srgbClr>
          </a:solidFill>
          <a:ln w="50800">
            <a:solidFill>
              <a:srgbClr val="FFD479"/>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34" name="Shape 334"/>
          <p:cNvSpPr/>
          <p:nvPr/>
        </p:nvSpPr>
        <p:spPr>
          <a:xfrm>
            <a:off x="-770467" y="211137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35" name="Shape 335"/>
          <p:cNvSpPr/>
          <p:nvPr/>
        </p:nvSpPr>
        <p:spPr>
          <a:xfrm>
            <a:off x="2513376" y="2292647"/>
            <a:ext cx="3373637"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The Context …</a:t>
            </a:r>
          </a:p>
        </p:txBody>
      </p:sp>
      <p:pic>
        <p:nvPicPr>
          <p:cNvPr id="336"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37"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38" name="Shape 338"/>
          <p:cNvSpPr/>
          <p:nvPr/>
        </p:nvSpPr>
        <p:spPr>
          <a:xfrm>
            <a:off x="7162200" y="3499586"/>
            <a:ext cx="5375879" cy="52451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9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t>Jeremiah 6:11–12 (NKJV)</a:t>
            </a:r>
          </a:p>
          <a:p>
            <a:pPr defTabSz="457200">
              <a:defRPr sz="39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t>The aged with </a:t>
            </a:r>
            <a:r>
              <a:rPr i="1"/>
              <a:t>him who is</a:t>
            </a:r>
            <a:r>
              <a:t> full of days. </a:t>
            </a:r>
            <a:r>
              <a:rPr baseline="31999"/>
              <a:t>12</a:t>
            </a:r>
            <a:r>
              <a:t> And their houses shall be turned over to others, Fields and wives together; For I will stretch out My hand Against the inhabitants of the land,” says the Lord.</a:t>
            </a:r>
          </a:p>
        </p:txBody>
      </p:sp>
      <p:sp>
        <p:nvSpPr>
          <p:cNvPr id="339" name="Shape 339"/>
          <p:cNvSpPr/>
          <p:nvPr/>
        </p:nvSpPr>
        <p:spPr>
          <a:xfrm>
            <a:off x="259253" y="3778986"/>
            <a:ext cx="6494069" cy="256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a:latin typeface="Adelon"/>
                <a:ea typeface="Adelon"/>
                <a:cs typeface="Adelon"/>
                <a:sym typeface="Adelon"/>
              </a:defRPr>
            </a:pPr>
            <a:r>
              <a:t>The people’s attitude toward God’s word - 10</a:t>
            </a:r>
          </a:p>
          <a:p>
            <a:pPr marL="466164" indent="-466164" algn="l">
              <a:spcBef>
                <a:spcPts val="1800"/>
              </a:spcBef>
              <a:buSzPct val="51000"/>
              <a:buBlip>
                <a:blip r:embed="rId4"/>
              </a:buBlip>
              <a:defRPr>
                <a:latin typeface="Adelon"/>
                <a:ea typeface="Adelon"/>
                <a:cs typeface="Adelon"/>
                <a:sym typeface="Adelon"/>
              </a:defRPr>
            </a:pPr>
            <a:r>
              <a:t>The consequences of the people’s disobedience - 11,12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nvSpPr>
        <p:spPr>
          <a:xfrm>
            <a:off x="6934200" y="3031066"/>
            <a:ext cx="5831880" cy="6521253"/>
          </a:xfrm>
          <a:prstGeom prst="roundRect">
            <a:avLst>
              <a:gd name="adj" fmla="val 3267"/>
            </a:avLst>
          </a:prstGeom>
          <a:solidFill>
            <a:srgbClr val="525252">
              <a:alpha val="38421"/>
            </a:srgbClr>
          </a:solidFill>
          <a:ln w="50800">
            <a:solidFill>
              <a:srgbClr val="FFD479"/>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42" name="Shape 342"/>
          <p:cNvSpPr/>
          <p:nvPr/>
        </p:nvSpPr>
        <p:spPr>
          <a:xfrm>
            <a:off x="-770467" y="211137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43" name="Shape 343"/>
          <p:cNvSpPr/>
          <p:nvPr/>
        </p:nvSpPr>
        <p:spPr>
          <a:xfrm>
            <a:off x="2513376" y="2292647"/>
            <a:ext cx="3373637"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The Context …</a:t>
            </a:r>
          </a:p>
        </p:txBody>
      </p:sp>
      <p:pic>
        <p:nvPicPr>
          <p:cNvPr id="344"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45"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46" name="Shape 346"/>
          <p:cNvSpPr/>
          <p:nvPr/>
        </p:nvSpPr>
        <p:spPr>
          <a:xfrm>
            <a:off x="7162200" y="3499586"/>
            <a:ext cx="5375879" cy="5549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9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t>Jeremiah 6:13 (NKJV)</a:t>
            </a:r>
          </a:p>
          <a:p>
            <a:pPr defTabSz="457200">
              <a:defRPr sz="42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rPr baseline="31999"/>
              <a:t>13</a:t>
            </a:r>
            <a:r>
              <a:t> “Because from the least of them even to the greatest of them, Everyone </a:t>
            </a:r>
            <a:r>
              <a:rPr i="1"/>
              <a:t>is</a:t>
            </a:r>
            <a:r>
              <a:t> given to covetousness; And from the prophet even to the priest, Everyone deals falsely.</a:t>
            </a:r>
          </a:p>
        </p:txBody>
      </p:sp>
      <p:sp>
        <p:nvSpPr>
          <p:cNvPr id="347" name="Shape 347"/>
          <p:cNvSpPr/>
          <p:nvPr/>
        </p:nvSpPr>
        <p:spPr>
          <a:xfrm>
            <a:off x="259253" y="3778986"/>
            <a:ext cx="6494069"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a:latin typeface="Adelon"/>
                <a:ea typeface="Adelon"/>
                <a:cs typeface="Adelon"/>
                <a:sym typeface="Adelon"/>
              </a:defRPr>
            </a:pPr>
            <a:r>
              <a:t>The people’s attitude toward God’s word - 10</a:t>
            </a:r>
          </a:p>
          <a:p>
            <a:pPr marL="466164" indent="-466164" algn="l">
              <a:spcBef>
                <a:spcPts val="1800"/>
              </a:spcBef>
              <a:buSzPct val="51000"/>
              <a:buBlip>
                <a:blip r:embed="rId4"/>
              </a:buBlip>
              <a:defRPr>
                <a:latin typeface="Adelon"/>
                <a:ea typeface="Adelon"/>
                <a:cs typeface="Adelon"/>
                <a:sym typeface="Adelon"/>
              </a:defRPr>
            </a:pPr>
            <a:r>
              <a:t>The consequences of the people’s disobedience - 11,12</a:t>
            </a:r>
          </a:p>
          <a:p>
            <a:pPr marL="466164" indent="-466164" algn="l">
              <a:spcBef>
                <a:spcPts val="1800"/>
              </a:spcBef>
              <a:buSzPct val="51000"/>
              <a:buBlip>
                <a:blip r:embed="rId4"/>
              </a:buBlip>
              <a:defRPr>
                <a:latin typeface="Adelon"/>
                <a:ea typeface="Adelon"/>
                <a:cs typeface="Adelon"/>
                <a:sym typeface="Adelon"/>
              </a:defRPr>
            </a:pPr>
            <a:r>
              <a:t>The extent of the people’s sins (least to greatest) - 13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nvSpPr>
        <p:spPr>
          <a:xfrm>
            <a:off x="6934200" y="3031066"/>
            <a:ext cx="5831880" cy="6521253"/>
          </a:xfrm>
          <a:prstGeom prst="roundRect">
            <a:avLst>
              <a:gd name="adj" fmla="val 3267"/>
            </a:avLst>
          </a:prstGeom>
          <a:solidFill>
            <a:srgbClr val="525252">
              <a:alpha val="38421"/>
            </a:srgbClr>
          </a:solidFill>
          <a:ln w="50800">
            <a:solidFill>
              <a:srgbClr val="FFD479"/>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50" name="Shape 350"/>
          <p:cNvSpPr/>
          <p:nvPr/>
        </p:nvSpPr>
        <p:spPr>
          <a:xfrm>
            <a:off x="-770467" y="211137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51" name="Shape 351"/>
          <p:cNvSpPr/>
          <p:nvPr/>
        </p:nvSpPr>
        <p:spPr>
          <a:xfrm>
            <a:off x="2513376" y="2292647"/>
            <a:ext cx="3373637"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The Context …</a:t>
            </a:r>
          </a:p>
        </p:txBody>
      </p:sp>
      <p:pic>
        <p:nvPicPr>
          <p:cNvPr id="352"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53"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54" name="Shape 354"/>
          <p:cNvSpPr/>
          <p:nvPr/>
        </p:nvSpPr>
        <p:spPr>
          <a:xfrm>
            <a:off x="7162200" y="3499586"/>
            <a:ext cx="5375879" cy="53594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t>Jeremiah 6:14 (NKJV)</a:t>
            </a:r>
          </a:p>
          <a:p>
            <a:pPr defTabSz="457200">
              <a:defRPr sz="54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rPr baseline="31999"/>
              <a:t>14</a:t>
            </a:r>
            <a:r>
              <a:t> They have also healed the hurt of My people slightly, Saying, ‘Peace, peace!’ When </a:t>
            </a:r>
            <a:r>
              <a:rPr i="1"/>
              <a:t>there is</a:t>
            </a:r>
            <a:r>
              <a:t> no peace.</a:t>
            </a:r>
          </a:p>
        </p:txBody>
      </p:sp>
      <p:sp>
        <p:nvSpPr>
          <p:cNvPr id="355" name="Shape 355"/>
          <p:cNvSpPr/>
          <p:nvPr/>
        </p:nvSpPr>
        <p:spPr>
          <a:xfrm>
            <a:off x="259253" y="3778986"/>
            <a:ext cx="6494069" cy="525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a:latin typeface="Adelon"/>
                <a:ea typeface="Adelon"/>
                <a:cs typeface="Adelon"/>
                <a:sym typeface="Adelon"/>
              </a:defRPr>
            </a:pPr>
            <a:r>
              <a:t>The people’s attitude toward God’s word - 10</a:t>
            </a:r>
          </a:p>
          <a:p>
            <a:pPr marL="466164" indent="-466164" algn="l">
              <a:spcBef>
                <a:spcPts val="1800"/>
              </a:spcBef>
              <a:buSzPct val="51000"/>
              <a:buBlip>
                <a:blip r:embed="rId4"/>
              </a:buBlip>
              <a:defRPr>
                <a:latin typeface="Adelon"/>
                <a:ea typeface="Adelon"/>
                <a:cs typeface="Adelon"/>
                <a:sym typeface="Adelon"/>
              </a:defRPr>
            </a:pPr>
            <a:r>
              <a:t>The consequences of the people’s disobedience - 11,12</a:t>
            </a:r>
          </a:p>
          <a:p>
            <a:pPr marL="466164" indent="-466164" algn="l">
              <a:spcBef>
                <a:spcPts val="1800"/>
              </a:spcBef>
              <a:buSzPct val="51000"/>
              <a:buBlip>
                <a:blip r:embed="rId4"/>
              </a:buBlip>
              <a:defRPr>
                <a:latin typeface="Adelon"/>
                <a:ea typeface="Adelon"/>
                <a:cs typeface="Adelon"/>
                <a:sym typeface="Adelon"/>
              </a:defRPr>
            </a:pPr>
            <a:r>
              <a:t>The extent of the people’s sins (least to greatest) - 13</a:t>
            </a:r>
          </a:p>
          <a:p>
            <a:pPr marL="466164" indent="-466164" algn="l">
              <a:spcBef>
                <a:spcPts val="1800"/>
              </a:spcBef>
              <a:buSzPct val="51000"/>
              <a:buBlip>
                <a:blip r:embed="rId4"/>
              </a:buBlip>
              <a:defRPr>
                <a:latin typeface="Adelon"/>
                <a:ea typeface="Adelon"/>
                <a:cs typeface="Adelon"/>
                <a:sym typeface="Adelon"/>
              </a:defRPr>
            </a:pPr>
            <a:r>
              <a:t>The false message of peace the people believed - 14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nvSpPr>
        <p:spPr>
          <a:xfrm>
            <a:off x="662053" y="3548657"/>
            <a:ext cx="12104027" cy="5868195"/>
          </a:xfrm>
          <a:prstGeom prst="roundRect">
            <a:avLst>
              <a:gd name="adj" fmla="val 3246"/>
            </a:avLst>
          </a:prstGeom>
          <a:solidFill>
            <a:srgbClr val="525252">
              <a:alpha val="38421"/>
            </a:srgbClr>
          </a:solidFill>
          <a:ln w="50800">
            <a:solidFill>
              <a:srgbClr val="FFD479"/>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58" name="Shape 358"/>
          <p:cNvSpPr/>
          <p:nvPr/>
        </p:nvSpPr>
        <p:spPr>
          <a:xfrm>
            <a:off x="-770467" y="211137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59" name="Shape 359"/>
          <p:cNvSpPr/>
          <p:nvPr/>
        </p:nvSpPr>
        <p:spPr>
          <a:xfrm>
            <a:off x="2513376" y="2292647"/>
            <a:ext cx="3373637"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The Context …</a:t>
            </a:r>
          </a:p>
        </p:txBody>
      </p:sp>
      <p:pic>
        <p:nvPicPr>
          <p:cNvPr id="360"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61"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62" name="Shape 362"/>
          <p:cNvSpPr/>
          <p:nvPr/>
        </p:nvSpPr>
        <p:spPr>
          <a:xfrm>
            <a:off x="940225" y="3758604"/>
            <a:ext cx="11547683" cy="5448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3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t>Jeremiah 6:15 (NKJV)</a:t>
            </a:r>
          </a:p>
          <a:p>
            <a:pPr defTabSz="457200">
              <a:defRPr sz="52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rPr baseline="31999"/>
              <a:t>15</a:t>
            </a:r>
            <a:r>
              <a:t> Were they ashamed when they had committed abomination? No! They were not at all ashamed; Nor did they know how to blush. Therefore they shall fall among those who fall; At the time I punish them, They shall be cast down,” says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nvSpPr>
        <p:spPr>
          <a:xfrm>
            <a:off x="662053" y="3548657"/>
            <a:ext cx="12104027" cy="5868195"/>
          </a:xfrm>
          <a:prstGeom prst="roundRect">
            <a:avLst>
              <a:gd name="adj" fmla="val 3246"/>
            </a:avLst>
          </a:prstGeom>
          <a:solidFill>
            <a:srgbClr val="525252">
              <a:alpha val="38421"/>
            </a:srgbClr>
          </a:solidFill>
          <a:ln w="50800">
            <a:solidFill>
              <a:srgbClr val="FFD479"/>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65" name="Shape 365"/>
          <p:cNvSpPr/>
          <p:nvPr/>
        </p:nvSpPr>
        <p:spPr>
          <a:xfrm>
            <a:off x="-770467" y="211137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66"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67"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68" name="Shape 368"/>
          <p:cNvSpPr/>
          <p:nvPr/>
        </p:nvSpPr>
        <p:spPr>
          <a:xfrm>
            <a:off x="843594" y="3650654"/>
            <a:ext cx="11740945" cy="56642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63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pPr>
            <a:r>
              <a:rPr baseline="31999"/>
              <a:t>16</a:t>
            </a:r>
            <a:r>
              <a:t> Thus says the Lord: “Stand in the ways and see, And ask for the old paths, where the good way </a:t>
            </a:r>
            <a:r>
              <a:rPr i="1"/>
              <a:t>is,</a:t>
            </a:r>
            <a:r>
              <a:t> And walk in it; Then you will find rest for your souls. But they said, ‘We will not walk </a:t>
            </a:r>
            <a:r>
              <a:rPr i="1"/>
              <a:t>in it</a:t>
            </a:r>
            <a:r>
              <a:t>.’</a:t>
            </a:r>
          </a:p>
        </p:txBody>
      </p:sp>
      <p:sp>
        <p:nvSpPr>
          <p:cNvPr id="369" name="Shape 369"/>
          <p:cNvSpPr/>
          <p:nvPr/>
        </p:nvSpPr>
        <p:spPr>
          <a:xfrm>
            <a:off x="2123909" y="2292647"/>
            <a:ext cx="4652319"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 6:16 (NKJV)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nvSpPr>
        <p:spPr>
          <a:xfrm>
            <a:off x="-770467" y="2111375"/>
            <a:ext cx="8824508"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72"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73"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74" name="Shape 374"/>
          <p:cNvSpPr/>
          <p:nvPr/>
        </p:nvSpPr>
        <p:spPr>
          <a:xfrm>
            <a:off x="2039242" y="2260897"/>
            <a:ext cx="5901297" cy="749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“Thus Says The LORD”</a:t>
            </a:r>
          </a:p>
        </p:txBody>
      </p:sp>
      <p:sp>
        <p:nvSpPr>
          <p:cNvPr id="375" name="Shape 375"/>
          <p:cNvSpPr/>
          <p:nvPr/>
        </p:nvSpPr>
        <p:spPr>
          <a:xfrm>
            <a:off x="4736465" y="3377545"/>
            <a:ext cx="7977390" cy="62124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a:latin typeface="Adelon"/>
                <a:ea typeface="Adelon"/>
                <a:cs typeface="Adelon"/>
                <a:sym typeface="Adelon"/>
              </a:defRPr>
            </a:pPr>
            <a:r>
              <a:rPr>
                <a:solidFill>
                  <a:schemeClr val="accent4"/>
                </a:solidFill>
                <a:latin typeface="Denmark"/>
                <a:ea typeface="Denmark"/>
                <a:cs typeface="Denmark"/>
                <a:sym typeface="Denmark"/>
              </a:rPr>
              <a:t>God Spoke</a:t>
            </a:r>
            <a:r>
              <a:t> - to them through the prophets – Heb 1:1; 2 Pet 1:20,21</a:t>
            </a:r>
          </a:p>
          <a:p>
            <a:pPr marL="466164" indent="-466164" algn="l">
              <a:spcBef>
                <a:spcPts val="1800"/>
              </a:spcBef>
              <a:buSzPct val="51000"/>
              <a:buBlip>
                <a:blip r:embed="rId4"/>
              </a:buBlip>
              <a:defRPr>
                <a:latin typeface="Adelon"/>
                <a:ea typeface="Adelon"/>
                <a:cs typeface="Adelon"/>
                <a:sym typeface="Adelon"/>
              </a:defRPr>
            </a:pPr>
            <a:r>
              <a:rPr>
                <a:solidFill>
                  <a:schemeClr val="accent4"/>
                </a:solidFill>
                <a:latin typeface="Denmark"/>
                <a:ea typeface="Denmark"/>
                <a:cs typeface="Denmark"/>
                <a:sym typeface="Denmark"/>
              </a:rPr>
              <a:t>God Speaks</a:t>
            </a:r>
            <a:r>
              <a:t> through Jesus – Deut 18:15; Mt 17:5; 28:18-20; Heb 1:1,2</a:t>
            </a:r>
          </a:p>
          <a:p>
            <a:pPr marL="466164" indent="-466164" algn="l">
              <a:spcBef>
                <a:spcPts val="1800"/>
              </a:spcBef>
              <a:buSzPct val="51000"/>
              <a:buBlip>
                <a:blip r:embed="rId4"/>
              </a:buBlip>
              <a:defRPr>
                <a:latin typeface="Adelon"/>
                <a:ea typeface="Adelon"/>
                <a:cs typeface="Adelon"/>
                <a:sym typeface="Adelon"/>
              </a:defRPr>
            </a:pPr>
            <a:r>
              <a:rPr>
                <a:solidFill>
                  <a:schemeClr val="accent4"/>
                </a:solidFill>
                <a:latin typeface="Denmark"/>
                <a:ea typeface="Denmark"/>
                <a:cs typeface="Denmark"/>
                <a:sym typeface="Denmark"/>
              </a:rPr>
              <a:t>God Speaks </a:t>
            </a:r>
            <a:r>
              <a:t>- to us through the BIBLE - the Holy Spirit guided the apostles into all truth which they wrote down – Jn 14:26; 15:26; 16:13; 1 Co 14:37; Ep 3:3-5; 2 Tim 3:16,17; Jude 1:3</a:t>
            </a:r>
          </a:p>
        </p:txBody>
      </p:sp>
      <p:pic>
        <p:nvPicPr>
          <p:cNvPr id="376" name="image10.png"/>
          <p:cNvPicPr>
            <a:picLocks noChangeAspect="1"/>
          </p:cNvPicPr>
          <p:nvPr/>
        </p:nvPicPr>
        <p:blipFill>
          <a:blip r:embed="rId5">
            <a:extLst/>
          </a:blip>
          <a:stretch>
            <a:fillRect/>
          </a:stretch>
        </p:blipFill>
        <p:spPr>
          <a:xfrm>
            <a:off x="-34256" y="3576320"/>
            <a:ext cx="4565408" cy="6214517"/>
          </a:xfrm>
          <a:prstGeom prst="rect">
            <a:avLst/>
          </a:prstGeom>
          <a:ln w="12700">
            <a:miter lim="400000"/>
          </a:ln>
          <a:effectLst>
            <a:outerShdw sx="100000" sy="100000" kx="0" ky="0" algn="b" rotWithShape="0" blurRad="0" dist="50800" dir="2700000">
              <a:srgbClr val="FFE693"/>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5">
                                            <p:bg/>
                                          </p:spTgt>
                                        </p:tgtEl>
                                        <p:attrNameLst>
                                          <p:attrName>style.visibility</p:attrName>
                                        </p:attrNameLst>
                                      </p:cBhvr>
                                      <p:to>
                                        <p:strVal val="visible"/>
                                      </p:to>
                                    </p:set>
                                    <p:animEffect filter="wipe(left)" transition="in">
                                      <p:cBhvr>
                                        <p:cTn id="7" dur="500"/>
                                        <p:tgtEl>
                                          <p:spTgt spid="37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5">
                                            <p:txEl>
                                              <p:pRg st="0" end="0"/>
                                            </p:txEl>
                                          </p:spTgt>
                                        </p:tgtEl>
                                        <p:attrNameLst>
                                          <p:attrName>style.visibility</p:attrName>
                                        </p:attrNameLst>
                                      </p:cBhvr>
                                      <p:to>
                                        <p:strVal val="visible"/>
                                      </p:to>
                                    </p:set>
                                    <p:animEffect filter="wipe(left)" transition="in">
                                      <p:cBhvr>
                                        <p:cTn id="10" dur="500"/>
                                        <p:tgtEl>
                                          <p:spTgt spid="3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75">
                                            <p:txEl>
                                              <p:pRg st="1" end="1"/>
                                            </p:txEl>
                                          </p:spTgt>
                                        </p:tgtEl>
                                        <p:attrNameLst>
                                          <p:attrName>style.visibility</p:attrName>
                                        </p:attrNameLst>
                                      </p:cBhvr>
                                      <p:to>
                                        <p:strVal val="visible"/>
                                      </p:to>
                                    </p:set>
                                    <p:animEffect filter="wipe(left)" transition="in">
                                      <p:cBhvr>
                                        <p:cTn id="15" dur="500"/>
                                        <p:tgtEl>
                                          <p:spTgt spid="3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75">
                                            <p:txEl>
                                              <p:pRg st="2" end="2"/>
                                            </p:txEl>
                                          </p:spTgt>
                                        </p:tgtEl>
                                        <p:attrNameLst>
                                          <p:attrName>style.visibility</p:attrName>
                                        </p:attrNameLst>
                                      </p:cBhvr>
                                      <p:to>
                                        <p:strVal val="visible"/>
                                      </p:to>
                                    </p:set>
                                    <p:animEffect filter="wipe(left)" transition="in">
                                      <p:cBhvr>
                                        <p:cTn id="20" dur="500"/>
                                        <p:tgtEl>
                                          <p:spTgt spid="37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5"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nvSpPr>
        <p:spPr>
          <a:xfrm>
            <a:off x="-770467" y="2111375"/>
            <a:ext cx="10083064"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79" name="pasted-image.png"/>
          <p:cNvPicPr>
            <a:picLocks noChangeAspect="0"/>
          </p:cNvPicPr>
          <p:nvPr/>
        </p:nvPicPr>
        <p:blipFill>
          <a:blip r:embed="rId3">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80" name="pasted-image.tiff"/>
          <p:cNvPicPr>
            <a:picLocks noChangeAspect="0"/>
          </p:cNvPicPr>
          <p:nvPr/>
        </p:nvPicPr>
        <p:blipFill>
          <a:blip r:embed="rId4">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81" name="Shape 381"/>
          <p:cNvSpPr/>
          <p:nvPr/>
        </p:nvSpPr>
        <p:spPr>
          <a:xfrm>
            <a:off x="2174709" y="2254547"/>
            <a:ext cx="6767848" cy="7620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"Stand in the ways and see,”</a:t>
            </a:r>
          </a:p>
        </p:txBody>
      </p:sp>
      <p:sp>
        <p:nvSpPr>
          <p:cNvPr id="382" name="Shape 382"/>
          <p:cNvSpPr/>
          <p:nvPr/>
        </p:nvSpPr>
        <p:spPr>
          <a:xfrm>
            <a:off x="7391559" y="3671160"/>
            <a:ext cx="5322296" cy="5653605"/>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5"/>
              </a:buBlip>
              <a:defRPr>
                <a:latin typeface="Adelon"/>
                <a:ea typeface="Adelon"/>
                <a:cs typeface="Adelon"/>
                <a:sym typeface="Adelon"/>
              </a:defRPr>
            </a:pPr>
            <a:r>
              <a:rPr>
                <a:solidFill>
                  <a:schemeClr val="accent4"/>
                </a:solidFill>
                <a:latin typeface="Denmark"/>
                <a:ea typeface="Denmark"/>
                <a:cs typeface="Denmark"/>
                <a:sym typeface="Denmark"/>
              </a:rPr>
              <a:t>Stand</a:t>
            </a:r>
            <a:r>
              <a:t> – Stop . . . Pause &amp; reflect. Haggai 1:5; 2 Cor 13:5</a:t>
            </a:r>
          </a:p>
          <a:p>
            <a:pPr marL="466164" indent="-466164" algn="l">
              <a:spcBef>
                <a:spcPts val="1800"/>
              </a:spcBef>
              <a:buSzPct val="51000"/>
              <a:buBlip>
                <a:blip r:embed="rId5"/>
              </a:buBlip>
              <a:defRPr>
                <a:latin typeface="Adelon"/>
                <a:ea typeface="Adelon"/>
                <a:cs typeface="Adelon"/>
                <a:sym typeface="Adelon"/>
              </a:defRPr>
            </a:pPr>
            <a:r>
              <a:rPr>
                <a:solidFill>
                  <a:schemeClr val="accent4"/>
                </a:solidFill>
                <a:latin typeface="Denmark"/>
                <a:ea typeface="Denmark"/>
                <a:cs typeface="Denmark"/>
                <a:sym typeface="Denmark"/>
              </a:rPr>
              <a:t>In the ways</a:t>
            </a:r>
            <a:r>
              <a:t> – There is more than one way to travel – Mat 7:13,14;</a:t>
            </a:r>
          </a:p>
          <a:p>
            <a:pPr marL="466164" indent="-466164" algn="l">
              <a:spcBef>
                <a:spcPts val="1800"/>
              </a:spcBef>
              <a:buSzPct val="51000"/>
              <a:buBlip>
                <a:blip r:embed="rId5"/>
              </a:buBlip>
              <a:defRPr>
                <a:latin typeface="Adelon"/>
                <a:ea typeface="Adelon"/>
                <a:cs typeface="Adelon"/>
                <a:sym typeface="Adelon"/>
              </a:defRPr>
            </a:pPr>
            <a:r>
              <a:rPr>
                <a:solidFill>
                  <a:schemeClr val="accent4"/>
                </a:solidFill>
                <a:latin typeface="Denmark"/>
                <a:ea typeface="Denmark"/>
                <a:cs typeface="Denmark"/>
                <a:sym typeface="Denmark"/>
              </a:rPr>
              <a:t>And see</a:t>
            </a:r>
            <a:r>
              <a:t> – Understand where you are – Act 17:11; 1 Jo 3:19-24</a:t>
            </a:r>
          </a:p>
        </p:txBody>
      </p:sp>
      <p:pic>
        <p:nvPicPr>
          <p:cNvPr id="383" name="pasted-image.pdf"/>
          <p:cNvPicPr>
            <a:picLocks noChangeAspect="0"/>
          </p:cNvPicPr>
          <p:nvPr/>
        </p:nvPicPr>
        <p:blipFill>
          <a:blip r:embed="rId6">
            <a:extLst/>
          </a:blip>
          <a:stretch>
            <a:fillRect/>
          </a:stretch>
        </p:blipFill>
        <p:spPr>
          <a:xfrm>
            <a:off x="-1032971" y="3051505"/>
            <a:ext cx="9448867" cy="669376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2">
                                            <p:bg/>
                                          </p:spTgt>
                                        </p:tgtEl>
                                        <p:attrNameLst>
                                          <p:attrName>style.visibility</p:attrName>
                                        </p:attrNameLst>
                                      </p:cBhvr>
                                      <p:to>
                                        <p:strVal val="visible"/>
                                      </p:to>
                                    </p:set>
                                    <p:animEffect filter="wipe(left)" transition="in">
                                      <p:cBhvr>
                                        <p:cTn id="7" dur="500"/>
                                        <p:tgtEl>
                                          <p:spTgt spid="38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2">
                                            <p:txEl>
                                              <p:pRg st="0" end="0"/>
                                            </p:txEl>
                                          </p:spTgt>
                                        </p:tgtEl>
                                        <p:attrNameLst>
                                          <p:attrName>style.visibility</p:attrName>
                                        </p:attrNameLst>
                                      </p:cBhvr>
                                      <p:to>
                                        <p:strVal val="visible"/>
                                      </p:to>
                                    </p:set>
                                    <p:animEffect filter="wipe(left)" transition="in">
                                      <p:cBhvr>
                                        <p:cTn id="10" dur="500"/>
                                        <p:tgtEl>
                                          <p:spTgt spid="3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2">
                                            <p:txEl>
                                              <p:pRg st="1" end="1"/>
                                            </p:txEl>
                                          </p:spTgt>
                                        </p:tgtEl>
                                        <p:attrNameLst>
                                          <p:attrName>style.visibility</p:attrName>
                                        </p:attrNameLst>
                                      </p:cBhvr>
                                      <p:to>
                                        <p:strVal val="visible"/>
                                      </p:to>
                                    </p:set>
                                    <p:animEffect filter="wipe(left)" transition="in">
                                      <p:cBhvr>
                                        <p:cTn id="15" dur="500"/>
                                        <p:tgtEl>
                                          <p:spTgt spid="3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2">
                                            <p:txEl>
                                              <p:pRg st="2" end="2"/>
                                            </p:txEl>
                                          </p:spTgt>
                                        </p:tgtEl>
                                        <p:attrNameLst>
                                          <p:attrName>style.visibility</p:attrName>
                                        </p:attrNameLst>
                                      </p:cBhvr>
                                      <p:to>
                                        <p:strVal val="visible"/>
                                      </p:to>
                                    </p:set>
                                    <p:animEffect filter="wipe(left)" transition="in">
                                      <p:cBhvr>
                                        <p:cTn id="20" dur="500"/>
                                        <p:tgtEl>
                                          <p:spTgt spid="3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2"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nvSpPr>
        <p:spPr>
          <a:xfrm>
            <a:off x="-770467" y="2111375"/>
            <a:ext cx="10083064"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88" name="pasted-image.pdf"/>
          <p:cNvPicPr>
            <a:picLocks noChangeAspect="1"/>
          </p:cNvPicPr>
          <p:nvPr/>
        </p:nvPicPr>
        <p:blipFill>
          <a:blip r:embed="rId2">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pic>
        <p:nvPicPr>
          <p:cNvPr id="389" name="pasted-image.png"/>
          <p:cNvPicPr>
            <a:picLocks noChangeAspect="0"/>
          </p:cNvPicPr>
          <p:nvPr/>
        </p:nvPicPr>
        <p:blipFill>
          <a:blip r:embed="rId3">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90" name="pasted-image.tiff"/>
          <p:cNvPicPr>
            <a:picLocks noChangeAspect="0"/>
          </p:cNvPicPr>
          <p:nvPr/>
        </p:nvPicPr>
        <p:blipFill>
          <a:blip r:embed="rId4">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91" name="Shape 391"/>
          <p:cNvSpPr/>
          <p:nvPr/>
        </p:nvSpPr>
        <p:spPr>
          <a:xfrm>
            <a:off x="2259376" y="2254547"/>
            <a:ext cx="6553622" cy="7620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“And ask for the old paths,”</a:t>
            </a:r>
          </a:p>
        </p:txBody>
      </p:sp>
      <p:sp>
        <p:nvSpPr>
          <p:cNvPr id="392" name="Shape 392"/>
          <p:cNvSpPr/>
          <p:nvPr/>
        </p:nvSpPr>
        <p:spPr>
          <a:xfrm>
            <a:off x="5092925" y="3383293"/>
            <a:ext cx="7603996" cy="6077202"/>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2000"/>
              </a:spcBef>
              <a:buSzPct val="51000"/>
              <a:buBlip>
                <a:blip r:embed="rId5"/>
              </a:buBlip>
              <a:defRPr sz="40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Ask</a:t>
            </a:r>
            <a:r>
              <a:t> – “What has God said?” Acts 17:11; 2 Tim 3:16,17; 1 Pet 4:11</a:t>
            </a:r>
          </a:p>
          <a:p>
            <a:pPr lvl="1" marL="872564" indent="-466164" algn="l">
              <a:spcBef>
                <a:spcPts val="2000"/>
              </a:spcBef>
              <a:buSzPct val="51000"/>
              <a:buBlip>
                <a:blip r:embed="rId5"/>
              </a:buBlip>
              <a:defRPr sz="4000">
                <a:solidFill>
                  <a:srgbClr val="FFFFFF"/>
                </a:solidFill>
                <a:latin typeface="Adelon"/>
                <a:ea typeface="Adelon"/>
                <a:cs typeface="Adelon"/>
                <a:sym typeface="Adelon"/>
              </a:defRPr>
            </a:pPr>
            <a:r>
              <a:t>Need to seek God &amp; His way - Mat 5:6; John 7:17</a:t>
            </a:r>
          </a:p>
          <a:p>
            <a:pPr marL="466164" indent="-466164" algn="l">
              <a:spcBef>
                <a:spcPts val="2000"/>
              </a:spcBef>
              <a:buSzPct val="51000"/>
              <a:buBlip>
                <a:blip r:embed="rId5"/>
              </a:buBlip>
              <a:defRPr sz="40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The Old Paths</a:t>
            </a:r>
            <a:r>
              <a:t> – The revealed pattern – 1 Cor 11:1,2; Phili 3:17; 4:9; 2 Tim 1:13; 2 The 2:5; Ju 3</a:t>
            </a:r>
          </a:p>
          <a:p>
            <a:pPr lvl="1" marL="872564" indent="-466164" algn="l">
              <a:spcBef>
                <a:spcPts val="2000"/>
              </a:spcBef>
              <a:buSzPct val="51000"/>
              <a:buBlip>
                <a:blip r:embed="rId5"/>
              </a:buBlip>
              <a:defRPr sz="4000">
                <a:solidFill>
                  <a:srgbClr val="FFFFFF"/>
                </a:solidFill>
                <a:latin typeface="Adelon"/>
                <a:ea typeface="Adelon"/>
                <a:cs typeface="Adelon"/>
                <a:sym typeface="Adelon"/>
              </a:defRPr>
            </a:pPr>
            <a:r>
              <a:t>God’s Law, testimonies, judgments … Psalm 119:97-104</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2">
                                            <p:bg/>
                                          </p:spTgt>
                                        </p:tgtEl>
                                        <p:attrNameLst>
                                          <p:attrName>style.visibility</p:attrName>
                                        </p:attrNameLst>
                                      </p:cBhvr>
                                      <p:to>
                                        <p:strVal val="visible"/>
                                      </p:to>
                                    </p:set>
                                    <p:animEffect filter="wipe(left)" transition="in">
                                      <p:cBhvr>
                                        <p:cTn id="7" dur="500"/>
                                        <p:tgtEl>
                                          <p:spTgt spid="39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2">
                                            <p:txEl>
                                              <p:pRg st="0" end="0"/>
                                            </p:txEl>
                                          </p:spTgt>
                                        </p:tgtEl>
                                        <p:attrNameLst>
                                          <p:attrName>style.visibility</p:attrName>
                                        </p:attrNameLst>
                                      </p:cBhvr>
                                      <p:to>
                                        <p:strVal val="visible"/>
                                      </p:to>
                                    </p:set>
                                    <p:animEffect filter="wipe(left)" transition="in">
                                      <p:cBhvr>
                                        <p:cTn id="10" dur="500"/>
                                        <p:tgtEl>
                                          <p:spTgt spid="3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2">
                                            <p:txEl>
                                              <p:pRg st="1" end="1"/>
                                            </p:txEl>
                                          </p:spTgt>
                                        </p:tgtEl>
                                        <p:attrNameLst>
                                          <p:attrName>style.visibility</p:attrName>
                                        </p:attrNameLst>
                                      </p:cBhvr>
                                      <p:to>
                                        <p:strVal val="visible"/>
                                      </p:to>
                                    </p:set>
                                    <p:animEffect filter="wipe(left)" transition="in">
                                      <p:cBhvr>
                                        <p:cTn id="15" dur="500"/>
                                        <p:tgtEl>
                                          <p:spTgt spid="3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2">
                                            <p:txEl>
                                              <p:pRg st="2" end="2"/>
                                            </p:txEl>
                                          </p:spTgt>
                                        </p:tgtEl>
                                        <p:attrNameLst>
                                          <p:attrName>style.visibility</p:attrName>
                                        </p:attrNameLst>
                                      </p:cBhvr>
                                      <p:to>
                                        <p:strVal val="visible"/>
                                      </p:to>
                                    </p:set>
                                    <p:animEffect filter="wipe(left)" transition="in">
                                      <p:cBhvr>
                                        <p:cTn id="20" dur="500"/>
                                        <p:tgtEl>
                                          <p:spTgt spid="39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92">
                                            <p:txEl>
                                              <p:pRg st="3" end="3"/>
                                            </p:txEl>
                                          </p:spTgt>
                                        </p:tgtEl>
                                        <p:attrNameLst>
                                          <p:attrName>style.visibility</p:attrName>
                                        </p:attrNameLst>
                                      </p:cBhvr>
                                      <p:to>
                                        <p:strVal val="visible"/>
                                      </p:to>
                                    </p:set>
                                    <p:animEffect filter="wipe(left)" transition="in">
                                      <p:cBhvr>
                                        <p:cTn id="25" dur="500"/>
                                        <p:tgtEl>
                                          <p:spTgt spid="39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nvSpPr>
        <p:spPr>
          <a:xfrm>
            <a:off x="-770467" y="2111375"/>
            <a:ext cx="10083064"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95" name="pasted-image.pdf"/>
          <p:cNvPicPr>
            <a:picLocks noChangeAspect="1"/>
          </p:cNvPicPr>
          <p:nvPr/>
        </p:nvPicPr>
        <p:blipFill>
          <a:blip r:embed="rId2">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pic>
        <p:nvPicPr>
          <p:cNvPr id="396" name="pasted-image.png"/>
          <p:cNvPicPr>
            <a:picLocks noChangeAspect="0"/>
          </p:cNvPicPr>
          <p:nvPr/>
        </p:nvPicPr>
        <p:blipFill>
          <a:blip r:embed="rId3">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97" name="pasted-image.tiff"/>
          <p:cNvPicPr>
            <a:picLocks noChangeAspect="0"/>
          </p:cNvPicPr>
          <p:nvPr/>
        </p:nvPicPr>
        <p:blipFill>
          <a:blip r:embed="rId4">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98" name="Shape 398"/>
          <p:cNvSpPr/>
          <p:nvPr/>
        </p:nvSpPr>
        <p:spPr>
          <a:xfrm>
            <a:off x="2445642" y="2254547"/>
            <a:ext cx="5959154" cy="7620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“where the good way is,”</a:t>
            </a:r>
          </a:p>
        </p:txBody>
      </p:sp>
      <p:sp>
        <p:nvSpPr>
          <p:cNvPr id="399" name="Shape 399"/>
          <p:cNvSpPr/>
          <p:nvPr/>
        </p:nvSpPr>
        <p:spPr>
          <a:xfrm>
            <a:off x="5092925" y="3620360"/>
            <a:ext cx="7603996" cy="5788151"/>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2000"/>
              </a:spcBef>
              <a:buSzPct val="51000"/>
              <a:buBlip>
                <a:blip r:embed="rId5"/>
              </a:buBlip>
              <a:defRPr sz="40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The Good Way</a:t>
            </a:r>
            <a:r>
              <a:t> – </a:t>
            </a:r>
          </a:p>
          <a:p>
            <a:pPr lvl="1" marL="872564" indent="-466164" algn="l">
              <a:spcBef>
                <a:spcPts val="2000"/>
              </a:spcBef>
              <a:buSzPct val="51000"/>
              <a:buBlip>
                <a:blip r:embed="rId5"/>
              </a:buBlip>
              <a:defRPr sz="4000">
                <a:solidFill>
                  <a:srgbClr val="FFFFFF"/>
                </a:solidFill>
                <a:latin typeface="Adelon"/>
                <a:ea typeface="Adelon"/>
                <a:cs typeface="Adelon"/>
                <a:sym typeface="Adelon"/>
              </a:defRPr>
            </a:pPr>
            <a:r>
              <a:t>God’s way, which is revealed in the Bible, is the ONLY GOOD WAY! - Psalm 19:7-9; Mat 7:13,14; Jn 14:6; 2 Tim 3:16,17</a:t>
            </a:r>
          </a:p>
          <a:p>
            <a:pPr lvl="1" marL="872564" indent="-466164" algn="l">
              <a:spcBef>
                <a:spcPts val="2000"/>
              </a:spcBef>
              <a:buSzPct val="51000"/>
              <a:buBlip>
                <a:blip r:embed="rId5"/>
              </a:buBlip>
              <a:defRPr sz="4000">
                <a:solidFill>
                  <a:srgbClr val="FFFFFF"/>
                </a:solidFill>
                <a:latin typeface="Adelon"/>
                <a:ea typeface="Adelon"/>
                <a:cs typeface="Adelon"/>
                <a:sym typeface="Adelon"/>
              </a:defRPr>
            </a:pPr>
            <a:r>
              <a:t>Our way, if not also God’s way, is NOT good!! - (I think; I feel; I know; I want; etc.) - Prov 14:12; Jer 10:23; Mat 15:7-9;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9"/>
                                        </p:tgtEl>
                                        <p:attrNameLst>
                                          <p:attrName>style.visibility</p:attrName>
                                        </p:attrNameLst>
                                      </p:cBhvr>
                                      <p:to>
                                        <p:strVal val="visible"/>
                                      </p:to>
                                    </p:set>
                                    <p:animEffect filter="wipe(left)" transition="in">
                                      <p:cBhvr>
                                        <p:cTn id="7" dur="5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9"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nvSpPr>
        <p:spPr>
          <a:xfrm>
            <a:off x="-770467" y="2111375"/>
            <a:ext cx="7793228"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02" name="pasted-image.pdf"/>
          <p:cNvPicPr>
            <a:picLocks noChangeAspect="1"/>
          </p:cNvPicPr>
          <p:nvPr/>
        </p:nvPicPr>
        <p:blipFill>
          <a:blip r:embed="rId2">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pic>
        <p:nvPicPr>
          <p:cNvPr id="403" name="pasted-image.png"/>
          <p:cNvPicPr>
            <a:picLocks noChangeAspect="0"/>
          </p:cNvPicPr>
          <p:nvPr/>
        </p:nvPicPr>
        <p:blipFill>
          <a:blip r:embed="rId3">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04" name="pasted-image.tiff"/>
          <p:cNvPicPr>
            <a:picLocks noChangeAspect="0"/>
          </p:cNvPicPr>
          <p:nvPr/>
        </p:nvPicPr>
        <p:blipFill>
          <a:blip r:embed="rId4">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05" name="Shape 405"/>
          <p:cNvSpPr/>
          <p:nvPr/>
        </p:nvSpPr>
        <p:spPr>
          <a:xfrm>
            <a:off x="2377909" y="2203866"/>
            <a:ext cx="4007732" cy="7620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“And walk in it;”</a:t>
            </a:r>
          </a:p>
        </p:txBody>
      </p:sp>
      <p:sp>
        <p:nvSpPr>
          <p:cNvPr id="406" name="Shape 406"/>
          <p:cNvSpPr/>
          <p:nvPr/>
        </p:nvSpPr>
        <p:spPr>
          <a:xfrm>
            <a:off x="4845474" y="3569560"/>
            <a:ext cx="7953047" cy="5638801"/>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2000"/>
              </a:spcBef>
              <a:buSzPct val="51000"/>
              <a:buBlip>
                <a:blip r:embed="rId5"/>
              </a:buBlip>
              <a:defRPr sz="3900">
                <a:solidFill>
                  <a:srgbClr val="FFFFFF"/>
                </a:solidFill>
                <a:latin typeface="Adelon"/>
                <a:ea typeface="Adelon"/>
                <a:cs typeface="Adelon"/>
                <a:sym typeface="Adelon"/>
              </a:defRPr>
            </a:pPr>
            <a:r>
              <a:t>We have a choice - Josh 24:15; Deut 30:11-20; Rom 6:16-18; 10:5-17</a:t>
            </a:r>
          </a:p>
          <a:p>
            <a:pPr marL="466164" indent="-466164" algn="l">
              <a:spcBef>
                <a:spcPts val="2000"/>
              </a:spcBef>
              <a:buSzPct val="51000"/>
              <a:buBlip>
                <a:blip r:embed="rId5"/>
              </a:buBlip>
              <a:defRPr sz="3900">
                <a:solidFill>
                  <a:srgbClr val="FFFFFF"/>
                </a:solidFill>
                <a:latin typeface="Adelon"/>
                <a:ea typeface="Adelon"/>
                <a:cs typeface="Adelon"/>
                <a:sym typeface="Adelon"/>
              </a:defRPr>
            </a:pPr>
            <a:r>
              <a:t>Obey what the Lord says – Jer 7:23; Mt 7:21-27; Joh 13:17; 15:10; Rom 1:5; 6:16-18; Jam 1:22-25; Heb 5:8,9</a:t>
            </a:r>
          </a:p>
          <a:p>
            <a:pPr marL="466164" indent="-466164" algn="l">
              <a:spcBef>
                <a:spcPts val="2000"/>
              </a:spcBef>
              <a:buSzPct val="51000"/>
              <a:buBlip>
                <a:blip r:embed="rId5"/>
              </a:buBlip>
              <a:defRPr sz="3900">
                <a:solidFill>
                  <a:srgbClr val="FFFFFF"/>
                </a:solidFill>
                <a:latin typeface="Adelon"/>
                <a:ea typeface="Adelon"/>
                <a:cs typeface="Adelon"/>
                <a:sym typeface="Adelon"/>
              </a:defRPr>
            </a:pPr>
            <a:r>
              <a:t>Staying within the revealed pattern – Col 3:17; 1 Pet 4:11; 2 Cor 5:7; 1 Tim 1:13; Mat 21:23-25</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6">
                                            <p:bg/>
                                          </p:spTgt>
                                        </p:tgtEl>
                                        <p:attrNameLst>
                                          <p:attrName>style.visibility</p:attrName>
                                        </p:attrNameLst>
                                      </p:cBhvr>
                                      <p:to>
                                        <p:strVal val="visible"/>
                                      </p:to>
                                    </p:set>
                                    <p:animEffect filter="wipe(left)" transition="in">
                                      <p:cBhvr>
                                        <p:cTn id="7" dur="500"/>
                                        <p:tgtEl>
                                          <p:spTgt spid="40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6">
                                            <p:txEl>
                                              <p:pRg st="0" end="0"/>
                                            </p:txEl>
                                          </p:spTgt>
                                        </p:tgtEl>
                                        <p:attrNameLst>
                                          <p:attrName>style.visibility</p:attrName>
                                        </p:attrNameLst>
                                      </p:cBhvr>
                                      <p:to>
                                        <p:strVal val="visible"/>
                                      </p:to>
                                    </p:set>
                                    <p:animEffect filter="wipe(left)" transition="in">
                                      <p:cBhvr>
                                        <p:cTn id="10" dur="500"/>
                                        <p:tgtEl>
                                          <p:spTgt spid="4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6">
                                            <p:txEl>
                                              <p:pRg st="1" end="1"/>
                                            </p:txEl>
                                          </p:spTgt>
                                        </p:tgtEl>
                                        <p:attrNameLst>
                                          <p:attrName>style.visibility</p:attrName>
                                        </p:attrNameLst>
                                      </p:cBhvr>
                                      <p:to>
                                        <p:strVal val="visible"/>
                                      </p:to>
                                    </p:set>
                                    <p:animEffect filter="wipe(left)" transition="in">
                                      <p:cBhvr>
                                        <p:cTn id="15" dur="500"/>
                                        <p:tgtEl>
                                          <p:spTgt spid="40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6">
                                            <p:txEl>
                                              <p:pRg st="2" end="2"/>
                                            </p:txEl>
                                          </p:spTgt>
                                        </p:tgtEl>
                                        <p:attrNameLst>
                                          <p:attrName>style.visibility</p:attrName>
                                        </p:attrNameLst>
                                      </p:cBhvr>
                                      <p:to>
                                        <p:strVal val="visible"/>
                                      </p:to>
                                    </p:set>
                                    <p:animEffect filter="wipe(left)" transition="in">
                                      <p:cBhvr>
                                        <p:cTn id="20" dur="500"/>
                                        <p:tgtEl>
                                          <p:spTgt spid="40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nvSpPr>
        <p:spPr>
          <a:xfrm>
            <a:off x="-770467" y="2111375"/>
            <a:ext cx="8824508"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74"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275"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276" name="Shape 276"/>
          <p:cNvSpPr/>
          <p:nvPr/>
        </p:nvSpPr>
        <p:spPr>
          <a:xfrm>
            <a:off x="2479509" y="2260897"/>
            <a:ext cx="4573285" cy="749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Jeremiah’s Ministry</a:t>
            </a:r>
          </a:p>
        </p:txBody>
      </p:sp>
      <p:sp>
        <p:nvSpPr>
          <p:cNvPr id="277" name="Shape 277"/>
          <p:cNvSpPr/>
          <p:nvPr/>
        </p:nvSpPr>
        <p:spPr>
          <a:xfrm>
            <a:off x="5135655" y="3836861"/>
            <a:ext cx="7459666" cy="513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sz="4700">
                <a:solidFill>
                  <a:srgbClr val="FFFFFF"/>
                </a:solidFill>
                <a:latin typeface="Baskerville"/>
                <a:ea typeface="Baskerville"/>
                <a:cs typeface="Baskerville"/>
                <a:sym typeface="Baskerville"/>
              </a:defRPr>
            </a:pPr>
            <a:r>
              <a:t>Jeremiah: A priest from the village of Anathoth in Benjamin just a few miles northeast of Jerusalem. </a:t>
            </a:r>
          </a:p>
          <a:p>
            <a:pPr marL="466164" indent="-466164" algn="l">
              <a:spcBef>
                <a:spcPts val="1800"/>
              </a:spcBef>
              <a:buSzPct val="51000"/>
              <a:buBlip>
                <a:blip r:embed="rId4"/>
              </a:buBlip>
              <a:defRPr sz="4700">
                <a:solidFill>
                  <a:srgbClr val="FFFFFF"/>
                </a:solidFill>
                <a:latin typeface="Baskerville"/>
                <a:ea typeface="Baskerville"/>
                <a:cs typeface="Baskerville"/>
                <a:sym typeface="Baskerville"/>
              </a:defRPr>
            </a:pPr>
            <a:r>
              <a:t>Jeremiah's prophecies were written down by Baruch, his scribe (36:4,27-28,32).</a:t>
            </a:r>
          </a:p>
        </p:txBody>
      </p:sp>
      <p:pic>
        <p:nvPicPr>
          <p:cNvPr id="278" name="image7.png"/>
          <p:cNvPicPr>
            <a:picLocks noChangeAspect="1"/>
          </p:cNvPicPr>
          <p:nvPr/>
        </p:nvPicPr>
        <p:blipFill>
          <a:blip r:embed="rId5">
            <a:extLst/>
          </a:blip>
          <a:stretch>
            <a:fillRect/>
          </a:stretch>
        </p:blipFill>
        <p:spPr>
          <a:xfrm>
            <a:off x="521547" y="3427082"/>
            <a:ext cx="4184285" cy="5950359"/>
          </a:xfrm>
          <a:prstGeom prst="rect">
            <a:avLst/>
          </a:prstGeom>
          <a:ln w="12700">
            <a:miter lim="400000"/>
          </a:ln>
          <a:effectLst>
            <a:reflection blurRad="0" stA="3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375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txEl>
                                              <p:pRg st="1" end="1"/>
                                            </p:txEl>
                                          </p:spTgt>
                                        </p:tgtEl>
                                        <p:attrNameLst>
                                          <p:attrName>style.visibility</p:attrName>
                                        </p:attrNameLst>
                                      </p:cBhvr>
                                      <p:to>
                                        <p:strVal val="visible"/>
                                      </p:to>
                                    </p:set>
                                    <p:animEffect filter="wipe(left)" transition="in">
                                      <p:cBhvr>
                                        <p:cTn id="7" dur="1500"/>
                                        <p:tgtEl>
                                          <p:spTgt spid="27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nvSpPr>
        <p:spPr>
          <a:xfrm>
            <a:off x="-770467" y="2111375"/>
            <a:ext cx="7793228"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09"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10"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11" name="Shape 411"/>
          <p:cNvSpPr/>
          <p:nvPr/>
        </p:nvSpPr>
        <p:spPr>
          <a:xfrm>
            <a:off x="2377909" y="2203866"/>
            <a:ext cx="4007732" cy="7620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“And walk in it;”</a:t>
            </a:r>
          </a:p>
        </p:txBody>
      </p:sp>
      <p:sp>
        <p:nvSpPr>
          <p:cNvPr id="412" name="Shape 412"/>
          <p:cNvSpPr/>
          <p:nvPr/>
        </p:nvSpPr>
        <p:spPr>
          <a:xfrm>
            <a:off x="3837676" y="4074876"/>
            <a:ext cx="9130179" cy="5490455"/>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300"/>
              </a:spcBef>
              <a:buSzPct val="51000"/>
              <a:buBlip>
                <a:blip r:embed="rId4"/>
              </a:buBlip>
              <a:defRPr sz="35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Cain</a:t>
            </a:r>
            <a:r>
              <a:t> – (Gen. 4:7) – Heb 11:4</a:t>
            </a:r>
          </a:p>
          <a:p>
            <a:pPr marL="466164" indent="-466164" algn="l">
              <a:spcBef>
                <a:spcPts val="1300"/>
              </a:spcBef>
              <a:buSzPct val="51000"/>
              <a:buBlip>
                <a:blip r:embed="rId4"/>
              </a:buBlip>
              <a:defRPr sz="35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Nadab &amp; Abihu</a:t>
            </a:r>
            <a:r>
              <a:t> – (Lev. 10:1,2)</a:t>
            </a:r>
          </a:p>
          <a:p>
            <a:pPr marL="466164" indent="-466164" algn="l">
              <a:spcBef>
                <a:spcPts val="1300"/>
              </a:spcBef>
              <a:buSzPct val="51000"/>
              <a:buBlip>
                <a:blip r:embed="rId4"/>
              </a:buBlip>
              <a:defRPr sz="35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Moses</a:t>
            </a:r>
            <a:r>
              <a:t> – (Num 20:8-24)</a:t>
            </a:r>
          </a:p>
          <a:p>
            <a:pPr marL="466164" indent="-466164" algn="l">
              <a:spcBef>
                <a:spcPts val="1300"/>
              </a:spcBef>
              <a:buSzPct val="51000"/>
              <a:buBlip>
                <a:blip r:embed="rId4"/>
              </a:buBlip>
              <a:defRPr sz="35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King Saul</a:t>
            </a:r>
            <a:r>
              <a:t> – (1 Sam. 13 &amp; 15)</a:t>
            </a:r>
          </a:p>
          <a:p>
            <a:pPr marL="466164" indent="-466164" algn="l">
              <a:spcBef>
                <a:spcPts val="1300"/>
              </a:spcBef>
              <a:buSzPct val="51000"/>
              <a:buBlip>
                <a:blip r:embed="rId4"/>
              </a:buBlip>
              <a:defRPr sz="35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David’s ox cart</a:t>
            </a:r>
            <a:r>
              <a:t> – (1 Chr. 13:7-12; 15:2-13)</a:t>
            </a:r>
          </a:p>
          <a:p>
            <a:pPr marL="466164" indent="-466164" algn="l">
              <a:spcBef>
                <a:spcPts val="1300"/>
              </a:spcBef>
              <a:buSzPct val="51000"/>
              <a:buBlip>
                <a:blip r:embed="rId4"/>
              </a:buBlip>
              <a:defRPr sz="35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Jeroboam</a:t>
            </a:r>
            <a:r>
              <a:t> – (1 Kings 12:25-33)</a:t>
            </a:r>
          </a:p>
          <a:p>
            <a:pPr marL="466164" indent="-466164" algn="l">
              <a:spcBef>
                <a:spcPts val="1300"/>
              </a:spcBef>
              <a:buSzPct val="51000"/>
              <a:buBlip>
                <a:blip r:embed="rId4"/>
              </a:buBlip>
              <a:defRPr sz="35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Uzziah</a:t>
            </a:r>
            <a:r>
              <a:t> – (2 Chr. 26:16-23)</a:t>
            </a:r>
          </a:p>
          <a:p>
            <a:pPr marL="466164" indent="-466164" algn="l">
              <a:spcBef>
                <a:spcPts val="1300"/>
              </a:spcBef>
              <a:buSzPct val="51000"/>
              <a:buBlip>
                <a:blip r:embed="rId4"/>
              </a:buBlip>
              <a:defRPr sz="3500">
                <a:solidFill>
                  <a:srgbClr val="FFFFFF"/>
                </a:solidFill>
                <a:latin typeface="Adelon"/>
                <a:ea typeface="Adelon"/>
                <a:cs typeface="Adelon"/>
                <a:sym typeface="Adelon"/>
              </a:defRPr>
            </a:pPr>
            <a:r>
              <a:rPr>
                <a:solidFill>
                  <a:schemeClr val="accent4"/>
                </a:solidFill>
                <a:latin typeface="Denmark"/>
                <a:ea typeface="Denmark"/>
                <a:cs typeface="Denmark"/>
                <a:sym typeface="Denmark"/>
              </a:rPr>
              <a:t>Warning To US</a:t>
            </a:r>
            <a:r>
              <a:t> - 2 John 1:9,10</a:t>
            </a:r>
          </a:p>
        </p:txBody>
      </p:sp>
      <p:sp>
        <p:nvSpPr>
          <p:cNvPr id="413" name="Shape 413"/>
          <p:cNvSpPr/>
          <p:nvPr/>
        </p:nvSpPr>
        <p:spPr>
          <a:xfrm>
            <a:off x="1469707" y="3281931"/>
            <a:ext cx="1006538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4"/>
                </a:solidFill>
              </a:defRPr>
            </a:lvl1pPr>
          </a:lstStyle>
          <a:p>
            <a:pPr/>
            <a:r>
              <a:t>Examples of Some Who DID NOT!</a:t>
            </a:r>
          </a:p>
        </p:txBody>
      </p:sp>
      <p:pic>
        <p:nvPicPr>
          <p:cNvPr id="414" name="pasted-image.tiff"/>
          <p:cNvPicPr>
            <a:picLocks noChangeAspect="1"/>
          </p:cNvPicPr>
          <p:nvPr/>
        </p:nvPicPr>
        <p:blipFill>
          <a:blip r:embed="rId5">
            <a:extLst/>
          </a:blip>
          <a:srcRect l="19487" t="0" r="25236" b="0"/>
          <a:stretch>
            <a:fillRect/>
          </a:stretch>
        </p:blipFill>
        <p:spPr>
          <a:xfrm>
            <a:off x="207764" y="4455876"/>
            <a:ext cx="3399128" cy="50148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12">
                                            <p:bg/>
                                          </p:spTgt>
                                        </p:tgtEl>
                                        <p:attrNameLst>
                                          <p:attrName>style.visibility</p:attrName>
                                        </p:attrNameLst>
                                      </p:cBhvr>
                                      <p:to>
                                        <p:strVal val="visible"/>
                                      </p:to>
                                    </p:set>
                                    <p:anim calcmode="lin" valueType="num">
                                      <p:cBhvr>
                                        <p:cTn id="7" dur="750" fill="hold"/>
                                        <p:tgtEl>
                                          <p:spTgt spid="412">
                                            <p:bg/>
                                          </p:spTgt>
                                        </p:tgtEl>
                                        <p:attrNameLst>
                                          <p:attrName>ppt_w</p:attrName>
                                        </p:attrNameLst>
                                      </p:cBhvr>
                                      <p:tavLst>
                                        <p:tav tm="0">
                                          <p:val>
                                            <p:fltVal val="0"/>
                                          </p:val>
                                        </p:tav>
                                        <p:tav tm="100000">
                                          <p:val>
                                            <p:strVal val="#ppt_w"/>
                                          </p:val>
                                        </p:tav>
                                      </p:tavLst>
                                    </p:anim>
                                    <p:anim calcmode="lin" valueType="num">
                                      <p:cBhvr>
                                        <p:cTn id="8" dur="750" fill="hold"/>
                                        <p:tgtEl>
                                          <p:spTgt spid="412">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412">
                                            <p:txEl>
                                              <p:pRg st="0" end="0"/>
                                            </p:txEl>
                                          </p:spTgt>
                                        </p:tgtEl>
                                        <p:attrNameLst>
                                          <p:attrName>style.visibility</p:attrName>
                                        </p:attrNameLst>
                                      </p:cBhvr>
                                      <p:to>
                                        <p:strVal val="visible"/>
                                      </p:to>
                                    </p:set>
                                    <p:anim calcmode="lin" valueType="num">
                                      <p:cBhvr>
                                        <p:cTn id="11" dur="750" fill="hold"/>
                                        <p:tgtEl>
                                          <p:spTgt spid="412">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41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412">
                                            <p:txEl>
                                              <p:pRg st="1" end="1"/>
                                            </p:txEl>
                                          </p:spTgt>
                                        </p:tgtEl>
                                        <p:attrNameLst>
                                          <p:attrName>style.visibility</p:attrName>
                                        </p:attrNameLst>
                                      </p:cBhvr>
                                      <p:to>
                                        <p:strVal val="visible"/>
                                      </p:to>
                                    </p:set>
                                    <p:anim calcmode="lin" valueType="num">
                                      <p:cBhvr>
                                        <p:cTn id="17" dur="750" fill="hold"/>
                                        <p:tgtEl>
                                          <p:spTgt spid="412">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41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412">
                                            <p:txEl>
                                              <p:pRg st="2" end="2"/>
                                            </p:txEl>
                                          </p:spTgt>
                                        </p:tgtEl>
                                        <p:attrNameLst>
                                          <p:attrName>style.visibility</p:attrName>
                                        </p:attrNameLst>
                                      </p:cBhvr>
                                      <p:to>
                                        <p:strVal val="visible"/>
                                      </p:to>
                                    </p:set>
                                    <p:anim calcmode="lin" valueType="num">
                                      <p:cBhvr>
                                        <p:cTn id="23" dur="750" fill="hold"/>
                                        <p:tgtEl>
                                          <p:spTgt spid="412">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41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412">
                                            <p:txEl>
                                              <p:pRg st="3" end="3"/>
                                            </p:txEl>
                                          </p:spTgt>
                                        </p:tgtEl>
                                        <p:attrNameLst>
                                          <p:attrName>style.visibility</p:attrName>
                                        </p:attrNameLst>
                                      </p:cBhvr>
                                      <p:to>
                                        <p:strVal val="visible"/>
                                      </p:to>
                                    </p:set>
                                    <p:anim calcmode="lin" valueType="num">
                                      <p:cBhvr>
                                        <p:cTn id="29" dur="750" fill="hold"/>
                                        <p:tgtEl>
                                          <p:spTgt spid="412">
                                            <p:txEl>
                                              <p:pRg st="3" end="3"/>
                                            </p:txEl>
                                          </p:spTgt>
                                        </p:tgtEl>
                                        <p:attrNameLst>
                                          <p:attrName>ppt_w</p:attrName>
                                        </p:attrNameLst>
                                      </p:cBhvr>
                                      <p:tavLst>
                                        <p:tav tm="0">
                                          <p:val>
                                            <p:fltVal val="0"/>
                                          </p:val>
                                        </p:tav>
                                        <p:tav tm="100000">
                                          <p:val>
                                            <p:strVal val="#ppt_w"/>
                                          </p:val>
                                        </p:tav>
                                      </p:tavLst>
                                    </p:anim>
                                    <p:anim calcmode="lin" valueType="num">
                                      <p:cBhvr>
                                        <p:cTn id="30" dur="750" fill="hold"/>
                                        <p:tgtEl>
                                          <p:spTgt spid="41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412">
                                            <p:txEl>
                                              <p:pRg st="4" end="4"/>
                                            </p:txEl>
                                          </p:spTgt>
                                        </p:tgtEl>
                                        <p:attrNameLst>
                                          <p:attrName>style.visibility</p:attrName>
                                        </p:attrNameLst>
                                      </p:cBhvr>
                                      <p:to>
                                        <p:strVal val="visible"/>
                                      </p:to>
                                    </p:set>
                                    <p:anim calcmode="lin" valueType="num">
                                      <p:cBhvr>
                                        <p:cTn id="35" dur="750" fill="hold"/>
                                        <p:tgtEl>
                                          <p:spTgt spid="412">
                                            <p:txEl>
                                              <p:pRg st="4" end="4"/>
                                            </p:txEl>
                                          </p:spTgt>
                                        </p:tgtEl>
                                        <p:attrNameLst>
                                          <p:attrName>ppt_w</p:attrName>
                                        </p:attrNameLst>
                                      </p:cBhvr>
                                      <p:tavLst>
                                        <p:tav tm="0">
                                          <p:val>
                                            <p:fltVal val="0"/>
                                          </p:val>
                                        </p:tav>
                                        <p:tav tm="100000">
                                          <p:val>
                                            <p:strVal val="#ppt_w"/>
                                          </p:val>
                                        </p:tav>
                                      </p:tavLst>
                                    </p:anim>
                                    <p:anim calcmode="lin" valueType="num">
                                      <p:cBhvr>
                                        <p:cTn id="36" dur="750" fill="hold"/>
                                        <p:tgtEl>
                                          <p:spTgt spid="41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 fill="hold">
                                  <p:stCondLst>
                                    <p:cond delay="0"/>
                                  </p:stCondLst>
                                  <p:iterate type="el" backwards="0">
                                    <p:tmAbs val="0"/>
                                  </p:iterate>
                                  <p:childTnLst>
                                    <p:set>
                                      <p:cBhvr>
                                        <p:cTn id="40" fill="hold"/>
                                        <p:tgtEl>
                                          <p:spTgt spid="412">
                                            <p:txEl>
                                              <p:pRg st="5" end="5"/>
                                            </p:txEl>
                                          </p:spTgt>
                                        </p:tgtEl>
                                        <p:attrNameLst>
                                          <p:attrName>style.visibility</p:attrName>
                                        </p:attrNameLst>
                                      </p:cBhvr>
                                      <p:to>
                                        <p:strVal val="visible"/>
                                      </p:to>
                                    </p:set>
                                    <p:anim calcmode="lin" valueType="num">
                                      <p:cBhvr>
                                        <p:cTn id="41" dur="750" fill="hold"/>
                                        <p:tgtEl>
                                          <p:spTgt spid="412">
                                            <p:txEl>
                                              <p:pRg st="5" end="5"/>
                                            </p:txEl>
                                          </p:spTgt>
                                        </p:tgtEl>
                                        <p:attrNameLst>
                                          <p:attrName>ppt_w</p:attrName>
                                        </p:attrNameLst>
                                      </p:cBhvr>
                                      <p:tavLst>
                                        <p:tav tm="0">
                                          <p:val>
                                            <p:fltVal val="0"/>
                                          </p:val>
                                        </p:tav>
                                        <p:tav tm="100000">
                                          <p:val>
                                            <p:strVal val="#ppt_w"/>
                                          </p:val>
                                        </p:tav>
                                      </p:tavLst>
                                    </p:anim>
                                    <p:anim calcmode="lin" valueType="num">
                                      <p:cBhvr>
                                        <p:cTn id="42" dur="750" fill="hold"/>
                                        <p:tgtEl>
                                          <p:spTgt spid="41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1" fill="hold">
                                  <p:stCondLst>
                                    <p:cond delay="0"/>
                                  </p:stCondLst>
                                  <p:iterate type="el" backwards="0">
                                    <p:tmAbs val="0"/>
                                  </p:iterate>
                                  <p:childTnLst>
                                    <p:set>
                                      <p:cBhvr>
                                        <p:cTn id="46" fill="hold"/>
                                        <p:tgtEl>
                                          <p:spTgt spid="412">
                                            <p:txEl>
                                              <p:pRg st="6" end="6"/>
                                            </p:txEl>
                                          </p:spTgt>
                                        </p:tgtEl>
                                        <p:attrNameLst>
                                          <p:attrName>style.visibility</p:attrName>
                                        </p:attrNameLst>
                                      </p:cBhvr>
                                      <p:to>
                                        <p:strVal val="visible"/>
                                      </p:to>
                                    </p:set>
                                    <p:anim calcmode="lin" valueType="num">
                                      <p:cBhvr>
                                        <p:cTn id="47" dur="750" fill="hold"/>
                                        <p:tgtEl>
                                          <p:spTgt spid="412">
                                            <p:txEl>
                                              <p:pRg st="6" end="6"/>
                                            </p:txEl>
                                          </p:spTgt>
                                        </p:tgtEl>
                                        <p:attrNameLst>
                                          <p:attrName>ppt_w</p:attrName>
                                        </p:attrNameLst>
                                      </p:cBhvr>
                                      <p:tavLst>
                                        <p:tav tm="0">
                                          <p:val>
                                            <p:fltVal val="0"/>
                                          </p:val>
                                        </p:tav>
                                        <p:tav tm="100000">
                                          <p:val>
                                            <p:strVal val="#ppt_w"/>
                                          </p:val>
                                        </p:tav>
                                      </p:tavLst>
                                    </p:anim>
                                    <p:anim calcmode="lin" valueType="num">
                                      <p:cBhvr>
                                        <p:cTn id="48" dur="750" fill="hold"/>
                                        <p:tgtEl>
                                          <p:spTgt spid="41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6" presetID="23" grpId="1" fill="hold">
                                  <p:stCondLst>
                                    <p:cond delay="0"/>
                                  </p:stCondLst>
                                  <p:iterate type="el" backwards="0">
                                    <p:tmAbs val="0"/>
                                  </p:iterate>
                                  <p:childTnLst>
                                    <p:set>
                                      <p:cBhvr>
                                        <p:cTn id="52" fill="hold"/>
                                        <p:tgtEl>
                                          <p:spTgt spid="412">
                                            <p:txEl>
                                              <p:pRg st="7" end="7"/>
                                            </p:txEl>
                                          </p:spTgt>
                                        </p:tgtEl>
                                        <p:attrNameLst>
                                          <p:attrName>style.visibility</p:attrName>
                                        </p:attrNameLst>
                                      </p:cBhvr>
                                      <p:to>
                                        <p:strVal val="visible"/>
                                      </p:to>
                                    </p:set>
                                    <p:anim calcmode="lin" valueType="num">
                                      <p:cBhvr>
                                        <p:cTn id="53" dur="750" fill="hold"/>
                                        <p:tgtEl>
                                          <p:spTgt spid="412">
                                            <p:txEl>
                                              <p:pRg st="7" end="7"/>
                                            </p:txEl>
                                          </p:spTgt>
                                        </p:tgtEl>
                                        <p:attrNameLst>
                                          <p:attrName>ppt_w</p:attrName>
                                        </p:attrNameLst>
                                      </p:cBhvr>
                                      <p:tavLst>
                                        <p:tav tm="0">
                                          <p:val>
                                            <p:fltVal val="0"/>
                                          </p:val>
                                        </p:tav>
                                        <p:tav tm="100000">
                                          <p:val>
                                            <p:strVal val="#ppt_w"/>
                                          </p:val>
                                        </p:tav>
                                      </p:tavLst>
                                    </p:anim>
                                    <p:anim calcmode="lin" valueType="num">
                                      <p:cBhvr>
                                        <p:cTn id="54" dur="750" fill="hold"/>
                                        <p:tgtEl>
                                          <p:spTgt spid="412">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17"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18"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19" name="Shape 419"/>
          <p:cNvSpPr/>
          <p:nvPr/>
        </p:nvSpPr>
        <p:spPr>
          <a:xfrm>
            <a:off x="2377909" y="2203866"/>
            <a:ext cx="9217894" cy="7620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“Then you will find rest for your souls”</a:t>
            </a:r>
          </a:p>
        </p:txBody>
      </p:sp>
      <p:sp>
        <p:nvSpPr>
          <p:cNvPr id="420" name="Shape 420"/>
          <p:cNvSpPr/>
          <p:nvPr/>
        </p:nvSpPr>
        <p:spPr>
          <a:xfrm>
            <a:off x="4633543" y="3383293"/>
            <a:ext cx="8040889" cy="5842001"/>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300"/>
              </a:spcBef>
              <a:buSzPct val="51000"/>
              <a:buBlip>
                <a:blip r:embed="rId4"/>
              </a:buBlip>
              <a:defRPr sz="4400">
                <a:solidFill>
                  <a:srgbClr val="FFFFFF"/>
                </a:solidFill>
                <a:latin typeface="Adelon"/>
                <a:ea typeface="Adelon"/>
                <a:cs typeface="Adelon"/>
                <a:sym typeface="Adelon"/>
              </a:defRPr>
            </a:pPr>
            <a:r>
              <a:t>ONLY IF - we obey the Lord and stay within the revealed pattern will we find rest for our souls! – Rom 2:7; Heb 5:8,9; Rev 22:14</a:t>
            </a:r>
          </a:p>
          <a:p>
            <a:pPr lvl="1" marL="872564" indent="-466164" algn="l">
              <a:spcBef>
                <a:spcPts val="1300"/>
              </a:spcBef>
              <a:buSzPct val="51000"/>
              <a:buBlip>
                <a:blip r:embed="rId4"/>
              </a:buBlip>
              <a:defRPr sz="4400">
                <a:solidFill>
                  <a:srgbClr val="FFFFFF"/>
                </a:solidFill>
                <a:latin typeface="Adelon"/>
                <a:ea typeface="Adelon"/>
                <a:cs typeface="Adelon"/>
                <a:sym typeface="Adelon"/>
              </a:defRPr>
            </a:pPr>
            <a:r>
              <a:t>The path of morality </a:t>
            </a:r>
          </a:p>
          <a:p>
            <a:pPr lvl="1" marL="872564" indent="-466164" algn="l">
              <a:spcBef>
                <a:spcPts val="1300"/>
              </a:spcBef>
              <a:buSzPct val="51000"/>
              <a:buBlip>
                <a:blip r:embed="rId4"/>
              </a:buBlip>
              <a:defRPr sz="4400">
                <a:solidFill>
                  <a:srgbClr val="FFFFFF"/>
                </a:solidFill>
                <a:latin typeface="Adelon"/>
                <a:ea typeface="Adelon"/>
                <a:cs typeface="Adelon"/>
                <a:sym typeface="Adelon"/>
              </a:defRPr>
            </a:pPr>
            <a:r>
              <a:t>The path of salvation</a:t>
            </a:r>
          </a:p>
          <a:p>
            <a:pPr lvl="1" marL="872564" indent="-466164" algn="l">
              <a:spcBef>
                <a:spcPts val="1300"/>
              </a:spcBef>
              <a:buSzPct val="51000"/>
              <a:buBlip>
                <a:blip r:embed="rId4"/>
              </a:buBlip>
              <a:defRPr sz="4400">
                <a:solidFill>
                  <a:srgbClr val="FFFFFF"/>
                </a:solidFill>
                <a:latin typeface="Adelon"/>
                <a:ea typeface="Adelon"/>
                <a:cs typeface="Adelon"/>
                <a:sym typeface="Adelon"/>
              </a:defRPr>
            </a:pPr>
            <a:r>
              <a:t>The path of worship</a:t>
            </a:r>
          </a:p>
          <a:p>
            <a:pPr lvl="1" marL="872564" indent="-466164" algn="l">
              <a:spcBef>
                <a:spcPts val="1300"/>
              </a:spcBef>
              <a:buSzPct val="51000"/>
              <a:buBlip>
                <a:blip r:embed="rId4"/>
              </a:buBlip>
              <a:defRPr sz="4400">
                <a:solidFill>
                  <a:srgbClr val="FFFFFF"/>
                </a:solidFill>
                <a:latin typeface="Adelon"/>
                <a:ea typeface="Adelon"/>
                <a:cs typeface="Adelon"/>
                <a:sym typeface="Adelon"/>
              </a:defRPr>
            </a:pPr>
            <a:r>
              <a:t>The path of church work</a:t>
            </a:r>
          </a:p>
        </p:txBody>
      </p:sp>
      <p:pic>
        <p:nvPicPr>
          <p:cNvPr id="421" name=""/>
          <p:cNvPicPr>
            <a:picLocks noChangeAspect="0"/>
          </p:cNvPicPr>
          <p:nvPr/>
        </p:nvPicPr>
        <p:blipFill>
          <a:blip r:embed="rId5">
            <a:extLst/>
          </a:blip>
          <a:stretch>
            <a:fillRect/>
          </a:stretch>
        </p:blipFill>
        <p:spPr>
          <a:xfrm>
            <a:off x="53313" y="2951731"/>
            <a:ext cx="4610817" cy="679758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0">
                                            <p:bg/>
                                          </p:spTgt>
                                        </p:tgtEl>
                                        <p:attrNameLst>
                                          <p:attrName>style.visibility</p:attrName>
                                        </p:attrNameLst>
                                      </p:cBhvr>
                                      <p:to>
                                        <p:strVal val="visible"/>
                                      </p:to>
                                    </p:set>
                                    <p:animEffect filter="wipe(left)" transition="in">
                                      <p:cBhvr>
                                        <p:cTn id="7" dur="500"/>
                                        <p:tgtEl>
                                          <p:spTgt spid="42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20">
                                            <p:txEl>
                                              <p:pRg st="0" end="0"/>
                                            </p:txEl>
                                          </p:spTgt>
                                        </p:tgtEl>
                                        <p:attrNameLst>
                                          <p:attrName>style.visibility</p:attrName>
                                        </p:attrNameLst>
                                      </p:cBhvr>
                                      <p:to>
                                        <p:strVal val="visible"/>
                                      </p:to>
                                    </p:set>
                                    <p:animEffect filter="wipe(left)" transition="in">
                                      <p:cBhvr>
                                        <p:cTn id="10" dur="500"/>
                                        <p:tgtEl>
                                          <p:spTgt spid="4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20">
                                            <p:txEl>
                                              <p:pRg st="1" end="1"/>
                                            </p:txEl>
                                          </p:spTgt>
                                        </p:tgtEl>
                                        <p:attrNameLst>
                                          <p:attrName>style.visibility</p:attrName>
                                        </p:attrNameLst>
                                      </p:cBhvr>
                                      <p:to>
                                        <p:strVal val="visible"/>
                                      </p:to>
                                    </p:set>
                                    <p:animEffect filter="wipe(left)" transition="in">
                                      <p:cBhvr>
                                        <p:cTn id="15" dur="500"/>
                                        <p:tgtEl>
                                          <p:spTgt spid="4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20">
                                            <p:txEl>
                                              <p:pRg st="2" end="2"/>
                                            </p:txEl>
                                          </p:spTgt>
                                        </p:tgtEl>
                                        <p:attrNameLst>
                                          <p:attrName>style.visibility</p:attrName>
                                        </p:attrNameLst>
                                      </p:cBhvr>
                                      <p:to>
                                        <p:strVal val="visible"/>
                                      </p:to>
                                    </p:set>
                                    <p:animEffect filter="wipe(left)" transition="in">
                                      <p:cBhvr>
                                        <p:cTn id="20" dur="500"/>
                                        <p:tgtEl>
                                          <p:spTgt spid="42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20">
                                            <p:txEl>
                                              <p:pRg st="3" end="3"/>
                                            </p:txEl>
                                          </p:spTgt>
                                        </p:tgtEl>
                                        <p:attrNameLst>
                                          <p:attrName>style.visibility</p:attrName>
                                        </p:attrNameLst>
                                      </p:cBhvr>
                                      <p:to>
                                        <p:strVal val="visible"/>
                                      </p:to>
                                    </p:set>
                                    <p:animEffect filter="wipe(left)" transition="in">
                                      <p:cBhvr>
                                        <p:cTn id="25" dur="500"/>
                                        <p:tgtEl>
                                          <p:spTgt spid="42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20">
                                            <p:txEl>
                                              <p:pRg st="4" end="4"/>
                                            </p:txEl>
                                          </p:spTgt>
                                        </p:tgtEl>
                                        <p:attrNameLst>
                                          <p:attrName>style.visibility</p:attrName>
                                        </p:attrNameLst>
                                      </p:cBhvr>
                                      <p:to>
                                        <p:strVal val="visible"/>
                                      </p:to>
                                    </p:set>
                                    <p:animEffect filter="wipe(left)" transition="in">
                                      <p:cBhvr>
                                        <p:cTn id="30" dur="500"/>
                                        <p:tgtEl>
                                          <p:spTgt spid="42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0"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Shape 423"/>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24"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25"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26" name="Shape 426"/>
          <p:cNvSpPr/>
          <p:nvPr/>
        </p:nvSpPr>
        <p:spPr>
          <a:xfrm>
            <a:off x="2377909" y="2203866"/>
            <a:ext cx="9268384" cy="7620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“But they said, 'We will not walk in it.'”</a:t>
            </a:r>
          </a:p>
        </p:txBody>
      </p:sp>
      <p:sp>
        <p:nvSpPr>
          <p:cNvPr id="427" name="Shape 427"/>
          <p:cNvSpPr/>
          <p:nvPr/>
        </p:nvSpPr>
        <p:spPr>
          <a:xfrm>
            <a:off x="5272048" y="3688093"/>
            <a:ext cx="7385450" cy="5156201"/>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300"/>
              </a:spcBef>
              <a:buSzPct val="51000"/>
              <a:buBlip>
                <a:blip r:embed="rId4"/>
              </a:buBlip>
              <a:defRPr sz="4900">
                <a:solidFill>
                  <a:srgbClr val="FFFFFF"/>
                </a:solidFill>
                <a:latin typeface="Adelon"/>
                <a:ea typeface="Adelon"/>
                <a:cs typeface="Adelon"/>
                <a:sym typeface="Adelon"/>
              </a:defRPr>
            </a:pPr>
            <a:r>
              <a:t>They chose their way rather than God’s way - 2:13; 10:23; Rom 1:18-25</a:t>
            </a:r>
          </a:p>
          <a:p>
            <a:pPr marL="466164" indent="-466164" algn="l">
              <a:spcBef>
                <a:spcPts val="1300"/>
              </a:spcBef>
              <a:buSzPct val="51000"/>
              <a:buBlip>
                <a:blip r:embed="rId4"/>
              </a:buBlip>
              <a:defRPr sz="4900">
                <a:solidFill>
                  <a:srgbClr val="FFFFFF"/>
                </a:solidFill>
                <a:latin typeface="Adelon"/>
                <a:ea typeface="Adelon"/>
                <a:cs typeface="Adelon"/>
                <a:sym typeface="Adelon"/>
              </a:defRPr>
            </a:pPr>
            <a:r>
              <a:t>The consequences – Jeremiah 6:17-20; Deut 30:17-19; Rom 2:8; 2 Thes 1:7-9; Heb 12:25</a:t>
            </a:r>
          </a:p>
        </p:txBody>
      </p:sp>
      <p:pic>
        <p:nvPicPr>
          <p:cNvPr id="428" name="pasted-image.pdf"/>
          <p:cNvPicPr>
            <a:picLocks noChangeAspect="1"/>
          </p:cNvPicPr>
          <p:nvPr/>
        </p:nvPicPr>
        <p:blipFill>
          <a:blip r:embed="rId5">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7">
                                            <p:bg/>
                                          </p:spTgt>
                                        </p:tgtEl>
                                        <p:attrNameLst>
                                          <p:attrName>style.visibility</p:attrName>
                                        </p:attrNameLst>
                                      </p:cBhvr>
                                      <p:to>
                                        <p:strVal val="visible"/>
                                      </p:to>
                                    </p:set>
                                    <p:animEffect filter="wipe(left)" transition="in">
                                      <p:cBhvr>
                                        <p:cTn id="7" dur="500"/>
                                        <p:tgtEl>
                                          <p:spTgt spid="42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27">
                                            <p:txEl>
                                              <p:pRg st="0" end="0"/>
                                            </p:txEl>
                                          </p:spTgt>
                                        </p:tgtEl>
                                        <p:attrNameLst>
                                          <p:attrName>style.visibility</p:attrName>
                                        </p:attrNameLst>
                                      </p:cBhvr>
                                      <p:to>
                                        <p:strVal val="visible"/>
                                      </p:to>
                                    </p:set>
                                    <p:animEffect filter="wipe(left)" transition="in">
                                      <p:cBhvr>
                                        <p:cTn id="10" dur="500"/>
                                        <p:tgtEl>
                                          <p:spTgt spid="4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27">
                                            <p:txEl>
                                              <p:pRg st="1" end="1"/>
                                            </p:txEl>
                                          </p:spTgt>
                                        </p:tgtEl>
                                        <p:attrNameLst>
                                          <p:attrName>style.visibility</p:attrName>
                                        </p:attrNameLst>
                                      </p:cBhvr>
                                      <p:to>
                                        <p:strVal val="visible"/>
                                      </p:to>
                                    </p:set>
                                    <p:animEffect filter="wipe(left)" transition="in">
                                      <p:cBhvr>
                                        <p:cTn id="15" dur="500"/>
                                        <p:tgtEl>
                                          <p:spTgt spid="42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7"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31"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32"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33" name="Shape 433"/>
          <p:cNvSpPr/>
          <p:nvPr/>
        </p:nvSpPr>
        <p:spPr>
          <a:xfrm>
            <a:off x="3267951" y="2127666"/>
            <a:ext cx="7466956" cy="9144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Will WE Hear The Lord?</a:t>
            </a:r>
          </a:p>
        </p:txBody>
      </p:sp>
      <p:sp>
        <p:nvSpPr>
          <p:cNvPr id="434" name="Shape 434"/>
          <p:cNvSpPr/>
          <p:nvPr/>
        </p:nvSpPr>
        <p:spPr>
          <a:xfrm>
            <a:off x="4163709" y="3688093"/>
            <a:ext cx="8531360" cy="1270001"/>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466164" indent="-466164" algn="l">
              <a:spcBef>
                <a:spcPts val="1300"/>
              </a:spcBef>
              <a:buSzPct val="51000"/>
              <a:buBlip>
                <a:blip r:embed="rId4"/>
              </a:buBlip>
              <a:defRPr sz="4100">
                <a:solidFill>
                  <a:srgbClr val="FFFFFF"/>
                </a:solidFill>
                <a:latin typeface="Adelon"/>
                <a:ea typeface="Adelon"/>
                <a:cs typeface="Adelon"/>
                <a:sym typeface="Adelon"/>
              </a:defRPr>
            </a:lvl1pPr>
          </a:lstStyle>
          <a:p>
            <a:pPr/>
            <a:r>
              <a:t>God’s word is JUST as relevant today as it has ever been! - 2 Thes 2:15</a:t>
            </a:r>
          </a:p>
        </p:txBody>
      </p:sp>
      <p:pic>
        <p:nvPicPr>
          <p:cNvPr id="435" name="pasted-image.pdf"/>
          <p:cNvPicPr>
            <a:picLocks noChangeAspect="1"/>
          </p:cNvPicPr>
          <p:nvPr/>
        </p:nvPicPr>
        <p:blipFill>
          <a:blip r:embed="rId5">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sp>
        <p:nvSpPr>
          <p:cNvPr id="436" name="Shape 436"/>
          <p:cNvSpPr/>
          <p:nvPr/>
        </p:nvSpPr>
        <p:spPr>
          <a:xfrm>
            <a:off x="5237859" y="5342466"/>
            <a:ext cx="7318826" cy="3822701"/>
          </a:xfrm>
          <a:prstGeom prst="rect">
            <a:avLst/>
          </a:prstGeom>
          <a:solidFill>
            <a:srgbClr val="525252">
              <a:alpha val="71942"/>
            </a:srgbClr>
          </a:solidFill>
          <a:ln w="38100">
            <a:solidFill>
              <a:srgbClr val="FFD479"/>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100">
                <a:solidFill>
                  <a:srgbClr val="FFFFFF"/>
                </a:solidFill>
                <a:effectLst>
                  <a:outerShdw sx="100000" sy="100000" kx="0" ky="0" algn="b" rotWithShape="0" blurRad="63500" dist="63500" dir="3049856">
                    <a:srgbClr val="000000"/>
                  </a:outerShdw>
                </a:effectLst>
                <a:latin typeface="Adelon"/>
                <a:ea typeface="Adelon"/>
                <a:cs typeface="Adelon"/>
                <a:sym typeface="Adelon"/>
              </a:defRPr>
            </a:pPr>
            <a:r>
              <a:rPr baseline="31999"/>
              <a:t>15</a:t>
            </a:r>
            <a:r>
              <a:t> Therefore, brethren, stand fast and hold the traditions which you were taught, whether by word or our epistle.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36"/>
                                        </p:tgtEl>
                                        <p:attrNameLst>
                                          <p:attrName>style.visibility</p:attrName>
                                        </p:attrNameLst>
                                      </p:cBhvr>
                                      <p:to>
                                        <p:strVal val="visible"/>
                                      </p:to>
                                    </p:set>
                                    <p:anim calcmode="lin" valueType="num">
                                      <p:cBhvr>
                                        <p:cTn id="7" dur="1000" fill="hold"/>
                                        <p:tgtEl>
                                          <p:spTgt spid="436"/>
                                        </p:tgtEl>
                                        <p:attrNameLst>
                                          <p:attrName>ppt_w</p:attrName>
                                        </p:attrNameLst>
                                      </p:cBhvr>
                                      <p:tavLst>
                                        <p:tav tm="0">
                                          <p:val>
                                            <p:strVal val="4*#ppt_w"/>
                                          </p:val>
                                        </p:tav>
                                        <p:tav tm="100000">
                                          <p:val>
                                            <p:strVal val="#ppt_w"/>
                                          </p:val>
                                        </p:tav>
                                      </p:tavLst>
                                    </p:anim>
                                    <p:anim calcmode="lin" valueType="num">
                                      <p:cBhvr>
                                        <p:cTn id="8" dur="1000" fill="hold"/>
                                        <p:tgtEl>
                                          <p:spTgt spid="4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39"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40"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41" name="Shape 441"/>
          <p:cNvSpPr/>
          <p:nvPr/>
        </p:nvSpPr>
        <p:spPr>
          <a:xfrm>
            <a:off x="4163709" y="3688093"/>
            <a:ext cx="8531360" cy="5270501"/>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300"/>
              </a:spcBef>
              <a:buSzPct val="51000"/>
              <a:buBlip>
                <a:blip r:embed="rId4"/>
              </a:buBlip>
              <a:defRPr sz="4100">
                <a:solidFill>
                  <a:srgbClr val="FFFFFF"/>
                </a:solidFill>
                <a:latin typeface="Adelon"/>
                <a:ea typeface="Adelon"/>
                <a:cs typeface="Adelon"/>
                <a:sym typeface="Adelon"/>
              </a:defRPr>
            </a:pPr>
            <a:r>
              <a:t>God’s word is JUST as relevant today as it has ever been! - 2 Thes 2:15</a:t>
            </a:r>
          </a:p>
          <a:p>
            <a:pPr lvl="1" marL="872564" indent="-466164" algn="l">
              <a:spcBef>
                <a:spcPts val="1300"/>
              </a:spcBef>
              <a:buSzPct val="51000"/>
              <a:buBlip>
                <a:blip r:embed="rId4"/>
              </a:buBlip>
              <a:defRPr sz="4100">
                <a:solidFill>
                  <a:srgbClr val="FFFFFF"/>
                </a:solidFill>
                <a:latin typeface="Adelon"/>
                <a:ea typeface="Adelon"/>
                <a:cs typeface="Adelon"/>
                <a:sym typeface="Adelon"/>
              </a:defRPr>
            </a:pPr>
            <a:r>
              <a:t>Last forever - 1 Peter 1:22-25;  Ps. 102:12, 26; Mat 24:35;</a:t>
            </a:r>
          </a:p>
          <a:p>
            <a:pPr lvl="2" marL="1278964" indent="-466164" algn="l">
              <a:spcBef>
                <a:spcPts val="1300"/>
              </a:spcBef>
              <a:buSzPct val="51000"/>
              <a:buBlip>
                <a:blip r:embed="rId4"/>
              </a:buBlip>
              <a:defRPr sz="4100">
                <a:solidFill>
                  <a:srgbClr val="FFFFFF"/>
                </a:solidFill>
                <a:latin typeface="Adelon"/>
                <a:ea typeface="Adelon"/>
                <a:cs typeface="Adelon"/>
                <a:sym typeface="Adelon"/>
              </a:defRPr>
            </a:pPr>
            <a:r>
              <a:t>Forever settled in heaven - 119:89; Is. 40:8; </a:t>
            </a:r>
          </a:p>
          <a:p>
            <a:pPr lvl="2" marL="1278964" indent="-466164" algn="l">
              <a:spcBef>
                <a:spcPts val="1300"/>
              </a:spcBef>
              <a:buSzPct val="51000"/>
              <a:buBlip>
                <a:blip r:embed="rId4"/>
              </a:buBlip>
              <a:defRPr sz="4100">
                <a:solidFill>
                  <a:srgbClr val="FFFFFF"/>
                </a:solidFill>
                <a:latin typeface="Adelon"/>
                <a:ea typeface="Adelon"/>
                <a:cs typeface="Adelon"/>
                <a:sym typeface="Adelon"/>
              </a:defRPr>
            </a:pPr>
            <a:r>
              <a:t>Will be judged by the words of Jesus - John 12:28; Rev 22:18,19</a:t>
            </a:r>
          </a:p>
        </p:txBody>
      </p:sp>
      <p:pic>
        <p:nvPicPr>
          <p:cNvPr id="442" name="pasted-image.pdf"/>
          <p:cNvPicPr>
            <a:picLocks noChangeAspect="1"/>
          </p:cNvPicPr>
          <p:nvPr/>
        </p:nvPicPr>
        <p:blipFill>
          <a:blip r:embed="rId5">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sp>
        <p:nvSpPr>
          <p:cNvPr id="443" name="Shape 443"/>
          <p:cNvSpPr/>
          <p:nvPr/>
        </p:nvSpPr>
        <p:spPr>
          <a:xfrm>
            <a:off x="3267951" y="2127666"/>
            <a:ext cx="7466956" cy="9144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Will WE Hear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1">
                                            <p:txEl>
                                              <p:pRg st="2" end="2"/>
                                            </p:txEl>
                                          </p:spTgt>
                                        </p:tgtEl>
                                        <p:attrNameLst>
                                          <p:attrName>style.visibility</p:attrName>
                                        </p:attrNameLst>
                                      </p:cBhvr>
                                      <p:to>
                                        <p:strVal val="visible"/>
                                      </p:to>
                                    </p:set>
                                    <p:animEffect filter="wipe(left)" transition="in">
                                      <p:cBhvr>
                                        <p:cTn id="7" dur="1000"/>
                                        <p:tgtEl>
                                          <p:spTgt spid="44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1">
                                            <p:txEl>
                                              <p:pRg st="3" end="3"/>
                                            </p:txEl>
                                          </p:spTgt>
                                        </p:tgtEl>
                                        <p:attrNameLst>
                                          <p:attrName>style.visibility</p:attrName>
                                        </p:attrNameLst>
                                      </p:cBhvr>
                                      <p:to>
                                        <p:strVal val="visible"/>
                                      </p:to>
                                    </p:set>
                                    <p:animEffect filter="wipe(left)" transition="in">
                                      <p:cBhvr>
                                        <p:cTn id="12" dur="1000"/>
                                        <p:tgtEl>
                                          <p:spTgt spid="4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Shape 445"/>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46"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47"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48" name="Shape 448"/>
          <p:cNvSpPr/>
          <p:nvPr/>
        </p:nvSpPr>
        <p:spPr>
          <a:xfrm>
            <a:off x="4118068" y="3383293"/>
            <a:ext cx="8661668" cy="6121401"/>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000"/>
              </a:spcBef>
              <a:buSzPct val="51000"/>
              <a:buBlip>
                <a:blip r:embed="rId4"/>
              </a:buBlip>
              <a:defRPr sz="4000">
                <a:solidFill>
                  <a:srgbClr val="FFFFFF"/>
                </a:solidFill>
                <a:latin typeface="Adelon"/>
                <a:ea typeface="Adelon"/>
                <a:cs typeface="Adelon"/>
                <a:sym typeface="Adelon"/>
              </a:defRPr>
            </a:pPr>
            <a:r>
              <a:t>The restoration plea - “Back to the Bible!” - </a:t>
            </a:r>
            <a:r>
              <a:rPr sz="3200"/>
              <a:t>(Josiah 2 Kin 22,23; Ezra, Nehemiah)</a:t>
            </a:r>
          </a:p>
          <a:p>
            <a:pPr lvl="1" marL="872564" indent="-466164" algn="l">
              <a:spcBef>
                <a:spcPts val="1000"/>
              </a:spcBef>
              <a:buSzPct val="51000"/>
              <a:buBlip>
                <a:blip r:embed="rId4"/>
              </a:buBlip>
              <a:defRPr sz="4000">
                <a:solidFill>
                  <a:srgbClr val="FFFFFF"/>
                </a:solidFill>
                <a:latin typeface="Adelon"/>
                <a:ea typeface="Adelon"/>
                <a:cs typeface="Adelon"/>
                <a:sym typeface="Adelon"/>
              </a:defRPr>
            </a:pPr>
            <a:r>
              <a:t>Being a local church committed to following the Old Paths, where the good way is, in doctrine &amp; practice! - (Acts 2:42-47; 2 Tim 1:13)</a:t>
            </a:r>
          </a:p>
          <a:p>
            <a:pPr lvl="3" marL="1685364" indent="-466164" algn="l">
              <a:spcBef>
                <a:spcPts val="1000"/>
              </a:spcBef>
              <a:buSzPct val="51000"/>
              <a:buBlip>
                <a:blip r:embed="rId4"/>
              </a:buBlip>
              <a:defRPr sz="3600">
                <a:solidFill>
                  <a:srgbClr val="FFFFFF"/>
                </a:solidFill>
                <a:latin typeface="Adelon"/>
                <a:ea typeface="Adelon"/>
                <a:cs typeface="Adelon"/>
                <a:sym typeface="Adelon"/>
              </a:defRPr>
            </a:pPr>
            <a:r>
              <a:t>Plan of salvation - (Mk 16:16)</a:t>
            </a:r>
          </a:p>
          <a:p>
            <a:pPr lvl="3" marL="1685364" indent="-466164" algn="l">
              <a:spcBef>
                <a:spcPts val="1000"/>
              </a:spcBef>
              <a:buSzPct val="51000"/>
              <a:buBlip>
                <a:blip r:embed="rId4"/>
              </a:buBlip>
              <a:defRPr sz="3600">
                <a:solidFill>
                  <a:srgbClr val="FFFFFF"/>
                </a:solidFill>
                <a:latin typeface="Adelon"/>
                <a:ea typeface="Adelon"/>
                <a:cs typeface="Adelon"/>
                <a:sym typeface="Adelon"/>
              </a:defRPr>
            </a:pPr>
            <a:r>
              <a:t>Worship - (Jn 4:24; Heb 12:28)</a:t>
            </a:r>
          </a:p>
          <a:p>
            <a:pPr lvl="3" marL="1685364" indent="-466164" algn="l">
              <a:spcBef>
                <a:spcPts val="1000"/>
              </a:spcBef>
              <a:buSzPct val="51000"/>
              <a:buBlip>
                <a:blip r:embed="rId4"/>
              </a:buBlip>
              <a:defRPr sz="3600">
                <a:solidFill>
                  <a:srgbClr val="FFFFFF"/>
                </a:solidFill>
                <a:latin typeface="Adelon"/>
                <a:ea typeface="Adelon"/>
                <a:cs typeface="Adelon"/>
                <a:sym typeface="Adelon"/>
              </a:defRPr>
            </a:pPr>
            <a:r>
              <a:t>Work - (1 Cor 14; 1 Thes 1:8; 2 Cor 8:1-5; 1 Cor 16:1,2)</a:t>
            </a:r>
          </a:p>
        </p:txBody>
      </p:sp>
      <p:pic>
        <p:nvPicPr>
          <p:cNvPr id="449" name="pasted-image.pdf"/>
          <p:cNvPicPr>
            <a:picLocks noChangeAspect="1"/>
          </p:cNvPicPr>
          <p:nvPr/>
        </p:nvPicPr>
        <p:blipFill>
          <a:blip r:embed="rId5">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sp>
        <p:nvSpPr>
          <p:cNvPr id="450" name="Shape 450"/>
          <p:cNvSpPr/>
          <p:nvPr/>
        </p:nvSpPr>
        <p:spPr>
          <a:xfrm>
            <a:off x="3267951" y="2127666"/>
            <a:ext cx="7466956" cy="9144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Will WE Hear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8">
                                            <p:txEl>
                                              <p:pRg st="1" end="1"/>
                                            </p:txEl>
                                          </p:spTgt>
                                        </p:tgtEl>
                                        <p:attrNameLst>
                                          <p:attrName>style.visibility</p:attrName>
                                        </p:attrNameLst>
                                      </p:cBhvr>
                                      <p:to>
                                        <p:strVal val="visible"/>
                                      </p:to>
                                    </p:set>
                                    <p:animEffect filter="wipe(left)" transition="in">
                                      <p:cBhvr>
                                        <p:cTn id="7" dur="1500"/>
                                        <p:tgtEl>
                                          <p:spTgt spid="4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8">
                                            <p:txEl>
                                              <p:pRg st="2" end="2"/>
                                            </p:txEl>
                                          </p:spTgt>
                                        </p:tgtEl>
                                        <p:attrNameLst>
                                          <p:attrName>style.visibility</p:attrName>
                                        </p:attrNameLst>
                                      </p:cBhvr>
                                      <p:to>
                                        <p:strVal val="visible"/>
                                      </p:to>
                                    </p:set>
                                    <p:animEffect filter="wipe(left)" transition="in">
                                      <p:cBhvr>
                                        <p:cTn id="12" dur="1500"/>
                                        <p:tgtEl>
                                          <p:spTgt spid="4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48">
                                            <p:txEl>
                                              <p:pRg st="3" end="3"/>
                                            </p:txEl>
                                          </p:spTgt>
                                        </p:tgtEl>
                                        <p:attrNameLst>
                                          <p:attrName>style.visibility</p:attrName>
                                        </p:attrNameLst>
                                      </p:cBhvr>
                                      <p:to>
                                        <p:strVal val="visible"/>
                                      </p:to>
                                    </p:set>
                                    <p:animEffect filter="wipe(left)" transition="in">
                                      <p:cBhvr>
                                        <p:cTn id="17" dur="1500"/>
                                        <p:tgtEl>
                                          <p:spTgt spid="4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48">
                                            <p:txEl>
                                              <p:pRg st="4" end="4"/>
                                            </p:txEl>
                                          </p:spTgt>
                                        </p:tgtEl>
                                        <p:attrNameLst>
                                          <p:attrName>style.visibility</p:attrName>
                                        </p:attrNameLst>
                                      </p:cBhvr>
                                      <p:to>
                                        <p:strVal val="visible"/>
                                      </p:to>
                                    </p:set>
                                    <p:animEffect filter="wipe(left)" transition="in">
                                      <p:cBhvr>
                                        <p:cTn id="22" dur="1500"/>
                                        <p:tgtEl>
                                          <p:spTgt spid="44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8"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53"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54"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pic>
        <p:nvPicPr>
          <p:cNvPr id="455" name="pasted-image.pdf"/>
          <p:cNvPicPr>
            <a:picLocks noChangeAspect="0"/>
          </p:cNvPicPr>
          <p:nvPr/>
        </p:nvPicPr>
        <p:blipFill>
          <a:blip r:embed="rId4">
            <a:extLst/>
          </a:blip>
          <a:stretch>
            <a:fillRect/>
          </a:stretch>
        </p:blipFill>
        <p:spPr>
          <a:xfrm>
            <a:off x="-408130" y="3137098"/>
            <a:ext cx="12528847" cy="6647014"/>
          </a:xfrm>
          <a:prstGeom prst="rect">
            <a:avLst/>
          </a:prstGeom>
          <a:ln w="12700">
            <a:miter lim="400000"/>
          </a:ln>
        </p:spPr>
      </p:pic>
      <p:sp>
        <p:nvSpPr>
          <p:cNvPr id="456" name="Shape 456"/>
          <p:cNvSpPr/>
          <p:nvPr/>
        </p:nvSpPr>
        <p:spPr>
          <a:xfrm>
            <a:off x="98290" y="3383293"/>
            <a:ext cx="8736945" cy="16256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500">
                <a:solidFill>
                  <a:srgbClr val="FFFFFF"/>
                </a:solidFill>
                <a:effectLst>
                  <a:outerShdw sx="100000" sy="100000" kx="0" ky="0" algn="b" rotWithShape="0" blurRad="63500" dist="63500" dir="2312291">
                    <a:srgbClr val="000000"/>
                  </a:outerShdw>
                </a:effectLst>
                <a:latin typeface="Pythagoras"/>
                <a:ea typeface="Pythagoras"/>
                <a:cs typeface="Pythagoras"/>
                <a:sym typeface="Pythagoras"/>
              </a:defRPr>
            </a:lvl1pPr>
          </a:lstStyle>
          <a:p>
            <a:pPr/>
            <a:r>
              <a:t>When we move away from the firm foundation of a “thus saith the Lord” we:</a:t>
            </a:r>
          </a:p>
        </p:txBody>
      </p:sp>
      <p:pic>
        <p:nvPicPr>
          <p:cNvPr id="457" name="pasted-image.pdf"/>
          <p:cNvPicPr>
            <a:picLocks noChangeAspect="1"/>
          </p:cNvPicPr>
          <p:nvPr/>
        </p:nvPicPr>
        <p:blipFill>
          <a:blip r:embed="rId5">
            <a:extLst/>
          </a:blip>
          <a:stretch>
            <a:fillRect/>
          </a:stretch>
        </p:blipFill>
        <p:spPr>
          <a:xfrm>
            <a:off x="11506551" y="3217662"/>
            <a:ext cx="1436867" cy="6386068"/>
          </a:xfrm>
          <a:prstGeom prst="rect">
            <a:avLst/>
          </a:prstGeom>
          <a:ln w="12700">
            <a:miter lim="400000"/>
          </a:ln>
        </p:spPr>
      </p:pic>
      <p:sp>
        <p:nvSpPr>
          <p:cNvPr id="458" name="Shape 458"/>
          <p:cNvSpPr/>
          <p:nvPr/>
        </p:nvSpPr>
        <p:spPr>
          <a:xfrm>
            <a:off x="3267951" y="2127666"/>
            <a:ext cx="7466956" cy="9144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Will WE Hear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Shape 460"/>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61"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62"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pic>
        <p:nvPicPr>
          <p:cNvPr id="463" name="pasted-image.pdf"/>
          <p:cNvPicPr>
            <a:picLocks noChangeAspect="1"/>
          </p:cNvPicPr>
          <p:nvPr/>
        </p:nvPicPr>
        <p:blipFill>
          <a:blip r:embed="rId4">
            <a:extLst/>
          </a:blip>
          <a:stretch>
            <a:fillRect/>
          </a:stretch>
        </p:blipFill>
        <p:spPr>
          <a:xfrm>
            <a:off x="241117" y="3281931"/>
            <a:ext cx="12522566" cy="6655978"/>
          </a:xfrm>
          <a:prstGeom prst="rect">
            <a:avLst/>
          </a:prstGeom>
          <a:ln w="12700">
            <a:miter lim="400000"/>
          </a:ln>
          <a:effectLst>
            <a:outerShdw sx="100000" sy="100000" kx="0" ky="0" algn="b" rotWithShape="0" blurRad="63500" dist="63500" dir="2513521">
              <a:srgbClr val="000000"/>
            </a:outerShdw>
          </a:effectLst>
        </p:spPr>
      </p:pic>
      <p:sp>
        <p:nvSpPr>
          <p:cNvPr id="464" name="Shape 464"/>
          <p:cNvSpPr/>
          <p:nvPr/>
        </p:nvSpPr>
        <p:spPr>
          <a:xfrm>
            <a:off x="3267951" y="2127666"/>
            <a:ext cx="7466956" cy="9144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Will WE Hear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67"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68"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69" name="Shape 469"/>
          <p:cNvSpPr/>
          <p:nvPr/>
        </p:nvSpPr>
        <p:spPr>
          <a:xfrm>
            <a:off x="3267951" y="2127666"/>
            <a:ext cx="6892231" cy="9144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Will you hear the Lord?</a:t>
            </a:r>
          </a:p>
        </p:txBody>
      </p:sp>
      <p:pic>
        <p:nvPicPr>
          <p:cNvPr id="470" name="pasted-image.pdf"/>
          <p:cNvPicPr>
            <a:picLocks noChangeAspect="1"/>
          </p:cNvPicPr>
          <p:nvPr/>
        </p:nvPicPr>
        <p:blipFill>
          <a:blip r:embed="rId4">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sp>
        <p:nvSpPr>
          <p:cNvPr id="471" name="Shape 471"/>
          <p:cNvSpPr/>
          <p:nvPr/>
        </p:nvSpPr>
        <p:spPr>
          <a:xfrm>
            <a:off x="4805995" y="4406304"/>
            <a:ext cx="7947877" cy="51689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pPr>
            <a:r>
              <a:rPr baseline="31999"/>
              <a:t>16</a:t>
            </a:r>
            <a:r>
              <a:t> Thus says the Lord: “Stand in the ways and see, And ask for the old paths, where the good way </a:t>
            </a:r>
            <a:r>
              <a:rPr i="1"/>
              <a:t>is,</a:t>
            </a:r>
            <a:r>
              <a:t> And walk in it; Then you will find rest for your souls. But they said, ‘We will not walk </a:t>
            </a:r>
            <a:r>
              <a:rPr i="1"/>
              <a:t>in it</a:t>
            </a:r>
            <a:r>
              <a:t>.’</a:t>
            </a:r>
          </a:p>
        </p:txBody>
      </p:sp>
      <p:sp>
        <p:nvSpPr>
          <p:cNvPr id="472" name="Shape 472"/>
          <p:cNvSpPr/>
          <p:nvPr/>
        </p:nvSpPr>
        <p:spPr>
          <a:xfrm>
            <a:off x="5319269" y="3383293"/>
            <a:ext cx="6921328" cy="977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6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 6:16 (NKJV)</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nvSpPr>
        <p:spPr>
          <a:xfrm>
            <a:off x="-770467" y="2111375"/>
            <a:ext cx="12783799"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75"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76"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77" name="Shape 477"/>
          <p:cNvSpPr/>
          <p:nvPr/>
        </p:nvSpPr>
        <p:spPr>
          <a:xfrm>
            <a:off x="3267951" y="2127666"/>
            <a:ext cx="6892231" cy="9144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6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Will you hear the Lord?</a:t>
            </a:r>
          </a:p>
        </p:txBody>
      </p:sp>
      <p:sp>
        <p:nvSpPr>
          <p:cNvPr id="478" name="Shape 478"/>
          <p:cNvSpPr/>
          <p:nvPr/>
        </p:nvSpPr>
        <p:spPr>
          <a:xfrm>
            <a:off x="5593914" y="3688093"/>
            <a:ext cx="7063584" cy="5105401"/>
          </a:xfrm>
          <a:prstGeom prst="rect">
            <a:avLst/>
          </a:prstGeom>
          <a:ln w="12700">
            <a:miter lim="400000"/>
          </a:ln>
          <a:effectLst>
            <a:outerShdw sx="100000" sy="100000" kx="0" ky="0" algn="b" rotWithShape="0" blurRad="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300"/>
              </a:spcBef>
              <a:buSzPct val="51000"/>
              <a:buBlip>
                <a:blip r:embed="rId4"/>
              </a:buBlip>
              <a:defRPr sz="5000">
                <a:solidFill>
                  <a:srgbClr val="FFFFFF"/>
                </a:solidFill>
                <a:latin typeface="Adelon"/>
                <a:ea typeface="Adelon"/>
                <a:cs typeface="Adelon"/>
                <a:sym typeface="Adelon"/>
              </a:defRPr>
            </a:pPr>
            <a:r>
              <a:t>Consider where you are on the road to salvation?</a:t>
            </a:r>
          </a:p>
          <a:p>
            <a:pPr marL="466164" indent="-466164" algn="l">
              <a:spcBef>
                <a:spcPts val="1300"/>
              </a:spcBef>
              <a:buSzPct val="51000"/>
              <a:buBlip>
                <a:blip r:embed="rId4"/>
              </a:buBlip>
              <a:defRPr sz="5000">
                <a:solidFill>
                  <a:srgbClr val="FFFFFF"/>
                </a:solidFill>
                <a:latin typeface="Adelon"/>
                <a:ea typeface="Adelon"/>
                <a:cs typeface="Adelon"/>
                <a:sym typeface="Adelon"/>
              </a:defRPr>
            </a:pPr>
            <a:r>
              <a:t>Ask for the old paths?</a:t>
            </a:r>
          </a:p>
          <a:p>
            <a:pPr marL="466164" indent="-466164" algn="l">
              <a:spcBef>
                <a:spcPts val="1300"/>
              </a:spcBef>
              <a:buSzPct val="51000"/>
              <a:buBlip>
                <a:blip r:embed="rId4"/>
              </a:buBlip>
              <a:defRPr sz="5000">
                <a:solidFill>
                  <a:srgbClr val="FFFFFF"/>
                </a:solidFill>
                <a:latin typeface="Adelon"/>
                <a:ea typeface="Adelon"/>
                <a:cs typeface="Adelon"/>
                <a:sym typeface="Adelon"/>
              </a:defRPr>
            </a:pPr>
            <a:r>
              <a:t>Walk in them?</a:t>
            </a:r>
          </a:p>
          <a:p>
            <a:pPr marL="466164" indent="-466164" algn="l">
              <a:spcBef>
                <a:spcPts val="1300"/>
              </a:spcBef>
              <a:buSzPct val="51000"/>
              <a:buBlip>
                <a:blip r:embed="rId4"/>
              </a:buBlip>
              <a:defRPr sz="5000">
                <a:solidFill>
                  <a:srgbClr val="FFFFFF"/>
                </a:solidFill>
                <a:latin typeface="Adelon"/>
                <a:ea typeface="Adelon"/>
                <a:cs typeface="Adelon"/>
                <a:sym typeface="Adelon"/>
              </a:defRPr>
            </a:pPr>
            <a:r>
              <a:t>Find rest for your soul?</a:t>
            </a:r>
          </a:p>
          <a:p>
            <a:pPr marL="466164" indent="-466164" algn="l">
              <a:spcBef>
                <a:spcPts val="1300"/>
              </a:spcBef>
              <a:buSzPct val="51000"/>
              <a:buBlip>
                <a:blip r:embed="rId4"/>
              </a:buBlip>
              <a:defRPr sz="5000">
                <a:solidFill>
                  <a:srgbClr val="FFFFFF"/>
                </a:solidFill>
                <a:latin typeface="Adelon"/>
                <a:ea typeface="Adelon"/>
                <a:cs typeface="Adelon"/>
                <a:sym typeface="Adelon"/>
              </a:defRPr>
            </a:pPr>
            <a:r>
              <a:t>They didn’t – will you?</a:t>
            </a:r>
          </a:p>
        </p:txBody>
      </p:sp>
      <p:pic>
        <p:nvPicPr>
          <p:cNvPr id="479" name="pasted-image.pdf"/>
          <p:cNvPicPr>
            <a:picLocks noChangeAspect="1"/>
          </p:cNvPicPr>
          <p:nvPr/>
        </p:nvPicPr>
        <p:blipFill>
          <a:blip r:embed="rId5">
            <a:extLst/>
          </a:blip>
          <a:srcRect l="0" t="0" r="0" b="0"/>
          <a:stretch>
            <a:fillRect/>
          </a:stretch>
        </p:blipFill>
        <p:spPr>
          <a:xfrm>
            <a:off x="-4234" y="2123799"/>
            <a:ext cx="5117604" cy="762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9" y="21600"/>
                </a:lnTo>
                <a:lnTo>
                  <a:pt x="21600" y="21600"/>
                </a:lnTo>
                <a:lnTo>
                  <a:pt x="21600" y="20339"/>
                </a:lnTo>
                <a:cubicBezTo>
                  <a:pt x="21600" y="19318"/>
                  <a:pt x="21581" y="19076"/>
                  <a:pt x="21499" y="19076"/>
                </a:cubicBezTo>
                <a:cubicBezTo>
                  <a:pt x="21379" y="19076"/>
                  <a:pt x="20989" y="18724"/>
                  <a:pt x="21044" y="18665"/>
                </a:cubicBezTo>
                <a:cubicBezTo>
                  <a:pt x="21065" y="18642"/>
                  <a:pt x="21198" y="18622"/>
                  <a:pt x="21340" y="18622"/>
                </a:cubicBezTo>
                <a:lnTo>
                  <a:pt x="21600" y="18622"/>
                </a:lnTo>
                <a:lnTo>
                  <a:pt x="21600" y="9312"/>
                </a:lnTo>
                <a:lnTo>
                  <a:pt x="21600" y="0"/>
                </a:lnTo>
                <a:lnTo>
                  <a:pt x="10799" y="0"/>
                </a:lnTo>
                <a:lnTo>
                  <a:pt x="0" y="0"/>
                </a:lnTo>
                <a:close/>
              </a:path>
            </a:pathLst>
          </a:custGeom>
          <a:ln w="12700">
            <a:miter lim="400000"/>
          </a:ln>
          <a:effectLst>
            <a:outerShdw sx="100000" sy="100000" kx="0" ky="0" algn="b" rotWithShape="0" blurRad="127000" dist="112089"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8">
                                            <p:txEl>
                                              <p:pRg st="1" end="1"/>
                                            </p:txEl>
                                          </p:spTgt>
                                        </p:tgtEl>
                                        <p:attrNameLst>
                                          <p:attrName>style.visibility</p:attrName>
                                        </p:attrNameLst>
                                      </p:cBhvr>
                                      <p:to>
                                        <p:strVal val="visible"/>
                                      </p:to>
                                    </p:set>
                                    <p:animEffect filter="wipe(left)" transition="in">
                                      <p:cBhvr>
                                        <p:cTn id="7" dur="1500"/>
                                        <p:tgtEl>
                                          <p:spTgt spid="4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78">
                                            <p:txEl>
                                              <p:pRg st="2" end="2"/>
                                            </p:txEl>
                                          </p:spTgt>
                                        </p:tgtEl>
                                        <p:attrNameLst>
                                          <p:attrName>style.visibility</p:attrName>
                                        </p:attrNameLst>
                                      </p:cBhvr>
                                      <p:to>
                                        <p:strVal val="visible"/>
                                      </p:to>
                                    </p:set>
                                    <p:animEffect filter="wipe(left)" transition="in">
                                      <p:cBhvr>
                                        <p:cTn id="12" dur="1500"/>
                                        <p:tgtEl>
                                          <p:spTgt spid="4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78">
                                            <p:txEl>
                                              <p:pRg st="3" end="3"/>
                                            </p:txEl>
                                          </p:spTgt>
                                        </p:tgtEl>
                                        <p:attrNameLst>
                                          <p:attrName>style.visibility</p:attrName>
                                        </p:attrNameLst>
                                      </p:cBhvr>
                                      <p:to>
                                        <p:strVal val="visible"/>
                                      </p:to>
                                    </p:set>
                                    <p:animEffect filter="wipe(left)" transition="in">
                                      <p:cBhvr>
                                        <p:cTn id="17" dur="1500"/>
                                        <p:tgtEl>
                                          <p:spTgt spid="47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78">
                                            <p:txEl>
                                              <p:pRg st="4" end="4"/>
                                            </p:txEl>
                                          </p:spTgt>
                                        </p:tgtEl>
                                        <p:attrNameLst>
                                          <p:attrName>style.visibility</p:attrName>
                                        </p:attrNameLst>
                                      </p:cBhvr>
                                      <p:to>
                                        <p:strVal val="visible"/>
                                      </p:to>
                                    </p:set>
                                    <p:animEffect filter="wipe(left)" transition="in">
                                      <p:cBhvr>
                                        <p:cTn id="22" dur="1500"/>
                                        <p:tgtEl>
                                          <p:spTgt spid="47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nvSpPr>
        <p:spPr>
          <a:xfrm>
            <a:off x="-770467" y="2111375"/>
            <a:ext cx="8824508"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81"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282"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283" name="Shape 283"/>
          <p:cNvSpPr/>
          <p:nvPr/>
        </p:nvSpPr>
        <p:spPr>
          <a:xfrm>
            <a:off x="2479509" y="2260897"/>
            <a:ext cx="4573285" cy="749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Jeremiah’s Ministry</a:t>
            </a:r>
          </a:p>
        </p:txBody>
      </p:sp>
      <p:sp>
        <p:nvSpPr>
          <p:cNvPr id="284" name="Shape 284"/>
          <p:cNvSpPr/>
          <p:nvPr/>
        </p:nvSpPr>
        <p:spPr>
          <a:xfrm>
            <a:off x="5006737" y="3383293"/>
            <a:ext cx="7822806"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sz="4700">
                <a:solidFill>
                  <a:srgbClr val="FFFFFF"/>
                </a:solidFill>
                <a:latin typeface="Baskerville"/>
                <a:ea typeface="Baskerville"/>
                <a:cs typeface="Baskerville"/>
                <a:sym typeface="Baskerville"/>
              </a:defRPr>
            </a:pPr>
            <a:r>
              <a:t>Began 13</a:t>
            </a:r>
            <a:r>
              <a:rPr baseline="31999"/>
              <a:t>th</a:t>
            </a:r>
            <a:r>
              <a:t> year of the reign of King Josiah (1:2; 25:3), i.e., 627 B.C., (1:6). </a:t>
            </a:r>
          </a:p>
          <a:p>
            <a:pPr marL="466164" indent="-466164" algn="l">
              <a:spcBef>
                <a:spcPts val="1800"/>
              </a:spcBef>
              <a:buSzPct val="51000"/>
              <a:buBlip>
                <a:blip r:embed="rId4"/>
              </a:buBlip>
              <a:defRPr sz="4700">
                <a:solidFill>
                  <a:srgbClr val="FFFFFF"/>
                </a:solidFill>
                <a:latin typeface="Baskerville"/>
                <a:ea typeface="Baskerville"/>
                <a:cs typeface="Baskerville"/>
                <a:sym typeface="Baskerville"/>
              </a:defRPr>
            </a:pPr>
            <a:r>
              <a:t>Prophesied after Nebuchadnezzar destroyed Jerusalem in 586 B.C. (39:1-10; 43:7-8; 44:1), </a:t>
            </a:r>
          </a:p>
          <a:p>
            <a:pPr marL="466164" indent="-466164" algn="l">
              <a:spcBef>
                <a:spcPts val="1800"/>
              </a:spcBef>
              <a:buSzPct val="51000"/>
              <a:buBlip>
                <a:blip r:embed="rId4"/>
              </a:buBlip>
              <a:defRPr sz="4700">
                <a:solidFill>
                  <a:srgbClr val="FFFFFF"/>
                </a:solidFill>
                <a:latin typeface="Baskerville"/>
                <a:ea typeface="Baskerville"/>
                <a:cs typeface="Baskerville"/>
                <a:sym typeface="Baskerville"/>
              </a:defRPr>
            </a:pPr>
            <a:r>
              <a:t>Lasted about 50 years.</a:t>
            </a:r>
          </a:p>
        </p:txBody>
      </p:sp>
      <p:pic>
        <p:nvPicPr>
          <p:cNvPr id="285" name="image7.png"/>
          <p:cNvPicPr>
            <a:picLocks noChangeAspect="1"/>
          </p:cNvPicPr>
          <p:nvPr/>
        </p:nvPicPr>
        <p:blipFill>
          <a:blip r:embed="rId5">
            <a:extLst/>
          </a:blip>
          <a:stretch>
            <a:fillRect/>
          </a:stretch>
        </p:blipFill>
        <p:spPr>
          <a:xfrm>
            <a:off x="521547" y="3427082"/>
            <a:ext cx="4184285" cy="5950359"/>
          </a:xfrm>
          <a:prstGeom prst="rect">
            <a:avLst/>
          </a:prstGeom>
          <a:ln w="12700">
            <a:miter lim="400000"/>
          </a:ln>
          <a:effectLst>
            <a:reflection blurRad="0" stA="3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4">
                                            <p:txEl>
                                              <p:pRg st="1" end="1"/>
                                            </p:txEl>
                                          </p:spTgt>
                                        </p:tgtEl>
                                        <p:attrNameLst>
                                          <p:attrName>style.visibility</p:attrName>
                                        </p:attrNameLst>
                                      </p:cBhvr>
                                      <p:to>
                                        <p:strVal val="visible"/>
                                      </p:to>
                                    </p:set>
                                    <p:animEffect filter="wipe(left)" transition="in">
                                      <p:cBhvr>
                                        <p:cTn id="7" dur="1500"/>
                                        <p:tgtEl>
                                          <p:spTgt spid="2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4">
                                            <p:txEl>
                                              <p:pRg st="2" end="2"/>
                                            </p:txEl>
                                          </p:spTgt>
                                        </p:tgtEl>
                                        <p:attrNameLst>
                                          <p:attrName>style.visibility</p:attrName>
                                        </p:attrNameLst>
                                      </p:cBhvr>
                                      <p:to>
                                        <p:strVal val="visible"/>
                                      </p:to>
                                    </p:set>
                                    <p:animEffect filter="wipe(left)" transition="in">
                                      <p:cBhvr>
                                        <p:cTn id="12" dur="1500"/>
                                        <p:tgtEl>
                                          <p:spTgt spid="28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ph type="sldNum" sz="quarter" idx="2"/>
          </p:nvPr>
        </p:nvSpPr>
        <p:spPr>
          <a:xfrm>
            <a:off x="11985791" y="9144000"/>
            <a:ext cx="368769" cy="352001"/>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defRPr>
                <a:effectLst/>
              </a:defRPr>
            </a:pPr>
            <a:fld id="{86CB4B4D-7CA3-9044-876B-883B54F8677D}" type="slidenum"/>
          </a:p>
        </p:txBody>
      </p:sp>
      <p:sp>
        <p:nvSpPr>
          <p:cNvPr id="482" name="Shape 482"/>
          <p:cNvSpPr/>
          <p:nvPr/>
        </p:nvSpPr>
        <p:spPr>
          <a:xfrm>
            <a:off x="-1" y="-1"/>
            <a:ext cx="13004801" cy="9753601"/>
          </a:xfrm>
          <a:prstGeom prst="rect">
            <a:avLst/>
          </a:prstGeom>
          <a:solidFill>
            <a:srgbClr val="000000"/>
          </a:solidFill>
          <a:ln w="12700">
            <a:solidFill>
              <a:srgbClr val="000000"/>
            </a:solidFill>
            <a:miter/>
          </a:ln>
        </p:spPr>
        <p:txBody>
          <a:bodyPr lIns="65023" tIns="65023" rIns="65023" bIns="65023" anchor="ctr"/>
          <a:lstStyle/>
          <a:p>
            <a:pPr algn="l" defTabSz="1300480">
              <a:defRPr sz="2400">
                <a:solidFill>
                  <a:srgbClr val="000000"/>
                </a:solidFill>
                <a:effectLst/>
                <a:latin typeface="Century Gothic"/>
                <a:ea typeface="Century Gothic"/>
                <a:cs typeface="Century Gothic"/>
                <a:sym typeface="Century Gothic"/>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4" name="pasted-image.png"/>
          <p:cNvPicPr>
            <a:picLocks noChangeAspect="0"/>
          </p:cNvPicPr>
          <p:nvPr/>
        </p:nvPicPr>
        <p:blipFill>
          <a:blip r:embed="rId2">
            <a:extLst/>
          </a:blip>
          <a:stretch>
            <a:fillRect/>
          </a:stretch>
        </p:blipFill>
        <p:spPr>
          <a:xfrm>
            <a:off x="0" y="16809"/>
            <a:ext cx="13004801" cy="9719982"/>
          </a:xfrm>
          <a:prstGeom prst="rect">
            <a:avLst/>
          </a:prstGeom>
          <a:ln w="12700">
            <a:miter lim="400000"/>
          </a:ln>
        </p:spPr>
      </p:pic>
      <p:pic>
        <p:nvPicPr>
          <p:cNvPr id="485" name="pasted-image.png"/>
          <p:cNvPicPr>
            <a:picLocks noChangeAspect="0"/>
          </p:cNvPicPr>
          <p:nvPr/>
        </p:nvPicPr>
        <p:blipFill>
          <a:blip r:embed="rId3">
            <a:extLst/>
          </a:blip>
          <a:stretch>
            <a:fillRect/>
          </a:stretch>
        </p:blipFill>
        <p:spPr>
          <a:xfrm>
            <a:off x="2737563" y="1120311"/>
            <a:ext cx="9762889" cy="2155919"/>
          </a:xfrm>
          <a:prstGeom prst="rect">
            <a:avLst/>
          </a:prstGeom>
          <a:ln w="12700">
            <a:miter lim="400000"/>
          </a:ln>
          <a:effectLst>
            <a:outerShdw sx="100000" sy="100000" kx="0" ky="0" algn="b" rotWithShape="0" blurRad="127000" dist="63500" dir="2513521">
              <a:srgbClr val="000000"/>
            </a:outerShdw>
            <a:reflection blurRad="0" stA="50000" stPos="0" endA="0" endPos="40000" dist="0" dir="5400000" fadeDir="5400000" sx="100000" sy="-100000" kx="0" ky="0" algn="bl" rotWithShape="0"/>
          </a:effectLst>
        </p:spPr>
      </p:pic>
      <p:pic>
        <p:nvPicPr>
          <p:cNvPr id="486" name="pasted-image.png"/>
          <p:cNvPicPr>
            <a:picLocks noChangeAspect="0"/>
          </p:cNvPicPr>
          <p:nvPr/>
        </p:nvPicPr>
        <p:blipFill>
          <a:blip r:embed="rId4">
            <a:extLst/>
          </a:blip>
          <a:srcRect l="43324" t="0" r="38635" b="0"/>
          <a:stretch>
            <a:fillRect/>
          </a:stretch>
        </p:blipFill>
        <p:spPr>
          <a:xfrm>
            <a:off x="764116" y="126583"/>
            <a:ext cx="2830447" cy="3401974"/>
          </a:xfrm>
          <a:prstGeom prst="rect">
            <a:avLst/>
          </a:prstGeom>
          <a:ln w="12700">
            <a:miter lim="400000"/>
          </a:ln>
          <a:effectLst>
            <a:outerShdw sx="100000" sy="100000" kx="0" ky="0" algn="b" rotWithShape="0" blurRad="127000" dist="63500" dir="2513521">
              <a:srgbClr val="000000"/>
            </a:outerShdw>
            <a:reflection blurRad="0" stA="50000" stPos="0" endA="0" endPos="40000" dist="0" dir="5400000" fadeDir="5400000" sx="100000" sy="-100000" kx="0" ky="0" algn="bl" rotWithShape="0"/>
          </a:effectLst>
        </p:spPr>
      </p:pic>
      <p:pic>
        <p:nvPicPr>
          <p:cNvPr id="487" name="pasted-image.png"/>
          <p:cNvPicPr>
            <a:picLocks noChangeAspect="1"/>
          </p:cNvPicPr>
          <p:nvPr/>
        </p:nvPicPr>
        <p:blipFill>
          <a:blip r:embed="rId5">
            <a:extLst/>
          </a:blip>
          <a:srcRect l="39326" t="0" r="34552" b="0"/>
          <a:stretch>
            <a:fillRect/>
          </a:stretch>
        </p:blipFill>
        <p:spPr>
          <a:xfrm>
            <a:off x="2874499" y="267355"/>
            <a:ext cx="2239023" cy="1429292"/>
          </a:xfrm>
          <a:prstGeom prst="rect">
            <a:avLst/>
          </a:prstGeom>
          <a:ln w="12700">
            <a:miter lim="400000"/>
          </a:ln>
        </p:spPr>
      </p:pic>
      <p:pic>
        <p:nvPicPr>
          <p:cNvPr id="488" name="pasted-image.png"/>
          <p:cNvPicPr>
            <a:picLocks noChangeAspect="1"/>
          </p:cNvPicPr>
          <p:nvPr/>
        </p:nvPicPr>
        <p:blipFill>
          <a:blip r:embed="rId6">
            <a:extLst/>
          </a:blip>
          <a:srcRect l="32246" t="0" r="26770" b="0"/>
          <a:stretch>
            <a:fillRect/>
          </a:stretch>
        </p:blipFill>
        <p:spPr>
          <a:xfrm>
            <a:off x="5128815" y="3329582"/>
            <a:ext cx="1986692" cy="808337"/>
          </a:xfrm>
          <a:prstGeom prst="rect">
            <a:avLst/>
          </a:prstGeom>
          <a:ln w="12700">
            <a:miter lim="400000"/>
          </a:ln>
        </p:spPr>
      </p:pic>
      <p:pic>
        <p:nvPicPr>
          <p:cNvPr id="489" name="pasted-image.png"/>
          <p:cNvPicPr>
            <a:picLocks noChangeAspect="1"/>
          </p:cNvPicPr>
          <p:nvPr/>
        </p:nvPicPr>
        <p:blipFill>
          <a:blip r:embed="rId7">
            <a:extLst/>
          </a:blip>
          <a:srcRect l="44338" t="0" r="38442" b="0"/>
          <a:stretch>
            <a:fillRect/>
          </a:stretch>
        </p:blipFill>
        <p:spPr>
          <a:xfrm>
            <a:off x="3126821" y="3131926"/>
            <a:ext cx="2239235" cy="2168526"/>
          </a:xfrm>
          <a:prstGeom prst="rect">
            <a:avLst/>
          </a:prstGeom>
          <a:ln w="12700">
            <a:miter lim="400000"/>
          </a:ln>
          <a:effectLst>
            <a:outerShdw sx="100000" sy="100000" kx="0" ky="0" algn="b" rotWithShape="0" blurRad="127000" dist="63500" dir="2513521">
              <a:srgbClr val="000000">
                <a:alpha val="58102"/>
              </a:srgbClr>
            </a:outerShdw>
          </a:effectLst>
        </p:spPr>
      </p:pic>
      <p:pic>
        <p:nvPicPr>
          <p:cNvPr id="490" name="pasted-image.png"/>
          <p:cNvPicPr>
            <a:picLocks noChangeAspect="1"/>
          </p:cNvPicPr>
          <p:nvPr/>
        </p:nvPicPr>
        <p:blipFill>
          <a:blip r:embed="rId8">
            <a:extLst/>
          </a:blip>
          <a:srcRect l="45413" t="0" r="39309" b="0"/>
          <a:stretch>
            <a:fillRect/>
          </a:stretch>
        </p:blipFill>
        <p:spPr>
          <a:xfrm>
            <a:off x="6879629" y="3131926"/>
            <a:ext cx="1986757" cy="2168526"/>
          </a:xfrm>
          <a:prstGeom prst="rect">
            <a:avLst/>
          </a:prstGeom>
          <a:ln w="12700">
            <a:miter lim="400000"/>
          </a:ln>
          <a:effectLst>
            <a:outerShdw sx="100000" sy="100000" kx="0" ky="0" algn="b" rotWithShape="0" blurRad="127000" dist="63500" dir="2513521">
              <a:srgbClr val="000000">
                <a:alpha val="58102"/>
              </a:srgbClr>
            </a:outerShdw>
          </a:effectLst>
        </p:spPr>
      </p:pic>
      <p:pic>
        <p:nvPicPr>
          <p:cNvPr id="491" name="pasted-image.png"/>
          <p:cNvPicPr>
            <a:picLocks noChangeAspect="1"/>
          </p:cNvPicPr>
          <p:nvPr/>
        </p:nvPicPr>
        <p:blipFill>
          <a:blip r:embed="rId9">
            <a:extLst/>
          </a:blip>
          <a:srcRect l="33923" t="0" r="28163" b="0"/>
          <a:stretch>
            <a:fillRect/>
          </a:stretch>
        </p:blipFill>
        <p:spPr>
          <a:xfrm>
            <a:off x="7916333" y="4055454"/>
            <a:ext cx="2830430" cy="1244873"/>
          </a:xfrm>
          <a:prstGeom prst="rect">
            <a:avLst/>
          </a:prstGeom>
          <a:ln w="12700">
            <a:miter lim="400000"/>
          </a:ln>
          <a:effectLst>
            <a:outerShdw sx="100000" sy="100000" kx="0" ky="0" algn="b" rotWithShape="0" blurRad="127000" dist="63500" dir="2513521">
              <a:srgbClr val="000000">
                <a:alpha val="58102"/>
              </a:srgbClr>
            </a:outerShdw>
          </a:effectLst>
        </p:spPr>
      </p:pic>
      <p:pic>
        <p:nvPicPr>
          <p:cNvPr id="492" name="pasted-image.png"/>
          <p:cNvPicPr>
            <a:picLocks noChangeAspect="1"/>
          </p:cNvPicPr>
          <p:nvPr/>
        </p:nvPicPr>
        <p:blipFill>
          <a:blip r:embed="rId10">
            <a:extLst/>
          </a:blip>
          <a:srcRect l="43324" t="0" r="37717" b="0"/>
          <a:stretch>
            <a:fillRect/>
          </a:stretch>
        </p:blipFill>
        <p:spPr>
          <a:xfrm>
            <a:off x="5001526" y="4055454"/>
            <a:ext cx="1415365" cy="1244905"/>
          </a:xfrm>
          <a:prstGeom prst="rect">
            <a:avLst/>
          </a:prstGeom>
          <a:ln w="12700">
            <a:miter lim="400000"/>
          </a:ln>
          <a:effectLst>
            <a:outerShdw sx="100000" sy="100000" kx="0" ky="0" algn="b" rotWithShape="0" blurRad="127000" dist="63500" dir="2513521">
              <a:srgbClr val="000000">
                <a:alpha val="58102"/>
              </a:srgbClr>
            </a:outerShdw>
          </a:effectLst>
        </p:spPr>
      </p:pic>
      <p:pic>
        <p:nvPicPr>
          <p:cNvPr id="493" name="pasted-image.png"/>
          <p:cNvPicPr>
            <a:picLocks noChangeAspect="0"/>
          </p:cNvPicPr>
          <p:nvPr/>
        </p:nvPicPr>
        <p:blipFill>
          <a:blip r:embed="rId11">
            <a:extLst/>
          </a:blip>
          <a:srcRect l="7645" t="29310" r="22596" b="29310"/>
          <a:stretch>
            <a:fillRect/>
          </a:stretch>
        </p:blipFill>
        <p:spPr>
          <a:xfrm rot="240000">
            <a:off x="3382764" y="5219783"/>
            <a:ext cx="3493823" cy="847795"/>
          </a:xfrm>
          <a:prstGeom prst="rect">
            <a:avLst/>
          </a:prstGeom>
          <a:ln w="12700">
            <a:miter lim="400000"/>
          </a:ln>
          <a:effectLst>
            <a:outerShdw sx="100000" sy="100000" kx="0" ky="0" algn="b" rotWithShape="0" blurRad="127000" dist="63500" dir="2513521">
              <a:srgbClr val="000000">
                <a:alpha val="58102"/>
              </a:srgbClr>
            </a:outerShdw>
          </a:effectLst>
        </p:spPr>
      </p:pic>
      <p:sp>
        <p:nvSpPr>
          <p:cNvPr id="494" name="Shape 494"/>
          <p:cNvSpPr/>
          <p:nvPr/>
        </p:nvSpPr>
        <p:spPr>
          <a:xfrm>
            <a:off x="341478" y="7019192"/>
            <a:ext cx="12321845" cy="2598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August 30-Sept 3, 2016 / Preached Sept 4, 2016</a:t>
            </a:r>
          </a:p>
          <a:p>
            <a:pPr defTabSz="457200">
              <a:defRPr sz="2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501-568-1062 / 501-749-6928 / Email – </a:t>
            </a:r>
            <a:r>
              <a:rPr>
                <a:solidFill>
                  <a:srgbClr val="34A5DA"/>
                </a:solidFill>
                <a:hlinkClick r:id="rId12"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w/ Keynote More lessons: </a:t>
            </a:r>
            <a:r>
              <a:rPr sz="2400">
                <a:solidFill>
                  <a:srgbClr val="34A5DA"/>
                </a:solidFill>
                <a:hlinkClick r:id="rId13" invalidUrl="" action="" tgtFrame="" tooltip="" history="1" highlightClick="0" endSnd="0"/>
              </a:rPr>
              <a:t>http://w65stchurchofchrist.org/coc/sermons/</a:t>
            </a:r>
            <a:r>
              <a:t> </a:t>
            </a:r>
          </a:p>
        </p:txBody>
      </p:sp>
      <p:sp>
        <p:nvSpPr>
          <p:cNvPr id="495" name="Shape 495"/>
          <p:cNvSpPr/>
          <p:nvPr/>
        </p:nvSpPr>
        <p:spPr>
          <a:xfrm>
            <a:off x="-567267" y="5686330"/>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96" name="pasted-image.tiff"/>
          <p:cNvPicPr>
            <a:picLocks noChangeAspect="0"/>
          </p:cNvPicPr>
          <p:nvPr/>
        </p:nvPicPr>
        <p:blipFill>
          <a:blip r:embed="rId14">
            <a:extLst/>
          </a:blip>
          <a:srcRect l="1545" t="4931" r="4326" b="6409"/>
          <a:stretch>
            <a:fillRect/>
          </a:stretch>
        </p:blipFill>
        <p:spPr>
          <a:xfrm rot="480000">
            <a:off x="221200" y="5512594"/>
            <a:ext cx="1987021" cy="1389824"/>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497" name="Shape 497"/>
          <p:cNvSpPr/>
          <p:nvPr/>
        </p:nvSpPr>
        <p:spPr>
          <a:xfrm>
            <a:off x="2327109" y="5867603"/>
            <a:ext cx="4652319"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 6:16 (NKJV)</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nvSpPr>
        <p:spPr>
          <a:xfrm>
            <a:off x="308421" y="215899"/>
            <a:ext cx="12387958" cy="8902701"/>
          </a:xfrm>
          <a:prstGeom prst="rect">
            <a:avLst/>
          </a:prstGeom>
          <a:ln w="12700">
            <a:miter lim="400000"/>
          </a:ln>
          <a:effectLst>
            <a:outerShdw sx="100000" sy="100000" kx="0" ky="0" algn="b" rotWithShape="0" blurRad="165100" dist="181507" dir="5400000">
              <a:srgbClr val="000000">
                <a:alpha val="883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600">
                <a:solidFill>
                  <a:srgbClr val="FFFFFF"/>
                </a:solidFill>
                <a:effectLst>
                  <a:outerShdw sx="100000" sy="100000" kx="0" ky="0" algn="b" rotWithShape="0" blurRad="63500" dist="63500" dir="3197966">
                    <a:srgbClr val="000000"/>
                  </a:outerShdw>
                </a:effectLst>
                <a:latin typeface="Thames Nude Roman"/>
                <a:ea typeface="Thames Nude Roman"/>
                <a:cs typeface="Thames Nude Roman"/>
                <a:sym typeface="Thames Nude Roman"/>
              </a:defRPr>
            </a:pPr>
            <a:r>
              <a:t>Isaiah 55:1–11 (NKJV)</a:t>
            </a:r>
          </a:p>
          <a:p>
            <a:pPr defTabSz="457200">
              <a:defRPr sz="5000">
                <a:solidFill>
                  <a:srgbClr val="FFFFFF"/>
                </a:solidFill>
                <a:effectLst>
                  <a:outerShdw sx="100000" sy="100000" kx="0" ky="0" algn="b" rotWithShape="0" blurRad="63500" dist="63500" dir="3197966">
                    <a:srgbClr val="000000"/>
                  </a:outerShdw>
                </a:effectLst>
                <a:latin typeface="Adelon"/>
                <a:ea typeface="Adelon"/>
                <a:cs typeface="Adelon"/>
                <a:sym typeface="Adelon"/>
              </a:defRPr>
            </a:pPr>
            <a:r>
              <a:rPr baseline="31999"/>
              <a:t>1</a:t>
            </a:r>
            <a:r>
              <a:t> “Ho! Everyone who thirsts, Come to the waters; And you who have no money, Come, buy and eat. Yes, come, buy wine and milk Without money and without price. </a:t>
            </a:r>
            <a:r>
              <a:rPr baseline="31999"/>
              <a:t>2</a:t>
            </a:r>
            <a:r>
              <a:t> Why do you spend money for </a:t>
            </a:r>
            <a:r>
              <a:t>what is</a:t>
            </a:r>
            <a:r>
              <a:t> not bread, And your wages for </a:t>
            </a:r>
            <a:r>
              <a:t>what</a:t>
            </a:r>
            <a:r>
              <a:t> does not satisfy? Listen carefully to Me, and eat </a:t>
            </a:r>
            <a:r>
              <a:t>what is</a:t>
            </a:r>
            <a:r>
              <a:t> good, And let your soul delight itself in abundance. </a:t>
            </a:r>
            <a:r>
              <a:rPr baseline="31999"/>
              <a:t>3</a:t>
            </a:r>
            <a:r>
              <a:t> Incline your ear, and come to Me. Hear, and your soul shall live; And I will make an everlasting covenant with you— The sure mercies of David.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nvSpPr>
        <p:spPr>
          <a:xfrm>
            <a:off x="308421" y="215899"/>
            <a:ext cx="12387958" cy="9321801"/>
          </a:xfrm>
          <a:prstGeom prst="rect">
            <a:avLst/>
          </a:prstGeom>
          <a:ln w="12700">
            <a:miter lim="400000"/>
          </a:ln>
          <a:effectLst>
            <a:outerShdw sx="100000" sy="100000" kx="0" ky="0" algn="b" rotWithShape="0" blurRad="165100" dist="181507" dir="5400000">
              <a:srgbClr val="000000">
                <a:alpha val="883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600">
                <a:solidFill>
                  <a:srgbClr val="FFFFFF"/>
                </a:solidFill>
                <a:effectLst>
                  <a:outerShdw sx="100000" sy="100000" kx="0" ky="0" algn="b" rotWithShape="0" blurRad="63500" dist="63500" dir="3197966">
                    <a:srgbClr val="000000"/>
                  </a:outerShdw>
                </a:effectLst>
                <a:latin typeface="Thames Nude Roman"/>
                <a:ea typeface="Thames Nude Roman"/>
                <a:cs typeface="Thames Nude Roman"/>
                <a:sym typeface="Thames Nude Roman"/>
              </a:defRPr>
            </a:pPr>
            <a:r>
              <a:t>Isaiah 55:1–11 (NKJV)</a:t>
            </a:r>
          </a:p>
          <a:p>
            <a:pPr defTabSz="457200">
              <a:defRPr sz="4900">
                <a:solidFill>
                  <a:srgbClr val="FFFFFF"/>
                </a:solidFill>
                <a:effectLst>
                  <a:outerShdw sx="100000" sy="100000" kx="0" ky="0" algn="b" rotWithShape="0" blurRad="63500" dist="63500" dir="3197966">
                    <a:srgbClr val="000000"/>
                  </a:outerShdw>
                </a:effectLst>
                <a:latin typeface="Adelon"/>
                <a:ea typeface="Adelon"/>
                <a:cs typeface="Adelon"/>
                <a:sym typeface="Adelon"/>
              </a:defRPr>
            </a:pPr>
            <a:r>
              <a:rPr baseline="31999"/>
              <a:t>4</a:t>
            </a:r>
            <a:r>
              <a:t> Indeed I have given him </a:t>
            </a:r>
            <a:r>
              <a:t>as</a:t>
            </a:r>
            <a:r>
              <a:t> a witness to the people, A leader and commander for the people. </a:t>
            </a:r>
            <a:r>
              <a:rPr baseline="31999"/>
              <a:t>5</a:t>
            </a:r>
            <a:r>
              <a:t> Surely you shall call a nation you do not know, And nations </a:t>
            </a:r>
            <a:r>
              <a:t>who</a:t>
            </a:r>
            <a:r>
              <a:t> do not know you shall run to you, Because of the Lord your God, And the Holy One of Israel; For He has glorified you.” </a:t>
            </a:r>
            <a:r>
              <a:rPr baseline="31999"/>
              <a:t>6</a:t>
            </a:r>
            <a:r>
              <a:t> Seek the Lord while He may be found, Call upon Him while He is near. </a:t>
            </a:r>
            <a:r>
              <a:rPr baseline="31999"/>
              <a:t>7</a:t>
            </a:r>
            <a:r>
              <a:t> Let the wicked forsake his way, And the unrighteous man his thoughts; Let him return to the Lord, And He will have mercy on him; And to our God, For He will abundantly pardon.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nvSpPr>
        <p:spPr>
          <a:xfrm>
            <a:off x="308421" y="215899"/>
            <a:ext cx="12387958" cy="9169401"/>
          </a:xfrm>
          <a:prstGeom prst="rect">
            <a:avLst/>
          </a:prstGeom>
          <a:ln w="12700">
            <a:miter lim="400000"/>
          </a:ln>
          <a:effectLst>
            <a:outerShdw sx="100000" sy="100000" kx="0" ky="0" algn="b" rotWithShape="0" blurRad="165100" dist="181507" dir="5400000">
              <a:srgbClr val="000000">
                <a:alpha val="883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600">
                <a:solidFill>
                  <a:srgbClr val="FFFFFF"/>
                </a:solidFill>
                <a:effectLst>
                  <a:outerShdw sx="100000" sy="100000" kx="0" ky="0" algn="b" rotWithShape="0" blurRad="63500" dist="63500" dir="3197966">
                    <a:srgbClr val="000000"/>
                  </a:outerShdw>
                </a:effectLst>
                <a:latin typeface="Thames Nude Roman"/>
                <a:ea typeface="Thames Nude Roman"/>
                <a:cs typeface="Thames Nude Roman"/>
                <a:sym typeface="Thames Nude Roman"/>
              </a:defRPr>
            </a:pPr>
            <a:r>
              <a:t>Isaiah 55:1–11 (NKJV)</a:t>
            </a:r>
          </a:p>
          <a:p>
            <a:pPr defTabSz="457200">
              <a:defRPr sz="4700">
                <a:solidFill>
                  <a:srgbClr val="FFFFFF"/>
                </a:solidFill>
                <a:effectLst>
                  <a:outerShdw sx="100000" sy="100000" kx="0" ky="0" algn="b" rotWithShape="0" blurRad="63500" dist="63500" dir="3197966">
                    <a:srgbClr val="000000"/>
                  </a:outerShdw>
                </a:effectLst>
                <a:latin typeface="Adelon"/>
                <a:ea typeface="Adelon"/>
                <a:cs typeface="Adelon"/>
                <a:sym typeface="Adelon"/>
              </a:defRPr>
            </a:pPr>
            <a:r>
              <a:rPr baseline="31999"/>
              <a:t>8</a:t>
            </a:r>
            <a:r>
              <a:t> “For My thoughts </a:t>
            </a:r>
            <a:r>
              <a:t>are</a:t>
            </a:r>
            <a:r>
              <a:t> not your thoughts, Nor </a:t>
            </a:r>
            <a:r>
              <a:t>are</a:t>
            </a:r>
            <a:r>
              <a:t> your ways My ways,” says the Lord. </a:t>
            </a:r>
            <a:r>
              <a:rPr baseline="31999"/>
              <a:t>9</a:t>
            </a:r>
            <a:r>
              <a:t> “For </a:t>
            </a:r>
            <a:r>
              <a:t>as</a:t>
            </a:r>
            <a:r>
              <a:t> the heavens are higher than the earth, So are My ways higher than your ways, And My thoughts than your thoughts. </a:t>
            </a:r>
            <a:r>
              <a:rPr baseline="31999"/>
              <a:t>10</a:t>
            </a:r>
            <a:r>
              <a:t> “For as the rain comes down, and the snow from heaven, And do not return there, But water the earth, And make it bring forth and bud, That it may give seed to the sower And bread to the eater, </a:t>
            </a:r>
            <a:r>
              <a:rPr baseline="31999"/>
              <a:t>11</a:t>
            </a:r>
            <a:r>
              <a:t> So shall My word be that goes forth from My mouth; It shall not return to Me void, But it shall accomplish what I please, And it shall prosper </a:t>
            </a:r>
            <a:r>
              <a:t>in the thing</a:t>
            </a:r>
            <a:r>
              <a:t> for which I sent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nvSpPr>
        <p:spPr>
          <a:xfrm>
            <a:off x="-770467" y="2111375"/>
            <a:ext cx="8824508"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88"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289"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290" name="Shape 290"/>
          <p:cNvSpPr/>
          <p:nvPr/>
        </p:nvSpPr>
        <p:spPr>
          <a:xfrm>
            <a:off x="2479509" y="2260897"/>
            <a:ext cx="4573285" cy="749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Jeremiah’s Ministry</a:t>
            </a:r>
          </a:p>
        </p:txBody>
      </p:sp>
      <p:sp>
        <p:nvSpPr>
          <p:cNvPr id="291" name="Shape 291"/>
          <p:cNvSpPr/>
          <p:nvPr/>
        </p:nvSpPr>
        <p:spPr>
          <a:xfrm>
            <a:off x="5006737" y="3515128"/>
            <a:ext cx="7822806"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sz="4300">
                <a:solidFill>
                  <a:srgbClr val="FFFFFF"/>
                </a:solidFill>
                <a:latin typeface="Baskerville"/>
                <a:ea typeface="Baskerville"/>
                <a:cs typeface="Baskerville"/>
                <a:sym typeface="Baskerville"/>
              </a:defRPr>
            </a:pPr>
            <a:r>
              <a:t>Judah had rejected the Lord for idols (2:13,32; 5:19; 7:18,31; 17:1-2; 19:4-5). </a:t>
            </a:r>
          </a:p>
          <a:p>
            <a:pPr marL="466164" indent="-466164" algn="l">
              <a:spcBef>
                <a:spcPts val="1800"/>
              </a:spcBef>
              <a:buSzPct val="51000"/>
              <a:buBlip>
                <a:blip r:embed="rId4"/>
              </a:buBlip>
              <a:defRPr sz="4300">
                <a:solidFill>
                  <a:srgbClr val="FFFFFF"/>
                </a:solidFill>
                <a:latin typeface="Baskerville"/>
                <a:ea typeface="Baskerville"/>
                <a:cs typeface="Baskerville"/>
                <a:sym typeface="Baskerville"/>
              </a:defRPr>
            </a:pPr>
            <a:r>
              <a:t>Guilty of gross personal unrighteousness (5:1,7-8,25-28; 6:13). </a:t>
            </a:r>
          </a:p>
          <a:p>
            <a:pPr marL="466164" indent="-466164" algn="l">
              <a:spcBef>
                <a:spcPts val="1800"/>
              </a:spcBef>
              <a:buSzPct val="51000"/>
              <a:buBlip>
                <a:blip r:embed="rId4"/>
              </a:buBlip>
              <a:defRPr sz="4300">
                <a:solidFill>
                  <a:srgbClr val="FFFFFF"/>
                </a:solidFill>
                <a:latin typeface="Baskerville"/>
                <a:ea typeface="Baskerville"/>
                <a:cs typeface="Baskerville"/>
                <a:sym typeface="Baskerville"/>
              </a:defRPr>
            </a:pPr>
            <a:r>
              <a:t>The Jews hypocritically claimed to be God's people (5:2; 7:9-11), </a:t>
            </a:r>
          </a:p>
        </p:txBody>
      </p:sp>
      <p:pic>
        <p:nvPicPr>
          <p:cNvPr id="292" name="image7.png"/>
          <p:cNvPicPr>
            <a:picLocks noChangeAspect="1"/>
          </p:cNvPicPr>
          <p:nvPr/>
        </p:nvPicPr>
        <p:blipFill>
          <a:blip r:embed="rId5">
            <a:extLst/>
          </a:blip>
          <a:stretch>
            <a:fillRect/>
          </a:stretch>
        </p:blipFill>
        <p:spPr>
          <a:xfrm>
            <a:off x="521547" y="3427082"/>
            <a:ext cx="4184285" cy="5950359"/>
          </a:xfrm>
          <a:prstGeom prst="rect">
            <a:avLst/>
          </a:prstGeom>
          <a:ln w="12700">
            <a:miter lim="400000"/>
          </a:ln>
          <a:effectLst>
            <a:reflection blurRad="0" stA="3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wipe(left)" transition="in">
                                      <p:cBhvr>
                                        <p:cTn id="7" dur="1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wipe(left)" transition="in">
                                      <p:cBhvr>
                                        <p:cTn id="12" dur="1500"/>
                                        <p:tgtEl>
                                          <p:spTgt spid="2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nvSpPr>
        <p:spPr>
          <a:xfrm>
            <a:off x="-770467" y="2111375"/>
            <a:ext cx="8824508"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95"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296"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297" name="Shape 297"/>
          <p:cNvSpPr/>
          <p:nvPr/>
        </p:nvSpPr>
        <p:spPr>
          <a:xfrm>
            <a:off x="2479509" y="2260897"/>
            <a:ext cx="4573285" cy="749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Jeremiah’s Ministry</a:t>
            </a:r>
          </a:p>
        </p:txBody>
      </p:sp>
      <p:sp>
        <p:nvSpPr>
          <p:cNvPr id="298" name="Shape 298"/>
          <p:cNvSpPr/>
          <p:nvPr/>
        </p:nvSpPr>
        <p:spPr>
          <a:xfrm>
            <a:off x="4936027" y="3684461"/>
            <a:ext cx="7893516"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sz="4200">
                <a:solidFill>
                  <a:srgbClr val="FFFFFF"/>
                </a:solidFill>
                <a:latin typeface="Baskerville"/>
                <a:ea typeface="Baskerville"/>
                <a:cs typeface="Baskerville"/>
                <a:sym typeface="Baskerville"/>
              </a:defRPr>
            </a:pPr>
            <a:r>
              <a:t>They refused to hear God's word (6:16-19; 7:25-26; 25:3-7; 36:20-24), </a:t>
            </a:r>
          </a:p>
          <a:p>
            <a:pPr marL="466164" indent="-466164" algn="l">
              <a:spcBef>
                <a:spcPts val="1800"/>
              </a:spcBef>
              <a:buSzPct val="51000"/>
              <a:buBlip>
                <a:blip r:embed="rId4"/>
              </a:buBlip>
              <a:defRPr sz="4200">
                <a:solidFill>
                  <a:srgbClr val="FFFFFF"/>
                </a:solidFill>
                <a:latin typeface="Baskerville"/>
                <a:ea typeface="Baskerville"/>
                <a:cs typeface="Baskerville"/>
                <a:sym typeface="Baskerville"/>
              </a:defRPr>
            </a:pPr>
            <a:r>
              <a:t>They refused to be corrected (5:3,21; 6:15; 17:23; 44:15-18), </a:t>
            </a:r>
          </a:p>
          <a:p>
            <a:pPr marL="466164" indent="-466164" algn="l">
              <a:spcBef>
                <a:spcPts val="1800"/>
              </a:spcBef>
              <a:buSzPct val="51000"/>
              <a:buBlip>
                <a:blip r:embed="rId4"/>
              </a:buBlip>
              <a:defRPr sz="4200">
                <a:solidFill>
                  <a:srgbClr val="FFFFFF"/>
                </a:solidFill>
                <a:latin typeface="Baskerville"/>
                <a:ea typeface="Baskerville"/>
                <a:cs typeface="Baskerville"/>
                <a:sym typeface="Baskerville"/>
              </a:defRPr>
            </a:pPr>
            <a:r>
              <a:t>Followed false prophets who spoke what the people wanted to hear (5:30-31; 6:14; 7:8; 14:13-14)</a:t>
            </a:r>
          </a:p>
        </p:txBody>
      </p:sp>
      <p:pic>
        <p:nvPicPr>
          <p:cNvPr id="299" name="image7.png"/>
          <p:cNvPicPr>
            <a:picLocks noChangeAspect="1"/>
          </p:cNvPicPr>
          <p:nvPr/>
        </p:nvPicPr>
        <p:blipFill>
          <a:blip r:embed="rId5">
            <a:extLst/>
          </a:blip>
          <a:stretch>
            <a:fillRect/>
          </a:stretch>
        </p:blipFill>
        <p:spPr>
          <a:xfrm>
            <a:off x="521547" y="3427082"/>
            <a:ext cx="4184285" cy="5950359"/>
          </a:xfrm>
          <a:prstGeom prst="rect">
            <a:avLst/>
          </a:prstGeom>
          <a:ln w="12700">
            <a:miter lim="400000"/>
          </a:ln>
          <a:effectLst>
            <a:reflection blurRad="0" stA="3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8">
                                            <p:txEl>
                                              <p:pRg st="1" end="1"/>
                                            </p:txEl>
                                          </p:spTgt>
                                        </p:tgtEl>
                                        <p:attrNameLst>
                                          <p:attrName>style.visibility</p:attrName>
                                        </p:attrNameLst>
                                      </p:cBhvr>
                                      <p:to>
                                        <p:strVal val="visible"/>
                                      </p:to>
                                    </p:set>
                                    <p:animEffect filter="wipe(left)" transition="in">
                                      <p:cBhvr>
                                        <p:cTn id="7" dur="1500"/>
                                        <p:tgtEl>
                                          <p:spTgt spid="2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8">
                                            <p:txEl>
                                              <p:pRg st="2" end="2"/>
                                            </p:txEl>
                                          </p:spTgt>
                                        </p:tgtEl>
                                        <p:attrNameLst>
                                          <p:attrName>style.visibility</p:attrName>
                                        </p:attrNameLst>
                                      </p:cBhvr>
                                      <p:to>
                                        <p:strVal val="visible"/>
                                      </p:to>
                                    </p:set>
                                    <p:animEffect filter="wipe(left)" transition="in">
                                      <p:cBhvr>
                                        <p:cTn id="12" dur="1500"/>
                                        <p:tgtEl>
                                          <p:spTgt spid="29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nvSpPr>
        <p:spPr>
          <a:xfrm>
            <a:off x="-770467" y="2111375"/>
            <a:ext cx="8824508"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02"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03"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04" name="Shape 304"/>
          <p:cNvSpPr/>
          <p:nvPr/>
        </p:nvSpPr>
        <p:spPr>
          <a:xfrm>
            <a:off x="2479509" y="2260897"/>
            <a:ext cx="4573285" cy="749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Jeremiah’s Ministry</a:t>
            </a:r>
          </a:p>
        </p:txBody>
      </p:sp>
      <p:sp>
        <p:nvSpPr>
          <p:cNvPr id="305" name="Shape 305"/>
          <p:cNvSpPr/>
          <p:nvPr/>
        </p:nvSpPr>
        <p:spPr>
          <a:xfrm>
            <a:off x="4952961" y="3383293"/>
            <a:ext cx="7893516" cy="612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sz="4200">
                <a:solidFill>
                  <a:srgbClr val="FFFFFF"/>
                </a:solidFill>
                <a:latin typeface="Baskerville"/>
                <a:ea typeface="Baskerville"/>
                <a:cs typeface="Baskerville"/>
                <a:sym typeface="Baskerville"/>
              </a:defRPr>
            </a:pPr>
            <a:r>
              <a:t>Called Judah to repent (3:1; 7:4-7) </a:t>
            </a:r>
          </a:p>
          <a:p>
            <a:pPr lvl="1" marL="872564" indent="-466164" algn="l">
              <a:spcBef>
                <a:spcPts val="1800"/>
              </a:spcBef>
              <a:buSzPct val="51000"/>
              <a:buBlip>
                <a:blip r:embed="rId4"/>
              </a:buBlip>
              <a:defRPr sz="3700">
                <a:solidFill>
                  <a:srgbClr val="FFFFFF"/>
                </a:solidFill>
                <a:latin typeface="Baskerville"/>
                <a:ea typeface="Baskerville"/>
                <a:cs typeface="Baskerville"/>
                <a:sym typeface="Baskerville"/>
              </a:defRPr>
            </a:pPr>
            <a:r>
              <a:t>They refused (6:16-17; 20:1-2; 32:2-5; 37:11-21; 38:1-13; 43:1-7). </a:t>
            </a:r>
          </a:p>
          <a:p>
            <a:pPr marL="466164" indent="-466164" algn="l">
              <a:spcBef>
                <a:spcPts val="1800"/>
              </a:spcBef>
              <a:buSzPct val="51000"/>
              <a:buBlip>
                <a:blip r:embed="rId4"/>
              </a:buBlip>
              <a:defRPr sz="4200">
                <a:solidFill>
                  <a:srgbClr val="FFFFFF"/>
                </a:solidFill>
                <a:latin typeface="Baskerville"/>
                <a:ea typeface="Baskerville"/>
                <a:cs typeface="Baskerville"/>
                <a:sym typeface="Baskerville"/>
              </a:defRPr>
            </a:pPr>
            <a:r>
              <a:t>He foretold their destruction (5:9-10,14-18,29; 6:22-26; 7:16,32-34; 14:15-16; 25:8-10). </a:t>
            </a:r>
          </a:p>
          <a:p>
            <a:pPr marL="466164" indent="-466164" algn="l">
              <a:spcBef>
                <a:spcPts val="1800"/>
              </a:spcBef>
              <a:buSzPct val="51000"/>
              <a:buBlip>
                <a:blip r:embed="rId4"/>
              </a:buBlip>
              <a:defRPr sz="4200">
                <a:solidFill>
                  <a:srgbClr val="FFFFFF"/>
                </a:solidFill>
                <a:latin typeface="Baskerville"/>
                <a:ea typeface="Baskerville"/>
                <a:cs typeface="Baskerville"/>
                <a:sym typeface="Baskerville"/>
              </a:defRPr>
            </a:pPr>
            <a:r>
              <a:t>Israel was to be so destroyed as a nation that they could never be made whole again (19:10-11). </a:t>
            </a:r>
          </a:p>
        </p:txBody>
      </p:sp>
      <p:pic>
        <p:nvPicPr>
          <p:cNvPr id="306" name="image7.png"/>
          <p:cNvPicPr>
            <a:picLocks noChangeAspect="1"/>
          </p:cNvPicPr>
          <p:nvPr/>
        </p:nvPicPr>
        <p:blipFill>
          <a:blip r:embed="rId5">
            <a:extLst/>
          </a:blip>
          <a:stretch>
            <a:fillRect/>
          </a:stretch>
        </p:blipFill>
        <p:spPr>
          <a:xfrm>
            <a:off x="521547" y="3427082"/>
            <a:ext cx="4184285" cy="5950359"/>
          </a:xfrm>
          <a:prstGeom prst="rect">
            <a:avLst/>
          </a:prstGeom>
          <a:ln w="12700">
            <a:miter lim="400000"/>
          </a:ln>
          <a:effectLst>
            <a:reflection blurRad="0" stA="3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5">
                                            <p:txEl>
                                              <p:pRg st="1" end="1"/>
                                            </p:txEl>
                                          </p:spTgt>
                                        </p:tgtEl>
                                        <p:attrNameLst>
                                          <p:attrName>style.visibility</p:attrName>
                                        </p:attrNameLst>
                                      </p:cBhvr>
                                      <p:to>
                                        <p:strVal val="visible"/>
                                      </p:to>
                                    </p:set>
                                    <p:animEffect filter="wipe(left)" transition="in">
                                      <p:cBhvr>
                                        <p:cTn id="7" dur="1500"/>
                                        <p:tgtEl>
                                          <p:spTgt spid="3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5">
                                            <p:txEl>
                                              <p:pRg st="2" end="2"/>
                                            </p:txEl>
                                          </p:spTgt>
                                        </p:tgtEl>
                                        <p:attrNameLst>
                                          <p:attrName>style.visibility</p:attrName>
                                        </p:attrNameLst>
                                      </p:cBhvr>
                                      <p:to>
                                        <p:strVal val="visible"/>
                                      </p:to>
                                    </p:set>
                                    <p:animEffect filter="wipe(left)" transition="in">
                                      <p:cBhvr>
                                        <p:cTn id="12" dur="1500"/>
                                        <p:tgtEl>
                                          <p:spTgt spid="3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5">
                                            <p:txEl>
                                              <p:pRg st="3" end="3"/>
                                            </p:txEl>
                                          </p:spTgt>
                                        </p:tgtEl>
                                        <p:attrNameLst>
                                          <p:attrName>style.visibility</p:attrName>
                                        </p:attrNameLst>
                                      </p:cBhvr>
                                      <p:to>
                                        <p:strVal val="visible"/>
                                      </p:to>
                                    </p:set>
                                    <p:animEffect filter="wipe(left)" transition="in">
                                      <p:cBhvr>
                                        <p:cTn id="17" dur="1500"/>
                                        <p:tgtEl>
                                          <p:spTgt spid="30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nvSpPr>
        <p:spPr>
          <a:xfrm>
            <a:off x="662053" y="3548657"/>
            <a:ext cx="12104027" cy="5868195"/>
          </a:xfrm>
          <a:prstGeom prst="roundRect">
            <a:avLst>
              <a:gd name="adj" fmla="val 3246"/>
            </a:avLst>
          </a:prstGeom>
          <a:solidFill>
            <a:srgbClr val="525252">
              <a:alpha val="38421"/>
            </a:srgbClr>
          </a:solidFill>
          <a:ln w="50800">
            <a:solidFill>
              <a:srgbClr val="FFD479"/>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09" name="Shape 309"/>
          <p:cNvSpPr/>
          <p:nvPr/>
        </p:nvSpPr>
        <p:spPr>
          <a:xfrm>
            <a:off x="-770467" y="211137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10"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sp>
        <p:nvSpPr>
          <p:cNvPr id="311" name="Shape 311"/>
          <p:cNvSpPr/>
          <p:nvPr/>
        </p:nvSpPr>
        <p:spPr>
          <a:xfrm>
            <a:off x="2411776" y="2197397"/>
            <a:ext cx="3534687"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53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Rubel Shelly</a:t>
            </a:r>
          </a:p>
        </p:txBody>
      </p:sp>
      <p:sp>
        <p:nvSpPr>
          <p:cNvPr id="312" name="Shape 312"/>
          <p:cNvSpPr/>
          <p:nvPr/>
        </p:nvSpPr>
        <p:spPr>
          <a:xfrm>
            <a:off x="774013" y="3625254"/>
            <a:ext cx="11880107" cy="571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800"/>
              </a:spcBef>
              <a:defRPr>
                <a:latin typeface="Adelon"/>
                <a:ea typeface="Adelon"/>
                <a:cs typeface="Adelon"/>
                <a:sym typeface="Adelon"/>
              </a:defRPr>
            </a:pPr>
            <a:r>
              <a:t> “The Spirit of God is still moving and acting in the church today and we must be more open to it.  The result will be exhilarating changes in the worship and mission of the church.  It has been a mistake to emphasize ‘the old paths’ because we need to be open to change. . . . “The church has got to change.  If it doesn’t change, my kids are not going to stay with it.  I’m probably not going to stay with it… Mine was the last generation that would tolerate indoctrination.”</a:t>
            </a:r>
          </a:p>
          <a:p>
            <a:pPr>
              <a:spcBef>
                <a:spcPts val="1800"/>
              </a:spcBef>
              <a:defRPr sz="3200">
                <a:solidFill>
                  <a:srgbClr val="C9C9C9"/>
                </a:solidFill>
                <a:latin typeface="Adelon"/>
                <a:ea typeface="Adelon"/>
                <a:cs typeface="Adelon"/>
                <a:sym typeface="Adelon"/>
              </a:defRPr>
            </a:pPr>
            <a:r>
              <a:t>-Rubel Shelly - “The Church In The 90’s: The Challenge Of Change” - Behold The Pattern, Goebel Music, 284-322 </a:t>
            </a:r>
          </a:p>
        </p:txBody>
      </p:sp>
      <p:pic>
        <p:nvPicPr>
          <p:cNvPr id="313" name="pasted-image.pdf"/>
          <p:cNvPicPr>
            <a:picLocks noChangeAspect="1"/>
          </p:cNvPicPr>
          <p:nvPr/>
        </p:nvPicPr>
        <p:blipFill>
          <a:blip r:embed="rId3">
            <a:extLst/>
          </a:blip>
          <a:stretch>
            <a:fillRect/>
          </a:stretch>
        </p:blipFill>
        <p:spPr>
          <a:xfrm>
            <a:off x="67733" y="1089047"/>
            <a:ext cx="1984935" cy="2408193"/>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nvSpPr>
        <p:spPr>
          <a:xfrm>
            <a:off x="6934200" y="3031066"/>
            <a:ext cx="5831880" cy="6521253"/>
          </a:xfrm>
          <a:prstGeom prst="roundRect">
            <a:avLst>
              <a:gd name="adj" fmla="val 3267"/>
            </a:avLst>
          </a:prstGeom>
          <a:solidFill>
            <a:srgbClr val="525252">
              <a:alpha val="38421"/>
            </a:srgbClr>
          </a:solidFill>
          <a:ln w="50800">
            <a:solidFill>
              <a:srgbClr val="FFD479"/>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16" name="Shape 316"/>
          <p:cNvSpPr/>
          <p:nvPr/>
        </p:nvSpPr>
        <p:spPr>
          <a:xfrm>
            <a:off x="-770467" y="211137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17" name="Shape 317"/>
          <p:cNvSpPr/>
          <p:nvPr/>
        </p:nvSpPr>
        <p:spPr>
          <a:xfrm>
            <a:off x="2513376" y="2292647"/>
            <a:ext cx="3373637"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The Context …</a:t>
            </a:r>
          </a:p>
        </p:txBody>
      </p:sp>
      <p:pic>
        <p:nvPicPr>
          <p:cNvPr id="318" name="pasted-image.png"/>
          <p:cNvPicPr>
            <a:picLocks noChangeAspect="0"/>
          </p:cNvPicPr>
          <p:nvPr/>
        </p:nvPicPr>
        <p:blipFill>
          <a:blip r:embed="rId3">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19" name="pasted-image.tiff"/>
          <p:cNvPicPr>
            <a:picLocks noChangeAspect="0"/>
          </p:cNvPicPr>
          <p:nvPr/>
        </p:nvPicPr>
        <p:blipFill>
          <a:blip r:embed="rId4">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20" name="Shape 320"/>
          <p:cNvSpPr/>
          <p:nvPr/>
        </p:nvSpPr>
        <p:spPr>
          <a:xfrm>
            <a:off x="7162200" y="3499586"/>
            <a:ext cx="5375879" cy="58166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9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t>Jeremiah 6:10 (NKJV)</a:t>
            </a:r>
          </a:p>
          <a:p>
            <a:pPr defTabSz="457200">
              <a:defRPr sz="39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rPr baseline="31999"/>
              <a:t>10</a:t>
            </a:r>
            <a:r>
              <a:t> To whom shall I speak and give warning, That they may hear? Indeed their ear </a:t>
            </a:r>
            <a:r>
              <a:rPr i="1"/>
              <a:t>is</a:t>
            </a:r>
            <a:r>
              <a:t> uncircumcised, And they cannot give heed. Behold, the word of the Lord is a reproach to them; They have no delight in it.</a:t>
            </a:r>
          </a:p>
        </p:txBody>
      </p:sp>
      <p:sp>
        <p:nvSpPr>
          <p:cNvPr id="321" name="Shape 321"/>
          <p:cNvSpPr/>
          <p:nvPr/>
        </p:nvSpPr>
        <p:spPr>
          <a:xfrm>
            <a:off x="259253" y="3778986"/>
            <a:ext cx="6494069"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6164" indent="-466164" algn="l">
              <a:spcBef>
                <a:spcPts val="1800"/>
              </a:spcBef>
              <a:buSzPct val="51000"/>
              <a:buBlip>
                <a:blip r:embed="rId5"/>
              </a:buBlip>
              <a:defRPr>
                <a:latin typeface="Adelon"/>
                <a:ea typeface="Adelon"/>
                <a:cs typeface="Adelon"/>
                <a:sym typeface="Adelon"/>
              </a:defRPr>
            </a:lvl1pPr>
          </a:lstStyle>
          <a:p>
            <a:pPr/>
            <a:r>
              <a:t>The people’s attitude toward God’s word - 10</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nvSpPr>
        <p:spPr>
          <a:xfrm>
            <a:off x="6934200" y="3031066"/>
            <a:ext cx="5831880" cy="6521253"/>
          </a:xfrm>
          <a:prstGeom prst="roundRect">
            <a:avLst>
              <a:gd name="adj" fmla="val 3267"/>
            </a:avLst>
          </a:prstGeom>
          <a:solidFill>
            <a:srgbClr val="525252">
              <a:alpha val="38421"/>
            </a:srgbClr>
          </a:solidFill>
          <a:ln w="50800">
            <a:solidFill>
              <a:srgbClr val="FFD479"/>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26" name="Shape 326"/>
          <p:cNvSpPr/>
          <p:nvPr/>
        </p:nvSpPr>
        <p:spPr>
          <a:xfrm>
            <a:off x="-770467" y="2111375"/>
            <a:ext cx="7788995" cy="1048346"/>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327" name="Shape 327"/>
          <p:cNvSpPr/>
          <p:nvPr/>
        </p:nvSpPr>
        <p:spPr>
          <a:xfrm>
            <a:off x="2513376" y="2292647"/>
            <a:ext cx="3373637" cy="6858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FFFFFF"/>
                </a:solidFill>
                <a:effectLst>
                  <a:outerShdw sx="100000" sy="100000" kx="0" ky="0" algn="b" rotWithShape="0" blurRad="63500" dist="63500" dir="2777115">
                    <a:srgbClr val="000000"/>
                  </a:outerShdw>
                </a:effectLst>
                <a:latin typeface="Baskerville"/>
                <a:ea typeface="Baskerville"/>
                <a:cs typeface="Baskerville"/>
                <a:sym typeface="Baskerville"/>
              </a:defRPr>
            </a:lvl1pPr>
          </a:lstStyle>
          <a:p>
            <a:pPr/>
            <a:r>
              <a:t>The Context …</a:t>
            </a:r>
          </a:p>
        </p:txBody>
      </p:sp>
      <p:pic>
        <p:nvPicPr>
          <p:cNvPr id="328" name="pasted-image.png"/>
          <p:cNvPicPr>
            <a:picLocks noChangeAspect="0"/>
          </p:cNvPicPr>
          <p:nvPr/>
        </p:nvPicPr>
        <p:blipFill>
          <a:blip r:embed="rId2">
            <a:extLst/>
          </a:blip>
          <a:stretch>
            <a:fillRect/>
          </a:stretch>
        </p:blipFill>
        <p:spPr>
          <a:xfrm>
            <a:off x="211666" y="24870"/>
            <a:ext cx="13004801" cy="1862933"/>
          </a:xfrm>
          <a:prstGeom prst="rect">
            <a:avLst/>
          </a:prstGeom>
          <a:ln w="12700">
            <a:miter lim="400000"/>
          </a:ln>
          <a:effectLst>
            <a:outerShdw sx="100000" sy="100000" kx="0" ky="0" algn="b" rotWithShape="0" blurRad="127000" dist="63500" dir="2513521">
              <a:srgbClr val="000000">
                <a:alpha val="58102"/>
              </a:srgbClr>
            </a:outerShdw>
          </a:effectLst>
        </p:spPr>
      </p:pic>
      <p:pic>
        <p:nvPicPr>
          <p:cNvPr id="329" name="pasted-image.tiff"/>
          <p:cNvPicPr>
            <a:picLocks noChangeAspect="0"/>
          </p:cNvPicPr>
          <p:nvPr/>
        </p:nvPicPr>
        <p:blipFill>
          <a:blip r:embed="rId3">
            <a:extLst/>
          </a:blip>
          <a:srcRect l="1545" t="4931" r="4326" b="6409"/>
          <a:stretch>
            <a:fillRect/>
          </a:stretch>
        </p:blipFill>
        <p:spPr>
          <a:xfrm rot="480000">
            <a:off x="18000" y="1937639"/>
            <a:ext cx="1987021" cy="1389823"/>
          </a:xfrm>
          <a:custGeom>
            <a:avLst/>
            <a:gdLst/>
            <a:ahLst/>
            <a:cxnLst>
              <a:cxn ang="0">
                <a:pos x="wd2" y="hd2"/>
              </a:cxn>
              <a:cxn ang="5400000">
                <a:pos x="wd2" y="hd2"/>
              </a:cxn>
              <a:cxn ang="10800000">
                <a:pos x="wd2" y="hd2"/>
              </a:cxn>
              <a:cxn ang="16200000">
                <a:pos x="wd2" y="hd2"/>
              </a:cxn>
            </a:cxnLst>
            <a:rect l="0" t="0" r="r" b="b"/>
            <a:pathLst>
              <a:path w="21574" h="21540" fill="norm" stroke="1" extrusionOk="0">
                <a:moveTo>
                  <a:pt x="11767" y="11"/>
                </a:moveTo>
                <a:cubicBezTo>
                  <a:pt x="9975" y="-51"/>
                  <a:pt x="9105" y="165"/>
                  <a:pt x="8815" y="743"/>
                </a:cubicBezTo>
                <a:cubicBezTo>
                  <a:pt x="8745" y="883"/>
                  <a:pt x="8604" y="995"/>
                  <a:pt x="8501" y="995"/>
                </a:cubicBezTo>
                <a:cubicBezTo>
                  <a:pt x="8444" y="995"/>
                  <a:pt x="8399" y="1018"/>
                  <a:pt x="8376" y="1056"/>
                </a:cubicBezTo>
                <a:cubicBezTo>
                  <a:pt x="8352" y="1095"/>
                  <a:pt x="8347" y="1149"/>
                  <a:pt x="8363" y="1216"/>
                </a:cubicBezTo>
                <a:cubicBezTo>
                  <a:pt x="8391" y="1338"/>
                  <a:pt x="8316" y="1582"/>
                  <a:pt x="8199" y="1758"/>
                </a:cubicBezTo>
                <a:cubicBezTo>
                  <a:pt x="8025" y="2018"/>
                  <a:pt x="7956" y="2041"/>
                  <a:pt x="7815" y="1874"/>
                </a:cubicBezTo>
                <a:cubicBezTo>
                  <a:pt x="7522" y="1527"/>
                  <a:pt x="7149" y="1298"/>
                  <a:pt x="6777" y="1235"/>
                </a:cubicBezTo>
                <a:cubicBezTo>
                  <a:pt x="6406" y="1172"/>
                  <a:pt x="4788" y="1732"/>
                  <a:pt x="4597" y="1991"/>
                </a:cubicBezTo>
                <a:cubicBezTo>
                  <a:pt x="4560" y="2041"/>
                  <a:pt x="4442" y="2117"/>
                  <a:pt x="4304" y="2194"/>
                </a:cubicBezTo>
                <a:cubicBezTo>
                  <a:pt x="4217" y="2243"/>
                  <a:pt x="4125" y="2294"/>
                  <a:pt x="4028" y="2336"/>
                </a:cubicBezTo>
                <a:cubicBezTo>
                  <a:pt x="3776" y="2443"/>
                  <a:pt x="3424" y="2642"/>
                  <a:pt x="3244" y="2779"/>
                </a:cubicBezTo>
                <a:cubicBezTo>
                  <a:pt x="3064" y="2915"/>
                  <a:pt x="2751" y="3043"/>
                  <a:pt x="2550" y="3055"/>
                </a:cubicBezTo>
                <a:cubicBezTo>
                  <a:pt x="2484" y="3059"/>
                  <a:pt x="2427" y="3071"/>
                  <a:pt x="2369" y="3086"/>
                </a:cubicBezTo>
                <a:cubicBezTo>
                  <a:pt x="2288" y="3123"/>
                  <a:pt x="2207" y="3164"/>
                  <a:pt x="2171" y="3197"/>
                </a:cubicBezTo>
                <a:cubicBezTo>
                  <a:pt x="2153" y="3212"/>
                  <a:pt x="2127" y="3226"/>
                  <a:pt x="2106" y="3240"/>
                </a:cubicBezTo>
                <a:cubicBezTo>
                  <a:pt x="2060" y="3305"/>
                  <a:pt x="1951" y="3357"/>
                  <a:pt x="1830" y="3357"/>
                </a:cubicBezTo>
                <a:cubicBezTo>
                  <a:pt x="1809" y="3357"/>
                  <a:pt x="1794" y="3372"/>
                  <a:pt x="1774" y="3375"/>
                </a:cubicBezTo>
                <a:cubicBezTo>
                  <a:pt x="1729" y="3384"/>
                  <a:pt x="1679" y="3405"/>
                  <a:pt x="1624" y="3455"/>
                </a:cubicBezTo>
                <a:cubicBezTo>
                  <a:pt x="1608" y="3477"/>
                  <a:pt x="1580" y="3497"/>
                  <a:pt x="1580" y="3523"/>
                </a:cubicBezTo>
                <a:cubicBezTo>
                  <a:pt x="1580" y="3703"/>
                  <a:pt x="1147" y="4174"/>
                  <a:pt x="732" y="4489"/>
                </a:cubicBezTo>
                <a:cubicBezTo>
                  <a:pt x="604" y="4614"/>
                  <a:pt x="495" y="4704"/>
                  <a:pt x="439" y="4704"/>
                </a:cubicBezTo>
                <a:cubicBezTo>
                  <a:pt x="437" y="4704"/>
                  <a:pt x="432" y="4698"/>
                  <a:pt x="430" y="4698"/>
                </a:cubicBezTo>
                <a:cubicBezTo>
                  <a:pt x="380" y="4725"/>
                  <a:pt x="343" y="4760"/>
                  <a:pt x="296" y="4790"/>
                </a:cubicBezTo>
                <a:lnTo>
                  <a:pt x="102" y="4938"/>
                </a:lnTo>
                <a:cubicBezTo>
                  <a:pt x="61" y="4977"/>
                  <a:pt x="13" y="5016"/>
                  <a:pt x="3" y="5042"/>
                </a:cubicBezTo>
                <a:cubicBezTo>
                  <a:pt x="-26" y="5121"/>
                  <a:pt x="173" y="6424"/>
                  <a:pt x="447" y="7939"/>
                </a:cubicBezTo>
                <a:cubicBezTo>
                  <a:pt x="721" y="9455"/>
                  <a:pt x="967" y="10848"/>
                  <a:pt x="994" y="11033"/>
                </a:cubicBezTo>
                <a:cubicBezTo>
                  <a:pt x="1022" y="11219"/>
                  <a:pt x="1277" y="12627"/>
                  <a:pt x="1559" y="14158"/>
                </a:cubicBezTo>
                <a:cubicBezTo>
                  <a:pt x="1841" y="15689"/>
                  <a:pt x="2119" y="17204"/>
                  <a:pt x="2175" y="17529"/>
                </a:cubicBezTo>
                <a:cubicBezTo>
                  <a:pt x="2573" y="19829"/>
                  <a:pt x="2826" y="20986"/>
                  <a:pt x="3028" y="21410"/>
                </a:cubicBezTo>
                <a:cubicBezTo>
                  <a:pt x="3037" y="21428"/>
                  <a:pt x="3049" y="21436"/>
                  <a:pt x="3058" y="21453"/>
                </a:cubicBezTo>
                <a:cubicBezTo>
                  <a:pt x="3084" y="21283"/>
                  <a:pt x="3229" y="21264"/>
                  <a:pt x="3455" y="21435"/>
                </a:cubicBezTo>
                <a:cubicBezTo>
                  <a:pt x="3560" y="21514"/>
                  <a:pt x="3647" y="21549"/>
                  <a:pt x="3744" y="21539"/>
                </a:cubicBezTo>
                <a:cubicBezTo>
                  <a:pt x="3840" y="21529"/>
                  <a:pt x="3948" y="21473"/>
                  <a:pt x="4101" y="21367"/>
                </a:cubicBezTo>
                <a:cubicBezTo>
                  <a:pt x="4312" y="21221"/>
                  <a:pt x="4803" y="20896"/>
                  <a:pt x="5196" y="20647"/>
                </a:cubicBezTo>
                <a:cubicBezTo>
                  <a:pt x="6878" y="19582"/>
                  <a:pt x="7157" y="19401"/>
                  <a:pt x="7591" y="19036"/>
                </a:cubicBezTo>
                <a:cubicBezTo>
                  <a:pt x="7844" y="18824"/>
                  <a:pt x="8096" y="18633"/>
                  <a:pt x="8152" y="18611"/>
                </a:cubicBezTo>
                <a:cubicBezTo>
                  <a:pt x="8208" y="18590"/>
                  <a:pt x="8662" y="18330"/>
                  <a:pt x="9160" y="18039"/>
                </a:cubicBezTo>
                <a:cubicBezTo>
                  <a:pt x="10012" y="17542"/>
                  <a:pt x="10986" y="17125"/>
                  <a:pt x="11831" y="16858"/>
                </a:cubicBezTo>
                <a:cubicBezTo>
                  <a:pt x="11848" y="16817"/>
                  <a:pt x="11869" y="16782"/>
                  <a:pt x="11913" y="16754"/>
                </a:cubicBezTo>
                <a:cubicBezTo>
                  <a:pt x="11966" y="16720"/>
                  <a:pt x="12022" y="16708"/>
                  <a:pt x="12077" y="16711"/>
                </a:cubicBezTo>
                <a:cubicBezTo>
                  <a:pt x="12112" y="16712"/>
                  <a:pt x="12136" y="16741"/>
                  <a:pt x="12168" y="16754"/>
                </a:cubicBezTo>
                <a:cubicBezTo>
                  <a:pt x="12449" y="16676"/>
                  <a:pt x="12712" y="16616"/>
                  <a:pt x="12939" y="16588"/>
                </a:cubicBezTo>
                <a:cubicBezTo>
                  <a:pt x="13387" y="16531"/>
                  <a:pt x="13976" y="16377"/>
                  <a:pt x="14249" y="16249"/>
                </a:cubicBezTo>
                <a:cubicBezTo>
                  <a:pt x="14738" y="16020"/>
                  <a:pt x="14925" y="16047"/>
                  <a:pt x="14925" y="16354"/>
                </a:cubicBezTo>
                <a:cubicBezTo>
                  <a:pt x="14925" y="16416"/>
                  <a:pt x="14889" y="16481"/>
                  <a:pt x="14835" y="16544"/>
                </a:cubicBezTo>
                <a:cubicBezTo>
                  <a:pt x="14849" y="16552"/>
                  <a:pt x="14860" y="16592"/>
                  <a:pt x="14874" y="16606"/>
                </a:cubicBezTo>
                <a:cubicBezTo>
                  <a:pt x="14915" y="16606"/>
                  <a:pt x="14952" y="16652"/>
                  <a:pt x="14981" y="16760"/>
                </a:cubicBezTo>
                <a:cubicBezTo>
                  <a:pt x="15108" y="17047"/>
                  <a:pt x="15130" y="17048"/>
                  <a:pt x="15188" y="16797"/>
                </a:cubicBezTo>
                <a:cubicBezTo>
                  <a:pt x="15224" y="16643"/>
                  <a:pt x="15227" y="16415"/>
                  <a:pt x="15197" y="16286"/>
                </a:cubicBezTo>
                <a:cubicBezTo>
                  <a:pt x="15153" y="16098"/>
                  <a:pt x="15358" y="15658"/>
                  <a:pt x="15546" y="15450"/>
                </a:cubicBezTo>
                <a:cubicBezTo>
                  <a:pt x="15285" y="15636"/>
                  <a:pt x="15138" y="15714"/>
                  <a:pt x="15123" y="15634"/>
                </a:cubicBezTo>
                <a:cubicBezTo>
                  <a:pt x="15009" y="15013"/>
                  <a:pt x="15302" y="14496"/>
                  <a:pt x="15774" y="14496"/>
                </a:cubicBezTo>
                <a:cubicBezTo>
                  <a:pt x="15929" y="14496"/>
                  <a:pt x="16040" y="14374"/>
                  <a:pt x="16071" y="14176"/>
                </a:cubicBezTo>
                <a:cubicBezTo>
                  <a:pt x="16104" y="13972"/>
                  <a:pt x="16254" y="13823"/>
                  <a:pt x="16502" y="13746"/>
                </a:cubicBezTo>
                <a:cubicBezTo>
                  <a:pt x="16713" y="13680"/>
                  <a:pt x="16963" y="13555"/>
                  <a:pt x="17054" y="13469"/>
                </a:cubicBezTo>
                <a:cubicBezTo>
                  <a:pt x="17199" y="13331"/>
                  <a:pt x="17787" y="12950"/>
                  <a:pt x="17851" y="12952"/>
                </a:cubicBezTo>
                <a:cubicBezTo>
                  <a:pt x="17864" y="12953"/>
                  <a:pt x="18026" y="12877"/>
                  <a:pt x="18209" y="12786"/>
                </a:cubicBezTo>
                <a:cubicBezTo>
                  <a:pt x="18392" y="12696"/>
                  <a:pt x="18655" y="12587"/>
                  <a:pt x="18795" y="12546"/>
                </a:cubicBezTo>
                <a:cubicBezTo>
                  <a:pt x="18935" y="12505"/>
                  <a:pt x="19443" y="12356"/>
                  <a:pt x="19919" y="12208"/>
                </a:cubicBezTo>
                <a:cubicBezTo>
                  <a:pt x="20514" y="12024"/>
                  <a:pt x="20906" y="11925"/>
                  <a:pt x="21152" y="11913"/>
                </a:cubicBezTo>
                <a:cubicBezTo>
                  <a:pt x="21398" y="11900"/>
                  <a:pt x="21496" y="11968"/>
                  <a:pt x="21496" y="12122"/>
                </a:cubicBezTo>
                <a:cubicBezTo>
                  <a:pt x="21496" y="12380"/>
                  <a:pt x="21087" y="12604"/>
                  <a:pt x="19945" y="12958"/>
                </a:cubicBezTo>
                <a:cubicBezTo>
                  <a:pt x="19608" y="13063"/>
                  <a:pt x="19235" y="13213"/>
                  <a:pt x="18855" y="13377"/>
                </a:cubicBezTo>
                <a:cubicBezTo>
                  <a:pt x="18869" y="13385"/>
                  <a:pt x="18886" y="13383"/>
                  <a:pt x="18898" y="13395"/>
                </a:cubicBezTo>
                <a:cubicBezTo>
                  <a:pt x="18909" y="13406"/>
                  <a:pt x="18912" y="13424"/>
                  <a:pt x="18920" y="13438"/>
                </a:cubicBezTo>
                <a:cubicBezTo>
                  <a:pt x="19512" y="13183"/>
                  <a:pt x="20143" y="12952"/>
                  <a:pt x="20755" y="12786"/>
                </a:cubicBezTo>
                <a:cubicBezTo>
                  <a:pt x="21320" y="12633"/>
                  <a:pt x="21547" y="12506"/>
                  <a:pt x="21574" y="12214"/>
                </a:cubicBezTo>
                <a:cubicBezTo>
                  <a:pt x="21572" y="12166"/>
                  <a:pt x="21572" y="12104"/>
                  <a:pt x="21570" y="12048"/>
                </a:cubicBezTo>
                <a:cubicBezTo>
                  <a:pt x="21557" y="11930"/>
                  <a:pt x="21530" y="11794"/>
                  <a:pt x="21479" y="11624"/>
                </a:cubicBezTo>
                <a:cubicBezTo>
                  <a:pt x="21410" y="11392"/>
                  <a:pt x="21169" y="10904"/>
                  <a:pt x="20945" y="10541"/>
                </a:cubicBezTo>
                <a:cubicBezTo>
                  <a:pt x="20720" y="10178"/>
                  <a:pt x="20566" y="9809"/>
                  <a:pt x="20600" y="9717"/>
                </a:cubicBezTo>
                <a:cubicBezTo>
                  <a:pt x="20636" y="9620"/>
                  <a:pt x="20608" y="9600"/>
                  <a:pt x="20536" y="9674"/>
                </a:cubicBezTo>
                <a:cubicBezTo>
                  <a:pt x="20456" y="9755"/>
                  <a:pt x="20391" y="9677"/>
                  <a:pt x="20355" y="9446"/>
                </a:cubicBezTo>
                <a:cubicBezTo>
                  <a:pt x="20323" y="9248"/>
                  <a:pt x="20249" y="9110"/>
                  <a:pt x="20187" y="9145"/>
                </a:cubicBezTo>
                <a:cubicBezTo>
                  <a:pt x="20163" y="9158"/>
                  <a:pt x="19877" y="8760"/>
                  <a:pt x="19553" y="8290"/>
                </a:cubicBezTo>
                <a:cubicBezTo>
                  <a:pt x="19487" y="8274"/>
                  <a:pt x="19417" y="8175"/>
                  <a:pt x="19299" y="7952"/>
                </a:cubicBezTo>
                <a:cubicBezTo>
                  <a:pt x="19288" y="7930"/>
                  <a:pt x="19284" y="7906"/>
                  <a:pt x="19273" y="7884"/>
                </a:cubicBezTo>
                <a:cubicBezTo>
                  <a:pt x="18952" y="7404"/>
                  <a:pt x="18515" y="6722"/>
                  <a:pt x="18097" y="6075"/>
                </a:cubicBezTo>
                <a:cubicBezTo>
                  <a:pt x="18087" y="6067"/>
                  <a:pt x="18085" y="6060"/>
                  <a:pt x="18079" y="6051"/>
                </a:cubicBezTo>
                <a:cubicBezTo>
                  <a:pt x="18067" y="6032"/>
                  <a:pt x="18055" y="6013"/>
                  <a:pt x="18041" y="5996"/>
                </a:cubicBezTo>
                <a:cubicBezTo>
                  <a:pt x="17993" y="5938"/>
                  <a:pt x="17940" y="5881"/>
                  <a:pt x="17920" y="5811"/>
                </a:cubicBezTo>
                <a:cubicBezTo>
                  <a:pt x="17725" y="5509"/>
                  <a:pt x="17591" y="5304"/>
                  <a:pt x="17386" y="4981"/>
                </a:cubicBezTo>
                <a:cubicBezTo>
                  <a:pt x="16907" y="4228"/>
                  <a:pt x="16580" y="3718"/>
                  <a:pt x="16252" y="3209"/>
                </a:cubicBezTo>
                <a:cubicBezTo>
                  <a:pt x="16159" y="3109"/>
                  <a:pt x="16067" y="2963"/>
                  <a:pt x="15998" y="2815"/>
                </a:cubicBezTo>
                <a:cubicBezTo>
                  <a:pt x="14790" y="949"/>
                  <a:pt x="14590" y="754"/>
                  <a:pt x="14309" y="743"/>
                </a:cubicBezTo>
                <a:cubicBezTo>
                  <a:pt x="14076" y="733"/>
                  <a:pt x="13829" y="595"/>
                  <a:pt x="13697" y="398"/>
                </a:cubicBezTo>
                <a:cubicBezTo>
                  <a:pt x="13501" y="104"/>
                  <a:pt x="13293" y="63"/>
                  <a:pt x="11767" y="11"/>
                </a:cubicBezTo>
                <a:close/>
                <a:moveTo>
                  <a:pt x="15546" y="15450"/>
                </a:moveTo>
                <a:cubicBezTo>
                  <a:pt x="15608" y="15380"/>
                  <a:pt x="15669" y="15333"/>
                  <a:pt x="15718" y="15333"/>
                </a:cubicBezTo>
                <a:cubicBezTo>
                  <a:pt x="15839" y="15333"/>
                  <a:pt x="16308" y="15030"/>
                  <a:pt x="17015" y="14484"/>
                </a:cubicBezTo>
                <a:cubicBezTo>
                  <a:pt x="17389" y="14195"/>
                  <a:pt x="17933" y="13888"/>
                  <a:pt x="18540" y="13604"/>
                </a:cubicBezTo>
                <a:cubicBezTo>
                  <a:pt x="18536" y="13574"/>
                  <a:pt x="18536" y="13546"/>
                  <a:pt x="18545" y="13518"/>
                </a:cubicBezTo>
                <a:cubicBezTo>
                  <a:pt x="17855" y="13834"/>
                  <a:pt x="17191" y="14189"/>
                  <a:pt x="16808" y="14484"/>
                </a:cubicBezTo>
                <a:cubicBezTo>
                  <a:pt x="16472" y="14744"/>
                  <a:pt x="15991" y="15117"/>
                  <a:pt x="15735" y="15314"/>
                </a:cubicBezTo>
                <a:cubicBezTo>
                  <a:pt x="15646" y="15383"/>
                  <a:pt x="15613" y="15402"/>
                  <a:pt x="15546" y="15450"/>
                </a:cubicBezTo>
                <a:close/>
              </a:path>
            </a:pathLst>
          </a:custGeom>
          <a:ln w="12700">
            <a:miter lim="400000"/>
          </a:ln>
        </p:spPr>
      </p:pic>
      <p:sp>
        <p:nvSpPr>
          <p:cNvPr id="330" name="Shape 330"/>
          <p:cNvSpPr/>
          <p:nvPr/>
        </p:nvSpPr>
        <p:spPr>
          <a:xfrm>
            <a:off x="7162200" y="3499586"/>
            <a:ext cx="5375879" cy="58166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9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t>Jeremiah 6:11–12 (NKJV)</a:t>
            </a:r>
          </a:p>
          <a:p>
            <a:pPr defTabSz="457200">
              <a:defRPr sz="3900">
                <a:solidFill>
                  <a:srgbClr val="FFFFFF"/>
                </a:solidFill>
                <a:effectLst>
                  <a:outerShdw sx="100000" sy="100000" kx="0" ky="0" algn="b" rotWithShape="0" blurRad="76200" dist="63500" dir="2285980">
                    <a:srgbClr val="000000"/>
                  </a:outerShdw>
                </a:effectLst>
                <a:latin typeface="Baskerville"/>
                <a:ea typeface="Baskerville"/>
                <a:cs typeface="Baskerville"/>
                <a:sym typeface="Baskerville"/>
              </a:defRPr>
            </a:pPr>
            <a:r>
              <a:rPr baseline="31999"/>
              <a:t>11</a:t>
            </a:r>
            <a:r>
              <a:t> Therefore I am full of the fury of the Lord. I am weary of holding </a:t>
            </a:r>
            <a:r>
              <a:rPr i="1"/>
              <a:t>it</a:t>
            </a:r>
            <a:r>
              <a:t> in. “I will pour it out on the children outside, And on the assembly of young men together; For even the husband shall be taken with the wife, …</a:t>
            </a:r>
          </a:p>
        </p:txBody>
      </p:sp>
      <p:sp>
        <p:nvSpPr>
          <p:cNvPr id="331" name="Shape 331"/>
          <p:cNvSpPr/>
          <p:nvPr/>
        </p:nvSpPr>
        <p:spPr>
          <a:xfrm>
            <a:off x="259253" y="3778986"/>
            <a:ext cx="6494069" cy="256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6164" indent="-466164" algn="l">
              <a:spcBef>
                <a:spcPts val="1800"/>
              </a:spcBef>
              <a:buSzPct val="51000"/>
              <a:buBlip>
                <a:blip r:embed="rId4"/>
              </a:buBlip>
              <a:defRPr>
                <a:latin typeface="Adelon"/>
                <a:ea typeface="Adelon"/>
                <a:cs typeface="Adelon"/>
                <a:sym typeface="Adelon"/>
              </a:defRPr>
            </a:pPr>
            <a:r>
              <a:t>The people’s attitude toward God’s word - 10</a:t>
            </a:r>
          </a:p>
          <a:p>
            <a:pPr marL="466164" indent="-466164" algn="l">
              <a:spcBef>
                <a:spcPts val="1800"/>
              </a:spcBef>
              <a:buSzPct val="51000"/>
              <a:buBlip>
                <a:blip r:embed="rId4"/>
              </a:buBlip>
              <a:defRPr>
                <a:latin typeface="Adelon"/>
                <a:ea typeface="Adelon"/>
                <a:cs typeface="Adelon"/>
                <a:sym typeface="Adelon"/>
              </a:defRPr>
            </a:pPr>
            <a:r>
              <a:t>The consequences of the people’s disobedience - 11,12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