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3175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3175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solidFill>
                  <a:srgbClr val="A29A85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1005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800"/>
              </a:spcBef>
              <a:buClrTx/>
              <a:buSzTx/>
              <a:buNone/>
              <a:defRPr i="1" sz="48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Num" sz="quarter" idx="2"/>
          </p:nvPr>
        </p:nvSpPr>
        <p:spPr>
          <a:xfrm>
            <a:off x="11983211" y="8882098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ClrTx/>
              <a:buChar char="»"/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06235" indent="-449035" defTabSz="1300480">
              <a:spcBef>
                <a:spcPts val="1000"/>
              </a:spcBef>
              <a:buClrTx/>
              <a:buChar char="–"/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33500" defTabSz="1300480">
              <a:spcBef>
                <a:spcPts val="1000"/>
              </a:spcBef>
              <a:buClrTx/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74520" indent="-502920" defTabSz="1300480">
              <a:spcBef>
                <a:spcPts val="1000"/>
              </a:spcBef>
              <a:buClrTx/>
              <a:buChar char="–"/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387600" indent="-558800" defTabSz="1300480">
              <a:spcBef>
                <a:spcPts val="1000"/>
              </a:spcBef>
              <a:buClrTx/>
              <a:buChar char="»"/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/>
          <p:nvPr>
            <p:ph type="sldNum" sz="quarter" idx="2"/>
          </p:nvPr>
        </p:nvSpPr>
        <p:spPr>
          <a:xfrm>
            <a:off x="11983211" y="8882098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0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xfrm>
            <a:off x="758613" y="4443306"/>
            <a:ext cx="9536854" cy="144046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5600">
                <a:solidFill>
                  <a:srgbClr val="A5984D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xfrm>
            <a:off x="866986" y="6177279"/>
            <a:ext cx="8669868" cy="130048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ClrTx/>
              <a:buSzTx/>
              <a:buNone/>
              <a:defRPr i="1" sz="4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indent="457200" algn="ctr" defTabSz="1300480">
              <a:spcBef>
                <a:spcPts val="1000"/>
              </a:spcBef>
              <a:buClrTx/>
              <a:buSzTx/>
              <a:buNone/>
              <a:defRPr i="1" sz="4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indent="914400" algn="ctr" defTabSz="1300480">
              <a:spcBef>
                <a:spcPts val="1000"/>
              </a:spcBef>
              <a:buClrTx/>
              <a:buSzTx/>
              <a:buNone/>
              <a:defRPr i="1" sz="4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indent="1371600" algn="ctr" defTabSz="1300480">
              <a:spcBef>
                <a:spcPts val="1000"/>
              </a:spcBef>
              <a:buClrTx/>
              <a:buSzTx/>
              <a:buNone/>
              <a:defRPr i="1" sz="4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indent="1828800" algn="ctr" defTabSz="1300480">
              <a:spcBef>
                <a:spcPts val="1000"/>
              </a:spcBef>
              <a:buClrTx/>
              <a:buSzTx/>
              <a:buNone/>
              <a:defRPr i="1" sz="4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hape 149"/>
          <p:cNvSpPr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xfrm>
            <a:off x="650239" y="390595"/>
            <a:ext cx="10295468" cy="1126632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5600">
                <a:solidFill>
                  <a:srgbClr val="A5984D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7" name="Shape 157"/>
          <p:cNvSpPr/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ClrTx/>
              <a:buChar char="»"/>
              <a:defRPr i="1" sz="4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06235" indent="-449035" defTabSz="1300480">
              <a:spcBef>
                <a:spcPts val="1000"/>
              </a:spcBef>
              <a:buClrTx/>
              <a:buChar char="–"/>
              <a:defRPr i="1" sz="4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33500" defTabSz="1300480">
              <a:spcBef>
                <a:spcPts val="1000"/>
              </a:spcBef>
              <a:buClrTx/>
              <a:defRPr i="1" sz="4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74520" indent="-502920" defTabSz="1300480">
              <a:spcBef>
                <a:spcPts val="1000"/>
              </a:spcBef>
              <a:buClrTx/>
              <a:buChar char="–"/>
              <a:defRPr i="1" sz="4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387600" indent="-558800" defTabSz="1300480">
              <a:spcBef>
                <a:spcPts val="1000"/>
              </a:spcBef>
              <a:buClrTx/>
              <a:buChar char="»"/>
              <a:defRPr i="1" sz="4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hape 158"/>
          <p:cNvSpPr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gradFill flip="none" rotWithShape="1">
          <a:gsLst>
            <a:gs pos="0">
              <a:srgbClr val="242C33"/>
            </a:gs>
            <a:gs pos="64999">
              <a:srgbClr val="273037"/>
            </a:gs>
            <a:gs pos="100000">
              <a:srgbClr val="5E6A7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Num" sz="quarter" idx="2"/>
          </p:nvPr>
        </p:nvSpPr>
        <p:spPr>
          <a:xfrm>
            <a:off x="12565778" y="146952"/>
            <a:ext cx="368769" cy="3520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2819400" y="1257300"/>
            <a:ext cx="7366000" cy="537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028700" y="6743700"/>
            <a:ext cx="10972800" cy="1524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028700" y="8255000"/>
            <a:ext cx="10972800" cy="119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Num" sz="quarter" idx="2"/>
          </p:nvPr>
        </p:nvSpPr>
        <p:spPr>
          <a:xfrm>
            <a:off x="12269886" y="8976012"/>
            <a:ext cx="250628" cy="281237"/>
          </a:xfrm>
          <a:prstGeom prst="rect">
            <a:avLst/>
          </a:prstGeom>
        </p:spPr>
        <p:txBody>
          <a:bodyPr lIns="0" tIns="0" rIns="0" bIns="0" anchor="ctr"/>
          <a:lstStyle>
            <a:lvl1pPr defTabSz="1300480">
              <a:defRPr sz="2200">
                <a:solidFill>
                  <a:srgbClr val="FCED9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quarter" idx="13"/>
          </p:nvPr>
        </p:nvSpPr>
        <p:spPr>
          <a:xfrm>
            <a:off x="7664450" y="2044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762000" y="2311400"/>
            <a:ext cx="6324600" cy="3187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762000" y="5626100"/>
            <a:ext cx="63246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7410450" y="2806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400"/>
            </a:lvl1pPr>
            <a:lvl2pPr>
              <a:spcBef>
                <a:spcPts val="3800"/>
              </a:spcBef>
              <a:defRPr sz="3400"/>
            </a:lvl2pPr>
            <a:lvl3pPr>
              <a:spcBef>
                <a:spcPts val="3800"/>
              </a:spcBef>
              <a:defRPr sz="3400"/>
            </a:lvl3pPr>
            <a:lvl4pPr marL="1625600">
              <a:spcBef>
                <a:spcPts val="3800"/>
              </a:spcBef>
              <a:defRPr sz="3400"/>
            </a:lvl4pPr>
            <a:lvl5pPr marL="2070100">
              <a:spcBef>
                <a:spcPts val="380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7394351" y="4637752"/>
            <a:ext cx="4686301" cy="4152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7394351" y="927100"/>
            <a:ext cx="4686301" cy="285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14400" y="927100"/>
            <a:ext cx="5626100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181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1562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1943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2324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2705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3086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3467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http://" TargetMode="External"/><Relationship Id="rId6" Type="http://schemas.openxmlformats.org/officeDocument/2006/relationships/hyperlink" Target="http://w65stchurchofchrist.org/coc/sermons/" TargetMode="Externa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9471" y="4171949"/>
            <a:ext cx="7648791" cy="1409702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424242">
                <a:alpha val="40000"/>
              </a:srgbClr>
            </a:outerShdw>
          </a:effectLst>
        </p:spPr>
      </p:pic>
      <p:sp>
        <p:nvSpPr>
          <p:cNvPr id="183" name="Shape 183"/>
          <p:cNvSpPr/>
          <p:nvPr/>
        </p:nvSpPr>
        <p:spPr>
          <a:xfrm>
            <a:off x="636116" y="2819252"/>
            <a:ext cx="11732568" cy="138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Various Exhortations For Those Looking For Jesus’ Return</a:t>
            </a:r>
          </a:p>
        </p:txBody>
      </p:sp>
      <p:pic>
        <p:nvPicPr>
          <p:cNvPr id="184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6637" t="0" r="6637" b="0"/>
          <a:stretch>
            <a:fillRect/>
          </a:stretch>
        </p:blipFill>
        <p:spPr>
          <a:xfrm>
            <a:off x="267096" y="278870"/>
            <a:ext cx="12470616" cy="23977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33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34" name="pasted-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501" y="1523470"/>
            <a:ext cx="10947798" cy="1926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35" name="Shape 235"/>
          <p:cNvSpPr/>
          <p:nvPr/>
        </p:nvSpPr>
        <p:spPr>
          <a:xfrm>
            <a:off x="1547887" y="1807062"/>
            <a:ext cx="10183664" cy="13597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Proper Response To Those Over Us In The Lord — 5:12-13</a:t>
            </a:r>
          </a:p>
        </p:txBody>
      </p:sp>
      <p:pic>
        <p:nvPicPr>
          <p:cNvPr id="236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237" name="Shape 237"/>
          <p:cNvSpPr/>
          <p:nvPr/>
        </p:nvSpPr>
        <p:spPr>
          <a:xfrm>
            <a:off x="444202" y="3503744"/>
            <a:ext cx="4493221" cy="5613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t>1 Thessalonians 5:12–13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rPr baseline="31999"/>
              <a:t>12</a:t>
            </a:r>
            <a:r>
              <a:t> And we urge you, brethren, to recognize those who labor among you, and are over you in the Lord and admonish you, </a:t>
            </a:r>
            <a:r>
              <a:rPr baseline="31999"/>
              <a:t>13</a:t>
            </a:r>
            <a:r>
              <a:t> and to esteem them very highly in love for their work’s sake. Be at peace among yourselves.</a:t>
            </a:r>
          </a:p>
        </p:txBody>
      </p:sp>
      <p:sp>
        <p:nvSpPr>
          <p:cNvPr id="238" name="Shape 238"/>
          <p:cNvSpPr/>
          <p:nvPr/>
        </p:nvSpPr>
        <p:spPr>
          <a:xfrm>
            <a:off x="5098699" y="3455156"/>
            <a:ext cx="7577642" cy="58940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1400"/>
              </a:spcBef>
              <a:buSzPct val="50000"/>
              <a:buBlip>
                <a:blip r:embed="rId6"/>
              </a:buBlip>
              <a:defRPr sz="34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Recognize them</a:t>
            </a:r>
            <a:r>
              <a:t> — a reference to elders — [</a:t>
            </a:r>
            <a:r>
              <a:rPr i="1"/>
              <a:t>acknowledge those over you &amp; admonish you</a:t>
            </a:r>
            <a:r>
              <a:t>] — (12; Ac 14:23; 20:17,28; 1 Pe 5:1-2; 1 Ti 3:1-7; Ti 1:5-9) </a:t>
            </a:r>
          </a:p>
          <a:p>
            <a:pPr marL="440054" indent="-440054" algn="l">
              <a:spcBef>
                <a:spcPts val="1400"/>
              </a:spcBef>
              <a:buSzPct val="50000"/>
              <a:buBlip>
                <a:blip r:embed="rId6"/>
              </a:buBlip>
              <a:defRPr sz="34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Esteem them very highly in love for their works sake</a:t>
            </a:r>
            <a:r>
              <a:t> — </a:t>
            </a:r>
            <a:r>
              <a:rPr i="1"/>
              <a:t>respect and appreciate their work</a:t>
            </a:r>
            <a:r>
              <a:t> —(13; Heb 13:17; Phili 2:29; 1 Tim 5:17; 1 Pet 5:5)</a:t>
            </a:r>
          </a:p>
          <a:p>
            <a:pPr marL="440054" indent="-440054" algn="l">
              <a:spcBef>
                <a:spcPts val="1400"/>
              </a:spcBef>
              <a:buSzPct val="50000"/>
              <a:buBlip>
                <a:blip r:embed="rId6"/>
              </a:buBlip>
              <a:defRPr sz="34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Be at peace among yourselves</a:t>
            </a:r>
            <a:r>
              <a:t> — humility &amp; love promotes peace — (14; Heb 13:17; Ja 3:17-18; Ro 14:17-19)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853" y="1439894"/>
            <a:ext cx="11557094" cy="19271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41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42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43" name="Shape 243"/>
          <p:cNvSpPr/>
          <p:nvPr/>
        </p:nvSpPr>
        <p:spPr>
          <a:xfrm>
            <a:off x="1547887" y="1807062"/>
            <a:ext cx="10183664" cy="13597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Proper Response To Spiritual Needs of The Body — 5:14,15</a:t>
            </a:r>
          </a:p>
        </p:txBody>
      </p:sp>
      <p:pic>
        <p:nvPicPr>
          <p:cNvPr id="244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245" name="Shape 245"/>
          <p:cNvSpPr/>
          <p:nvPr/>
        </p:nvSpPr>
        <p:spPr>
          <a:xfrm>
            <a:off x="444202" y="3503744"/>
            <a:ext cx="4493221" cy="593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t>1 Thessalonians 5:14–15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rPr baseline="31999"/>
              <a:t>14</a:t>
            </a:r>
            <a:r>
              <a:t> Now we exhort you, brethren, warn those who are unruly, comfort the fainthearted, uphold the weak, be patient with all. </a:t>
            </a:r>
            <a:r>
              <a:rPr baseline="31999"/>
              <a:t>15</a:t>
            </a:r>
            <a:r>
              <a:t> See that no one renders evil for evil to anyone, but always pursue what is good both for yourselves and for all.</a:t>
            </a:r>
          </a:p>
        </p:txBody>
      </p:sp>
      <p:sp>
        <p:nvSpPr>
          <p:cNvPr id="246" name="Shape 246"/>
          <p:cNvSpPr/>
          <p:nvPr/>
        </p:nvSpPr>
        <p:spPr>
          <a:xfrm>
            <a:off x="5098699" y="3455156"/>
            <a:ext cx="7577642" cy="60849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1400"/>
              </a:spcBef>
              <a:buSzPct val="50000"/>
              <a:buBlip>
                <a:blip r:embed="rId6"/>
              </a:buBlip>
              <a:defRPr sz="34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Warn those who are unruly</a:t>
            </a:r>
            <a:r>
              <a:t> — </a:t>
            </a:r>
            <a:r>
              <a:rPr i="1"/>
              <a:t>warn those out of rank </a:t>
            </a:r>
            <a:r>
              <a:t>— (14; Ac 20:31; 2 Tim 4:1,2; 1 Cor 5:1-13; 2 Thes 3:6-15) </a:t>
            </a:r>
          </a:p>
          <a:p>
            <a:pPr marL="440054" indent="-440054" algn="l">
              <a:spcBef>
                <a:spcPts val="1400"/>
              </a:spcBef>
              <a:buSzPct val="50000"/>
              <a:buBlip>
                <a:blip r:embed="rId6"/>
              </a:buBlip>
              <a:defRPr sz="34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Comfort the fainthearted</a:t>
            </a:r>
            <a:r>
              <a:t> — </a:t>
            </a:r>
            <a:r>
              <a:rPr i="1"/>
              <a:t>Various conditions might lead some to lose heart</a:t>
            </a:r>
            <a:r>
              <a:t> —(14; 4:18; 5:11; Eph 3:13; Gal 6:9)</a:t>
            </a:r>
          </a:p>
          <a:p>
            <a:pPr marL="440054" indent="-440054" algn="l">
              <a:spcBef>
                <a:spcPts val="1400"/>
              </a:spcBef>
              <a:buSzPct val="50000"/>
              <a:buBlip>
                <a:blip r:embed="rId6"/>
              </a:buBlip>
              <a:defRPr sz="34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Uphold the weak</a:t>
            </a:r>
            <a:r>
              <a:t> —</a:t>
            </a:r>
            <a:r>
              <a:rPr i="1"/>
              <a:t> those spiritually weak due to insufficient knowledge / faith</a:t>
            </a:r>
            <a:r>
              <a:t> — (14; Ro 14:1-3; 15:1,2; Jam 5:13-16; etc.)</a:t>
            </a:r>
          </a:p>
          <a:p>
            <a:pPr marL="440054" indent="-440054" algn="l">
              <a:spcBef>
                <a:spcPts val="1400"/>
              </a:spcBef>
              <a:buSzPct val="50000"/>
              <a:buBlip>
                <a:blip r:embed="rId6"/>
              </a:buBlip>
              <a:defRPr sz="34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Be patient with all</a:t>
            </a:r>
            <a:r>
              <a:t> — </a:t>
            </a:r>
            <a:r>
              <a:rPr i="1"/>
              <a:t>All need it</a:t>
            </a:r>
            <a:r>
              <a:t> — (14; 1 Cor 13:4,5; Eph 4:3; Col 3:12,13)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853" y="1439894"/>
            <a:ext cx="11557094" cy="19271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49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50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51" name="Shape 251"/>
          <p:cNvSpPr/>
          <p:nvPr/>
        </p:nvSpPr>
        <p:spPr>
          <a:xfrm>
            <a:off x="1547887" y="1807062"/>
            <a:ext cx="10183664" cy="13597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Proper Response To Spiritual Needs of The Body — 5:14,15</a:t>
            </a:r>
          </a:p>
        </p:txBody>
      </p:sp>
      <p:pic>
        <p:nvPicPr>
          <p:cNvPr id="252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253" name="Shape 253"/>
          <p:cNvSpPr/>
          <p:nvPr/>
        </p:nvSpPr>
        <p:spPr>
          <a:xfrm>
            <a:off x="444202" y="3503744"/>
            <a:ext cx="4493221" cy="593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t>1 Thessalonians 5:14–15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rPr baseline="31999"/>
              <a:t>14</a:t>
            </a:r>
            <a:r>
              <a:t> Now we exhort you, brethren, warn those who are unruly, comfort the fainthearted, uphold the weak, be patient with all. </a:t>
            </a:r>
            <a:r>
              <a:rPr baseline="31999"/>
              <a:t>15</a:t>
            </a:r>
            <a:r>
              <a:t> See that no one renders evil for evil to anyone, but always pursue what is good both for yourselves and for all.</a:t>
            </a:r>
          </a:p>
        </p:txBody>
      </p:sp>
      <p:sp>
        <p:nvSpPr>
          <p:cNvPr id="254" name="Shape 254"/>
          <p:cNvSpPr/>
          <p:nvPr/>
        </p:nvSpPr>
        <p:spPr>
          <a:xfrm>
            <a:off x="5098699" y="3455156"/>
            <a:ext cx="7577642" cy="57162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1400"/>
              </a:spcBef>
              <a:buSzPct val="50000"/>
              <a:buBlip>
                <a:blip r:embed="rId6"/>
              </a:buBlip>
              <a:defRPr sz="34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See that no one renders evil for evil to anyone</a:t>
            </a:r>
            <a:r>
              <a:t> — </a:t>
            </a:r>
            <a:r>
              <a:rPr i="1"/>
              <a:t>two wrongs NEVER make a right </a:t>
            </a:r>
            <a:r>
              <a:t>— (15; cf. Pro 20:22; Matt. 5:38–48; Rom. 12:17–21; 1 Peter 3:9)</a:t>
            </a:r>
          </a:p>
          <a:p>
            <a:pPr marL="440054" indent="-440054" algn="l">
              <a:spcBef>
                <a:spcPts val="1400"/>
              </a:spcBef>
              <a:buSzPct val="50000"/>
              <a:buBlip>
                <a:blip r:embed="rId6"/>
              </a:buBlip>
              <a:defRPr sz="3400">
                <a:solidFill>
                  <a:srgbClr val="000000"/>
                </a:solidFill>
              </a:defRPr>
            </a:pPr>
            <a:r>
              <a:t>A</a:t>
            </a: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lways pursue what is good both for yourselves and for all</a:t>
            </a:r>
            <a:r>
              <a:t> — note - NOT merely restraining from evil - but an active pursuit of kindness in here enjoined — </a:t>
            </a:r>
            <a:r>
              <a:rPr i="1"/>
              <a:t>Kindness is ALWAYS the proper response to injustice</a:t>
            </a:r>
            <a:r>
              <a:t> — (15; Rom 12:17; 14:19; Mat 5:44; 1 Pet 3:11-13; 3 Jn 11)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522" y="1402688"/>
            <a:ext cx="12125756" cy="2021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58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59" name="Shape 259"/>
          <p:cNvSpPr/>
          <p:nvPr/>
        </p:nvSpPr>
        <p:spPr>
          <a:xfrm>
            <a:off x="1547887" y="1718885"/>
            <a:ext cx="10183664" cy="15361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Proper Response To God In All Things — 5:16-18</a:t>
            </a:r>
          </a:p>
        </p:txBody>
      </p:sp>
      <p:pic>
        <p:nvPicPr>
          <p:cNvPr id="260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261" name="Shape 261"/>
          <p:cNvSpPr/>
          <p:nvPr/>
        </p:nvSpPr>
        <p:spPr>
          <a:xfrm>
            <a:off x="444202" y="3503744"/>
            <a:ext cx="4493221" cy="558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3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t>1 Thessalonians 5:16–18 (NKJV)</a:t>
            </a:r>
          </a:p>
          <a:p>
            <a:pPr defTabSz="457200">
              <a:defRPr sz="47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rPr baseline="31999"/>
              <a:t>16</a:t>
            </a:r>
            <a:r>
              <a:t> Rejoice always, </a:t>
            </a:r>
            <a:r>
              <a:rPr baseline="31999"/>
              <a:t>17</a:t>
            </a:r>
            <a:r>
              <a:t> pray without ceasing, </a:t>
            </a:r>
            <a:r>
              <a:rPr baseline="31999"/>
              <a:t>18</a:t>
            </a:r>
            <a:r>
              <a:t> in everything give thanks; for this is the will of God in Christ Jesus for you.</a:t>
            </a:r>
          </a:p>
        </p:txBody>
      </p:sp>
      <p:sp>
        <p:nvSpPr>
          <p:cNvPr id="262" name="Shape 262"/>
          <p:cNvSpPr/>
          <p:nvPr/>
        </p:nvSpPr>
        <p:spPr>
          <a:xfrm>
            <a:off x="5016942" y="3382148"/>
            <a:ext cx="7601257" cy="60464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Rejoice always</a:t>
            </a:r>
            <a:r>
              <a:t> — </a:t>
            </a:r>
            <a:r>
              <a:rPr i="1"/>
              <a:t>product of strong faith &amp; hope </a:t>
            </a:r>
            <a:r>
              <a:t>— </a:t>
            </a:r>
            <a:r>
              <a:rPr i="1"/>
              <a:t>trust in God’s power, providence, &amp; forgiveness</a:t>
            </a:r>
            <a:r>
              <a:t> — (16;  Mt 5:12; Phil 3:1; 4:4; Ro 12:12; Jm 1:2).</a:t>
            </a:r>
          </a:p>
          <a:p>
            <a:pPr marL="4400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Pray without ceasing</a:t>
            </a:r>
            <a:r>
              <a:t> — a lifestyle, habit — </a:t>
            </a:r>
            <a:r>
              <a:rPr i="1"/>
              <a:t>dependency on God - constant pursuit of His strength, &amp; fellowship</a:t>
            </a:r>
            <a:r>
              <a:t> — (17; Lu 18:1; 21:36; Ro 12:12; Ep 6:18; Col 4:2; Ja 5:16; 1 Pe 4:7)</a:t>
            </a:r>
          </a:p>
          <a:p>
            <a:pPr marL="4400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In everything give thanks</a:t>
            </a:r>
            <a:r>
              <a:t> — </a:t>
            </a:r>
            <a:r>
              <a:rPr i="1"/>
              <a:t>in every circumstance of life</a:t>
            </a:r>
            <a:r>
              <a:t> — (18;  Ep. 5:20; Phi. 4:6; Col. 3:17; Rom 8:26-30; 31-39)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522" y="1402688"/>
            <a:ext cx="12125756" cy="2021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66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67" name="Shape 267"/>
          <p:cNvSpPr/>
          <p:nvPr/>
        </p:nvSpPr>
        <p:spPr>
          <a:xfrm>
            <a:off x="1547887" y="1718885"/>
            <a:ext cx="10183664" cy="15361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Proper Response To God In All Things — 5:16-18</a:t>
            </a:r>
          </a:p>
        </p:txBody>
      </p:sp>
      <p:pic>
        <p:nvPicPr>
          <p:cNvPr id="268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269" name="Shape 269"/>
          <p:cNvSpPr/>
          <p:nvPr/>
        </p:nvSpPr>
        <p:spPr>
          <a:xfrm>
            <a:off x="444202" y="3503744"/>
            <a:ext cx="4493221" cy="558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3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t>1 Thessalonians 5:16–18 (NKJV)</a:t>
            </a:r>
          </a:p>
          <a:p>
            <a:pPr defTabSz="457200">
              <a:defRPr sz="47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rPr baseline="31999"/>
              <a:t>16</a:t>
            </a:r>
            <a:r>
              <a:t> Rejoice always, </a:t>
            </a:r>
            <a:r>
              <a:rPr baseline="31999"/>
              <a:t>17</a:t>
            </a:r>
            <a:r>
              <a:t> pray without ceasing, </a:t>
            </a:r>
            <a:r>
              <a:rPr baseline="31999"/>
              <a:t>18</a:t>
            </a:r>
            <a:r>
              <a:t> in everything give thanks; for this is the will of God in Christ Jesus for you.</a:t>
            </a:r>
          </a:p>
        </p:txBody>
      </p:sp>
      <p:sp>
        <p:nvSpPr>
          <p:cNvPr id="270" name="Shape 270"/>
          <p:cNvSpPr/>
          <p:nvPr/>
        </p:nvSpPr>
        <p:spPr>
          <a:xfrm>
            <a:off x="5635591" y="3770091"/>
            <a:ext cx="6397469" cy="50553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700">
                <a:solidFill>
                  <a:srgbClr val="000000"/>
                </a:solidFill>
              </a:defRPr>
            </a:pPr>
            <a:r>
              <a:t>These three exhortations in verses 16–18 are not just good advice; they are </a:t>
            </a: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God’s will for</a:t>
            </a:r>
            <a:r>
              <a:t> every Christian.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810" y="1406051"/>
            <a:ext cx="11525180" cy="1921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74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75" name="Shape 275"/>
          <p:cNvSpPr/>
          <p:nvPr/>
        </p:nvSpPr>
        <p:spPr>
          <a:xfrm>
            <a:off x="1410568" y="1687063"/>
            <a:ext cx="10183664" cy="13597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Proper Response To God’s Word &amp; How To Use It— 5:19-22</a:t>
            </a:r>
          </a:p>
        </p:txBody>
      </p:sp>
      <p:pic>
        <p:nvPicPr>
          <p:cNvPr id="276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277" name="Shape 277"/>
          <p:cNvSpPr/>
          <p:nvPr/>
        </p:nvSpPr>
        <p:spPr>
          <a:xfrm>
            <a:off x="444202" y="3503744"/>
            <a:ext cx="4493221" cy="553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7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t>1 Thessalonians 5:19–22 (NKJV)</a:t>
            </a:r>
          </a:p>
          <a:p>
            <a:pPr defTabSz="457200"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rPr baseline="31999"/>
              <a:t>19</a:t>
            </a:r>
            <a:r>
              <a:t> Do not quench the Spirit. </a:t>
            </a:r>
            <a:r>
              <a:rPr baseline="31999"/>
              <a:t>20</a:t>
            </a:r>
            <a:r>
              <a:t> Do not despise prophecies. </a:t>
            </a:r>
            <a:r>
              <a:rPr baseline="31999"/>
              <a:t>21</a:t>
            </a:r>
            <a:r>
              <a:t> Test all things; hold fast what is good. </a:t>
            </a:r>
            <a:r>
              <a:rPr baseline="31999"/>
              <a:t>22</a:t>
            </a:r>
            <a:r>
              <a:t> Abstain from every form of evil</a:t>
            </a:r>
          </a:p>
        </p:txBody>
      </p:sp>
      <p:sp>
        <p:nvSpPr>
          <p:cNvPr id="278" name="Shape 278"/>
          <p:cNvSpPr/>
          <p:nvPr/>
        </p:nvSpPr>
        <p:spPr>
          <a:xfrm>
            <a:off x="5016942" y="3382148"/>
            <a:ext cx="7601257" cy="60464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Do not quench the Spirit</a:t>
            </a:r>
            <a:r>
              <a:t> — </a:t>
            </a:r>
            <a:r>
              <a:rPr i="1"/>
              <a:t>do not suppress the Spirit by suppressing His revelation</a:t>
            </a:r>
            <a:r>
              <a:t> — (19;  Ac. 7:51; 1 Co. 14:30; Ep. 4:30. 1 Ti. 4:14. 2 Ti. 1:6).</a:t>
            </a:r>
          </a:p>
          <a:p>
            <a:pPr marL="4400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Do not despise prophecies.</a:t>
            </a:r>
            <a:r>
              <a:t> — </a:t>
            </a:r>
            <a:r>
              <a:rPr i="1"/>
              <a:t>To reject legitimate NT prophecies as authoritative </a:t>
            </a:r>
            <a:r>
              <a:t>— anyone who rejects scriptural authority is guilty — (20; Acts 24:25; Rom 1:18,19; 2 Thes 2:10; 2 Tim 4:3,4)</a:t>
            </a:r>
          </a:p>
          <a:p>
            <a:pPr marL="4400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Test all things; hold fast what is good.</a:t>
            </a:r>
            <a:r>
              <a:t> — </a:t>
            </a:r>
            <a:r>
              <a:rPr i="1"/>
              <a:t>need for discernment</a:t>
            </a:r>
            <a:r>
              <a:t> — (21; cf. 1 Co 14:29; Ac 17:11; 1 Jn 4:1; Hb 5:12-14)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810" y="1406051"/>
            <a:ext cx="11525180" cy="1921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82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83" name="Shape 283"/>
          <p:cNvSpPr/>
          <p:nvPr/>
        </p:nvSpPr>
        <p:spPr>
          <a:xfrm>
            <a:off x="1410568" y="1687063"/>
            <a:ext cx="10183664" cy="13597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Proper Response To God’s Word &amp; How To Use It— 5:19-22</a:t>
            </a:r>
          </a:p>
        </p:txBody>
      </p:sp>
      <p:pic>
        <p:nvPicPr>
          <p:cNvPr id="284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285" name="Shape 285"/>
          <p:cNvSpPr/>
          <p:nvPr/>
        </p:nvSpPr>
        <p:spPr>
          <a:xfrm>
            <a:off x="444202" y="3503744"/>
            <a:ext cx="4493221" cy="553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7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t>1 Thessalonians 5:19–22 (NKJV)</a:t>
            </a:r>
          </a:p>
          <a:p>
            <a:pPr defTabSz="457200"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476670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rPr baseline="31999"/>
              <a:t>19</a:t>
            </a:r>
            <a:r>
              <a:t> Do not quench the Spirit. </a:t>
            </a:r>
            <a:r>
              <a:rPr baseline="31999"/>
              <a:t>20</a:t>
            </a:r>
            <a:r>
              <a:t> Do not despise prophecies. </a:t>
            </a:r>
            <a:r>
              <a:rPr baseline="31999"/>
              <a:t>21</a:t>
            </a:r>
            <a:r>
              <a:t> Test all things; hold fast what is good. </a:t>
            </a:r>
            <a:r>
              <a:rPr baseline="31999"/>
              <a:t>22</a:t>
            </a:r>
            <a:r>
              <a:t> Abstain from every form of evil</a:t>
            </a:r>
          </a:p>
        </p:txBody>
      </p:sp>
      <p:sp>
        <p:nvSpPr>
          <p:cNvPr id="286" name="Shape 286"/>
          <p:cNvSpPr/>
          <p:nvPr/>
        </p:nvSpPr>
        <p:spPr>
          <a:xfrm>
            <a:off x="5016942" y="3382148"/>
            <a:ext cx="7601257" cy="57154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Abstain from every form of evil</a:t>
            </a:r>
            <a:r>
              <a:t> — </a:t>
            </a:r>
            <a:r>
              <a:rPr i="1"/>
              <a:t>doctrine, practice or persons</a:t>
            </a:r>
            <a:r>
              <a:t> — (22; 1 Cor 6:9-11; Gal 5:19-21; ).</a:t>
            </a:r>
          </a:p>
          <a:p>
            <a:pPr lvl="1" marL="8591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t>Clearly, anything scripture defines as evil is evil — (1 Cor 6:9-11; Gal 5:19-21).</a:t>
            </a:r>
          </a:p>
          <a:p>
            <a:pPr lvl="1" marL="8591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t>Such like things — (Gal 5:21)</a:t>
            </a:r>
          </a:p>
          <a:p>
            <a:pPr lvl="1" marL="8591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t>Anything that cannot be shown to be good — (vs 21; Col. 3:17)</a:t>
            </a:r>
          </a:p>
          <a:p>
            <a:pPr lvl="1" marL="859154" indent="-440054" algn="l">
              <a:spcBef>
                <a:spcPts val="600"/>
              </a:spcBef>
              <a:buSzPct val="50000"/>
              <a:buBlip>
                <a:blip r:embed="rId6"/>
              </a:buBlip>
              <a:defRPr sz="3300">
                <a:solidFill>
                  <a:srgbClr val="000000"/>
                </a:solidFill>
              </a:defRPr>
            </a:pPr>
            <a:r>
              <a:t>Anything that causes another to stumble — (Rom 14:21; 1 Cor 8:13)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89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90" name="pasted-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501" y="1523470"/>
            <a:ext cx="10947798" cy="1926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91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292" name="Shape 292"/>
          <p:cNvSpPr/>
          <p:nvPr/>
        </p:nvSpPr>
        <p:spPr>
          <a:xfrm>
            <a:off x="1410568" y="1605671"/>
            <a:ext cx="10183664" cy="17625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FCF2"/>
                </a:solidFill>
                <a:effectLst>
                  <a:outerShdw sx="100000" sy="100000" kx="0" ky="0" algn="b" rotWithShape="0" blurRad="50800" dist="50800" dir="13500000">
                    <a:srgbClr val="424242"/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Are We Ready For The Lord’s Return?</a:t>
            </a:r>
          </a:p>
        </p:txBody>
      </p:sp>
      <p:sp>
        <p:nvSpPr>
          <p:cNvPr id="293" name="Shape 293"/>
          <p:cNvSpPr/>
          <p:nvPr/>
        </p:nvSpPr>
        <p:spPr>
          <a:xfrm>
            <a:off x="5217529" y="3665338"/>
            <a:ext cx="7601257" cy="5524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1700"/>
              </a:spcBef>
              <a:buSzPct val="50000"/>
              <a:buBlip>
                <a:blip r:embed="rId6"/>
              </a:buBlip>
              <a:defRPr sz="4100">
                <a:solidFill>
                  <a:srgbClr val="000000"/>
                </a:solidFill>
              </a:defRPr>
            </a:pPr>
            <a:r>
              <a:t>Proper Response To Those Over Us In The Lord — 5:12-13</a:t>
            </a:r>
          </a:p>
          <a:p>
            <a:pPr marL="440054" indent="-440054" algn="l">
              <a:spcBef>
                <a:spcPts val="1700"/>
              </a:spcBef>
              <a:buSzPct val="50000"/>
              <a:buBlip>
                <a:blip r:embed="rId6"/>
              </a:buBlip>
              <a:defRPr sz="4100">
                <a:solidFill>
                  <a:srgbClr val="000000"/>
                </a:solidFill>
              </a:defRPr>
            </a:pPr>
            <a:r>
              <a:t>Proper Response To Spiritual Needs of The Body — 5:14,15</a:t>
            </a:r>
          </a:p>
          <a:p>
            <a:pPr marL="440054" indent="-440054" algn="l">
              <a:spcBef>
                <a:spcPts val="1700"/>
              </a:spcBef>
              <a:buSzPct val="50000"/>
              <a:buBlip>
                <a:blip r:embed="rId6"/>
              </a:buBlip>
              <a:defRPr sz="4100">
                <a:solidFill>
                  <a:srgbClr val="000000"/>
                </a:solidFill>
              </a:defRPr>
            </a:pPr>
            <a:r>
              <a:t>Proper Response To God In All Things — 5:16-18</a:t>
            </a:r>
          </a:p>
          <a:p>
            <a:pPr marL="440054" indent="-440054" algn="l">
              <a:spcBef>
                <a:spcPts val="1700"/>
              </a:spcBef>
              <a:buSzPct val="50000"/>
              <a:buBlip>
                <a:blip r:embed="rId6"/>
              </a:buBlip>
              <a:defRPr sz="4100">
                <a:solidFill>
                  <a:srgbClr val="000000"/>
                </a:solidFill>
              </a:defRPr>
            </a:pPr>
            <a:r>
              <a:t>Proper Response To God’s Word &amp; How To Use It— 5:19-22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96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97" name="Shape 297"/>
          <p:cNvSpPr/>
          <p:nvPr/>
        </p:nvSpPr>
        <p:spPr>
          <a:xfrm>
            <a:off x="5066498" y="3760588"/>
            <a:ext cx="7903320" cy="528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>
                <a:alpha val="4177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400">
                <a:solidFill>
                  <a:srgbClr val="000000"/>
                </a:solidFill>
              </a:defRPr>
            </a:pPr>
            <a:r>
              <a:t>1 Thessalonians 5:23–24 (NKJV)</a:t>
            </a:r>
          </a:p>
          <a:p>
            <a:pPr defTabSz="457200">
              <a:defRPr sz="4400">
                <a:solidFill>
                  <a:srgbClr val="000000"/>
                </a:solidFill>
              </a:defRPr>
            </a:pPr>
            <a:r>
              <a:rPr baseline="31999"/>
              <a:t>23</a:t>
            </a:r>
            <a:r>
              <a:t> Now may the God of peace Himself sanctify you completely; and may your whole spirit, soul, and body be preserved blameless at the coming of our Lord Jesus Christ. </a:t>
            </a:r>
            <a:r>
              <a:rPr baseline="31999"/>
              <a:t>24</a:t>
            </a:r>
            <a:r>
              <a:t> He who calls you </a:t>
            </a:r>
            <a:r>
              <a:rPr i="1"/>
              <a:t>is</a:t>
            </a:r>
            <a:r>
              <a:t> faithful, who also will do </a:t>
            </a:r>
            <a:r>
              <a:rPr i="1"/>
              <a:t>it</a:t>
            </a:r>
            <a:r>
              <a:t>.</a:t>
            </a:r>
          </a:p>
        </p:txBody>
      </p:sp>
      <p:pic>
        <p:nvPicPr>
          <p:cNvPr id="298" name="pasted-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501" y="1523470"/>
            <a:ext cx="10947798" cy="1926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99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300" name="Shape 300"/>
          <p:cNvSpPr/>
          <p:nvPr/>
        </p:nvSpPr>
        <p:spPr>
          <a:xfrm>
            <a:off x="1410568" y="1605671"/>
            <a:ext cx="10183664" cy="17625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FCF2"/>
                </a:solidFill>
                <a:effectLst>
                  <a:outerShdw sx="100000" sy="100000" kx="0" ky="0" algn="b" rotWithShape="0" blurRad="50800" dist="50800" dir="13500000">
                    <a:srgbClr val="424242"/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Are We Ready For The Lord’s Return?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187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188" name="pasted-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501" y="1523470"/>
            <a:ext cx="10947798" cy="1926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89" name="Shape 189"/>
          <p:cNvSpPr/>
          <p:nvPr/>
        </p:nvSpPr>
        <p:spPr>
          <a:xfrm>
            <a:off x="2580792" y="1607404"/>
            <a:ext cx="7843216" cy="20089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Context</a:t>
            </a:r>
          </a:p>
        </p:txBody>
      </p:sp>
      <p:sp>
        <p:nvSpPr>
          <p:cNvPr id="190" name="Shape 190"/>
          <p:cNvSpPr/>
          <p:nvPr/>
        </p:nvSpPr>
        <p:spPr>
          <a:xfrm>
            <a:off x="5299914" y="3906638"/>
            <a:ext cx="7436487" cy="5092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1700"/>
              </a:spcBef>
              <a:buSzPct val="50000"/>
              <a:buBlip>
                <a:blip r:embed="rId5"/>
              </a:buBlip>
              <a:defRPr sz="4100"/>
            </a:pPr>
            <a:r>
              <a:t>Commended for their “</a:t>
            </a:r>
            <a:r>
              <a:rPr i="1"/>
              <a:t>work of faith</a:t>
            </a:r>
            <a:r>
              <a:t>,” “</a:t>
            </a:r>
            <a:r>
              <a:rPr i="1"/>
              <a:t>labor of love</a:t>
            </a:r>
            <a:r>
              <a:t>” &amp; “</a:t>
            </a:r>
            <a:r>
              <a:rPr i="1"/>
              <a:t>patience of hope</a:t>
            </a:r>
            <a:r>
              <a:t>” — (1 Thes 1:3)</a:t>
            </a:r>
          </a:p>
          <a:p>
            <a:pPr marL="440054" indent="-440054" algn="l">
              <a:spcBef>
                <a:spcPts val="1700"/>
              </a:spcBef>
              <a:buSzPct val="50000"/>
              <a:buBlip>
                <a:blip r:embed="rId5"/>
              </a:buBlip>
              <a:defRPr sz="4100"/>
            </a:pPr>
            <a:r>
              <a:t>Chosen by God, in that they heard, believed and obeyed the gospel - Received the word of God as God’s word —(1 Thes 1:4,6; 2:13; 2 Thes 2:13-15).</a:t>
            </a:r>
          </a:p>
        </p:txBody>
      </p:sp>
      <p:pic>
        <p:nvPicPr>
          <p:cNvPr id="191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192" name="Shape 192"/>
          <p:cNvSpPr/>
          <p:nvPr/>
        </p:nvSpPr>
        <p:spPr>
          <a:xfrm>
            <a:off x="2957404" y="1638300"/>
            <a:ext cx="7089991" cy="60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094874">
                    <a:srgbClr val="000000"/>
                  </a:outerShdw>
                </a:effectLst>
              </a:defRPr>
            </a:lvl1pPr>
          </a:lstStyle>
          <a:p>
            <a:pPr/>
            <a:r>
              <a:t>First Thessalonians 5:12-22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9471" y="4171949"/>
            <a:ext cx="7648791" cy="1409702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424242">
                <a:alpha val="40000"/>
              </a:srgbClr>
            </a:outerShdw>
          </a:effectLst>
        </p:spPr>
      </p:pic>
      <p:sp>
        <p:nvSpPr>
          <p:cNvPr id="306" name="Shape 306"/>
          <p:cNvSpPr/>
          <p:nvPr/>
        </p:nvSpPr>
        <p:spPr>
          <a:xfrm>
            <a:off x="636116" y="2819252"/>
            <a:ext cx="11732568" cy="138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Various Exhortations For Those Looking For Jesus’ Return</a:t>
            </a:r>
          </a:p>
        </p:txBody>
      </p:sp>
      <p:pic>
        <p:nvPicPr>
          <p:cNvPr id="307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6637" t="0" r="6637" b="0"/>
          <a:stretch>
            <a:fillRect/>
          </a:stretch>
        </p:blipFill>
        <p:spPr>
          <a:xfrm>
            <a:off x="267096" y="278870"/>
            <a:ext cx="12470616" cy="23977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308" name="Shape 308"/>
          <p:cNvSpPr/>
          <p:nvPr/>
        </p:nvSpPr>
        <p:spPr>
          <a:xfrm>
            <a:off x="341478" y="7019192"/>
            <a:ext cx="12321845" cy="2598617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Sept 23,24, 2016 / Preached Sept 25, 2016</a:t>
            </a:r>
          </a:p>
          <a:p>
            <a:pPr defTabSz="457200">
              <a:defRPr sz="26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/ P.O. Box 190062 / Little Rock AR 72219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501-568-1062 / 501-749-6928 / Email – </a:t>
            </a:r>
            <a:r>
              <a:rPr>
                <a:solidFill>
                  <a:srgbClr val="34A5DA"/>
                </a:solidFill>
                <a:hlinkClick r:id="rId5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w/ Keynote More lessons: </a:t>
            </a:r>
            <a:r>
              <a:rPr sz="2400">
                <a:solidFill>
                  <a:srgbClr val="34A5DA"/>
                </a:solidFill>
                <a:hlinkClick r:id="rId6" invalidUrl="" action="" tgtFrame="" tooltip="" history="1" highlightClick="0" endSnd="0"/>
              </a:rPr>
              <a:t>http://w65stchurchofchrist.org/coc/sermons/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493369" y="499533"/>
            <a:ext cx="12018062" cy="82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3700">
                <a:solidFill>
                  <a:srgbClr val="000000"/>
                </a:solidFill>
                <a:latin typeface="Azteka"/>
                <a:ea typeface="Azteka"/>
                <a:cs typeface="Azteka"/>
                <a:sym typeface="Azteka"/>
              </a:defRPr>
            </a:pPr>
            <a:r>
              <a:t>1 Thessalonians 5:1–11 (NKJV)</a:t>
            </a:r>
          </a:p>
          <a:p>
            <a:pPr defTabSz="457200">
              <a:spcBef>
                <a:spcPts val="1500"/>
              </a:spcBef>
              <a:defRPr sz="5700">
                <a:solidFill>
                  <a:srgbClr val="000000"/>
                </a:solidFill>
              </a:defRPr>
            </a:pPr>
            <a:r>
              <a:rPr baseline="31999"/>
              <a:t>1</a:t>
            </a:r>
            <a:r>
              <a:t> But concerning the times and the seasons, brethren, you have no need that I should write to you. </a:t>
            </a:r>
            <a:r>
              <a:rPr baseline="31999"/>
              <a:t>2</a:t>
            </a:r>
            <a:r>
              <a:t> For you yourselves know perfectly that the day of the Lord so comes as a thief in the night. </a:t>
            </a:r>
            <a:r>
              <a:rPr baseline="31999"/>
              <a:t>3</a:t>
            </a:r>
            <a:r>
              <a:t> For when they say, “Peace and safety!” then sudden destruction comes upon them, as labor pains upon a pregnant woman. And they shall not escape.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493369" y="499533"/>
            <a:ext cx="12018062" cy="862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3700">
                <a:solidFill>
                  <a:srgbClr val="000000"/>
                </a:solidFill>
                <a:latin typeface="Azteka"/>
                <a:ea typeface="Azteka"/>
                <a:cs typeface="Azteka"/>
                <a:sym typeface="Azteka"/>
              </a:defRPr>
            </a:pPr>
            <a:r>
              <a:t>1 Thessalonians 5:1–11 (NKJV)</a:t>
            </a:r>
          </a:p>
          <a:p>
            <a:pPr defTabSz="457200">
              <a:spcBef>
                <a:spcPts val="1500"/>
              </a:spcBef>
              <a:defRPr sz="5900">
                <a:solidFill>
                  <a:srgbClr val="000000"/>
                </a:solidFill>
              </a:defRPr>
            </a:pPr>
            <a:r>
              <a:rPr baseline="31999"/>
              <a:t>4</a:t>
            </a:r>
            <a:r>
              <a:t> But you, brethren, are not in darkness, so that this Day should overtake you as a thief. </a:t>
            </a:r>
            <a:r>
              <a:rPr baseline="31999"/>
              <a:t>5</a:t>
            </a:r>
            <a:r>
              <a:t> You are all sons of light and sons of the day. We are not of the night nor of darkness. </a:t>
            </a:r>
            <a:r>
              <a:rPr baseline="31999"/>
              <a:t>6</a:t>
            </a:r>
            <a:r>
              <a:t> Therefore let us not sleep, as others </a:t>
            </a:r>
            <a:r>
              <a:rPr i="1"/>
              <a:t>do,</a:t>
            </a:r>
            <a:r>
              <a:t> but let us watch and be sober. </a:t>
            </a:r>
            <a:r>
              <a:rPr baseline="31999"/>
              <a:t>7</a:t>
            </a:r>
            <a:r>
              <a:t> For those who sleep, sleep at night, and those who get drunk are drunk at night.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/>
        </p:nvSpPr>
        <p:spPr>
          <a:xfrm>
            <a:off x="493369" y="499533"/>
            <a:ext cx="12018062" cy="897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3700">
                <a:solidFill>
                  <a:srgbClr val="000000"/>
                </a:solidFill>
                <a:latin typeface="Azteka"/>
                <a:ea typeface="Azteka"/>
                <a:cs typeface="Azteka"/>
                <a:sym typeface="Azteka"/>
              </a:defRPr>
            </a:pPr>
            <a:r>
              <a:t>1 Thessalonians 5:1–11 (NKJV)</a:t>
            </a:r>
          </a:p>
          <a:p>
            <a:pPr defTabSz="457200">
              <a:spcBef>
                <a:spcPts val="1500"/>
              </a:spcBef>
              <a:defRPr sz="5600">
                <a:solidFill>
                  <a:srgbClr val="000000"/>
                </a:solidFill>
              </a:defRPr>
            </a:pPr>
            <a:r>
              <a:rPr baseline="31999"/>
              <a:t>8</a:t>
            </a:r>
            <a:r>
              <a:t> But let us who are of the day be sober, putting on the breastplate of faith and love, and </a:t>
            </a:r>
            <a:r>
              <a:rPr i="1"/>
              <a:t>as</a:t>
            </a:r>
            <a:r>
              <a:t> a helmet the hope of salvation. </a:t>
            </a:r>
            <a:r>
              <a:rPr baseline="31999"/>
              <a:t>9</a:t>
            </a:r>
            <a:r>
              <a:t> For God did not appoint us to wrath, but to obtain salvation through our Lord Jesus Christ, </a:t>
            </a:r>
            <a:r>
              <a:rPr baseline="31999"/>
              <a:t>10</a:t>
            </a:r>
            <a:r>
              <a:t> who died for us, that whether we wake or sleep, we should live together with Him. </a:t>
            </a:r>
            <a:r>
              <a:rPr baseline="31999"/>
              <a:t>11</a:t>
            </a:r>
            <a:r>
              <a:t> Therefore comfort each other and edify one another, just as you also are doing.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195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96" name="Shape 196"/>
          <p:cNvSpPr/>
          <p:nvPr/>
        </p:nvSpPr>
        <p:spPr>
          <a:xfrm>
            <a:off x="5165248" y="3699933"/>
            <a:ext cx="7705819" cy="54742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2900"/>
              </a:spcBef>
              <a:buSzPct val="50000"/>
              <a:buBlip>
                <a:blip r:embed="rId4"/>
              </a:buBlip>
            </a:pPr>
            <a:r>
              <a:t>The “</a:t>
            </a:r>
            <a:r>
              <a:rPr>
                <a:latin typeface="Baskerville SemiBold"/>
                <a:ea typeface="Baskerville SemiBold"/>
                <a:cs typeface="Baskerville SemiBold"/>
                <a:sym typeface="Baskerville SemiBold"/>
              </a:rPr>
              <a:t>Word of God</a:t>
            </a:r>
            <a:r>
              <a:t>” effectively worked in them — (2:13)</a:t>
            </a:r>
          </a:p>
          <a:p>
            <a:pPr lvl="1" marL="859155" indent="-440055" algn="l">
              <a:spcBef>
                <a:spcPts val="2900"/>
              </a:spcBef>
              <a:buSzPct val="50000"/>
              <a:buBlip>
                <a:blip r:embed="rId5"/>
              </a:buBlip>
            </a:pPr>
            <a:r>
              <a:t>They truly repented — (1:9)</a:t>
            </a:r>
          </a:p>
          <a:p>
            <a:pPr lvl="1" marL="859155" indent="-440055" algn="l">
              <a:spcBef>
                <a:spcPts val="2900"/>
              </a:spcBef>
              <a:buSzPct val="50000"/>
              <a:buBlip>
                <a:blip r:embed="rId5"/>
              </a:buBlip>
            </a:pPr>
            <a:r>
              <a:t>They were great examples / Evangelistic — (1:7-10)</a:t>
            </a:r>
          </a:p>
          <a:p>
            <a:pPr lvl="1" marL="859155" indent="-440055" algn="l">
              <a:spcBef>
                <a:spcPts val="2900"/>
              </a:spcBef>
              <a:buSzPct val="50000"/>
              <a:buBlip>
                <a:blip r:embed="rId5"/>
              </a:buBlip>
            </a:pPr>
            <a:r>
              <a:t>Imitated Judean churches / Suffered for Christ — (2:14-16)</a:t>
            </a:r>
          </a:p>
        </p:txBody>
      </p:sp>
      <p:pic>
        <p:nvPicPr>
          <p:cNvPr id="197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pic>
        <p:nvPicPr>
          <p:cNvPr id="198" name="pasted-image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8501" y="1523470"/>
            <a:ext cx="10947798" cy="1926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99" name="Shape 199"/>
          <p:cNvSpPr/>
          <p:nvPr/>
        </p:nvSpPr>
        <p:spPr>
          <a:xfrm>
            <a:off x="2580792" y="1607404"/>
            <a:ext cx="7843216" cy="20089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Context</a:t>
            </a:r>
          </a:p>
        </p:txBody>
      </p:sp>
      <p:sp>
        <p:nvSpPr>
          <p:cNvPr id="200" name="Shape 200"/>
          <p:cNvSpPr/>
          <p:nvPr/>
        </p:nvSpPr>
        <p:spPr>
          <a:xfrm>
            <a:off x="2957404" y="1638300"/>
            <a:ext cx="7089991" cy="60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094874">
                    <a:srgbClr val="000000"/>
                  </a:outerShdw>
                </a:effectLst>
              </a:defRPr>
            </a:lvl1pPr>
          </a:lstStyle>
          <a:p>
            <a:pPr/>
            <a:r>
              <a:t>First Thessalonians 5:12-22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03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04" name="Shape 204"/>
          <p:cNvSpPr/>
          <p:nvPr/>
        </p:nvSpPr>
        <p:spPr>
          <a:xfrm>
            <a:off x="5299914" y="3872044"/>
            <a:ext cx="7436487" cy="5295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5" indent="-440055" algn="l">
              <a:spcBef>
                <a:spcPts val="1700"/>
              </a:spcBef>
              <a:buSzPct val="50000"/>
              <a:buBlip>
                <a:blip r:embed="rId4"/>
              </a:buBlip>
              <a:defRPr sz="4900"/>
            </a:pPr>
            <a:r>
              <a:t>Paul expresses concern for them — (2:17-3:10) </a:t>
            </a:r>
          </a:p>
          <a:p>
            <a:pPr lvl="1" marL="859154" indent="-440054" algn="l">
              <a:spcBef>
                <a:spcPts val="1700"/>
              </a:spcBef>
              <a:buSzPct val="50000"/>
              <a:buBlip>
                <a:blip r:embed="rId4"/>
              </a:buBlip>
              <a:defRPr sz="3400"/>
            </a:pPr>
            <a:r>
              <a:t>Hindered by Satan — (2:17-20).</a:t>
            </a:r>
          </a:p>
          <a:p>
            <a:pPr lvl="1" marL="859154" indent="-440054" algn="l">
              <a:spcBef>
                <a:spcPts val="1700"/>
              </a:spcBef>
              <a:buSzPct val="50000"/>
              <a:buBlip>
                <a:blip r:embed="rId4"/>
              </a:buBlip>
              <a:defRPr sz="3400"/>
            </a:pPr>
            <a:r>
              <a:t>Timothy sent from Athens — (3:1-5). </a:t>
            </a:r>
          </a:p>
          <a:p>
            <a:pPr lvl="1" marL="859154" indent="-440054" algn="l">
              <a:spcBef>
                <a:spcPts val="1700"/>
              </a:spcBef>
              <a:buSzPct val="50000"/>
              <a:buBlip>
                <a:blip r:embed="rId4"/>
              </a:buBlip>
              <a:defRPr sz="3400"/>
            </a:pPr>
            <a:r>
              <a:t>Timothy’s good news — (3:1-10). </a:t>
            </a:r>
          </a:p>
          <a:p>
            <a:pPr marL="440055" indent="-440055" algn="l">
              <a:spcBef>
                <a:spcPts val="1700"/>
              </a:spcBef>
              <a:buSzPct val="50000"/>
              <a:buBlip>
                <a:blip r:embed="rId4"/>
              </a:buBlip>
              <a:defRPr sz="4900"/>
            </a:pPr>
            <a:r>
              <a:t>Paul's Prayer For The Thessalonians (3:11-13)</a:t>
            </a:r>
          </a:p>
        </p:txBody>
      </p:sp>
      <p:pic>
        <p:nvPicPr>
          <p:cNvPr id="205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pic>
        <p:nvPicPr>
          <p:cNvPr id="206" name="pasted-imag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8501" y="1523470"/>
            <a:ext cx="10947798" cy="1926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07" name="Shape 207"/>
          <p:cNvSpPr/>
          <p:nvPr/>
        </p:nvSpPr>
        <p:spPr>
          <a:xfrm>
            <a:off x="2580792" y="1607404"/>
            <a:ext cx="7843216" cy="20089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Context</a:t>
            </a:r>
          </a:p>
        </p:txBody>
      </p:sp>
      <p:sp>
        <p:nvSpPr>
          <p:cNvPr id="208" name="Shape 208"/>
          <p:cNvSpPr/>
          <p:nvPr/>
        </p:nvSpPr>
        <p:spPr>
          <a:xfrm>
            <a:off x="2957404" y="1638300"/>
            <a:ext cx="7089991" cy="60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094874">
                    <a:srgbClr val="000000"/>
                  </a:outerShdw>
                </a:effectLst>
              </a:defRPr>
            </a:lvl1pPr>
          </a:lstStyle>
          <a:p>
            <a:pPr/>
            <a:r>
              <a:t>First Thessalonians 5:12-22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11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12" name="Shape 212"/>
          <p:cNvSpPr/>
          <p:nvPr/>
        </p:nvSpPr>
        <p:spPr>
          <a:xfrm>
            <a:off x="5098699" y="3647545"/>
            <a:ext cx="7577642" cy="5702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5" indent="-440055" algn="l">
              <a:spcBef>
                <a:spcPts val="1400"/>
              </a:spcBef>
              <a:buSzPct val="50000"/>
              <a:buBlip>
                <a:blip r:embed="rId4"/>
              </a:buBlip>
              <a:defRPr sz="3800"/>
            </a:pPr>
            <a:r>
              <a:t>Walk In Holiness — (4:1-8)</a:t>
            </a:r>
          </a:p>
          <a:p>
            <a:pPr marL="440055" indent="-440055" algn="l">
              <a:spcBef>
                <a:spcPts val="1400"/>
              </a:spcBef>
              <a:buSzPct val="50000"/>
              <a:buBlip>
                <a:blip r:embed="rId4"/>
              </a:buBlip>
              <a:defRPr sz="3800"/>
            </a:pPr>
            <a:r>
              <a:t>Walk In Love — (4:9-10)</a:t>
            </a:r>
          </a:p>
          <a:p>
            <a:pPr marL="440055" indent="-440055" algn="l">
              <a:spcBef>
                <a:spcPts val="1400"/>
              </a:spcBef>
              <a:buSzPct val="50000"/>
              <a:buBlip>
                <a:blip r:embed="rId4"/>
              </a:buBlip>
              <a:defRPr sz="3800"/>
            </a:pPr>
            <a:r>
              <a:t>Walk In Diligence — (4:11-12)</a:t>
            </a:r>
          </a:p>
          <a:p>
            <a:pPr marL="440055" indent="-440055" algn="l">
              <a:spcBef>
                <a:spcPts val="1400"/>
              </a:spcBef>
              <a:buSzPct val="50000"/>
              <a:buBlip>
                <a:blip r:embed="rId4"/>
              </a:buBlip>
              <a:defRPr sz="3800"/>
            </a:pPr>
            <a:r>
              <a:t>The Comfort Of Christ's Coming — (4:13-18)</a:t>
            </a:r>
          </a:p>
          <a:p>
            <a:pPr marL="440055" indent="-440055" algn="l">
              <a:spcBef>
                <a:spcPts val="1400"/>
              </a:spcBef>
              <a:buSzPct val="50000"/>
              <a:buBlip>
                <a:blip r:embed="rId4"/>
              </a:buBlip>
              <a:defRPr sz="3800"/>
            </a:pPr>
            <a:r>
              <a:t>Prepare For Christ's Coming “</a:t>
            </a:r>
            <a:r>
              <a:rPr i="1"/>
              <a:t>let us watch &amp; be sober … putting on the breastplate of faith and love, and as a helmet the hope of salvation.</a:t>
            </a:r>
            <a:r>
              <a:t>”— (5:1-10)</a:t>
            </a:r>
          </a:p>
        </p:txBody>
      </p:sp>
      <p:pic>
        <p:nvPicPr>
          <p:cNvPr id="213" name="pasted-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8501" y="1523470"/>
            <a:ext cx="10947798" cy="1926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14" name="Shape 214"/>
          <p:cNvSpPr/>
          <p:nvPr/>
        </p:nvSpPr>
        <p:spPr>
          <a:xfrm>
            <a:off x="2580792" y="1607404"/>
            <a:ext cx="7843216" cy="20089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Context</a:t>
            </a:r>
          </a:p>
        </p:txBody>
      </p:sp>
      <p:sp>
        <p:nvSpPr>
          <p:cNvPr id="215" name="Shape 215"/>
          <p:cNvSpPr/>
          <p:nvPr/>
        </p:nvSpPr>
        <p:spPr>
          <a:xfrm>
            <a:off x="2957404" y="1638300"/>
            <a:ext cx="7089991" cy="60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094874">
                    <a:srgbClr val="000000"/>
                  </a:outerShdw>
                </a:effectLst>
              </a:defRPr>
            </a:lvl1pPr>
          </a:lstStyle>
          <a:p>
            <a:pPr/>
            <a:r>
              <a:t>First Thessalonians 5:12-22</a:t>
            </a:r>
          </a:p>
        </p:txBody>
      </p:sp>
      <p:pic>
        <p:nvPicPr>
          <p:cNvPr id="216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6637" t="0" r="6637" b="0"/>
          <a:stretch>
            <a:fillRect/>
          </a:stretch>
        </p:blipFill>
        <p:spPr>
          <a:xfrm>
            <a:off x="267096" y="419893"/>
            <a:ext cx="4847536" cy="932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19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6498" y="76885"/>
            <a:ext cx="7903320" cy="1592480"/>
          </a:xfrm>
          <a:prstGeom prst="rect">
            <a:avLst/>
          </a:prstGeom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220" name="pasted-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501" y="1523470"/>
            <a:ext cx="10947798" cy="1926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221" name="Shape 221"/>
          <p:cNvSpPr/>
          <p:nvPr/>
        </p:nvSpPr>
        <p:spPr>
          <a:xfrm>
            <a:off x="2580792" y="1607404"/>
            <a:ext cx="7843216" cy="20089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1814194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r>
              <a:t>Context</a:t>
            </a:r>
          </a:p>
        </p:txBody>
      </p:sp>
      <p:sp>
        <p:nvSpPr>
          <p:cNvPr id="222" name="Shape 222"/>
          <p:cNvSpPr/>
          <p:nvPr/>
        </p:nvSpPr>
        <p:spPr>
          <a:xfrm>
            <a:off x="2957404" y="1638300"/>
            <a:ext cx="7089991" cy="60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094874">
                    <a:srgbClr val="000000"/>
                  </a:outerShdw>
                </a:effectLst>
              </a:defRPr>
            </a:lvl1pPr>
          </a:lstStyle>
          <a:p>
            <a:pPr/>
            <a:r>
              <a:t>First Thessalonians 5:12-22</a:t>
            </a:r>
          </a:p>
        </p:txBody>
      </p:sp>
      <p:pic>
        <p:nvPicPr>
          <p:cNvPr id="223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66" y="3093111"/>
            <a:ext cx="5186549" cy="6618156"/>
          </a:xfrm>
          <a:prstGeom prst="rect">
            <a:avLst/>
          </a:prstGeom>
        </p:spPr>
      </p:pic>
      <p:sp>
        <p:nvSpPr>
          <p:cNvPr id="224" name="Shape 224"/>
          <p:cNvSpPr/>
          <p:nvPr/>
        </p:nvSpPr>
        <p:spPr>
          <a:xfrm>
            <a:off x="5245963" y="3872044"/>
            <a:ext cx="7089992" cy="487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424242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300">
                <a:solidFill>
                  <a:schemeClr val="accent2">
                    <a:lumOff val="-23235"/>
                  </a:schemeClr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1 Thessalonians 5:11 (NKJV)</a:t>
            </a:r>
          </a:p>
          <a:p>
            <a:pPr defTabSz="457200">
              <a:defRPr sz="5600">
                <a:solidFill>
                  <a:schemeClr val="accent2">
                    <a:lumOff val="-23235"/>
                  </a:schemeClr>
                </a:solidFill>
              </a:defRPr>
            </a:pPr>
            <a:r>
              <a:rPr baseline="31999"/>
              <a:t>11</a:t>
            </a:r>
            <a:r>
              <a:t> Therefore comfort each other and edify one another, just as you also are doing.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493369" y="499533"/>
            <a:ext cx="12018062" cy="910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3700">
                <a:solidFill>
                  <a:srgbClr val="000000"/>
                </a:solidFill>
                <a:latin typeface="Azteka"/>
                <a:ea typeface="Azteka"/>
                <a:cs typeface="Azteka"/>
                <a:sym typeface="Azteka"/>
              </a:defRPr>
            </a:pPr>
            <a:r>
              <a:t>1 Thessalonians 5:12–24 (NKJV)</a:t>
            </a:r>
          </a:p>
          <a:p>
            <a:pPr defTabSz="457200">
              <a:spcBef>
                <a:spcPts val="1500"/>
              </a:spcBef>
              <a:defRPr sz="5700">
                <a:solidFill>
                  <a:srgbClr val="000000"/>
                </a:solidFill>
              </a:defRPr>
            </a:pPr>
            <a:r>
              <a:rPr baseline="31999"/>
              <a:t>12</a:t>
            </a:r>
            <a:r>
              <a:t> And we urge you, brethren, to recognize those who labor among you, and are over you in the Lord and admonish you, </a:t>
            </a:r>
            <a:r>
              <a:rPr baseline="31999"/>
              <a:t>13</a:t>
            </a:r>
            <a:r>
              <a:t> and to esteem them very highly in love for their work’s sake. Be at peace among yourselves. </a:t>
            </a:r>
            <a:r>
              <a:rPr baseline="31999"/>
              <a:t>14</a:t>
            </a:r>
            <a:r>
              <a:t> Now we exhort you, brethren, warn those who are unruly, comfort the fainthearted, uphold the weak, be patient with all.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493369" y="499533"/>
            <a:ext cx="12018062" cy="885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3700">
                <a:solidFill>
                  <a:srgbClr val="000000"/>
                </a:solidFill>
                <a:latin typeface="Azteka"/>
                <a:ea typeface="Azteka"/>
                <a:cs typeface="Azteka"/>
                <a:sym typeface="Azteka"/>
              </a:defRPr>
            </a:pPr>
            <a:r>
              <a:t>1 Thessalonians 5:12–24 (NKJV)</a:t>
            </a:r>
          </a:p>
          <a:p>
            <a:pPr defTabSz="457200">
              <a:spcBef>
                <a:spcPts val="1500"/>
              </a:spcBef>
              <a:defRPr sz="5500">
                <a:solidFill>
                  <a:srgbClr val="000000"/>
                </a:solidFill>
              </a:defRPr>
            </a:pPr>
            <a:r>
              <a:rPr baseline="31999"/>
              <a:t>15</a:t>
            </a:r>
            <a:r>
              <a:t> See that no one renders evil for evil to anyone, but always pursue what is good both for yourselves and for all. </a:t>
            </a:r>
            <a:r>
              <a:rPr baseline="31999"/>
              <a:t>16</a:t>
            </a:r>
            <a:r>
              <a:t> Rejoice always, </a:t>
            </a:r>
            <a:r>
              <a:rPr baseline="31999"/>
              <a:t>17</a:t>
            </a:r>
            <a:r>
              <a:t> pray without ceasing, </a:t>
            </a:r>
            <a:r>
              <a:rPr baseline="31999"/>
              <a:t>18</a:t>
            </a:r>
            <a:r>
              <a:t> in everything give thanks; for this is the will of God in Christ Jesus for you. </a:t>
            </a:r>
            <a:r>
              <a:rPr baseline="31999"/>
              <a:t>19</a:t>
            </a:r>
            <a:r>
              <a:t> Do not quench the Spirit. </a:t>
            </a:r>
            <a:r>
              <a:rPr baseline="31999"/>
              <a:t>20</a:t>
            </a:r>
            <a:r>
              <a:t> Do not despise prophecies. </a:t>
            </a:r>
            <a:r>
              <a:rPr baseline="31999"/>
              <a:t>21</a:t>
            </a:r>
            <a:r>
              <a:t> Test all things; hold fast what is good. </a:t>
            </a:r>
            <a:r>
              <a:rPr baseline="31999"/>
              <a:t>22</a:t>
            </a:r>
            <a:r>
              <a:t> Abstain from every form of evil.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493369" y="499533"/>
            <a:ext cx="12018062" cy="796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3700">
                <a:solidFill>
                  <a:srgbClr val="000000"/>
                </a:solidFill>
                <a:latin typeface="Azteka"/>
                <a:ea typeface="Azteka"/>
                <a:cs typeface="Azteka"/>
                <a:sym typeface="Azteka"/>
              </a:defRPr>
            </a:pPr>
            <a:r>
              <a:t>1 Thessalonians 5:12–24 (NKJV)</a:t>
            </a:r>
          </a:p>
          <a:p>
            <a:pPr defTabSz="457200">
              <a:spcBef>
                <a:spcPts val="1500"/>
              </a:spcBef>
              <a:defRPr sz="7000">
                <a:solidFill>
                  <a:srgbClr val="000000"/>
                </a:solidFill>
              </a:defRPr>
            </a:pPr>
            <a:r>
              <a:rPr baseline="31999"/>
              <a:t>23</a:t>
            </a:r>
            <a:r>
              <a:t> Now may the God of peace Himself sanctify you completely; and may your whole spirit, soul, and body be preserved blameless at the coming of our Lord Jesus Christ. </a:t>
            </a:r>
            <a:r>
              <a:rPr baseline="31999"/>
              <a:t>24</a:t>
            </a:r>
            <a:r>
              <a:t> He who calls you </a:t>
            </a:r>
            <a:r>
              <a:rPr i="1"/>
              <a:t>is</a:t>
            </a:r>
            <a:r>
              <a:t> faithful, who also will do </a:t>
            </a:r>
            <a:r>
              <a:rPr i="1"/>
              <a:t>it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