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DCDEE0"/>
              </a:solidFill>
              <a:prstDash val="solid"/>
              <a:miter lim="400000"/>
            </a:ln>
          </a:top>
          <a:bottom>
            <a:ln w="12700" cap="flat">
              <a:solidFill>
                <a:srgbClr val="DCDEE0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A1A6"/>
              </a:solidFill>
              <a:prstDash val="solid"/>
              <a:miter lim="400000"/>
            </a:ln>
          </a:top>
          <a:bottom>
            <a:ln w="12700" cap="flat">
              <a:solidFill>
                <a:srgbClr val="A2A1A6"/>
              </a:solidFill>
              <a:prstDash val="solid"/>
              <a:miter lim="400000"/>
            </a:ln>
          </a:bottom>
          <a:insideH>
            <a:ln w="12700" cap="flat">
              <a:solidFill>
                <a:srgbClr val="A2A1A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11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6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50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1875"/>
              <a:lumOff val="16453"/>
              <a:alpha val="30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85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6499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3585F">
              <a:alpha val="57000"/>
            </a:srgbClr>
          </a:solidFill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818181"/>
        </a:fontRef>
        <a:srgbClr val="81818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1"/>
        </a:fontRef>
        <a:schemeClr val="accent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6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tabLst>
                <a:tab pos="914400" algn="l"/>
              </a:tabLst>
              <a:defRPr i="1" sz="3000"/>
            </a:lvl1pPr>
          </a:lstStyle>
          <a:p>
            <a:pPr defTabSz="914400"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tabLst>
                <a:tab pos="914400" algn="l"/>
              </a:tabLst>
            </a:lvl1pPr>
          </a:lstStyle>
          <a:p>
            <a:pPr defTabSz="914400"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>
            <a:noAutofit/>
          </a:bodyPr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hape 120"/>
          <p:cNvSpPr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xfrm>
            <a:off x="1079500" y="139700"/>
            <a:ext cx="10833100" cy="2095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1079500" y="2527300"/>
            <a:ext cx="10833100" cy="6108700"/>
          </a:xfrm>
          <a:prstGeom prst="rect">
            <a:avLst/>
          </a:prstGeom>
        </p:spPr>
        <p:txBody>
          <a:bodyPr>
            <a:noAutofit/>
          </a:bodyPr>
          <a:lstStyle>
            <a:lvl1pPr marL="904390" indent="-561490">
              <a:spcBef>
                <a:spcPts val="3300"/>
              </a:spcBef>
              <a:buClrTx/>
              <a:buSzPct val="120000"/>
              <a:defRPr sz="3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300"/>
              </a:spcBef>
              <a:buClrTx/>
              <a:buSzPct val="120000"/>
              <a:defRPr sz="3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300"/>
              </a:spcBef>
              <a:buClrTx/>
              <a:buSzPct val="120000"/>
              <a:defRPr sz="3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300"/>
              </a:spcBef>
              <a:buClrTx/>
              <a:buSzPct val="120000"/>
              <a:defRPr sz="3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300"/>
              </a:spcBef>
              <a:buClrTx/>
              <a:buSzPct val="120000"/>
              <a:defRPr sz="3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6318727" y="9099550"/>
            <a:ext cx="354483" cy="330200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" name="Shape 137"/>
          <p:cNvSpPr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8" name="Shape 138"/>
          <p:cNvSpPr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xfrm>
            <a:off x="914400" y="203200"/>
            <a:ext cx="11176000" cy="2540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defTabSz="457200">
              <a:defRPr sz="70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6" name="Shape 146"/>
          <p:cNvSpPr/>
          <p:nvPr>
            <p:ph type="body" sz="half" idx="1"/>
          </p:nvPr>
        </p:nvSpPr>
        <p:spPr>
          <a:xfrm>
            <a:off x="914400" y="2819400"/>
            <a:ext cx="5461000" cy="5715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marL="8663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  <a:lvl2pPr marL="14505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2pPr>
            <a:lvl3pPr marL="20347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3pPr>
            <a:lvl4pPr marL="26189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4pPr>
            <a:lvl5pPr marL="32031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hape 147"/>
          <p:cNvSpPr/>
          <p:nvPr>
            <p:ph type="sldNum" sz="quarter" idx="2"/>
          </p:nvPr>
        </p:nvSpPr>
        <p:spPr>
          <a:xfrm>
            <a:off x="6299200" y="9283700"/>
            <a:ext cx="388665" cy="4000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57200">
              <a:defRPr sz="18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3" name="Shape 163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3" name="Shape 173"/>
          <p:cNvSpPr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hape 174"/>
          <p:cNvSpPr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2593163" y="762000"/>
            <a:ext cx="7823201" cy="553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787400" y="6413500"/>
            <a:ext cx="11430000" cy="1778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787400" y="8178800"/>
            <a:ext cx="11430000" cy="825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787400" y="3289300"/>
            <a:ext cx="11430000" cy="3175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>
            <a:off x="7239000" y="2082800"/>
            <a:ext cx="41910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546100" y="1473200"/>
            <a:ext cx="5969000" cy="3708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546100" y="5295900"/>
            <a:ext cx="59690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787400" y="2794000"/>
            <a:ext cx="114300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7239000" y="2870200"/>
            <a:ext cx="41910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787400" y="2794000"/>
            <a:ext cx="5715000" cy="5715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300"/>
              </a:spcBef>
              <a:buClrTx/>
              <a:defRPr sz="3300"/>
            </a:lvl1pPr>
            <a:lvl2pPr marL="736600" indent="-368300">
              <a:spcBef>
                <a:spcPts val="3300"/>
              </a:spcBef>
              <a:buClrTx/>
              <a:defRPr sz="3300"/>
            </a:lvl2pPr>
            <a:lvl3pPr marL="1104900" indent="-368300">
              <a:spcBef>
                <a:spcPts val="3300"/>
              </a:spcBef>
              <a:buClrTx/>
              <a:defRPr sz="3300"/>
            </a:lvl3pPr>
            <a:lvl4pPr marL="1473200" indent="-368300">
              <a:spcBef>
                <a:spcPts val="3300"/>
              </a:spcBef>
              <a:buClrTx/>
              <a:defRPr sz="3300"/>
            </a:lvl4pPr>
            <a:lvl5pPr marL="1841500" indent="-368300">
              <a:spcBef>
                <a:spcPts val="3300"/>
              </a:spcBef>
              <a:buClrTx/>
              <a:defRPr sz="33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8267700" y="4292600"/>
            <a:ext cx="3378200" cy="4610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8270063" y="835385"/>
            <a:ext cx="3378201" cy="254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1346200" y="838200"/>
            <a:ext cx="5943600" cy="806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1pPr>
      <a:lvl2pPr marL="863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2pPr>
      <a:lvl3pPr marL="1295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3pPr>
      <a:lvl4pPr marL="1727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4pPr>
      <a:lvl5pPr marL="21590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5pPr>
      <a:lvl6pPr marL="2590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6pPr>
      <a:lvl7pPr marL="3022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7pPr>
      <a:lvl8pPr marL="3454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8pPr>
      <a:lvl9pPr marL="3886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7.png"/><Relationship Id="rId4" Type="http://schemas.openxmlformats.org/officeDocument/2006/relationships/image" Target="../media/image3.tif"/><Relationship Id="rId5" Type="http://schemas.openxmlformats.org/officeDocument/2006/relationships/image" Target="../media/image17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200"/>
          <p:cNvGrpSpPr/>
          <p:nvPr/>
        </p:nvGrpSpPr>
        <p:grpSpPr>
          <a:xfrm>
            <a:off x="143933" y="137583"/>
            <a:ext cx="12716934" cy="4307079"/>
            <a:chOff x="0" y="0"/>
            <a:chExt cx="12716933" cy="4307077"/>
          </a:xfrm>
        </p:grpSpPr>
        <p:pic>
          <p:nvPicPr>
            <p:cNvPr id="199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26501"/>
            <a:stretch>
              <a:fillRect/>
            </a:stretch>
          </p:blipFill>
          <p:spPr>
            <a:xfrm>
              <a:off x="215900" y="139700"/>
              <a:ext cx="12285134" cy="37482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8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716934" cy="4307078"/>
            </a:xfrm>
            <a:prstGeom prst="rect">
              <a:avLst/>
            </a:prstGeom>
            <a:effectLst/>
          </p:spPr>
        </p:pic>
      </p:grpSp>
      <p:sp>
        <p:nvSpPr>
          <p:cNvPr id="201" name="Shape 201"/>
          <p:cNvSpPr/>
          <p:nvPr/>
        </p:nvSpPr>
        <p:spPr>
          <a:xfrm>
            <a:off x="525991" y="281516"/>
            <a:ext cx="531495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04613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844397">
                    <a:srgbClr val="000000"/>
                  </a:outerShdw>
                </a:effectLst>
              </a:defRPr>
            </a:lvl1pPr>
          </a:lstStyle>
          <a:p>
            <a:pPr/>
            <a:r>
              <a:t>(2 Corinthians 11:1-15)</a:t>
            </a:r>
          </a:p>
        </p:txBody>
      </p:sp>
      <p:pic>
        <p:nvPicPr>
          <p:cNvPr id="202" name=""/>
          <p:cNvPicPr>
            <a:picLocks noChangeAspect="0"/>
          </p:cNvPicPr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131233" y="6891866"/>
            <a:ext cx="12742334" cy="2565401"/>
          </a:xfrm>
          <a:prstGeom prst="rect">
            <a:avLst/>
          </a:prstGeom>
          <a:effectLst>
            <a:outerShdw sx="100000" sy="100000" kx="0" ky="0" algn="b" rotWithShape="0" blurRad="139700" dist="104613" dir="2812743">
              <a:srgbClr val="000000">
                <a:alpha val="36175"/>
              </a:srgbClr>
            </a:outerShdw>
          </a:effectLst>
        </p:spPr>
      </p:pic>
      <p:pic>
        <p:nvPicPr>
          <p:cNvPr id="203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5784" y="4220258"/>
            <a:ext cx="12453232" cy="3041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35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36" name="Shape 236"/>
          <p:cNvSpPr/>
          <p:nvPr/>
        </p:nvSpPr>
        <p:spPr>
          <a:xfrm>
            <a:off x="215110" y="5812366"/>
            <a:ext cx="5662752" cy="33020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3</a:t>
            </a:r>
            <a:r>
              <a:t> But I fear, lest somehow, as the serpent deceived Eve by his craftiness, so your minds may be corrupted from the simplicity that is in Christ.</a:t>
            </a:r>
          </a:p>
        </p:txBody>
      </p:sp>
      <p:sp>
        <p:nvSpPr>
          <p:cNvPr id="237" name="Shape 237"/>
          <p:cNvSpPr/>
          <p:nvPr/>
        </p:nvSpPr>
        <p:spPr>
          <a:xfrm>
            <a:off x="6265331" y="4071899"/>
            <a:ext cx="6631254" cy="551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57200" indent="-457200" algn="l" defTabSz="1300480">
              <a:spcBef>
                <a:spcPts val="10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8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They were in grave danger, (</a:t>
            </a:r>
            <a:r>
              <a:rPr i="1"/>
              <a:t>the example of Eve</a:t>
            </a:r>
            <a:r>
              <a:t>) — 3; Ge. 3:4, 13; Jno. 8:44; 1 Ti. 2:14)</a:t>
            </a:r>
          </a:p>
          <a:p>
            <a:pPr marL="457200" indent="-457200" algn="l" defTabSz="1300480">
              <a:spcBef>
                <a:spcPts val="10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8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Satan enticed her through trickery, deceit, just as the false teachers there were turning some away from the truth — (cf. 4:2; 11:13-15; Gal 1:7,8)</a:t>
            </a:r>
          </a:p>
        </p:txBody>
      </p:sp>
      <p:sp>
        <p:nvSpPr>
          <p:cNvPr id="238" name="Shape 238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39" name="Shape 239"/>
          <p:cNvSpPr/>
          <p:nvPr/>
        </p:nvSpPr>
        <p:spPr>
          <a:xfrm>
            <a:off x="3722155" y="2633529"/>
            <a:ext cx="914276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i="1"/>
              <a:t>But I fear … your minds may be corrupted from the simplicity that is in Christ.” </a:t>
            </a:r>
            <a:r>
              <a:t>- 3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4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43" name="Shape 243"/>
          <p:cNvSpPr/>
          <p:nvPr/>
        </p:nvSpPr>
        <p:spPr>
          <a:xfrm>
            <a:off x="215110" y="4639733"/>
            <a:ext cx="5662752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4</a:t>
            </a:r>
            <a:r>
              <a:t> For if he who comes preaches another Jesus whom we have not preached, or </a:t>
            </a:r>
            <a:r>
              <a:rPr i="1"/>
              <a:t>if</a:t>
            </a:r>
            <a:r>
              <a:t> you receive a different spirit which you have not received, or a different gospel which you have not accepted—you may well put up with it!</a:t>
            </a:r>
          </a:p>
        </p:txBody>
      </p:sp>
      <p:sp>
        <p:nvSpPr>
          <p:cNvPr id="244" name="Shape 244"/>
          <p:cNvSpPr/>
          <p:nvPr/>
        </p:nvSpPr>
        <p:spPr>
          <a:xfrm>
            <a:off x="6265331" y="4689009"/>
            <a:ext cx="6631254" cy="501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57200" indent="-457200" algn="l" defTabSz="1300480">
              <a:spcBef>
                <a:spcPts val="8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The Historical Jesus Without The Divine Jesus — Jn 1:1; John 8:24; Acts 4:12</a:t>
            </a:r>
          </a:p>
          <a:p>
            <a:pPr marL="457200" indent="-457200" algn="l" defTabSz="1300480">
              <a:spcBef>
                <a:spcPts val="8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The Baby Jesus Without The Lord Jesus — Lk 6:46; Act 2:36</a:t>
            </a:r>
          </a:p>
          <a:p>
            <a:pPr marL="457200" indent="-457200" algn="l" defTabSz="1300480">
              <a:spcBef>
                <a:spcPts val="8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The Loving, Compassionate Jesus Without The Sin Hating &amp; Uncompromising Jesus — Mat 7:21-23; Jn 2:13-17</a:t>
            </a:r>
          </a:p>
        </p:txBody>
      </p:sp>
      <p:sp>
        <p:nvSpPr>
          <p:cNvPr id="245" name="Shape 245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46" name="Shape 246"/>
          <p:cNvSpPr/>
          <p:nvPr/>
        </p:nvSpPr>
        <p:spPr>
          <a:xfrm>
            <a:off x="5842791" y="3916031"/>
            <a:ext cx="702213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4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A different Jesus</a:t>
            </a:r>
            <a:r>
              <a:t> —</a:t>
            </a:r>
          </a:p>
        </p:txBody>
      </p:sp>
      <p:sp>
        <p:nvSpPr>
          <p:cNvPr id="247" name="Shape 247"/>
          <p:cNvSpPr/>
          <p:nvPr/>
        </p:nvSpPr>
        <p:spPr>
          <a:xfrm>
            <a:off x="3722155" y="2633529"/>
            <a:ext cx="914276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i="1"/>
              <a:t>But I fear … your minds may be corrupted from the simplicity that is in Christ.” </a:t>
            </a:r>
            <a:r>
              <a:t>- 3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5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51" name="Shape 251"/>
          <p:cNvSpPr/>
          <p:nvPr/>
        </p:nvSpPr>
        <p:spPr>
          <a:xfrm>
            <a:off x="215110" y="4639733"/>
            <a:ext cx="5662752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4</a:t>
            </a:r>
            <a:r>
              <a:t> For if he who comes preaches another Jesus whom we have not preached, or </a:t>
            </a:r>
            <a:r>
              <a:rPr i="1"/>
              <a:t>if</a:t>
            </a:r>
            <a:r>
              <a:t> you receive a different spirit which you have not received, or a different gospel which you have not accepted—you may well put up with it!</a:t>
            </a:r>
          </a:p>
        </p:txBody>
      </p:sp>
      <p:sp>
        <p:nvSpPr>
          <p:cNvPr id="252" name="Shape 252"/>
          <p:cNvSpPr/>
          <p:nvPr/>
        </p:nvSpPr>
        <p:spPr>
          <a:xfrm>
            <a:off x="6299198" y="4883743"/>
            <a:ext cx="6631254" cy="475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57200" indent="-457200" algn="l" defTabSz="1300480">
              <a:spcBef>
                <a:spcPts val="20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A spirit received through a different gospel — not of faith — </a:t>
            </a:r>
            <a:r>
              <a:rPr sz="3300"/>
              <a:t>Gal 3:2; Eph. 1:13,14; 1 Co. 12:4–11; Ep. 4:4, 5</a:t>
            </a:r>
          </a:p>
          <a:p>
            <a:pPr marL="457200" indent="-457200" algn="l" defTabSz="1300480">
              <a:spcBef>
                <a:spcPts val="20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Behind every lie there is a lying spirit as the source of the lie — </a:t>
            </a:r>
            <a:r>
              <a:rPr sz="3400"/>
              <a:t>1 Jn 2:18-23; 4:1-6;     2 Chro 18:18-22</a:t>
            </a:r>
          </a:p>
        </p:txBody>
      </p:sp>
      <p:sp>
        <p:nvSpPr>
          <p:cNvPr id="253" name="Shape 253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54" name="Shape 254"/>
          <p:cNvSpPr/>
          <p:nvPr/>
        </p:nvSpPr>
        <p:spPr>
          <a:xfrm>
            <a:off x="5986724" y="3968186"/>
            <a:ext cx="68781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4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A different Spirit</a:t>
            </a:r>
            <a:r>
              <a:t> —</a:t>
            </a:r>
          </a:p>
        </p:txBody>
      </p:sp>
      <p:sp>
        <p:nvSpPr>
          <p:cNvPr id="255" name="Shape 255"/>
          <p:cNvSpPr/>
          <p:nvPr/>
        </p:nvSpPr>
        <p:spPr>
          <a:xfrm>
            <a:off x="3722155" y="2633529"/>
            <a:ext cx="914276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i="1"/>
              <a:t>But I fear … your minds may be corrupted from the simplicity that is in Christ.” </a:t>
            </a:r>
            <a:r>
              <a:t>- 3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58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59" name="Shape 259"/>
          <p:cNvSpPr/>
          <p:nvPr/>
        </p:nvSpPr>
        <p:spPr>
          <a:xfrm>
            <a:off x="215110" y="4639733"/>
            <a:ext cx="5662752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4</a:t>
            </a:r>
            <a:r>
              <a:t> For if he who comes preaches another Jesus whom we have not preached, or </a:t>
            </a:r>
            <a:r>
              <a:rPr i="1"/>
              <a:t>if</a:t>
            </a:r>
            <a:r>
              <a:t> you receive a different spirit which you have not received, or a different gospel which you have not accepted—you may well put up with it!</a:t>
            </a:r>
          </a:p>
        </p:txBody>
      </p:sp>
      <p:sp>
        <p:nvSpPr>
          <p:cNvPr id="260" name="Shape 260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61" name="Shape 261"/>
          <p:cNvSpPr/>
          <p:nvPr/>
        </p:nvSpPr>
        <p:spPr>
          <a:xfrm>
            <a:off x="5986724" y="3968186"/>
            <a:ext cx="68781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4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A different Gospel</a:t>
            </a:r>
            <a:r>
              <a:t> —</a:t>
            </a:r>
          </a:p>
        </p:txBody>
      </p:sp>
      <p:sp>
        <p:nvSpPr>
          <p:cNvPr id="262" name="Shape 262"/>
          <p:cNvSpPr/>
          <p:nvPr/>
        </p:nvSpPr>
        <p:spPr>
          <a:xfrm>
            <a:off x="3722155" y="2633529"/>
            <a:ext cx="914276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i="1"/>
              <a:t>But I fear … your minds may be corrupted from the simplicity that is in Christ.” </a:t>
            </a:r>
            <a:r>
              <a:t>- 3</a:t>
            </a:r>
          </a:p>
        </p:txBody>
      </p:sp>
      <p:sp>
        <p:nvSpPr>
          <p:cNvPr id="263" name="Shape 263"/>
          <p:cNvSpPr/>
          <p:nvPr/>
        </p:nvSpPr>
        <p:spPr>
          <a:xfrm>
            <a:off x="6121523" y="4883743"/>
            <a:ext cx="6608599" cy="458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3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Galatians 1:6–9 (NKJV)</a:t>
            </a:r>
          </a:p>
          <a:p>
            <a:pPr defTabSz="457200">
              <a:defRPr sz="36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6</a:t>
            </a:r>
            <a:r>
              <a:t> I marvel that you are turning away so soon from Him who called you in the grace of Christ, to a different gospel, </a:t>
            </a:r>
            <a:r>
              <a:rPr baseline="31999"/>
              <a:t>7</a:t>
            </a:r>
            <a:r>
              <a:t> which is not another; but there are some who trouble you and want to pervert the gospel of Christ.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66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67" name="Shape 267"/>
          <p:cNvSpPr/>
          <p:nvPr/>
        </p:nvSpPr>
        <p:spPr>
          <a:xfrm>
            <a:off x="215110" y="4639733"/>
            <a:ext cx="5662752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4</a:t>
            </a:r>
            <a:r>
              <a:t> For if he who comes preaches another Jesus whom we have not preached, or </a:t>
            </a:r>
            <a:r>
              <a:rPr i="1"/>
              <a:t>if</a:t>
            </a:r>
            <a:r>
              <a:t> you receive a different spirit which you have not received, or a different gospel which you have not accepted—you may well put up with it!</a:t>
            </a:r>
          </a:p>
        </p:txBody>
      </p:sp>
      <p:sp>
        <p:nvSpPr>
          <p:cNvPr id="268" name="Shape 268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69" name="Shape 269"/>
          <p:cNvSpPr/>
          <p:nvPr/>
        </p:nvSpPr>
        <p:spPr>
          <a:xfrm>
            <a:off x="5986724" y="3968186"/>
            <a:ext cx="68781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4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A different Gospel</a:t>
            </a:r>
            <a:r>
              <a:t> —</a:t>
            </a:r>
          </a:p>
        </p:txBody>
      </p:sp>
      <p:sp>
        <p:nvSpPr>
          <p:cNvPr id="270" name="Shape 270"/>
          <p:cNvSpPr/>
          <p:nvPr/>
        </p:nvSpPr>
        <p:spPr>
          <a:xfrm>
            <a:off x="3722155" y="2633529"/>
            <a:ext cx="914276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i="1"/>
              <a:t>But I fear … your minds may be corrupted from the simplicity that is in Christ.” </a:t>
            </a:r>
            <a:r>
              <a:t>- 3</a:t>
            </a:r>
          </a:p>
        </p:txBody>
      </p:sp>
      <p:sp>
        <p:nvSpPr>
          <p:cNvPr id="271" name="Shape 271"/>
          <p:cNvSpPr/>
          <p:nvPr/>
        </p:nvSpPr>
        <p:spPr>
          <a:xfrm>
            <a:off x="6121523" y="4883742"/>
            <a:ext cx="6608599" cy="492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3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Galatians 1:6–9 (NKJV)</a:t>
            </a:r>
          </a:p>
          <a:p>
            <a:pPr defTabSz="457200">
              <a:defRPr sz="3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8</a:t>
            </a:r>
            <a:r>
              <a:t> But even if we, or an angel from heaven, preach any other gospel to you than what we have preached to you, let him be accursed. </a:t>
            </a:r>
            <a:r>
              <a:rPr baseline="31999"/>
              <a:t>9</a:t>
            </a:r>
            <a:r>
              <a:t> As we have said before, so now I say again, if anyone preaches any other gospel to you than what you have received, let him be accursed.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7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75" name="Shape 275"/>
          <p:cNvSpPr/>
          <p:nvPr/>
        </p:nvSpPr>
        <p:spPr>
          <a:xfrm>
            <a:off x="215110" y="4639733"/>
            <a:ext cx="5662752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4</a:t>
            </a:r>
            <a:r>
              <a:t> For if he who comes preaches another Jesus whom we have not preached, or </a:t>
            </a:r>
            <a:r>
              <a:rPr i="1"/>
              <a:t>if</a:t>
            </a:r>
            <a:r>
              <a:t> you receive a different spirit which you have not received, or a different gospel which you have not accepted—you may well put up with it!</a:t>
            </a:r>
          </a:p>
        </p:txBody>
      </p:sp>
      <p:sp>
        <p:nvSpPr>
          <p:cNvPr id="276" name="Shape 276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77" name="Shape 277"/>
          <p:cNvSpPr/>
          <p:nvPr/>
        </p:nvSpPr>
        <p:spPr>
          <a:xfrm>
            <a:off x="5986724" y="3968186"/>
            <a:ext cx="68781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4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A different Gospel</a:t>
            </a:r>
            <a:r>
              <a:t> —</a:t>
            </a:r>
          </a:p>
        </p:txBody>
      </p:sp>
      <p:sp>
        <p:nvSpPr>
          <p:cNvPr id="278" name="Shape 278"/>
          <p:cNvSpPr/>
          <p:nvPr/>
        </p:nvSpPr>
        <p:spPr>
          <a:xfrm>
            <a:off x="3722155" y="2633529"/>
            <a:ext cx="914276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i="1"/>
              <a:t>But I fear … your minds may be corrupted from the simplicity that is in Christ.” </a:t>
            </a:r>
            <a:r>
              <a:t>- 3</a:t>
            </a:r>
          </a:p>
        </p:txBody>
      </p:sp>
      <p:sp>
        <p:nvSpPr>
          <p:cNvPr id="279" name="Shape 279"/>
          <p:cNvSpPr/>
          <p:nvPr/>
        </p:nvSpPr>
        <p:spPr>
          <a:xfrm>
            <a:off x="6299198" y="4883743"/>
            <a:ext cx="6631254" cy="470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57200" indent="-457200" algn="l" defTabSz="1300480">
              <a:spcBef>
                <a:spcPts val="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Salvation by faith only -         James 2:14-24</a:t>
            </a:r>
          </a:p>
          <a:p>
            <a:pPr marL="457200" indent="-457200" algn="l" defTabSz="1300480">
              <a:spcBef>
                <a:spcPts val="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Baptism is NOT essential - Mk. 16:16; Acts 2:38; 22:16; 1 Pet. 3:21</a:t>
            </a:r>
          </a:p>
          <a:p>
            <a:pPr marL="457200" indent="-457200" algn="l" defTabSz="1300480">
              <a:spcBef>
                <a:spcPts val="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One church is as good as another? - Mat. 16:18; Acts 2:47; Ep. 4:4; 5:23,24</a:t>
            </a:r>
          </a:p>
          <a:p>
            <a:pPr marL="457200" indent="-457200" algn="l" defTabSz="1300480">
              <a:spcBef>
                <a:spcPts val="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Once saved always saved - Heb. 3:12-4:11; Gal 5:1-4; 2 Pet 2:20-22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8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58761"/>
            <a:ext cx="13129642" cy="15778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83" name="Shape 283"/>
          <p:cNvSpPr/>
          <p:nvPr/>
        </p:nvSpPr>
        <p:spPr>
          <a:xfrm>
            <a:off x="215110" y="4639733"/>
            <a:ext cx="5662752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11:5–6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5</a:t>
            </a:r>
            <a:r>
              <a:t> For I consider that I am not at all inferior to the most eminent apostles. </a:t>
            </a:r>
            <a:r>
              <a:rPr baseline="31999"/>
              <a:t>6</a:t>
            </a:r>
            <a:r>
              <a:t> Even though </a:t>
            </a:r>
            <a:r>
              <a:rPr i="1"/>
              <a:t>I am</a:t>
            </a:r>
            <a:r>
              <a:t> untrained in speech, yet </a:t>
            </a:r>
            <a:r>
              <a:rPr i="1"/>
              <a:t>I am</a:t>
            </a:r>
            <a:r>
              <a:t> not in knowledge. But we have been thoroughly manifested among you in all things.</a:t>
            </a:r>
          </a:p>
        </p:txBody>
      </p:sp>
      <p:sp>
        <p:nvSpPr>
          <p:cNvPr id="284" name="Shape 284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85" name="Shape 285"/>
          <p:cNvSpPr/>
          <p:nvPr/>
        </p:nvSpPr>
        <p:spPr>
          <a:xfrm>
            <a:off x="6087927" y="3019323"/>
            <a:ext cx="6781029" cy="632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1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Paul claims association with the other apostles</a:t>
            </a:r>
            <a:r>
              <a:t> — 12:11, 12; 1 Co. 15:10; Ga. 2:6–9.</a:t>
            </a:r>
          </a:p>
          <a:p>
            <a:pPr lvl="1" marL="889000" indent="-457200" algn="l" defTabSz="1300480">
              <a:spcBef>
                <a:spcPts val="1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Further support will be added later — 11:22-12:10</a:t>
            </a:r>
          </a:p>
          <a:p>
            <a:pPr lvl="1" marL="889000" indent="-457200" algn="l" defTabSz="1300480">
              <a:spcBef>
                <a:spcPts val="1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Not a rhetorician - (cf. 10:10; 1 Cor. 2:1–5). </a:t>
            </a:r>
          </a:p>
          <a:p>
            <a:pPr lvl="1" marL="889000" indent="-457200" algn="l" defTabSz="1300480">
              <a:spcBef>
                <a:spcPts val="1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They could not deny the content of his message and its transforming consequences (cf. 1 Cor. 4:15; 9:1–2).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88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995261"/>
            <a:ext cx="13129642" cy="17048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89" name="Shape 289"/>
          <p:cNvSpPr/>
          <p:nvPr/>
        </p:nvSpPr>
        <p:spPr>
          <a:xfrm>
            <a:off x="215110" y="5058833"/>
            <a:ext cx="5662752" cy="43688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11:7–8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7</a:t>
            </a:r>
            <a:r>
              <a:t> Did I commit sin in humbling myself that you might be exalted, because I preached the gospel of God to you free of charge? </a:t>
            </a:r>
            <a:r>
              <a:rPr baseline="31999"/>
              <a:t>8</a:t>
            </a:r>
            <a:r>
              <a:t> I robbed other churches, taking wages </a:t>
            </a:r>
            <a:r>
              <a:rPr i="1"/>
              <a:t>from them</a:t>
            </a:r>
            <a:r>
              <a:t> to minister to you.</a:t>
            </a:r>
          </a:p>
        </p:txBody>
      </p:sp>
      <p:sp>
        <p:nvSpPr>
          <p:cNvPr id="290" name="Shape 290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91" name="Shape 291"/>
          <p:cNvSpPr/>
          <p:nvPr/>
        </p:nvSpPr>
        <p:spPr>
          <a:xfrm>
            <a:off x="6087927" y="3019323"/>
            <a:ext cx="6781029" cy="631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1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9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Paul did not want to be a burden to them</a:t>
            </a:r>
            <a:r>
              <a:t>— 12:13.</a:t>
            </a:r>
          </a:p>
          <a:p>
            <a:pPr lvl="1" marL="889000" indent="-457200" algn="l" defTabSz="1300480">
              <a:spcBef>
                <a:spcPts val="1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had a right to ask for their support, but chose not to that he may be able to be a greater influence on them — (1 Cor 9:4-6; cf. 1 Cor. 4:12; 1 Thes. 2:9; 2 Thes. 3:8-10)</a:t>
            </a:r>
          </a:p>
          <a:p>
            <a:pPr lvl="1" marL="889000" indent="-457200" algn="l" defTabSz="1300480">
              <a:spcBef>
                <a:spcPts val="1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received his support from other churches — (Phi. 4:14–16).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9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995261"/>
            <a:ext cx="13129642" cy="17048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95" name="Shape 295"/>
          <p:cNvSpPr/>
          <p:nvPr/>
        </p:nvSpPr>
        <p:spPr>
          <a:xfrm>
            <a:off x="215110" y="5058833"/>
            <a:ext cx="5662752" cy="43688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11:7–8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7</a:t>
            </a:r>
            <a:r>
              <a:t> Did I commit sin in humbling myself that you might be exalted, because I preached the gospel of God to you free of charge? </a:t>
            </a:r>
            <a:r>
              <a:rPr baseline="31999"/>
              <a:t>8</a:t>
            </a:r>
            <a:r>
              <a:t> I robbed other churches, taking wages </a:t>
            </a:r>
            <a:r>
              <a:rPr i="1"/>
              <a:t>from them</a:t>
            </a:r>
            <a:r>
              <a:t> to minister to you.</a:t>
            </a:r>
          </a:p>
        </p:txBody>
      </p:sp>
      <p:sp>
        <p:nvSpPr>
          <p:cNvPr id="296" name="Shape 296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97" name="Shape 297"/>
          <p:cNvSpPr/>
          <p:nvPr/>
        </p:nvSpPr>
        <p:spPr>
          <a:xfrm>
            <a:off x="6310656" y="2746273"/>
            <a:ext cx="6406396" cy="68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2 Corinthians 11:9–11 (NKJV)</a:t>
            </a:r>
          </a:p>
          <a:p>
            <a:pPr defTabSz="457200">
              <a:defRPr sz="3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And when I was present with you, and in need, I was a burden to no one, for what I lacked the brethren who came from Macedonia supplied. And in everything I kept myself from being burdensome to you, and so I will keep </a:t>
            </a:r>
            <a:r>
              <a:rPr i="1"/>
              <a:t>myself</a:t>
            </a:r>
            <a:r>
              <a:t>. </a:t>
            </a:r>
            <a:r>
              <a:rPr baseline="31999"/>
              <a:t>10</a:t>
            </a:r>
            <a:r>
              <a:t> As the truth of Christ is in me, no one shall stop me from this boasting in the regions of Achaia. </a:t>
            </a:r>
            <a:r>
              <a:rPr baseline="31999"/>
              <a:t>11</a:t>
            </a:r>
            <a:r>
              <a:t> Why? Because I do not love you? God knows!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0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01" name="Shape 301"/>
          <p:cNvSpPr/>
          <p:nvPr/>
        </p:nvSpPr>
        <p:spPr>
          <a:xfrm>
            <a:off x="262433" y="5024967"/>
            <a:ext cx="5662753" cy="43688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11:13–14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13</a:t>
            </a:r>
            <a:r>
              <a:t> For such </a:t>
            </a:r>
            <a:r>
              <a:rPr i="1"/>
              <a:t>are</a:t>
            </a:r>
            <a:r>
              <a:t> false apostles, deceitful workers, transforming themselves into apostles of Christ. </a:t>
            </a:r>
            <a:r>
              <a:rPr baseline="31999"/>
              <a:t>14</a:t>
            </a:r>
            <a:r>
              <a:t> And no wonder! For Satan himself transforms himself into an angel of light.</a:t>
            </a:r>
          </a:p>
        </p:txBody>
      </p:sp>
      <p:sp>
        <p:nvSpPr>
          <p:cNvPr id="302" name="Shape 302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03" name="Shape 303"/>
          <p:cNvSpPr/>
          <p:nvPr/>
        </p:nvSpPr>
        <p:spPr>
          <a:xfrm>
            <a:off x="5805418" y="2860573"/>
            <a:ext cx="7063538" cy="664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9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Not A New Problem! </a:t>
            </a:r>
            <a:endParaRPr b="1"/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Jeremiah 23:13-32; 27:9-10; 29:8-9;  Ezekiel 13:1-23; 22:28; Micah 3:11; Zephaniah 3:4</a:t>
            </a:r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Jesus warns us — Mat 24:5,11,24 </a:t>
            </a:r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Peter also warns us — 2 Peter 2:1-3</a:t>
            </a:r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warned elders in Ephesus — Acts 20:28-31; 1 Timothy 4:1-2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06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9907" y="2405126"/>
            <a:ext cx="7693447" cy="7381748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07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701" y="988381"/>
            <a:ext cx="13030202" cy="1727201"/>
          </a:xfrm>
          <a:prstGeom prst="rect">
            <a:avLst/>
          </a:prstGeom>
        </p:spPr>
      </p:pic>
      <p:sp>
        <p:nvSpPr>
          <p:cNvPr id="208" name="Shape 208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06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07" name="Shape 307"/>
          <p:cNvSpPr/>
          <p:nvPr/>
        </p:nvSpPr>
        <p:spPr>
          <a:xfrm>
            <a:off x="262433" y="5024966"/>
            <a:ext cx="5662753" cy="43688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11:13–14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13</a:t>
            </a:r>
            <a:r>
              <a:t> For such </a:t>
            </a:r>
            <a:r>
              <a:rPr i="1"/>
              <a:t>are</a:t>
            </a:r>
            <a:r>
              <a:t> false apostles, deceitful workers, transforming themselves into apostles of Christ. </a:t>
            </a:r>
            <a:r>
              <a:rPr baseline="31999"/>
              <a:t>14</a:t>
            </a:r>
            <a:r>
              <a:t> And no wonder! For Satan himself transforms himself into an angel of light.</a:t>
            </a:r>
          </a:p>
        </p:txBody>
      </p:sp>
      <p:sp>
        <p:nvSpPr>
          <p:cNvPr id="308" name="Shape 308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09" name="Shape 309"/>
          <p:cNvSpPr/>
          <p:nvPr/>
        </p:nvSpPr>
        <p:spPr>
          <a:xfrm>
            <a:off x="5805418" y="2860573"/>
            <a:ext cx="7063538" cy="642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9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The danger lies in their skillful deceit. </a:t>
            </a:r>
            <a:endParaRPr b="1"/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8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Cloaked in an appearance of piety - 2 Tim 3:5  </a:t>
            </a:r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8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Pose as disciples, claim to be followers of God, Jesus &amp; the Bible.</a:t>
            </a:r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8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The ignorant and unwary are easy targets for these slick operators,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1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13" name="Shape 313"/>
          <p:cNvSpPr/>
          <p:nvPr/>
        </p:nvSpPr>
        <p:spPr>
          <a:xfrm>
            <a:off x="262433" y="5024966"/>
            <a:ext cx="5662753" cy="43688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11:13–14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13</a:t>
            </a:r>
            <a:r>
              <a:t> For such </a:t>
            </a:r>
            <a:r>
              <a:rPr i="1"/>
              <a:t>are</a:t>
            </a:r>
            <a:r>
              <a:t> false apostles, deceitful workers, transforming themselves into apostles of Christ. </a:t>
            </a:r>
            <a:r>
              <a:rPr baseline="31999"/>
              <a:t>14</a:t>
            </a:r>
            <a:r>
              <a:t> And no wonder! For Satan himself transforms himself into an angel of light.</a:t>
            </a:r>
          </a:p>
        </p:txBody>
      </p:sp>
      <p:sp>
        <p:nvSpPr>
          <p:cNvPr id="314" name="Shape 314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15" name="Shape 315"/>
          <p:cNvSpPr/>
          <p:nvPr/>
        </p:nvSpPr>
        <p:spPr>
          <a:xfrm>
            <a:off x="5805418" y="2860573"/>
            <a:ext cx="7063538" cy="690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9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The danger lies in their skillful deceit. </a:t>
            </a:r>
            <a:endParaRPr b="1"/>
          </a:p>
          <a:p>
            <a:pPr lvl="1" marL="889000" indent="-457200" algn="l" defTabSz="1300480">
              <a:spcBef>
                <a:spcPts val="8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“Worldly-wise” &amp; “Charming” – Col 2:8 ; Rom 16:17-18</a:t>
            </a:r>
          </a:p>
          <a:p>
            <a:pPr lvl="1" marL="889000" indent="-457200" algn="l" defTabSz="1300480">
              <a:spcBef>
                <a:spcPts val="8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4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“Tell people what they want to hear” — Isa. 30:10;  2 Tim 4:3,4</a:t>
            </a:r>
          </a:p>
          <a:p>
            <a:pPr lvl="2" marL="1320800" indent="-457200" algn="l" defTabSz="1300480">
              <a:spcBef>
                <a:spcPts val="8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Promises “</a:t>
            </a:r>
            <a:r>
              <a:rPr i="1"/>
              <a:t>liberty</a:t>
            </a:r>
            <a:r>
              <a:t>” - 2 Pt 2:18,19</a:t>
            </a:r>
          </a:p>
          <a:p>
            <a:pPr lvl="2" marL="1320800" indent="-457200" algn="l" defTabSz="1300480">
              <a:spcBef>
                <a:spcPts val="8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Appeals to “lust of the flesh” - 2 Pet 2:3,18; 1 Cor. 6:9,10</a:t>
            </a:r>
          </a:p>
          <a:p>
            <a:pPr lvl="2" marL="1320800" indent="-457200" algn="l" defTabSz="1300480">
              <a:spcBef>
                <a:spcPts val="8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Promises “peace” when there is no peace - Jer 6:14; 8:11; 14:13; 23:17; 2 Pet 2:4-9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18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19" name="Shape 319"/>
          <p:cNvSpPr/>
          <p:nvPr/>
        </p:nvSpPr>
        <p:spPr>
          <a:xfrm>
            <a:off x="262433" y="5024966"/>
            <a:ext cx="5662753" cy="43688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11:13–14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13</a:t>
            </a:r>
            <a:r>
              <a:t> For such </a:t>
            </a:r>
            <a:r>
              <a:rPr i="1"/>
              <a:t>are</a:t>
            </a:r>
            <a:r>
              <a:t> false apostles, deceitful workers, transforming themselves into apostles of Christ. </a:t>
            </a:r>
            <a:r>
              <a:rPr baseline="31999"/>
              <a:t>14</a:t>
            </a:r>
            <a:r>
              <a:t> And no wonder! For Satan himself transforms himself into an angel of light.</a:t>
            </a:r>
          </a:p>
        </p:txBody>
      </p:sp>
      <p:sp>
        <p:nvSpPr>
          <p:cNvPr id="320" name="Shape 320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21" name="Shape 321"/>
          <p:cNvSpPr/>
          <p:nvPr/>
        </p:nvSpPr>
        <p:spPr>
          <a:xfrm>
            <a:off x="5805418" y="2860573"/>
            <a:ext cx="7063538" cy="666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9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b="1"/>
              <a:t>“Religiously attractive” - 2 Cor. 11:13-15 </a:t>
            </a:r>
            <a:endParaRPr b="1"/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“13 . . . deceitful workers, transforming themselves into apostles of Christ.”</a:t>
            </a:r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“14 Satan . . . transforms himself into an angel of light.”</a:t>
            </a:r>
          </a:p>
          <a:p>
            <a:pPr lvl="1" marL="8890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“15 . . . his ministers also transform themselves into ministers of righteousness”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2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25" name="Shape 325"/>
          <p:cNvSpPr/>
          <p:nvPr/>
        </p:nvSpPr>
        <p:spPr>
          <a:xfrm>
            <a:off x="262433" y="5024966"/>
            <a:ext cx="5662753" cy="43688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11:13–14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13</a:t>
            </a:r>
            <a:r>
              <a:t> For such </a:t>
            </a:r>
            <a:r>
              <a:rPr i="1"/>
              <a:t>are</a:t>
            </a:r>
            <a:r>
              <a:t> false apostles, deceitful workers, transforming themselves into apostles of Christ. </a:t>
            </a:r>
            <a:r>
              <a:rPr baseline="31999"/>
              <a:t>14</a:t>
            </a:r>
            <a:r>
              <a:t> And no wonder! For Satan himself transforms himself into an angel of light.</a:t>
            </a:r>
          </a:p>
        </p:txBody>
      </p:sp>
      <p:sp>
        <p:nvSpPr>
          <p:cNvPr id="326" name="Shape 326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27" name="Shape 327"/>
          <p:cNvSpPr/>
          <p:nvPr/>
        </p:nvSpPr>
        <p:spPr>
          <a:xfrm>
            <a:off x="6740980" y="2987573"/>
            <a:ext cx="5789687" cy="6388101"/>
          </a:xfrm>
          <a:prstGeom prst="rect">
            <a:avLst/>
          </a:prstGeom>
          <a:gradFill>
            <a:gsLst>
              <a:gs pos="0">
                <a:srgbClr val="424242"/>
              </a:gs>
              <a:gs pos="50000">
                <a:srgbClr val="5E5E5E"/>
              </a:gs>
              <a:gs pos="100000">
                <a:srgbClr val="011515"/>
              </a:gs>
            </a:gsLst>
            <a:lin ang="16200000"/>
          </a:gradFill>
          <a:ln w="12700"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buClr>
                <a:srgbClr val="FFFFFF"/>
              </a:buClr>
              <a:buFont typeface="Franklin Gothic Demi"/>
              <a:defRPr sz="4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Boulder"/>
                <a:ea typeface="Boulder"/>
                <a:cs typeface="Boulder"/>
                <a:sym typeface="Boulder"/>
              </a:defRPr>
            </a:lvl1pPr>
          </a:lstStyle>
          <a:p>
            <a:pPr/>
            <a:r>
              <a:t>They are just the sort of people who would move observers to ask - how these good, earnest and knowledgeable teachers could be wrong?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3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31" name="Shape 331"/>
          <p:cNvSpPr/>
          <p:nvPr/>
        </p:nvSpPr>
        <p:spPr>
          <a:xfrm>
            <a:off x="262433" y="5558366"/>
            <a:ext cx="5662753" cy="33020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11:15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15</a:t>
            </a:r>
            <a:r>
              <a:t> Therefore </a:t>
            </a:r>
            <a:r>
              <a:rPr i="1"/>
              <a:t>it is</a:t>
            </a:r>
            <a:r>
              <a:t> no great thing if his ministers also transform themselves into ministers of righteousness, whose end will be according to their works.</a:t>
            </a:r>
          </a:p>
        </p:txBody>
      </p:sp>
      <p:sp>
        <p:nvSpPr>
          <p:cNvPr id="332" name="Shape 332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33" name="Shape 333"/>
          <p:cNvSpPr/>
          <p:nvPr/>
        </p:nvSpPr>
        <p:spPr>
          <a:xfrm>
            <a:off x="6431951" y="3317773"/>
            <a:ext cx="6511618" cy="608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Teachers must first be tested at the level of their teaching. - (Acts 17:11; 1 John 1:1-3; 2:18-24; 4:1-5; Gal 1:6-8) </a:t>
            </a:r>
          </a:p>
          <a:p>
            <a:pPr marL="4572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If they fail the Bible test, they MUST be rejected as false teachers - (2 John 9-10)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36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37" name="Shape 337"/>
          <p:cNvSpPr/>
          <p:nvPr/>
        </p:nvSpPr>
        <p:spPr>
          <a:xfrm>
            <a:off x="262433" y="5558366"/>
            <a:ext cx="5662753" cy="33020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11:15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15</a:t>
            </a:r>
            <a:r>
              <a:t> Therefore </a:t>
            </a:r>
            <a:r>
              <a:rPr i="1"/>
              <a:t>it is</a:t>
            </a:r>
            <a:r>
              <a:t> no great thing if his ministers also transform themselves into ministers of righteousness, whose end will be according to their works.</a:t>
            </a:r>
          </a:p>
        </p:txBody>
      </p:sp>
      <p:sp>
        <p:nvSpPr>
          <p:cNvPr id="338" name="Shape 338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39" name="Shape 339"/>
          <p:cNvSpPr/>
          <p:nvPr/>
        </p:nvSpPr>
        <p:spPr>
          <a:xfrm>
            <a:off x="6431951" y="3317773"/>
            <a:ext cx="6511618" cy="608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Teachers must first be tested at the level of their teaching. - (Acts 17:11; 1 John 1:1-3; 2:18-24; 4:1-5; Gal 1:6-8) </a:t>
            </a:r>
          </a:p>
          <a:p>
            <a:pPr marL="457200" indent="-457200" algn="l" defTabSz="1300480">
              <a:spcBef>
                <a:spcPts val="12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If they fail the Bible test, they MUST be rejected as false teachers - (2 John 9-10)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4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43" name="Shape 343"/>
          <p:cNvSpPr/>
          <p:nvPr/>
        </p:nvSpPr>
        <p:spPr>
          <a:xfrm>
            <a:off x="262433" y="5558366"/>
            <a:ext cx="5662753" cy="33020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11:15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15</a:t>
            </a:r>
            <a:r>
              <a:t> Therefore </a:t>
            </a:r>
            <a:r>
              <a:rPr i="1"/>
              <a:t>it is</a:t>
            </a:r>
            <a:r>
              <a:t> no great thing if his ministers also transform themselves into ministers of righteousness, whose end will be according to their works.</a:t>
            </a:r>
          </a:p>
        </p:txBody>
      </p:sp>
      <p:sp>
        <p:nvSpPr>
          <p:cNvPr id="344" name="Shape 344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45" name="Shape 345"/>
          <p:cNvSpPr/>
          <p:nvPr/>
        </p:nvSpPr>
        <p:spPr>
          <a:xfrm>
            <a:off x="6608233" y="3305073"/>
            <a:ext cx="5791201" cy="5753101"/>
          </a:xfrm>
          <a:prstGeom prst="rect">
            <a:avLst/>
          </a:prstGeom>
          <a:solidFill>
            <a:schemeClr val="accent1">
              <a:satOff val="-2410"/>
              <a:lumOff val="-16942"/>
            </a:schemeClr>
          </a:solidFill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500"/>
              </a:spcBef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pPr>
            <a:r>
              <a:t>Acts 17:11 (KJV)  </a:t>
            </a:r>
          </a:p>
          <a:p>
            <a:pPr defTabSz="457200">
              <a:spcBef>
                <a:spcPts val="500"/>
              </a:spcBef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These were more noble than those in Thessalonica, in that they received the word with all readiness of mind, and searched the scriptures daily, whether those things were so.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48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49" name="Shape 349"/>
          <p:cNvSpPr/>
          <p:nvPr/>
        </p:nvSpPr>
        <p:spPr>
          <a:xfrm>
            <a:off x="262433" y="5558366"/>
            <a:ext cx="5662753" cy="33020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11:15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15</a:t>
            </a:r>
            <a:r>
              <a:t> Therefore </a:t>
            </a:r>
            <a:r>
              <a:rPr i="1"/>
              <a:t>it is</a:t>
            </a:r>
            <a:r>
              <a:t> no great thing if his ministers also transform themselves into ministers of righteousness, whose end will be according to their works.</a:t>
            </a:r>
          </a:p>
        </p:txBody>
      </p:sp>
      <p:sp>
        <p:nvSpPr>
          <p:cNvPr id="350" name="Shape 350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51" name="Shape 351"/>
          <p:cNvSpPr/>
          <p:nvPr/>
        </p:nvSpPr>
        <p:spPr>
          <a:xfrm>
            <a:off x="6608233" y="3305073"/>
            <a:ext cx="5791201" cy="5753101"/>
          </a:xfrm>
          <a:prstGeom prst="rect">
            <a:avLst/>
          </a:prstGeom>
          <a:solidFill>
            <a:schemeClr val="accent1">
              <a:satOff val="-2410"/>
              <a:lumOff val="-16942"/>
            </a:schemeClr>
          </a:solidFill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500"/>
              </a:spcBef>
              <a:def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pPr>
            <a:r>
              <a:t>2 Timothy 2:15 (KJV)  </a:t>
            </a:r>
          </a:p>
          <a:p>
            <a:pPr defTabSz="457200">
              <a:spcBef>
                <a:spcPts val="500"/>
              </a:spcBef>
              <a:def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Study to shew thyself approved unto God, a workman that needeth not to be ashamed, rightly dividing the word of truth.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5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55" name="Shape 355"/>
          <p:cNvSpPr/>
          <p:nvPr/>
        </p:nvSpPr>
        <p:spPr>
          <a:xfrm>
            <a:off x="262433" y="5558366"/>
            <a:ext cx="5662753" cy="33020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11:15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15</a:t>
            </a:r>
            <a:r>
              <a:t> Therefore </a:t>
            </a:r>
            <a:r>
              <a:rPr i="1"/>
              <a:t>it is</a:t>
            </a:r>
            <a:r>
              <a:t> no great thing if his ministers also transform themselves into ministers of righteousness, whose end will be according to their works.</a:t>
            </a:r>
          </a:p>
        </p:txBody>
      </p:sp>
      <p:sp>
        <p:nvSpPr>
          <p:cNvPr id="356" name="Shape 356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57" name="Shape 357"/>
          <p:cNvSpPr/>
          <p:nvPr/>
        </p:nvSpPr>
        <p:spPr>
          <a:xfrm>
            <a:off x="6608233" y="3305073"/>
            <a:ext cx="5791201" cy="5753101"/>
          </a:xfrm>
          <a:prstGeom prst="rect">
            <a:avLst/>
          </a:prstGeom>
          <a:solidFill>
            <a:schemeClr val="accent1">
              <a:satOff val="-2410"/>
              <a:lumOff val="-16942"/>
            </a:schemeClr>
          </a:solidFill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5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pPr>
            <a:r>
              <a:t>2 Peter 3:17 (KJV)  </a:t>
            </a:r>
          </a:p>
          <a:p>
            <a:pPr defTabSz="457200">
              <a:spcBef>
                <a:spcPts val="5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Ye therefore, beloved, seeing ye know these things before, beware lest ye also, being led away with the error of the wicked, fall from your own stedfastness.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36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01611"/>
            <a:ext cx="13129642" cy="16921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361" name="Shape 361"/>
          <p:cNvSpPr/>
          <p:nvPr/>
        </p:nvSpPr>
        <p:spPr>
          <a:xfrm>
            <a:off x="262433" y="5558366"/>
            <a:ext cx="5662753" cy="33020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11:15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15</a:t>
            </a:r>
            <a:r>
              <a:t> Therefore </a:t>
            </a:r>
            <a:r>
              <a:rPr i="1"/>
              <a:t>it is</a:t>
            </a:r>
            <a:r>
              <a:t> no great thing if his ministers also transform themselves into ministers of righteousness, whose end will be according to their works.</a:t>
            </a:r>
          </a:p>
        </p:txBody>
      </p:sp>
      <p:sp>
        <p:nvSpPr>
          <p:cNvPr id="362" name="Shape 362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363" name="Shape 363"/>
          <p:cNvSpPr/>
          <p:nvPr/>
        </p:nvSpPr>
        <p:spPr>
          <a:xfrm>
            <a:off x="6625166" y="4280856"/>
            <a:ext cx="5789687" cy="4953001"/>
          </a:xfrm>
          <a:prstGeom prst="rect">
            <a:avLst/>
          </a:prstGeom>
          <a:solidFill>
            <a:schemeClr val="accent1">
              <a:satOff val="-2410"/>
              <a:lumOff val="-16942"/>
            </a:schemeClr>
          </a:solidFill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5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pPr>
            <a:r>
              <a:t>Jeremiah 5:31 </a:t>
            </a:r>
          </a:p>
          <a:p>
            <a:pPr defTabSz="457200">
              <a:spcBef>
                <a:spcPts val="5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 prophets prophesy falsely, And the priests rule by their </a:t>
            </a:r>
            <a:r>
              <a:t>own</a:t>
            </a:r>
            <a:r>
              <a:t> power; And My people love </a:t>
            </a:r>
            <a:r>
              <a:t>to have it</a:t>
            </a:r>
            <a:r>
              <a:t> so. But what will you do in the end? </a:t>
            </a:r>
          </a:p>
        </p:txBody>
      </p:sp>
      <p:sp>
        <p:nvSpPr>
          <p:cNvPr id="364" name="Shape 364"/>
          <p:cNvSpPr/>
          <p:nvPr/>
        </p:nvSpPr>
        <p:spPr>
          <a:xfrm>
            <a:off x="209550" y="2544233"/>
            <a:ext cx="12585700" cy="1041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2D5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lvl1pPr>
          </a:lstStyle>
          <a:p>
            <a:pPr/>
            <a:r>
              <a:t>A “Supply - Demand” Problem!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352408" y="364066"/>
            <a:ext cx="12299984" cy="919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11:1–15 (NKJV)</a:t>
            </a:r>
          </a:p>
          <a:p>
            <a:pPr defTabSz="457200">
              <a:spcBef>
                <a:spcPts val="1500"/>
              </a:spcBef>
              <a:defRPr sz="57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</a:t>
            </a:r>
            <a:r>
              <a:t> Oh, that you would bear with me in a little folly—and indeed you do bear with me. </a:t>
            </a:r>
            <a:r>
              <a:rPr baseline="31999"/>
              <a:t>2</a:t>
            </a:r>
            <a:r>
              <a:t> For I am jealous for you with godly jealousy. For I have betrothed you to one husband, that I may present </a:t>
            </a:r>
            <a:r>
              <a:t>you</a:t>
            </a:r>
            <a:r>
              <a:t> </a:t>
            </a:r>
            <a:r>
              <a:t>as</a:t>
            </a:r>
            <a:r>
              <a:t> a chaste virgin to Christ. </a:t>
            </a:r>
            <a:r>
              <a:rPr baseline="31999"/>
              <a:t>3</a:t>
            </a:r>
            <a:r>
              <a:t> But I fear, lest somehow, as the serpent deceived Eve by his craftiness, so your minds may be corrupted from the simplicity that is in Christ.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417884" y="397933"/>
            <a:ext cx="12169032" cy="850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3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7:15–23 (NKJV)</a:t>
            </a:r>
          </a:p>
          <a:p>
            <a:pPr defTabSz="457200">
              <a:defRPr sz="5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15</a:t>
            </a:r>
            <a:r>
              <a:t> “Beware of false prophets, who come to you in sheep’s clothing, but inwardly they are ravenous wolves. </a:t>
            </a:r>
            <a:r>
              <a:rPr baseline="31999"/>
              <a:t>16</a:t>
            </a:r>
            <a:r>
              <a:t> You will know them by their fruits. Do men gather grapes from thornbushes or figs from thistles? </a:t>
            </a:r>
            <a:r>
              <a:rPr baseline="31999"/>
              <a:t>17</a:t>
            </a:r>
            <a:r>
              <a:t> Even so, every good tree bears good fruit, but a bad tree bears bad fruit. </a:t>
            </a:r>
            <a:r>
              <a:rPr baseline="31999"/>
              <a:t>18</a:t>
            </a:r>
            <a:r>
              <a:t> A good tree cannot bear bad fruit, nor </a:t>
            </a:r>
            <a:r>
              <a:rPr i="1"/>
              <a:t>can</a:t>
            </a:r>
            <a:r>
              <a:t> a bad tree bear good fruit.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417884" y="397933"/>
            <a:ext cx="12169032" cy="880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3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7:15–23 (NKJV)</a:t>
            </a:r>
          </a:p>
          <a:p>
            <a:pPr defTabSz="457200">
              <a:defRPr sz="63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Every tree that does not bear good fruit is cut down and thrown into the fire. </a:t>
            </a:r>
            <a:r>
              <a:rPr baseline="31999"/>
              <a:t>20</a:t>
            </a:r>
            <a:r>
              <a:t> Therefore by their fruits you will know them. </a:t>
            </a:r>
            <a:r>
              <a:rPr baseline="31999"/>
              <a:t>21</a:t>
            </a:r>
            <a:r>
              <a:t> “Not everyone who says to Me, ‘Lord, Lord,’ shall enter the kingdom of heaven, but he who does the will of My Father in heaven.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417884" y="397933"/>
            <a:ext cx="12169032" cy="859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3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7:15–23 (NKJV)</a:t>
            </a:r>
          </a:p>
          <a:p>
            <a:pPr defTabSz="457200">
              <a:defRPr sz="62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22</a:t>
            </a:r>
            <a:r>
              <a:t> Many will say to Me in that day, ‘Lord, Lord, have we not prophesied in Your name, cast out demons in Your name, and done many wonders in Your name?’ </a:t>
            </a:r>
            <a:r>
              <a:rPr baseline="31999"/>
              <a:t>23</a:t>
            </a:r>
            <a:r>
              <a:t> And then I will declare to them, ‘I never knew you; depart from Me, you who practice lawlessness!’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</a:p>
        </p:txBody>
      </p:sp>
      <p:sp>
        <p:nvSpPr>
          <p:cNvPr id="373" name="Shape 3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hape 374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roup 378"/>
          <p:cNvGrpSpPr/>
          <p:nvPr/>
        </p:nvGrpSpPr>
        <p:grpSpPr>
          <a:xfrm>
            <a:off x="143933" y="137583"/>
            <a:ext cx="12716934" cy="4307079"/>
            <a:chOff x="0" y="0"/>
            <a:chExt cx="12716933" cy="4307077"/>
          </a:xfrm>
        </p:grpSpPr>
        <p:pic>
          <p:nvPicPr>
            <p:cNvPr id="377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26501"/>
            <a:stretch>
              <a:fillRect/>
            </a:stretch>
          </p:blipFill>
          <p:spPr>
            <a:xfrm>
              <a:off x="215900" y="139700"/>
              <a:ext cx="12285134" cy="37482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716934" cy="4307078"/>
            </a:xfrm>
            <a:prstGeom prst="rect">
              <a:avLst/>
            </a:prstGeom>
            <a:effectLst/>
          </p:spPr>
        </p:pic>
      </p:grpSp>
      <p:sp>
        <p:nvSpPr>
          <p:cNvPr id="379" name="Shape 379"/>
          <p:cNvSpPr/>
          <p:nvPr/>
        </p:nvSpPr>
        <p:spPr>
          <a:xfrm>
            <a:off x="525991" y="281516"/>
            <a:ext cx="531495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04613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844397">
                    <a:srgbClr val="000000"/>
                  </a:outerShdw>
                </a:effectLst>
              </a:defRPr>
            </a:lvl1pPr>
          </a:lstStyle>
          <a:p>
            <a:pPr/>
            <a:r>
              <a:t>(2 Corinthians 11:1-15)</a:t>
            </a:r>
          </a:p>
        </p:txBody>
      </p:sp>
      <p:pic>
        <p:nvPicPr>
          <p:cNvPr id="38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6263" y="4118658"/>
            <a:ext cx="9312274" cy="227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27555" y="6041240"/>
            <a:ext cx="13659910" cy="3838450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417884" y="397933"/>
            <a:ext cx="12169032" cy="850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3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7:15–23 (NKJV)</a:t>
            </a:r>
          </a:p>
          <a:p>
            <a:pPr defTabSz="457200">
              <a:defRPr sz="5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15</a:t>
            </a:r>
            <a:r>
              <a:t> “Beware of false prophets, who come to you in sheep’s clothing, but inwardly they are ravenous wolves. </a:t>
            </a:r>
            <a:r>
              <a:rPr baseline="31999"/>
              <a:t>16</a:t>
            </a:r>
            <a:r>
              <a:t> You will know them by their fruits. Do men gather grapes from thornbushes or figs from thistles? </a:t>
            </a:r>
            <a:r>
              <a:rPr baseline="31999"/>
              <a:t>17</a:t>
            </a:r>
            <a:r>
              <a:t> Even so, every good tree bears good fruit, but a bad tree bears bad fruit. </a:t>
            </a:r>
            <a:r>
              <a:rPr baseline="31999"/>
              <a:t>18</a:t>
            </a:r>
            <a:r>
              <a:t> A good tree cannot bear bad fruit, nor </a:t>
            </a:r>
            <a:r>
              <a:rPr i="1"/>
              <a:t>can</a:t>
            </a:r>
            <a:r>
              <a:t> a bad tree bear good fruit.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417884" y="397933"/>
            <a:ext cx="12169032" cy="880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3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7:15–23 (NKJV)</a:t>
            </a:r>
          </a:p>
          <a:p>
            <a:pPr defTabSz="457200">
              <a:defRPr sz="63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Every tree that does not bear good fruit is cut down and thrown into the fire. </a:t>
            </a:r>
            <a:r>
              <a:rPr baseline="31999"/>
              <a:t>20</a:t>
            </a:r>
            <a:r>
              <a:t> Therefore by their fruits you will know them. </a:t>
            </a:r>
            <a:r>
              <a:rPr baseline="31999"/>
              <a:t>21</a:t>
            </a:r>
            <a:r>
              <a:t> “Not everyone who says to Me, ‘Lord, Lord,’ shall enter the kingdom of heaven, but he who does the will of My Father in heaven.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417884" y="397933"/>
            <a:ext cx="12169032" cy="859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53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Matthew 7:15–23 (NKJV)</a:t>
            </a:r>
          </a:p>
          <a:p>
            <a:pPr defTabSz="457200">
              <a:defRPr sz="62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22</a:t>
            </a:r>
            <a:r>
              <a:t> Many will say to Me in that day, ‘Lord, Lord, have we not prophesied in Your name, cast out demons in Your name, and done many wonders in Your name?’ </a:t>
            </a:r>
            <a:r>
              <a:rPr baseline="31999"/>
              <a:t>23</a:t>
            </a:r>
            <a:r>
              <a:t> And then I will declare to them, ‘I never knew you; depart from Me, you who practice lawlessness!’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352408" y="364066"/>
            <a:ext cx="12299984" cy="855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11:1–15 (NKJV)</a:t>
            </a:r>
          </a:p>
          <a:p>
            <a:pPr defTabSz="457200">
              <a:spcBef>
                <a:spcPts val="1500"/>
              </a:spcBef>
              <a:defRPr sz="52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4</a:t>
            </a:r>
            <a:r>
              <a:t> For if he who comes preaches another Jesus whom we have not preached, or </a:t>
            </a:r>
            <a:r>
              <a:t>if</a:t>
            </a:r>
            <a:r>
              <a:t> you receive a different spirit which you have not received, or a different gospel which you have not accepted—you may well put up with it! </a:t>
            </a:r>
            <a:r>
              <a:rPr baseline="31999"/>
              <a:t>5</a:t>
            </a:r>
            <a:r>
              <a:t> For I consider that I am not at all inferior to the most eminent apostles. </a:t>
            </a:r>
            <a:r>
              <a:rPr baseline="31999"/>
              <a:t>6</a:t>
            </a:r>
            <a:r>
              <a:t> Even though </a:t>
            </a:r>
            <a:r>
              <a:t>I am</a:t>
            </a:r>
            <a:r>
              <a:t> untrained in speech, yet </a:t>
            </a:r>
            <a:r>
              <a:t>I am</a:t>
            </a:r>
            <a:r>
              <a:t> not in knowledge. But we have been thoroughly manifested among you in all things.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352408" y="364066"/>
            <a:ext cx="12299984" cy="855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11:1–15 (NKJV)</a:t>
            </a:r>
          </a:p>
          <a:p>
            <a:pPr defTabSz="457200">
              <a:spcBef>
                <a:spcPts val="1500"/>
              </a:spcBef>
              <a:defRPr sz="52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7</a:t>
            </a:r>
            <a:r>
              <a:t> Did I commit sin in humbling myself that you might be exalted, because I preached the gospel of God to you free of charge? </a:t>
            </a:r>
            <a:r>
              <a:rPr baseline="31999"/>
              <a:t>8</a:t>
            </a:r>
            <a:r>
              <a:t> I robbed other churches, taking wages </a:t>
            </a:r>
            <a:r>
              <a:t>from them</a:t>
            </a:r>
            <a:r>
              <a:t> to minister to you. </a:t>
            </a:r>
            <a:r>
              <a:rPr baseline="31999"/>
              <a:t>9</a:t>
            </a:r>
            <a:r>
              <a:t> And when I was present with you, and in need, I was a burden to no one, for what I lacked the brethren who came from Macedonia supplied. And in everything I kept myself from being burdensome to you, and so I will keep </a:t>
            </a:r>
            <a:r>
              <a:t>myself</a:t>
            </a:r>
            <a: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352408" y="364066"/>
            <a:ext cx="12299984" cy="895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11:1–15 (NKJV)</a:t>
            </a:r>
          </a:p>
          <a:p>
            <a:pPr defTabSz="457200">
              <a:spcBef>
                <a:spcPts val="1500"/>
              </a:spcBef>
              <a:defRPr sz="61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10</a:t>
            </a:r>
            <a:r>
              <a:t> As the truth of Christ is in me, no one shall stop me from this boasting in the regions of Achaia. </a:t>
            </a:r>
            <a:r>
              <a:rPr baseline="31999"/>
              <a:t>11</a:t>
            </a:r>
            <a:r>
              <a:t> Why? Because I do not love you? God knows! </a:t>
            </a:r>
            <a:r>
              <a:rPr baseline="31999"/>
              <a:t>12</a:t>
            </a:r>
            <a:r>
              <a:t> But what I do, I will also continue to do, that I may cut off the opportunity from those who desire an opportunity to be regarded just as we are in the things of which they boast.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352408" y="364066"/>
            <a:ext cx="12299984" cy="883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500"/>
              </a:spcBef>
              <a:defRPr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11:1–15 (NKJV)</a:t>
            </a:r>
          </a:p>
          <a:p>
            <a:pPr defTabSz="457200">
              <a:spcBef>
                <a:spcPts val="1500"/>
              </a:spcBef>
              <a:defRPr sz="60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13</a:t>
            </a:r>
            <a:r>
              <a:t> For such </a:t>
            </a:r>
            <a:r>
              <a:t>are</a:t>
            </a:r>
            <a:r>
              <a:t> false apostles, deceitful workers, transforming themselves into apostles of Christ. </a:t>
            </a:r>
            <a:r>
              <a:rPr baseline="31999"/>
              <a:t>14</a:t>
            </a:r>
            <a:r>
              <a:t> And no wonder! For Satan himself transforms himself into an angel of light. </a:t>
            </a:r>
            <a:r>
              <a:rPr baseline="31999"/>
              <a:t>15</a:t>
            </a:r>
            <a:r>
              <a:t> Therefore </a:t>
            </a:r>
            <a:r>
              <a:t>it is</a:t>
            </a:r>
            <a:r>
              <a:t> no great thing if his ministers also transform themselves into ministers of righteousness, whose end will be according to their works.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21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22" name="Shape 222"/>
          <p:cNvSpPr/>
          <p:nvPr/>
        </p:nvSpPr>
        <p:spPr>
          <a:xfrm>
            <a:off x="215110" y="4605867"/>
            <a:ext cx="5662752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11:1–2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</a:t>
            </a:r>
            <a:r>
              <a:t> Oh, that you would bear with me in a little folly—and indeed you do bear with me. </a:t>
            </a:r>
            <a:r>
              <a:rPr baseline="31999"/>
              <a:t>2</a:t>
            </a:r>
            <a:r>
              <a:t> For I am jealous for you with godly jealousy. For I have betrothed you to one husband, that I may present </a:t>
            </a:r>
            <a:r>
              <a:rPr i="1"/>
              <a:t>you</a:t>
            </a:r>
            <a:r>
              <a:t> </a:t>
            </a:r>
            <a:r>
              <a:rPr i="1"/>
              <a:t>as</a:t>
            </a:r>
            <a:r>
              <a:t> a chaste virgin to Christ.</a:t>
            </a:r>
          </a:p>
        </p:txBody>
      </p:sp>
      <p:sp>
        <p:nvSpPr>
          <p:cNvPr id="223" name="Shape 223"/>
          <p:cNvSpPr/>
          <p:nvPr/>
        </p:nvSpPr>
        <p:spPr>
          <a:xfrm>
            <a:off x="6469590" y="3784032"/>
            <a:ext cx="6477796" cy="587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is about to answer his critics by appealing to his suffering, (</a:t>
            </a:r>
            <a:r>
              <a:rPr i="1"/>
              <a:t>something his critics may think of as boasting</a:t>
            </a:r>
            <a:r>
              <a:t>) - 16-33</a:t>
            </a:r>
          </a:p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had confidence in the brethren there in general that they would listen to him, (as expressed in 2 Cor 7:4,14,16; 8:24; 9:2), but as long as the false teachers remained, they would be in danger.</a:t>
            </a:r>
          </a:p>
        </p:txBody>
      </p:sp>
      <p:sp>
        <p:nvSpPr>
          <p:cNvPr id="224" name="Shape 224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25" name="Shape 225"/>
          <p:cNvSpPr/>
          <p:nvPr/>
        </p:nvSpPr>
        <p:spPr>
          <a:xfrm>
            <a:off x="3948110" y="2819795"/>
            <a:ext cx="826498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4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i="1"/>
              <a:t>bear with me in a little folly” </a:t>
            </a:r>
            <a:r>
              <a:t>- 1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28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29" name="Shape 229"/>
          <p:cNvSpPr/>
          <p:nvPr/>
        </p:nvSpPr>
        <p:spPr>
          <a:xfrm>
            <a:off x="215110" y="4605866"/>
            <a:ext cx="5662752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11:1–2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</a:t>
            </a:r>
            <a:r>
              <a:t> Oh, that you would bear with me in a little folly—and indeed you do bear with me. </a:t>
            </a:r>
            <a:r>
              <a:rPr baseline="31999"/>
              <a:t>2</a:t>
            </a:r>
            <a:r>
              <a:t> For I am jealous for you with godly jealousy. For I have betrothed you to one husband, that I may present </a:t>
            </a:r>
            <a:r>
              <a:rPr i="1"/>
              <a:t>you</a:t>
            </a:r>
            <a:r>
              <a:t> </a:t>
            </a:r>
            <a:r>
              <a:rPr i="1"/>
              <a:t>as</a:t>
            </a:r>
            <a:r>
              <a:t> a chaste virgin to Christ.</a:t>
            </a:r>
          </a:p>
        </p:txBody>
      </p:sp>
      <p:sp>
        <p:nvSpPr>
          <p:cNvPr id="230" name="Shape 230"/>
          <p:cNvSpPr/>
          <p:nvPr/>
        </p:nvSpPr>
        <p:spPr>
          <a:xfrm>
            <a:off x="6316131" y="3784032"/>
            <a:ext cx="6631254" cy="587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Paul’s rebutting his opponents and reviewing his own labor was not for his own benefit. He subjected himself to this “folly” because he loved them and they needed it — (2 Cor. 12:11).</a:t>
            </a:r>
          </a:p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3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lead them to Christ, his opponents were courting them for their own selfish and proud purposes — (Gal 4:17; Hos. 2:19; Eph. 5:22-32)</a:t>
            </a:r>
          </a:p>
        </p:txBody>
      </p:sp>
      <p:sp>
        <p:nvSpPr>
          <p:cNvPr id="231" name="Shape 231"/>
          <p:cNvSpPr/>
          <p:nvPr/>
        </p:nvSpPr>
        <p:spPr>
          <a:xfrm>
            <a:off x="2173211" y="97366"/>
            <a:ext cx="865837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6200">
                <a:effectLst>
                  <a:outerShdw sx="100000" sy="100000" kx="0" ky="0" algn="b" rotWithShape="0" blurRad="88900" dist="50800" dir="2383223">
                    <a:srgbClr val="000000"/>
                  </a:outerShdw>
                </a:effectLst>
              </a:defRPr>
            </a:lvl1pPr>
          </a:lstStyle>
          <a:p>
            <a:pPr/>
            <a:r>
              <a:t>The Danger of False Teachers</a:t>
            </a:r>
          </a:p>
        </p:txBody>
      </p:sp>
      <p:sp>
        <p:nvSpPr>
          <p:cNvPr id="232" name="Shape 232"/>
          <p:cNvSpPr/>
          <p:nvPr/>
        </p:nvSpPr>
        <p:spPr>
          <a:xfrm>
            <a:off x="3948110" y="2819795"/>
            <a:ext cx="826498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57200" indent="-457200" algn="l" defTabSz="1300480">
              <a:spcBef>
                <a:spcPts val="2300"/>
              </a:spcBef>
              <a:buClr>
                <a:srgbClr val="515151"/>
              </a:buClr>
              <a:buSzPct val="72000"/>
              <a:buFont typeface="Zapf Dingbats"/>
              <a:buBlip>
                <a:blip r:embed="rId4"/>
              </a:buBlip>
              <a:defRPr sz="4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</a:t>
            </a:r>
            <a:r>
              <a:rPr i="1"/>
              <a:t>bear with me in a little folly” </a:t>
            </a:r>
            <a:r>
              <a:t>- 1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