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p:nvPr>
            <p:ph type="sldImg"/>
          </p:nvPr>
        </p:nvSpPr>
        <p:spPr>
          <a:xfrm>
            <a:off x="1143000" y="685800"/>
            <a:ext cx="4572000" cy="3429000"/>
          </a:xfrm>
          <a:prstGeom prst="rect">
            <a:avLst/>
          </a:prstGeom>
        </p:spPr>
        <p:txBody>
          <a:bodyPr/>
          <a:lstStyle/>
          <a:p>
            <a:pPr/>
          </a:p>
        </p:txBody>
      </p:sp>
      <p:sp>
        <p:nvSpPr>
          <p:cNvPr id="208" name="Shape 20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tif"/><Relationship Id="rId4" Type="http://schemas.openxmlformats.org/officeDocument/2006/relationships/image" Target="../media/image5.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6.pn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p:nvPr>
            <p:ph type="title"/>
          </p:nvPr>
        </p:nvSpPr>
        <p:spPr>
          <a:xfrm>
            <a:off x="762000" y="2463800"/>
            <a:ext cx="11480800" cy="2540000"/>
          </a:xfrm>
          <a:prstGeom prst="rect">
            <a:avLst/>
          </a:prstGeom>
        </p:spPr>
        <p:txBody>
          <a:bodyPr anchor="b"/>
          <a:lstStyle/>
          <a:p>
            <a:pPr/>
            <a:r>
              <a:t>Title Text</a:t>
            </a:r>
          </a:p>
        </p:txBody>
      </p:sp>
      <p:sp>
        <p:nvSpPr>
          <p:cNvPr id="12" name="Body Level One…"/>
          <p:cNvSpPr/>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222222"/>
        </a:solidFill>
      </p:bgPr>
    </p:bg>
    <p:spTree>
      <p:nvGrpSpPr>
        <p:cNvPr id="1" name=""/>
        <p:cNvGrpSpPr/>
        <p:nvPr/>
      </p:nvGrpSpPr>
      <p:grpSpPr>
        <a:xfrm>
          <a:off x="0" y="0"/>
          <a:ext cx="0" cy="0"/>
          <a:chOff x="0" y="0"/>
          <a:chExt cx="0" cy="0"/>
        </a:xfrm>
      </p:grpSpPr>
      <p:sp>
        <p:nvSpPr>
          <p:cNvPr id="117"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18" name="Title Text"/>
          <p:cNvSpPr/>
          <p:nvPr>
            <p:ph type="title"/>
          </p:nvPr>
        </p:nvSpPr>
        <p:spPr>
          <a:xfrm>
            <a:off x="406400" y="6426200"/>
            <a:ext cx="12192000" cy="2705100"/>
          </a:xfrm>
          <a:prstGeom prst="rect">
            <a:avLst/>
          </a:prstGeom>
        </p:spPr>
        <p:txBody>
          <a:bodyPr anchor="t"/>
          <a:lstStyle>
            <a:lvl1pPr algn="l">
              <a:lnSpc>
                <a:spcPct val="80000"/>
              </a:lnSpc>
              <a:defRPr b="0" cap="all" sz="17000">
                <a:solidFill>
                  <a:srgbClr val="34A5DA"/>
                </a:solidFill>
                <a:latin typeface="DIN Condensed"/>
                <a:ea typeface="DIN Condensed"/>
                <a:cs typeface="DIN Condensed"/>
                <a:sym typeface="DIN Condensed"/>
              </a:defRPr>
            </a:lvl1pPr>
          </a:lstStyle>
          <a:p>
            <a:pPr>
              <a:defRPr>
                <a:effectLst/>
              </a:defRPr>
            </a:pPr>
            <a:r>
              <a:t>Title Text</a:t>
            </a:r>
          </a:p>
        </p:txBody>
      </p:sp>
      <p:sp>
        <p:nvSpPr>
          <p:cNvPr id="119" name="Body Level One…"/>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SzTx/>
              <a:buNone/>
              <a:defRPr cap="all" sz="5400">
                <a:solidFill>
                  <a:srgbClr val="A6AAA9"/>
                </a:solidFill>
                <a:latin typeface="DIN Alternate"/>
                <a:ea typeface="DIN Alternate"/>
                <a:cs typeface="DIN Alternate"/>
                <a:sym typeface="DIN Alternate"/>
              </a:defRPr>
            </a:lvl1pPr>
            <a:lvl2pPr marL="0" indent="228600">
              <a:lnSpc>
                <a:spcPct val="80000"/>
              </a:lnSpc>
              <a:spcBef>
                <a:spcPts val="2300"/>
              </a:spcBef>
              <a:buSzTx/>
              <a:buNone/>
              <a:defRPr cap="all" sz="5400">
                <a:solidFill>
                  <a:srgbClr val="A6AAA9"/>
                </a:solidFill>
                <a:latin typeface="DIN Alternate"/>
                <a:ea typeface="DIN Alternate"/>
                <a:cs typeface="DIN Alternate"/>
                <a:sym typeface="DIN Alternate"/>
              </a:defRPr>
            </a:lvl2pPr>
            <a:lvl3pPr marL="0" indent="457200">
              <a:lnSpc>
                <a:spcPct val="80000"/>
              </a:lnSpc>
              <a:spcBef>
                <a:spcPts val="2300"/>
              </a:spcBef>
              <a:buSzTx/>
              <a:buNone/>
              <a:defRPr cap="all" sz="5400">
                <a:solidFill>
                  <a:srgbClr val="A6AAA9"/>
                </a:solidFill>
                <a:latin typeface="DIN Alternate"/>
                <a:ea typeface="DIN Alternate"/>
                <a:cs typeface="DIN Alternate"/>
                <a:sym typeface="DIN Alternate"/>
              </a:defRPr>
            </a:lvl3pPr>
            <a:lvl4pPr marL="0" indent="685800">
              <a:lnSpc>
                <a:spcPct val="80000"/>
              </a:lnSpc>
              <a:spcBef>
                <a:spcPts val="2300"/>
              </a:spcBef>
              <a:buSzTx/>
              <a:buNone/>
              <a:defRPr cap="all" sz="5400">
                <a:solidFill>
                  <a:srgbClr val="A6AAA9"/>
                </a:solidFill>
                <a:latin typeface="DIN Alternate"/>
                <a:ea typeface="DIN Alternate"/>
                <a:cs typeface="DIN Alternate"/>
                <a:sym typeface="DIN Alternate"/>
              </a:defRPr>
            </a:lvl4pPr>
            <a:lvl5pPr marL="0" indent="914400">
              <a:lnSpc>
                <a:spcPct val="80000"/>
              </a:lnSpc>
              <a:spcBef>
                <a:spcPts val="2300"/>
              </a:spcBef>
              <a:buSzTx/>
              <a:buNone/>
              <a:defRPr cap="all" sz="5400">
                <a:solidFill>
                  <a:srgbClr val="A6AAA9"/>
                </a:solidFill>
                <a:latin typeface="DIN Alternate"/>
                <a:ea typeface="DIN Alternate"/>
                <a:cs typeface="DIN Alternate"/>
                <a:sym typeface="DIN Alternate"/>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20" name="Slide Number"/>
          <p:cNvSpPr/>
          <p:nvPr>
            <p:ph type="sldNum" sz="quarter" idx="2"/>
          </p:nvPr>
        </p:nvSpPr>
        <p:spPr>
          <a:xfrm>
            <a:off x="12194440" y="431800"/>
            <a:ext cx="406898" cy="457200"/>
          </a:xfrm>
          <a:prstGeom prst="rect">
            <a:avLst/>
          </a:prstGeom>
        </p:spPr>
        <p:txBody>
          <a:bodyPr anchor="t"/>
          <a:lstStyle>
            <a:lvl1pPr algn="r">
              <a:lnSpc>
                <a:spcPct val="80000"/>
              </a:lnSpc>
              <a:defRPr sz="2400">
                <a:solidFill>
                  <a:srgbClr val="838787"/>
                </a:solidFill>
                <a:latin typeface="DIN Alternate"/>
                <a:ea typeface="DIN Alternate"/>
                <a:cs typeface="DIN Alternate"/>
                <a:sym typeface="DIN Alternat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222222"/>
        </a:solidFill>
      </p:bgPr>
    </p:bg>
    <p:spTree>
      <p:nvGrpSpPr>
        <p:cNvPr id="1" name=""/>
        <p:cNvGrpSpPr/>
        <p:nvPr/>
      </p:nvGrpSpPr>
      <p:grpSpPr>
        <a:xfrm>
          <a:off x="0" y="0"/>
          <a:ext cx="0" cy="0"/>
          <a:chOff x="0" y="0"/>
          <a:chExt cx="0" cy="0"/>
        </a:xfrm>
      </p:grpSpPr>
      <p:sp>
        <p:nvSpPr>
          <p:cNvPr id="127" name="Slide Number"/>
          <p:cNvSpPr/>
          <p:nvPr>
            <p:ph type="sldNum" sz="quarter" idx="2"/>
          </p:nvPr>
        </p:nvSpPr>
        <p:spPr>
          <a:xfrm>
            <a:off x="12186622" y="431800"/>
            <a:ext cx="406897" cy="457200"/>
          </a:xfrm>
          <a:prstGeom prst="rect">
            <a:avLst/>
          </a:prstGeom>
        </p:spPr>
        <p:txBody>
          <a:bodyPr anchor="t"/>
          <a:lstStyle>
            <a:lvl1pPr algn="r">
              <a:lnSpc>
                <a:spcPct val="80000"/>
              </a:lnSpc>
              <a:defRPr sz="2400">
                <a:solidFill>
                  <a:srgbClr val="838787"/>
                </a:solidFill>
                <a:latin typeface="DIN Alternate"/>
                <a:ea typeface="DIN Alternate"/>
                <a:cs typeface="DIN Alternate"/>
                <a:sym typeface="DIN Alternat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4" name="pasted-image.pdf" descr="pasted-image.pdf"/>
          <p:cNvPicPr>
            <a:picLocks noChangeAspect="1"/>
          </p:cNvPicPr>
          <p:nvPr/>
        </p:nvPicPr>
        <p:blipFill>
          <a:blip r:embed="rId3">
            <a:extLst/>
          </a:blip>
          <a:stretch>
            <a:fillRect/>
          </a:stretch>
        </p:blipFill>
        <p:spPr>
          <a:xfrm>
            <a:off x="-33380" y="-16934"/>
            <a:ext cx="13071561" cy="9787468"/>
          </a:xfrm>
          <a:prstGeom prst="rect">
            <a:avLst/>
          </a:prstGeom>
          <a:ln w="12700">
            <a:miter lim="400000"/>
          </a:ln>
        </p:spPr>
      </p:pic>
      <p:sp>
        <p:nvSpPr>
          <p:cNvPr id="135" name="Slide Number"/>
          <p:cNvSpPr/>
          <p:nvPr>
            <p:ph type="sldNum" sz="quarter" idx="2"/>
          </p:nvPr>
        </p:nvSpPr>
        <p:spPr>
          <a:xfrm>
            <a:off x="6285652" y="9040141"/>
            <a:ext cx="3034455" cy="520701"/>
          </a:xfrm>
          <a:prstGeom prst="rect">
            <a:avLst/>
          </a:prstGeom>
        </p:spPr>
        <p:txBody>
          <a:bodyPr lIns="65022" tIns="65022" rIns="65022" bIns="65022" anchor="t"/>
          <a:lstStyle>
            <a:lvl1pPr algn="r" defTabSz="91440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43" name="Slide Number"/>
          <p:cNvSpPr/>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0"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51" name="Title Text"/>
          <p:cNvSpPr/>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152" name="Slide Number"/>
          <p:cNvSpPr/>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9" name="Slide Number"/>
          <p:cNvSpPr/>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6" name="Slide Number"/>
          <p:cNvSpPr/>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p:nvPr>
            <p:ph type="title"/>
          </p:nvPr>
        </p:nvSpPr>
        <p:spPr>
          <a:xfrm>
            <a:off x="762000" y="6883400"/>
            <a:ext cx="11480800" cy="1079500"/>
          </a:xfrm>
          <a:prstGeom prst="rect">
            <a:avLst/>
          </a:prstGeom>
        </p:spPr>
        <p:txBody>
          <a:bodyPr anchor="b"/>
          <a:lstStyle/>
          <a:p>
            <a:pPr/>
            <a:r>
              <a:t>Title Text</a:t>
            </a:r>
          </a:p>
        </p:txBody>
      </p:sp>
      <p:sp>
        <p:nvSpPr>
          <p:cNvPr id="22" name="Body Level One…"/>
          <p:cNvSpPr/>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3"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74" name="Title Text"/>
          <p:cNvSpPr/>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175" name="Body Level One…"/>
          <p:cNvSpPr/>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6" name="Slide Number"/>
          <p:cNvSpPr/>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84" name="Title Text"/>
          <p:cNvSpPr/>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185" name="Body Level One…"/>
          <p:cNvSpPr/>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6" name="Slide Number"/>
          <p:cNvSpPr/>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93" name="Body Level One…"/>
          <p:cNvSpPr/>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4" name="Slide Number"/>
          <p:cNvSpPr/>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01" name="Slide Number"/>
          <p:cNvSpPr/>
          <p:nvPr>
            <p:ph type="sldNum" sz="quarter" idx="2"/>
          </p:nvPr>
        </p:nvSpPr>
        <p:spPr>
          <a:xfrm>
            <a:off x="12005833"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p:nvPr>
            <p:ph type="title"/>
          </p:nvPr>
        </p:nvSpPr>
        <p:spPr>
          <a:xfrm>
            <a:off x="762000" y="3517900"/>
            <a:ext cx="11480800" cy="2717800"/>
          </a:xfrm>
          <a:prstGeom prst="rect">
            <a:avLst/>
          </a:prstGeom>
        </p:spPr>
        <p:txBody>
          <a:bodyPr/>
          <a:lstStyle/>
          <a:p>
            <a:pPr/>
            <a:r>
              <a:t>Title Text</a:t>
            </a:r>
          </a:p>
        </p:txBody>
      </p:sp>
      <p:sp>
        <p:nvSpPr>
          <p:cNvPr id="31" name="Slide Number"/>
          <p:cNvSpPr/>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p:nvPr>
            <p:ph type="title"/>
          </p:nvPr>
        </p:nvSpPr>
        <p:spPr>
          <a:prstGeom prst="rect">
            <a:avLst/>
          </a:prstGeom>
        </p:spPr>
        <p:txBody>
          <a:bodyPr/>
          <a:lstStyle/>
          <a:p>
            <a:pPr/>
            <a:r>
              <a:t>Title Text</a:t>
            </a:r>
          </a:p>
        </p:txBody>
      </p:sp>
      <p:sp>
        <p:nvSpPr>
          <p:cNvPr id="49" name="Slide Number"/>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p:nvPr>
            <p:ph type="title"/>
          </p:nvPr>
        </p:nvSpPr>
        <p:spPr>
          <a:prstGeom prst="rect">
            <a:avLst/>
          </a:prstGeom>
        </p:spPr>
        <p:txBody>
          <a:bodyPr/>
          <a:lstStyle/>
          <a:p>
            <a:pPr/>
            <a:r>
              <a:t>Title Text</a:t>
            </a:r>
          </a:p>
        </p:txBody>
      </p:sp>
      <p:sp>
        <p:nvSpPr>
          <p:cNvPr id="57" name="Body Level One…"/>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p:nvPr>
            <p:ph type="title"/>
          </p:nvPr>
        </p:nvSpPr>
        <p:spPr>
          <a:prstGeom prst="rect">
            <a:avLst/>
          </a:prstGeom>
        </p:spPr>
        <p:txBody>
          <a:bodyPr/>
          <a:lstStyle/>
          <a:p>
            <a:pPr/>
            <a:r>
              <a:t>Title Text</a:t>
            </a:r>
          </a:p>
        </p:txBody>
      </p:sp>
      <p:sp>
        <p:nvSpPr>
          <p:cNvPr id="67" name="Body Level One…"/>
          <p:cNvSpPr/>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7.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7.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3.png"/><Relationship Id="rId4" Type="http://schemas.openxmlformats.org/officeDocument/2006/relationships/hyperlink" Target="http://w65stchurchofchrist.org/coc/" TargetMode="Externa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0" name="pasted-image.tiff" descr="pasted-image.tiff"/>
          <p:cNvPicPr>
            <a:picLocks noChangeAspect="1"/>
          </p:cNvPicPr>
          <p:nvPr/>
        </p:nvPicPr>
        <p:blipFill>
          <a:blip r:embed="rId2">
            <a:extLst/>
          </a:blip>
          <a:stretch>
            <a:fillRect/>
          </a:stretch>
        </p:blipFill>
        <p:spPr>
          <a:xfrm>
            <a:off x="669705" y="2864636"/>
            <a:ext cx="5754856" cy="6502987"/>
          </a:xfrm>
          <a:prstGeom prst="rect">
            <a:avLst/>
          </a:prstGeom>
          <a:ln w="25400">
            <a:miter lim="400000"/>
          </a:ln>
          <a:effectLst>
            <a:outerShdw sx="100000" sy="100000" kx="0" ky="0" algn="b" rotWithShape="0" blurRad="254000" dist="127000" dir="5400000">
              <a:srgbClr val="000000">
                <a:alpha val="70000"/>
              </a:srgbClr>
            </a:outerShdw>
          </a:effectLst>
        </p:spPr>
      </p:pic>
      <p:sp>
        <p:nvSpPr>
          <p:cNvPr id="211" name="That They Might Accuse Him”…"/>
          <p:cNvSpPr/>
          <p:nvPr/>
        </p:nvSpPr>
        <p:spPr>
          <a:xfrm>
            <a:off x="6616689" y="3543585"/>
            <a:ext cx="5942497" cy="5145090"/>
          </a:xfrm>
          <a:prstGeom prst="rect">
            <a:avLst/>
          </a:prstGeom>
          <a:ln w="12700">
            <a:miter lim="400000"/>
          </a:ln>
          <a:effectLst>
            <a:outerShdw sx="100000" sy="100000" kx="0" ky="0" algn="b" rotWithShape="0" blurRad="254000" dist="198334" dir="5400000">
              <a:srgbClr val="000000">
                <a:alpha val="98952"/>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8700">
                <a:effectLst>
                  <a:outerShdw sx="100000" sy="100000" kx="0" ky="0" algn="b" rotWithShape="0" blurRad="50800" dist="50800" dir="1648542">
                    <a:srgbClr val="000000"/>
                  </a:outerShdw>
                </a:effectLst>
              </a:defRPr>
            </a:pPr>
            <a:r>
              <a:rPr>
                <a:latin typeface="Vivaldi"/>
                <a:ea typeface="Vivaldi"/>
                <a:cs typeface="Vivaldi"/>
                <a:sym typeface="Vivaldi"/>
              </a:rPr>
              <a:t>That They Might Accuse Him</a:t>
            </a:r>
            <a:r>
              <a:t>” </a:t>
            </a:r>
          </a:p>
          <a:p>
            <a:pPr>
              <a:defRPr sz="5800">
                <a:latin typeface="Hoefler Text"/>
                <a:ea typeface="Hoefler Text"/>
                <a:cs typeface="Hoefler Text"/>
                <a:sym typeface="Hoefler Text"/>
              </a:defRPr>
            </a:pPr>
            <a:r>
              <a:t>Mark 3:2</a:t>
            </a:r>
          </a:p>
        </p:txBody>
      </p:sp>
      <p:sp>
        <p:nvSpPr>
          <p:cNvPr id="212" name="“They Watched HIM Closely . . ."/>
          <p:cNvSpPr/>
          <p:nvPr/>
        </p:nvSpPr>
        <p:spPr>
          <a:xfrm>
            <a:off x="87406" y="-22890"/>
            <a:ext cx="12563222" cy="26535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000"/>
            </a:pPr>
            <a:r>
              <a:rPr>
                <a:latin typeface="Century Gothic"/>
                <a:ea typeface="Century Gothic"/>
                <a:cs typeface="Century Gothic"/>
                <a:sym typeface="Century Gothic"/>
              </a:rPr>
              <a:t>“</a:t>
            </a:r>
            <a:r>
              <a:rPr sz="6300">
                <a:latin typeface="Vivaldi"/>
                <a:ea typeface="Vivaldi"/>
                <a:cs typeface="Vivaldi"/>
                <a:sym typeface="Vivaldi"/>
              </a:rPr>
              <a:t>They</a:t>
            </a:r>
            <a:r>
              <a:rPr sz="6300">
                <a:latin typeface="Thames Nude Roman"/>
                <a:ea typeface="Thames Nude Roman"/>
                <a:cs typeface="Thames Nude Roman"/>
                <a:sym typeface="Thames Nude Roman"/>
              </a:rPr>
              <a:t> </a:t>
            </a:r>
            <a:r>
              <a:rPr sz="6300">
                <a:solidFill>
                  <a:schemeClr val="accent4">
                    <a:hueOff val="481991"/>
                    <a:satOff val="11971"/>
                    <a:lumOff val="19007"/>
                  </a:schemeClr>
                </a:solidFill>
                <a:latin typeface="Thames Nude Roman"/>
                <a:ea typeface="Thames Nude Roman"/>
                <a:cs typeface="Thames Nude Roman"/>
                <a:sym typeface="Thames Nude Roman"/>
              </a:rPr>
              <a:t>Watched</a:t>
            </a:r>
            <a:r>
              <a:rPr sz="6300">
                <a:latin typeface="Thames Nude Roman"/>
                <a:ea typeface="Thames Nude Roman"/>
                <a:cs typeface="Thames Nude Roman"/>
                <a:sym typeface="Thames Nude Roman"/>
              </a:rPr>
              <a:t> </a:t>
            </a:r>
            <a:r>
              <a:rPr b="1" sz="8800">
                <a:solidFill>
                  <a:schemeClr val="accent2">
                    <a:satOff val="37323"/>
                    <a:lumOff val="21795"/>
                  </a:schemeClr>
                </a:solidFill>
                <a:latin typeface="Century Gothic"/>
                <a:ea typeface="Century Gothic"/>
                <a:cs typeface="Century Gothic"/>
                <a:sym typeface="Century Gothic"/>
              </a:rPr>
              <a:t>HIM</a:t>
            </a:r>
            <a:r>
              <a:rPr sz="6300">
                <a:latin typeface="Thames Nude Roman"/>
                <a:ea typeface="Thames Nude Roman"/>
                <a:cs typeface="Thames Nude Roman"/>
                <a:sym typeface="Thames Nude Roman"/>
              </a:rPr>
              <a:t> </a:t>
            </a:r>
            <a:r>
              <a:rPr sz="6300">
                <a:solidFill>
                  <a:schemeClr val="accent4">
                    <a:hueOff val="481991"/>
                    <a:satOff val="11971"/>
                    <a:lumOff val="19007"/>
                  </a:schemeClr>
                </a:solidFill>
                <a:latin typeface="Thames Nude Roman"/>
                <a:ea typeface="Thames Nude Roman"/>
                <a:cs typeface="Thames Nude Roman"/>
                <a:sym typeface="Thames Nude Roman"/>
              </a:rPr>
              <a:t>Closely</a:t>
            </a:r>
            <a:r>
              <a:t> . . .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211"/>
                                        </p:tgtEl>
                                        <p:attrNameLst>
                                          <p:attrName>style.visibility</p:attrName>
                                        </p:attrNameLst>
                                      </p:cBhvr>
                                      <p:to>
                                        <p:strVal val="visible"/>
                                      </p:to>
                                    </p:set>
                                    <p:anim calcmode="lin" valueType="num">
                                      <p:cBhvr>
                                        <p:cTn id="7" dur="4000" fill="hold"/>
                                        <p:tgtEl>
                                          <p:spTgt spid="211"/>
                                        </p:tgtEl>
                                        <p:attrNameLst>
                                          <p:attrName>ppt_x</p:attrName>
                                        </p:attrNameLst>
                                      </p:cBhvr>
                                      <p:tavLst>
                                        <p:tav tm="0">
                                          <p:val>
                                            <p:strVal val="#ppt_x"/>
                                          </p:val>
                                        </p:tav>
                                        <p:tav tm="100000">
                                          <p:val>
                                            <p:strVal val="#ppt_x"/>
                                          </p:val>
                                        </p:tav>
                                      </p:tavLst>
                                    </p:anim>
                                    <p:anim calcmode="lin" valueType="num">
                                      <p:cBhvr>
                                        <p:cTn id="8" dur="4000" fill="hold"/>
                                        <p:tgtEl>
                                          <p:spTgt spid="2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1"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Justifiable, Fair, Positive Criticism Is…"/>
          <p:cNvSpPr/>
          <p:nvPr/>
        </p:nvSpPr>
        <p:spPr>
          <a:xfrm>
            <a:off x="508496" y="179916"/>
            <a:ext cx="11987809" cy="2247901"/>
          </a:xfrm>
          <a:prstGeom prst="rect">
            <a:avLst/>
          </a:prstGeom>
          <a:ln w="12700">
            <a:miter lim="400000"/>
          </a:ln>
          <a:effectLst>
            <a:outerShdw sx="100000" sy="100000" kx="0" ky="0" algn="b" rotWithShape="0" blurRad="165100" dist="129993"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800">
                <a:solidFill>
                  <a:srgbClr val="FFEBC2"/>
                </a:solidFill>
                <a:effectLst>
                  <a:outerShdw sx="100000" sy="100000" kx="0" ky="0" algn="b" rotWithShape="0" blurRad="50800" dist="39000" dir="5460000">
                    <a:srgbClr val="000000">
                      <a:alpha val="38000"/>
                    </a:srgbClr>
                  </a:outerShdw>
                </a:effectLst>
                <a:latin typeface="Lucida Sans"/>
                <a:ea typeface="Lucida Sans"/>
                <a:cs typeface="Lucida Sans"/>
                <a:sym typeface="Lucida Sans"/>
              </a:defRPr>
            </a:pPr>
            <a:r>
              <a:rPr sz="5200">
                <a:solidFill>
                  <a:srgbClr val="C9C9C9"/>
                </a:solidFill>
              </a:rPr>
              <a:t>Justifiable, Fair, Positive Criticism Is</a:t>
            </a:r>
            <a:r>
              <a:t> </a:t>
            </a:r>
          </a:p>
          <a:p>
            <a:pPr>
              <a:defRPr sz="6400">
                <a:solidFill>
                  <a:schemeClr val="accent4">
                    <a:hueOff val="481991"/>
                    <a:satOff val="11971"/>
                    <a:lumOff val="19007"/>
                  </a:schemeClr>
                </a:solidFill>
                <a:effectLst>
                  <a:outerShdw sx="100000" sy="100000" kx="0" ky="0" algn="b" rotWithShape="0" blurRad="50800" dist="39000" dir="5460000">
                    <a:srgbClr val="000000">
                      <a:alpha val="38000"/>
                    </a:srgbClr>
                  </a:outerShdw>
                </a:effectLst>
                <a:latin typeface="Lucida Sans"/>
                <a:ea typeface="Lucida Sans"/>
                <a:cs typeface="Lucida Sans"/>
                <a:sym typeface="Lucida Sans"/>
              </a:defRPr>
            </a:pPr>
            <a:r>
              <a:rPr sz="8600"/>
              <a:t>GOOD &amp; NECESSARY</a:t>
            </a:r>
          </a:p>
        </p:txBody>
      </p:sp>
      <p:pic>
        <p:nvPicPr>
          <p:cNvPr id="250" name="pasted-image.tiff" descr="pasted-image.tiff"/>
          <p:cNvPicPr>
            <a:picLocks noChangeAspect="0"/>
          </p:cNvPicPr>
          <p:nvPr/>
        </p:nvPicPr>
        <p:blipFill>
          <a:blip r:embed="rId2">
            <a:extLst/>
          </a:blip>
          <a:stretch>
            <a:fillRect/>
          </a:stretch>
        </p:blipFill>
        <p:spPr>
          <a:xfrm>
            <a:off x="97366" y="2705100"/>
            <a:ext cx="6053668" cy="6825192"/>
          </a:xfrm>
          <a:prstGeom prst="rect">
            <a:avLst/>
          </a:prstGeom>
        </p:spPr>
      </p:pic>
      <p:sp>
        <p:nvSpPr>
          <p:cNvPr id="251" name="Matthew 7:1–5 (NKJV)…"/>
          <p:cNvSpPr/>
          <p:nvPr/>
        </p:nvSpPr>
        <p:spPr>
          <a:xfrm>
            <a:off x="6315124" y="2341562"/>
            <a:ext cx="6412864" cy="6896101"/>
          </a:xfrm>
          <a:prstGeom prst="rect">
            <a:avLst/>
          </a:prstGeom>
          <a:ln w="12700">
            <a:miter lim="400000"/>
          </a:ln>
          <a:effectLst>
            <a:outerShdw sx="100000" sy="100000" kx="0" ky="0" algn="b" rotWithShape="0" blurRad="165100" dist="129993"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800">
                <a:solidFill>
                  <a:srgbClr val="FFFFFF"/>
                </a:solidFill>
                <a:effectLst>
                  <a:outerShdw sx="100000" sy="100000" kx="0" ky="0" algn="b" rotWithShape="0" blurRad="50800" dist="63500" dir="2419604">
                    <a:srgbClr val="000000"/>
                  </a:outerShdw>
                </a:effectLst>
                <a:latin typeface="Hoefler Text"/>
                <a:ea typeface="Hoefler Text"/>
                <a:cs typeface="Hoefler Text"/>
                <a:sym typeface="Hoefler Text"/>
              </a:defRPr>
            </a:pPr>
            <a:r>
              <a:t>Matthew 7:1–5 (NKJV)</a:t>
            </a:r>
          </a:p>
          <a:p>
            <a:pPr defTabSz="457200">
              <a:defRPr sz="4400">
                <a:solidFill>
                  <a:srgbClr val="FFFFFF"/>
                </a:solidFill>
                <a:effectLst>
                  <a:outerShdw sx="100000" sy="100000" kx="0" ky="0" algn="b" rotWithShape="0" blurRad="50800" dist="63500" dir="2419604">
                    <a:srgbClr val="000000"/>
                  </a:outerShdw>
                </a:effectLst>
                <a:latin typeface="Hoefler Text"/>
                <a:ea typeface="Hoefler Text"/>
                <a:cs typeface="Hoefler Text"/>
                <a:sym typeface="Hoefler Text"/>
              </a:defRPr>
            </a:pPr>
            <a:r>
              <a:rPr baseline="31999"/>
              <a:t>3</a:t>
            </a:r>
            <a:r>
              <a:t> And why do you look at the speck in your brother’s eye, but do not consider the plank in your own eye? </a:t>
            </a:r>
            <a:r>
              <a:rPr baseline="31999"/>
              <a:t>4</a:t>
            </a:r>
            <a:r>
              <a:t> Or how can you say to your brother, ‘Let me remove the speck from your eye’; and look, a plank </a:t>
            </a:r>
            <a:r>
              <a:rPr i="1"/>
              <a:t>is</a:t>
            </a:r>
            <a:r>
              <a:t> in your own eye?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Justifiable, Fair, Positive Criticism Is…"/>
          <p:cNvSpPr/>
          <p:nvPr/>
        </p:nvSpPr>
        <p:spPr>
          <a:xfrm>
            <a:off x="508496" y="179916"/>
            <a:ext cx="11987809" cy="2247901"/>
          </a:xfrm>
          <a:prstGeom prst="rect">
            <a:avLst/>
          </a:prstGeom>
          <a:ln w="12700">
            <a:miter lim="400000"/>
          </a:ln>
          <a:effectLst>
            <a:outerShdw sx="100000" sy="100000" kx="0" ky="0" algn="b" rotWithShape="0" blurRad="165100" dist="129993"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800">
                <a:solidFill>
                  <a:srgbClr val="FFEBC2"/>
                </a:solidFill>
                <a:effectLst>
                  <a:outerShdw sx="100000" sy="100000" kx="0" ky="0" algn="b" rotWithShape="0" blurRad="50800" dist="39000" dir="5460000">
                    <a:srgbClr val="000000">
                      <a:alpha val="38000"/>
                    </a:srgbClr>
                  </a:outerShdw>
                </a:effectLst>
                <a:latin typeface="Lucida Sans"/>
                <a:ea typeface="Lucida Sans"/>
                <a:cs typeface="Lucida Sans"/>
                <a:sym typeface="Lucida Sans"/>
              </a:defRPr>
            </a:pPr>
            <a:r>
              <a:rPr sz="5200">
                <a:solidFill>
                  <a:srgbClr val="C9C9C9"/>
                </a:solidFill>
              </a:rPr>
              <a:t>Justifiable, Fair, Positive Criticism Is</a:t>
            </a:r>
            <a:r>
              <a:t> </a:t>
            </a:r>
          </a:p>
          <a:p>
            <a:pPr>
              <a:defRPr sz="6400">
                <a:solidFill>
                  <a:schemeClr val="accent4">
                    <a:hueOff val="481991"/>
                    <a:satOff val="11971"/>
                    <a:lumOff val="19007"/>
                  </a:schemeClr>
                </a:solidFill>
                <a:effectLst>
                  <a:outerShdw sx="100000" sy="100000" kx="0" ky="0" algn="b" rotWithShape="0" blurRad="50800" dist="39000" dir="5460000">
                    <a:srgbClr val="000000">
                      <a:alpha val="38000"/>
                    </a:srgbClr>
                  </a:outerShdw>
                </a:effectLst>
                <a:latin typeface="Lucida Sans"/>
                <a:ea typeface="Lucida Sans"/>
                <a:cs typeface="Lucida Sans"/>
                <a:sym typeface="Lucida Sans"/>
              </a:defRPr>
            </a:pPr>
            <a:r>
              <a:rPr sz="8600"/>
              <a:t>GOOD &amp; NECESSARY</a:t>
            </a:r>
          </a:p>
        </p:txBody>
      </p:sp>
      <p:pic>
        <p:nvPicPr>
          <p:cNvPr id="254" name="pasted-image.tiff" descr="pasted-image.tiff"/>
          <p:cNvPicPr>
            <a:picLocks noChangeAspect="0"/>
          </p:cNvPicPr>
          <p:nvPr/>
        </p:nvPicPr>
        <p:blipFill>
          <a:blip r:embed="rId2">
            <a:extLst/>
          </a:blip>
          <a:stretch>
            <a:fillRect/>
          </a:stretch>
        </p:blipFill>
        <p:spPr>
          <a:xfrm>
            <a:off x="97366" y="2705100"/>
            <a:ext cx="6053668" cy="6825192"/>
          </a:xfrm>
          <a:prstGeom prst="rect">
            <a:avLst/>
          </a:prstGeom>
        </p:spPr>
      </p:pic>
      <p:sp>
        <p:nvSpPr>
          <p:cNvPr id="255" name="Matthew 7:1–5 (NKJV)…"/>
          <p:cNvSpPr/>
          <p:nvPr/>
        </p:nvSpPr>
        <p:spPr>
          <a:xfrm>
            <a:off x="6315124" y="2341562"/>
            <a:ext cx="6412864" cy="6794501"/>
          </a:xfrm>
          <a:prstGeom prst="rect">
            <a:avLst/>
          </a:prstGeom>
          <a:ln w="12700">
            <a:miter lim="400000"/>
          </a:ln>
          <a:effectLst>
            <a:outerShdw sx="100000" sy="100000" kx="0" ky="0" algn="b" rotWithShape="0" blurRad="165100" dist="129993"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800">
                <a:solidFill>
                  <a:srgbClr val="FFFFFF"/>
                </a:solidFill>
                <a:effectLst>
                  <a:outerShdw sx="100000" sy="100000" kx="0" ky="0" algn="b" rotWithShape="0" blurRad="50800" dist="63500" dir="2419604">
                    <a:srgbClr val="000000"/>
                  </a:outerShdw>
                </a:effectLst>
                <a:latin typeface="Hoefler Text"/>
                <a:ea typeface="Hoefler Text"/>
                <a:cs typeface="Hoefler Text"/>
                <a:sym typeface="Hoefler Text"/>
              </a:defRPr>
            </a:pPr>
            <a:r>
              <a:t>Matthew 7:1–5 (NKJV)</a:t>
            </a:r>
          </a:p>
          <a:p>
            <a:pPr defTabSz="457200">
              <a:defRPr sz="5600">
                <a:solidFill>
                  <a:srgbClr val="FFFFFF"/>
                </a:solidFill>
                <a:effectLst>
                  <a:outerShdw sx="100000" sy="100000" kx="0" ky="0" algn="b" rotWithShape="0" blurRad="50800" dist="63500" dir="2419604">
                    <a:srgbClr val="000000"/>
                  </a:outerShdw>
                </a:effectLst>
                <a:latin typeface="Hoefler Text"/>
                <a:ea typeface="Hoefler Text"/>
                <a:cs typeface="Hoefler Text"/>
                <a:sym typeface="Hoefler Text"/>
              </a:defRPr>
            </a:pPr>
            <a:r>
              <a:rPr baseline="31999"/>
              <a:t>5</a:t>
            </a:r>
            <a:r>
              <a:t> Hypocrite! First remove the plank from your own eye, and then you will see clearly to remove the speck from your brother’s eye.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Justifiable, Fair, Positive Criticism Is…"/>
          <p:cNvSpPr/>
          <p:nvPr/>
        </p:nvSpPr>
        <p:spPr>
          <a:xfrm>
            <a:off x="508496" y="179916"/>
            <a:ext cx="11987809" cy="2247901"/>
          </a:xfrm>
          <a:prstGeom prst="rect">
            <a:avLst/>
          </a:prstGeom>
          <a:ln w="12700">
            <a:miter lim="400000"/>
          </a:ln>
          <a:effectLst>
            <a:outerShdw sx="100000" sy="100000" kx="0" ky="0" algn="b" rotWithShape="0" blurRad="165100" dist="129993"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800">
                <a:solidFill>
                  <a:srgbClr val="FFEBC2"/>
                </a:solidFill>
                <a:effectLst>
                  <a:outerShdw sx="100000" sy="100000" kx="0" ky="0" algn="b" rotWithShape="0" blurRad="50800" dist="39000" dir="5460000">
                    <a:srgbClr val="000000">
                      <a:alpha val="38000"/>
                    </a:srgbClr>
                  </a:outerShdw>
                </a:effectLst>
                <a:latin typeface="Lucida Sans"/>
                <a:ea typeface="Lucida Sans"/>
                <a:cs typeface="Lucida Sans"/>
                <a:sym typeface="Lucida Sans"/>
              </a:defRPr>
            </a:pPr>
            <a:r>
              <a:rPr sz="5200">
                <a:solidFill>
                  <a:srgbClr val="C9C9C9"/>
                </a:solidFill>
              </a:rPr>
              <a:t>Justifiable, Fair, Positive Criticism Is</a:t>
            </a:r>
            <a:r>
              <a:t> </a:t>
            </a:r>
          </a:p>
          <a:p>
            <a:pPr>
              <a:defRPr sz="6400">
                <a:solidFill>
                  <a:schemeClr val="accent4">
                    <a:hueOff val="481991"/>
                    <a:satOff val="11971"/>
                    <a:lumOff val="19007"/>
                  </a:schemeClr>
                </a:solidFill>
                <a:effectLst>
                  <a:outerShdw sx="100000" sy="100000" kx="0" ky="0" algn="b" rotWithShape="0" blurRad="50800" dist="39000" dir="5460000">
                    <a:srgbClr val="000000">
                      <a:alpha val="38000"/>
                    </a:srgbClr>
                  </a:outerShdw>
                </a:effectLst>
                <a:latin typeface="Lucida Sans"/>
                <a:ea typeface="Lucida Sans"/>
                <a:cs typeface="Lucida Sans"/>
                <a:sym typeface="Lucida Sans"/>
              </a:defRPr>
            </a:pPr>
            <a:r>
              <a:rPr sz="8600"/>
              <a:t>GOOD &amp; NECESSARY</a:t>
            </a:r>
          </a:p>
        </p:txBody>
      </p:sp>
      <p:pic>
        <p:nvPicPr>
          <p:cNvPr id="258" name="pasted-image.tiff" descr="pasted-image.tiff"/>
          <p:cNvPicPr>
            <a:picLocks noChangeAspect="0"/>
          </p:cNvPicPr>
          <p:nvPr/>
        </p:nvPicPr>
        <p:blipFill>
          <a:blip r:embed="rId2">
            <a:extLst/>
          </a:blip>
          <a:stretch>
            <a:fillRect/>
          </a:stretch>
        </p:blipFill>
        <p:spPr>
          <a:xfrm>
            <a:off x="97366" y="2705100"/>
            <a:ext cx="6053668" cy="6825192"/>
          </a:xfrm>
          <a:prstGeom prst="rect">
            <a:avLst/>
          </a:prstGeom>
        </p:spPr>
      </p:pic>
      <p:sp>
        <p:nvSpPr>
          <p:cNvPr id="259" name="Self Examination –                   2 Cor. 13:5; Mat. 7:1-5…"/>
          <p:cNvSpPr/>
          <p:nvPr/>
        </p:nvSpPr>
        <p:spPr>
          <a:xfrm>
            <a:off x="6111453" y="2745845"/>
            <a:ext cx="6721133" cy="674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1300"/>
              </a:spcBef>
              <a:buSzPct val="60000"/>
              <a:buBlip>
                <a:blip r:embed="rId3"/>
              </a:buBlip>
              <a:defRPr sz="3600">
                <a:latin typeface="Century Gothic"/>
                <a:ea typeface="Century Gothic"/>
                <a:cs typeface="Century Gothic"/>
                <a:sym typeface="Century Gothic"/>
              </a:defRPr>
            </a:pPr>
            <a:r>
              <a:rPr b="1"/>
              <a:t>Self Examination –                   </a:t>
            </a:r>
            <a:r>
              <a:t>2 Cor. 13:5; Mat. 7:1-5</a:t>
            </a:r>
            <a:endParaRPr b="1"/>
          </a:p>
          <a:p>
            <a:pPr marL="454211" indent="-454211" algn="l">
              <a:spcBef>
                <a:spcPts val="1300"/>
              </a:spcBef>
              <a:buSzPct val="60000"/>
              <a:buBlip>
                <a:blip r:embed="rId3"/>
              </a:buBlip>
              <a:defRPr sz="3600">
                <a:latin typeface="Century Gothic"/>
                <a:ea typeface="Century Gothic"/>
                <a:cs typeface="Century Gothic"/>
                <a:sym typeface="Century Gothic"/>
              </a:defRPr>
            </a:pPr>
            <a:r>
              <a:rPr b="1"/>
              <a:t>Attitudes, Actions &amp; Methods hindering OUR Effectiveness For Christ - </a:t>
            </a:r>
            <a:r>
              <a:t>John 15:2; Heb. 12:5-11</a:t>
            </a:r>
          </a:p>
          <a:p>
            <a:pPr marL="454211" indent="-454211" algn="l">
              <a:spcBef>
                <a:spcPts val="1300"/>
              </a:spcBef>
              <a:buSzPct val="60000"/>
              <a:buBlip>
                <a:blip r:embed="rId3"/>
              </a:buBlip>
              <a:defRPr sz="3600">
                <a:latin typeface="Century Gothic"/>
                <a:ea typeface="Century Gothic"/>
                <a:cs typeface="Century Gothic"/>
                <a:sym typeface="Century Gothic"/>
              </a:defRPr>
            </a:pPr>
            <a:r>
              <a:rPr b="1"/>
              <a:t>Sin MUST Be Dealt With –        </a:t>
            </a:r>
            <a:r>
              <a:t>Mt. 18:15-17; 2 Thes. 3:6,14</a:t>
            </a:r>
            <a:endParaRPr b="1"/>
          </a:p>
          <a:p>
            <a:pPr marL="454211" indent="-454211" algn="l">
              <a:spcBef>
                <a:spcPts val="1300"/>
              </a:spcBef>
              <a:buSzPct val="60000"/>
              <a:buBlip>
                <a:blip r:embed="rId3"/>
              </a:buBlip>
              <a:defRPr sz="3600">
                <a:latin typeface="Century Gothic"/>
                <a:ea typeface="Century Gothic"/>
                <a:cs typeface="Century Gothic"/>
                <a:sym typeface="Century Gothic"/>
              </a:defRPr>
            </a:pPr>
            <a:r>
              <a:rPr b="1"/>
              <a:t>False Teachers &amp; Divisive Brethren – </a:t>
            </a:r>
            <a:r>
              <a:t>Acts 18:26; 2 Jn 1:9,10; Mt. 7:16; Rom. 16:17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9">
                                            <p:txEl>
                                              <p:pRg st="1" end="1"/>
                                            </p:txEl>
                                          </p:spTgt>
                                        </p:tgtEl>
                                        <p:attrNameLst>
                                          <p:attrName>style.visibility</p:attrName>
                                        </p:attrNameLst>
                                      </p:cBhvr>
                                      <p:to>
                                        <p:strVal val="visible"/>
                                      </p:to>
                                    </p:set>
                                    <p:animEffect filter="fade" transition="in">
                                      <p:cBhvr>
                                        <p:cTn id="7" dur="1500"/>
                                        <p:tgtEl>
                                          <p:spTgt spid="2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59">
                                            <p:txEl>
                                              <p:pRg st="2" end="2"/>
                                            </p:txEl>
                                          </p:spTgt>
                                        </p:tgtEl>
                                        <p:attrNameLst>
                                          <p:attrName>style.visibility</p:attrName>
                                        </p:attrNameLst>
                                      </p:cBhvr>
                                      <p:to>
                                        <p:strVal val="visible"/>
                                      </p:to>
                                    </p:set>
                                    <p:animEffect filter="fade" transition="in">
                                      <p:cBhvr>
                                        <p:cTn id="12" dur="1500"/>
                                        <p:tgtEl>
                                          <p:spTgt spid="2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59">
                                            <p:txEl>
                                              <p:pRg st="3" end="3"/>
                                            </p:txEl>
                                          </p:spTgt>
                                        </p:tgtEl>
                                        <p:attrNameLst>
                                          <p:attrName>style.visibility</p:attrName>
                                        </p:attrNameLst>
                                      </p:cBhvr>
                                      <p:to>
                                        <p:strVal val="visible"/>
                                      </p:to>
                                    </p:set>
                                    <p:animEffect filter="fade" transition="in">
                                      <p:cBhvr>
                                        <p:cTn id="17" dur="1500"/>
                                        <p:tgtEl>
                                          <p:spTgt spid="25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9"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1" name="pasted-image.tiff" descr="pasted-image.tiff"/>
          <p:cNvPicPr>
            <a:picLocks noChangeAspect="0"/>
          </p:cNvPicPr>
          <p:nvPr/>
        </p:nvPicPr>
        <p:blipFill>
          <a:blip r:embed="rId2">
            <a:extLst/>
          </a:blip>
          <a:stretch>
            <a:fillRect/>
          </a:stretch>
        </p:blipFill>
        <p:spPr>
          <a:xfrm>
            <a:off x="-67661" y="-145693"/>
            <a:ext cx="13140122" cy="7365286"/>
          </a:xfrm>
          <a:prstGeom prst="rect">
            <a:avLst/>
          </a:prstGeom>
          <a:effectLst>
            <a:outerShdw sx="100000" sy="100000" kx="0" ky="0" algn="b" rotWithShape="0" blurRad="165100" dist="129993" dir="5400000">
              <a:srgbClr val="000000"/>
            </a:outerShdw>
          </a:effectLst>
        </p:spPr>
      </p:pic>
      <p:sp>
        <p:nvSpPr>
          <p:cNvPr id="262" name="“an obsessive attitude of criticism and fault-finding, which acts to tear others down”…"/>
          <p:cNvSpPr/>
          <p:nvPr/>
        </p:nvSpPr>
        <p:spPr>
          <a:xfrm>
            <a:off x="211739" y="7020983"/>
            <a:ext cx="12581323" cy="2755901"/>
          </a:xfrm>
          <a:prstGeom prst="rect">
            <a:avLst/>
          </a:prstGeom>
          <a:ln w="12700">
            <a:miter lim="400000"/>
          </a:ln>
          <a:effectLst>
            <a:outerShdw sx="100000" sy="100000" kx="0" ky="0" algn="b" rotWithShape="0" blurRad="165100" dist="129993"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solidFill>
                  <a:srgbClr val="FFEBC2"/>
                </a:solidFill>
                <a:effectLst>
                  <a:outerShdw sx="100000" sy="100000" kx="0" ky="0" algn="b" rotWithShape="0" blurRad="50800" dist="39000" dir="5460000">
                    <a:srgbClr val="000000">
                      <a:alpha val="38000"/>
                    </a:srgbClr>
                  </a:outerShdw>
                </a:effectLst>
                <a:latin typeface="Lucida Sans"/>
                <a:ea typeface="Lucida Sans"/>
                <a:cs typeface="Lucida Sans"/>
                <a:sym typeface="Lucida Sans"/>
              </a:defRPr>
            </a:pPr>
            <a:r>
              <a:rPr sz="4600">
                <a:solidFill>
                  <a:srgbClr val="C9C9C9"/>
                </a:solidFill>
              </a:rPr>
              <a:t>“an obsessive attitude of criticism and fault-finding, which acts to tear others down” </a:t>
            </a:r>
            <a:endParaRPr sz="4600">
              <a:solidFill>
                <a:srgbClr val="C9C9C9"/>
              </a:solidFill>
            </a:endParaRPr>
          </a:p>
          <a:p>
            <a:pPr>
              <a:defRPr sz="5800">
                <a:solidFill>
                  <a:schemeClr val="accent4">
                    <a:hueOff val="481991"/>
                    <a:satOff val="11971"/>
                    <a:lumOff val="19007"/>
                  </a:schemeClr>
                </a:solidFill>
                <a:effectLst>
                  <a:outerShdw sx="100000" sy="100000" kx="0" ky="0" algn="b" rotWithShape="0" blurRad="50800" dist="39000" dir="5460000">
                    <a:srgbClr val="000000">
                      <a:alpha val="38000"/>
                    </a:srgbClr>
                  </a:outerShdw>
                </a:effectLst>
                <a:latin typeface="Lucida Sans"/>
                <a:ea typeface="Lucida Sans"/>
                <a:cs typeface="Lucida Sans"/>
                <a:sym typeface="Lucida Sans"/>
              </a:defRPr>
            </a:pPr>
            <a:r>
              <a:rPr sz="6500"/>
              <a:t>IS</a:t>
            </a:r>
            <a:r>
              <a:rPr sz="4600"/>
              <a:t> </a:t>
            </a:r>
            <a:r>
              <a:rPr sz="8600"/>
              <a:t>Destructive &amp; Evil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That They Might Accuse Him”"/>
          <p:cNvSpPr/>
          <p:nvPr/>
        </p:nvSpPr>
        <p:spPr>
          <a:xfrm>
            <a:off x="344013" y="1363726"/>
            <a:ext cx="12316774" cy="1295060"/>
          </a:xfrm>
          <a:prstGeom prst="rect">
            <a:avLst/>
          </a:prstGeom>
          <a:ln w="12700">
            <a:miter lim="400000"/>
          </a:ln>
          <a:effectLst>
            <a:outerShdw sx="100000" sy="100000" kx="0" ky="0" algn="b" rotWithShape="0" blurRad="254000" dist="198334" dir="5400000">
              <a:srgbClr val="000000">
                <a:alpha val="98952"/>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7500">
                <a:effectLst>
                  <a:outerShdw sx="100000" sy="100000" kx="0" ky="0" algn="b" rotWithShape="0" blurRad="50800" dist="50800" dir="1648542">
                    <a:srgbClr val="000000"/>
                  </a:outerShdw>
                </a:effectLst>
              </a:defRPr>
            </a:pPr>
            <a:r>
              <a:rPr>
                <a:latin typeface="Vivaldi"/>
                <a:ea typeface="Vivaldi"/>
                <a:cs typeface="Vivaldi"/>
                <a:sym typeface="Vivaldi"/>
              </a:rPr>
              <a:t>That They Might Accuse Him</a:t>
            </a:r>
            <a:r>
              <a:t>” </a:t>
            </a:r>
          </a:p>
        </p:txBody>
      </p:sp>
      <p:sp>
        <p:nvSpPr>
          <p:cNvPr id="265" name="“They Watched Him Closely . . ."/>
          <p:cNvSpPr/>
          <p:nvPr/>
        </p:nvSpPr>
        <p:spPr>
          <a:xfrm>
            <a:off x="239515" y="505883"/>
            <a:ext cx="12525770"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r>
              <a:rPr sz="4100">
                <a:latin typeface="Thames Nude Roman"/>
                <a:ea typeface="Thames Nude Roman"/>
                <a:cs typeface="Thames Nude Roman"/>
                <a:sym typeface="Thames Nude Roman"/>
              </a:rPr>
              <a:t>They Watched Him Closely</a:t>
            </a:r>
            <a:r>
              <a:t> . . . </a:t>
            </a:r>
          </a:p>
        </p:txBody>
      </p:sp>
      <p:sp>
        <p:nvSpPr>
          <p:cNvPr id="266" name="Rejects clear evidence – 2:1-12…"/>
          <p:cNvSpPr/>
          <p:nvPr/>
        </p:nvSpPr>
        <p:spPr>
          <a:xfrm>
            <a:off x="4861164" y="4047559"/>
            <a:ext cx="8033136" cy="538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1600"/>
              </a:spcBef>
              <a:buSzPct val="60000"/>
              <a:buBlip>
                <a:blip r:embed="rId2"/>
              </a:buBlip>
              <a:defRPr sz="3600">
                <a:latin typeface="Century Gothic"/>
                <a:ea typeface="Century Gothic"/>
                <a:cs typeface="Century Gothic"/>
                <a:sym typeface="Century Gothic"/>
              </a:defRPr>
            </a:pPr>
            <a:r>
              <a:rPr b="1"/>
              <a:t>Rejects clear evidence – </a:t>
            </a:r>
            <a:r>
              <a:t>2:1-12</a:t>
            </a:r>
            <a:endParaRPr b="1"/>
          </a:p>
          <a:p>
            <a:pPr marL="454211" indent="-454211" algn="l">
              <a:spcBef>
                <a:spcPts val="1600"/>
              </a:spcBef>
              <a:buSzPct val="60000"/>
              <a:buBlip>
                <a:blip r:embed="rId2"/>
              </a:buBlip>
              <a:defRPr sz="3600">
                <a:latin typeface="Century Gothic"/>
                <a:ea typeface="Century Gothic"/>
                <a:cs typeface="Century Gothic"/>
                <a:sym typeface="Century Gothic"/>
              </a:defRPr>
            </a:pPr>
            <a:r>
              <a:rPr b="1"/>
              <a:t>Castigates the sinner instead of  teaching them –</a:t>
            </a:r>
            <a:r>
              <a:t> 2:13-17</a:t>
            </a:r>
            <a:endParaRPr b="1"/>
          </a:p>
          <a:p>
            <a:pPr marL="454211" indent="-454211" algn="l">
              <a:spcBef>
                <a:spcPts val="1600"/>
              </a:spcBef>
              <a:buSzPct val="60000"/>
              <a:buBlip>
                <a:blip r:embed="rId2"/>
              </a:buBlip>
              <a:defRPr sz="3600">
                <a:latin typeface="Century Gothic"/>
                <a:ea typeface="Century Gothic"/>
                <a:cs typeface="Century Gothic"/>
                <a:sym typeface="Century Gothic"/>
              </a:defRPr>
            </a:pPr>
            <a:r>
              <a:rPr b="1"/>
              <a:t>Condemns the righteous &amp; their appropriate actions – </a:t>
            </a:r>
            <a:r>
              <a:t>2:18-22</a:t>
            </a:r>
            <a:endParaRPr b="1"/>
          </a:p>
          <a:p>
            <a:pPr marL="454211" indent="-454211" algn="l">
              <a:spcBef>
                <a:spcPts val="1600"/>
              </a:spcBef>
              <a:buSzPct val="60000"/>
              <a:buBlip>
                <a:blip r:embed="rId2"/>
              </a:buBlip>
              <a:defRPr sz="3600">
                <a:latin typeface="Century Gothic"/>
                <a:ea typeface="Century Gothic"/>
                <a:cs typeface="Century Gothic"/>
                <a:sym typeface="Century Gothic"/>
              </a:defRPr>
            </a:pPr>
            <a:r>
              <a:rPr b="1"/>
              <a:t>Condemns the innocent – </a:t>
            </a:r>
            <a:r>
              <a:t>2:23-28</a:t>
            </a:r>
            <a:endParaRPr b="1"/>
          </a:p>
          <a:p>
            <a:pPr marL="454211" indent="-454211" algn="l">
              <a:spcBef>
                <a:spcPts val="1600"/>
              </a:spcBef>
              <a:buSzPct val="60000"/>
              <a:buBlip>
                <a:blip r:embed="rId2"/>
              </a:buBlip>
              <a:defRPr sz="3600">
                <a:latin typeface="Century Gothic"/>
                <a:ea typeface="Century Gothic"/>
                <a:cs typeface="Century Gothic"/>
                <a:sym typeface="Century Gothic"/>
              </a:defRPr>
            </a:pPr>
            <a:r>
              <a:rPr b="1"/>
              <a:t>Exposes our ungodliness &amp; wickedness –</a:t>
            </a:r>
            <a:r>
              <a:t> 3:1-6; Jam. 4:11,12</a:t>
            </a:r>
          </a:p>
        </p:txBody>
      </p:sp>
      <p:pic>
        <p:nvPicPr>
          <p:cNvPr id="267" name="pasted-image.tiff" descr="pasted-image.tiff"/>
          <p:cNvPicPr>
            <a:picLocks noChangeAspect="0"/>
          </p:cNvPicPr>
          <p:nvPr/>
        </p:nvPicPr>
        <p:blipFill>
          <a:blip r:embed="rId3">
            <a:extLst/>
          </a:blip>
          <a:stretch>
            <a:fillRect/>
          </a:stretch>
        </p:blipFill>
        <p:spPr>
          <a:xfrm>
            <a:off x="107821" y="3338926"/>
            <a:ext cx="4634801" cy="6302535"/>
          </a:xfrm>
          <a:prstGeom prst="rect">
            <a:avLst/>
          </a:prstGeom>
        </p:spPr>
      </p:pic>
      <p:sp>
        <p:nvSpPr>
          <p:cNvPr id="268" name="Fruit of A Critical Spirit - Mark 2:1-3:6"/>
          <p:cNvSpPr/>
          <p:nvPr/>
        </p:nvSpPr>
        <p:spPr>
          <a:xfrm>
            <a:off x="239515" y="2639533"/>
            <a:ext cx="12525770" cy="1073084"/>
          </a:xfrm>
          <a:prstGeom prst="roundRect">
            <a:avLst>
              <a:gd name="adj" fmla="val 17753"/>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165100" dist="129993"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sz="5900">
                <a:latin typeface="Century Gothic"/>
                <a:ea typeface="Century Gothic"/>
                <a:cs typeface="Century Gothic"/>
                <a:sym typeface="Century Gothic"/>
              </a:defRPr>
            </a:pPr>
            <a:r>
              <a:t>Fruit of A Critical Spirit - </a:t>
            </a:r>
            <a:r>
              <a:rPr sz="4100"/>
              <a:t>Mark 2:1-3:6</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66">
                                            <p:bg/>
                                          </p:spTgt>
                                        </p:tgtEl>
                                        <p:attrNameLst>
                                          <p:attrName>style.visibility</p:attrName>
                                        </p:attrNameLst>
                                      </p:cBhvr>
                                      <p:to>
                                        <p:strVal val="visible"/>
                                      </p:to>
                                    </p:set>
                                    <p:anim calcmode="lin" valueType="num">
                                      <p:cBhvr>
                                        <p:cTn id="7" dur="1500" fill="hold"/>
                                        <p:tgtEl>
                                          <p:spTgt spid="266">
                                            <p:bg/>
                                          </p:spTgt>
                                        </p:tgtEl>
                                        <p:attrNameLst>
                                          <p:attrName>ppt_x</p:attrName>
                                        </p:attrNameLst>
                                      </p:cBhvr>
                                      <p:tavLst>
                                        <p:tav tm="0">
                                          <p:val>
                                            <p:strVal val="#ppt_x"/>
                                          </p:val>
                                        </p:tav>
                                        <p:tav tm="100000">
                                          <p:val>
                                            <p:strVal val="#ppt_x"/>
                                          </p:val>
                                        </p:tav>
                                      </p:tavLst>
                                    </p:anim>
                                    <p:anim calcmode="lin" valueType="num">
                                      <p:cBhvr>
                                        <p:cTn id="8" dur="1500" fill="hold"/>
                                        <p:tgtEl>
                                          <p:spTgt spid="266">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266">
                                            <p:txEl>
                                              <p:pRg st="0" end="0"/>
                                            </p:txEl>
                                          </p:spTgt>
                                        </p:tgtEl>
                                        <p:attrNameLst>
                                          <p:attrName>style.visibility</p:attrName>
                                        </p:attrNameLst>
                                      </p:cBhvr>
                                      <p:to>
                                        <p:strVal val="visible"/>
                                      </p:to>
                                    </p:set>
                                    <p:anim calcmode="lin" valueType="num">
                                      <p:cBhvr>
                                        <p:cTn id="11" dur="1500" fill="hold"/>
                                        <p:tgtEl>
                                          <p:spTgt spid="266">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2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266">
                                            <p:txEl>
                                              <p:pRg st="1" end="1"/>
                                            </p:txEl>
                                          </p:spTgt>
                                        </p:tgtEl>
                                        <p:attrNameLst>
                                          <p:attrName>style.visibility</p:attrName>
                                        </p:attrNameLst>
                                      </p:cBhvr>
                                      <p:to>
                                        <p:strVal val="visible"/>
                                      </p:to>
                                    </p:set>
                                    <p:anim calcmode="lin" valueType="num">
                                      <p:cBhvr>
                                        <p:cTn id="17" dur="1500" fill="hold"/>
                                        <p:tgtEl>
                                          <p:spTgt spid="266">
                                            <p:txEl>
                                              <p:pRg st="1" end="1"/>
                                            </p:txEl>
                                          </p:spTgt>
                                        </p:tgtEl>
                                        <p:attrNameLst>
                                          <p:attrName>ppt_x</p:attrName>
                                        </p:attrNameLst>
                                      </p:cBhvr>
                                      <p:tavLst>
                                        <p:tav tm="0">
                                          <p:val>
                                            <p:strVal val="#ppt_x"/>
                                          </p:val>
                                        </p:tav>
                                        <p:tav tm="100000">
                                          <p:val>
                                            <p:strVal val="#ppt_x"/>
                                          </p:val>
                                        </p:tav>
                                      </p:tavLst>
                                    </p:anim>
                                    <p:anim calcmode="lin" valueType="num">
                                      <p:cBhvr>
                                        <p:cTn id="18" dur="1500" fill="hold"/>
                                        <p:tgtEl>
                                          <p:spTgt spid="26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el" backwards="0">
                                    <p:tmAbs val="0"/>
                                  </p:iterate>
                                  <p:childTnLst>
                                    <p:set>
                                      <p:cBhvr>
                                        <p:cTn id="22" fill="hold"/>
                                        <p:tgtEl>
                                          <p:spTgt spid="266">
                                            <p:txEl>
                                              <p:pRg st="2" end="2"/>
                                            </p:txEl>
                                          </p:spTgt>
                                        </p:tgtEl>
                                        <p:attrNameLst>
                                          <p:attrName>style.visibility</p:attrName>
                                        </p:attrNameLst>
                                      </p:cBhvr>
                                      <p:to>
                                        <p:strVal val="visible"/>
                                      </p:to>
                                    </p:set>
                                    <p:anim calcmode="lin" valueType="num">
                                      <p:cBhvr>
                                        <p:cTn id="23" dur="1500" fill="hold"/>
                                        <p:tgtEl>
                                          <p:spTgt spid="266">
                                            <p:txEl>
                                              <p:pRg st="2" end="2"/>
                                            </p:txEl>
                                          </p:spTgt>
                                        </p:tgtEl>
                                        <p:attrNameLst>
                                          <p:attrName>ppt_x</p:attrName>
                                        </p:attrNameLst>
                                      </p:cBhvr>
                                      <p:tavLst>
                                        <p:tav tm="0">
                                          <p:val>
                                            <p:strVal val="#ppt_x"/>
                                          </p:val>
                                        </p:tav>
                                        <p:tav tm="100000">
                                          <p:val>
                                            <p:strVal val="#ppt_x"/>
                                          </p:val>
                                        </p:tav>
                                      </p:tavLst>
                                    </p:anim>
                                    <p:anim calcmode="lin" valueType="num">
                                      <p:cBhvr>
                                        <p:cTn id="24" dur="1500" fill="hold"/>
                                        <p:tgtEl>
                                          <p:spTgt spid="26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 grpId="1" fill="hold">
                                  <p:stCondLst>
                                    <p:cond delay="0"/>
                                  </p:stCondLst>
                                  <p:iterate type="el" backwards="0">
                                    <p:tmAbs val="0"/>
                                  </p:iterate>
                                  <p:childTnLst>
                                    <p:set>
                                      <p:cBhvr>
                                        <p:cTn id="28" fill="hold"/>
                                        <p:tgtEl>
                                          <p:spTgt spid="266">
                                            <p:txEl>
                                              <p:pRg st="3" end="3"/>
                                            </p:txEl>
                                          </p:spTgt>
                                        </p:tgtEl>
                                        <p:attrNameLst>
                                          <p:attrName>style.visibility</p:attrName>
                                        </p:attrNameLst>
                                      </p:cBhvr>
                                      <p:to>
                                        <p:strVal val="visible"/>
                                      </p:to>
                                    </p:set>
                                    <p:anim calcmode="lin" valueType="num">
                                      <p:cBhvr>
                                        <p:cTn id="29" dur="1500" fill="hold"/>
                                        <p:tgtEl>
                                          <p:spTgt spid="266">
                                            <p:txEl>
                                              <p:pRg st="3" end="3"/>
                                            </p:txEl>
                                          </p:spTgt>
                                        </p:tgtEl>
                                        <p:attrNameLst>
                                          <p:attrName>ppt_x</p:attrName>
                                        </p:attrNameLst>
                                      </p:cBhvr>
                                      <p:tavLst>
                                        <p:tav tm="0">
                                          <p:val>
                                            <p:strVal val="#ppt_x"/>
                                          </p:val>
                                        </p:tav>
                                        <p:tav tm="100000">
                                          <p:val>
                                            <p:strVal val="#ppt_x"/>
                                          </p:val>
                                        </p:tav>
                                      </p:tavLst>
                                    </p:anim>
                                    <p:anim calcmode="lin" valueType="num">
                                      <p:cBhvr>
                                        <p:cTn id="30" dur="1500" fill="hold"/>
                                        <p:tgtEl>
                                          <p:spTgt spid="26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 presetID="2" grpId="1" fill="hold">
                                  <p:stCondLst>
                                    <p:cond delay="0"/>
                                  </p:stCondLst>
                                  <p:iterate type="el" backwards="0">
                                    <p:tmAbs val="0"/>
                                  </p:iterate>
                                  <p:childTnLst>
                                    <p:set>
                                      <p:cBhvr>
                                        <p:cTn id="34" fill="hold"/>
                                        <p:tgtEl>
                                          <p:spTgt spid="266">
                                            <p:txEl>
                                              <p:pRg st="4" end="4"/>
                                            </p:txEl>
                                          </p:spTgt>
                                        </p:tgtEl>
                                        <p:attrNameLst>
                                          <p:attrName>style.visibility</p:attrName>
                                        </p:attrNameLst>
                                      </p:cBhvr>
                                      <p:to>
                                        <p:strVal val="visible"/>
                                      </p:to>
                                    </p:set>
                                    <p:anim calcmode="lin" valueType="num">
                                      <p:cBhvr>
                                        <p:cTn id="35" dur="1500" fill="hold"/>
                                        <p:tgtEl>
                                          <p:spTgt spid="266">
                                            <p:txEl>
                                              <p:pRg st="4" end="4"/>
                                            </p:txEl>
                                          </p:spTgt>
                                        </p:tgtEl>
                                        <p:attrNameLst>
                                          <p:attrName>ppt_x</p:attrName>
                                        </p:attrNameLst>
                                      </p:cBhvr>
                                      <p:tavLst>
                                        <p:tav tm="0">
                                          <p:val>
                                            <p:strVal val="#ppt_x"/>
                                          </p:val>
                                        </p:tav>
                                        <p:tav tm="100000">
                                          <p:val>
                                            <p:strVal val="#ppt_x"/>
                                          </p:val>
                                        </p:tav>
                                      </p:tavLst>
                                    </p:anim>
                                    <p:anim calcmode="lin" valueType="num">
                                      <p:cBhvr>
                                        <p:cTn id="36" dur="1500" fill="hold"/>
                                        <p:tgtEl>
                                          <p:spTgt spid="266">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6"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That They Might Accuse Him”"/>
          <p:cNvSpPr/>
          <p:nvPr/>
        </p:nvSpPr>
        <p:spPr>
          <a:xfrm>
            <a:off x="344013" y="1363726"/>
            <a:ext cx="12316774" cy="1295060"/>
          </a:xfrm>
          <a:prstGeom prst="rect">
            <a:avLst/>
          </a:prstGeom>
          <a:ln w="12700">
            <a:miter lim="400000"/>
          </a:ln>
          <a:effectLst>
            <a:outerShdw sx="100000" sy="100000" kx="0" ky="0" algn="b" rotWithShape="0" blurRad="254000" dist="198334" dir="5400000">
              <a:srgbClr val="000000">
                <a:alpha val="98952"/>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7500">
                <a:effectLst>
                  <a:outerShdw sx="100000" sy="100000" kx="0" ky="0" algn="b" rotWithShape="0" blurRad="50800" dist="50800" dir="1648542">
                    <a:srgbClr val="000000"/>
                  </a:outerShdw>
                </a:effectLst>
              </a:defRPr>
            </a:pPr>
            <a:r>
              <a:rPr>
                <a:latin typeface="Vivaldi"/>
                <a:ea typeface="Vivaldi"/>
                <a:cs typeface="Vivaldi"/>
                <a:sym typeface="Vivaldi"/>
              </a:rPr>
              <a:t>That They Might Accuse Him</a:t>
            </a:r>
            <a:r>
              <a:t>” </a:t>
            </a:r>
          </a:p>
        </p:txBody>
      </p:sp>
      <p:sp>
        <p:nvSpPr>
          <p:cNvPr id="271" name="“They Watched Him Closely . . ."/>
          <p:cNvSpPr/>
          <p:nvPr/>
        </p:nvSpPr>
        <p:spPr>
          <a:xfrm>
            <a:off x="239515" y="505883"/>
            <a:ext cx="12525770"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r>
              <a:rPr sz="4100">
                <a:latin typeface="Thames Nude Roman"/>
                <a:ea typeface="Thames Nude Roman"/>
                <a:cs typeface="Thames Nude Roman"/>
                <a:sym typeface="Thames Nude Roman"/>
              </a:rPr>
              <a:t>They Watched Him Closely</a:t>
            </a:r>
            <a:r>
              <a:t> . . . </a:t>
            </a:r>
          </a:p>
        </p:txBody>
      </p:sp>
      <p:sp>
        <p:nvSpPr>
          <p:cNvPr id="272" name="The Devil – Rev. 12:10; Job 1:9ff…"/>
          <p:cNvSpPr/>
          <p:nvPr/>
        </p:nvSpPr>
        <p:spPr>
          <a:xfrm>
            <a:off x="4861164" y="4047559"/>
            <a:ext cx="8033136" cy="533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1000"/>
              </a:spcBef>
              <a:buSzPct val="60000"/>
              <a:buBlip>
                <a:blip r:embed="rId2"/>
              </a:buBlip>
              <a:defRPr sz="3600">
                <a:latin typeface="Century Gothic"/>
                <a:ea typeface="Century Gothic"/>
                <a:cs typeface="Century Gothic"/>
                <a:sym typeface="Century Gothic"/>
              </a:defRPr>
            </a:pPr>
            <a:r>
              <a:rPr b="1"/>
              <a:t>The Devil – </a:t>
            </a:r>
            <a:r>
              <a:t>Rev. 12:10; Job 1:9ff</a:t>
            </a:r>
            <a:endParaRPr b="1"/>
          </a:p>
          <a:p>
            <a:pPr marL="454211" indent="-454211" algn="l">
              <a:spcBef>
                <a:spcPts val="1000"/>
              </a:spcBef>
              <a:buSzPct val="60000"/>
              <a:buBlip>
                <a:blip r:embed="rId2"/>
              </a:buBlip>
              <a:defRPr sz="3600">
                <a:latin typeface="Century Gothic"/>
                <a:ea typeface="Century Gothic"/>
                <a:cs typeface="Century Gothic"/>
                <a:sym typeface="Century Gothic"/>
              </a:defRPr>
            </a:pPr>
            <a:r>
              <a:rPr b="1"/>
              <a:t>Pride – </a:t>
            </a:r>
            <a:r>
              <a:t>Pro 13:10; 21:24; Jam 4:11</a:t>
            </a:r>
            <a:endParaRPr b="1"/>
          </a:p>
          <a:p>
            <a:pPr marL="454211" indent="-454211" algn="l">
              <a:spcBef>
                <a:spcPts val="1000"/>
              </a:spcBef>
              <a:buSzPct val="60000"/>
              <a:buBlip>
                <a:blip r:embed="rId2"/>
              </a:buBlip>
              <a:defRPr sz="3600">
                <a:latin typeface="Century Gothic"/>
                <a:ea typeface="Century Gothic"/>
                <a:cs typeface="Century Gothic"/>
                <a:sym typeface="Century Gothic"/>
              </a:defRPr>
            </a:pPr>
            <a:r>
              <a:rPr b="1"/>
              <a:t>Self Righteousness – </a:t>
            </a:r>
            <a:r>
              <a:t>Luke 18:9-14</a:t>
            </a:r>
            <a:endParaRPr b="1"/>
          </a:p>
          <a:p>
            <a:pPr marL="454211" indent="-454211" algn="l">
              <a:spcBef>
                <a:spcPts val="1000"/>
              </a:spcBef>
              <a:buSzPct val="60000"/>
              <a:buBlip>
                <a:blip r:embed="rId2"/>
              </a:buBlip>
              <a:defRPr sz="3600">
                <a:latin typeface="Century Gothic"/>
                <a:ea typeface="Century Gothic"/>
                <a:cs typeface="Century Gothic"/>
                <a:sym typeface="Century Gothic"/>
              </a:defRPr>
            </a:pPr>
            <a:r>
              <a:rPr b="1"/>
              <a:t>Carnality – </a:t>
            </a:r>
            <a:r>
              <a:t>1 Cor. 3:1-4; Gal. 5:15</a:t>
            </a:r>
            <a:endParaRPr b="1"/>
          </a:p>
          <a:p>
            <a:pPr marL="454211" indent="-454211" algn="l">
              <a:spcBef>
                <a:spcPts val="1000"/>
              </a:spcBef>
              <a:buSzPct val="60000"/>
              <a:buBlip>
                <a:blip r:embed="rId2"/>
              </a:buBlip>
              <a:defRPr sz="3600">
                <a:latin typeface="Century Gothic"/>
                <a:ea typeface="Century Gothic"/>
                <a:cs typeface="Century Gothic"/>
                <a:sym typeface="Century Gothic"/>
              </a:defRPr>
            </a:pPr>
            <a:r>
              <a:rPr b="1"/>
              <a:t>Lack of Love &amp; Mercy – </a:t>
            </a:r>
            <a:r>
              <a:t>1 Cor. 13:4-7; (unforgiving, negativity)</a:t>
            </a:r>
            <a:endParaRPr b="1"/>
          </a:p>
          <a:p>
            <a:pPr marL="454211" indent="-454211" algn="l">
              <a:spcBef>
                <a:spcPts val="1000"/>
              </a:spcBef>
              <a:buSzPct val="60000"/>
              <a:buBlip>
                <a:blip r:embed="rId2"/>
              </a:buBlip>
              <a:defRPr sz="3600">
                <a:latin typeface="Century Gothic"/>
                <a:ea typeface="Century Gothic"/>
                <a:cs typeface="Century Gothic"/>
                <a:sym typeface="Century Gothic"/>
              </a:defRPr>
            </a:pPr>
            <a:r>
              <a:rPr b="1"/>
              <a:t>Ignorance – </a:t>
            </a:r>
            <a:r>
              <a:t>Mark 2:25; </a:t>
            </a:r>
            <a:endParaRPr b="1"/>
          </a:p>
          <a:p>
            <a:pPr marL="454211" indent="-454211" algn="l">
              <a:spcBef>
                <a:spcPts val="1000"/>
              </a:spcBef>
              <a:buSzPct val="60000"/>
              <a:buBlip>
                <a:blip r:embed="rId2"/>
              </a:buBlip>
              <a:defRPr sz="3600">
                <a:latin typeface="Century Gothic"/>
                <a:ea typeface="Century Gothic"/>
                <a:cs typeface="Century Gothic"/>
                <a:sym typeface="Century Gothic"/>
              </a:defRPr>
            </a:pPr>
            <a:r>
              <a:rPr b="1"/>
              <a:t>Hypocrisy – </a:t>
            </a:r>
            <a:r>
              <a:t>Mat. 23:4,23, 29,30</a:t>
            </a:r>
          </a:p>
        </p:txBody>
      </p:sp>
      <p:pic>
        <p:nvPicPr>
          <p:cNvPr id="273" name="pasted-image.tiff" descr="pasted-image.tiff"/>
          <p:cNvPicPr>
            <a:picLocks noChangeAspect="0"/>
          </p:cNvPicPr>
          <p:nvPr/>
        </p:nvPicPr>
        <p:blipFill>
          <a:blip r:embed="rId3">
            <a:extLst/>
          </a:blip>
          <a:stretch>
            <a:fillRect/>
          </a:stretch>
        </p:blipFill>
        <p:spPr>
          <a:xfrm>
            <a:off x="107821" y="3338926"/>
            <a:ext cx="4634801" cy="6302535"/>
          </a:xfrm>
          <a:prstGeom prst="rect">
            <a:avLst/>
          </a:prstGeom>
        </p:spPr>
      </p:pic>
      <p:sp>
        <p:nvSpPr>
          <p:cNvPr id="274" name="Causes of A Critical Spirit"/>
          <p:cNvSpPr/>
          <p:nvPr/>
        </p:nvSpPr>
        <p:spPr>
          <a:xfrm>
            <a:off x="239515" y="2639533"/>
            <a:ext cx="12525770" cy="1073084"/>
          </a:xfrm>
          <a:prstGeom prst="roundRect">
            <a:avLst>
              <a:gd name="adj" fmla="val 17753"/>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165100" dist="129993"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5600">
                <a:latin typeface="Century Gothic"/>
                <a:ea typeface="Century Gothic"/>
                <a:cs typeface="Century Gothic"/>
                <a:sym typeface="Century Gothic"/>
              </a:defRPr>
            </a:lvl1pPr>
          </a:lstStyle>
          <a:p>
            <a:pPr/>
            <a:r>
              <a:t>Causes of A Critical Spirit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72">
                                            <p:bg/>
                                          </p:spTgt>
                                        </p:tgtEl>
                                        <p:attrNameLst>
                                          <p:attrName>style.visibility</p:attrName>
                                        </p:attrNameLst>
                                      </p:cBhvr>
                                      <p:to>
                                        <p:strVal val="visible"/>
                                      </p:to>
                                    </p:set>
                                    <p:anim calcmode="lin" valueType="num">
                                      <p:cBhvr>
                                        <p:cTn id="7" dur="1500" fill="hold"/>
                                        <p:tgtEl>
                                          <p:spTgt spid="272">
                                            <p:bg/>
                                          </p:spTgt>
                                        </p:tgtEl>
                                        <p:attrNameLst>
                                          <p:attrName>ppt_x</p:attrName>
                                        </p:attrNameLst>
                                      </p:cBhvr>
                                      <p:tavLst>
                                        <p:tav tm="0">
                                          <p:val>
                                            <p:strVal val="#ppt_x"/>
                                          </p:val>
                                        </p:tav>
                                        <p:tav tm="100000">
                                          <p:val>
                                            <p:strVal val="#ppt_x"/>
                                          </p:val>
                                        </p:tav>
                                      </p:tavLst>
                                    </p:anim>
                                    <p:anim calcmode="lin" valueType="num">
                                      <p:cBhvr>
                                        <p:cTn id="8" dur="1500" fill="hold"/>
                                        <p:tgtEl>
                                          <p:spTgt spid="272">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272">
                                            <p:txEl>
                                              <p:pRg st="0" end="0"/>
                                            </p:txEl>
                                          </p:spTgt>
                                        </p:tgtEl>
                                        <p:attrNameLst>
                                          <p:attrName>style.visibility</p:attrName>
                                        </p:attrNameLst>
                                      </p:cBhvr>
                                      <p:to>
                                        <p:strVal val="visible"/>
                                      </p:to>
                                    </p:set>
                                    <p:anim calcmode="lin" valueType="num">
                                      <p:cBhvr>
                                        <p:cTn id="11" dur="1500" fill="hold"/>
                                        <p:tgtEl>
                                          <p:spTgt spid="272">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27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272">
                                            <p:txEl>
                                              <p:pRg st="1" end="1"/>
                                            </p:txEl>
                                          </p:spTgt>
                                        </p:tgtEl>
                                        <p:attrNameLst>
                                          <p:attrName>style.visibility</p:attrName>
                                        </p:attrNameLst>
                                      </p:cBhvr>
                                      <p:to>
                                        <p:strVal val="visible"/>
                                      </p:to>
                                    </p:set>
                                    <p:anim calcmode="lin" valueType="num">
                                      <p:cBhvr>
                                        <p:cTn id="17" dur="1500" fill="hold"/>
                                        <p:tgtEl>
                                          <p:spTgt spid="272">
                                            <p:txEl>
                                              <p:pRg st="1" end="1"/>
                                            </p:txEl>
                                          </p:spTgt>
                                        </p:tgtEl>
                                        <p:attrNameLst>
                                          <p:attrName>ppt_x</p:attrName>
                                        </p:attrNameLst>
                                      </p:cBhvr>
                                      <p:tavLst>
                                        <p:tav tm="0">
                                          <p:val>
                                            <p:strVal val="#ppt_x"/>
                                          </p:val>
                                        </p:tav>
                                        <p:tav tm="100000">
                                          <p:val>
                                            <p:strVal val="#ppt_x"/>
                                          </p:val>
                                        </p:tav>
                                      </p:tavLst>
                                    </p:anim>
                                    <p:anim calcmode="lin" valueType="num">
                                      <p:cBhvr>
                                        <p:cTn id="18" dur="1500" fill="hold"/>
                                        <p:tgtEl>
                                          <p:spTgt spid="2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el" backwards="0">
                                    <p:tmAbs val="0"/>
                                  </p:iterate>
                                  <p:childTnLst>
                                    <p:set>
                                      <p:cBhvr>
                                        <p:cTn id="22" fill="hold"/>
                                        <p:tgtEl>
                                          <p:spTgt spid="272">
                                            <p:txEl>
                                              <p:pRg st="2" end="2"/>
                                            </p:txEl>
                                          </p:spTgt>
                                        </p:tgtEl>
                                        <p:attrNameLst>
                                          <p:attrName>style.visibility</p:attrName>
                                        </p:attrNameLst>
                                      </p:cBhvr>
                                      <p:to>
                                        <p:strVal val="visible"/>
                                      </p:to>
                                    </p:set>
                                    <p:anim calcmode="lin" valueType="num">
                                      <p:cBhvr>
                                        <p:cTn id="23" dur="1500" fill="hold"/>
                                        <p:tgtEl>
                                          <p:spTgt spid="272">
                                            <p:txEl>
                                              <p:pRg st="2" end="2"/>
                                            </p:txEl>
                                          </p:spTgt>
                                        </p:tgtEl>
                                        <p:attrNameLst>
                                          <p:attrName>ppt_x</p:attrName>
                                        </p:attrNameLst>
                                      </p:cBhvr>
                                      <p:tavLst>
                                        <p:tav tm="0">
                                          <p:val>
                                            <p:strVal val="#ppt_x"/>
                                          </p:val>
                                        </p:tav>
                                        <p:tav tm="100000">
                                          <p:val>
                                            <p:strVal val="#ppt_x"/>
                                          </p:val>
                                        </p:tav>
                                      </p:tavLst>
                                    </p:anim>
                                    <p:anim calcmode="lin" valueType="num">
                                      <p:cBhvr>
                                        <p:cTn id="24" dur="1500" fill="hold"/>
                                        <p:tgtEl>
                                          <p:spTgt spid="2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 grpId="1" fill="hold">
                                  <p:stCondLst>
                                    <p:cond delay="0"/>
                                  </p:stCondLst>
                                  <p:iterate type="el" backwards="0">
                                    <p:tmAbs val="0"/>
                                  </p:iterate>
                                  <p:childTnLst>
                                    <p:set>
                                      <p:cBhvr>
                                        <p:cTn id="28" fill="hold"/>
                                        <p:tgtEl>
                                          <p:spTgt spid="272">
                                            <p:txEl>
                                              <p:pRg st="3" end="3"/>
                                            </p:txEl>
                                          </p:spTgt>
                                        </p:tgtEl>
                                        <p:attrNameLst>
                                          <p:attrName>style.visibility</p:attrName>
                                        </p:attrNameLst>
                                      </p:cBhvr>
                                      <p:to>
                                        <p:strVal val="visible"/>
                                      </p:to>
                                    </p:set>
                                    <p:anim calcmode="lin" valueType="num">
                                      <p:cBhvr>
                                        <p:cTn id="29" dur="1500" fill="hold"/>
                                        <p:tgtEl>
                                          <p:spTgt spid="272">
                                            <p:txEl>
                                              <p:pRg st="3" end="3"/>
                                            </p:txEl>
                                          </p:spTgt>
                                        </p:tgtEl>
                                        <p:attrNameLst>
                                          <p:attrName>ppt_x</p:attrName>
                                        </p:attrNameLst>
                                      </p:cBhvr>
                                      <p:tavLst>
                                        <p:tav tm="0">
                                          <p:val>
                                            <p:strVal val="#ppt_x"/>
                                          </p:val>
                                        </p:tav>
                                        <p:tav tm="100000">
                                          <p:val>
                                            <p:strVal val="#ppt_x"/>
                                          </p:val>
                                        </p:tav>
                                      </p:tavLst>
                                    </p:anim>
                                    <p:anim calcmode="lin" valueType="num">
                                      <p:cBhvr>
                                        <p:cTn id="30" dur="1500" fill="hold"/>
                                        <p:tgtEl>
                                          <p:spTgt spid="27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1" presetID="2" grpId="1" fill="hold">
                                  <p:stCondLst>
                                    <p:cond delay="0"/>
                                  </p:stCondLst>
                                  <p:iterate type="el" backwards="0">
                                    <p:tmAbs val="0"/>
                                  </p:iterate>
                                  <p:childTnLst>
                                    <p:set>
                                      <p:cBhvr>
                                        <p:cTn id="34" fill="hold"/>
                                        <p:tgtEl>
                                          <p:spTgt spid="272">
                                            <p:txEl>
                                              <p:pRg st="4" end="4"/>
                                            </p:txEl>
                                          </p:spTgt>
                                        </p:tgtEl>
                                        <p:attrNameLst>
                                          <p:attrName>style.visibility</p:attrName>
                                        </p:attrNameLst>
                                      </p:cBhvr>
                                      <p:to>
                                        <p:strVal val="visible"/>
                                      </p:to>
                                    </p:set>
                                    <p:anim calcmode="lin" valueType="num">
                                      <p:cBhvr>
                                        <p:cTn id="35" dur="1500" fill="hold"/>
                                        <p:tgtEl>
                                          <p:spTgt spid="272">
                                            <p:txEl>
                                              <p:pRg st="4" end="4"/>
                                            </p:txEl>
                                          </p:spTgt>
                                        </p:tgtEl>
                                        <p:attrNameLst>
                                          <p:attrName>ppt_x</p:attrName>
                                        </p:attrNameLst>
                                      </p:cBhvr>
                                      <p:tavLst>
                                        <p:tav tm="0">
                                          <p:val>
                                            <p:strVal val="#ppt_x"/>
                                          </p:val>
                                        </p:tav>
                                        <p:tav tm="100000">
                                          <p:val>
                                            <p:strVal val="#ppt_x"/>
                                          </p:val>
                                        </p:tav>
                                      </p:tavLst>
                                    </p:anim>
                                    <p:anim calcmode="lin" valueType="num">
                                      <p:cBhvr>
                                        <p:cTn id="36" dur="1500" fill="hold"/>
                                        <p:tgtEl>
                                          <p:spTgt spid="272">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 presetID="2" grpId="1" fill="hold">
                                  <p:stCondLst>
                                    <p:cond delay="0"/>
                                  </p:stCondLst>
                                  <p:iterate type="el" backwards="0">
                                    <p:tmAbs val="0"/>
                                  </p:iterate>
                                  <p:childTnLst>
                                    <p:set>
                                      <p:cBhvr>
                                        <p:cTn id="40" fill="hold"/>
                                        <p:tgtEl>
                                          <p:spTgt spid="272">
                                            <p:txEl>
                                              <p:pRg st="5" end="5"/>
                                            </p:txEl>
                                          </p:spTgt>
                                        </p:tgtEl>
                                        <p:attrNameLst>
                                          <p:attrName>style.visibility</p:attrName>
                                        </p:attrNameLst>
                                      </p:cBhvr>
                                      <p:to>
                                        <p:strVal val="visible"/>
                                      </p:to>
                                    </p:set>
                                    <p:anim calcmode="lin" valueType="num">
                                      <p:cBhvr>
                                        <p:cTn id="41" dur="1500" fill="hold"/>
                                        <p:tgtEl>
                                          <p:spTgt spid="272">
                                            <p:txEl>
                                              <p:pRg st="5" end="5"/>
                                            </p:txEl>
                                          </p:spTgt>
                                        </p:tgtEl>
                                        <p:attrNameLst>
                                          <p:attrName>ppt_x</p:attrName>
                                        </p:attrNameLst>
                                      </p:cBhvr>
                                      <p:tavLst>
                                        <p:tav tm="0">
                                          <p:val>
                                            <p:strVal val="#ppt_x"/>
                                          </p:val>
                                        </p:tav>
                                        <p:tav tm="100000">
                                          <p:val>
                                            <p:strVal val="#ppt_x"/>
                                          </p:val>
                                        </p:tav>
                                      </p:tavLst>
                                    </p:anim>
                                    <p:anim calcmode="lin" valueType="num">
                                      <p:cBhvr>
                                        <p:cTn id="42" dur="1500" fill="hold"/>
                                        <p:tgtEl>
                                          <p:spTgt spid="272">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 presetID="2" grpId="1" fill="hold">
                                  <p:stCondLst>
                                    <p:cond delay="0"/>
                                  </p:stCondLst>
                                  <p:iterate type="el" backwards="0">
                                    <p:tmAbs val="0"/>
                                  </p:iterate>
                                  <p:childTnLst>
                                    <p:set>
                                      <p:cBhvr>
                                        <p:cTn id="46" fill="hold"/>
                                        <p:tgtEl>
                                          <p:spTgt spid="272">
                                            <p:txEl>
                                              <p:pRg st="6" end="6"/>
                                            </p:txEl>
                                          </p:spTgt>
                                        </p:tgtEl>
                                        <p:attrNameLst>
                                          <p:attrName>style.visibility</p:attrName>
                                        </p:attrNameLst>
                                      </p:cBhvr>
                                      <p:to>
                                        <p:strVal val="visible"/>
                                      </p:to>
                                    </p:set>
                                    <p:anim calcmode="lin" valueType="num">
                                      <p:cBhvr>
                                        <p:cTn id="47" dur="1500" fill="hold"/>
                                        <p:tgtEl>
                                          <p:spTgt spid="272">
                                            <p:txEl>
                                              <p:pRg st="6" end="6"/>
                                            </p:txEl>
                                          </p:spTgt>
                                        </p:tgtEl>
                                        <p:attrNameLst>
                                          <p:attrName>ppt_x</p:attrName>
                                        </p:attrNameLst>
                                      </p:cBhvr>
                                      <p:tavLst>
                                        <p:tav tm="0">
                                          <p:val>
                                            <p:strVal val="#ppt_x"/>
                                          </p:val>
                                        </p:tav>
                                        <p:tav tm="100000">
                                          <p:val>
                                            <p:strVal val="#ppt_x"/>
                                          </p:val>
                                        </p:tav>
                                      </p:tavLst>
                                    </p:anim>
                                    <p:anim calcmode="lin" valueType="num">
                                      <p:cBhvr>
                                        <p:cTn id="48" dur="1500" fill="hold"/>
                                        <p:tgtEl>
                                          <p:spTgt spid="272">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2"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6" name="pasted-image.tiff" descr="pasted-image.tiff"/>
          <p:cNvPicPr>
            <a:picLocks noChangeAspect="0"/>
          </p:cNvPicPr>
          <p:nvPr/>
        </p:nvPicPr>
        <p:blipFill>
          <a:blip r:embed="rId2">
            <a:extLst/>
          </a:blip>
          <a:stretch>
            <a:fillRect/>
          </a:stretch>
        </p:blipFill>
        <p:spPr>
          <a:xfrm>
            <a:off x="7286757" y="3016250"/>
            <a:ext cx="5612342" cy="6743700"/>
          </a:xfrm>
          <a:prstGeom prst="rect">
            <a:avLst/>
          </a:prstGeom>
        </p:spPr>
      </p:pic>
      <p:sp>
        <p:nvSpPr>
          <p:cNvPr id="277" name="That They Might Accuse Him”"/>
          <p:cNvSpPr/>
          <p:nvPr/>
        </p:nvSpPr>
        <p:spPr>
          <a:xfrm>
            <a:off x="344013" y="1363726"/>
            <a:ext cx="12316774" cy="1295060"/>
          </a:xfrm>
          <a:prstGeom prst="rect">
            <a:avLst/>
          </a:prstGeom>
          <a:ln w="12700">
            <a:miter lim="400000"/>
          </a:ln>
          <a:effectLst>
            <a:outerShdw sx="100000" sy="100000" kx="0" ky="0" algn="b" rotWithShape="0" blurRad="254000" dist="198334" dir="5400000">
              <a:srgbClr val="000000">
                <a:alpha val="98952"/>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7500">
                <a:effectLst>
                  <a:outerShdw sx="100000" sy="100000" kx="0" ky="0" algn="b" rotWithShape="0" blurRad="50800" dist="50800" dir="1648542">
                    <a:srgbClr val="000000"/>
                  </a:outerShdw>
                </a:effectLst>
              </a:defRPr>
            </a:pPr>
            <a:r>
              <a:rPr>
                <a:latin typeface="Vivaldi"/>
                <a:ea typeface="Vivaldi"/>
                <a:cs typeface="Vivaldi"/>
                <a:sym typeface="Vivaldi"/>
              </a:rPr>
              <a:t>That They Might Accuse Him</a:t>
            </a:r>
            <a:r>
              <a:t>” </a:t>
            </a:r>
          </a:p>
        </p:txBody>
      </p:sp>
      <p:sp>
        <p:nvSpPr>
          <p:cNvPr id="278" name="“They Watched Him Closely . . ."/>
          <p:cNvSpPr/>
          <p:nvPr/>
        </p:nvSpPr>
        <p:spPr>
          <a:xfrm>
            <a:off x="239515" y="505883"/>
            <a:ext cx="12525770"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r>
              <a:rPr sz="4100">
                <a:latin typeface="Thames Nude Roman"/>
                <a:ea typeface="Thames Nude Roman"/>
                <a:cs typeface="Thames Nude Roman"/>
                <a:sym typeface="Thames Nude Roman"/>
              </a:rPr>
              <a:t>They Watched Him Closely</a:t>
            </a:r>
            <a:r>
              <a:t> . . . </a:t>
            </a:r>
          </a:p>
        </p:txBody>
      </p:sp>
      <p:sp>
        <p:nvSpPr>
          <p:cNvPr id="279" name="Humility – Recognizing We All Have Faults – Rom 3:23; John 8:7; Tit 3:1-5…"/>
          <p:cNvSpPr/>
          <p:nvPr/>
        </p:nvSpPr>
        <p:spPr>
          <a:xfrm>
            <a:off x="390764" y="3962892"/>
            <a:ext cx="7001328" cy="551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1000"/>
              </a:spcBef>
              <a:buSzPct val="60000"/>
              <a:buBlip>
                <a:blip r:embed="rId3"/>
              </a:buBlip>
              <a:defRPr sz="3600">
                <a:latin typeface="Century Gothic"/>
                <a:ea typeface="Century Gothic"/>
                <a:cs typeface="Century Gothic"/>
                <a:sym typeface="Century Gothic"/>
              </a:defRPr>
            </a:pPr>
            <a:r>
              <a:rPr b="1"/>
              <a:t>Humility – Recognizing We All Have Faults – </a:t>
            </a:r>
            <a:r>
              <a:t>Rom 3:23; John 8:7; Tit 3:1-5</a:t>
            </a:r>
            <a:endParaRPr b="1"/>
          </a:p>
          <a:p>
            <a:pPr marL="454211" indent="-454211" algn="l">
              <a:spcBef>
                <a:spcPts val="1000"/>
              </a:spcBef>
              <a:buSzPct val="60000"/>
              <a:buBlip>
                <a:blip r:embed="rId3"/>
              </a:buBlip>
              <a:defRPr sz="3600">
                <a:latin typeface="Century Gothic"/>
                <a:ea typeface="Century Gothic"/>
                <a:cs typeface="Century Gothic"/>
                <a:sym typeface="Century Gothic"/>
              </a:defRPr>
            </a:pPr>
            <a:r>
              <a:rPr b="1"/>
              <a:t>Put On The New Man – </a:t>
            </a:r>
            <a:r>
              <a:t>Eph. 4:23-32; Col. 3:10-14;</a:t>
            </a:r>
            <a:endParaRPr b="1"/>
          </a:p>
          <a:p>
            <a:pPr marL="454211" indent="-454211" algn="l">
              <a:spcBef>
                <a:spcPts val="1000"/>
              </a:spcBef>
              <a:buSzPct val="60000"/>
              <a:buBlip>
                <a:blip r:embed="rId3"/>
              </a:buBlip>
              <a:defRPr sz="3600">
                <a:latin typeface="Century Gothic"/>
                <a:ea typeface="Century Gothic"/>
                <a:cs typeface="Century Gothic"/>
                <a:sym typeface="Century Gothic"/>
              </a:defRPr>
            </a:pPr>
            <a:r>
              <a:rPr b="1"/>
              <a:t>Bear the Fruit of The SPIRIT – </a:t>
            </a:r>
            <a:r>
              <a:t>Gal. 5:22,23; 1 Co. 13:4-8</a:t>
            </a:r>
            <a:endParaRPr b="1"/>
          </a:p>
          <a:p>
            <a:pPr marL="454211" indent="-454211" algn="l">
              <a:spcBef>
                <a:spcPts val="1000"/>
              </a:spcBef>
              <a:buSzPct val="60000"/>
              <a:buBlip>
                <a:blip r:embed="rId3"/>
              </a:buBlip>
              <a:defRPr sz="3600">
                <a:latin typeface="Century Gothic"/>
                <a:ea typeface="Century Gothic"/>
                <a:cs typeface="Century Gothic"/>
                <a:sym typeface="Century Gothic"/>
              </a:defRPr>
            </a:pPr>
            <a:r>
              <a:rPr b="1"/>
              <a:t>Diligently Add To Our Faith – </a:t>
            </a:r>
            <a:r>
              <a:t>2 Pet. 1:5-11</a:t>
            </a:r>
          </a:p>
        </p:txBody>
      </p:sp>
      <p:sp>
        <p:nvSpPr>
          <p:cNvPr id="280" name="The Cure For A Critical Spirit"/>
          <p:cNvSpPr/>
          <p:nvPr/>
        </p:nvSpPr>
        <p:spPr>
          <a:xfrm>
            <a:off x="239515" y="2639533"/>
            <a:ext cx="12525770" cy="1073084"/>
          </a:xfrm>
          <a:prstGeom prst="roundRect">
            <a:avLst>
              <a:gd name="adj" fmla="val 17753"/>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165100" dist="129993"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5600">
                <a:latin typeface="Century Gothic"/>
                <a:ea typeface="Century Gothic"/>
                <a:cs typeface="Century Gothic"/>
                <a:sym typeface="Century Gothic"/>
              </a:defRPr>
            </a:lvl1pPr>
          </a:lstStyle>
          <a:p>
            <a:pPr/>
            <a:r>
              <a:t>The Cure For A Critical Spirit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9">
                                            <p:bg/>
                                          </p:spTgt>
                                        </p:tgtEl>
                                        <p:attrNameLst>
                                          <p:attrName>style.visibility</p:attrName>
                                        </p:attrNameLst>
                                      </p:cBhvr>
                                      <p:to>
                                        <p:strVal val="visible"/>
                                      </p:to>
                                    </p:set>
                                    <p:animEffect filter="wipe(left)" transition="in">
                                      <p:cBhvr>
                                        <p:cTn id="7" dur="1500"/>
                                        <p:tgtEl>
                                          <p:spTgt spid="27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9">
                                            <p:txEl>
                                              <p:pRg st="0" end="0"/>
                                            </p:txEl>
                                          </p:spTgt>
                                        </p:tgtEl>
                                        <p:attrNameLst>
                                          <p:attrName>style.visibility</p:attrName>
                                        </p:attrNameLst>
                                      </p:cBhvr>
                                      <p:to>
                                        <p:strVal val="visible"/>
                                      </p:to>
                                    </p:set>
                                    <p:animEffect filter="wipe(left)" transition="in">
                                      <p:cBhvr>
                                        <p:cTn id="10" dur="1500"/>
                                        <p:tgtEl>
                                          <p:spTgt spid="27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79">
                                            <p:txEl>
                                              <p:pRg st="1" end="1"/>
                                            </p:txEl>
                                          </p:spTgt>
                                        </p:tgtEl>
                                        <p:attrNameLst>
                                          <p:attrName>style.visibility</p:attrName>
                                        </p:attrNameLst>
                                      </p:cBhvr>
                                      <p:to>
                                        <p:strVal val="visible"/>
                                      </p:to>
                                    </p:set>
                                    <p:animEffect filter="wipe(left)" transition="in">
                                      <p:cBhvr>
                                        <p:cTn id="15" dur="1500"/>
                                        <p:tgtEl>
                                          <p:spTgt spid="27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79">
                                            <p:txEl>
                                              <p:pRg st="2" end="2"/>
                                            </p:txEl>
                                          </p:spTgt>
                                        </p:tgtEl>
                                        <p:attrNameLst>
                                          <p:attrName>style.visibility</p:attrName>
                                        </p:attrNameLst>
                                      </p:cBhvr>
                                      <p:to>
                                        <p:strVal val="visible"/>
                                      </p:to>
                                    </p:set>
                                    <p:animEffect filter="wipe(left)" transition="in">
                                      <p:cBhvr>
                                        <p:cTn id="20" dur="1500"/>
                                        <p:tgtEl>
                                          <p:spTgt spid="27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79">
                                            <p:txEl>
                                              <p:pRg st="3" end="3"/>
                                            </p:txEl>
                                          </p:spTgt>
                                        </p:tgtEl>
                                        <p:attrNameLst>
                                          <p:attrName>style.visibility</p:attrName>
                                        </p:attrNameLst>
                                      </p:cBhvr>
                                      <p:to>
                                        <p:strVal val="visible"/>
                                      </p:to>
                                    </p:set>
                                    <p:animEffect filter="wipe(left)" transition="in">
                                      <p:cBhvr>
                                        <p:cTn id="25" dur="1500"/>
                                        <p:tgtEl>
                                          <p:spTgt spid="27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9"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2" name="pasted-image.tiff" descr="pasted-image.tiff"/>
          <p:cNvPicPr>
            <a:picLocks noChangeAspect="0"/>
          </p:cNvPicPr>
          <p:nvPr/>
        </p:nvPicPr>
        <p:blipFill>
          <a:blip r:embed="rId2">
            <a:extLst/>
          </a:blip>
          <a:stretch>
            <a:fillRect/>
          </a:stretch>
        </p:blipFill>
        <p:spPr>
          <a:xfrm>
            <a:off x="7286757" y="3016250"/>
            <a:ext cx="5612342" cy="6743700"/>
          </a:xfrm>
          <a:prstGeom prst="rect">
            <a:avLst/>
          </a:prstGeom>
        </p:spPr>
      </p:pic>
      <p:sp>
        <p:nvSpPr>
          <p:cNvPr id="283" name="That They Might Accuse Him”"/>
          <p:cNvSpPr/>
          <p:nvPr/>
        </p:nvSpPr>
        <p:spPr>
          <a:xfrm>
            <a:off x="344013" y="1363726"/>
            <a:ext cx="12316774" cy="1295060"/>
          </a:xfrm>
          <a:prstGeom prst="rect">
            <a:avLst/>
          </a:prstGeom>
          <a:ln w="12700">
            <a:miter lim="400000"/>
          </a:ln>
          <a:effectLst>
            <a:outerShdw sx="100000" sy="100000" kx="0" ky="0" algn="b" rotWithShape="0" blurRad="254000" dist="198334" dir="5400000">
              <a:srgbClr val="000000">
                <a:alpha val="98952"/>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7500">
                <a:effectLst>
                  <a:outerShdw sx="100000" sy="100000" kx="0" ky="0" algn="b" rotWithShape="0" blurRad="50800" dist="50800" dir="1648542">
                    <a:srgbClr val="000000"/>
                  </a:outerShdw>
                </a:effectLst>
              </a:defRPr>
            </a:pPr>
            <a:r>
              <a:rPr>
                <a:latin typeface="Vivaldi"/>
                <a:ea typeface="Vivaldi"/>
                <a:cs typeface="Vivaldi"/>
                <a:sym typeface="Vivaldi"/>
              </a:rPr>
              <a:t>That They Might Accuse Him</a:t>
            </a:r>
            <a:r>
              <a:t>” </a:t>
            </a:r>
          </a:p>
        </p:txBody>
      </p:sp>
      <p:sp>
        <p:nvSpPr>
          <p:cNvPr id="284" name="“They Watched Him Closely . . ."/>
          <p:cNvSpPr/>
          <p:nvPr/>
        </p:nvSpPr>
        <p:spPr>
          <a:xfrm>
            <a:off x="239515" y="505883"/>
            <a:ext cx="12525770"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r>
              <a:rPr sz="4100">
                <a:latin typeface="Thames Nude Roman"/>
                <a:ea typeface="Thames Nude Roman"/>
                <a:cs typeface="Thames Nude Roman"/>
                <a:sym typeface="Thames Nude Roman"/>
              </a:rPr>
              <a:t>They Watched Him Closely</a:t>
            </a:r>
            <a:r>
              <a:t> . . . </a:t>
            </a:r>
          </a:p>
        </p:txBody>
      </p:sp>
      <p:sp>
        <p:nvSpPr>
          <p:cNvPr id="285" name="Honesty &amp; Fairness – John 7:24; Prov 18:13…"/>
          <p:cNvSpPr/>
          <p:nvPr/>
        </p:nvSpPr>
        <p:spPr>
          <a:xfrm>
            <a:off x="356897" y="4313766"/>
            <a:ext cx="5358107" cy="504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1000"/>
              </a:spcBef>
              <a:buSzPct val="60000"/>
              <a:buBlip>
                <a:blip r:embed="rId3"/>
              </a:buBlip>
              <a:defRPr sz="3400">
                <a:latin typeface="Century Gothic"/>
                <a:ea typeface="Century Gothic"/>
                <a:cs typeface="Century Gothic"/>
                <a:sym typeface="Century Gothic"/>
              </a:defRPr>
            </a:pPr>
            <a:r>
              <a:rPr b="1"/>
              <a:t>Honesty &amp; Fairness – </a:t>
            </a:r>
            <a:r>
              <a:t>John 7:24; Prov 18:13</a:t>
            </a:r>
          </a:p>
          <a:p>
            <a:pPr marL="454211" indent="-454211" algn="l">
              <a:spcBef>
                <a:spcPts val="1000"/>
              </a:spcBef>
              <a:buSzPct val="60000"/>
              <a:buBlip>
                <a:blip r:embed="rId3"/>
              </a:buBlip>
              <a:defRPr sz="3400">
                <a:latin typeface="Century Gothic"/>
                <a:ea typeface="Century Gothic"/>
                <a:cs typeface="Century Gothic"/>
                <a:sym typeface="Century Gothic"/>
              </a:defRPr>
            </a:pPr>
            <a:r>
              <a:rPr b="1"/>
              <a:t>Patient, Long-suffering, Considerate, Forgiving – </a:t>
            </a:r>
            <a:r>
              <a:t>Rom 14:1-12, 19-21; Col. 3:12-14; Eph. 4:32</a:t>
            </a:r>
          </a:p>
          <a:p>
            <a:pPr marL="454211" indent="-454211" algn="l">
              <a:spcBef>
                <a:spcPts val="1000"/>
              </a:spcBef>
              <a:buSzPct val="60000"/>
              <a:buBlip>
                <a:blip r:embed="rId3"/>
              </a:buBlip>
              <a:defRPr sz="3400">
                <a:latin typeface="Century Gothic"/>
                <a:ea typeface="Century Gothic"/>
                <a:cs typeface="Century Gothic"/>
                <a:sym typeface="Century Gothic"/>
              </a:defRPr>
            </a:pPr>
            <a:r>
              <a:rPr b="1"/>
              <a:t>Seeks Peace</a:t>
            </a:r>
            <a:r>
              <a:t> — Rom 12:18; 2 Tim. 2:22; Heb. 12:14; Luke 17:3</a:t>
            </a:r>
          </a:p>
        </p:txBody>
      </p:sp>
      <p:sp>
        <p:nvSpPr>
          <p:cNvPr id="286" name="The Fruit of A Godly Spirit"/>
          <p:cNvSpPr/>
          <p:nvPr/>
        </p:nvSpPr>
        <p:spPr>
          <a:xfrm>
            <a:off x="239515" y="2639533"/>
            <a:ext cx="12525770" cy="1073084"/>
          </a:xfrm>
          <a:prstGeom prst="roundRect">
            <a:avLst>
              <a:gd name="adj" fmla="val 17753"/>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165100" dist="129993"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5600">
                <a:latin typeface="Century Gothic"/>
                <a:ea typeface="Century Gothic"/>
                <a:cs typeface="Century Gothic"/>
                <a:sym typeface="Century Gothic"/>
              </a:defRPr>
            </a:lvl1pPr>
          </a:lstStyle>
          <a:p>
            <a:pPr/>
            <a:r>
              <a:t>The Fruit of A Godly Spirit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5">
                                            <p:bg/>
                                          </p:spTgt>
                                        </p:tgtEl>
                                        <p:attrNameLst>
                                          <p:attrName>style.visibility</p:attrName>
                                        </p:attrNameLst>
                                      </p:cBhvr>
                                      <p:to>
                                        <p:strVal val="visible"/>
                                      </p:to>
                                    </p:set>
                                    <p:animEffect filter="fade" transition="in">
                                      <p:cBhvr>
                                        <p:cTn id="7" dur="1500"/>
                                        <p:tgtEl>
                                          <p:spTgt spid="28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85">
                                            <p:txEl>
                                              <p:pRg st="0" end="0"/>
                                            </p:txEl>
                                          </p:spTgt>
                                        </p:tgtEl>
                                        <p:attrNameLst>
                                          <p:attrName>style.visibility</p:attrName>
                                        </p:attrNameLst>
                                      </p:cBhvr>
                                      <p:to>
                                        <p:strVal val="visible"/>
                                      </p:to>
                                    </p:set>
                                    <p:animEffect filter="fade" transition="in">
                                      <p:cBhvr>
                                        <p:cTn id="10" dur="1500"/>
                                        <p:tgtEl>
                                          <p:spTgt spid="28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85">
                                            <p:txEl>
                                              <p:pRg st="1" end="1"/>
                                            </p:txEl>
                                          </p:spTgt>
                                        </p:tgtEl>
                                        <p:attrNameLst>
                                          <p:attrName>style.visibility</p:attrName>
                                        </p:attrNameLst>
                                      </p:cBhvr>
                                      <p:to>
                                        <p:strVal val="visible"/>
                                      </p:to>
                                    </p:set>
                                    <p:animEffect filter="fade" transition="in">
                                      <p:cBhvr>
                                        <p:cTn id="15" dur="1500"/>
                                        <p:tgtEl>
                                          <p:spTgt spid="28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85">
                                            <p:txEl>
                                              <p:pRg st="2" end="2"/>
                                            </p:txEl>
                                          </p:spTgt>
                                        </p:tgtEl>
                                        <p:attrNameLst>
                                          <p:attrName>style.visibility</p:attrName>
                                        </p:attrNameLst>
                                      </p:cBhvr>
                                      <p:to>
                                        <p:strVal val="visible"/>
                                      </p:to>
                                    </p:set>
                                    <p:animEffect filter="fade" transition="in">
                                      <p:cBhvr>
                                        <p:cTn id="20" dur="1500"/>
                                        <p:tgtEl>
                                          <p:spTgt spid="28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5"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8" name="pasted-image.tiff" descr="pasted-image.tiff"/>
          <p:cNvPicPr>
            <a:picLocks noChangeAspect="0"/>
          </p:cNvPicPr>
          <p:nvPr/>
        </p:nvPicPr>
        <p:blipFill>
          <a:blip r:embed="rId2">
            <a:extLst/>
          </a:blip>
          <a:stretch>
            <a:fillRect/>
          </a:stretch>
        </p:blipFill>
        <p:spPr>
          <a:xfrm>
            <a:off x="208623" y="3016503"/>
            <a:ext cx="5612343" cy="6743701"/>
          </a:xfrm>
          <a:prstGeom prst="rect">
            <a:avLst/>
          </a:prstGeom>
        </p:spPr>
      </p:pic>
      <p:sp>
        <p:nvSpPr>
          <p:cNvPr id="289" name="That They Might Accuse Him”"/>
          <p:cNvSpPr/>
          <p:nvPr/>
        </p:nvSpPr>
        <p:spPr>
          <a:xfrm>
            <a:off x="344013" y="1363726"/>
            <a:ext cx="12316774" cy="1295060"/>
          </a:xfrm>
          <a:prstGeom prst="rect">
            <a:avLst/>
          </a:prstGeom>
          <a:ln w="12700">
            <a:miter lim="400000"/>
          </a:ln>
          <a:effectLst>
            <a:outerShdw sx="100000" sy="100000" kx="0" ky="0" algn="b" rotWithShape="0" blurRad="254000" dist="198334" dir="5400000">
              <a:srgbClr val="000000">
                <a:alpha val="98952"/>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7500">
                <a:effectLst>
                  <a:outerShdw sx="100000" sy="100000" kx="0" ky="0" algn="b" rotWithShape="0" blurRad="50800" dist="50800" dir="1648542">
                    <a:srgbClr val="000000"/>
                  </a:outerShdw>
                </a:effectLst>
              </a:defRPr>
            </a:pPr>
            <a:r>
              <a:rPr>
                <a:latin typeface="Vivaldi"/>
                <a:ea typeface="Vivaldi"/>
                <a:cs typeface="Vivaldi"/>
                <a:sym typeface="Vivaldi"/>
              </a:rPr>
              <a:t>That They Might Accuse Him</a:t>
            </a:r>
            <a:r>
              <a:t>” </a:t>
            </a:r>
          </a:p>
        </p:txBody>
      </p:sp>
      <p:sp>
        <p:nvSpPr>
          <p:cNvPr id="290" name="“They Watched Him Closely . . ."/>
          <p:cNvSpPr/>
          <p:nvPr/>
        </p:nvSpPr>
        <p:spPr>
          <a:xfrm>
            <a:off x="239515" y="505883"/>
            <a:ext cx="12525770"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r>
              <a:rPr sz="4100">
                <a:latin typeface="Thames Nude Roman"/>
                <a:ea typeface="Thames Nude Roman"/>
                <a:cs typeface="Thames Nude Roman"/>
                <a:sym typeface="Thames Nude Roman"/>
              </a:rPr>
              <a:t>They Watched Him Closely</a:t>
            </a:r>
            <a:r>
              <a:t> . . . </a:t>
            </a:r>
          </a:p>
        </p:txBody>
      </p:sp>
      <p:sp>
        <p:nvSpPr>
          <p:cNvPr id="291" name="The Fruit of A Godly Spirit"/>
          <p:cNvSpPr/>
          <p:nvPr/>
        </p:nvSpPr>
        <p:spPr>
          <a:xfrm>
            <a:off x="239515" y="2639533"/>
            <a:ext cx="12525770" cy="1073084"/>
          </a:xfrm>
          <a:prstGeom prst="roundRect">
            <a:avLst>
              <a:gd name="adj" fmla="val 17753"/>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165100" dist="129993"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5600">
                <a:latin typeface="Century Gothic"/>
                <a:ea typeface="Century Gothic"/>
                <a:cs typeface="Century Gothic"/>
                <a:sym typeface="Century Gothic"/>
              </a:defRPr>
            </a:lvl1pPr>
          </a:lstStyle>
          <a:p>
            <a:pPr/>
            <a:r>
              <a:t>The Fruit of A Godly Spirit</a:t>
            </a:r>
          </a:p>
        </p:txBody>
      </p:sp>
      <p:sp>
        <p:nvSpPr>
          <p:cNvPr id="292" name="Opposes injustice – John 7:24; Is. 1:17…"/>
          <p:cNvSpPr/>
          <p:nvPr/>
        </p:nvSpPr>
        <p:spPr>
          <a:xfrm>
            <a:off x="5937612" y="4250266"/>
            <a:ext cx="6890257" cy="516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1000"/>
              </a:spcBef>
              <a:buSzPct val="60000"/>
              <a:buBlip>
                <a:blip r:embed="rId3"/>
              </a:buBlip>
              <a:defRPr sz="3400">
                <a:latin typeface="Century Gothic"/>
                <a:ea typeface="Century Gothic"/>
                <a:cs typeface="Century Gothic"/>
                <a:sym typeface="Century Gothic"/>
              </a:defRPr>
            </a:pPr>
            <a:r>
              <a:rPr b="1"/>
              <a:t>Opposes injustice – </a:t>
            </a:r>
            <a:r>
              <a:t>John 7:24; Is. 1:17</a:t>
            </a:r>
          </a:p>
          <a:p>
            <a:pPr marL="454211" indent="-454211" algn="l">
              <a:spcBef>
                <a:spcPts val="1000"/>
              </a:spcBef>
              <a:buSzPct val="60000"/>
              <a:buBlip>
                <a:blip r:embed="rId3"/>
              </a:buBlip>
              <a:defRPr sz="3400">
                <a:latin typeface="Century Gothic"/>
                <a:ea typeface="Century Gothic"/>
                <a:cs typeface="Century Gothic"/>
                <a:sym typeface="Century Gothic"/>
              </a:defRPr>
            </a:pPr>
            <a:r>
              <a:rPr b="1"/>
              <a:t>Acts decisively against SIN – </a:t>
            </a:r>
            <a:r>
              <a:t>Mat. 5:29,30; 1 Cor. 5; Rom 16:17; Gal. 2:5; etc.</a:t>
            </a:r>
          </a:p>
          <a:p>
            <a:pPr marL="454211" indent="-454211" algn="l">
              <a:spcBef>
                <a:spcPts val="1000"/>
              </a:spcBef>
              <a:buSzPct val="60000"/>
              <a:buBlip>
                <a:blip r:embed="rId3"/>
              </a:buBlip>
              <a:defRPr sz="3400">
                <a:latin typeface="Century Gothic"/>
                <a:ea typeface="Century Gothic"/>
                <a:cs typeface="Century Gothic"/>
                <a:sym typeface="Century Gothic"/>
              </a:defRPr>
            </a:pPr>
            <a:r>
              <a:rPr b="1"/>
              <a:t>Does NOT partake in sinful behavior</a:t>
            </a:r>
            <a:r>
              <a:t> — Eph. 5:7,11</a:t>
            </a:r>
          </a:p>
          <a:p>
            <a:pPr marL="454211" indent="-454211" algn="l">
              <a:spcBef>
                <a:spcPts val="1000"/>
              </a:spcBef>
              <a:buSzPct val="60000"/>
              <a:buBlip>
                <a:blip r:embed="rId3"/>
              </a:buBlip>
              <a:defRPr sz="3400">
                <a:latin typeface="Century Gothic"/>
                <a:ea typeface="Century Gothic"/>
                <a:cs typeface="Century Gothic"/>
                <a:sym typeface="Century Gothic"/>
              </a:defRPr>
            </a:pPr>
            <a:r>
              <a:rPr b="1"/>
              <a:t>Exposes False Teachers</a:t>
            </a:r>
            <a:r>
              <a:t> — Mat 23; Acts 15:2</a:t>
            </a:r>
          </a:p>
        </p:txBody>
      </p:sp>
      <p:sp>
        <p:nvSpPr>
          <p:cNvPr id="293" name="Honesty &amp; Fairness – John 7:24; Prov 18:13…"/>
          <p:cNvSpPr/>
          <p:nvPr/>
        </p:nvSpPr>
        <p:spPr>
          <a:xfrm>
            <a:off x="356897" y="4313766"/>
            <a:ext cx="5358107" cy="504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1000"/>
              </a:spcBef>
              <a:buSzPct val="60000"/>
              <a:buBlip>
                <a:blip r:embed="rId3"/>
              </a:buBlip>
              <a:defRPr sz="3400">
                <a:solidFill>
                  <a:srgbClr val="EBEBEB">
                    <a:alpha val="68846"/>
                  </a:srgbClr>
                </a:solidFill>
                <a:latin typeface="Century Gothic"/>
                <a:ea typeface="Century Gothic"/>
                <a:cs typeface="Century Gothic"/>
                <a:sym typeface="Century Gothic"/>
              </a:defRPr>
            </a:pPr>
            <a:r>
              <a:rPr b="1"/>
              <a:t>Honesty &amp; Fairness – </a:t>
            </a:r>
            <a:r>
              <a:t>John 7:24; Prov 18:13</a:t>
            </a:r>
          </a:p>
          <a:p>
            <a:pPr marL="454211" indent="-454211" algn="l">
              <a:spcBef>
                <a:spcPts val="1000"/>
              </a:spcBef>
              <a:buSzPct val="60000"/>
              <a:buBlip>
                <a:blip r:embed="rId3"/>
              </a:buBlip>
              <a:defRPr sz="3400">
                <a:solidFill>
                  <a:srgbClr val="EBEBEB">
                    <a:alpha val="68846"/>
                  </a:srgbClr>
                </a:solidFill>
                <a:latin typeface="Century Gothic"/>
                <a:ea typeface="Century Gothic"/>
                <a:cs typeface="Century Gothic"/>
                <a:sym typeface="Century Gothic"/>
              </a:defRPr>
            </a:pPr>
            <a:r>
              <a:rPr b="1"/>
              <a:t>Patient, Long-suffering, Considerate, Forgiving – </a:t>
            </a:r>
            <a:r>
              <a:t>Rom 14:1-12, 19-21; Col. 3:12-14; Eph. 4:32</a:t>
            </a:r>
          </a:p>
          <a:p>
            <a:pPr marL="454211" indent="-454211" algn="l">
              <a:spcBef>
                <a:spcPts val="1000"/>
              </a:spcBef>
              <a:buSzPct val="60000"/>
              <a:buBlip>
                <a:blip r:embed="rId3"/>
              </a:buBlip>
              <a:defRPr sz="3400">
                <a:solidFill>
                  <a:srgbClr val="EBEBEB">
                    <a:alpha val="68846"/>
                  </a:srgbClr>
                </a:solidFill>
                <a:latin typeface="Century Gothic"/>
                <a:ea typeface="Century Gothic"/>
                <a:cs typeface="Century Gothic"/>
                <a:sym typeface="Century Gothic"/>
              </a:defRPr>
            </a:pPr>
            <a:r>
              <a:rPr b="1"/>
              <a:t>Seeks Peace</a:t>
            </a:r>
            <a:r>
              <a:t> — Rom 12:18; 2 Tim. 2:22; Heb. 12:14; Luke 17:3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2">
                                            <p:txEl>
                                              <p:pRg st="1" end="1"/>
                                            </p:txEl>
                                          </p:spTgt>
                                        </p:tgtEl>
                                        <p:attrNameLst>
                                          <p:attrName>style.visibility</p:attrName>
                                        </p:attrNameLst>
                                      </p:cBhvr>
                                      <p:to>
                                        <p:strVal val="visible"/>
                                      </p:to>
                                    </p:set>
                                    <p:animEffect filter="fade" transition="in">
                                      <p:cBhvr>
                                        <p:cTn id="7" dur="1500"/>
                                        <p:tgtEl>
                                          <p:spTgt spid="29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2">
                                            <p:txEl>
                                              <p:pRg st="2" end="2"/>
                                            </p:txEl>
                                          </p:spTgt>
                                        </p:tgtEl>
                                        <p:attrNameLst>
                                          <p:attrName>style.visibility</p:attrName>
                                        </p:attrNameLst>
                                      </p:cBhvr>
                                      <p:to>
                                        <p:strVal val="visible"/>
                                      </p:to>
                                    </p:set>
                                    <p:animEffect filter="fade" transition="in">
                                      <p:cBhvr>
                                        <p:cTn id="12" dur="1500"/>
                                        <p:tgtEl>
                                          <p:spTgt spid="29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92">
                                            <p:txEl>
                                              <p:pRg st="3" end="3"/>
                                            </p:txEl>
                                          </p:spTgt>
                                        </p:tgtEl>
                                        <p:attrNameLst>
                                          <p:attrName>style.visibility</p:attrName>
                                        </p:attrNameLst>
                                      </p:cBhvr>
                                      <p:to>
                                        <p:strVal val="visible"/>
                                      </p:to>
                                    </p:set>
                                    <p:animEffect filter="fade" transition="in">
                                      <p:cBhvr>
                                        <p:cTn id="17" dur="1500"/>
                                        <p:tgtEl>
                                          <p:spTgt spid="29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2"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They Watched Him Closely . . ."/>
          <p:cNvSpPr/>
          <p:nvPr/>
        </p:nvSpPr>
        <p:spPr>
          <a:xfrm>
            <a:off x="239515" y="505883"/>
            <a:ext cx="12525770"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r>
              <a:rPr sz="4100">
                <a:latin typeface="Thames Nude Roman"/>
                <a:ea typeface="Thames Nude Roman"/>
                <a:cs typeface="Thames Nude Roman"/>
                <a:sym typeface="Thames Nude Roman"/>
              </a:rPr>
              <a:t>They Watched Him Closely</a:t>
            </a:r>
            <a:r>
              <a:t> . . . </a:t>
            </a:r>
          </a:p>
        </p:txBody>
      </p:sp>
      <p:sp>
        <p:nvSpPr>
          <p:cNvPr id="296" name="Matthew 27:35–37, 54 (NKJV)…"/>
          <p:cNvSpPr/>
          <p:nvPr/>
        </p:nvSpPr>
        <p:spPr>
          <a:xfrm>
            <a:off x="409824" y="1503443"/>
            <a:ext cx="12185152" cy="800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6000">
                <a:solidFill>
                  <a:srgbClr val="FFFFFF"/>
                </a:solidFill>
                <a:effectLst>
                  <a:outerShdw sx="100000" sy="100000" kx="0" ky="0" algn="b" rotWithShape="0" blurRad="50800" dist="63500" dir="2536921">
                    <a:srgbClr val="000000"/>
                  </a:outerShdw>
                </a:effectLst>
                <a:latin typeface="Hoefler Text"/>
                <a:ea typeface="Hoefler Text"/>
                <a:cs typeface="Hoefler Text"/>
                <a:sym typeface="Hoefler Text"/>
              </a:defRPr>
            </a:pPr>
            <a:r>
              <a:t>Matthew 27:35–37, 54 (NKJV)</a:t>
            </a:r>
          </a:p>
          <a:p>
            <a:pPr defTabSz="457200">
              <a:defRPr sz="4200">
                <a:solidFill>
                  <a:srgbClr val="FFFFFF"/>
                </a:solidFill>
                <a:effectLst>
                  <a:outerShdw sx="100000" sy="100000" kx="0" ky="0" algn="b" rotWithShape="0" blurRad="50800" dist="63500" dir="2536921">
                    <a:srgbClr val="000000"/>
                  </a:outerShdw>
                </a:effectLst>
                <a:latin typeface="Hoefler Text"/>
                <a:ea typeface="Hoefler Text"/>
                <a:cs typeface="Hoefler Text"/>
                <a:sym typeface="Hoefler Text"/>
              </a:defRPr>
            </a:pPr>
            <a:r>
              <a:rPr baseline="31999"/>
              <a:t>35</a:t>
            </a:r>
            <a:r>
              <a:t> Then they crucified Him, and divided His garments, casting lots, that it might be fulfilled which was spoken by the prophet: </a:t>
            </a:r>
            <a:r>
              <a:rPr i="1"/>
              <a:t>“They divided My garments among them,</a:t>
            </a:r>
            <a:r>
              <a:t> </a:t>
            </a:r>
            <a:r>
              <a:rPr i="1"/>
              <a:t>And for My clothing they cast lots.”</a:t>
            </a:r>
            <a:r>
              <a:t> </a:t>
            </a:r>
            <a:r>
              <a:rPr baseline="31999"/>
              <a:t>36</a:t>
            </a:r>
            <a:r>
              <a:t> Sitting down, they kept watch over Him there. </a:t>
            </a:r>
            <a:r>
              <a:rPr baseline="31999"/>
              <a:t>37</a:t>
            </a:r>
            <a:r>
              <a:t> And they put up over His head the accusation written against Him: THIS IS JESUS THE KING OF THE JEWS …  </a:t>
            </a:r>
            <a:r>
              <a:rPr baseline="31999"/>
              <a:t>54</a:t>
            </a:r>
            <a:r>
              <a:t> So when the centurion and those with him, who were guarding Jesus, saw the earthquake and the things that had happened, they feared greatly, saying, “Truly this was the Son of God!”</a:t>
            </a:r>
          </a:p>
        </p:txBody>
      </p:sp>
    </p:spTree>
  </p:cSld>
  <p:clrMapOvr>
    <a:masterClrMapping/>
  </p:clrMapOvr>
  <mc:AlternateContent xmlns:mc="http://schemas.openxmlformats.org/markup-compatibility/2006">
    <mc:Choice xmlns:p14="http://schemas.microsoft.com/office/powerpoint/2010/main" Requires="p14">
      <p:transition spd="slow" advClick="1" p14:dur="1500">
        <p:cover dir="d"/>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Mark 3:1–6 (NKJV)…"/>
          <p:cNvSpPr/>
          <p:nvPr/>
        </p:nvSpPr>
        <p:spPr>
          <a:xfrm>
            <a:off x="207764" y="361949"/>
            <a:ext cx="12589272" cy="9029701"/>
          </a:xfrm>
          <a:prstGeom prst="rect">
            <a:avLst/>
          </a:prstGeom>
          <a:ln w="12700">
            <a:miter lim="400000"/>
          </a:ln>
          <a:effectLst>
            <a:outerShdw sx="100000" sy="100000" kx="0" ky="0" algn="b" rotWithShape="0" blurRad="254000" dist="207880" dir="296901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100"/>
              </a:spcBef>
              <a:defRPr sz="4800">
                <a:effectLst>
                  <a:outerShdw sx="100000" sy="100000" kx="0" ky="0" algn="b" rotWithShape="0" blurRad="63500" dist="63500" dir="3236918">
                    <a:srgbClr val="000000"/>
                  </a:outerShdw>
                </a:effectLst>
                <a:latin typeface="Thames Nude Roman"/>
                <a:ea typeface="Thames Nude Roman"/>
                <a:cs typeface="Thames Nude Roman"/>
                <a:sym typeface="Thames Nude Roman"/>
              </a:defRPr>
            </a:pPr>
            <a:r>
              <a:t>Mark 3:1–6 (NKJV)</a:t>
            </a:r>
          </a:p>
          <a:p>
            <a:pPr defTabSz="457200">
              <a:spcBef>
                <a:spcPts val="1100"/>
              </a:spcBef>
              <a:defRPr sz="4000">
                <a:solidFill>
                  <a:srgbClr val="FFFFFF"/>
                </a:solidFill>
                <a:effectLst>
                  <a:outerShdw sx="100000" sy="100000" kx="0" ky="0" algn="b" rotWithShape="0" blurRad="63500" dist="63500" dir="3236918">
                    <a:srgbClr val="000000"/>
                  </a:outerShdw>
                </a:effectLst>
                <a:latin typeface="Hoefler Text"/>
                <a:ea typeface="Hoefler Text"/>
                <a:cs typeface="Hoefler Text"/>
                <a:sym typeface="Hoefler Text"/>
              </a:defRPr>
            </a:pPr>
            <a:r>
              <a:rPr baseline="31999"/>
              <a:t>1</a:t>
            </a:r>
            <a:r>
              <a:t> And He entered the synagogue again, and a man was there who had a withered hand. </a:t>
            </a:r>
            <a:r>
              <a:rPr baseline="31999"/>
              <a:t>2</a:t>
            </a:r>
            <a:r>
              <a:t> So they watched Him closely, whether He would heal him on the Sabbath, so that they might accuse Him. </a:t>
            </a:r>
            <a:r>
              <a:rPr baseline="31999"/>
              <a:t>3</a:t>
            </a:r>
            <a:r>
              <a:t> And He said to the man who had the withered hand, “Step forward.” </a:t>
            </a:r>
            <a:r>
              <a:rPr baseline="31999"/>
              <a:t>4</a:t>
            </a:r>
            <a:r>
              <a:t> Then He said to them, “Is it lawful on the Sabbath to do good or to do evil, to save life or to kill?” But they kept silent. </a:t>
            </a:r>
            <a:r>
              <a:rPr baseline="31999"/>
              <a:t>5</a:t>
            </a:r>
            <a:r>
              <a:t> And when He had looked around at them with anger, being grieved by the hardness of their hearts, He said to the man, “Stretch out your hand.” And he stretched </a:t>
            </a:r>
            <a:r>
              <a:rPr i="1"/>
              <a:t>it</a:t>
            </a:r>
            <a:r>
              <a:t> out, and his hand was restored as whole as the other. </a:t>
            </a:r>
            <a:r>
              <a:rPr baseline="31999"/>
              <a:t>6</a:t>
            </a:r>
            <a:r>
              <a:t> Then the Pharisees went out and immediately plotted with the Herodians against Him, how they might destroy Him.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They Watched Him Closely . . ."/>
          <p:cNvSpPr/>
          <p:nvPr/>
        </p:nvSpPr>
        <p:spPr>
          <a:xfrm>
            <a:off x="239515" y="505883"/>
            <a:ext cx="12525770"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r>
              <a:rPr sz="4100">
                <a:latin typeface="Thames Nude Roman"/>
                <a:ea typeface="Thames Nude Roman"/>
                <a:cs typeface="Thames Nude Roman"/>
                <a:sym typeface="Thames Nude Roman"/>
              </a:rPr>
              <a:t>They Watched Him Closely</a:t>
            </a:r>
            <a:r>
              <a:t> . . . </a:t>
            </a:r>
          </a:p>
        </p:txBody>
      </p:sp>
      <p:pic>
        <p:nvPicPr>
          <p:cNvPr id="299" name="pasted-image.tiff" descr="pasted-image.tiff"/>
          <p:cNvPicPr>
            <a:picLocks noChangeAspect="0"/>
          </p:cNvPicPr>
          <p:nvPr/>
        </p:nvPicPr>
        <p:blipFill>
          <a:blip r:embed="rId2">
            <a:extLst/>
          </a:blip>
          <a:stretch>
            <a:fillRect/>
          </a:stretch>
        </p:blipFill>
        <p:spPr>
          <a:xfrm>
            <a:off x="-78386" y="1314329"/>
            <a:ext cx="5884061" cy="8293342"/>
          </a:xfrm>
          <a:prstGeom prst="rect">
            <a:avLst/>
          </a:prstGeom>
        </p:spPr>
      </p:pic>
      <p:sp>
        <p:nvSpPr>
          <p:cNvPr id="300" name="To honestly examine the evidence — John 20,30,31…"/>
          <p:cNvSpPr/>
          <p:nvPr/>
        </p:nvSpPr>
        <p:spPr>
          <a:xfrm>
            <a:off x="5483602" y="1447799"/>
            <a:ext cx="7283780" cy="802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1000"/>
              </a:spcBef>
              <a:buSzPct val="60000"/>
              <a:buBlip>
                <a:blip r:embed="rId3"/>
              </a:buBlip>
              <a:defRPr sz="3400">
                <a:latin typeface="Century Gothic"/>
                <a:ea typeface="Century Gothic"/>
                <a:cs typeface="Century Gothic"/>
                <a:sym typeface="Century Gothic"/>
              </a:defRPr>
            </a:pPr>
            <a:r>
              <a:t>To honestly </a:t>
            </a:r>
            <a:r>
              <a:rPr b="1">
                <a:solidFill>
                  <a:schemeClr val="accent4">
                    <a:hueOff val="481991"/>
                    <a:satOff val="11971"/>
                    <a:lumOff val="19007"/>
                  </a:schemeClr>
                </a:solidFill>
              </a:rPr>
              <a:t>examine</a:t>
            </a:r>
            <a:r>
              <a:t> the evidence — John 20,30,31</a:t>
            </a:r>
          </a:p>
          <a:p>
            <a:pPr marL="454211" indent="-454211" algn="l">
              <a:spcBef>
                <a:spcPts val="1000"/>
              </a:spcBef>
              <a:buSzPct val="60000"/>
              <a:buBlip>
                <a:blip r:embed="rId3"/>
              </a:buBlip>
              <a:defRPr sz="3400">
                <a:latin typeface="Century Gothic"/>
                <a:ea typeface="Century Gothic"/>
                <a:cs typeface="Century Gothic"/>
                <a:sym typeface="Century Gothic"/>
              </a:defRPr>
            </a:pPr>
            <a:r>
              <a:rPr b="1">
                <a:solidFill>
                  <a:schemeClr val="accent2">
                    <a:satOff val="37323"/>
                    <a:lumOff val="21795"/>
                  </a:schemeClr>
                </a:solidFill>
              </a:rPr>
              <a:t>Believe</a:t>
            </a:r>
            <a:r>
              <a:t> that He is the Christ, the Son of God — John 8:24</a:t>
            </a:r>
          </a:p>
          <a:p>
            <a:pPr marL="454211" indent="-454211" algn="l">
              <a:spcBef>
                <a:spcPts val="1000"/>
              </a:spcBef>
              <a:buSzPct val="60000"/>
              <a:buBlip>
                <a:blip r:embed="rId3"/>
              </a:buBlip>
              <a:defRPr sz="3400">
                <a:latin typeface="Century Gothic"/>
                <a:ea typeface="Century Gothic"/>
                <a:cs typeface="Century Gothic"/>
                <a:sym typeface="Century Gothic"/>
              </a:defRPr>
            </a:pPr>
            <a:r>
              <a:rPr b="1">
                <a:solidFill>
                  <a:schemeClr val="accent6">
                    <a:hueOff val="1121315"/>
                    <a:satOff val="18791"/>
                    <a:lumOff val="21740"/>
                  </a:schemeClr>
                </a:solidFill>
              </a:rPr>
              <a:t>Confess</a:t>
            </a:r>
            <a:r>
              <a:t> Him before men — Acts 8:37; Romans 10:9,10</a:t>
            </a:r>
          </a:p>
          <a:p>
            <a:pPr marL="454211" indent="-454211" algn="l">
              <a:spcBef>
                <a:spcPts val="1000"/>
              </a:spcBef>
              <a:buSzPct val="60000"/>
              <a:buBlip>
                <a:blip r:embed="rId3"/>
              </a:buBlip>
              <a:defRPr sz="3400">
                <a:latin typeface="Century Gothic"/>
                <a:ea typeface="Century Gothic"/>
                <a:cs typeface="Century Gothic"/>
                <a:sym typeface="Century Gothic"/>
              </a:defRPr>
            </a:pPr>
            <a:r>
              <a:rPr b="1">
                <a:solidFill>
                  <a:schemeClr val="accent3">
                    <a:hueOff val="-161208"/>
                    <a:satOff val="21110"/>
                    <a:lumOff val="21634"/>
                  </a:schemeClr>
                </a:solidFill>
              </a:rPr>
              <a:t>Repent</a:t>
            </a:r>
            <a:r>
              <a:t> of your sins — Luke 13:3,5; Acts 17:30</a:t>
            </a:r>
          </a:p>
          <a:p>
            <a:pPr marL="454211" indent="-454211" algn="l">
              <a:spcBef>
                <a:spcPts val="1000"/>
              </a:spcBef>
              <a:buSzPct val="60000"/>
              <a:buBlip>
                <a:blip r:embed="rId3"/>
              </a:buBlip>
              <a:defRPr sz="3400">
                <a:latin typeface="Century Gothic"/>
                <a:ea typeface="Century Gothic"/>
                <a:cs typeface="Century Gothic"/>
                <a:sym typeface="Century Gothic"/>
              </a:defRPr>
            </a:pPr>
            <a:r>
              <a:rPr b="1">
                <a:solidFill>
                  <a:schemeClr val="accent1">
                    <a:hueOff val="-372297"/>
                    <a:satOff val="10436"/>
                    <a:lumOff val="13831"/>
                  </a:schemeClr>
                </a:solidFill>
              </a:rPr>
              <a:t>Be baptized</a:t>
            </a:r>
            <a:r>
              <a:rPr b="1"/>
              <a:t> </a:t>
            </a:r>
            <a:r>
              <a:t>in the name of Jesus, into Him, for the forgiveness of your sins — Acts 2:38; Romans 6:3-6</a:t>
            </a:r>
          </a:p>
          <a:p>
            <a:pPr marL="454211" indent="-454211" algn="l">
              <a:spcBef>
                <a:spcPts val="1000"/>
              </a:spcBef>
              <a:buSzPct val="60000"/>
              <a:buBlip>
                <a:blip r:embed="rId3"/>
              </a:buBlip>
              <a:defRPr sz="3400">
                <a:latin typeface="Century Gothic"/>
                <a:ea typeface="Century Gothic"/>
                <a:cs typeface="Century Gothic"/>
                <a:sym typeface="Century Gothic"/>
              </a:defRPr>
            </a:pPr>
            <a:r>
              <a:t>Be </a:t>
            </a:r>
            <a:r>
              <a:rPr b="1">
                <a:solidFill>
                  <a:srgbClr val="FFFFFF"/>
                </a:solidFill>
              </a:rPr>
              <a:t>faithful</a:t>
            </a:r>
            <a:r>
              <a:t> to Him / become like Him — Heb 5:8,9; 12:1-3; Phili 2:5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0">
                                            <p:bg/>
                                          </p:spTgt>
                                        </p:tgtEl>
                                        <p:attrNameLst>
                                          <p:attrName>style.visibility</p:attrName>
                                        </p:attrNameLst>
                                      </p:cBhvr>
                                      <p:to>
                                        <p:strVal val="visible"/>
                                      </p:to>
                                    </p:set>
                                    <p:animEffect filter="wipe(left)" transition="in">
                                      <p:cBhvr>
                                        <p:cTn id="7" dur="1500"/>
                                        <p:tgtEl>
                                          <p:spTgt spid="30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0">
                                            <p:txEl>
                                              <p:pRg st="0" end="0"/>
                                            </p:txEl>
                                          </p:spTgt>
                                        </p:tgtEl>
                                        <p:attrNameLst>
                                          <p:attrName>style.visibility</p:attrName>
                                        </p:attrNameLst>
                                      </p:cBhvr>
                                      <p:to>
                                        <p:strVal val="visible"/>
                                      </p:to>
                                    </p:set>
                                    <p:animEffect filter="wipe(left)" transition="in">
                                      <p:cBhvr>
                                        <p:cTn id="10" dur="1500"/>
                                        <p:tgtEl>
                                          <p:spTgt spid="30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0">
                                            <p:txEl>
                                              <p:pRg st="1" end="1"/>
                                            </p:txEl>
                                          </p:spTgt>
                                        </p:tgtEl>
                                        <p:attrNameLst>
                                          <p:attrName>style.visibility</p:attrName>
                                        </p:attrNameLst>
                                      </p:cBhvr>
                                      <p:to>
                                        <p:strVal val="visible"/>
                                      </p:to>
                                    </p:set>
                                    <p:animEffect filter="wipe(left)" transition="in">
                                      <p:cBhvr>
                                        <p:cTn id="15" dur="1500"/>
                                        <p:tgtEl>
                                          <p:spTgt spid="30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00">
                                            <p:txEl>
                                              <p:pRg st="2" end="2"/>
                                            </p:txEl>
                                          </p:spTgt>
                                        </p:tgtEl>
                                        <p:attrNameLst>
                                          <p:attrName>style.visibility</p:attrName>
                                        </p:attrNameLst>
                                      </p:cBhvr>
                                      <p:to>
                                        <p:strVal val="visible"/>
                                      </p:to>
                                    </p:set>
                                    <p:animEffect filter="wipe(left)" transition="in">
                                      <p:cBhvr>
                                        <p:cTn id="20" dur="1500"/>
                                        <p:tgtEl>
                                          <p:spTgt spid="30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00">
                                            <p:txEl>
                                              <p:pRg st="3" end="3"/>
                                            </p:txEl>
                                          </p:spTgt>
                                        </p:tgtEl>
                                        <p:attrNameLst>
                                          <p:attrName>style.visibility</p:attrName>
                                        </p:attrNameLst>
                                      </p:cBhvr>
                                      <p:to>
                                        <p:strVal val="visible"/>
                                      </p:to>
                                    </p:set>
                                    <p:animEffect filter="wipe(left)" transition="in">
                                      <p:cBhvr>
                                        <p:cTn id="25" dur="1500"/>
                                        <p:tgtEl>
                                          <p:spTgt spid="30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00">
                                            <p:txEl>
                                              <p:pRg st="4" end="4"/>
                                            </p:txEl>
                                          </p:spTgt>
                                        </p:tgtEl>
                                        <p:attrNameLst>
                                          <p:attrName>style.visibility</p:attrName>
                                        </p:attrNameLst>
                                      </p:cBhvr>
                                      <p:to>
                                        <p:strVal val="visible"/>
                                      </p:to>
                                    </p:set>
                                    <p:animEffect filter="wipe(left)" transition="in">
                                      <p:cBhvr>
                                        <p:cTn id="30" dur="1500"/>
                                        <p:tgtEl>
                                          <p:spTgt spid="300">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00">
                                            <p:txEl>
                                              <p:pRg st="5" end="5"/>
                                            </p:txEl>
                                          </p:spTgt>
                                        </p:tgtEl>
                                        <p:attrNameLst>
                                          <p:attrName>style.visibility</p:attrName>
                                        </p:attrNameLst>
                                      </p:cBhvr>
                                      <p:to>
                                        <p:strVal val="visible"/>
                                      </p:to>
                                    </p:set>
                                    <p:animEffect filter="wipe(left)" transition="in">
                                      <p:cBhvr>
                                        <p:cTn id="35" dur="1500"/>
                                        <p:tgtEl>
                                          <p:spTgt spid="300">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0"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177"/>
          <p:cNvSpPr/>
          <p:nvPr/>
        </p:nvSpPr>
        <p:spPr>
          <a:xfrm>
            <a:off x="-2" y="9632950"/>
            <a:ext cx="4551683"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i="1" sz="1600">
                <a:solidFill>
                  <a:srgbClr val="B4B4BA"/>
                </a:solidFill>
                <a:uFill>
                  <a:solidFill>
                    <a:srgbClr val="B4B4BA"/>
                  </a:solidFill>
                </a:uFill>
                <a:latin typeface="Times"/>
                <a:ea typeface="Times"/>
                <a:cs typeface="Times"/>
                <a:sym typeface="Times"/>
              </a:defRPr>
            </a:lvl1pPr>
          </a:lstStyle>
          <a:p>
            <a:pPr>
              <a:defRPr>
                <a:effectLst/>
              </a:defRPr>
            </a:pPr>
            <a:r>
              <a:t>Don McClain</a:t>
            </a:r>
          </a:p>
        </p:txBody>
      </p:sp>
      <p:sp>
        <p:nvSpPr>
          <p:cNvPr id="303" name="Shape 178"/>
          <p:cNvSpPr/>
          <p:nvPr/>
        </p:nvSpPr>
        <p:spPr>
          <a:xfrm>
            <a:off x="-1" y="-1"/>
            <a:ext cx="13004802" cy="9753601"/>
          </a:xfrm>
          <a:prstGeom prst="rect">
            <a:avLst/>
          </a:prstGeom>
          <a:solidFill>
            <a:srgbClr val="000000"/>
          </a:solidFill>
          <a:ln w="25400">
            <a:solidFill>
              <a:srgbClr val="000000"/>
            </a:solidFill>
          </a:ln>
        </p:spPr>
        <p:txBody>
          <a:bodyPr lIns="50800" tIns="50800" rIns="50800" bIns="50800" anchor="ctr"/>
          <a:lstStyle/>
          <a:p>
            <a:pPr>
              <a:defRPr i="1" sz="4000">
                <a:solidFill>
                  <a:srgbClr val="FFFFFF"/>
                </a:solidFill>
                <a:effectLst>
                  <a:outerShdw sx="100000" sy="100000" kx="0" ky="0" algn="b" rotWithShape="0" blurRad="50800" dist="12700" dir="5400000">
                    <a:srgbClr val="000000">
                      <a:alpha val="30000"/>
                    </a:srgbClr>
                  </a:outerShdw>
                </a:effectLst>
                <a:uFill>
                  <a:solidFill>
                    <a:srgbClr val="FFFFFF"/>
                  </a:solidFill>
                </a:uFill>
                <a:latin typeface="Times"/>
                <a:ea typeface="Times"/>
                <a:cs typeface="Times"/>
                <a:sym typeface="Times"/>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5" name="pasted-image.tiff" descr="pasted-image.tiff"/>
          <p:cNvPicPr>
            <a:picLocks noChangeAspect="1"/>
          </p:cNvPicPr>
          <p:nvPr/>
        </p:nvPicPr>
        <p:blipFill>
          <a:blip r:embed="rId2">
            <a:extLst/>
          </a:blip>
          <a:stretch>
            <a:fillRect/>
          </a:stretch>
        </p:blipFill>
        <p:spPr>
          <a:xfrm>
            <a:off x="669705" y="2864636"/>
            <a:ext cx="5754856" cy="6502987"/>
          </a:xfrm>
          <a:prstGeom prst="rect">
            <a:avLst/>
          </a:prstGeom>
          <a:ln w="25400">
            <a:miter lim="400000"/>
          </a:ln>
          <a:effectLst>
            <a:outerShdw sx="100000" sy="100000" kx="0" ky="0" algn="b" rotWithShape="0" blurRad="254000" dist="127000" dir="5400000">
              <a:srgbClr val="000000">
                <a:alpha val="70000"/>
              </a:srgbClr>
            </a:outerShdw>
          </a:effectLst>
        </p:spPr>
      </p:pic>
      <p:sp>
        <p:nvSpPr>
          <p:cNvPr id="306" name="That They Might Accuse Him”…"/>
          <p:cNvSpPr/>
          <p:nvPr/>
        </p:nvSpPr>
        <p:spPr>
          <a:xfrm>
            <a:off x="6112056" y="2482669"/>
            <a:ext cx="6447130" cy="4514743"/>
          </a:xfrm>
          <a:prstGeom prst="rect">
            <a:avLst/>
          </a:prstGeom>
          <a:ln w="12700">
            <a:miter lim="400000"/>
          </a:ln>
          <a:effectLst>
            <a:outerShdw sx="100000" sy="100000" kx="0" ky="0" algn="b" rotWithShape="0" blurRad="254000" dist="198334" dir="5400000">
              <a:srgbClr val="000000">
                <a:alpha val="98952"/>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7800">
                <a:effectLst>
                  <a:outerShdw sx="100000" sy="100000" kx="0" ky="0" algn="b" rotWithShape="0" blurRad="50800" dist="50800" dir="1648542">
                    <a:srgbClr val="000000"/>
                  </a:outerShdw>
                </a:effectLst>
              </a:defRPr>
            </a:pPr>
            <a:r>
              <a:rPr>
                <a:latin typeface="Vivaldi"/>
                <a:ea typeface="Vivaldi"/>
                <a:cs typeface="Vivaldi"/>
                <a:sym typeface="Vivaldi"/>
              </a:rPr>
              <a:t>That They Might Accuse Him</a:t>
            </a:r>
            <a:r>
              <a:t>” </a:t>
            </a:r>
          </a:p>
          <a:p>
            <a:pPr>
              <a:defRPr sz="4900">
                <a:latin typeface="Hoefler Text"/>
                <a:ea typeface="Hoefler Text"/>
                <a:cs typeface="Hoefler Text"/>
                <a:sym typeface="Hoefler Text"/>
              </a:defRPr>
            </a:pPr>
            <a:r>
              <a:t>Mark 3:2</a:t>
            </a:r>
          </a:p>
        </p:txBody>
      </p:sp>
      <p:sp>
        <p:nvSpPr>
          <p:cNvPr id="307" name="“They Watched HIM Closely . . ."/>
          <p:cNvSpPr/>
          <p:nvPr/>
        </p:nvSpPr>
        <p:spPr>
          <a:xfrm>
            <a:off x="87406" y="-22890"/>
            <a:ext cx="12563222" cy="26535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000"/>
            </a:pPr>
            <a:r>
              <a:rPr>
                <a:latin typeface="Century Gothic"/>
                <a:ea typeface="Century Gothic"/>
                <a:cs typeface="Century Gothic"/>
                <a:sym typeface="Century Gothic"/>
              </a:rPr>
              <a:t>“</a:t>
            </a:r>
            <a:r>
              <a:rPr sz="6300">
                <a:latin typeface="Vivaldi"/>
                <a:ea typeface="Vivaldi"/>
                <a:cs typeface="Vivaldi"/>
                <a:sym typeface="Vivaldi"/>
              </a:rPr>
              <a:t>They</a:t>
            </a:r>
            <a:r>
              <a:rPr sz="6300">
                <a:latin typeface="Thames Nude Roman"/>
                <a:ea typeface="Thames Nude Roman"/>
                <a:cs typeface="Thames Nude Roman"/>
                <a:sym typeface="Thames Nude Roman"/>
              </a:rPr>
              <a:t> </a:t>
            </a:r>
            <a:r>
              <a:rPr sz="6300">
                <a:solidFill>
                  <a:schemeClr val="accent4">
                    <a:hueOff val="481991"/>
                    <a:satOff val="11971"/>
                    <a:lumOff val="19007"/>
                  </a:schemeClr>
                </a:solidFill>
                <a:latin typeface="Thames Nude Roman"/>
                <a:ea typeface="Thames Nude Roman"/>
                <a:cs typeface="Thames Nude Roman"/>
                <a:sym typeface="Thames Nude Roman"/>
              </a:rPr>
              <a:t>Watched</a:t>
            </a:r>
            <a:r>
              <a:rPr sz="6300">
                <a:latin typeface="Thames Nude Roman"/>
                <a:ea typeface="Thames Nude Roman"/>
                <a:cs typeface="Thames Nude Roman"/>
                <a:sym typeface="Thames Nude Roman"/>
              </a:rPr>
              <a:t> </a:t>
            </a:r>
            <a:r>
              <a:rPr b="1" sz="8800">
                <a:solidFill>
                  <a:schemeClr val="accent2">
                    <a:satOff val="37323"/>
                    <a:lumOff val="21795"/>
                  </a:schemeClr>
                </a:solidFill>
                <a:latin typeface="Century Gothic"/>
                <a:ea typeface="Century Gothic"/>
                <a:cs typeface="Century Gothic"/>
                <a:sym typeface="Century Gothic"/>
              </a:rPr>
              <a:t>HIM</a:t>
            </a:r>
            <a:r>
              <a:rPr sz="6300">
                <a:latin typeface="Thames Nude Roman"/>
                <a:ea typeface="Thames Nude Roman"/>
                <a:cs typeface="Thames Nude Roman"/>
                <a:sym typeface="Thames Nude Roman"/>
              </a:rPr>
              <a:t> </a:t>
            </a:r>
            <a:r>
              <a:rPr sz="6300">
                <a:solidFill>
                  <a:schemeClr val="accent4">
                    <a:hueOff val="481991"/>
                    <a:satOff val="11971"/>
                    <a:lumOff val="19007"/>
                  </a:schemeClr>
                </a:solidFill>
                <a:latin typeface="Thames Nude Roman"/>
                <a:ea typeface="Thames Nude Roman"/>
                <a:cs typeface="Thames Nude Roman"/>
                <a:sym typeface="Thames Nude Roman"/>
              </a:rPr>
              <a:t>Closely</a:t>
            </a:r>
            <a:r>
              <a:t> . . . </a:t>
            </a:r>
          </a:p>
        </p:txBody>
      </p:sp>
      <p:sp>
        <p:nvSpPr>
          <p:cNvPr id="308" name="Charts by Don McClain / Preached May 21, 2017…"/>
          <p:cNvSpPr/>
          <p:nvPr/>
        </p:nvSpPr>
        <p:spPr>
          <a:xfrm>
            <a:off x="1074321" y="7061027"/>
            <a:ext cx="11303190" cy="231648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tIns="91439" bIns="91439">
            <a:spAutoFit/>
          </a:bodyPr>
          <a:lstStyle/>
          <a:p>
            <a:pPr defTabSz="821531">
              <a:defRPr sz="3100">
                <a:solidFill>
                  <a:srgbClr val="FFFFFF"/>
                </a:solidFill>
                <a:effectLst/>
                <a:latin typeface="Cochin"/>
                <a:ea typeface="Cochin"/>
                <a:cs typeface="Cochin"/>
                <a:sym typeface="Cochin"/>
              </a:defRPr>
            </a:pPr>
            <a:r>
              <a:rPr>
                <a:latin typeface="Berlin Sans FB Demi"/>
                <a:ea typeface="Berlin Sans FB Demi"/>
                <a:cs typeface="Berlin Sans FB Demi"/>
                <a:sym typeface="Berlin Sans FB Demi"/>
              </a:rPr>
              <a:t>Charts by Don McClain </a:t>
            </a:r>
            <a:r>
              <a:rPr>
                <a:latin typeface="Book Antiqua"/>
                <a:ea typeface="Book Antiqua"/>
                <a:cs typeface="Book Antiqua"/>
                <a:sym typeface="Book Antiqua"/>
              </a:rPr>
              <a:t>/ Preached May 21, 2017</a:t>
            </a:r>
            <a:endParaRPr>
              <a:latin typeface="Book Antiqua"/>
              <a:ea typeface="Book Antiqua"/>
              <a:cs typeface="Book Antiqua"/>
              <a:sym typeface="Book Antiqua"/>
            </a:endParaRPr>
          </a:p>
          <a:p>
            <a:pPr defTabSz="821531">
              <a:defRPr sz="3100">
                <a:solidFill>
                  <a:srgbClr val="FFFFFF"/>
                </a:solidFill>
                <a:effectLst/>
                <a:latin typeface="Cochin"/>
                <a:ea typeface="Cochin"/>
                <a:cs typeface="Cochin"/>
                <a:sym typeface="Cochin"/>
              </a:defRPr>
            </a:pPr>
            <a:r>
              <a:rPr sz="1300">
                <a:latin typeface="Book Antiqua"/>
                <a:ea typeface="Book Antiqua"/>
                <a:cs typeface="Book Antiqua"/>
                <a:sym typeface="Book Antiqua"/>
              </a:rPr>
              <a:t>West 65</a:t>
            </a:r>
            <a:r>
              <a:rPr baseline="28923" sz="1300">
                <a:latin typeface="Book Antiqua"/>
                <a:ea typeface="Book Antiqua"/>
                <a:cs typeface="Book Antiqua"/>
                <a:sym typeface="Book Antiqua"/>
              </a:rPr>
              <a:t>th</a:t>
            </a:r>
            <a:r>
              <a:rPr sz="1300">
                <a:latin typeface="Book Antiqua"/>
                <a:ea typeface="Book Antiqua"/>
                <a:cs typeface="Book Antiqua"/>
                <a:sym typeface="Book Antiqua"/>
              </a:rPr>
              <a:t> Street church of Christ P.O. Box 190062 / Little Rock AR 72219 / </a:t>
            </a:r>
            <a:endParaRPr sz="1300">
              <a:latin typeface="Book Antiqua"/>
              <a:ea typeface="Book Antiqua"/>
              <a:cs typeface="Book Antiqua"/>
              <a:sym typeface="Book Antiqua"/>
            </a:endParaRPr>
          </a:p>
          <a:p>
            <a:pPr defTabSz="821531">
              <a:defRPr sz="3100">
                <a:solidFill>
                  <a:srgbClr val="FFFFFF"/>
                </a:solidFill>
                <a:effectLst/>
                <a:latin typeface="Cochin"/>
                <a:ea typeface="Cochin"/>
                <a:cs typeface="Cochin"/>
                <a:sym typeface="Cochin"/>
              </a:defRPr>
            </a:pPr>
            <a:r>
              <a:rPr>
                <a:latin typeface="Book Antiqua"/>
                <a:ea typeface="Book Antiqua"/>
                <a:cs typeface="Book Antiqua"/>
                <a:sym typeface="Book Antiqua"/>
              </a:rPr>
              <a:t>501-568-1062 / Email – </a:t>
            </a:r>
            <a:r>
              <a:rPr u="sng">
                <a:latin typeface="Book Antiqua"/>
                <a:ea typeface="Book Antiqua"/>
                <a:cs typeface="Book Antiqua"/>
                <a:sym typeface="Book Antiqua"/>
              </a:rPr>
              <a:t>donmcclain@sbcglobal.net </a:t>
            </a:r>
            <a:r>
              <a:rPr>
                <a:latin typeface="Book Antiqua"/>
                <a:ea typeface="Book Antiqua"/>
                <a:cs typeface="Book Antiqua"/>
                <a:sym typeface="Book Antiqua"/>
              </a:rPr>
              <a:t> </a:t>
            </a:r>
            <a:endParaRPr>
              <a:latin typeface="Book Antiqua"/>
              <a:ea typeface="Book Antiqua"/>
              <a:cs typeface="Book Antiqua"/>
              <a:sym typeface="Book Antiqua"/>
            </a:endParaRPr>
          </a:p>
          <a:p>
            <a:pPr defTabSz="821531">
              <a:defRPr sz="3100">
                <a:solidFill>
                  <a:srgbClr val="FFFFFF"/>
                </a:solidFill>
                <a:effectLst/>
                <a:latin typeface="Cochin"/>
                <a:ea typeface="Cochin"/>
                <a:cs typeface="Cochin"/>
                <a:sym typeface="Cochin"/>
              </a:defRPr>
            </a:pPr>
            <a:r>
              <a:rPr>
                <a:latin typeface="Book Antiqua"/>
                <a:ea typeface="Book Antiqua"/>
                <a:cs typeface="Book Antiqua"/>
                <a:sym typeface="Book Antiqua"/>
              </a:rPr>
              <a:t> Prepared using Keynote 2014 –  More PPT &amp; Audio Sermons:</a:t>
            </a:r>
            <a:endParaRPr>
              <a:latin typeface="Book Antiqua"/>
              <a:ea typeface="Book Antiqua"/>
              <a:cs typeface="Book Antiqua"/>
              <a:sym typeface="Book Antiqua"/>
            </a:endParaRPr>
          </a:p>
          <a:p>
            <a:pPr defTabSz="821531">
              <a:defRPr sz="3100">
                <a:solidFill>
                  <a:srgbClr val="FFFFFF"/>
                </a:solidFill>
                <a:effectLst/>
                <a:latin typeface="Cochin"/>
                <a:ea typeface="Cochin"/>
                <a:cs typeface="Cochin"/>
                <a:sym typeface="Cochin"/>
              </a:defRPr>
            </a:pPr>
            <a:r>
              <a:rPr u="sng">
                <a:solidFill>
                  <a:srgbClr val="0000FF"/>
                </a:solidFill>
                <a:uFill>
                  <a:solidFill>
                    <a:srgbClr val="0000FF"/>
                  </a:solidFill>
                </a:uFill>
                <a:hlinkClick r:id="rId4" invalidUrl="" action="" tgtFrame="" tooltip="" history="1" highlightClick="0" endSnd="0"/>
              </a:rPr>
              <a:t>http://w65stchurchofchrist.org/coc/</a:t>
            </a:r>
            <a:r>
              <a:rPr>
                <a:latin typeface="Book Antiqua"/>
                <a:ea typeface="Book Antiqua"/>
                <a:cs typeface="Book Antiqua"/>
                <a:sym typeface="Book Antiqua"/>
              </a:rPr>
              <a:t>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Luke 6:6–10 (NKJV)…"/>
          <p:cNvSpPr/>
          <p:nvPr/>
        </p:nvSpPr>
        <p:spPr>
          <a:xfrm>
            <a:off x="557504" y="458985"/>
            <a:ext cx="11889792" cy="8724901"/>
          </a:xfrm>
          <a:prstGeom prst="rect">
            <a:avLst/>
          </a:prstGeom>
          <a:ln w="12700">
            <a:miter lim="400000"/>
          </a:ln>
          <a:effectLst>
            <a:outerShdw sx="100000" sy="100000" kx="0" ky="0" algn="b" rotWithShape="0" blurRad="76200" dist="72498" dir="5400000">
              <a:srgbClr val="424242">
                <a:alpha val="304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4900">
                <a:solidFill>
                  <a:srgbClr val="000000"/>
                </a:solidFill>
                <a:effectLst/>
                <a:latin typeface="Thames Nude Roman"/>
                <a:ea typeface="Thames Nude Roman"/>
                <a:cs typeface="Thames Nude Roman"/>
                <a:sym typeface="Thames Nude Roman"/>
              </a:defRPr>
            </a:pPr>
            <a:r>
              <a:t>Luke 6:6–10 (NKJV)</a:t>
            </a:r>
          </a:p>
          <a:p>
            <a:pPr defTabSz="457200">
              <a:spcBef>
                <a:spcPts val="800"/>
              </a:spcBef>
              <a:defRPr sz="5000">
                <a:solidFill>
                  <a:srgbClr val="000000"/>
                </a:solidFill>
                <a:effectLst/>
                <a:latin typeface="Hoefler Text"/>
                <a:ea typeface="Hoefler Text"/>
                <a:cs typeface="Hoefler Text"/>
                <a:sym typeface="Hoefler Text"/>
              </a:defRPr>
            </a:pPr>
            <a:r>
              <a:rPr baseline="31999"/>
              <a:t>6</a:t>
            </a:r>
            <a:r>
              <a:t> Now it happened on another Sabbath, also, that He entered the synagogue and taught. And a man was there whose right hand was withered. </a:t>
            </a:r>
            <a:r>
              <a:rPr baseline="31999"/>
              <a:t>7</a:t>
            </a:r>
            <a:r>
              <a:t> So the scribes and Pharisees watched Him closely, whether He would heal on the Sabbath, that they might find an accusation against Him. </a:t>
            </a:r>
            <a:r>
              <a:rPr baseline="31999"/>
              <a:t>8</a:t>
            </a:r>
            <a:r>
              <a:t> But He knew their thoughts, and said to the man who had the withered hand, “Arise and stand here.” And he arose and stood.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Luke 6:6–10 (NKJV)…"/>
          <p:cNvSpPr/>
          <p:nvPr/>
        </p:nvSpPr>
        <p:spPr>
          <a:xfrm>
            <a:off x="557504" y="458985"/>
            <a:ext cx="11889792" cy="8216901"/>
          </a:xfrm>
          <a:prstGeom prst="rect">
            <a:avLst/>
          </a:prstGeom>
          <a:ln w="12700">
            <a:miter lim="400000"/>
          </a:ln>
          <a:effectLst>
            <a:outerShdw sx="100000" sy="100000" kx="0" ky="0" algn="b" rotWithShape="0" blurRad="76200" dist="72498" dir="5400000">
              <a:srgbClr val="424242">
                <a:alpha val="304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4900">
                <a:solidFill>
                  <a:srgbClr val="000000"/>
                </a:solidFill>
                <a:effectLst/>
                <a:latin typeface="Thames Nude Roman"/>
                <a:ea typeface="Thames Nude Roman"/>
                <a:cs typeface="Thames Nude Roman"/>
                <a:sym typeface="Thames Nude Roman"/>
              </a:defRPr>
            </a:pPr>
            <a:r>
              <a:t>Luke 6:6–10 (NKJV)</a:t>
            </a:r>
          </a:p>
          <a:p>
            <a:pPr defTabSz="457200">
              <a:spcBef>
                <a:spcPts val="800"/>
              </a:spcBef>
              <a:defRPr sz="5800">
                <a:solidFill>
                  <a:srgbClr val="000000"/>
                </a:solidFill>
                <a:effectLst/>
                <a:latin typeface="Hoefler Text"/>
                <a:ea typeface="Hoefler Text"/>
                <a:cs typeface="Hoefler Text"/>
                <a:sym typeface="Hoefler Text"/>
              </a:defRPr>
            </a:pPr>
            <a:r>
              <a:rPr baseline="31999"/>
              <a:t>9</a:t>
            </a:r>
            <a:r>
              <a:t> Then Jesus said to them, “I will ask you one thing: Is it lawful on the Sabbath to do good or to do evil, to save life or to destroy?” </a:t>
            </a:r>
            <a:r>
              <a:rPr baseline="31999"/>
              <a:t>10</a:t>
            </a:r>
            <a:r>
              <a:t> And when He had looked around at them all, He said to the man, “Stretch out your hand.” And he did so, and his hand was restored as whole as the other.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6" name="pasted-image.tiff" descr="pasted-image.tiff"/>
          <p:cNvPicPr>
            <a:picLocks noChangeAspect="1"/>
          </p:cNvPicPr>
          <p:nvPr/>
        </p:nvPicPr>
        <p:blipFill>
          <a:blip r:embed="rId2">
            <a:extLst/>
          </a:blip>
          <a:stretch>
            <a:fillRect/>
          </a:stretch>
        </p:blipFill>
        <p:spPr>
          <a:xfrm>
            <a:off x="415705" y="3120405"/>
            <a:ext cx="5423616" cy="6128685"/>
          </a:xfrm>
          <a:prstGeom prst="rect">
            <a:avLst/>
          </a:prstGeom>
          <a:ln w="25400">
            <a:miter lim="400000"/>
          </a:ln>
          <a:effectLst>
            <a:outerShdw sx="100000" sy="100000" kx="0" ky="0" algn="b" rotWithShape="0" blurRad="254000" dist="127000" dir="5400000">
              <a:srgbClr val="000000">
                <a:alpha val="70000"/>
              </a:srgbClr>
            </a:outerShdw>
          </a:effectLst>
        </p:spPr>
      </p:pic>
      <p:sp>
        <p:nvSpPr>
          <p:cNvPr id="217" name="That They Might Accuse Him”"/>
          <p:cNvSpPr/>
          <p:nvPr/>
        </p:nvSpPr>
        <p:spPr>
          <a:xfrm>
            <a:off x="344013" y="1363726"/>
            <a:ext cx="12316774" cy="1295060"/>
          </a:xfrm>
          <a:prstGeom prst="rect">
            <a:avLst/>
          </a:prstGeom>
          <a:ln w="12700">
            <a:miter lim="400000"/>
          </a:ln>
          <a:effectLst>
            <a:outerShdw sx="100000" sy="100000" kx="0" ky="0" algn="b" rotWithShape="0" blurRad="254000" dist="198334" dir="5400000">
              <a:srgbClr val="000000">
                <a:alpha val="98952"/>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7500">
                <a:effectLst>
                  <a:outerShdw sx="100000" sy="100000" kx="0" ky="0" algn="b" rotWithShape="0" blurRad="50800" dist="50800" dir="1648542">
                    <a:srgbClr val="000000"/>
                  </a:outerShdw>
                </a:effectLst>
              </a:defRPr>
            </a:pPr>
            <a:r>
              <a:rPr>
                <a:latin typeface="Vivaldi"/>
                <a:ea typeface="Vivaldi"/>
                <a:cs typeface="Vivaldi"/>
                <a:sym typeface="Vivaldi"/>
              </a:rPr>
              <a:t>That They Might Accuse Him</a:t>
            </a:r>
            <a:r>
              <a:t>” </a:t>
            </a:r>
          </a:p>
        </p:txBody>
      </p:sp>
      <p:sp>
        <p:nvSpPr>
          <p:cNvPr id="218" name="“They Watched Him Closely . . ."/>
          <p:cNvSpPr/>
          <p:nvPr/>
        </p:nvSpPr>
        <p:spPr>
          <a:xfrm>
            <a:off x="239515" y="505883"/>
            <a:ext cx="12525770"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r>
              <a:rPr sz="4100">
                <a:latin typeface="Thames Nude Roman"/>
                <a:ea typeface="Thames Nude Roman"/>
                <a:cs typeface="Thames Nude Roman"/>
                <a:sym typeface="Thames Nude Roman"/>
              </a:rPr>
              <a:t>They Watched Him Closely</a:t>
            </a:r>
            <a:r>
              <a:t> . . . </a:t>
            </a:r>
          </a:p>
        </p:txBody>
      </p:sp>
      <p:sp>
        <p:nvSpPr>
          <p:cNvPr id="219" name="Luke 6:7 (NKJV)…"/>
          <p:cNvSpPr/>
          <p:nvPr/>
        </p:nvSpPr>
        <p:spPr>
          <a:xfrm>
            <a:off x="6240614" y="3187547"/>
            <a:ext cx="6464924" cy="5994401"/>
          </a:xfrm>
          <a:prstGeom prst="rect">
            <a:avLst/>
          </a:prstGeom>
          <a:ln w="12700">
            <a:miter lim="400000"/>
          </a:ln>
          <a:effectLst>
            <a:outerShdw sx="100000" sy="100000" kx="0" ky="0" algn="b" rotWithShape="0" blurRad="254000" dist="127000" dir="5400000">
              <a:srgbClr val="000000">
                <a:alpha val="7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800">
                <a:solidFill>
                  <a:srgbClr val="FFFFFF"/>
                </a:solidFill>
                <a:effectLst>
                  <a:outerShdw sx="100000" sy="100000" kx="0" ky="0" algn="b" rotWithShape="0" blurRad="50800" dist="63500" dir="103101">
                    <a:srgbClr val="000000"/>
                  </a:outerShdw>
                </a:effectLst>
                <a:latin typeface="Hoefler Text"/>
                <a:ea typeface="Hoefler Text"/>
                <a:cs typeface="Hoefler Text"/>
                <a:sym typeface="Hoefler Text"/>
              </a:defRPr>
            </a:pPr>
            <a:r>
              <a:t>Luke 6:7 (NKJV)</a:t>
            </a:r>
          </a:p>
          <a:p>
            <a:pPr defTabSz="457200">
              <a:defRPr sz="4800">
                <a:solidFill>
                  <a:srgbClr val="FFFFFF"/>
                </a:solidFill>
                <a:effectLst>
                  <a:outerShdw sx="100000" sy="100000" kx="0" ky="0" algn="b" rotWithShape="0" blurRad="50800" dist="63500" dir="103101">
                    <a:srgbClr val="000000"/>
                  </a:outerShdw>
                </a:effectLst>
                <a:latin typeface="Hoefler Text"/>
                <a:ea typeface="Hoefler Text"/>
                <a:cs typeface="Hoefler Text"/>
                <a:sym typeface="Hoefler Text"/>
              </a:defRPr>
            </a:pPr>
            <a:r>
              <a:rPr baseline="31999"/>
              <a:t>7</a:t>
            </a:r>
            <a:r>
              <a:t> So the scribes and Pharisees watched Him closely, whether He would heal on the Sabbath, that they might find an accusation against Him.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1" name="pasted-image.tiff" descr="pasted-image.tiff"/>
          <p:cNvPicPr>
            <a:picLocks noChangeAspect="1"/>
          </p:cNvPicPr>
          <p:nvPr/>
        </p:nvPicPr>
        <p:blipFill>
          <a:blip r:embed="rId2">
            <a:extLst/>
          </a:blip>
          <a:stretch>
            <a:fillRect/>
          </a:stretch>
        </p:blipFill>
        <p:spPr>
          <a:xfrm>
            <a:off x="415705" y="3120405"/>
            <a:ext cx="5423616" cy="6128685"/>
          </a:xfrm>
          <a:prstGeom prst="rect">
            <a:avLst/>
          </a:prstGeom>
          <a:ln w="25400">
            <a:miter lim="400000"/>
          </a:ln>
          <a:effectLst>
            <a:outerShdw sx="100000" sy="100000" kx="0" ky="0" algn="b" rotWithShape="0" blurRad="254000" dist="127000" dir="5400000">
              <a:srgbClr val="000000">
                <a:alpha val="70000"/>
              </a:srgbClr>
            </a:outerShdw>
          </a:effectLst>
        </p:spPr>
      </p:pic>
      <p:sp>
        <p:nvSpPr>
          <p:cNvPr id="222" name="That They Might Accuse Him”"/>
          <p:cNvSpPr/>
          <p:nvPr/>
        </p:nvSpPr>
        <p:spPr>
          <a:xfrm>
            <a:off x="344013" y="1363726"/>
            <a:ext cx="12316774" cy="1295060"/>
          </a:xfrm>
          <a:prstGeom prst="rect">
            <a:avLst/>
          </a:prstGeom>
          <a:ln w="12700">
            <a:miter lim="400000"/>
          </a:ln>
          <a:effectLst>
            <a:outerShdw sx="100000" sy="100000" kx="0" ky="0" algn="b" rotWithShape="0" blurRad="254000" dist="198334" dir="5400000">
              <a:srgbClr val="000000">
                <a:alpha val="98952"/>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7500">
                <a:effectLst>
                  <a:outerShdw sx="100000" sy="100000" kx="0" ky="0" algn="b" rotWithShape="0" blurRad="50800" dist="50800" dir="1648542">
                    <a:srgbClr val="000000"/>
                  </a:outerShdw>
                </a:effectLst>
              </a:defRPr>
            </a:pPr>
            <a:r>
              <a:rPr>
                <a:latin typeface="Vivaldi"/>
                <a:ea typeface="Vivaldi"/>
                <a:cs typeface="Vivaldi"/>
                <a:sym typeface="Vivaldi"/>
              </a:rPr>
              <a:t>That They Might Accuse Him</a:t>
            </a:r>
            <a:r>
              <a:t>” </a:t>
            </a:r>
          </a:p>
        </p:txBody>
      </p:sp>
      <p:sp>
        <p:nvSpPr>
          <p:cNvPr id="223" name="“They Watched Him Closely . . ."/>
          <p:cNvSpPr/>
          <p:nvPr/>
        </p:nvSpPr>
        <p:spPr>
          <a:xfrm>
            <a:off x="239515" y="505883"/>
            <a:ext cx="12525770"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r>
              <a:rPr sz="4100">
                <a:latin typeface="Thames Nude Roman"/>
                <a:ea typeface="Thames Nude Roman"/>
                <a:cs typeface="Thames Nude Roman"/>
                <a:sym typeface="Thames Nude Roman"/>
              </a:rPr>
              <a:t>They Watched Him Closely</a:t>
            </a:r>
            <a:r>
              <a:t> . . . </a:t>
            </a:r>
          </a:p>
        </p:txBody>
      </p:sp>
      <p:sp>
        <p:nvSpPr>
          <p:cNvPr id="224" name="Luke 14:1–3 (NKJV)…"/>
          <p:cNvSpPr/>
          <p:nvPr/>
        </p:nvSpPr>
        <p:spPr>
          <a:xfrm>
            <a:off x="5843496" y="2622397"/>
            <a:ext cx="7051593" cy="712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900">
                <a:solidFill>
                  <a:srgbClr val="FFFFFF"/>
                </a:solidFill>
                <a:effectLst>
                  <a:outerShdw sx="100000" sy="100000" kx="0" ky="0" algn="b" rotWithShape="0" blurRad="50800" dist="63500" dir="1707771">
                    <a:srgbClr val="000000"/>
                  </a:outerShdw>
                </a:effectLst>
                <a:latin typeface="Hoefler Text"/>
                <a:ea typeface="Hoefler Text"/>
                <a:cs typeface="Hoefler Text"/>
                <a:sym typeface="Hoefler Text"/>
              </a:defRPr>
            </a:pPr>
            <a:r>
              <a:t>Luke 14:1–3 (NKJV)</a:t>
            </a:r>
          </a:p>
          <a:p>
            <a:pPr defTabSz="457200">
              <a:defRPr>
                <a:solidFill>
                  <a:srgbClr val="FFFFFF"/>
                </a:solidFill>
                <a:effectLst>
                  <a:outerShdw sx="100000" sy="100000" kx="0" ky="0" algn="b" rotWithShape="0" blurRad="50800" dist="63500" dir="1707771">
                    <a:srgbClr val="000000"/>
                  </a:outerShdw>
                </a:effectLst>
                <a:latin typeface="Hoefler Text"/>
                <a:ea typeface="Hoefler Text"/>
                <a:cs typeface="Hoefler Text"/>
                <a:sym typeface="Hoefler Text"/>
              </a:defRPr>
            </a:pPr>
            <a:r>
              <a:rPr baseline="31999"/>
              <a:t>1</a:t>
            </a:r>
            <a:r>
              <a:t> Now it happened, as He went into the house of one of the rulers of the Pharisees to eat bread on the Sabbath, that they watched Him closely. </a:t>
            </a:r>
            <a:r>
              <a:rPr baseline="31999"/>
              <a:t>2</a:t>
            </a:r>
            <a:r>
              <a:t> And behold, there was a certain man before Him who had dropsy. </a:t>
            </a:r>
            <a:r>
              <a:rPr baseline="31999"/>
              <a:t>3</a:t>
            </a:r>
            <a:r>
              <a:t> And Jesus, answering, spoke to the lawyers and Pharisees, saying, “Is it lawful to heal on the Sabbath?”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6" name="pasted-image.tiff" descr="pasted-image.tiff"/>
          <p:cNvPicPr>
            <a:picLocks noChangeAspect="1"/>
          </p:cNvPicPr>
          <p:nvPr/>
        </p:nvPicPr>
        <p:blipFill>
          <a:blip r:embed="rId2">
            <a:extLst/>
          </a:blip>
          <a:stretch>
            <a:fillRect/>
          </a:stretch>
        </p:blipFill>
        <p:spPr>
          <a:xfrm>
            <a:off x="415705" y="3120405"/>
            <a:ext cx="5423616" cy="6128685"/>
          </a:xfrm>
          <a:prstGeom prst="rect">
            <a:avLst/>
          </a:prstGeom>
          <a:ln w="25400">
            <a:miter lim="400000"/>
          </a:ln>
          <a:effectLst>
            <a:outerShdw sx="100000" sy="100000" kx="0" ky="0" algn="b" rotWithShape="0" blurRad="254000" dist="127000" dir="5400000">
              <a:srgbClr val="000000">
                <a:alpha val="70000"/>
              </a:srgbClr>
            </a:outerShdw>
          </a:effectLst>
        </p:spPr>
      </p:pic>
      <p:sp>
        <p:nvSpPr>
          <p:cNvPr id="227" name="That They Might Accuse Him”"/>
          <p:cNvSpPr/>
          <p:nvPr/>
        </p:nvSpPr>
        <p:spPr>
          <a:xfrm>
            <a:off x="344013" y="1363726"/>
            <a:ext cx="12316774" cy="1295060"/>
          </a:xfrm>
          <a:prstGeom prst="rect">
            <a:avLst/>
          </a:prstGeom>
          <a:ln w="12700">
            <a:miter lim="400000"/>
          </a:ln>
          <a:effectLst>
            <a:outerShdw sx="100000" sy="100000" kx="0" ky="0" algn="b" rotWithShape="0" blurRad="254000" dist="198334" dir="5400000">
              <a:srgbClr val="000000">
                <a:alpha val="98952"/>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7500">
                <a:effectLst>
                  <a:outerShdw sx="100000" sy="100000" kx="0" ky="0" algn="b" rotWithShape="0" blurRad="50800" dist="50800" dir="1648542">
                    <a:srgbClr val="000000"/>
                  </a:outerShdw>
                </a:effectLst>
              </a:defRPr>
            </a:pPr>
            <a:r>
              <a:rPr>
                <a:latin typeface="Vivaldi"/>
                <a:ea typeface="Vivaldi"/>
                <a:cs typeface="Vivaldi"/>
                <a:sym typeface="Vivaldi"/>
              </a:rPr>
              <a:t>That They Might Accuse Him</a:t>
            </a:r>
            <a:r>
              <a:t>” </a:t>
            </a:r>
          </a:p>
        </p:txBody>
      </p:sp>
      <p:sp>
        <p:nvSpPr>
          <p:cNvPr id="228" name="“They Watched Him Closely . . ."/>
          <p:cNvSpPr/>
          <p:nvPr/>
        </p:nvSpPr>
        <p:spPr>
          <a:xfrm>
            <a:off x="239515" y="505883"/>
            <a:ext cx="12525770"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r>
              <a:rPr sz="4100">
                <a:latin typeface="Thames Nude Roman"/>
                <a:ea typeface="Thames Nude Roman"/>
                <a:cs typeface="Thames Nude Roman"/>
                <a:sym typeface="Thames Nude Roman"/>
              </a:rPr>
              <a:t>They Watched Him Closely</a:t>
            </a:r>
            <a:r>
              <a:t> . . . </a:t>
            </a:r>
          </a:p>
        </p:txBody>
      </p:sp>
      <p:sp>
        <p:nvSpPr>
          <p:cNvPr id="229" name="Luke 20:19–20 (NKJV)…"/>
          <p:cNvSpPr/>
          <p:nvPr/>
        </p:nvSpPr>
        <p:spPr>
          <a:xfrm>
            <a:off x="6000847" y="2857347"/>
            <a:ext cx="6839219" cy="665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3600">
                <a:solidFill>
                  <a:srgbClr val="FFFFFF"/>
                </a:solidFill>
                <a:effectLst>
                  <a:outerShdw sx="100000" sy="100000" kx="0" ky="0" algn="b" rotWithShape="0" blurRad="50800" dist="63500" dir="1707771">
                    <a:srgbClr val="000000"/>
                  </a:outerShdw>
                </a:effectLst>
                <a:latin typeface="Hoefler Text"/>
                <a:ea typeface="Hoefler Text"/>
                <a:cs typeface="Hoefler Text"/>
                <a:sym typeface="Hoefler Text"/>
              </a:defRPr>
            </a:pPr>
            <a:r>
              <a:t>Luke 20:19–20 (NKJV)</a:t>
            </a:r>
          </a:p>
          <a:p>
            <a:pPr defTabSz="457200">
              <a:defRPr sz="3600">
                <a:solidFill>
                  <a:srgbClr val="FFFFFF"/>
                </a:solidFill>
                <a:effectLst>
                  <a:outerShdw sx="100000" sy="100000" kx="0" ky="0" algn="b" rotWithShape="0" blurRad="50800" dist="63500" dir="1707771">
                    <a:srgbClr val="000000"/>
                  </a:outerShdw>
                </a:effectLst>
                <a:latin typeface="Hoefler Text"/>
                <a:ea typeface="Hoefler Text"/>
                <a:cs typeface="Hoefler Text"/>
                <a:sym typeface="Hoefler Text"/>
              </a:defRPr>
            </a:pPr>
            <a:r>
              <a:rPr baseline="31999"/>
              <a:t>19</a:t>
            </a:r>
            <a:r>
              <a:t> And the chief priests and the scribes that very hour sought to lay hands on Him, but they feared the people—for they knew He had spoken this parable against them. </a:t>
            </a:r>
            <a:r>
              <a:rPr baseline="31999"/>
              <a:t>20</a:t>
            </a:r>
            <a:r>
              <a:t> So they watched </a:t>
            </a:r>
            <a:r>
              <a:rPr i="1"/>
              <a:t>Him,</a:t>
            </a:r>
            <a:r>
              <a:t> and sent spies who pretended to be righteous, that they might seize on His words, in order to deliver Him to the power and the authority of the governor.</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That They Might Accuse Him”"/>
          <p:cNvSpPr/>
          <p:nvPr/>
        </p:nvSpPr>
        <p:spPr>
          <a:xfrm>
            <a:off x="344013" y="1363726"/>
            <a:ext cx="12316774" cy="1295060"/>
          </a:xfrm>
          <a:prstGeom prst="rect">
            <a:avLst/>
          </a:prstGeom>
          <a:ln w="12700">
            <a:miter lim="400000"/>
          </a:ln>
          <a:effectLst>
            <a:outerShdw sx="100000" sy="100000" kx="0" ky="0" algn="b" rotWithShape="0" blurRad="254000" dist="198334" dir="5400000">
              <a:srgbClr val="000000">
                <a:alpha val="98952"/>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7500">
                <a:effectLst>
                  <a:outerShdw sx="100000" sy="100000" kx="0" ky="0" algn="b" rotWithShape="0" blurRad="50800" dist="50800" dir="1648542">
                    <a:srgbClr val="000000"/>
                  </a:outerShdw>
                </a:effectLst>
              </a:defRPr>
            </a:pPr>
            <a:r>
              <a:rPr>
                <a:latin typeface="Vivaldi"/>
                <a:ea typeface="Vivaldi"/>
                <a:cs typeface="Vivaldi"/>
                <a:sym typeface="Vivaldi"/>
              </a:rPr>
              <a:t>That They Might Accuse Him</a:t>
            </a:r>
            <a:r>
              <a:t>” </a:t>
            </a:r>
          </a:p>
        </p:txBody>
      </p:sp>
      <p:sp>
        <p:nvSpPr>
          <p:cNvPr id="232" name="“They Watched Him Closely . . ."/>
          <p:cNvSpPr/>
          <p:nvPr/>
        </p:nvSpPr>
        <p:spPr>
          <a:xfrm>
            <a:off x="239515" y="505883"/>
            <a:ext cx="12525770"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r>
              <a:rPr sz="4100">
                <a:latin typeface="Thames Nude Roman"/>
                <a:ea typeface="Thames Nude Roman"/>
                <a:cs typeface="Thames Nude Roman"/>
                <a:sym typeface="Thames Nude Roman"/>
              </a:rPr>
              <a:t>They Watched Him Closely</a:t>
            </a:r>
            <a:r>
              <a:t> . . . </a:t>
            </a:r>
          </a:p>
        </p:txBody>
      </p:sp>
      <p:sp>
        <p:nvSpPr>
          <p:cNvPr id="233" name="For What He Said (your sins are forgiven) – 2:1-12…"/>
          <p:cNvSpPr/>
          <p:nvPr/>
        </p:nvSpPr>
        <p:spPr>
          <a:xfrm>
            <a:off x="4895031" y="3912092"/>
            <a:ext cx="8033136" cy="561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2300"/>
              </a:spcBef>
              <a:buSzPct val="60000"/>
              <a:buBlip>
                <a:blip r:embed="rId2"/>
              </a:buBlip>
              <a:defRPr sz="3100">
                <a:latin typeface="Century Gothic"/>
                <a:ea typeface="Century Gothic"/>
                <a:cs typeface="Century Gothic"/>
                <a:sym typeface="Century Gothic"/>
              </a:defRPr>
            </a:pPr>
            <a:r>
              <a:rPr b="1"/>
              <a:t>For What He Said</a:t>
            </a:r>
            <a:r>
              <a:t> (your sins are forgiven) – 2:1-12</a:t>
            </a:r>
          </a:p>
          <a:p>
            <a:pPr marL="454211" indent="-454211" algn="l">
              <a:spcBef>
                <a:spcPts val="2300"/>
              </a:spcBef>
              <a:buSzPct val="60000"/>
              <a:buBlip>
                <a:blip r:embed="rId2"/>
              </a:buBlip>
              <a:defRPr sz="3100">
                <a:latin typeface="Century Gothic"/>
                <a:ea typeface="Century Gothic"/>
                <a:cs typeface="Century Gothic"/>
                <a:sym typeface="Century Gothic"/>
              </a:defRPr>
            </a:pPr>
            <a:r>
              <a:rPr b="1"/>
              <a:t>For His Associations</a:t>
            </a:r>
            <a:r>
              <a:t> (He ate with sinners) – 2:13-17</a:t>
            </a:r>
          </a:p>
          <a:p>
            <a:pPr marL="454211" indent="-454211" algn="l">
              <a:spcBef>
                <a:spcPts val="2300"/>
              </a:spcBef>
              <a:buSzPct val="60000"/>
              <a:buBlip>
                <a:blip r:embed="rId2"/>
              </a:buBlip>
              <a:defRPr sz="3100">
                <a:latin typeface="Century Gothic"/>
                <a:ea typeface="Century Gothic"/>
                <a:cs typeface="Century Gothic"/>
                <a:sym typeface="Century Gothic"/>
              </a:defRPr>
            </a:pPr>
            <a:r>
              <a:rPr b="1"/>
              <a:t>And His Disciples Because of What They Didn’t Do</a:t>
            </a:r>
            <a:r>
              <a:t> (didn’t fast) – 2:18-22</a:t>
            </a:r>
          </a:p>
          <a:p>
            <a:pPr marL="454211" indent="-454211" algn="l">
              <a:spcBef>
                <a:spcPts val="2300"/>
              </a:spcBef>
              <a:buSzPct val="60000"/>
              <a:buBlip>
                <a:blip r:embed="rId2"/>
              </a:buBlip>
              <a:defRPr sz="3100">
                <a:latin typeface="Century Gothic"/>
                <a:ea typeface="Century Gothic"/>
                <a:cs typeface="Century Gothic"/>
                <a:sym typeface="Century Gothic"/>
              </a:defRPr>
            </a:pPr>
            <a:r>
              <a:rPr b="1"/>
              <a:t>For What His Disciples Did</a:t>
            </a:r>
            <a:r>
              <a:t> (plucked grain) – 2:23-28</a:t>
            </a:r>
          </a:p>
          <a:p>
            <a:pPr marL="454211" indent="-454211" algn="l">
              <a:spcBef>
                <a:spcPts val="2300"/>
              </a:spcBef>
              <a:buSzPct val="60000"/>
              <a:buBlip>
                <a:blip r:embed="rId2"/>
              </a:buBlip>
              <a:defRPr sz="3100">
                <a:latin typeface="Century Gothic"/>
                <a:ea typeface="Century Gothic"/>
                <a:cs typeface="Century Gothic"/>
                <a:sym typeface="Century Gothic"/>
              </a:defRPr>
            </a:pPr>
            <a:r>
              <a:rPr b="1"/>
              <a:t>Because He Did Good</a:t>
            </a:r>
            <a:r>
              <a:t> (healed ) - 3:1-6</a:t>
            </a:r>
          </a:p>
        </p:txBody>
      </p:sp>
      <p:pic>
        <p:nvPicPr>
          <p:cNvPr id="234" name="pasted-image.tiff" descr="pasted-image.tiff"/>
          <p:cNvPicPr>
            <a:picLocks noChangeAspect="0"/>
          </p:cNvPicPr>
          <p:nvPr/>
        </p:nvPicPr>
        <p:blipFill>
          <a:blip r:embed="rId3">
            <a:extLst/>
          </a:blip>
          <a:stretch>
            <a:fillRect/>
          </a:stretch>
        </p:blipFill>
        <p:spPr>
          <a:xfrm>
            <a:off x="107821" y="3338926"/>
            <a:ext cx="4634801" cy="6302535"/>
          </a:xfrm>
          <a:prstGeom prst="rect">
            <a:avLst/>
          </a:prstGeom>
        </p:spPr>
      </p:pic>
      <p:sp>
        <p:nvSpPr>
          <p:cNvPr id="235" name="They Criticized Jesus … (Mark 2:1-3:6)"/>
          <p:cNvSpPr/>
          <p:nvPr/>
        </p:nvSpPr>
        <p:spPr>
          <a:xfrm>
            <a:off x="239515" y="2639533"/>
            <a:ext cx="12525770" cy="1073084"/>
          </a:xfrm>
          <a:prstGeom prst="roundRect">
            <a:avLst>
              <a:gd name="adj" fmla="val 17753"/>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165100" dist="129993" dir="540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sz="5200">
                <a:latin typeface="Century Gothic"/>
                <a:ea typeface="Century Gothic"/>
                <a:cs typeface="Century Gothic"/>
                <a:sym typeface="Century Gothic"/>
              </a:defRPr>
            </a:lvl1pPr>
          </a:lstStyle>
          <a:p>
            <a:pPr/>
            <a:r>
              <a:t>They Criticized Jesus … (Mark 2:1-3:6)</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3">
                                            <p:bg/>
                                          </p:spTgt>
                                        </p:tgtEl>
                                        <p:attrNameLst>
                                          <p:attrName>style.visibility</p:attrName>
                                        </p:attrNameLst>
                                      </p:cBhvr>
                                      <p:to>
                                        <p:strVal val="visible"/>
                                      </p:to>
                                    </p:set>
                                    <p:animEffect filter="wipe(left)" transition="in">
                                      <p:cBhvr>
                                        <p:cTn id="7" dur="1500"/>
                                        <p:tgtEl>
                                          <p:spTgt spid="23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33">
                                            <p:txEl>
                                              <p:pRg st="0" end="0"/>
                                            </p:txEl>
                                          </p:spTgt>
                                        </p:tgtEl>
                                        <p:attrNameLst>
                                          <p:attrName>style.visibility</p:attrName>
                                        </p:attrNameLst>
                                      </p:cBhvr>
                                      <p:to>
                                        <p:strVal val="visible"/>
                                      </p:to>
                                    </p:set>
                                    <p:animEffect filter="wipe(left)" transition="in">
                                      <p:cBhvr>
                                        <p:cTn id="10" dur="1500"/>
                                        <p:tgtEl>
                                          <p:spTgt spid="2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33">
                                            <p:txEl>
                                              <p:pRg st="1" end="1"/>
                                            </p:txEl>
                                          </p:spTgt>
                                        </p:tgtEl>
                                        <p:attrNameLst>
                                          <p:attrName>style.visibility</p:attrName>
                                        </p:attrNameLst>
                                      </p:cBhvr>
                                      <p:to>
                                        <p:strVal val="visible"/>
                                      </p:to>
                                    </p:set>
                                    <p:animEffect filter="wipe(left)" transition="in">
                                      <p:cBhvr>
                                        <p:cTn id="15" dur="1500"/>
                                        <p:tgtEl>
                                          <p:spTgt spid="2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33">
                                            <p:txEl>
                                              <p:pRg st="2" end="2"/>
                                            </p:txEl>
                                          </p:spTgt>
                                        </p:tgtEl>
                                        <p:attrNameLst>
                                          <p:attrName>style.visibility</p:attrName>
                                        </p:attrNameLst>
                                      </p:cBhvr>
                                      <p:to>
                                        <p:strVal val="visible"/>
                                      </p:to>
                                    </p:set>
                                    <p:animEffect filter="wipe(left)" transition="in">
                                      <p:cBhvr>
                                        <p:cTn id="20" dur="1500"/>
                                        <p:tgtEl>
                                          <p:spTgt spid="23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33">
                                            <p:txEl>
                                              <p:pRg st="3" end="3"/>
                                            </p:txEl>
                                          </p:spTgt>
                                        </p:tgtEl>
                                        <p:attrNameLst>
                                          <p:attrName>style.visibility</p:attrName>
                                        </p:attrNameLst>
                                      </p:cBhvr>
                                      <p:to>
                                        <p:strVal val="visible"/>
                                      </p:to>
                                    </p:set>
                                    <p:animEffect filter="wipe(left)" transition="in">
                                      <p:cBhvr>
                                        <p:cTn id="25" dur="1500"/>
                                        <p:tgtEl>
                                          <p:spTgt spid="23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33">
                                            <p:txEl>
                                              <p:pRg st="4" end="4"/>
                                            </p:txEl>
                                          </p:spTgt>
                                        </p:tgtEl>
                                        <p:attrNameLst>
                                          <p:attrName>style.visibility</p:attrName>
                                        </p:attrNameLst>
                                      </p:cBhvr>
                                      <p:to>
                                        <p:strVal val="visible"/>
                                      </p:to>
                                    </p:set>
                                    <p:animEffect filter="wipe(left)" transition="in">
                                      <p:cBhvr>
                                        <p:cTn id="30" dur="1500"/>
                                        <p:tgtEl>
                                          <p:spTgt spid="23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3"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Justifiable, Fair, Positive Criticism Is…"/>
          <p:cNvSpPr/>
          <p:nvPr/>
        </p:nvSpPr>
        <p:spPr>
          <a:xfrm>
            <a:off x="508496" y="179916"/>
            <a:ext cx="11987809" cy="2247901"/>
          </a:xfrm>
          <a:prstGeom prst="rect">
            <a:avLst/>
          </a:prstGeom>
          <a:ln w="12700">
            <a:miter lim="400000"/>
          </a:ln>
          <a:effectLst>
            <a:outerShdw sx="100000" sy="100000" kx="0" ky="0" algn="b" rotWithShape="0" blurRad="165100" dist="129993"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800">
                <a:solidFill>
                  <a:srgbClr val="FFEBC2"/>
                </a:solidFill>
                <a:effectLst>
                  <a:outerShdw sx="100000" sy="100000" kx="0" ky="0" algn="b" rotWithShape="0" blurRad="50800" dist="39000" dir="5460000">
                    <a:srgbClr val="000000">
                      <a:alpha val="38000"/>
                    </a:srgbClr>
                  </a:outerShdw>
                </a:effectLst>
                <a:latin typeface="Lucida Sans"/>
                <a:ea typeface="Lucida Sans"/>
                <a:cs typeface="Lucida Sans"/>
                <a:sym typeface="Lucida Sans"/>
              </a:defRPr>
            </a:pPr>
            <a:r>
              <a:rPr sz="5200">
                <a:solidFill>
                  <a:srgbClr val="C9C9C9"/>
                </a:solidFill>
              </a:rPr>
              <a:t>Justifiable, Fair, Positive Criticism Is</a:t>
            </a:r>
            <a:r>
              <a:t> </a:t>
            </a:r>
          </a:p>
          <a:p>
            <a:pPr>
              <a:defRPr sz="6400">
                <a:solidFill>
                  <a:schemeClr val="accent4">
                    <a:hueOff val="481991"/>
                    <a:satOff val="11971"/>
                    <a:lumOff val="19007"/>
                  </a:schemeClr>
                </a:solidFill>
                <a:effectLst>
                  <a:outerShdw sx="100000" sy="100000" kx="0" ky="0" algn="b" rotWithShape="0" blurRad="50800" dist="39000" dir="5460000">
                    <a:srgbClr val="000000">
                      <a:alpha val="38000"/>
                    </a:srgbClr>
                  </a:outerShdw>
                </a:effectLst>
                <a:latin typeface="Lucida Sans"/>
                <a:ea typeface="Lucida Sans"/>
                <a:cs typeface="Lucida Sans"/>
                <a:sym typeface="Lucida Sans"/>
              </a:defRPr>
            </a:pPr>
            <a:r>
              <a:rPr sz="8600"/>
              <a:t>GOOD &amp; NECESSARY</a:t>
            </a:r>
          </a:p>
        </p:txBody>
      </p:sp>
      <p:pic>
        <p:nvPicPr>
          <p:cNvPr id="238" name="pasted-image.tiff" descr="pasted-image.tiff"/>
          <p:cNvPicPr>
            <a:picLocks noChangeAspect="0"/>
          </p:cNvPicPr>
          <p:nvPr/>
        </p:nvPicPr>
        <p:blipFill>
          <a:blip r:embed="rId2">
            <a:extLst/>
          </a:blip>
          <a:stretch>
            <a:fillRect/>
          </a:stretch>
        </p:blipFill>
        <p:spPr>
          <a:xfrm>
            <a:off x="97366" y="2705100"/>
            <a:ext cx="6053668" cy="6825192"/>
          </a:xfrm>
          <a:prstGeom prst="rect">
            <a:avLst/>
          </a:prstGeom>
        </p:spPr>
      </p:pic>
      <p:sp>
        <p:nvSpPr>
          <p:cNvPr id="239" name="Criticism - “an act of criticizing; to judge as a critic; to find fault; to blame or condemn.”- Merriam Webster…"/>
          <p:cNvSpPr/>
          <p:nvPr/>
        </p:nvSpPr>
        <p:spPr>
          <a:xfrm>
            <a:off x="6111453" y="2790295"/>
            <a:ext cx="6721133" cy="668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4211" indent="-454211" algn="l">
              <a:spcBef>
                <a:spcPts val="2300"/>
              </a:spcBef>
              <a:buSzPct val="60000"/>
              <a:buBlip>
                <a:blip r:embed="rId3"/>
              </a:buBlip>
              <a:defRPr sz="3700">
                <a:latin typeface="Century Gothic"/>
                <a:ea typeface="Century Gothic"/>
                <a:cs typeface="Century Gothic"/>
                <a:sym typeface="Century Gothic"/>
              </a:defRPr>
            </a:pPr>
            <a:r>
              <a:rPr b="1"/>
              <a:t>Criticism - </a:t>
            </a:r>
            <a:r>
              <a:t>“an act of criticizing; to judge as a critic; to find fault; to blame or condemn.”- Merriam Webster</a:t>
            </a:r>
            <a:endParaRPr b="1"/>
          </a:p>
          <a:p>
            <a:pPr marL="454211" indent="-454211" algn="l">
              <a:spcBef>
                <a:spcPts val="2300"/>
              </a:spcBef>
              <a:buSzPct val="60000"/>
              <a:buBlip>
                <a:blip r:embed="rId3"/>
              </a:buBlip>
              <a:defRPr sz="3700">
                <a:latin typeface="Century Gothic"/>
                <a:ea typeface="Century Gothic"/>
                <a:cs typeface="Century Gothic"/>
                <a:sym typeface="Century Gothic"/>
              </a:defRPr>
            </a:pPr>
            <a:r>
              <a:rPr b="1"/>
              <a:t>Constructive  criticism - </a:t>
            </a:r>
            <a:r>
              <a:t>that which is expressed in love to “build up,” not to tear down — it is always expressed face-to-face, never behind their back. </a:t>
            </a:r>
          </a:p>
        </p:txBody>
      </p:sp>
    </p:spTree>
  </p:cSld>
  <p:clrMapOvr>
    <a:masterClrMapping/>
  </p:clrMapOvr>
  <mc:AlternateContent xmlns:mc="http://schemas.openxmlformats.org/markup-compatibility/2006">
    <mc:Choice xmlns:p14="http://schemas.microsoft.com/office/powerpoint/2010/main" Requires="p14">
      <p:transition spd="slow" advClick="1" p14:dur="1500">
        <p:cover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9">
                                            <p:txEl>
                                              <p:pRg st="1" end="1"/>
                                            </p:txEl>
                                          </p:spTgt>
                                        </p:tgtEl>
                                        <p:attrNameLst>
                                          <p:attrName>style.visibility</p:attrName>
                                        </p:attrNameLst>
                                      </p:cBhvr>
                                      <p:to>
                                        <p:strVal val="visible"/>
                                      </p:to>
                                    </p:set>
                                    <p:animEffect filter="wipe(left)" transition="in">
                                      <p:cBhvr>
                                        <p:cTn id="7" dur="1500"/>
                                        <p:tgtEl>
                                          <p:spTgt spid="23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9"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Justifiable, Fair, Positive Criticism Is…"/>
          <p:cNvSpPr/>
          <p:nvPr/>
        </p:nvSpPr>
        <p:spPr>
          <a:xfrm>
            <a:off x="508496" y="179916"/>
            <a:ext cx="11987809" cy="2247901"/>
          </a:xfrm>
          <a:prstGeom prst="rect">
            <a:avLst/>
          </a:prstGeom>
          <a:ln w="12700">
            <a:miter lim="400000"/>
          </a:ln>
          <a:effectLst>
            <a:outerShdw sx="100000" sy="100000" kx="0" ky="0" algn="b" rotWithShape="0" blurRad="165100" dist="129993"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800">
                <a:solidFill>
                  <a:srgbClr val="FFEBC2"/>
                </a:solidFill>
                <a:effectLst>
                  <a:outerShdw sx="100000" sy="100000" kx="0" ky="0" algn="b" rotWithShape="0" blurRad="50800" dist="39000" dir="5460000">
                    <a:srgbClr val="000000">
                      <a:alpha val="38000"/>
                    </a:srgbClr>
                  </a:outerShdw>
                </a:effectLst>
                <a:latin typeface="Lucida Sans"/>
                <a:ea typeface="Lucida Sans"/>
                <a:cs typeface="Lucida Sans"/>
                <a:sym typeface="Lucida Sans"/>
              </a:defRPr>
            </a:pPr>
            <a:r>
              <a:rPr sz="5200">
                <a:solidFill>
                  <a:srgbClr val="C9C9C9"/>
                </a:solidFill>
              </a:rPr>
              <a:t>Justifiable, Fair, Positive Criticism Is</a:t>
            </a:r>
            <a:r>
              <a:t> </a:t>
            </a:r>
          </a:p>
          <a:p>
            <a:pPr>
              <a:defRPr sz="6400">
                <a:solidFill>
                  <a:schemeClr val="accent4">
                    <a:hueOff val="481991"/>
                    <a:satOff val="11971"/>
                    <a:lumOff val="19007"/>
                  </a:schemeClr>
                </a:solidFill>
                <a:effectLst>
                  <a:outerShdw sx="100000" sy="100000" kx="0" ky="0" algn="b" rotWithShape="0" blurRad="50800" dist="39000" dir="5460000">
                    <a:srgbClr val="000000">
                      <a:alpha val="38000"/>
                    </a:srgbClr>
                  </a:outerShdw>
                </a:effectLst>
                <a:latin typeface="Lucida Sans"/>
                <a:ea typeface="Lucida Sans"/>
                <a:cs typeface="Lucida Sans"/>
                <a:sym typeface="Lucida Sans"/>
              </a:defRPr>
            </a:pPr>
            <a:r>
              <a:rPr sz="8600"/>
              <a:t>GOOD &amp; NECESSARY</a:t>
            </a:r>
          </a:p>
        </p:txBody>
      </p:sp>
      <p:pic>
        <p:nvPicPr>
          <p:cNvPr id="242" name="pasted-image.tiff" descr="pasted-image.tiff"/>
          <p:cNvPicPr>
            <a:picLocks noChangeAspect="0"/>
          </p:cNvPicPr>
          <p:nvPr/>
        </p:nvPicPr>
        <p:blipFill>
          <a:blip r:embed="rId2">
            <a:extLst/>
          </a:blip>
          <a:stretch>
            <a:fillRect/>
          </a:stretch>
        </p:blipFill>
        <p:spPr>
          <a:xfrm>
            <a:off x="97366" y="2705100"/>
            <a:ext cx="6053668" cy="6825192"/>
          </a:xfrm>
          <a:prstGeom prst="rect">
            <a:avLst/>
          </a:prstGeom>
        </p:spPr>
      </p:pic>
      <p:sp>
        <p:nvSpPr>
          <p:cNvPr id="243" name="John 7:24 (NKJV)…"/>
          <p:cNvSpPr/>
          <p:nvPr/>
        </p:nvSpPr>
        <p:spPr>
          <a:xfrm>
            <a:off x="6281258" y="3514195"/>
            <a:ext cx="6412864" cy="5207001"/>
          </a:xfrm>
          <a:prstGeom prst="rect">
            <a:avLst/>
          </a:prstGeom>
          <a:ln w="12700">
            <a:miter lim="400000"/>
          </a:ln>
          <a:effectLst>
            <a:outerShdw sx="100000" sy="100000" kx="0" ky="0" algn="b" rotWithShape="0" blurRad="165100" dist="129993"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5600">
                <a:solidFill>
                  <a:srgbClr val="FFFFFF"/>
                </a:solidFill>
                <a:effectLst>
                  <a:outerShdw sx="100000" sy="100000" kx="0" ky="0" algn="b" rotWithShape="0" blurRad="50800" dist="63500" dir="2419604">
                    <a:srgbClr val="000000"/>
                  </a:outerShdw>
                </a:effectLst>
                <a:latin typeface="Hoefler Text"/>
                <a:ea typeface="Hoefler Text"/>
                <a:cs typeface="Hoefler Text"/>
                <a:sym typeface="Hoefler Text"/>
              </a:defRPr>
            </a:pPr>
            <a:r>
              <a:t>John 7:24 (NKJV)</a:t>
            </a:r>
          </a:p>
          <a:p>
            <a:pPr defTabSz="457200">
              <a:defRPr sz="5600">
                <a:solidFill>
                  <a:srgbClr val="FFFFFF"/>
                </a:solidFill>
                <a:effectLst>
                  <a:outerShdw sx="100000" sy="100000" kx="0" ky="0" algn="b" rotWithShape="0" blurRad="50800" dist="63500" dir="2419604">
                    <a:srgbClr val="000000"/>
                  </a:outerShdw>
                </a:effectLst>
                <a:latin typeface="Hoefler Text"/>
                <a:ea typeface="Hoefler Text"/>
                <a:cs typeface="Hoefler Text"/>
                <a:sym typeface="Hoefler Text"/>
              </a:defRPr>
            </a:pPr>
            <a:r>
              <a:rPr baseline="31999"/>
              <a:t>24</a:t>
            </a:r>
            <a:r>
              <a:t> Do not judge according to appearance, but judge with righteous judgment.”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Justifiable, Fair, Positive Criticism Is…"/>
          <p:cNvSpPr/>
          <p:nvPr/>
        </p:nvSpPr>
        <p:spPr>
          <a:xfrm>
            <a:off x="508496" y="179916"/>
            <a:ext cx="11987809" cy="2247901"/>
          </a:xfrm>
          <a:prstGeom prst="rect">
            <a:avLst/>
          </a:prstGeom>
          <a:ln w="12700">
            <a:miter lim="400000"/>
          </a:ln>
          <a:effectLst>
            <a:outerShdw sx="100000" sy="100000" kx="0" ky="0" algn="b" rotWithShape="0" blurRad="165100" dist="129993"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800">
                <a:solidFill>
                  <a:srgbClr val="FFEBC2"/>
                </a:solidFill>
                <a:effectLst>
                  <a:outerShdw sx="100000" sy="100000" kx="0" ky="0" algn="b" rotWithShape="0" blurRad="50800" dist="39000" dir="5460000">
                    <a:srgbClr val="000000">
                      <a:alpha val="38000"/>
                    </a:srgbClr>
                  </a:outerShdw>
                </a:effectLst>
                <a:latin typeface="Lucida Sans"/>
                <a:ea typeface="Lucida Sans"/>
                <a:cs typeface="Lucida Sans"/>
                <a:sym typeface="Lucida Sans"/>
              </a:defRPr>
            </a:pPr>
            <a:r>
              <a:rPr sz="5200">
                <a:solidFill>
                  <a:srgbClr val="C9C9C9"/>
                </a:solidFill>
              </a:rPr>
              <a:t>Justifiable, Fair, Positive Criticism Is</a:t>
            </a:r>
            <a:r>
              <a:t> </a:t>
            </a:r>
          </a:p>
          <a:p>
            <a:pPr>
              <a:defRPr sz="6400">
                <a:solidFill>
                  <a:schemeClr val="accent4">
                    <a:hueOff val="481991"/>
                    <a:satOff val="11971"/>
                    <a:lumOff val="19007"/>
                  </a:schemeClr>
                </a:solidFill>
                <a:effectLst>
                  <a:outerShdw sx="100000" sy="100000" kx="0" ky="0" algn="b" rotWithShape="0" blurRad="50800" dist="39000" dir="5460000">
                    <a:srgbClr val="000000">
                      <a:alpha val="38000"/>
                    </a:srgbClr>
                  </a:outerShdw>
                </a:effectLst>
                <a:latin typeface="Lucida Sans"/>
                <a:ea typeface="Lucida Sans"/>
                <a:cs typeface="Lucida Sans"/>
                <a:sym typeface="Lucida Sans"/>
              </a:defRPr>
            </a:pPr>
            <a:r>
              <a:rPr sz="8600"/>
              <a:t>GOOD &amp; NECESSARY</a:t>
            </a:r>
          </a:p>
        </p:txBody>
      </p:sp>
      <p:pic>
        <p:nvPicPr>
          <p:cNvPr id="246" name="pasted-image.tiff" descr="pasted-image.tiff"/>
          <p:cNvPicPr>
            <a:picLocks noChangeAspect="0"/>
          </p:cNvPicPr>
          <p:nvPr/>
        </p:nvPicPr>
        <p:blipFill>
          <a:blip r:embed="rId2">
            <a:extLst/>
          </a:blip>
          <a:stretch>
            <a:fillRect/>
          </a:stretch>
        </p:blipFill>
        <p:spPr>
          <a:xfrm>
            <a:off x="97366" y="2705100"/>
            <a:ext cx="6053668" cy="6825192"/>
          </a:xfrm>
          <a:prstGeom prst="rect">
            <a:avLst/>
          </a:prstGeom>
        </p:spPr>
      </p:pic>
      <p:sp>
        <p:nvSpPr>
          <p:cNvPr id="247" name="Matthew 7:1–5 (NKJV)…"/>
          <p:cNvSpPr/>
          <p:nvPr/>
        </p:nvSpPr>
        <p:spPr>
          <a:xfrm>
            <a:off x="6315124" y="2341562"/>
            <a:ext cx="6412864" cy="7035801"/>
          </a:xfrm>
          <a:prstGeom prst="rect">
            <a:avLst/>
          </a:prstGeom>
          <a:ln w="12700">
            <a:miter lim="400000"/>
          </a:ln>
          <a:effectLst>
            <a:outerShdw sx="100000" sy="100000" kx="0" ky="0" algn="b" rotWithShape="0" blurRad="165100" dist="129993"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800">
                <a:solidFill>
                  <a:srgbClr val="FFFFFF"/>
                </a:solidFill>
                <a:effectLst>
                  <a:outerShdw sx="100000" sy="100000" kx="0" ky="0" algn="b" rotWithShape="0" blurRad="50800" dist="63500" dir="2419604">
                    <a:srgbClr val="000000"/>
                  </a:outerShdw>
                </a:effectLst>
                <a:latin typeface="Hoefler Text"/>
                <a:ea typeface="Hoefler Text"/>
                <a:cs typeface="Hoefler Text"/>
                <a:sym typeface="Hoefler Text"/>
              </a:defRPr>
            </a:pPr>
            <a:r>
              <a:t>Matthew 7:1–5 (NKJV)</a:t>
            </a:r>
          </a:p>
          <a:p>
            <a:pPr defTabSz="457200">
              <a:defRPr sz="5100">
                <a:solidFill>
                  <a:srgbClr val="FFFFFF"/>
                </a:solidFill>
                <a:effectLst>
                  <a:outerShdw sx="100000" sy="100000" kx="0" ky="0" algn="b" rotWithShape="0" blurRad="50800" dist="63500" dir="2419604">
                    <a:srgbClr val="000000"/>
                  </a:outerShdw>
                </a:effectLst>
                <a:latin typeface="Hoefler Text"/>
                <a:ea typeface="Hoefler Text"/>
                <a:cs typeface="Hoefler Text"/>
                <a:sym typeface="Hoefler Text"/>
              </a:defRPr>
            </a:pPr>
            <a:r>
              <a:rPr baseline="31999"/>
              <a:t>1</a:t>
            </a:r>
            <a:r>
              <a:t> “Judge not, that you be not judged. </a:t>
            </a:r>
            <a:r>
              <a:rPr baseline="31999"/>
              <a:t>2</a:t>
            </a:r>
            <a:r>
              <a:t> For with what judgment you judge, you will be judged; and with the measure you use, it will be measured back to you.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