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ph type="sldImg"/>
          </p:nvPr>
        </p:nvSpPr>
        <p:spPr>
          <a:xfrm>
            <a:off x="1143000" y="685800"/>
            <a:ext cx="4572000" cy="3429000"/>
          </a:xfrm>
          <a:prstGeom prst="rect">
            <a:avLst/>
          </a:prstGeom>
        </p:spPr>
        <p:txBody>
          <a:bodyPr/>
          <a:lstStyle/>
          <a:p>
            <a:pPr/>
          </a:p>
        </p:txBody>
      </p:sp>
      <p:sp>
        <p:nvSpPr>
          <p:cNvPr id="184" name="Shape 18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 Id="rId3" Type="http://schemas.openxmlformats.org/officeDocument/2006/relationships/hyperlink" Target="http://itsallaboutmemovie.com/blog/its-all-about-me-received-the-mada-award-at-the-commffest-global-film-festiva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rPr u="sng">
                <a:hlinkClick r:id="rId3" invalidUrl="" action="" tgtFrame="" tooltip="" history="1" highlightClick="0" endSnd="0"/>
              </a:rPr>
              <a:t>http://itsallaboutmemovie.com/blog/its-all-about-me-received-the-mada-award-at-the-commffest-global-film-festival/</a:t>
            </a:r>
            <a:r>
              <a:t> </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17"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lide Number"/>
          <p:cNvSpPr/>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19" name="Title Text"/>
          <p:cNvSpPr/>
          <p:nvPr>
            <p:ph type="title"/>
          </p:nvPr>
        </p:nvSpPr>
        <p:spPr>
          <a:xfrm>
            <a:off x="975359" y="3029937"/>
            <a:ext cx="11054082" cy="2090703"/>
          </a:xfrm>
          <a:prstGeom prst="rect">
            <a:avLst/>
          </a:prstGeom>
        </p:spPr>
        <p:txBody>
          <a:bodyPr lIns="65023" tIns="65023" rIns="65023" bIns="65023"/>
          <a:lstStyle>
            <a:lvl1pPr defTabSz="1300480">
              <a:defRPr sz="6200">
                <a:solidFill>
                  <a:srgbClr val="000000"/>
                </a:solidFill>
                <a:latin typeface="Arial"/>
                <a:ea typeface="Arial"/>
                <a:cs typeface="Arial"/>
                <a:sym typeface="Arial"/>
              </a:defRPr>
            </a:lvl1pPr>
          </a:lstStyle>
          <a:p>
            <a:pPr/>
            <a:r>
              <a:t>Title Text</a:t>
            </a:r>
          </a:p>
        </p:txBody>
      </p:sp>
      <p:sp>
        <p:nvSpPr>
          <p:cNvPr id="120" name="Body Level One…"/>
          <p:cNvSpPr/>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ClrTx/>
              <a:buSzTx/>
              <a:buNone/>
              <a:defRPr sz="4400">
                <a:solidFill>
                  <a:srgbClr val="000000"/>
                </a:solidFill>
                <a:latin typeface="Arial"/>
                <a:ea typeface="Arial"/>
                <a:cs typeface="Arial"/>
                <a:sym typeface="Arial"/>
              </a:defRPr>
            </a:lvl1pPr>
            <a:lvl2pPr marL="0" indent="457200" algn="ctr" defTabSz="1300480">
              <a:spcBef>
                <a:spcPts val="1000"/>
              </a:spcBef>
              <a:buClrTx/>
              <a:buSzTx/>
              <a:buNone/>
              <a:defRPr sz="4400">
                <a:solidFill>
                  <a:srgbClr val="000000"/>
                </a:solidFill>
                <a:latin typeface="Arial"/>
                <a:ea typeface="Arial"/>
                <a:cs typeface="Arial"/>
                <a:sym typeface="Arial"/>
              </a:defRPr>
            </a:lvl2pPr>
            <a:lvl3pPr marL="0" indent="914400" algn="ctr" defTabSz="1300480">
              <a:spcBef>
                <a:spcPts val="1000"/>
              </a:spcBef>
              <a:buClrTx/>
              <a:buSzTx/>
              <a:buNone/>
              <a:defRPr sz="4400">
                <a:solidFill>
                  <a:srgbClr val="000000"/>
                </a:solidFill>
                <a:latin typeface="Arial"/>
                <a:ea typeface="Arial"/>
                <a:cs typeface="Arial"/>
                <a:sym typeface="Arial"/>
              </a:defRPr>
            </a:lvl3pPr>
            <a:lvl4pPr marL="0" indent="1371600" algn="ctr" defTabSz="1300480">
              <a:spcBef>
                <a:spcPts val="1000"/>
              </a:spcBef>
              <a:buClrTx/>
              <a:buSzTx/>
              <a:buNone/>
              <a:defRPr sz="4400">
                <a:solidFill>
                  <a:srgbClr val="000000"/>
                </a:solidFill>
                <a:latin typeface="Arial"/>
                <a:ea typeface="Arial"/>
                <a:cs typeface="Arial"/>
                <a:sym typeface="Arial"/>
              </a:defRPr>
            </a:lvl4pPr>
            <a:lvl5pPr marL="0" indent="1828800" algn="ctr" defTabSz="1300480">
              <a:spcBef>
                <a:spcPts val="1000"/>
              </a:spcBef>
              <a:buClrTx/>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27"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28" name="Slide Number"/>
          <p:cNvSpPr/>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p:nvPr>
            <p:ph type="sldNum" sz="quarter" idx="2"/>
          </p:nvPr>
        </p:nvSpPr>
        <p:spPr>
          <a:xfrm>
            <a:off x="6340208" y="8162925"/>
            <a:ext cx="314859" cy="299111"/>
          </a:xfrm>
          <a:prstGeom prst="rect">
            <a:avLst/>
          </a:prstGeom>
        </p:spPr>
        <p:txBody>
          <a:bodyPr lIns="38100" tIns="38100" rIns="38100" bIns="38100"/>
          <a:lstStyle>
            <a:lvl1pPr>
              <a:defRPr sz="1600">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3" name="Title Text"/>
          <p:cNvSpPr/>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44" name="Slide Number"/>
          <p:cNvSpPr/>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Slide Number"/>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8"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9" name="Title Text"/>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160" name="Body Level One…"/>
          <p:cNvSpPr/>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9" name="Slide Number"/>
          <p:cNvSpPr/>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76" name="Body Level One…"/>
          <p:cNvSpPr/>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7" name="Slide Number"/>
          <p:cNvSpPr/>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p:nvPr>
            <p:ph type="title"/>
          </p:nvPr>
        </p:nvSpPr>
        <p:spPr>
          <a:prstGeom prst="rect">
            <a:avLst/>
          </a:prstGeom>
        </p:spPr>
        <p:txBody>
          <a:bodyPr/>
          <a:lstStyle/>
          <a:p>
            <a:pPr/>
            <a:r>
              <a:t>Title Text</a:t>
            </a:r>
          </a:p>
        </p:txBody>
      </p:sp>
      <p:sp>
        <p:nvSpPr>
          <p:cNvPr id="4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p:nvPr>
            <p:ph type="title"/>
          </p:nvPr>
        </p:nvSpPr>
        <p:spPr>
          <a:prstGeom prst="rect">
            <a:avLst/>
          </a:prstGeom>
        </p:spPr>
        <p:txBody>
          <a:bodyPr/>
          <a:lstStyle/>
          <a:p>
            <a:pPr/>
            <a:r>
              <a:t>Title Text</a:t>
            </a:r>
          </a:p>
        </p:txBody>
      </p:sp>
      <p:sp>
        <p:nvSpPr>
          <p:cNvPr id="57" name="Body Level One…"/>
          <p:cNvSpPr/>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p:nvPr>
            <p:ph type="title"/>
          </p:nvPr>
        </p:nvSpPr>
        <p:spPr>
          <a:prstGeom prst="rect">
            <a:avLst/>
          </a:prstGeom>
        </p:spPr>
        <p:txBody>
          <a:bodyPr/>
          <a:lstStyle/>
          <a:p>
            <a:pPr/>
            <a:r>
              <a:t>Title Text</a:t>
            </a:r>
          </a:p>
        </p:txBody>
      </p:sp>
      <p:sp>
        <p:nvSpPr>
          <p:cNvPr id="67" name="Body Level One…"/>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8.tif"/><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3.tif"/><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10.png"/><Relationship Id="rId4" Type="http://schemas.openxmlformats.org/officeDocument/2006/relationships/image" Target="../media/image2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hyperlink" Target="mailto:donmcclain@sbcglobal.net?subject=" TargetMode="External"/><Relationship Id="rId5" Type="http://schemas.openxmlformats.org/officeDocument/2006/relationships/hyperlink" Target="http://w65stchurchofchrist.org/coc/sermons/" TargetMode="Externa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image" Target="../media/image7.tif"/><Relationship Id="rId7"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tif"/><Relationship Id="rId4" Type="http://schemas.openxmlformats.org/officeDocument/2006/relationships/image" Target="../media/image1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8.tif"/><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6" name="pasted-image.tiff" descr="pasted-image.tiff"/>
          <p:cNvPicPr>
            <a:picLocks noChangeAspect="1"/>
          </p:cNvPicPr>
          <p:nvPr>
            <p:ph type="pic" idx="13"/>
          </p:nvPr>
        </p:nvPicPr>
        <p:blipFill>
          <a:blip r:embed="rId2">
            <a:extLst/>
          </a:blip>
          <a:srcRect l="15373" t="0" r="15373" b="0"/>
          <a:stretch>
            <a:fillRect/>
          </a:stretch>
        </p:blipFill>
        <p:spPr>
          <a:prstGeom prst="rect">
            <a:avLst/>
          </a:prstGeom>
        </p:spPr>
      </p:pic>
      <p:sp>
        <p:nvSpPr>
          <p:cNvPr id="187" name="Rounded Rectangle"/>
          <p:cNvSpPr/>
          <p:nvPr/>
        </p:nvSpPr>
        <p:spPr>
          <a:xfrm>
            <a:off x="317103" y="643466"/>
            <a:ext cx="12446001" cy="2612431"/>
          </a:xfrm>
          <a:prstGeom prst="roundRect">
            <a:avLst>
              <a:gd name="adj" fmla="val 23842"/>
            </a:avLst>
          </a:prstGeom>
          <a:gradFill>
            <a:gsLst>
              <a:gs pos="0">
                <a:srgbClr val="797979">
                  <a:alpha val="79473"/>
                </a:srgbClr>
              </a:gs>
              <a:gs pos="100000">
                <a:srgbClr val="929292">
                  <a:alpha val="75861"/>
                </a:srgbClr>
              </a:gs>
            </a:gsLst>
            <a:lin ang="5400000"/>
          </a:gradFill>
          <a:ln w="63500">
            <a:solidFill>
              <a:srgbClr val="D6D6D6"/>
            </a:solidFill>
            <a:miter lim="400000"/>
          </a:ln>
          <a:effectLst>
            <a:outerShdw sx="100000" sy="100000" kx="0" ky="0" algn="b" rotWithShape="0" blurRad="139700" dist="98962" dir="5400000">
              <a:srgbClr val="000000">
                <a:alpha val="71171"/>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188" name="pasted-image.tiff" descr="pasted-image.tiff"/>
          <p:cNvPicPr>
            <a:picLocks noChangeAspect="1"/>
          </p:cNvPicPr>
          <p:nvPr/>
        </p:nvPicPr>
        <p:blipFill>
          <a:blip r:embed="rId3">
            <a:extLst/>
          </a:blip>
          <a:stretch>
            <a:fillRect/>
          </a:stretch>
        </p:blipFill>
        <p:spPr>
          <a:xfrm>
            <a:off x="540255" y="798860"/>
            <a:ext cx="11924290" cy="1694653"/>
          </a:xfrm>
          <a:prstGeom prst="rect">
            <a:avLst/>
          </a:prstGeom>
          <a:ln w="12700">
            <a:miter lim="400000"/>
          </a:ln>
          <a:effectLst>
            <a:outerShdw sx="100000" sy="100000" kx="0" ky="0" algn="b" rotWithShape="0" blurRad="139700" dist="98962" dir="5400000">
              <a:srgbClr val="000000">
                <a:alpha val="71171"/>
              </a:srgbClr>
            </a:outerShdw>
          </a:effectLst>
        </p:spPr>
      </p:pic>
      <p:sp>
        <p:nvSpPr>
          <p:cNvPr id="189" name="The Pervasive Sin of Selfishness"/>
          <p:cNvSpPr/>
          <p:nvPr/>
        </p:nvSpPr>
        <p:spPr>
          <a:xfrm>
            <a:off x="3011189" y="2383366"/>
            <a:ext cx="6982422"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64" name="Group"/>
          <p:cNvGrpSpPr/>
          <p:nvPr/>
        </p:nvGrpSpPr>
        <p:grpSpPr>
          <a:xfrm>
            <a:off x="279400" y="135466"/>
            <a:ext cx="12446000" cy="1752866"/>
            <a:chOff x="0" y="0"/>
            <a:chExt cx="12446000" cy="1752864"/>
          </a:xfrm>
        </p:grpSpPr>
        <p:sp>
          <p:nvSpPr>
            <p:cNvPr id="261"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62" name="pasted-image.tiff" descr="pasted-image.tiff"/>
            <p:cNvPicPr>
              <a:picLocks noChangeAspect="1"/>
            </p:cNvPicPr>
            <p:nvPr/>
          </p:nvPicPr>
          <p:blipFill>
            <a:blip r:embed="rId2">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263"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pic>
        <p:nvPicPr>
          <p:cNvPr id="265" name="pasted-image.pdf" descr="pasted-image.pdf"/>
          <p:cNvPicPr>
            <a:picLocks noChangeAspect="1"/>
          </p:cNvPicPr>
          <p:nvPr/>
        </p:nvPicPr>
        <p:blipFill>
          <a:blip r:embed="rId3">
            <a:extLst/>
          </a:blip>
          <a:stretch>
            <a:fillRect/>
          </a:stretch>
        </p:blipFill>
        <p:spPr>
          <a:xfrm>
            <a:off x="-370417" y="530647"/>
            <a:ext cx="4781729" cy="9189087"/>
          </a:xfrm>
          <a:prstGeom prst="rect">
            <a:avLst/>
          </a:prstGeom>
          <a:ln w="12700">
            <a:miter lim="400000"/>
          </a:ln>
          <a:effectLst>
            <a:outerShdw sx="100000" sy="100000" kx="0" ky="0" algn="b" rotWithShape="0" blurRad="215900" dist="98962" dir="1543842">
              <a:srgbClr val="000000">
                <a:alpha val="98653"/>
              </a:srgbClr>
            </a:outerShdw>
          </a:effectLst>
        </p:spPr>
      </p:pic>
      <p:pic>
        <p:nvPicPr>
          <p:cNvPr id="266" name="pasted-image.tiff" descr="pasted-image.tiff"/>
          <p:cNvPicPr>
            <a:picLocks noChangeAspect="1"/>
          </p:cNvPicPr>
          <p:nvPr/>
        </p:nvPicPr>
        <p:blipFill>
          <a:blip r:embed="rId4">
            <a:extLst/>
          </a:blip>
          <a:srcRect l="3135" t="12315" r="2443" b="9119"/>
          <a:stretch>
            <a:fillRect/>
          </a:stretch>
        </p:blipFill>
        <p:spPr>
          <a:xfrm>
            <a:off x="4666773" y="2094457"/>
            <a:ext cx="7314801" cy="2694011"/>
          </a:xfrm>
          <a:custGeom>
            <a:avLst/>
            <a:gdLst/>
            <a:ahLst/>
            <a:cxnLst>
              <a:cxn ang="0">
                <a:pos x="wd2" y="hd2"/>
              </a:cxn>
              <a:cxn ang="5400000">
                <a:pos x="wd2" y="hd2"/>
              </a:cxn>
              <a:cxn ang="10800000">
                <a:pos x="wd2" y="hd2"/>
              </a:cxn>
              <a:cxn ang="16200000">
                <a:pos x="wd2" y="hd2"/>
              </a:cxn>
            </a:cxnLst>
            <a:rect l="0" t="0" r="r" b="b"/>
            <a:pathLst>
              <a:path w="21530" h="21586" fill="norm" stroke="1" extrusionOk="0">
                <a:moveTo>
                  <a:pt x="4019" y="0"/>
                </a:moveTo>
                <a:cubicBezTo>
                  <a:pt x="3913" y="0"/>
                  <a:pt x="3860" y="114"/>
                  <a:pt x="3775" y="525"/>
                </a:cubicBezTo>
                <a:cubicBezTo>
                  <a:pt x="3715" y="814"/>
                  <a:pt x="3666" y="1191"/>
                  <a:pt x="3666" y="1361"/>
                </a:cubicBezTo>
                <a:cubicBezTo>
                  <a:pt x="3666" y="1748"/>
                  <a:pt x="3532" y="2166"/>
                  <a:pt x="3407" y="2166"/>
                </a:cubicBezTo>
                <a:cubicBezTo>
                  <a:pt x="3353" y="2166"/>
                  <a:pt x="3277" y="1986"/>
                  <a:pt x="3228" y="1739"/>
                </a:cubicBezTo>
                <a:cubicBezTo>
                  <a:pt x="3095" y="1068"/>
                  <a:pt x="2867" y="407"/>
                  <a:pt x="2770" y="407"/>
                </a:cubicBezTo>
                <a:cubicBezTo>
                  <a:pt x="2603" y="407"/>
                  <a:pt x="2554" y="758"/>
                  <a:pt x="2585" y="1749"/>
                </a:cubicBezTo>
                <a:cubicBezTo>
                  <a:pt x="2609" y="2531"/>
                  <a:pt x="2600" y="2716"/>
                  <a:pt x="2526" y="2897"/>
                </a:cubicBezTo>
                <a:cubicBezTo>
                  <a:pt x="2405" y="3196"/>
                  <a:pt x="2350" y="3170"/>
                  <a:pt x="2162" y="2725"/>
                </a:cubicBezTo>
                <a:cubicBezTo>
                  <a:pt x="1902" y="2110"/>
                  <a:pt x="1691" y="1862"/>
                  <a:pt x="1574" y="2032"/>
                </a:cubicBezTo>
                <a:cubicBezTo>
                  <a:pt x="1438" y="2230"/>
                  <a:pt x="1448" y="2786"/>
                  <a:pt x="1599" y="3450"/>
                </a:cubicBezTo>
                <a:cubicBezTo>
                  <a:pt x="1747" y="4105"/>
                  <a:pt x="1754" y="4352"/>
                  <a:pt x="1632" y="4652"/>
                </a:cubicBezTo>
                <a:cubicBezTo>
                  <a:pt x="1544" y="4868"/>
                  <a:pt x="1523" y="4867"/>
                  <a:pt x="1281" y="4608"/>
                </a:cubicBezTo>
                <a:cubicBezTo>
                  <a:pt x="841" y="4136"/>
                  <a:pt x="524" y="4320"/>
                  <a:pt x="604" y="5002"/>
                </a:cubicBezTo>
                <a:cubicBezTo>
                  <a:pt x="621" y="5154"/>
                  <a:pt x="746" y="5532"/>
                  <a:pt x="882" y="5842"/>
                </a:cubicBezTo>
                <a:cubicBezTo>
                  <a:pt x="1258" y="6704"/>
                  <a:pt x="1199" y="7174"/>
                  <a:pt x="717" y="7174"/>
                </a:cubicBezTo>
                <a:cubicBezTo>
                  <a:pt x="356" y="7174"/>
                  <a:pt x="81" y="7461"/>
                  <a:pt x="81" y="7839"/>
                </a:cubicBezTo>
                <a:cubicBezTo>
                  <a:pt x="81" y="7989"/>
                  <a:pt x="160" y="8500"/>
                  <a:pt x="255" y="8974"/>
                </a:cubicBezTo>
                <a:cubicBezTo>
                  <a:pt x="351" y="9448"/>
                  <a:pt x="429" y="9899"/>
                  <a:pt x="429" y="9979"/>
                </a:cubicBezTo>
                <a:cubicBezTo>
                  <a:pt x="429" y="10058"/>
                  <a:pt x="347" y="10240"/>
                  <a:pt x="246" y="10383"/>
                </a:cubicBezTo>
                <a:cubicBezTo>
                  <a:pt x="-62" y="10817"/>
                  <a:pt x="-69" y="10972"/>
                  <a:pt x="156" y="12128"/>
                </a:cubicBezTo>
                <a:cubicBezTo>
                  <a:pt x="266" y="12691"/>
                  <a:pt x="394" y="13208"/>
                  <a:pt x="442" y="13280"/>
                </a:cubicBezTo>
                <a:cubicBezTo>
                  <a:pt x="524" y="13401"/>
                  <a:pt x="524" y="13431"/>
                  <a:pt x="428" y="13782"/>
                </a:cubicBezTo>
                <a:lnTo>
                  <a:pt x="327" y="14157"/>
                </a:lnTo>
                <a:lnTo>
                  <a:pt x="538" y="15194"/>
                </a:lnTo>
                <a:cubicBezTo>
                  <a:pt x="743" y="16196"/>
                  <a:pt x="758" y="16230"/>
                  <a:pt x="952" y="16269"/>
                </a:cubicBezTo>
                <a:cubicBezTo>
                  <a:pt x="1130" y="16304"/>
                  <a:pt x="1150" y="16344"/>
                  <a:pt x="1135" y="16625"/>
                </a:cubicBezTo>
                <a:cubicBezTo>
                  <a:pt x="1126" y="16799"/>
                  <a:pt x="1153" y="17042"/>
                  <a:pt x="1195" y="17166"/>
                </a:cubicBezTo>
                <a:cubicBezTo>
                  <a:pt x="1236" y="17289"/>
                  <a:pt x="1270" y="17440"/>
                  <a:pt x="1272" y="17496"/>
                </a:cubicBezTo>
                <a:cubicBezTo>
                  <a:pt x="1277" y="17714"/>
                  <a:pt x="1420" y="18350"/>
                  <a:pt x="1516" y="18587"/>
                </a:cubicBezTo>
                <a:cubicBezTo>
                  <a:pt x="1613" y="18827"/>
                  <a:pt x="1623" y="18826"/>
                  <a:pt x="1838" y="18568"/>
                </a:cubicBezTo>
                <a:cubicBezTo>
                  <a:pt x="1960" y="18421"/>
                  <a:pt x="2075" y="18232"/>
                  <a:pt x="2094" y="18148"/>
                </a:cubicBezTo>
                <a:cubicBezTo>
                  <a:pt x="2147" y="17914"/>
                  <a:pt x="2223" y="18113"/>
                  <a:pt x="2223" y="18488"/>
                </a:cubicBezTo>
                <a:cubicBezTo>
                  <a:pt x="2223" y="18673"/>
                  <a:pt x="2267" y="19063"/>
                  <a:pt x="2322" y="19353"/>
                </a:cubicBezTo>
                <a:cubicBezTo>
                  <a:pt x="2430" y="19929"/>
                  <a:pt x="2416" y="20001"/>
                  <a:pt x="2207" y="19999"/>
                </a:cubicBezTo>
                <a:cubicBezTo>
                  <a:pt x="2001" y="19996"/>
                  <a:pt x="1990" y="20122"/>
                  <a:pt x="2151" y="20584"/>
                </a:cubicBezTo>
                <a:cubicBezTo>
                  <a:pt x="2340" y="21122"/>
                  <a:pt x="2568" y="21383"/>
                  <a:pt x="2969" y="21513"/>
                </a:cubicBezTo>
                <a:cubicBezTo>
                  <a:pt x="3147" y="21570"/>
                  <a:pt x="3326" y="21600"/>
                  <a:pt x="3367" y="21579"/>
                </a:cubicBezTo>
                <a:cubicBezTo>
                  <a:pt x="3408" y="21559"/>
                  <a:pt x="3621" y="21503"/>
                  <a:pt x="3840" y="21455"/>
                </a:cubicBezTo>
                <a:cubicBezTo>
                  <a:pt x="4060" y="21407"/>
                  <a:pt x="4384" y="21305"/>
                  <a:pt x="4562" y="21230"/>
                </a:cubicBezTo>
                <a:cubicBezTo>
                  <a:pt x="4740" y="21154"/>
                  <a:pt x="4931" y="21079"/>
                  <a:pt x="4985" y="21061"/>
                </a:cubicBezTo>
                <a:cubicBezTo>
                  <a:pt x="5040" y="21043"/>
                  <a:pt x="5135" y="20954"/>
                  <a:pt x="5197" y="20864"/>
                </a:cubicBezTo>
                <a:cubicBezTo>
                  <a:pt x="5258" y="20773"/>
                  <a:pt x="5309" y="20739"/>
                  <a:pt x="5309" y="20791"/>
                </a:cubicBezTo>
                <a:cubicBezTo>
                  <a:pt x="5309" y="20842"/>
                  <a:pt x="5349" y="20791"/>
                  <a:pt x="5396" y="20676"/>
                </a:cubicBezTo>
                <a:cubicBezTo>
                  <a:pt x="5444" y="20561"/>
                  <a:pt x="5554" y="20425"/>
                  <a:pt x="5642" y="20374"/>
                </a:cubicBezTo>
                <a:cubicBezTo>
                  <a:pt x="5749" y="20312"/>
                  <a:pt x="5793" y="20224"/>
                  <a:pt x="5775" y="20097"/>
                </a:cubicBezTo>
                <a:cubicBezTo>
                  <a:pt x="5743" y="19870"/>
                  <a:pt x="6004" y="19549"/>
                  <a:pt x="6329" y="19417"/>
                </a:cubicBezTo>
                <a:cubicBezTo>
                  <a:pt x="6573" y="19318"/>
                  <a:pt x="6685" y="19083"/>
                  <a:pt x="6490" y="19083"/>
                </a:cubicBezTo>
                <a:cubicBezTo>
                  <a:pt x="6337" y="19083"/>
                  <a:pt x="6291" y="18954"/>
                  <a:pt x="6361" y="18724"/>
                </a:cubicBezTo>
                <a:cubicBezTo>
                  <a:pt x="6402" y="18591"/>
                  <a:pt x="6402" y="18384"/>
                  <a:pt x="6364" y="17967"/>
                </a:cubicBezTo>
                <a:cubicBezTo>
                  <a:pt x="6260" y="16852"/>
                  <a:pt x="6259" y="16719"/>
                  <a:pt x="6346" y="16406"/>
                </a:cubicBezTo>
                <a:cubicBezTo>
                  <a:pt x="6432" y="16098"/>
                  <a:pt x="6433" y="16097"/>
                  <a:pt x="6745" y="16313"/>
                </a:cubicBezTo>
                <a:cubicBezTo>
                  <a:pt x="7168" y="16608"/>
                  <a:pt x="7215" y="16501"/>
                  <a:pt x="7193" y="15273"/>
                </a:cubicBezTo>
                <a:cubicBezTo>
                  <a:pt x="7183" y="14726"/>
                  <a:pt x="7196" y="14351"/>
                  <a:pt x="7226" y="14345"/>
                </a:cubicBezTo>
                <a:cubicBezTo>
                  <a:pt x="7253" y="14340"/>
                  <a:pt x="7282" y="14460"/>
                  <a:pt x="7291" y="14612"/>
                </a:cubicBezTo>
                <a:cubicBezTo>
                  <a:pt x="7311" y="14949"/>
                  <a:pt x="7485" y="15086"/>
                  <a:pt x="7748" y="14971"/>
                </a:cubicBezTo>
                <a:cubicBezTo>
                  <a:pt x="7968" y="14876"/>
                  <a:pt x="8029" y="15019"/>
                  <a:pt x="7945" y="15442"/>
                </a:cubicBezTo>
                <a:cubicBezTo>
                  <a:pt x="7871" y="15822"/>
                  <a:pt x="7869" y="17405"/>
                  <a:pt x="7943" y="17649"/>
                </a:cubicBezTo>
                <a:cubicBezTo>
                  <a:pt x="8015" y="17884"/>
                  <a:pt x="8296" y="17708"/>
                  <a:pt x="8511" y="17293"/>
                </a:cubicBezTo>
                <a:lnTo>
                  <a:pt x="8651" y="17022"/>
                </a:lnTo>
                <a:lnTo>
                  <a:pt x="8764" y="17312"/>
                </a:lnTo>
                <a:cubicBezTo>
                  <a:pt x="8867" y="17575"/>
                  <a:pt x="8876" y="17694"/>
                  <a:pt x="8855" y="18584"/>
                </a:cubicBezTo>
                <a:cubicBezTo>
                  <a:pt x="8837" y="19361"/>
                  <a:pt x="8848" y="19603"/>
                  <a:pt x="8909" y="19741"/>
                </a:cubicBezTo>
                <a:cubicBezTo>
                  <a:pt x="8965" y="19868"/>
                  <a:pt x="9013" y="19875"/>
                  <a:pt x="9083" y="19773"/>
                </a:cubicBezTo>
                <a:cubicBezTo>
                  <a:pt x="9199" y="19605"/>
                  <a:pt x="9361" y="19674"/>
                  <a:pt x="9522" y="19961"/>
                </a:cubicBezTo>
                <a:cubicBezTo>
                  <a:pt x="9728" y="20327"/>
                  <a:pt x="9646" y="20973"/>
                  <a:pt x="9394" y="20982"/>
                </a:cubicBezTo>
                <a:cubicBezTo>
                  <a:pt x="9158" y="20989"/>
                  <a:pt x="9398" y="21217"/>
                  <a:pt x="9765" y="21335"/>
                </a:cubicBezTo>
                <a:cubicBezTo>
                  <a:pt x="10292" y="21503"/>
                  <a:pt x="11077" y="21413"/>
                  <a:pt x="11606" y="21125"/>
                </a:cubicBezTo>
                <a:cubicBezTo>
                  <a:pt x="12045" y="20885"/>
                  <a:pt x="12043" y="20889"/>
                  <a:pt x="11980" y="20571"/>
                </a:cubicBezTo>
                <a:cubicBezTo>
                  <a:pt x="11916" y="20244"/>
                  <a:pt x="11952" y="20194"/>
                  <a:pt x="12279" y="20132"/>
                </a:cubicBezTo>
                <a:cubicBezTo>
                  <a:pt x="12402" y="20109"/>
                  <a:pt x="12537" y="20033"/>
                  <a:pt x="12578" y="19964"/>
                </a:cubicBezTo>
                <a:cubicBezTo>
                  <a:pt x="12619" y="19895"/>
                  <a:pt x="12691" y="19836"/>
                  <a:pt x="12737" y="19834"/>
                </a:cubicBezTo>
                <a:cubicBezTo>
                  <a:pt x="12834" y="19828"/>
                  <a:pt x="13295" y="18825"/>
                  <a:pt x="13254" y="18711"/>
                </a:cubicBezTo>
                <a:cubicBezTo>
                  <a:pt x="13238" y="18670"/>
                  <a:pt x="13251" y="18552"/>
                  <a:pt x="13283" y="18450"/>
                </a:cubicBezTo>
                <a:cubicBezTo>
                  <a:pt x="13327" y="18307"/>
                  <a:pt x="13318" y="18221"/>
                  <a:pt x="13245" y="18075"/>
                </a:cubicBezTo>
                <a:cubicBezTo>
                  <a:pt x="13157" y="17898"/>
                  <a:pt x="13156" y="17878"/>
                  <a:pt x="13237" y="17792"/>
                </a:cubicBezTo>
                <a:cubicBezTo>
                  <a:pt x="13285" y="17742"/>
                  <a:pt x="13353" y="17733"/>
                  <a:pt x="13389" y="17770"/>
                </a:cubicBezTo>
                <a:cubicBezTo>
                  <a:pt x="13430" y="17813"/>
                  <a:pt x="13523" y="17483"/>
                  <a:pt x="13641" y="16863"/>
                </a:cubicBezTo>
                <a:cubicBezTo>
                  <a:pt x="13802" y="16028"/>
                  <a:pt x="13820" y="15836"/>
                  <a:pt x="13776" y="15518"/>
                </a:cubicBezTo>
                <a:cubicBezTo>
                  <a:pt x="13720" y="15119"/>
                  <a:pt x="13737" y="15074"/>
                  <a:pt x="13968" y="14997"/>
                </a:cubicBezTo>
                <a:cubicBezTo>
                  <a:pt x="14052" y="14969"/>
                  <a:pt x="14122" y="14789"/>
                  <a:pt x="14193" y="14415"/>
                </a:cubicBezTo>
                <a:cubicBezTo>
                  <a:pt x="14270" y="14005"/>
                  <a:pt x="14330" y="13863"/>
                  <a:pt x="14437" y="13830"/>
                </a:cubicBezTo>
                <a:cubicBezTo>
                  <a:pt x="14703" y="13747"/>
                  <a:pt x="14728" y="13862"/>
                  <a:pt x="14598" y="14577"/>
                </a:cubicBezTo>
                <a:cubicBezTo>
                  <a:pt x="14292" y="16257"/>
                  <a:pt x="14410" y="17011"/>
                  <a:pt x="14901" y="16504"/>
                </a:cubicBezTo>
                <a:cubicBezTo>
                  <a:pt x="15026" y="16374"/>
                  <a:pt x="15053" y="16404"/>
                  <a:pt x="15179" y="16809"/>
                </a:cubicBezTo>
                <a:cubicBezTo>
                  <a:pt x="15298" y="17196"/>
                  <a:pt x="15314" y="17348"/>
                  <a:pt x="15295" y="17913"/>
                </a:cubicBezTo>
                <a:cubicBezTo>
                  <a:pt x="15284" y="18273"/>
                  <a:pt x="15261" y="18602"/>
                  <a:pt x="15245" y="18644"/>
                </a:cubicBezTo>
                <a:cubicBezTo>
                  <a:pt x="15230" y="18687"/>
                  <a:pt x="15262" y="18806"/>
                  <a:pt x="15318" y="18911"/>
                </a:cubicBezTo>
                <a:cubicBezTo>
                  <a:pt x="15406" y="19080"/>
                  <a:pt x="15445" y="19070"/>
                  <a:pt x="15642" y="18810"/>
                </a:cubicBezTo>
                <a:cubicBezTo>
                  <a:pt x="15821" y="18574"/>
                  <a:pt x="15881" y="18548"/>
                  <a:pt x="15939" y="18679"/>
                </a:cubicBezTo>
                <a:cubicBezTo>
                  <a:pt x="16022" y="18867"/>
                  <a:pt x="15989" y="19110"/>
                  <a:pt x="15888" y="19054"/>
                </a:cubicBezTo>
                <a:cubicBezTo>
                  <a:pt x="15800" y="19006"/>
                  <a:pt x="15796" y="19073"/>
                  <a:pt x="15858" y="19519"/>
                </a:cubicBezTo>
                <a:cubicBezTo>
                  <a:pt x="15888" y="19728"/>
                  <a:pt x="15959" y="19919"/>
                  <a:pt x="16023" y="19958"/>
                </a:cubicBezTo>
                <a:cubicBezTo>
                  <a:pt x="16086" y="19995"/>
                  <a:pt x="16317" y="20118"/>
                  <a:pt x="16536" y="20234"/>
                </a:cubicBezTo>
                <a:cubicBezTo>
                  <a:pt x="16755" y="20350"/>
                  <a:pt x="17046" y="20532"/>
                  <a:pt x="17183" y="20635"/>
                </a:cubicBezTo>
                <a:cubicBezTo>
                  <a:pt x="17320" y="20738"/>
                  <a:pt x="17659" y="20856"/>
                  <a:pt x="17938" y="20899"/>
                </a:cubicBezTo>
                <a:cubicBezTo>
                  <a:pt x="18216" y="20942"/>
                  <a:pt x="18478" y="21015"/>
                  <a:pt x="18520" y="21058"/>
                </a:cubicBezTo>
                <a:cubicBezTo>
                  <a:pt x="18561" y="21101"/>
                  <a:pt x="18639" y="21069"/>
                  <a:pt x="18692" y="20991"/>
                </a:cubicBezTo>
                <a:cubicBezTo>
                  <a:pt x="18746" y="20913"/>
                  <a:pt x="18888" y="20815"/>
                  <a:pt x="19007" y="20775"/>
                </a:cubicBezTo>
                <a:cubicBezTo>
                  <a:pt x="19142" y="20728"/>
                  <a:pt x="19292" y="20551"/>
                  <a:pt x="19407" y="20298"/>
                </a:cubicBezTo>
                <a:cubicBezTo>
                  <a:pt x="19509" y="20076"/>
                  <a:pt x="19616" y="19897"/>
                  <a:pt x="19646" y="19897"/>
                </a:cubicBezTo>
                <a:cubicBezTo>
                  <a:pt x="19675" y="19897"/>
                  <a:pt x="19721" y="19743"/>
                  <a:pt x="19747" y="19557"/>
                </a:cubicBezTo>
                <a:cubicBezTo>
                  <a:pt x="19773" y="19371"/>
                  <a:pt x="19820" y="19220"/>
                  <a:pt x="19851" y="19220"/>
                </a:cubicBezTo>
                <a:cubicBezTo>
                  <a:pt x="19882" y="19220"/>
                  <a:pt x="19894" y="19124"/>
                  <a:pt x="19878" y="19010"/>
                </a:cubicBezTo>
                <a:cubicBezTo>
                  <a:pt x="19862" y="18894"/>
                  <a:pt x="19879" y="18771"/>
                  <a:pt x="19919" y="18730"/>
                </a:cubicBezTo>
                <a:cubicBezTo>
                  <a:pt x="19958" y="18689"/>
                  <a:pt x="20111" y="18245"/>
                  <a:pt x="20259" y="17744"/>
                </a:cubicBezTo>
                <a:cubicBezTo>
                  <a:pt x="20460" y="17063"/>
                  <a:pt x="20518" y="16771"/>
                  <a:pt x="20491" y="16574"/>
                </a:cubicBezTo>
                <a:cubicBezTo>
                  <a:pt x="20444" y="16222"/>
                  <a:pt x="20476" y="16107"/>
                  <a:pt x="20620" y="16107"/>
                </a:cubicBezTo>
                <a:cubicBezTo>
                  <a:pt x="20709" y="16107"/>
                  <a:pt x="20803" y="15878"/>
                  <a:pt x="20990" y="15207"/>
                </a:cubicBezTo>
                <a:cubicBezTo>
                  <a:pt x="21128" y="14712"/>
                  <a:pt x="21240" y="14239"/>
                  <a:pt x="21240" y="14157"/>
                </a:cubicBezTo>
                <a:cubicBezTo>
                  <a:pt x="21240" y="14075"/>
                  <a:pt x="21188" y="13830"/>
                  <a:pt x="21125" y="13614"/>
                </a:cubicBezTo>
                <a:lnTo>
                  <a:pt x="21009" y="13222"/>
                </a:lnTo>
                <a:lnTo>
                  <a:pt x="21274" y="12262"/>
                </a:lnTo>
                <a:cubicBezTo>
                  <a:pt x="21446" y="11641"/>
                  <a:pt x="21531" y="11280"/>
                  <a:pt x="21530" y="11015"/>
                </a:cubicBezTo>
                <a:cubicBezTo>
                  <a:pt x="21529" y="10750"/>
                  <a:pt x="21441" y="10581"/>
                  <a:pt x="21266" y="10348"/>
                </a:cubicBezTo>
                <a:cubicBezTo>
                  <a:pt x="21115" y="10147"/>
                  <a:pt x="20991" y="9922"/>
                  <a:pt x="20991" y="9848"/>
                </a:cubicBezTo>
                <a:cubicBezTo>
                  <a:pt x="20991" y="9774"/>
                  <a:pt x="21094" y="9320"/>
                  <a:pt x="21218" y="8837"/>
                </a:cubicBezTo>
                <a:cubicBezTo>
                  <a:pt x="21367" y="8259"/>
                  <a:pt x="21433" y="7872"/>
                  <a:pt x="21414" y="7708"/>
                </a:cubicBezTo>
                <a:cubicBezTo>
                  <a:pt x="21375" y="7373"/>
                  <a:pt x="21115" y="7160"/>
                  <a:pt x="20782" y="7190"/>
                </a:cubicBezTo>
                <a:cubicBezTo>
                  <a:pt x="20450" y="7219"/>
                  <a:pt x="20359" y="7109"/>
                  <a:pt x="20456" y="6789"/>
                </a:cubicBezTo>
                <a:cubicBezTo>
                  <a:pt x="20494" y="6666"/>
                  <a:pt x="20610" y="6178"/>
                  <a:pt x="20715" y="5705"/>
                </a:cubicBezTo>
                <a:lnTo>
                  <a:pt x="20905" y="4846"/>
                </a:lnTo>
                <a:lnTo>
                  <a:pt x="20801" y="4563"/>
                </a:lnTo>
                <a:cubicBezTo>
                  <a:pt x="20699" y="4286"/>
                  <a:pt x="20693" y="4288"/>
                  <a:pt x="20408" y="4525"/>
                </a:cubicBezTo>
                <a:cubicBezTo>
                  <a:pt x="19816" y="5020"/>
                  <a:pt x="19646" y="4796"/>
                  <a:pt x="19831" y="3765"/>
                </a:cubicBezTo>
                <a:cubicBezTo>
                  <a:pt x="19985" y="2911"/>
                  <a:pt x="20016" y="2379"/>
                  <a:pt x="19924" y="2172"/>
                </a:cubicBezTo>
                <a:cubicBezTo>
                  <a:pt x="19809" y="1912"/>
                  <a:pt x="19620" y="2107"/>
                  <a:pt x="19366" y="2741"/>
                </a:cubicBezTo>
                <a:cubicBezTo>
                  <a:pt x="19148" y="3289"/>
                  <a:pt x="19138" y="3298"/>
                  <a:pt x="19009" y="3097"/>
                </a:cubicBezTo>
                <a:cubicBezTo>
                  <a:pt x="18896" y="2921"/>
                  <a:pt x="18878" y="2814"/>
                  <a:pt x="18890" y="2360"/>
                </a:cubicBezTo>
                <a:cubicBezTo>
                  <a:pt x="18916" y="1383"/>
                  <a:pt x="18857" y="714"/>
                  <a:pt x="18738" y="630"/>
                </a:cubicBezTo>
                <a:cubicBezTo>
                  <a:pt x="18599" y="531"/>
                  <a:pt x="18465" y="857"/>
                  <a:pt x="18347" y="1574"/>
                </a:cubicBezTo>
                <a:cubicBezTo>
                  <a:pt x="18132" y="2876"/>
                  <a:pt x="17897" y="2696"/>
                  <a:pt x="17754" y="1123"/>
                </a:cubicBezTo>
                <a:cubicBezTo>
                  <a:pt x="17697" y="483"/>
                  <a:pt x="17593" y="137"/>
                  <a:pt x="17460" y="137"/>
                </a:cubicBezTo>
                <a:cubicBezTo>
                  <a:pt x="17394" y="137"/>
                  <a:pt x="17327" y="430"/>
                  <a:pt x="17208" y="1253"/>
                </a:cubicBezTo>
                <a:cubicBezTo>
                  <a:pt x="17013" y="2594"/>
                  <a:pt x="16992" y="2668"/>
                  <a:pt x="16890" y="2347"/>
                </a:cubicBezTo>
                <a:cubicBezTo>
                  <a:pt x="16256" y="340"/>
                  <a:pt x="16225" y="333"/>
                  <a:pt x="16016" y="2064"/>
                </a:cubicBezTo>
                <a:cubicBezTo>
                  <a:pt x="15956" y="2565"/>
                  <a:pt x="15884" y="3012"/>
                  <a:pt x="15857" y="3056"/>
                </a:cubicBezTo>
                <a:cubicBezTo>
                  <a:pt x="15831" y="3100"/>
                  <a:pt x="15760" y="3048"/>
                  <a:pt x="15700" y="2941"/>
                </a:cubicBezTo>
                <a:cubicBezTo>
                  <a:pt x="15639" y="2835"/>
                  <a:pt x="15504" y="2672"/>
                  <a:pt x="15399" y="2579"/>
                </a:cubicBezTo>
                <a:cubicBezTo>
                  <a:pt x="15230" y="2428"/>
                  <a:pt x="15202" y="2435"/>
                  <a:pt x="15140" y="2658"/>
                </a:cubicBezTo>
                <a:cubicBezTo>
                  <a:pt x="15102" y="2796"/>
                  <a:pt x="15044" y="3238"/>
                  <a:pt x="15010" y="3638"/>
                </a:cubicBezTo>
                <a:cubicBezTo>
                  <a:pt x="14934" y="4548"/>
                  <a:pt x="14839" y="4863"/>
                  <a:pt x="14624" y="4935"/>
                </a:cubicBezTo>
                <a:cubicBezTo>
                  <a:pt x="14416" y="5005"/>
                  <a:pt x="14369" y="5128"/>
                  <a:pt x="14326" y="5695"/>
                </a:cubicBezTo>
                <a:cubicBezTo>
                  <a:pt x="14293" y="6134"/>
                  <a:pt x="14290" y="6139"/>
                  <a:pt x="13971" y="6188"/>
                </a:cubicBezTo>
                <a:cubicBezTo>
                  <a:pt x="13793" y="6216"/>
                  <a:pt x="13584" y="6253"/>
                  <a:pt x="13506" y="6268"/>
                </a:cubicBezTo>
                <a:cubicBezTo>
                  <a:pt x="13408" y="6286"/>
                  <a:pt x="13341" y="6201"/>
                  <a:pt x="13291" y="5997"/>
                </a:cubicBezTo>
                <a:cubicBezTo>
                  <a:pt x="13223" y="5724"/>
                  <a:pt x="13230" y="5669"/>
                  <a:pt x="13376" y="5253"/>
                </a:cubicBezTo>
                <a:cubicBezTo>
                  <a:pt x="13599" y="4619"/>
                  <a:pt x="13733" y="3872"/>
                  <a:pt x="13660" y="3673"/>
                </a:cubicBezTo>
                <a:cubicBezTo>
                  <a:pt x="13563" y="3410"/>
                  <a:pt x="13261" y="3501"/>
                  <a:pt x="13050" y="3854"/>
                </a:cubicBezTo>
                <a:cubicBezTo>
                  <a:pt x="12818" y="4244"/>
                  <a:pt x="12714" y="4275"/>
                  <a:pt x="12625" y="3985"/>
                </a:cubicBezTo>
                <a:cubicBezTo>
                  <a:pt x="12572" y="3812"/>
                  <a:pt x="12576" y="3647"/>
                  <a:pt x="12644" y="3059"/>
                </a:cubicBezTo>
                <a:cubicBezTo>
                  <a:pt x="12755" y="2101"/>
                  <a:pt x="12750" y="1668"/>
                  <a:pt x="12626" y="1488"/>
                </a:cubicBezTo>
                <a:cubicBezTo>
                  <a:pt x="12497" y="1301"/>
                  <a:pt x="12295" y="1608"/>
                  <a:pt x="12139" y="2226"/>
                </a:cubicBezTo>
                <a:cubicBezTo>
                  <a:pt x="12078" y="2468"/>
                  <a:pt x="11970" y="2750"/>
                  <a:pt x="11900" y="2852"/>
                </a:cubicBezTo>
                <a:cubicBezTo>
                  <a:pt x="11785" y="3020"/>
                  <a:pt x="11763" y="3011"/>
                  <a:pt x="11701" y="2779"/>
                </a:cubicBezTo>
                <a:cubicBezTo>
                  <a:pt x="11662" y="2633"/>
                  <a:pt x="11632" y="2203"/>
                  <a:pt x="11632" y="1794"/>
                </a:cubicBezTo>
                <a:cubicBezTo>
                  <a:pt x="11632" y="912"/>
                  <a:pt x="11525" y="282"/>
                  <a:pt x="11373" y="273"/>
                </a:cubicBezTo>
                <a:cubicBezTo>
                  <a:pt x="11291" y="269"/>
                  <a:pt x="11126" y="914"/>
                  <a:pt x="11066" y="1476"/>
                </a:cubicBezTo>
                <a:cubicBezTo>
                  <a:pt x="10943" y="2617"/>
                  <a:pt x="10649" y="2623"/>
                  <a:pt x="10536" y="1485"/>
                </a:cubicBezTo>
                <a:cubicBezTo>
                  <a:pt x="10463" y="741"/>
                  <a:pt x="10286" y="212"/>
                  <a:pt x="10152" y="328"/>
                </a:cubicBezTo>
                <a:cubicBezTo>
                  <a:pt x="10018" y="443"/>
                  <a:pt x="9983" y="685"/>
                  <a:pt x="9945" y="1746"/>
                </a:cubicBezTo>
                <a:cubicBezTo>
                  <a:pt x="9902" y="2958"/>
                  <a:pt x="9804" y="3108"/>
                  <a:pt x="9547" y="2353"/>
                </a:cubicBezTo>
                <a:cubicBezTo>
                  <a:pt x="9277" y="1561"/>
                  <a:pt x="9120" y="1305"/>
                  <a:pt x="8963" y="1412"/>
                </a:cubicBezTo>
                <a:cubicBezTo>
                  <a:pt x="8846" y="1492"/>
                  <a:pt x="8835" y="1549"/>
                  <a:pt x="8865" y="1937"/>
                </a:cubicBezTo>
                <a:cubicBezTo>
                  <a:pt x="8931" y="2814"/>
                  <a:pt x="8955" y="4023"/>
                  <a:pt x="8908" y="4102"/>
                </a:cubicBezTo>
                <a:cubicBezTo>
                  <a:pt x="8882" y="4147"/>
                  <a:pt x="8739" y="4008"/>
                  <a:pt x="8590" y="3791"/>
                </a:cubicBezTo>
                <a:cubicBezTo>
                  <a:pt x="8287" y="3347"/>
                  <a:pt x="7976" y="3255"/>
                  <a:pt x="7928" y="3597"/>
                </a:cubicBezTo>
                <a:cubicBezTo>
                  <a:pt x="7911" y="3714"/>
                  <a:pt x="7898" y="4290"/>
                  <a:pt x="7898" y="4875"/>
                </a:cubicBezTo>
                <a:cubicBezTo>
                  <a:pt x="7898" y="5460"/>
                  <a:pt x="7881" y="5969"/>
                  <a:pt x="7860" y="6004"/>
                </a:cubicBezTo>
                <a:cubicBezTo>
                  <a:pt x="7839" y="6039"/>
                  <a:pt x="7698" y="6087"/>
                  <a:pt x="7548" y="6109"/>
                </a:cubicBezTo>
                <a:lnTo>
                  <a:pt x="7276" y="6147"/>
                </a:lnTo>
                <a:lnTo>
                  <a:pt x="7262" y="5679"/>
                </a:lnTo>
                <a:cubicBezTo>
                  <a:pt x="7254" y="5422"/>
                  <a:pt x="7221" y="5067"/>
                  <a:pt x="7188" y="4894"/>
                </a:cubicBezTo>
                <a:cubicBezTo>
                  <a:pt x="7136" y="4612"/>
                  <a:pt x="7101" y="4584"/>
                  <a:pt x="6856" y="4624"/>
                </a:cubicBezTo>
                <a:lnTo>
                  <a:pt x="6581" y="4668"/>
                </a:lnTo>
                <a:lnTo>
                  <a:pt x="6502" y="3485"/>
                </a:lnTo>
                <a:cubicBezTo>
                  <a:pt x="6457" y="2834"/>
                  <a:pt x="6406" y="2263"/>
                  <a:pt x="6389" y="2216"/>
                </a:cubicBezTo>
                <a:cubicBezTo>
                  <a:pt x="6322" y="2034"/>
                  <a:pt x="5996" y="2337"/>
                  <a:pt x="5784" y="2776"/>
                </a:cubicBezTo>
                <a:cubicBezTo>
                  <a:pt x="5661" y="3031"/>
                  <a:pt x="5552" y="3195"/>
                  <a:pt x="5540" y="3142"/>
                </a:cubicBezTo>
                <a:cubicBezTo>
                  <a:pt x="5507" y="2992"/>
                  <a:pt x="5410" y="1610"/>
                  <a:pt x="5398" y="1113"/>
                </a:cubicBezTo>
                <a:cubicBezTo>
                  <a:pt x="5374" y="178"/>
                  <a:pt x="5029" y="463"/>
                  <a:pt x="4763" y="1638"/>
                </a:cubicBezTo>
                <a:cubicBezTo>
                  <a:pt x="4681" y="2003"/>
                  <a:pt x="4580" y="2302"/>
                  <a:pt x="4539" y="2302"/>
                </a:cubicBezTo>
                <a:cubicBezTo>
                  <a:pt x="4448" y="2302"/>
                  <a:pt x="4331" y="1828"/>
                  <a:pt x="4287" y="1285"/>
                </a:cubicBezTo>
                <a:cubicBezTo>
                  <a:pt x="4198" y="179"/>
                  <a:pt x="4160" y="0"/>
                  <a:pt x="4019" y="0"/>
                </a:cubicBezTo>
                <a:close/>
                <a:moveTo>
                  <a:pt x="16910" y="9632"/>
                </a:moveTo>
                <a:cubicBezTo>
                  <a:pt x="17102" y="9607"/>
                  <a:pt x="17466" y="9821"/>
                  <a:pt x="17702" y="10147"/>
                </a:cubicBezTo>
                <a:cubicBezTo>
                  <a:pt x="17979" y="10530"/>
                  <a:pt x="18428" y="11663"/>
                  <a:pt x="18368" y="11826"/>
                </a:cubicBezTo>
                <a:cubicBezTo>
                  <a:pt x="18315" y="11970"/>
                  <a:pt x="17892" y="11902"/>
                  <a:pt x="17673" y="11715"/>
                </a:cubicBezTo>
                <a:cubicBezTo>
                  <a:pt x="17558" y="11618"/>
                  <a:pt x="17390" y="11414"/>
                  <a:pt x="17299" y="11260"/>
                </a:cubicBezTo>
                <a:cubicBezTo>
                  <a:pt x="17049" y="10838"/>
                  <a:pt x="16743" y="9930"/>
                  <a:pt x="16786" y="9740"/>
                </a:cubicBezTo>
                <a:cubicBezTo>
                  <a:pt x="16801" y="9673"/>
                  <a:pt x="16846" y="9641"/>
                  <a:pt x="16910" y="9632"/>
                </a:cubicBezTo>
                <a:close/>
                <a:moveTo>
                  <a:pt x="4158" y="9651"/>
                </a:moveTo>
                <a:cubicBezTo>
                  <a:pt x="4260" y="9626"/>
                  <a:pt x="4368" y="9628"/>
                  <a:pt x="4483" y="9661"/>
                </a:cubicBezTo>
                <a:cubicBezTo>
                  <a:pt x="4648" y="9708"/>
                  <a:pt x="4814" y="9830"/>
                  <a:pt x="4851" y="9931"/>
                </a:cubicBezTo>
                <a:cubicBezTo>
                  <a:pt x="4908" y="10086"/>
                  <a:pt x="4884" y="10190"/>
                  <a:pt x="4703" y="10589"/>
                </a:cubicBezTo>
                <a:cubicBezTo>
                  <a:pt x="4441" y="11163"/>
                  <a:pt x="4328" y="11327"/>
                  <a:pt x="4024" y="11578"/>
                </a:cubicBezTo>
                <a:cubicBezTo>
                  <a:pt x="3755" y="11800"/>
                  <a:pt x="3349" y="11820"/>
                  <a:pt x="3168" y="11620"/>
                </a:cubicBezTo>
                <a:cubicBezTo>
                  <a:pt x="3043" y="11483"/>
                  <a:pt x="3044" y="11482"/>
                  <a:pt x="3331" y="10752"/>
                </a:cubicBezTo>
                <a:cubicBezTo>
                  <a:pt x="3598" y="10074"/>
                  <a:pt x="3853" y="9728"/>
                  <a:pt x="4158" y="9651"/>
                </a:cubicBezTo>
                <a:close/>
                <a:moveTo>
                  <a:pt x="10536" y="9686"/>
                </a:moveTo>
                <a:cubicBezTo>
                  <a:pt x="10978" y="9677"/>
                  <a:pt x="11283" y="10016"/>
                  <a:pt x="11596" y="10866"/>
                </a:cubicBezTo>
                <a:cubicBezTo>
                  <a:pt x="11815" y="11462"/>
                  <a:pt x="11799" y="11611"/>
                  <a:pt x="11487" y="11893"/>
                </a:cubicBezTo>
                <a:cubicBezTo>
                  <a:pt x="11394" y="11977"/>
                  <a:pt x="11181" y="12041"/>
                  <a:pt x="11014" y="12036"/>
                </a:cubicBezTo>
                <a:cubicBezTo>
                  <a:pt x="10522" y="12022"/>
                  <a:pt x="10128" y="11584"/>
                  <a:pt x="9819" y="10707"/>
                </a:cubicBezTo>
                <a:lnTo>
                  <a:pt x="9674" y="10294"/>
                </a:lnTo>
                <a:lnTo>
                  <a:pt x="9918" y="9995"/>
                </a:lnTo>
                <a:cubicBezTo>
                  <a:pt x="10098" y="9774"/>
                  <a:pt x="10262" y="9692"/>
                  <a:pt x="10536" y="9686"/>
                </a:cubicBezTo>
                <a:close/>
              </a:path>
            </a:pathLst>
          </a:custGeom>
          <a:ln w="12700">
            <a:miter lim="400000"/>
          </a:ln>
        </p:spPr>
      </p:pic>
      <p:sp>
        <p:nvSpPr>
          <p:cNvPr id="267" name="PRIDE"/>
          <p:cNvSpPr/>
          <p:nvPr/>
        </p:nvSpPr>
        <p:spPr>
          <a:xfrm>
            <a:off x="4326466" y="2654062"/>
            <a:ext cx="2613886" cy="1270001"/>
          </a:xfrm>
          <a:prstGeom prst="rightArrow">
            <a:avLst>
              <a:gd name="adj1" fmla="val 58052"/>
              <a:gd name="adj2" fmla="val 64000"/>
            </a:avLst>
          </a:prstGeom>
          <a:blipFill>
            <a:blip r:embed="rId5"/>
          </a:blipFill>
          <a:ln w="12700">
            <a:solidFill>
              <a:schemeClr val="accent3">
                <a:hueOff val="286721"/>
                <a:satOff val="29410"/>
                <a:lumOff val="9202"/>
              </a:schemeClr>
            </a:solidFill>
            <a:miter lim="400000"/>
          </a:ln>
          <a:effectLst>
            <a:outerShdw sx="100000" sy="100000" kx="0" ky="0" algn="b" rotWithShape="0" blurRad="215900" dist="98962" dir="1543842">
              <a:srgbClr val="000000">
                <a:alpha val="9904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PRIDE</a:t>
            </a:r>
          </a:p>
        </p:txBody>
      </p:sp>
      <p:sp>
        <p:nvSpPr>
          <p:cNvPr id="268" name="SELFISH"/>
          <p:cNvSpPr/>
          <p:nvPr/>
        </p:nvSpPr>
        <p:spPr>
          <a:xfrm>
            <a:off x="7131893" y="2654062"/>
            <a:ext cx="2613886" cy="1270001"/>
          </a:xfrm>
          <a:prstGeom prst="rightArrow">
            <a:avLst>
              <a:gd name="adj1" fmla="val 58052"/>
              <a:gd name="adj2" fmla="val 64000"/>
            </a:avLst>
          </a:prstGeom>
          <a:blipFill>
            <a:blip r:embed="rId5"/>
          </a:blipFill>
          <a:ln w="12700">
            <a:solidFill>
              <a:schemeClr val="accent3">
                <a:hueOff val="286721"/>
                <a:satOff val="29410"/>
                <a:lumOff val="9202"/>
              </a:schemeClr>
            </a:solidFill>
            <a:miter lim="400000"/>
          </a:ln>
          <a:effectLst>
            <a:outerShdw sx="100000" sy="100000" kx="0" ky="0" algn="b" rotWithShape="0" blurRad="215900" dist="98962" dir="1543842">
              <a:srgbClr val="000000">
                <a:alpha val="9904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SELFISH</a:t>
            </a:r>
          </a:p>
        </p:txBody>
      </p:sp>
      <p:sp>
        <p:nvSpPr>
          <p:cNvPr id="269" name="ALL SIN"/>
          <p:cNvSpPr/>
          <p:nvPr/>
        </p:nvSpPr>
        <p:spPr>
          <a:xfrm>
            <a:off x="9937320" y="2654062"/>
            <a:ext cx="2613886" cy="1270001"/>
          </a:xfrm>
          <a:prstGeom prst="rightArrow">
            <a:avLst>
              <a:gd name="adj1" fmla="val 58052"/>
              <a:gd name="adj2" fmla="val 64000"/>
            </a:avLst>
          </a:prstGeom>
          <a:blipFill>
            <a:blip r:embed="rId5"/>
          </a:blipFill>
          <a:ln w="12700">
            <a:solidFill>
              <a:schemeClr val="accent3">
                <a:hueOff val="286721"/>
                <a:satOff val="29410"/>
                <a:lumOff val="9202"/>
              </a:schemeClr>
            </a:solidFill>
            <a:miter lim="400000"/>
          </a:ln>
          <a:effectLst>
            <a:outerShdw sx="100000" sy="100000" kx="0" ky="0" algn="b" rotWithShape="0" blurRad="215900" dist="98962" dir="1543842">
              <a:srgbClr val="000000">
                <a:alpha val="9904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ALL SIN</a:t>
            </a:r>
          </a:p>
        </p:txBody>
      </p:sp>
      <p:sp>
        <p:nvSpPr>
          <p:cNvPr id="270" name="Reject God’s authority -. 1:18-21…"/>
          <p:cNvSpPr/>
          <p:nvPr/>
        </p:nvSpPr>
        <p:spPr>
          <a:xfrm>
            <a:off x="4498116" y="5993660"/>
            <a:ext cx="8190204" cy="3332561"/>
          </a:xfrm>
          <a:prstGeom prst="rect">
            <a:avLst/>
          </a:prstGeom>
          <a:ln w="12700">
            <a:miter lim="400000"/>
          </a:ln>
          <a:effectLst>
            <a:outerShdw sx="100000" sy="100000" kx="0" ky="0" algn="b" rotWithShape="0" blurRad="215900" dist="98962" dir="1543842">
              <a:srgbClr val="000000">
                <a:alpha val="4620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35280" indent="-335280" algn="l">
              <a:spcBef>
                <a:spcPts val="2300"/>
              </a:spcBef>
              <a:buSzPct val="61000"/>
              <a:buBlip>
                <a:blip r:embed="rId6"/>
              </a:buBlip>
              <a:defRPr sz="4000">
                <a:solidFill>
                  <a:srgbClr val="5F5857"/>
                </a:solidFill>
              </a:defRPr>
            </a:pPr>
            <a:r>
              <a:rPr b="1"/>
              <a:t>Reject God’s authority</a:t>
            </a:r>
            <a:r>
              <a:t> -</a:t>
            </a:r>
            <a:r>
              <a:rPr i="1"/>
              <a:t>. 1:18-21</a:t>
            </a:r>
          </a:p>
          <a:p>
            <a:pPr marL="335280" indent="-335280" algn="l">
              <a:spcBef>
                <a:spcPts val="2300"/>
              </a:spcBef>
              <a:buSzPct val="61000"/>
              <a:buBlip>
                <a:blip r:embed="rId6"/>
              </a:buBlip>
              <a:defRPr sz="4000">
                <a:solidFill>
                  <a:srgbClr val="5F5857"/>
                </a:solidFill>
              </a:defRPr>
            </a:pPr>
            <a:r>
              <a:rPr b="1"/>
              <a:t>Self Exaltation</a:t>
            </a:r>
            <a:r>
              <a:t> - </a:t>
            </a:r>
            <a:r>
              <a:rPr i="1"/>
              <a:t>1:22- 23</a:t>
            </a:r>
          </a:p>
          <a:p>
            <a:pPr marL="335280" indent="-335280" algn="l">
              <a:spcBef>
                <a:spcPts val="2300"/>
              </a:spcBef>
              <a:buSzPct val="61000"/>
              <a:buBlip>
                <a:blip r:embed="rId6"/>
              </a:buBlip>
              <a:defRPr sz="4000">
                <a:solidFill>
                  <a:srgbClr val="5F5857"/>
                </a:solidFill>
              </a:defRPr>
            </a:pPr>
            <a:r>
              <a:rPr b="1"/>
              <a:t>Self Worship &amp; Service</a:t>
            </a:r>
            <a:r>
              <a:t> - </a:t>
            </a:r>
            <a:r>
              <a:rPr i="1"/>
              <a:t>1:24-25</a:t>
            </a:r>
          </a:p>
          <a:p>
            <a:pPr marL="335280" indent="-335280" algn="l">
              <a:spcBef>
                <a:spcPts val="2300"/>
              </a:spcBef>
              <a:buSzPct val="61000"/>
              <a:buBlip>
                <a:blip r:embed="rId6"/>
              </a:buBlip>
              <a:defRPr sz="4000">
                <a:solidFill>
                  <a:srgbClr val="5F5857"/>
                </a:solidFill>
              </a:defRPr>
            </a:pPr>
            <a:r>
              <a:rPr b="1"/>
              <a:t>Self Destruction</a:t>
            </a:r>
            <a:r>
              <a:t> - </a:t>
            </a:r>
            <a:r>
              <a:rPr i="1"/>
              <a:t>1:26-32</a:t>
            </a:r>
          </a:p>
        </p:txBody>
      </p:sp>
      <p:sp>
        <p:nvSpPr>
          <p:cNvPr id="271" name="ROMANS 1:18-32"/>
          <p:cNvSpPr/>
          <p:nvPr/>
        </p:nvSpPr>
        <p:spPr>
          <a:xfrm>
            <a:off x="5686178" y="4689794"/>
            <a:ext cx="5275991" cy="948466"/>
          </a:xfrm>
          <a:prstGeom prst="roundRect">
            <a:avLst>
              <a:gd name="adj" fmla="val 20085"/>
            </a:avLst>
          </a:prstGeom>
          <a:blipFill>
            <a:blip r:embed="rId7"/>
          </a:blipFill>
          <a:ln w="12700">
            <a:miter lim="400000"/>
          </a:ln>
          <a:effectLst>
            <a:outerShdw sx="100000" sy="100000" kx="0" ky="0" algn="b" rotWithShape="0" blurRad="406400" dist="180167" dir="1543842">
              <a:srgbClr val="000000">
                <a:alpha val="98475"/>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400">
                <a:solidFill>
                  <a:srgbClr val="FFFFFF"/>
                </a:solidFill>
                <a:effectLst>
                  <a:outerShdw sx="100000" sy="100000" kx="0" ky="0" algn="b" rotWithShape="0" blurRad="38100" dist="12700" dir="5400000">
                    <a:srgbClr val="000000">
                      <a:alpha val="50000"/>
                    </a:srgbClr>
                  </a:outerShdw>
                </a:effectLst>
              </a:defRPr>
            </a:lvl1pPr>
          </a:lstStyle>
          <a:p>
            <a:pPr/>
            <a:r>
              <a:t>ROMANS 1:18-32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0">
                                            <p:bg/>
                                          </p:spTgt>
                                        </p:tgtEl>
                                        <p:attrNameLst>
                                          <p:attrName>style.visibility</p:attrName>
                                        </p:attrNameLst>
                                      </p:cBhvr>
                                      <p:to>
                                        <p:strVal val="visible"/>
                                      </p:to>
                                    </p:set>
                                    <p:animEffect filter="wipe(left)" transition="in">
                                      <p:cBhvr>
                                        <p:cTn id="7" dur="1500"/>
                                        <p:tgtEl>
                                          <p:spTgt spid="27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0">
                                            <p:txEl>
                                              <p:pRg st="0" end="0"/>
                                            </p:txEl>
                                          </p:spTgt>
                                        </p:tgtEl>
                                        <p:attrNameLst>
                                          <p:attrName>style.visibility</p:attrName>
                                        </p:attrNameLst>
                                      </p:cBhvr>
                                      <p:to>
                                        <p:strVal val="visible"/>
                                      </p:to>
                                    </p:set>
                                    <p:animEffect filter="wipe(left)" transition="in">
                                      <p:cBhvr>
                                        <p:cTn id="10" dur="1500"/>
                                        <p:tgtEl>
                                          <p:spTgt spid="2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0">
                                            <p:txEl>
                                              <p:pRg st="1" end="1"/>
                                            </p:txEl>
                                          </p:spTgt>
                                        </p:tgtEl>
                                        <p:attrNameLst>
                                          <p:attrName>style.visibility</p:attrName>
                                        </p:attrNameLst>
                                      </p:cBhvr>
                                      <p:to>
                                        <p:strVal val="visible"/>
                                      </p:to>
                                    </p:set>
                                    <p:animEffect filter="wipe(left)" transition="in">
                                      <p:cBhvr>
                                        <p:cTn id="15" dur="1500"/>
                                        <p:tgtEl>
                                          <p:spTgt spid="27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0">
                                            <p:txEl>
                                              <p:pRg st="2" end="2"/>
                                            </p:txEl>
                                          </p:spTgt>
                                        </p:tgtEl>
                                        <p:attrNameLst>
                                          <p:attrName>style.visibility</p:attrName>
                                        </p:attrNameLst>
                                      </p:cBhvr>
                                      <p:to>
                                        <p:strVal val="visible"/>
                                      </p:to>
                                    </p:set>
                                    <p:animEffect filter="wipe(left)" transition="in">
                                      <p:cBhvr>
                                        <p:cTn id="20" dur="1500"/>
                                        <p:tgtEl>
                                          <p:spTgt spid="27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0">
                                            <p:txEl>
                                              <p:pRg st="3" end="3"/>
                                            </p:txEl>
                                          </p:spTgt>
                                        </p:tgtEl>
                                        <p:attrNameLst>
                                          <p:attrName>style.visibility</p:attrName>
                                        </p:attrNameLst>
                                      </p:cBhvr>
                                      <p:to>
                                        <p:strVal val="visible"/>
                                      </p:to>
                                    </p:set>
                                    <p:animEffect filter="wipe(left)" transition="in">
                                      <p:cBhvr>
                                        <p:cTn id="25" dur="1500"/>
                                        <p:tgtEl>
                                          <p:spTgt spid="27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76" name="Group"/>
          <p:cNvGrpSpPr/>
          <p:nvPr/>
        </p:nvGrpSpPr>
        <p:grpSpPr>
          <a:xfrm>
            <a:off x="279400" y="135466"/>
            <a:ext cx="12446000" cy="1752866"/>
            <a:chOff x="0" y="0"/>
            <a:chExt cx="12446000" cy="1752864"/>
          </a:xfrm>
        </p:grpSpPr>
        <p:sp>
          <p:nvSpPr>
            <p:cNvPr id="273"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74" name="pasted-image.tiff" descr="pasted-image.tiff"/>
            <p:cNvPicPr>
              <a:picLocks noChangeAspect="1"/>
            </p:cNvPicPr>
            <p:nvPr/>
          </p:nvPicPr>
          <p:blipFill>
            <a:blip r:embed="rId2">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275"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pic>
        <p:nvPicPr>
          <p:cNvPr id="277" name="Line" descr="Line"/>
          <p:cNvPicPr>
            <a:picLocks noChangeAspect="0"/>
          </p:cNvPicPr>
          <p:nvPr/>
        </p:nvPicPr>
        <p:blipFill>
          <a:blip r:embed="rId3">
            <a:extLst/>
          </a:blip>
          <a:stretch>
            <a:fillRect/>
          </a:stretch>
        </p:blipFill>
        <p:spPr>
          <a:xfrm>
            <a:off x="3559268" y="3919030"/>
            <a:ext cx="8771913" cy="687454"/>
          </a:xfrm>
          <a:prstGeom prst="rect">
            <a:avLst/>
          </a:prstGeom>
        </p:spPr>
      </p:pic>
      <p:sp>
        <p:nvSpPr>
          <p:cNvPr id="279" name="2 Timothy 3:1–9 (NKJV)…"/>
          <p:cNvSpPr/>
          <p:nvPr/>
        </p:nvSpPr>
        <p:spPr>
          <a:xfrm>
            <a:off x="371630" y="2074333"/>
            <a:ext cx="12261540" cy="7073901"/>
          </a:xfrm>
          <a:prstGeom prst="rect">
            <a:avLst/>
          </a:prstGeom>
          <a:ln w="12700">
            <a:miter lim="400000"/>
          </a:ln>
          <a:effectLst>
            <a:outerShdw sx="100000" sy="100000" kx="0" ky="0" algn="b" rotWithShape="0" blurRad="215900" dist="98962" dir="1543842">
              <a:srgbClr val="000000">
                <a:alpha val="4661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700"/>
              </a:spcBef>
              <a:defRPr sz="4400">
                <a:solidFill>
                  <a:srgbClr val="000000"/>
                </a:solidFill>
                <a:latin typeface="Thames Nude Roman"/>
                <a:ea typeface="Thames Nude Roman"/>
                <a:cs typeface="Thames Nude Roman"/>
                <a:sym typeface="Thames Nude Roman"/>
              </a:defRPr>
            </a:pPr>
            <a:r>
              <a:t>2 Timothy 3:1–9 (NKJV)</a:t>
            </a:r>
          </a:p>
          <a:p>
            <a:pPr defTabSz="457200">
              <a:defRPr sz="4300">
                <a:solidFill>
                  <a:srgbClr val="000000"/>
                </a:solidFill>
                <a:latin typeface="Hoefler Text"/>
                <a:ea typeface="Hoefler Text"/>
                <a:cs typeface="Hoefler Text"/>
                <a:sym typeface="Hoefler Text"/>
              </a:defRPr>
            </a:pPr>
            <a:r>
              <a:rPr baseline="31999"/>
              <a:t>1</a:t>
            </a:r>
            <a:r>
              <a:t> But know this, that in the last days perilous times will come: </a:t>
            </a:r>
            <a:r>
              <a:rPr baseline="31999"/>
              <a:t>2</a:t>
            </a:r>
            <a:r>
              <a:t> For men will be lovers of themselves, lovers of money, boasters, proud, blasphemers, disobedient to parents, unthankful, unholy, </a:t>
            </a:r>
            <a:r>
              <a:rPr baseline="31999"/>
              <a:t>3</a:t>
            </a:r>
            <a:r>
              <a:t> unloving, unforgiving, slanderers, without self-control, brutal, despisers of good, </a:t>
            </a:r>
            <a:r>
              <a:rPr baseline="31999"/>
              <a:t>4</a:t>
            </a:r>
            <a:r>
              <a:t> traitors, headstrong, haughty, lovers of pleasure rather than lovers of God, </a:t>
            </a:r>
            <a:r>
              <a:rPr baseline="31999"/>
              <a:t>5</a:t>
            </a:r>
            <a:r>
              <a:t> having a form of godliness but denying its power. And from such people turn away!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tgtEl>
                                        <p:attrNameLst>
                                          <p:attrName>style.visibility</p:attrName>
                                        </p:attrNameLst>
                                      </p:cBhvr>
                                      <p:to>
                                        <p:strVal val="visible"/>
                                      </p:to>
                                    </p:set>
                                    <p:animEffect filter="wipe(left)" transition="in">
                                      <p:cBhvr>
                                        <p:cTn id="7" dur="5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84" name="Group"/>
          <p:cNvGrpSpPr/>
          <p:nvPr/>
        </p:nvGrpSpPr>
        <p:grpSpPr>
          <a:xfrm>
            <a:off x="279400" y="135466"/>
            <a:ext cx="12446000" cy="1752866"/>
            <a:chOff x="0" y="0"/>
            <a:chExt cx="12446000" cy="1752864"/>
          </a:xfrm>
        </p:grpSpPr>
        <p:sp>
          <p:nvSpPr>
            <p:cNvPr id="281"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82" name="pasted-image.tiff" descr="pasted-image.tiff"/>
            <p:cNvPicPr>
              <a:picLocks noChangeAspect="1"/>
            </p:cNvPicPr>
            <p:nvPr/>
          </p:nvPicPr>
          <p:blipFill>
            <a:blip r:embed="rId2">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283"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sp>
        <p:nvSpPr>
          <p:cNvPr id="285" name="2 Timothy 3:1–9 (NKJV)…"/>
          <p:cNvSpPr/>
          <p:nvPr/>
        </p:nvSpPr>
        <p:spPr>
          <a:xfrm>
            <a:off x="371630" y="2074333"/>
            <a:ext cx="12261540" cy="6845301"/>
          </a:xfrm>
          <a:prstGeom prst="rect">
            <a:avLst/>
          </a:prstGeom>
          <a:ln w="12700">
            <a:miter lim="400000"/>
          </a:ln>
          <a:effectLst>
            <a:outerShdw sx="100000" sy="100000" kx="0" ky="0" algn="b" rotWithShape="0" blurRad="215900" dist="98962" dir="1543842">
              <a:srgbClr val="000000">
                <a:alpha val="4661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700"/>
              </a:spcBef>
              <a:defRPr sz="4400">
                <a:solidFill>
                  <a:srgbClr val="000000"/>
                </a:solidFill>
                <a:latin typeface="Thames Nude Roman"/>
                <a:ea typeface="Thames Nude Roman"/>
                <a:cs typeface="Thames Nude Roman"/>
                <a:sym typeface="Thames Nude Roman"/>
              </a:defRPr>
            </a:pPr>
            <a:r>
              <a:t>2 Timothy 3:1–9 (NKJV)</a:t>
            </a:r>
          </a:p>
          <a:p>
            <a:pPr defTabSz="457200">
              <a:defRPr>
                <a:solidFill>
                  <a:srgbClr val="000000"/>
                </a:solidFill>
                <a:latin typeface="Hoefler Text"/>
                <a:ea typeface="Hoefler Text"/>
                <a:cs typeface="Hoefler Text"/>
                <a:sym typeface="Hoefler Text"/>
              </a:defRPr>
            </a:pPr>
            <a:r>
              <a:rPr baseline="31999"/>
              <a:t>6</a:t>
            </a:r>
            <a:r>
              <a:t> For of this sort are those who creep into households and make captives of gullible women loaded down with sins, led away by various lusts, </a:t>
            </a:r>
            <a:r>
              <a:rPr baseline="31999"/>
              <a:t>7</a:t>
            </a:r>
            <a:r>
              <a:t> always learning and never able to come to the knowledge of the truth. </a:t>
            </a:r>
            <a:r>
              <a:rPr baseline="31999"/>
              <a:t>8</a:t>
            </a:r>
            <a:r>
              <a:t> Now as Jannes and Jambres resisted Moses, so do these also resist the truth: men of corrupt minds, disapproved concerning the faith; </a:t>
            </a:r>
            <a:r>
              <a:rPr baseline="31999"/>
              <a:t>9</a:t>
            </a:r>
            <a:r>
              <a:t> but they will progress no further, for their folly will be manifest to all, as theirs also was.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90" name="Group"/>
          <p:cNvGrpSpPr/>
          <p:nvPr/>
        </p:nvGrpSpPr>
        <p:grpSpPr>
          <a:xfrm>
            <a:off x="279400" y="135466"/>
            <a:ext cx="12446000" cy="1752866"/>
            <a:chOff x="0" y="0"/>
            <a:chExt cx="12446000" cy="1752864"/>
          </a:xfrm>
        </p:grpSpPr>
        <p:sp>
          <p:nvSpPr>
            <p:cNvPr id="287"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88" name="pasted-image.tiff" descr="pasted-image.tiff"/>
            <p:cNvPicPr>
              <a:picLocks noChangeAspect="1"/>
            </p:cNvPicPr>
            <p:nvPr/>
          </p:nvPicPr>
          <p:blipFill>
            <a:blip r:embed="rId2">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289"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sp>
        <p:nvSpPr>
          <p:cNvPr id="291" name="4 For certain men have crept in unnoticed, who long ago were marked out for this condemnation, ungodly men, who turn the grace of our God into lewdness and deny the only Lord God and our Lord Jesus Christ. — Jude 4 (NKJV)"/>
          <p:cNvSpPr/>
          <p:nvPr/>
        </p:nvSpPr>
        <p:spPr>
          <a:xfrm>
            <a:off x="350870" y="2402231"/>
            <a:ext cx="4251922" cy="6898020"/>
          </a:xfrm>
          <a:prstGeom prst="roundRect">
            <a:avLst>
              <a:gd name="adj" fmla="val 6216"/>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600">
                <a:solidFill>
                  <a:srgbClr val="FFFFFF"/>
                </a:solidFill>
                <a:effectLst>
                  <a:outerShdw sx="100000" sy="100000" kx="0" ky="0" algn="b" rotWithShape="0" blurRad="38100" dist="12700" dir="5400000">
                    <a:srgbClr val="000000">
                      <a:alpha val="50000"/>
                    </a:srgbClr>
                  </a:outerShdw>
                </a:effectLst>
              </a:defRPr>
            </a:pPr>
            <a:r>
              <a:rPr baseline="31999"/>
              <a:t>4</a:t>
            </a:r>
            <a:r>
              <a:t> For certain men have crept in unnoticed, who long ago were marked out for this condemnation, ungodly men, who turn the grace of our God into lewdness and deny the only Lord God and our Lord Jesus Christ. — Jude 4 (NKJV)</a:t>
            </a:r>
          </a:p>
        </p:txBody>
      </p:sp>
      <p:sp>
        <p:nvSpPr>
          <p:cNvPr id="292" name="5 But I want to remind you, though you once knew this, ……"/>
          <p:cNvSpPr/>
          <p:nvPr/>
        </p:nvSpPr>
        <p:spPr>
          <a:xfrm>
            <a:off x="4942879" y="2295241"/>
            <a:ext cx="7725496" cy="7112001"/>
          </a:xfrm>
          <a:prstGeom prst="rect">
            <a:avLst/>
          </a:prstGeom>
          <a:ln w="12700">
            <a:miter lim="400000"/>
          </a:ln>
          <a:effectLst>
            <a:outerShdw sx="100000" sy="100000" kx="0" ky="0" algn="b" rotWithShape="0" blurRad="215900" dist="98962" dir="1543842">
              <a:srgbClr val="000000">
                <a:alpha val="4620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defTabSz="457200">
              <a:spcBef>
                <a:spcPts val="1000"/>
              </a:spcBef>
              <a:defRPr sz="4000">
                <a:solidFill>
                  <a:srgbClr val="000000"/>
                </a:solidFill>
                <a:latin typeface="Hoefler Text"/>
                <a:ea typeface="Hoefler Text"/>
                <a:cs typeface="Hoefler Text"/>
                <a:sym typeface="Hoefler Text"/>
              </a:defRPr>
            </a:pPr>
            <a:r>
              <a:rPr baseline="31999"/>
              <a:t>5 </a:t>
            </a:r>
            <a:r>
              <a:t>But I want to remind you, though you once knew this, …</a:t>
            </a:r>
          </a:p>
          <a:p>
            <a:pPr lvl="1" marL="796289" indent="-377189" algn="l" defTabSz="457200">
              <a:spcBef>
                <a:spcPts val="1000"/>
              </a:spcBef>
              <a:buSzPct val="30000"/>
              <a:buBlip>
                <a:blip r:embed="rId4"/>
              </a:buBlip>
              <a:defRPr i="1" sz="3400">
                <a:solidFill>
                  <a:srgbClr val="000000"/>
                </a:solidFill>
                <a:latin typeface="Hoefler Text"/>
                <a:ea typeface="Hoefler Text"/>
                <a:cs typeface="Hoefler Text"/>
                <a:sym typeface="Hoefler Text"/>
              </a:defRPr>
            </a:pPr>
            <a:r>
              <a:rPr b="1"/>
              <a:t>Saved Israelites</a:t>
            </a:r>
            <a:r>
              <a:t> who “AFTERWARD did not believe” - (vs. 5; cf. 1 Cor. 10:1-11; Heb. 3:16)</a:t>
            </a:r>
          </a:p>
          <a:p>
            <a:pPr lvl="1" marL="796289" indent="-377189" algn="l" defTabSz="457200">
              <a:spcBef>
                <a:spcPts val="1000"/>
              </a:spcBef>
              <a:buSzPct val="30000"/>
              <a:buBlip>
                <a:blip r:embed="rId4"/>
              </a:buBlip>
              <a:defRPr i="1" sz="3400">
                <a:solidFill>
                  <a:srgbClr val="000000"/>
                </a:solidFill>
                <a:latin typeface="Hoefler Text"/>
                <a:ea typeface="Hoefler Text"/>
                <a:cs typeface="Hoefler Text"/>
                <a:sym typeface="Hoefler Text"/>
              </a:defRPr>
            </a:pPr>
            <a:r>
              <a:rPr b="1"/>
              <a:t>Angels</a:t>
            </a:r>
            <a:r>
              <a:t> who left their proper abode - (vs. 6; cf. 2 Pet. 2:4)</a:t>
            </a:r>
          </a:p>
          <a:p>
            <a:pPr lvl="1" marL="796289" indent="-377189" algn="l" defTabSz="457200">
              <a:spcBef>
                <a:spcPts val="1000"/>
              </a:spcBef>
              <a:buSzPct val="30000"/>
              <a:buBlip>
                <a:blip r:embed="rId4"/>
              </a:buBlip>
              <a:defRPr i="1" sz="3400">
                <a:solidFill>
                  <a:srgbClr val="000000"/>
                </a:solidFill>
                <a:latin typeface="Hoefler Text"/>
                <a:ea typeface="Hoefler Text"/>
                <a:cs typeface="Hoefler Text"/>
                <a:sym typeface="Hoefler Text"/>
              </a:defRPr>
            </a:pPr>
            <a:r>
              <a:rPr b="1"/>
              <a:t>Sodom &amp; Gomorrah</a:t>
            </a:r>
            <a:r>
              <a:t> — (vs. 7; Gen. 19:24; 2 Pet. 2:6)</a:t>
            </a:r>
          </a:p>
          <a:p>
            <a:pPr marL="457200" indent="-457200" algn="l" defTabSz="457200">
              <a:spcBef>
                <a:spcPts val="1000"/>
              </a:spcBef>
              <a:defRPr sz="3600">
                <a:solidFill>
                  <a:srgbClr val="000000"/>
                </a:solidFill>
                <a:latin typeface="Hoefler Text"/>
                <a:ea typeface="Hoefler Text"/>
                <a:cs typeface="Hoefler Text"/>
                <a:sym typeface="Hoefler Text"/>
              </a:defRPr>
            </a:pPr>
            <a:r>
              <a:rPr baseline="31999"/>
              <a:t>8 </a:t>
            </a:r>
            <a:r>
              <a:t>Likewise also these dreamers defile the flesh, reject authority, and speak evil of dignitaries.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2">
                                            <p:bg/>
                                          </p:spTgt>
                                        </p:tgtEl>
                                        <p:attrNameLst>
                                          <p:attrName>style.visibility</p:attrName>
                                        </p:attrNameLst>
                                      </p:cBhvr>
                                      <p:to>
                                        <p:strVal val="visible"/>
                                      </p:to>
                                    </p:set>
                                    <p:animEffect filter="wipe(left)" transition="in">
                                      <p:cBhvr>
                                        <p:cTn id="7" dur="500"/>
                                        <p:tgtEl>
                                          <p:spTgt spid="29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2">
                                            <p:txEl>
                                              <p:pRg st="0" end="0"/>
                                            </p:txEl>
                                          </p:spTgt>
                                        </p:tgtEl>
                                        <p:attrNameLst>
                                          <p:attrName>style.visibility</p:attrName>
                                        </p:attrNameLst>
                                      </p:cBhvr>
                                      <p:to>
                                        <p:strVal val="visible"/>
                                      </p:to>
                                    </p:set>
                                    <p:animEffect filter="wipe(left)" transition="in">
                                      <p:cBhvr>
                                        <p:cTn id="10" dur="500"/>
                                        <p:tgtEl>
                                          <p:spTgt spid="2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2">
                                            <p:txEl>
                                              <p:pRg st="1" end="1"/>
                                            </p:txEl>
                                          </p:spTgt>
                                        </p:tgtEl>
                                        <p:attrNameLst>
                                          <p:attrName>style.visibility</p:attrName>
                                        </p:attrNameLst>
                                      </p:cBhvr>
                                      <p:to>
                                        <p:strVal val="visible"/>
                                      </p:to>
                                    </p:set>
                                    <p:animEffect filter="wipe(left)" transition="in">
                                      <p:cBhvr>
                                        <p:cTn id="15" dur="500"/>
                                        <p:tgtEl>
                                          <p:spTgt spid="2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2">
                                            <p:txEl>
                                              <p:pRg st="2" end="2"/>
                                            </p:txEl>
                                          </p:spTgt>
                                        </p:tgtEl>
                                        <p:attrNameLst>
                                          <p:attrName>style.visibility</p:attrName>
                                        </p:attrNameLst>
                                      </p:cBhvr>
                                      <p:to>
                                        <p:strVal val="visible"/>
                                      </p:to>
                                    </p:set>
                                    <p:animEffect filter="wipe(left)" transition="in">
                                      <p:cBhvr>
                                        <p:cTn id="20" dur="500"/>
                                        <p:tgtEl>
                                          <p:spTgt spid="29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92">
                                            <p:txEl>
                                              <p:pRg st="3" end="3"/>
                                            </p:txEl>
                                          </p:spTgt>
                                        </p:tgtEl>
                                        <p:attrNameLst>
                                          <p:attrName>style.visibility</p:attrName>
                                        </p:attrNameLst>
                                      </p:cBhvr>
                                      <p:to>
                                        <p:strVal val="visible"/>
                                      </p:to>
                                    </p:set>
                                    <p:animEffect filter="wipe(left)" transition="in">
                                      <p:cBhvr>
                                        <p:cTn id="25" dur="500"/>
                                        <p:tgtEl>
                                          <p:spTgt spid="29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92">
                                            <p:txEl>
                                              <p:pRg st="4" end="4"/>
                                            </p:txEl>
                                          </p:spTgt>
                                        </p:tgtEl>
                                        <p:attrNameLst>
                                          <p:attrName>style.visibility</p:attrName>
                                        </p:attrNameLst>
                                      </p:cBhvr>
                                      <p:to>
                                        <p:strVal val="visible"/>
                                      </p:to>
                                    </p:set>
                                    <p:animEffect filter="wipe(left)" transition="in">
                                      <p:cBhvr>
                                        <p:cTn id="30" dur="500"/>
                                        <p:tgtEl>
                                          <p:spTgt spid="29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97" name="Group"/>
          <p:cNvGrpSpPr/>
          <p:nvPr/>
        </p:nvGrpSpPr>
        <p:grpSpPr>
          <a:xfrm>
            <a:off x="279400" y="135466"/>
            <a:ext cx="12446000" cy="1752866"/>
            <a:chOff x="0" y="0"/>
            <a:chExt cx="12446000" cy="1752864"/>
          </a:xfrm>
        </p:grpSpPr>
        <p:sp>
          <p:nvSpPr>
            <p:cNvPr id="294"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95" name="pasted-image.tiff" descr="pasted-image.tiff"/>
            <p:cNvPicPr>
              <a:picLocks noChangeAspect="1"/>
            </p:cNvPicPr>
            <p:nvPr/>
          </p:nvPicPr>
          <p:blipFill>
            <a:blip r:embed="rId2">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296"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sp>
        <p:nvSpPr>
          <p:cNvPr id="298" name="4 For certain men have crept in unnoticed, who long ago were marked out for this condemnation, ungodly men, who turn the grace of our God into lewdness and deny the only Lord God and our Lord Jesus Christ. — Jude 4 (NKJV)"/>
          <p:cNvSpPr/>
          <p:nvPr/>
        </p:nvSpPr>
        <p:spPr>
          <a:xfrm>
            <a:off x="350870" y="2402231"/>
            <a:ext cx="4251922" cy="6898020"/>
          </a:xfrm>
          <a:prstGeom prst="roundRect">
            <a:avLst>
              <a:gd name="adj" fmla="val 6216"/>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600">
                <a:solidFill>
                  <a:srgbClr val="FFFFFF"/>
                </a:solidFill>
                <a:effectLst>
                  <a:outerShdw sx="100000" sy="100000" kx="0" ky="0" algn="b" rotWithShape="0" blurRad="38100" dist="12700" dir="5400000">
                    <a:srgbClr val="000000">
                      <a:alpha val="50000"/>
                    </a:srgbClr>
                  </a:outerShdw>
                </a:effectLst>
              </a:defRPr>
            </a:pPr>
            <a:r>
              <a:rPr baseline="31999"/>
              <a:t>4</a:t>
            </a:r>
            <a:r>
              <a:t> For certain men have crept in unnoticed, who long ago were marked out for this condemnation, ungodly men, who turn the grace of our God into lewdness and deny the only Lord God and our Lord Jesus Christ. — Jude 4 (NKJV)</a:t>
            </a:r>
          </a:p>
        </p:txBody>
      </p:sp>
      <p:sp>
        <p:nvSpPr>
          <p:cNvPr id="299" name="Jude 10–11 (NKJV)…"/>
          <p:cNvSpPr/>
          <p:nvPr/>
        </p:nvSpPr>
        <p:spPr>
          <a:xfrm>
            <a:off x="5063212" y="2384141"/>
            <a:ext cx="7342360" cy="6934201"/>
          </a:xfrm>
          <a:prstGeom prst="rect">
            <a:avLst/>
          </a:prstGeom>
          <a:ln w="12700">
            <a:miter lim="400000"/>
          </a:ln>
          <a:effectLst>
            <a:outerShdw sx="100000" sy="100000" kx="0" ky="0" algn="b" rotWithShape="0" blurRad="215900" dist="98962" dir="1543842">
              <a:srgbClr val="000000">
                <a:alpha val="4620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000">
                <a:solidFill>
                  <a:srgbClr val="000000"/>
                </a:solidFill>
                <a:latin typeface="Thames Nude Roman"/>
                <a:ea typeface="Thames Nude Roman"/>
                <a:cs typeface="Thames Nude Roman"/>
                <a:sym typeface="Thames Nude Roman"/>
              </a:defRPr>
            </a:pPr>
            <a:r>
              <a:t>Jude 10–11 (NKJV)</a:t>
            </a:r>
          </a:p>
          <a:p>
            <a:pPr defTabSz="457200">
              <a:defRPr sz="4000">
                <a:solidFill>
                  <a:srgbClr val="000000"/>
                </a:solidFill>
                <a:latin typeface="Hoefler Text"/>
                <a:ea typeface="Hoefler Text"/>
                <a:cs typeface="Hoefler Text"/>
                <a:sym typeface="Hoefler Text"/>
              </a:defRPr>
            </a:pPr>
            <a:r>
              <a:rPr baseline="31999"/>
              <a:t>10</a:t>
            </a:r>
            <a:r>
              <a:t> But these speak evil of whatever they do not know; and whatever they know naturally, like brute beasts, in these things they corrupt themselves. </a:t>
            </a:r>
            <a:r>
              <a:rPr baseline="31999"/>
              <a:t>11</a:t>
            </a:r>
            <a:r>
              <a:t> Woe to them! For they have gone in the way of Cain, have run greedily in the error of Balaam for profit, and perished in the rebellion of Korah.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pasted-image.tiff" descr="pasted-image.tiff"/>
          <p:cNvPicPr>
            <a:picLocks noChangeAspect="0"/>
          </p:cNvPicPr>
          <p:nvPr/>
        </p:nvPicPr>
        <p:blipFill>
          <a:blip r:embed="rId2">
            <a:extLst/>
          </a:blip>
          <a:stretch>
            <a:fillRect/>
          </a:stretch>
        </p:blipFill>
        <p:spPr>
          <a:xfrm>
            <a:off x="313479" y="4255643"/>
            <a:ext cx="3960111" cy="5481321"/>
          </a:xfrm>
          <a:prstGeom prst="rect">
            <a:avLst/>
          </a:prstGeom>
          <a:effectLst>
            <a:outerShdw sx="100000" sy="100000" kx="0" ky="0" algn="b" rotWithShape="0" blurRad="215900" dist="98962" dir="1543842">
              <a:srgbClr val="000000">
                <a:alpha val="46206"/>
              </a:srgbClr>
            </a:outerShdw>
          </a:effectLst>
        </p:spPr>
      </p:pic>
      <p:grpSp>
        <p:nvGrpSpPr>
          <p:cNvPr id="305" name="Group"/>
          <p:cNvGrpSpPr/>
          <p:nvPr/>
        </p:nvGrpSpPr>
        <p:grpSpPr>
          <a:xfrm>
            <a:off x="279400" y="135466"/>
            <a:ext cx="12446000" cy="1752866"/>
            <a:chOff x="0" y="0"/>
            <a:chExt cx="12446000" cy="1752864"/>
          </a:xfrm>
        </p:grpSpPr>
        <p:sp>
          <p:nvSpPr>
            <p:cNvPr id="302"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03" name="pasted-image.tiff" descr="pasted-image.tiff"/>
            <p:cNvPicPr>
              <a:picLocks noChangeAspect="1"/>
            </p:cNvPicPr>
            <p:nvPr/>
          </p:nvPicPr>
          <p:blipFill>
            <a:blip r:embed="rId3">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304"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pic>
        <p:nvPicPr>
          <p:cNvPr id="306" name="way of Cain…" descr="way of Cain…"/>
          <p:cNvPicPr>
            <a:picLocks noChangeAspect="0"/>
          </p:cNvPicPr>
          <p:nvPr/>
        </p:nvPicPr>
        <p:blipFill>
          <a:blip r:embed="rId4">
            <a:extLst/>
          </a:blip>
          <a:stretch>
            <a:fillRect/>
          </a:stretch>
        </p:blipFill>
        <p:spPr>
          <a:xfrm>
            <a:off x="53762" y="3204633"/>
            <a:ext cx="4479545" cy="1765301"/>
          </a:xfrm>
          <a:prstGeom prst="rect">
            <a:avLst/>
          </a:prstGeom>
        </p:spPr>
      </p:pic>
      <p:pic>
        <p:nvPicPr>
          <p:cNvPr id="307" name="pasted-image.tiff" descr="pasted-image.tiff"/>
          <p:cNvPicPr>
            <a:picLocks noChangeAspect="0"/>
          </p:cNvPicPr>
          <p:nvPr/>
        </p:nvPicPr>
        <p:blipFill>
          <a:blip r:embed="rId5">
            <a:extLst/>
          </a:blip>
          <a:stretch>
            <a:fillRect/>
          </a:stretch>
        </p:blipFill>
        <p:spPr>
          <a:xfrm>
            <a:off x="4559595" y="4255643"/>
            <a:ext cx="3885610" cy="5481321"/>
          </a:xfrm>
          <a:prstGeom prst="rect">
            <a:avLst/>
          </a:prstGeom>
          <a:effectLst>
            <a:outerShdw sx="100000" sy="100000" kx="0" ky="0" algn="b" rotWithShape="0" blurRad="215900" dist="98962" dir="1543842">
              <a:srgbClr val="000000">
                <a:alpha val="46206"/>
              </a:srgbClr>
            </a:outerShdw>
          </a:effectLst>
        </p:spPr>
      </p:pic>
      <p:pic>
        <p:nvPicPr>
          <p:cNvPr id="308" name="pasted-image.tiff" descr="pasted-image.tiff"/>
          <p:cNvPicPr>
            <a:picLocks noChangeAspect="0"/>
          </p:cNvPicPr>
          <p:nvPr/>
        </p:nvPicPr>
        <p:blipFill>
          <a:blip r:embed="rId6">
            <a:extLst/>
          </a:blip>
          <a:stretch>
            <a:fillRect/>
          </a:stretch>
        </p:blipFill>
        <p:spPr>
          <a:xfrm>
            <a:off x="8738766" y="4255643"/>
            <a:ext cx="3890430" cy="5481321"/>
          </a:xfrm>
          <a:prstGeom prst="rect">
            <a:avLst/>
          </a:prstGeom>
          <a:effectLst>
            <a:outerShdw sx="100000" sy="100000" kx="0" ky="0" algn="b" rotWithShape="0" blurRad="215900" dist="98962" dir="1543842">
              <a:srgbClr val="000000">
                <a:alpha val="46206"/>
              </a:srgbClr>
            </a:outerShdw>
          </a:effectLst>
        </p:spPr>
      </p:pic>
      <p:sp>
        <p:nvSpPr>
          <p:cNvPr id="309" name="11 For they have gone in the way of Cain, have run greedily in the error of Balaam for profit, and perished in the rebellion of Korah."/>
          <p:cNvSpPr/>
          <p:nvPr/>
        </p:nvSpPr>
        <p:spPr>
          <a:xfrm>
            <a:off x="176896" y="2298832"/>
            <a:ext cx="12675854" cy="1066801"/>
          </a:xfrm>
          <a:prstGeom prst="rect">
            <a:avLst/>
          </a:prstGeom>
          <a:ln w="12700">
            <a:miter lim="400000"/>
          </a:ln>
          <a:effectLst>
            <a:outerShdw sx="100000" sy="100000" kx="0" ky="0" algn="b" rotWithShape="0" blurRad="215900" dist="98962" dir="1543842">
              <a:srgbClr val="000000">
                <a:alpha val="462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200">
                <a:solidFill>
                  <a:srgbClr val="000000"/>
                </a:solidFill>
                <a:latin typeface="Hoefler Text"/>
                <a:ea typeface="Hoefler Text"/>
                <a:cs typeface="Hoefler Text"/>
                <a:sym typeface="Hoefler Text"/>
              </a:defRPr>
            </a:pPr>
            <a:r>
              <a:rPr baseline="31999"/>
              <a:t>11</a:t>
            </a:r>
            <a:r>
              <a:t> For they have gone in the way of Cain, have run greedily in the error of Balaam for profit, and perished in the rebellion of Korah.</a:t>
            </a:r>
          </a:p>
        </p:txBody>
      </p:sp>
      <p:pic>
        <p:nvPicPr>
          <p:cNvPr id="310" name="error of Balaam…" descr="error of Balaam…"/>
          <p:cNvPicPr>
            <a:picLocks noChangeAspect="0"/>
          </p:cNvPicPr>
          <p:nvPr/>
        </p:nvPicPr>
        <p:blipFill>
          <a:blip r:embed="rId7">
            <a:extLst/>
          </a:blip>
          <a:stretch>
            <a:fillRect/>
          </a:stretch>
        </p:blipFill>
        <p:spPr>
          <a:xfrm>
            <a:off x="4275051" y="3191933"/>
            <a:ext cx="4479545" cy="1765301"/>
          </a:xfrm>
          <a:prstGeom prst="rect">
            <a:avLst/>
          </a:prstGeom>
        </p:spPr>
      </p:pic>
      <p:pic>
        <p:nvPicPr>
          <p:cNvPr id="311" name="Rebellion of Korah…" descr="Rebellion of Korah…"/>
          <p:cNvPicPr>
            <a:picLocks noChangeAspect="0"/>
          </p:cNvPicPr>
          <p:nvPr/>
        </p:nvPicPr>
        <p:blipFill>
          <a:blip r:embed="rId8">
            <a:extLst/>
          </a:blip>
          <a:stretch>
            <a:fillRect/>
          </a:stretch>
        </p:blipFill>
        <p:spPr>
          <a:xfrm>
            <a:off x="8463957" y="3191933"/>
            <a:ext cx="4479107" cy="17653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10"/>
                                        </p:tgtEl>
                                        <p:attrNameLst>
                                          <p:attrName>style.visibility</p:attrName>
                                        </p:attrNameLst>
                                      </p:cBhvr>
                                      <p:to>
                                        <p:strVal val="visible"/>
                                      </p:to>
                                    </p:set>
                                    <p:anim calcmode="lin" valueType="num">
                                      <p:cBhvr>
                                        <p:cTn id="7" dur="1500" fill="hold"/>
                                        <p:tgtEl>
                                          <p:spTgt spid="310"/>
                                        </p:tgtEl>
                                        <p:attrNameLst>
                                          <p:attrName>ppt_x</p:attrName>
                                        </p:attrNameLst>
                                      </p:cBhvr>
                                      <p:tavLst>
                                        <p:tav tm="0">
                                          <p:val>
                                            <p:strVal val="#ppt_x"/>
                                          </p:val>
                                        </p:tav>
                                        <p:tav tm="100000">
                                          <p:val>
                                            <p:strVal val="#ppt_x"/>
                                          </p:val>
                                        </p:tav>
                                      </p:tavLst>
                                    </p:anim>
                                    <p:anim calcmode="lin" valueType="num">
                                      <p:cBhvr>
                                        <p:cTn id="8" dur="1500" fill="hold"/>
                                        <p:tgtEl>
                                          <p:spTgt spid="31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el" backwards="0">
                                    <p:tmAbs val="0"/>
                                  </p:iterate>
                                  <p:childTnLst>
                                    <p:set>
                                      <p:cBhvr>
                                        <p:cTn id="11" fill="hold"/>
                                        <p:tgtEl>
                                          <p:spTgt spid="307"/>
                                        </p:tgtEl>
                                        <p:attrNameLst>
                                          <p:attrName>style.visibility</p:attrName>
                                        </p:attrNameLst>
                                      </p:cBhvr>
                                      <p:to>
                                        <p:strVal val="visible"/>
                                      </p:to>
                                    </p:set>
                                    <p:anim calcmode="lin" valueType="num">
                                      <p:cBhvr>
                                        <p:cTn id="12" dur="1500" fill="hold"/>
                                        <p:tgtEl>
                                          <p:spTgt spid="307"/>
                                        </p:tgtEl>
                                        <p:attrNameLst>
                                          <p:attrName>ppt_x</p:attrName>
                                        </p:attrNameLst>
                                      </p:cBhvr>
                                      <p:tavLst>
                                        <p:tav tm="0">
                                          <p:val>
                                            <p:strVal val="#ppt_x"/>
                                          </p:val>
                                        </p:tav>
                                        <p:tav tm="100000">
                                          <p:val>
                                            <p:strVal val="#ppt_x"/>
                                          </p:val>
                                        </p:tav>
                                      </p:tavLst>
                                    </p:anim>
                                    <p:anim calcmode="lin" valueType="num">
                                      <p:cBhvr>
                                        <p:cTn id="13" dur="1500" fill="hold"/>
                                        <p:tgtEl>
                                          <p:spTgt spid="30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 grpId="3" fill="hold">
                                  <p:stCondLst>
                                    <p:cond delay="0"/>
                                  </p:stCondLst>
                                  <p:iterate type="el" backwards="0">
                                    <p:tmAbs val="0"/>
                                  </p:iterate>
                                  <p:childTnLst>
                                    <p:set>
                                      <p:cBhvr>
                                        <p:cTn id="17" fill="hold"/>
                                        <p:tgtEl>
                                          <p:spTgt spid="311"/>
                                        </p:tgtEl>
                                        <p:attrNameLst>
                                          <p:attrName>style.visibility</p:attrName>
                                        </p:attrNameLst>
                                      </p:cBhvr>
                                      <p:to>
                                        <p:strVal val="visible"/>
                                      </p:to>
                                    </p:set>
                                    <p:anim calcmode="lin" valueType="num">
                                      <p:cBhvr>
                                        <p:cTn id="18" dur="1500" fill="hold"/>
                                        <p:tgtEl>
                                          <p:spTgt spid="311"/>
                                        </p:tgtEl>
                                        <p:attrNameLst>
                                          <p:attrName>ppt_x</p:attrName>
                                        </p:attrNameLst>
                                      </p:cBhvr>
                                      <p:tavLst>
                                        <p:tav tm="0">
                                          <p:val>
                                            <p:strVal val="#ppt_x"/>
                                          </p:val>
                                        </p:tav>
                                        <p:tav tm="100000">
                                          <p:val>
                                            <p:strVal val="#ppt_x"/>
                                          </p:val>
                                        </p:tav>
                                      </p:tavLst>
                                    </p:anim>
                                    <p:anim calcmode="lin" valueType="num">
                                      <p:cBhvr>
                                        <p:cTn id="19" dur="1500" fill="hold"/>
                                        <p:tgtEl>
                                          <p:spTgt spid="3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Class="entr" nodeType="afterEffect" presetSubtype="1" presetID="2" grpId="4" fill="hold">
                                  <p:stCondLst>
                                    <p:cond delay="0"/>
                                  </p:stCondLst>
                                  <p:iterate type="el" backwards="0">
                                    <p:tmAbs val="0"/>
                                  </p:iterate>
                                  <p:childTnLst>
                                    <p:set>
                                      <p:cBhvr>
                                        <p:cTn id="22" fill="hold"/>
                                        <p:tgtEl>
                                          <p:spTgt spid="308"/>
                                        </p:tgtEl>
                                        <p:attrNameLst>
                                          <p:attrName>style.visibility</p:attrName>
                                        </p:attrNameLst>
                                      </p:cBhvr>
                                      <p:to>
                                        <p:strVal val="visible"/>
                                      </p:to>
                                    </p:set>
                                    <p:anim calcmode="lin" valueType="num">
                                      <p:cBhvr>
                                        <p:cTn id="23" dur="1500" fill="hold"/>
                                        <p:tgtEl>
                                          <p:spTgt spid="308"/>
                                        </p:tgtEl>
                                        <p:attrNameLst>
                                          <p:attrName>ppt_x</p:attrName>
                                        </p:attrNameLst>
                                      </p:cBhvr>
                                      <p:tavLst>
                                        <p:tav tm="0">
                                          <p:val>
                                            <p:strVal val="#ppt_x"/>
                                          </p:val>
                                        </p:tav>
                                        <p:tav tm="100000">
                                          <p:val>
                                            <p:strVal val="#ppt_x"/>
                                          </p:val>
                                        </p:tav>
                                      </p:tavLst>
                                    </p:anim>
                                    <p:anim calcmode="lin" valueType="num">
                                      <p:cBhvr>
                                        <p:cTn id="24" dur="1500" fill="hold"/>
                                        <p:tgtEl>
                                          <p:spTgt spid="3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1" grpId="3"/>
      <p:bldP build="whole" bldLvl="1" animBg="1" rev="0" advAuto="0" spid="308" grpId="4"/>
      <p:bldP build="whole" bldLvl="1" animBg="1" rev="0" advAuto="0" spid="307" grpId="2"/>
      <p:bldP build="whole" bldLvl="1" animBg="1" rev="0" advAuto="0" spid="310"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16" name="Group"/>
          <p:cNvGrpSpPr/>
          <p:nvPr/>
        </p:nvGrpSpPr>
        <p:grpSpPr>
          <a:xfrm>
            <a:off x="279400" y="135466"/>
            <a:ext cx="12446000" cy="1752866"/>
            <a:chOff x="0" y="0"/>
            <a:chExt cx="12446000" cy="1752864"/>
          </a:xfrm>
        </p:grpSpPr>
        <p:sp>
          <p:nvSpPr>
            <p:cNvPr id="313"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14" name="pasted-image.tiff" descr="pasted-image.tiff"/>
            <p:cNvPicPr>
              <a:picLocks noChangeAspect="1"/>
            </p:cNvPicPr>
            <p:nvPr/>
          </p:nvPicPr>
          <p:blipFill>
            <a:blip r:embed="rId2">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315"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sp>
        <p:nvSpPr>
          <p:cNvPr id="317" name="4 For certain men have crept in unnoticed, who long ago were marked out for this condemnation, ungodly men, who turn the grace of our God into lewdness and deny the only Lord God and our Lord Jesus Christ. — Jude 4 (NKJV)"/>
          <p:cNvSpPr/>
          <p:nvPr/>
        </p:nvSpPr>
        <p:spPr>
          <a:xfrm>
            <a:off x="350870" y="2402231"/>
            <a:ext cx="4251922" cy="6898020"/>
          </a:xfrm>
          <a:prstGeom prst="roundRect">
            <a:avLst>
              <a:gd name="adj" fmla="val 6216"/>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600">
                <a:solidFill>
                  <a:srgbClr val="FFFFFF"/>
                </a:solidFill>
                <a:effectLst>
                  <a:outerShdw sx="100000" sy="100000" kx="0" ky="0" algn="b" rotWithShape="0" blurRad="38100" dist="12700" dir="5400000">
                    <a:srgbClr val="000000">
                      <a:alpha val="50000"/>
                    </a:srgbClr>
                  </a:outerShdw>
                </a:effectLst>
              </a:defRPr>
            </a:pPr>
            <a:r>
              <a:rPr baseline="31999"/>
              <a:t>4</a:t>
            </a:r>
            <a:r>
              <a:t> For certain men have crept in unnoticed, who long ago were marked out for this condemnation, ungodly men, who turn the grace of our God into lewdness and deny the only Lord God and our Lord Jesus Christ. — Jude 4 (NKJV)</a:t>
            </a:r>
          </a:p>
        </p:txBody>
      </p:sp>
      <p:sp>
        <p:nvSpPr>
          <p:cNvPr id="318" name="Jude 12–13 (NKJV)…"/>
          <p:cNvSpPr/>
          <p:nvPr/>
        </p:nvSpPr>
        <p:spPr>
          <a:xfrm>
            <a:off x="5063212" y="2384141"/>
            <a:ext cx="7342360" cy="6985001"/>
          </a:xfrm>
          <a:prstGeom prst="rect">
            <a:avLst/>
          </a:prstGeom>
          <a:ln w="12700">
            <a:miter lim="400000"/>
          </a:ln>
          <a:effectLst>
            <a:outerShdw sx="100000" sy="100000" kx="0" ky="0" algn="b" rotWithShape="0" blurRad="215900" dist="98962" dir="1543842">
              <a:srgbClr val="000000">
                <a:alpha val="4620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000">
                <a:solidFill>
                  <a:srgbClr val="000000"/>
                </a:solidFill>
                <a:latin typeface="Thames Nude Roman"/>
                <a:ea typeface="Thames Nude Roman"/>
                <a:cs typeface="Thames Nude Roman"/>
                <a:sym typeface="Thames Nude Roman"/>
              </a:defRPr>
            </a:pPr>
            <a:r>
              <a:t>Jude 12–13 (NKJV)</a:t>
            </a:r>
          </a:p>
          <a:p>
            <a:pPr defTabSz="457200">
              <a:defRPr sz="3700">
                <a:solidFill>
                  <a:srgbClr val="000000"/>
                </a:solidFill>
                <a:latin typeface="Hoefler Text"/>
                <a:ea typeface="Hoefler Text"/>
                <a:cs typeface="Hoefler Text"/>
                <a:sym typeface="Hoefler Text"/>
              </a:defRPr>
            </a:pPr>
            <a:r>
              <a:rPr baseline="31999"/>
              <a:t>12</a:t>
            </a:r>
            <a:r>
              <a:t> These are spots in your love feasts, while they feast with you without fear, serving </a:t>
            </a:r>
            <a:r>
              <a:rPr i="1"/>
              <a:t>only</a:t>
            </a:r>
            <a:r>
              <a:t> themselves. </a:t>
            </a:r>
            <a:r>
              <a:rPr i="1"/>
              <a:t>They are</a:t>
            </a:r>
            <a:r>
              <a:t> clouds without water, carried about by the winds; late autumn trees without fruit, twice dead, pulled up by the roots; </a:t>
            </a:r>
            <a:r>
              <a:rPr baseline="31999"/>
              <a:t>13</a:t>
            </a:r>
            <a:r>
              <a:t> raging waves of the sea, foaming up their own shame; wandering stars for whom is reserved the blackness of darkness forever.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3" name="Group"/>
          <p:cNvGrpSpPr/>
          <p:nvPr/>
        </p:nvGrpSpPr>
        <p:grpSpPr>
          <a:xfrm>
            <a:off x="279400" y="135466"/>
            <a:ext cx="12446000" cy="1752866"/>
            <a:chOff x="0" y="0"/>
            <a:chExt cx="12446000" cy="1752864"/>
          </a:xfrm>
        </p:grpSpPr>
        <p:sp>
          <p:nvSpPr>
            <p:cNvPr id="320"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21" name="pasted-image.tiff" descr="pasted-image.tiff"/>
            <p:cNvPicPr>
              <a:picLocks noChangeAspect="1"/>
            </p:cNvPicPr>
            <p:nvPr/>
          </p:nvPicPr>
          <p:blipFill>
            <a:blip r:embed="rId2">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322"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sp>
        <p:nvSpPr>
          <p:cNvPr id="324" name="4 For certain men have crept in unnoticed, who long ago were marked out for this condemnation, ungodly men, who turn the grace of our God into lewdness and deny the only Lord God and our Lord Jesus Christ. — Jude 4 (NKJV)"/>
          <p:cNvSpPr/>
          <p:nvPr/>
        </p:nvSpPr>
        <p:spPr>
          <a:xfrm>
            <a:off x="350870" y="2402231"/>
            <a:ext cx="4251922" cy="6898020"/>
          </a:xfrm>
          <a:prstGeom prst="roundRect">
            <a:avLst>
              <a:gd name="adj" fmla="val 6216"/>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600">
                <a:solidFill>
                  <a:srgbClr val="FFFFFF"/>
                </a:solidFill>
                <a:effectLst>
                  <a:outerShdw sx="100000" sy="100000" kx="0" ky="0" algn="b" rotWithShape="0" blurRad="38100" dist="12700" dir="5400000">
                    <a:srgbClr val="000000">
                      <a:alpha val="50000"/>
                    </a:srgbClr>
                  </a:outerShdw>
                </a:effectLst>
              </a:defRPr>
            </a:pPr>
            <a:r>
              <a:rPr baseline="31999"/>
              <a:t>4</a:t>
            </a:r>
            <a:r>
              <a:t> For certain men have crept in unnoticed, who long ago were marked out for this condemnation, ungodly men, who turn the grace of our God into lewdness and deny the only Lord God and our Lord Jesus Christ. — Jude 4 (NKJV)</a:t>
            </a:r>
          </a:p>
        </p:txBody>
      </p:sp>
      <p:sp>
        <p:nvSpPr>
          <p:cNvPr id="325" name="Jude 16–19 (NKJV)…"/>
          <p:cNvSpPr/>
          <p:nvPr/>
        </p:nvSpPr>
        <p:spPr>
          <a:xfrm>
            <a:off x="5063212" y="2384141"/>
            <a:ext cx="7342360" cy="7086601"/>
          </a:xfrm>
          <a:prstGeom prst="rect">
            <a:avLst/>
          </a:prstGeom>
          <a:ln w="12700">
            <a:miter lim="400000"/>
          </a:ln>
          <a:effectLst>
            <a:outerShdw sx="100000" sy="100000" kx="0" ky="0" algn="b" rotWithShape="0" blurRad="215900" dist="98962" dir="1543842">
              <a:srgbClr val="000000">
                <a:alpha val="4620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000">
                <a:solidFill>
                  <a:srgbClr val="000000"/>
                </a:solidFill>
                <a:latin typeface="Thames Nude Roman"/>
                <a:ea typeface="Thames Nude Roman"/>
                <a:cs typeface="Thames Nude Roman"/>
                <a:sym typeface="Thames Nude Roman"/>
              </a:defRPr>
            </a:pPr>
            <a:r>
              <a:t>Jude 16–19 (NKJV)</a:t>
            </a:r>
          </a:p>
          <a:p>
            <a:pPr defTabSz="457200">
              <a:defRPr sz="3400">
                <a:solidFill>
                  <a:srgbClr val="000000"/>
                </a:solidFill>
                <a:latin typeface="Hoefler Text"/>
                <a:ea typeface="Hoefler Text"/>
                <a:cs typeface="Hoefler Text"/>
                <a:sym typeface="Hoefler Text"/>
              </a:defRPr>
            </a:pPr>
            <a:r>
              <a:rPr baseline="31999"/>
              <a:t>16</a:t>
            </a:r>
            <a:r>
              <a:t> These are grumblers, complainers, walking according to their own lusts; and they mouth great swelling </a:t>
            </a:r>
            <a:r>
              <a:rPr i="1"/>
              <a:t>words,</a:t>
            </a:r>
            <a:r>
              <a:t> flattering people to gain advantage. </a:t>
            </a:r>
            <a:r>
              <a:rPr baseline="31999"/>
              <a:t>17</a:t>
            </a:r>
            <a:r>
              <a:t> But you, beloved, remember the words which were spoken before by the apostles of our Lord Jesus Christ: </a:t>
            </a:r>
            <a:r>
              <a:rPr baseline="31999"/>
              <a:t>18</a:t>
            </a:r>
            <a:r>
              <a:t> how they told you that there would be mockers in the last time who would walk according to their own ungodly lusts. </a:t>
            </a:r>
            <a:r>
              <a:rPr baseline="31999"/>
              <a:t>19</a:t>
            </a:r>
            <a:r>
              <a:t> These are sensual persons, who cause divisions, not having the Spirit.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Jude 20–23 (NKJV)…"/>
          <p:cNvSpPr/>
          <p:nvPr/>
        </p:nvSpPr>
        <p:spPr>
          <a:xfrm>
            <a:off x="400922" y="2468033"/>
            <a:ext cx="12202956" cy="6515101"/>
          </a:xfrm>
          <a:prstGeom prst="rect">
            <a:avLst/>
          </a:prstGeom>
          <a:ln w="12700">
            <a:miter lim="400000"/>
          </a:ln>
          <a:effectLst>
            <a:outerShdw sx="100000" sy="100000" kx="0" ky="0" algn="b" rotWithShape="0" blurRad="215900" dist="98962" dir="1543842">
              <a:srgbClr val="000000">
                <a:alpha val="4620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indent="-228600" defTabSz="457200">
              <a:spcBef>
                <a:spcPts val="2500"/>
              </a:spcBef>
              <a:defRPr sz="4300">
                <a:solidFill>
                  <a:srgbClr val="000000"/>
                </a:solidFill>
                <a:latin typeface="Thames Nude Roman"/>
                <a:ea typeface="Thames Nude Roman"/>
                <a:cs typeface="Thames Nude Roman"/>
                <a:sym typeface="Thames Nude Roman"/>
              </a:defRPr>
            </a:pPr>
            <a:r>
              <a:t>Jude 20–23 (NKJV)</a:t>
            </a:r>
          </a:p>
          <a:p>
            <a:pPr marL="228600" indent="-228600" algn="l" defTabSz="457200">
              <a:spcBef>
                <a:spcPts val="2500"/>
              </a:spcBef>
              <a:defRPr sz="4100">
                <a:solidFill>
                  <a:srgbClr val="000000"/>
                </a:solidFill>
                <a:latin typeface="Hoefler Text"/>
                <a:ea typeface="Hoefler Text"/>
                <a:cs typeface="Hoefler Text"/>
                <a:sym typeface="Hoefler Text"/>
              </a:defRPr>
            </a:pPr>
            <a:r>
              <a:rPr baseline="31999"/>
              <a:t>20</a:t>
            </a:r>
            <a:r>
              <a:t> But you, beloved, building yourselves up on your most holy faith, praying in the Holy Spirit, </a:t>
            </a:r>
          </a:p>
          <a:p>
            <a:pPr marL="228600" indent="-228600" algn="l" defTabSz="457200">
              <a:spcBef>
                <a:spcPts val="2500"/>
              </a:spcBef>
              <a:defRPr sz="4100">
                <a:solidFill>
                  <a:srgbClr val="000000"/>
                </a:solidFill>
                <a:latin typeface="Hoefler Text"/>
                <a:ea typeface="Hoefler Text"/>
                <a:cs typeface="Hoefler Text"/>
                <a:sym typeface="Hoefler Text"/>
              </a:defRPr>
            </a:pPr>
            <a:r>
              <a:rPr baseline="31999"/>
              <a:t>21</a:t>
            </a:r>
            <a:r>
              <a:t> keep yourselves in the love of God, looking for the mercy of our Lord Jesus Christ unto eternal life. </a:t>
            </a:r>
          </a:p>
          <a:p>
            <a:pPr marL="228600" indent="-228600" algn="l" defTabSz="457200">
              <a:spcBef>
                <a:spcPts val="2500"/>
              </a:spcBef>
              <a:defRPr sz="4100">
                <a:solidFill>
                  <a:srgbClr val="000000"/>
                </a:solidFill>
                <a:latin typeface="Hoefler Text"/>
                <a:ea typeface="Hoefler Text"/>
                <a:cs typeface="Hoefler Text"/>
                <a:sym typeface="Hoefler Text"/>
              </a:defRPr>
            </a:pPr>
            <a:r>
              <a:rPr baseline="31999"/>
              <a:t>22</a:t>
            </a:r>
            <a:r>
              <a:t> And on some have compassion, making a distinction; </a:t>
            </a:r>
          </a:p>
          <a:p>
            <a:pPr marL="228600" indent="-228600" algn="l" defTabSz="457200">
              <a:spcBef>
                <a:spcPts val="2500"/>
              </a:spcBef>
              <a:defRPr sz="4100">
                <a:solidFill>
                  <a:srgbClr val="000000"/>
                </a:solidFill>
                <a:latin typeface="Hoefler Text"/>
                <a:ea typeface="Hoefler Text"/>
                <a:cs typeface="Hoefler Text"/>
                <a:sym typeface="Hoefler Text"/>
              </a:defRPr>
            </a:pPr>
            <a:r>
              <a:rPr baseline="31999"/>
              <a:t>23</a:t>
            </a:r>
            <a:r>
              <a:t> but others save with fear, pulling </a:t>
            </a:r>
            <a:r>
              <a:rPr i="1"/>
              <a:t>them</a:t>
            </a:r>
            <a:r>
              <a:t> out of the fire, hating even the garment defiled by the flesh.</a:t>
            </a:r>
          </a:p>
        </p:txBody>
      </p:sp>
      <p:sp>
        <p:nvSpPr>
          <p:cNvPr id="328" name="Rounded Rectangle"/>
          <p:cNvSpPr/>
          <p:nvPr/>
        </p:nvSpPr>
        <p:spPr>
          <a:xfrm>
            <a:off x="279400" y="135466"/>
            <a:ext cx="12446000" cy="1752866"/>
          </a:xfrm>
          <a:prstGeom prst="roundRect">
            <a:avLst>
              <a:gd name="adj" fmla="val 35023"/>
            </a:avLst>
          </a:prstGeom>
          <a:gradFill>
            <a:gsLst>
              <a:gs pos="0">
                <a:srgbClr val="797979">
                  <a:alpha val="79473"/>
                </a:srgbClr>
              </a:gs>
              <a:gs pos="100000">
                <a:srgbClr val="929292">
                  <a:alpha val="75861"/>
                </a:srgbClr>
              </a:gs>
            </a:gsLst>
            <a:lin ang="5400000"/>
          </a:gradFill>
          <a:ln w="63500">
            <a:solidFill>
              <a:srgbClr val="D6D6D6"/>
            </a:solidFill>
            <a:miter lim="400000"/>
          </a:ln>
          <a:effectLst>
            <a:outerShdw sx="100000" sy="100000" kx="0" ky="0" algn="b" rotWithShape="0" blurRad="139700" dist="98962" dir="5400000">
              <a:srgbClr val="000000">
                <a:alpha val="71171"/>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29" name="My Life Should Be “ALL ABOUT GOD!”…"/>
          <p:cNvSpPr/>
          <p:nvPr/>
        </p:nvSpPr>
        <p:spPr>
          <a:xfrm>
            <a:off x="379279" y="237198"/>
            <a:ext cx="12212375" cy="1574801"/>
          </a:xfrm>
          <a:prstGeom prst="rect">
            <a:avLst/>
          </a:prstGeom>
          <a:ln w="12700">
            <a:miter lim="400000"/>
          </a:ln>
          <a:effectLst>
            <a:outerShdw sx="100000" sy="100000" kx="0" ky="0" algn="b" rotWithShape="0" blurRad="139700" dist="98962" dir="5400000">
              <a:srgbClr val="000000">
                <a:alpha val="7117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700">
                <a:solidFill>
                  <a:srgbClr val="FFFFFF">
                    <a:alpha val="82330"/>
                  </a:srgbClr>
                </a:solidFill>
                <a:effectLst>
                  <a:outerShdw sx="100000" sy="100000" kx="0" ky="0" algn="b" rotWithShape="0" blurRad="38100" dist="12700" dir="5400000">
                    <a:srgbClr val="000000">
                      <a:alpha val="50000"/>
                    </a:srgbClr>
                  </a:outerShdw>
                </a:effectLst>
              </a:defRPr>
            </a:pPr>
            <a:r>
              <a:rPr i="1"/>
              <a:t>My Life Should Be </a:t>
            </a:r>
            <a:r>
              <a:rPr b="1"/>
              <a:t>“ALL ABOUT GOD!”</a:t>
            </a:r>
            <a:endParaRPr b="1"/>
          </a:p>
          <a:p>
            <a:pPr>
              <a:defRPr i="1" sz="4400">
                <a:solidFill>
                  <a:srgbClr val="FFFFFF">
                    <a:alpha val="82330"/>
                  </a:srgbClr>
                </a:solidFill>
                <a:effectLst>
                  <a:outerShdw sx="100000" sy="100000" kx="0" ky="0" algn="b" rotWithShape="0" blurRad="38100" dist="12700" dir="5400000">
                    <a:srgbClr val="000000">
                      <a:alpha val="50000"/>
                    </a:srgbClr>
                  </a:outerShdw>
                </a:effectLst>
              </a:defRPr>
            </a:pPr>
            <a:r>
              <a:t>The Fruitfulness of Selflessness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7">
                                            <p:txEl>
                                              <p:pRg st="2" end="2"/>
                                            </p:txEl>
                                          </p:spTgt>
                                        </p:tgtEl>
                                        <p:attrNameLst>
                                          <p:attrName>style.visibility</p:attrName>
                                        </p:attrNameLst>
                                      </p:cBhvr>
                                      <p:to>
                                        <p:strVal val="visible"/>
                                      </p:to>
                                    </p:set>
                                    <p:animEffect filter="fade" transition="in">
                                      <p:cBhvr>
                                        <p:cTn id="7" dur="1500"/>
                                        <p:tgtEl>
                                          <p:spTgt spid="32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7">
                                            <p:txEl>
                                              <p:pRg st="3" end="3"/>
                                            </p:txEl>
                                          </p:spTgt>
                                        </p:tgtEl>
                                        <p:attrNameLst>
                                          <p:attrName>style.visibility</p:attrName>
                                        </p:attrNameLst>
                                      </p:cBhvr>
                                      <p:to>
                                        <p:strVal val="visible"/>
                                      </p:to>
                                    </p:set>
                                    <p:animEffect filter="fade" transition="in">
                                      <p:cBhvr>
                                        <p:cTn id="12" dur="1500"/>
                                        <p:tgtEl>
                                          <p:spTgt spid="32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27">
                                            <p:txEl>
                                              <p:pRg st="4" end="4"/>
                                            </p:txEl>
                                          </p:spTgt>
                                        </p:tgtEl>
                                        <p:attrNameLst>
                                          <p:attrName>style.visibility</p:attrName>
                                        </p:attrNameLst>
                                      </p:cBhvr>
                                      <p:to>
                                        <p:strVal val="visible"/>
                                      </p:to>
                                    </p:set>
                                    <p:animEffect filter="fade" transition="in">
                                      <p:cBhvr>
                                        <p:cTn id="17" dur="1500"/>
                                        <p:tgtEl>
                                          <p:spTgt spid="32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7"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1" name="pasted-image.pdf" descr="pasted-image.pdf"/>
          <p:cNvPicPr>
            <a:picLocks noChangeAspect="1"/>
          </p:cNvPicPr>
          <p:nvPr/>
        </p:nvPicPr>
        <p:blipFill>
          <a:blip r:embed="rId2">
            <a:extLst/>
          </a:blip>
          <a:stretch>
            <a:fillRect/>
          </a:stretch>
        </p:blipFill>
        <p:spPr>
          <a:xfrm>
            <a:off x="4191000" y="3192370"/>
            <a:ext cx="4343400" cy="6291215"/>
          </a:xfrm>
          <a:prstGeom prst="rect">
            <a:avLst/>
          </a:prstGeom>
          <a:ln w="12700">
            <a:miter lim="400000"/>
          </a:ln>
        </p:spPr>
      </p:pic>
      <p:sp>
        <p:nvSpPr>
          <p:cNvPr id="332" name="Rounded Rectangle"/>
          <p:cNvSpPr/>
          <p:nvPr/>
        </p:nvSpPr>
        <p:spPr>
          <a:xfrm>
            <a:off x="279400" y="135466"/>
            <a:ext cx="12446000" cy="1752866"/>
          </a:xfrm>
          <a:prstGeom prst="roundRect">
            <a:avLst>
              <a:gd name="adj" fmla="val 35023"/>
            </a:avLst>
          </a:prstGeom>
          <a:gradFill>
            <a:gsLst>
              <a:gs pos="0">
                <a:srgbClr val="797979">
                  <a:alpha val="79473"/>
                </a:srgbClr>
              </a:gs>
              <a:gs pos="100000">
                <a:srgbClr val="929292">
                  <a:alpha val="75861"/>
                </a:srgbClr>
              </a:gs>
            </a:gsLst>
            <a:lin ang="5400000"/>
          </a:gradFill>
          <a:ln w="63500">
            <a:solidFill>
              <a:srgbClr val="D6D6D6"/>
            </a:solidFill>
            <a:miter lim="400000"/>
          </a:ln>
          <a:effectLst>
            <a:outerShdw sx="100000" sy="100000" kx="0" ky="0" algn="b" rotWithShape="0" blurRad="139700" dist="98962" dir="5400000">
              <a:srgbClr val="000000">
                <a:alpha val="71171"/>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33" name="GOD Centered View of the world"/>
          <p:cNvSpPr/>
          <p:nvPr/>
        </p:nvSpPr>
        <p:spPr>
          <a:xfrm>
            <a:off x="8152473" y="7324016"/>
            <a:ext cx="4343401" cy="1463041"/>
          </a:xfrm>
          <a:prstGeom prst="roundRect">
            <a:avLst>
              <a:gd name="adj" fmla="val 13021"/>
            </a:avLst>
          </a:prstGeom>
          <a:gradFill>
            <a:gsLst>
              <a:gs pos="0">
                <a:schemeClr val="accent4">
                  <a:hueOff val="206792"/>
                  <a:satOff val="32780"/>
                  <a:lumOff val="10276"/>
                </a:schemeClr>
              </a:gs>
              <a:gs pos="100000">
                <a:schemeClr val="accent4"/>
              </a:gs>
            </a:gsLst>
            <a:lin ang="5400000"/>
          </a:gradFill>
          <a:ln w="12700">
            <a:miter lim="400000"/>
          </a:ln>
          <a:effectLst>
            <a:outerShdw sx="100000" sy="100000" kx="0" ky="0" algn="b" rotWithShape="0" blurRad="215900" dist="146929" dir="2667748">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effectLst>
                  <a:outerShdw sx="100000" sy="100000" kx="0" ky="0" algn="b" rotWithShape="0" blurRad="38100" dist="12700" dir="5400000">
                    <a:srgbClr val="000000">
                      <a:alpha val="50000"/>
                    </a:srgbClr>
                  </a:outerShdw>
                </a:effectLst>
              </a:defRPr>
            </a:lvl1pPr>
          </a:lstStyle>
          <a:p>
            <a:pPr/>
            <a:r>
              <a:t>GOD Centered View of the world</a:t>
            </a:r>
          </a:p>
        </p:txBody>
      </p:sp>
      <p:sp>
        <p:nvSpPr>
          <p:cNvPr id="334" name="GOD Centered Priorities"/>
          <p:cNvSpPr/>
          <p:nvPr/>
        </p:nvSpPr>
        <p:spPr>
          <a:xfrm>
            <a:off x="390392" y="7324016"/>
            <a:ext cx="4343401" cy="1463041"/>
          </a:xfrm>
          <a:prstGeom prst="roundRect">
            <a:avLst>
              <a:gd name="adj" fmla="val 13021"/>
            </a:avLst>
          </a:prstGeom>
          <a:blipFill>
            <a:blip r:embed="rId3"/>
          </a:blipFill>
          <a:ln w="12700">
            <a:miter lim="400000"/>
          </a:ln>
          <a:effectLst>
            <a:outerShdw sx="100000" sy="100000" kx="0" ky="0" algn="b" rotWithShape="0" blurRad="215900" dist="146929" dir="2667748">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effectLst>
                  <a:outerShdw sx="100000" sy="100000" kx="0" ky="0" algn="b" rotWithShape="0" blurRad="38100" dist="12700" dir="5400000">
                    <a:srgbClr val="000000">
                      <a:alpha val="50000"/>
                    </a:srgbClr>
                  </a:outerShdw>
                </a:effectLst>
              </a:defRPr>
            </a:lvl1pPr>
          </a:lstStyle>
          <a:p>
            <a:pPr/>
            <a:r>
              <a:t>GOD Centered Priorities </a:t>
            </a:r>
          </a:p>
        </p:txBody>
      </p:sp>
      <p:sp>
        <p:nvSpPr>
          <p:cNvPr id="335" name="GOD Centered Way of Life"/>
          <p:cNvSpPr/>
          <p:nvPr/>
        </p:nvSpPr>
        <p:spPr>
          <a:xfrm>
            <a:off x="390392" y="3151828"/>
            <a:ext cx="4343401" cy="1463041"/>
          </a:xfrm>
          <a:prstGeom prst="roundRect">
            <a:avLst>
              <a:gd name="adj" fmla="val 13021"/>
            </a:avLst>
          </a:prstGeom>
          <a:gradFill>
            <a:gsLst>
              <a:gs pos="0">
                <a:schemeClr val="accent1">
                  <a:satOff val="11240"/>
                  <a:lumOff val="13356"/>
                </a:schemeClr>
              </a:gs>
              <a:gs pos="100000">
                <a:schemeClr val="accent1"/>
              </a:gs>
            </a:gsLst>
            <a:lin ang="5400000"/>
          </a:gradFill>
          <a:ln w="12700">
            <a:miter lim="400000"/>
          </a:ln>
          <a:effectLst>
            <a:outerShdw sx="100000" sy="100000" kx="0" ky="0" algn="b" rotWithShape="0" blurRad="215900" dist="146929" dir="2667748">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effectLst>
                  <a:outerShdw sx="100000" sy="100000" kx="0" ky="0" algn="b" rotWithShape="0" blurRad="38100" dist="12700" dir="5400000">
                    <a:srgbClr val="000000">
                      <a:alpha val="50000"/>
                    </a:srgbClr>
                  </a:outerShdw>
                </a:effectLst>
              </a:defRPr>
            </a:lvl1pPr>
          </a:lstStyle>
          <a:p>
            <a:pPr/>
            <a:r>
              <a:t>GOD Centered Way of Life</a:t>
            </a:r>
          </a:p>
        </p:txBody>
      </p:sp>
      <p:sp>
        <p:nvSpPr>
          <p:cNvPr id="336" name="GOD Centered Identity"/>
          <p:cNvSpPr/>
          <p:nvPr/>
        </p:nvSpPr>
        <p:spPr>
          <a:xfrm>
            <a:off x="8152473" y="3151828"/>
            <a:ext cx="4343401" cy="1463041"/>
          </a:xfrm>
          <a:prstGeom prst="roundRect">
            <a:avLst>
              <a:gd name="adj" fmla="val 13021"/>
            </a:avLst>
          </a:prstGeom>
          <a:gradFill>
            <a:gsLst>
              <a:gs pos="0">
                <a:schemeClr val="accent5">
                  <a:satOff val="11168"/>
                  <a:lumOff val="10673"/>
                </a:schemeClr>
              </a:gs>
              <a:gs pos="100000">
                <a:schemeClr val="accent5"/>
              </a:gs>
            </a:gsLst>
            <a:lin ang="5400000"/>
          </a:gradFill>
          <a:ln w="12700">
            <a:miter lim="400000"/>
          </a:ln>
          <a:effectLst>
            <a:outerShdw sx="100000" sy="100000" kx="0" ky="0" algn="b" rotWithShape="0" blurRad="215900" dist="146929" dir="2667748">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effectLst>
                  <a:outerShdw sx="100000" sy="100000" kx="0" ky="0" algn="b" rotWithShape="0" blurRad="38100" dist="12700" dir="5400000">
                    <a:srgbClr val="000000">
                      <a:alpha val="50000"/>
                    </a:srgbClr>
                  </a:outerShdw>
                </a:effectLst>
              </a:defRPr>
            </a:lvl1pPr>
          </a:lstStyle>
          <a:p>
            <a:pPr/>
            <a:r>
              <a:t>GOD Centered Identity </a:t>
            </a:r>
          </a:p>
        </p:txBody>
      </p:sp>
      <p:pic>
        <p:nvPicPr>
          <p:cNvPr id="337" name="pasted-image.pdf" descr="pasted-image.pdf"/>
          <p:cNvPicPr>
            <a:picLocks noChangeAspect="0"/>
          </p:cNvPicPr>
          <p:nvPr/>
        </p:nvPicPr>
        <p:blipFill>
          <a:blip r:embed="rId4">
            <a:extLst/>
          </a:blip>
          <a:srcRect l="11388" t="0" r="12136" b="0"/>
          <a:stretch>
            <a:fillRect/>
          </a:stretch>
        </p:blipFill>
        <p:spPr>
          <a:xfrm rot="5400000">
            <a:off x="2871042" y="1251636"/>
            <a:ext cx="7228841" cy="9871085"/>
          </a:xfrm>
          <a:prstGeom prst="rect">
            <a:avLst/>
          </a:prstGeom>
          <a:ln w="12700">
            <a:miter lim="400000"/>
          </a:ln>
          <a:effectLst>
            <a:outerShdw sx="100000" sy="100000" kx="0" ky="0" algn="b" rotWithShape="0" blurRad="215900" dist="146929" dir="2667748">
              <a:srgbClr val="000000"/>
            </a:outerShdw>
          </a:effectLst>
        </p:spPr>
      </p:pic>
      <p:sp>
        <p:nvSpPr>
          <p:cNvPr id="338" name="My Life Should Be “ALL ABOUT GOD!”…"/>
          <p:cNvSpPr/>
          <p:nvPr/>
        </p:nvSpPr>
        <p:spPr>
          <a:xfrm>
            <a:off x="379279" y="237198"/>
            <a:ext cx="12212375" cy="1574801"/>
          </a:xfrm>
          <a:prstGeom prst="rect">
            <a:avLst/>
          </a:prstGeom>
          <a:ln w="12700">
            <a:miter lim="400000"/>
          </a:ln>
          <a:effectLst>
            <a:outerShdw sx="100000" sy="100000" kx="0" ky="0" algn="b" rotWithShape="0" blurRad="139700" dist="98962" dir="5400000">
              <a:srgbClr val="000000">
                <a:alpha val="7117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700">
                <a:solidFill>
                  <a:srgbClr val="FFFFFF">
                    <a:alpha val="82330"/>
                  </a:srgbClr>
                </a:solidFill>
                <a:effectLst>
                  <a:outerShdw sx="100000" sy="100000" kx="0" ky="0" algn="b" rotWithShape="0" blurRad="38100" dist="12700" dir="5400000">
                    <a:srgbClr val="000000">
                      <a:alpha val="50000"/>
                    </a:srgbClr>
                  </a:outerShdw>
                </a:effectLst>
              </a:defRPr>
            </a:pPr>
            <a:r>
              <a:rPr i="1"/>
              <a:t>My Life Should Be </a:t>
            </a:r>
            <a:r>
              <a:rPr b="1"/>
              <a:t>“ALL ABOUT GOD!”</a:t>
            </a:r>
            <a:endParaRPr b="1"/>
          </a:p>
          <a:p>
            <a:pPr>
              <a:defRPr i="1" sz="4400">
                <a:solidFill>
                  <a:srgbClr val="FFFFFF">
                    <a:alpha val="82330"/>
                  </a:srgbClr>
                </a:solidFill>
                <a:effectLst>
                  <a:outerShdw sx="100000" sy="100000" kx="0" ky="0" algn="b" rotWithShape="0" blurRad="38100" dist="12700" dir="5400000">
                    <a:srgbClr val="000000">
                      <a:alpha val="50000"/>
                    </a:srgbClr>
                  </a:outerShdw>
                </a:effectLst>
              </a:defRPr>
            </a:pPr>
            <a:r>
              <a:t>The Fruitfulness of Selflessness</a:t>
            </a:r>
          </a:p>
        </p:txBody>
      </p:sp>
      <p:pic>
        <p:nvPicPr>
          <p:cNvPr id="339" name="John 5:30; 6:38; Phil. 2:8…" descr="John 5:30; 6:38; Phil. 2:8…"/>
          <p:cNvPicPr>
            <a:picLocks noChangeAspect="0"/>
          </p:cNvPicPr>
          <p:nvPr/>
        </p:nvPicPr>
        <p:blipFill>
          <a:blip r:embed="rId5">
            <a:extLst/>
          </a:blip>
          <a:stretch>
            <a:fillRect/>
          </a:stretch>
        </p:blipFill>
        <p:spPr>
          <a:xfrm>
            <a:off x="7039107" y="4570355"/>
            <a:ext cx="6075363" cy="1905001"/>
          </a:xfrm>
          <a:prstGeom prst="rect">
            <a:avLst/>
          </a:prstGeom>
        </p:spPr>
      </p:pic>
      <p:pic>
        <p:nvPicPr>
          <p:cNvPr id="340" name="Rom. 12:2; Col. 3:1-3" descr="Rom. 12:2; Col. 3:1-3"/>
          <p:cNvPicPr>
            <a:picLocks noChangeAspect="0"/>
          </p:cNvPicPr>
          <p:nvPr/>
        </p:nvPicPr>
        <p:blipFill>
          <a:blip r:embed="rId6">
            <a:extLst/>
          </a:blip>
          <a:stretch>
            <a:fillRect/>
          </a:stretch>
        </p:blipFill>
        <p:spPr>
          <a:xfrm>
            <a:off x="7100225" y="8566664"/>
            <a:ext cx="5953126" cy="1346201"/>
          </a:xfrm>
          <a:prstGeom prst="rect">
            <a:avLst/>
          </a:prstGeom>
        </p:spPr>
      </p:pic>
      <p:pic>
        <p:nvPicPr>
          <p:cNvPr id="341" name="Mat 6:19-33; Heb. 10:24,25" descr="Mat 6:19-33; Heb. 10:24,25"/>
          <p:cNvPicPr>
            <a:picLocks noChangeAspect="0"/>
          </p:cNvPicPr>
          <p:nvPr/>
        </p:nvPicPr>
        <p:blipFill>
          <a:blip r:embed="rId7">
            <a:extLst/>
          </a:blip>
          <a:stretch>
            <a:fillRect/>
          </a:stretch>
        </p:blipFill>
        <p:spPr>
          <a:xfrm>
            <a:off x="-149986" y="5941998"/>
            <a:ext cx="6568282" cy="1346201"/>
          </a:xfrm>
          <a:prstGeom prst="rect">
            <a:avLst/>
          </a:prstGeom>
        </p:spPr>
      </p:pic>
      <p:pic>
        <p:nvPicPr>
          <p:cNvPr id="342" name="2 Co 6:14-7:1; 1 Pt 1:13-21" descr="2 Co 6:14-7:1; 1 Pt 1:13-21"/>
          <p:cNvPicPr>
            <a:picLocks noChangeAspect="0"/>
          </p:cNvPicPr>
          <p:nvPr/>
        </p:nvPicPr>
        <p:blipFill>
          <a:blip r:embed="rId8">
            <a:extLst/>
          </a:blip>
          <a:stretch>
            <a:fillRect/>
          </a:stretch>
        </p:blipFill>
        <p:spPr>
          <a:xfrm>
            <a:off x="967614" y="1829084"/>
            <a:ext cx="6568282" cy="1346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9"/>
                                        </p:tgtEl>
                                        <p:attrNameLst>
                                          <p:attrName>style.visibility</p:attrName>
                                        </p:attrNameLst>
                                      </p:cBhvr>
                                      <p:to>
                                        <p:strVal val="visible"/>
                                      </p:to>
                                    </p:set>
                                    <p:animEffect filter="fade" transition="in">
                                      <p:cBhvr>
                                        <p:cTn id="7" dur="1500"/>
                                        <p:tgtEl>
                                          <p:spTgt spid="3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33"/>
                                        </p:tgtEl>
                                        <p:attrNameLst>
                                          <p:attrName>style.visibility</p:attrName>
                                        </p:attrNameLst>
                                      </p:cBhvr>
                                      <p:to>
                                        <p:strVal val="visible"/>
                                      </p:to>
                                    </p:set>
                                    <p:animEffect filter="fade" transition="in">
                                      <p:cBhvr>
                                        <p:cTn id="12" dur="15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40"/>
                                        </p:tgtEl>
                                        <p:attrNameLst>
                                          <p:attrName>style.visibility</p:attrName>
                                        </p:attrNameLst>
                                      </p:cBhvr>
                                      <p:to>
                                        <p:strVal val="visible"/>
                                      </p:to>
                                    </p:set>
                                    <p:animEffect filter="fade" transition="in">
                                      <p:cBhvr>
                                        <p:cTn id="17" dur="1500"/>
                                        <p:tgtEl>
                                          <p:spTgt spid="34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334"/>
                                        </p:tgtEl>
                                        <p:attrNameLst>
                                          <p:attrName>style.visibility</p:attrName>
                                        </p:attrNameLst>
                                      </p:cBhvr>
                                      <p:to>
                                        <p:strVal val="visible"/>
                                      </p:to>
                                    </p:set>
                                    <p:animEffect filter="fade" transition="in">
                                      <p:cBhvr>
                                        <p:cTn id="22" dur="1500"/>
                                        <p:tgtEl>
                                          <p:spTgt spid="334"/>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341"/>
                                        </p:tgtEl>
                                        <p:attrNameLst>
                                          <p:attrName>style.visibility</p:attrName>
                                        </p:attrNameLst>
                                      </p:cBhvr>
                                      <p:to>
                                        <p:strVal val="visible"/>
                                      </p:to>
                                    </p:set>
                                    <p:animEffect filter="fade" transition="in">
                                      <p:cBhvr>
                                        <p:cTn id="27" dur="1500"/>
                                        <p:tgtEl>
                                          <p:spTgt spid="34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335"/>
                                        </p:tgtEl>
                                        <p:attrNameLst>
                                          <p:attrName>style.visibility</p:attrName>
                                        </p:attrNameLst>
                                      </p:cBhvr>
                                      <p:to>
                                        <p:strVal val="visible"/>
                                      </p:to>
                                    </p:set>
                                    <p:animEffect filter="fade" transition="in">
                                      <p:cBhvr>
                                        <p:cTn id="32" dur="1500"/>
                                        <p:tgtEl>
                                          <p:spTgt spid="33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342"/>
                                        </p:tgtEl>
                                        <p:attrNameLst>
                                          <p:attrName>style.visibility</p:attrName>
                                        </p:attrNameLst>
                                      </p:cBhvr>
                                      <p:to>
                                        <p:strVal val="visible"/>
                                      </p:to>
                                    </p:set>
                                    <p:animEffect filter="fade" transition="in">
                                      <p:cBhvr>
                                        <p:cTn id="37" dur="1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 grpId="6"/>
      <p:bldP build="whole" bldLvl="1" animBg="1" rev="0" advAuto="0" spid="342" grpId="7"/>
      <p:bldP build="whole" bldLvl="1" animBg="1" rev="0" advAuto="0" spid="339" grpId="1"/>
      <p:bldP build="whole" bldLvl="1" animBg="1" rev="0" advAuto="0" spid="341" grpId="5"/>
      <p:bldP build="whole" bldLvl="1" animBg="1" rev="0" advAuto="0" spid="340" grpId="3"/>
      <p:bldP build="whole" bldLvl="1" animBg="1" rev="0" advAuto="0" spid="333" grpId="2"/>
      <p:bldP build="whole" bldLvl="1" animBg="1" rev="0" advAuto="0" spid="334" grpId="4"/>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Luke 12:13–21 (NKJV)…"/>
          <p:cNvSpPr/>
          <p:nvPr/>
        </p:nvSpPr>
        <p:spPr>
          <a:xfrm>
            <a:off x="552838" y="416983"/>
            <a:ext cx="11899124" cy="8902701"/>
          </a:xfrm>
          <a:prstGeom prst="rect">
            <a:avLst/>
          </a:prstGeom>
          <a:ln w="12700">
            <a:miter lim="400000"/>
          </a:ln>
          <a:effectLst>
            <a:outerShdw sx="100000" sy="100000" kx="0" ky="0" algn="b" rotWithShape="0" blurRad="76200" dist="98962"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5200">
                <a:solidFill>
                  <a:srgbClr val="FFFFFF"/>
                </a:solidFill>
                <a:effectLst>
                  <a:outerShdw sx="100000" sy="100000" kx="0" ky="0" algn="b" rotWithShape="0" blurRad="76200" dist="63500" dir="18900000">
                    <a:srgbClr val="000000"/>
                  </a:outerShdw>
                </a:effectLst>
                <a:latin typeface="Thames Nude Roman"/>
                <a:ea typeface="Thames Nude Roman"/>
                <a:cs typeface="Thames Nude Roman"/>
                <a:sym typeface="Thames Nude Roman"/>
              </a:defRPr>
            </a:pPr>
            <a:r>
              <a:t>Luke 12:13–21 (NKJV)</a:t>
            </a:r>
          </a:p>
          <a:p>
            <a:pPr defTabSz="457200">
              <a:spcBef>
                <a:spcPts val="1400"/>
              </a:spcBef>
              <a:defRPr sz="5600">
                <a:solidFill>
                  <a:srgbClr val="FFFFFF"/>
                </a:solidFill>
                <a:effectLst>
                  <a:outerShdw sx="100000" sy="100000" kx="0" ky="0" algn="b" rotWithShape="0" blurRad="76200" dist="63500" dir="18900000">
                    <a:srgbClr val="000000"/>
                  </a:outerShdw>
                </a:effectLst>
                <a:latin typeface="Hoefler Text"/>
                <a:ea typeface="Hoefler Text"/>
                <a:cs typeface="Hoefler Text"/>
                <a:sym typeface="Hoefler Text"/>
              </a:defRPr>
            </a:pPr>
            <a:r>
              <a:rPr baseline="31999"/>
              <a:t>13</a:t>
            </a:r>
            <a:r>
              <a:t> Then one from the crowd said to Him, “Teacher, tell my brother to divide the inheritance with me.” </a:t>
            </a:r>
            <a:r>
              <a:rPr baseline="31999"/>
              <a:t>14</a:t>
            </a:r>
            <a:r>
              <a:t> But He said to him, “Man, who made Me a judge or an arbitrator over you?” </a:t>
            </a:r>
            <a:r>
              <a:rPr baseline="31999"/>
              <a:t>15</a:t>
            </a:r>
            <a:r>
              <a:t> And He said to them, “Take heed and beware of covetousness, for one’s life does not consist in the abundance of the things he possesses.”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Rounded Rectangle"/>
          <p:cNvSpPr/>
          <p:nvPr/>
        </p:nvSpPr>
        <p:spPr>
          <a:xfrm>
            <a:off x="279400" y="135466"/>
            <a:ext cx="12446000" cy="1752866"/>
          </a:xfrm>
          <a:prstGeom prst="roundRect">
            <a:avLst>
              <a:gd name="adj" fmla="val 35023"/>
            </a:avLst>
          </a:prstGeom>
          <a:gradFill>
            <a:gsLst>
              <a:gs pos="0">
                <a:srgbClr val="797979">
                  <a:alpha val="79473"/>
                </a:srgbClr>
              </a:gs>
              <a:gs pos="100000">
                <a:srgbClr val="929292">
                  <a:alpha val="75861"/>
                </a:srgbClr>
              </a:gs>
            </a:gsLst>
            <a:lin ang="5400000"/>
          </a:gradFill>
          <a:ln w="63500">
            <a:solidFill>
              <a:srgbClr val="D6D6D6"/>
            </a:solidFill>
            <a:miter lim="400000"/>
          </a:ln>
          <a:effectLst>
            <a:outerShdw sx="100000" sy="100000" kx="0" ky="0" algn="b" rotWithShape="0" blurRad="139700" dist="98962" dir="5400000">
              <a:srgbClr val="000000">
                <a:alpha val="71171"/>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45" name="Philippians 2:1–5 (NKJV)…"/>
          <p:cNvSpPr/>
          <p:nvPr/>
        </p:nvSpPr>
        <p:spPr>
          <a:xfrm>
            <a:off x="558421" y="2319866"/>
            <a:ext cx="11887959" cy="6311901"/>
          </a:xfrm>
          <a:prstGeom prst="rect">
            <a:avLst/>
          </a:prstGeom>
          <a:ln w="12700">
            <a:miter lim="400000"/>
          </a:ln>
          <a:effectLst>
            <a:outerShdw sx="100000" sy="100000" kx="0" ky="0" algn="b" rotWithShape="0" blurRad="215900" dist="146929" dir="2667748">
              <a:srgbClr val="000000">
                <a:alpha val="5507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800">
                <a:solidFill>
                  <a:srgbClr val="000000"/>
                </a:solidFill>
                <a:latin typeface="Thames Nude Roman"/>
                <a:ea typeface="Thames Nude Roman"/>
                <a:cs typeface="Thames Nude Roman"/>
                <a:sym typeface="Thames Nude Roman"/>
              </a:defRPr>
            </a:pPr>
            <a:r>
              <a:t>Philippians 2:1–5 (NKJV)</a:t>
            </a:r>
          </a:p>
          <a:p>
            <a:pPr defTabSz="457200">
              <a:defRPr sz="5700">
                <a:solidFill>
                  <a:srgbClr val="000000"/>
                </a:solidFill>
                <a:latin typeface="Hoefler Text"/>
                <a:ea typeface="Hoefler Text"/>
                <a:cs typeface="Hoefler Text"/>
                <a:sym typeface="Hoefler Text"/>
              </a:defRPr>
            </a:pPr>
            <a:r>
              <a:rPr baseline="31999"/>
              <a:t>1</a:t>
            </a:r>
            <a:r>
              <a:t> Therefore if </a:t>
            </a:r>
            <a:r>
              <a:rPr i="1"/>
              <a:t>there is</a:t>
            </a:r>
            <a:r>
              <a:t> any consolation in Christ, if any comfort of love, if any fellowship of the Spirit, if any affection and mercy, </a:t>
            </a:r>
            <a:r>
              <a:rPr baseline="31999"/>
              <a:t>2</a:t>
            </a:r>
            <a:r>
              <a:t> fulfill my joy by being like-minded, having the same love, </a:t>
            </a:r>
            <a:r>
              <a:rPr i="1"/>
              <a:t>being</a:t>
            </a:r>
            <a:r>
              <a:t> of one accord, of one mind. </a:t>
            </a:r>
          </a:p>
        </p:txBody>
      </p:sp>
      <p:sp>
        <p:nvSpPr>
          <p:cNvPr id="346" name="My Life Should Be “ALL ABOUT GOD!”…"/>
          <p:cNvSpPr/>
          <p:nvPr/>
        </p:nvSpPr>
        <p:spPr>
          <a:xfrm>
            <a:off x="379279" y="237198"/>
            <a:ext cx="12212375" cy="1574801"/>
          </a:xfrm>
          <a:prstGeom prst="rect">
            <a:avLst/>
          </a:prstGeom>
          <a:ln w="12700">
            <a:miter lim="400000"/>
          </a:ln>
          <a:effectLst>
            <a:outerShdw sx="100000" sy="100000" kx="0" ky="0" algn="b" rotWithShape="0" blurRad="139700" dist="98962" dir="5400000">
              <a:srgbClr val="000000">
                <a:alpha val="7117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700">
                <a:solidFill>
                  <a:srgbClr val="FFFFFF">
                    <a:alpha val="82330"/>
                  </a:srgbClr>
                </a:solidFill>
                <a:effectLst>
                  <a:outerShdw sx="100000" sy="100000" kx="0" ky="0" algn="b" rotWithShape="0" blurRad="38100" dist="12700" dir="5400000">
                    <a:srgbClr val="000000">
                      <a:alpha val="50000"/>
                    </a:srgbClr>
                  </a:outerShdw>
                </a:effectLst>
              </a:defRPr>
            </a:pPr>
            <a:r>
              <a:rPr i="1"/>
              <a:t>My Life Should Be </a:t>
            </a:r>
            <a:r>
              <a:rPr b="1"/>
              <a:t>“ALL ABOUT GOD!”</a:t>
            </a:r>
            <a:endParaRPr b="1"/>
          </a:p>
          <a:p>
            <a:pPr>
              <a:defRPr i="1" sz="4400">
                <a:solidFill>
                  <a:srgbClr val="FFFFFF">
                    <a:alpha val="82330"/>
                  </a:srgbClr>
                </a:solidFill>
                <a:effectLst>
                  <a:outerShdw sx="100000" sy="100000" kx="0" ky="0" algn="b" rotWithShape="0" blurRad="38100" dist="12700" dir="5400000">
                    <a:srgbClr val="000000">
                      <a:alpha val="50000"/>
                    </a:srgbClr>
                  </a:outerShdw>
                </a:effectLst>
              </a:defRPr>
            </a:pPr>
            <a:r>
              <a:t>The Fruitfulness of Selflessness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Rounded Rectangle"/>
          <p:cNvSpPr/>
          <p:nvPr/>
        </p:nvSpPr>
        <p:spPr>
          <a:xfrm>
            <a:off x="279400" y="135466"/>
            <a:ext cx="12446000" cy="1752866"/>
          </a:xfrm>
          <a:prstGeom prst="roundRect">
            <a:avLst>
              <a:gd name="adj" fmla="val 35023"/>
            </a:avLst>
          </a:prstGeom>
          <a:gradFill>
            <a:gsLst>
              <a:gs pos="0">
                <a:srgbClr val="797979">
                  <a:alpha val="79473"/>
                </a:srgbClr>
              </a:gs>
              <a:gs pos="100000">
                <a:srgbClr val="929292">
                  <a:alpha val="75861"/>
                </a:srgbClr>
              </a:gs>
            </a:gsLst>
            <a:lin ang="5400000"/>
          </a:gradFill>
          <a:ln w="63500">
            <a:solidFill>
              <a:srgbClr val="D6D6D6"/>
            </a:solidFill>
            <a:miter lim="400000"/>
          </a:ln>
          <a:effectLst>
            <a:outerShdw sx="100000" sy="100000" kx="0" ky="0" algn="b" rotWithShape="0" blurRad="139700" dist="98962" dir="5400000">
              <a:srgbClr val="000000">
                <a:alpha val="71171"/>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49" name="Philippians 2:1–5 (NKJV)…"/>
          <p:cNvSpPr/>
          <p:nvPr/>
        </p:nvSpPr>
        <p:spPr>
          <a:xfrm>
            <a:off x="558421" y="2319866"/>
            <a:ext cx="11887959" cy="6819901"/>
          </a:xfrm>
          <a:prstGeom prst="rect">
            <a:avLst/>
          </a:prstGeom>
          <a:ln w="12700">
            <a:miter lim="400000"/>
          </a:ln>
          <a:effectLst>
            <a:outerShdw sx="100000" sy="100000" kx="0" ky="0" algn="b" rotWithShape="0" blurRad="215900" dist="146929" dir="2667748">
              <a:srgbClr val="000000">
                <a:alpha val="5507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800">
                <a:solidFill>
                  <a:srgbClr val="000000"/>
                </a:solidFill>
                <a:latin typeface="Thames Nude Roman"/>
                <a:ea typeface="Thames Nude Roman"/>
                <a:cs typeface="Thames Nude Roman"/>
                <a:sym typeface="Thames Nude Roman"/>
              </a:defRPr>
            </a:pPr>
            <a:r>
              <a:t>Philippians 2:1–5 (NKJV)</a:t>
            </a:r>
          </a:p>
          <a:p>
            <a:pPr defTabSz="457200">
              <a:defRPr sz="5300">
                <a:solidFill>
                  <a:srgbClr val="000000"/>
                </a:solidFill>
                <a:latin typeface="Hoefler Text"/>
                <a:ea typeface="Hoefler Text"/>
                <a:cs typeface="Hoefler Text"/>
                <a:sym typeface="Hoefler Text"/>
              </a:defRPr>
            </a:pPr>
            <a:r>
              <a:rPr baseline="31999"/>
              <a:t>3</a:t>
            </a:r>
            <a:r>
              <a:t> </a:t>
            </a:r>
            <a:r>
              <a:rPr i="1"/>
              <a:t>Let</a:t>
            </a:r>
            <a:r>
              <a:t> nothing </a:t>
            </a:r>
            <a:r>
              <a:rPr i="1"/>
              <a:t>be done</a:t>
            </a:r>
            <a:r>
              <a:t> through selfish ambition or conceit, but in lowliness of mind let each esteem others better than himself. </a:t>
            </a:r>
            <a:r>
              <a:rPr baseline="31999"/>
              <a:t>4</a:t>
            </a:r>
            <a:r>
              <a:t> Let each of you look out not only for his own interests, but also for the interests of others. </a:t>
            </a:r>
            <a:r>
              <a:rPr baseline="31999"/>
              <a:t>5</a:t>
            </a:r>
            <a:r>
              <a:t> Let this mind be in you which was also in Christ Jesus,</a:t>
            </a:r>
          </a:p>
        </p:txBody>
      </p:sp>
      <p:sp>
        <p:nvSpPr>
          <p:cNvPr id="350" name="My Life Should Be “ALL ABOUT GOD!”…"/>
          <p:cNvSpPr/>
          <p:nvPr/>
        </p:nvSpPr>
        <p:spPr>
          <a:xfrm>
            <a:off x="379279" y="237198"/>
            <a:ext cx="12212375" cy="1574801"/>
          </a:xfrm>
          <a:prstGeom prst="rect">
            <a:avLst/>
          </a:prstGeom>
          <a:ln w="12700">
            <a:miter lim="400000"/>
          </a:ln>
          <a:effectLst>
            <a:outerShdw sx="100000" sy="100000" kx="0" ky="0" algn="b" rotWithShape="0" blurRad="139700" dist="98962" dir="5400000">
              <a:srgbClr val="000000">
                <a:alpha val="7117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700">
                <a:solidFill>
                  <a:srgbClr val="FFFFFF">
                    <a:alpha val="82330"/>
                  </a:srgbClr>
                </a:solidFill>
                <a:effectLst>
                  <a:outerShdw sx="100000" sy="100000" kx="0" ky="0" algn="b" rotWithShape="0" blurRad="38100" dist="12700" dir="5400000">
                    <a:srgbClr val="000000">
                      <a:alpha val="50000"/>
                    </a:srgbClr>
                  </a:outerShdw>
                </a:effectLst>
              </a:defRPr>
            </a:pPr>
            <a:r>
              <a:rPr i="1"/>
              <a:t>My Life Should Be </a:t>
            </a:r>
            <a:r>
              <a:rPr b="1"/>
              <a:t>“ALL ABOUT GOD!”</a:t>
            </a:r>
            <a:endParaRPr b="1"/>
          </a:p>
          <a:p>
            <a:pPr>
              <a:defRPr i="1" sz="4400">
                <a:solidFill>
                  <a:srgbClr val="FFFFFF">
                    <a:alpha val="82330"/>
                  </a:srgbClr>
                </a:solidFill>
                <a:effectLst>
                  <a:outerShdw sx="100000" sy="100000" kx="0" ky="0" algn="b" rotWithShape="0" blurRad="38100" dist="12700" dir="5400000">
                    <a:srgbClr val="000000">
                      <a:alpha val="50000"/>
                    </a:srgbClr>
                  </a:outerShdw>
                </a:effectLst>
              </a:defRPr>
            </a:pPr>
            <a:r>
              <a:t>The Fruitfulness of Selflessness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2" name="pasted-image.tiff" descr="pasted-image.tiff"/>
          <p:cNvPicPr>
            <a:picLocks noChangeAspect="0"/>
          </p:cNvPicPr>
          <p:nvPr/>
        </p:nvPicPr>
        <p:blipFill>
          <a:blip r:embed="rId2">
            <a:extLst/>
          </a:blip>
          <a:stretch>
            <a:fillRect/>
          </a:stretch>
        </p:blipFill>
        <p:spPr>
          <a:xfrm>
            <a:off x="-74745" y="1977050"/>
            <a:ext cx="6937181" cy="7761285"/>
          </a:xfrm>
          <a:prstGeom prst="rect">
            <a:avLst/>
          </a:prstGeom>
        </p:spPr>
      </p:pic>
      <p:sp>
        <p:nvSpPr>
          <p:cNvPr id="353" name="Matthew 16:24–26 (NKJV)…"/>
          <p:cNvSpPr/>
          <p:nvPr/>
        </p:nvSpPr>
        <p:spPr>
          <a:xfrm>
            <a:off x="6780336" y="2238192"/>
            <a:ext cx="6020157" cy="7239001"/>
          </a:xfrm>
          <a:prstGeom prst="rect">
            <a:avLst/>
          </a:prstGeom>
          <a:ln w="12700">
            <a:miter lim="400000"/>
          </a:ln>
          <a:effectLst>
            <a:outerShdw sx="100000" sy="100000" kx="0" ky="0" algn="b" rotWithShape="0" blurRad="215900" dist="98962" dir="1543842">
              <a:srgbClr val="000000">
                <a:alpha val="4620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latin typeface="Thames Nude Roman"/>
                <a:ea typeface="Thames Nude Roman"/>
                <a:cs typeface="Thames Nude Roman"/>
                <a:sym typeface="Thames Nude Roman"/>
              </a:defRPr>
            </a:pPr>
            <a:r>
              <a:t>Matthew 16:24–26 </a:t>
            </a:r>
            <a:r>
              <a:rPr sz="2400"/>
              <a:t>(NKJV)</a:t>
            </a:r>
          </a:p>
          <a:p>
            <a:pPr defTabSz="457200">
              <a:defRPr sz="3300">
                <a:solidFill>
                  <a:srgbClr val="000000"/>
                </a:solidFill>
                <a:latin typeface="Hoefler Text"/>
                <a:ea typeface="Hoefler Text"/>
                <a:cs typeface="Hoefler Text"/>
                <a:sym typeface="Hoefler Text"/>
              </a:defRPr>
            </a:pPr>
            <a:r>
              <a:rPr baseline="31999"/>
              <a:t>24</a:t>
            </a:r>
            <a:r>
              <a:t> Then Jesus said to His disciples, “</a:t>
            </a:r>
            <a:r>
              <a:rPr>
                <a:solidFill>
                  <a:schemeClr val="accent5">
                    <a:hueOff val="33620"/>
                    <a:satOff val="5733"/>
                    <a:lumOff val="-9999"/>
                  </a:schemeClr>
                </a:solidFill>
              </a:rPr>
              <a:t>If anyone desires to come after Me, let him deny himself, and take up his cross, and follow Me</a:t>
            </a:r>
            <a:r>
              <a:t>. </a:t>
            </a:r>
            <a:r>
              <a:rPr baseline="31999"/>
              <a:t>25</a:t>
            </a:r>
            <a:r>
              <a:t> </a:t>
            </a:r>
            <a:r>
              <a:rPr>
                <a:solidFill>
                  <a:schemeClr val="accent5">
                    <a:hueOff val="33620"/>
                    <a:satOff val="5733"/>
                    <a:lumOff val="-9999"/>
                  </a:schemeClr>
                </a:solidFill>
              </a:rPr>
              <a:t>For whoever desires to save his life will lose it, but whoever loses his life for My sake will find it</a:t>
            </a:r>
            <a:r>
              <a:t>. </a:t>
            </a:r>
            <a:r>
              <a:rPr baseline="31999"/>
              <a:t>26</a:t>
            </a:r>
            <a:r>
              <a:t> </a:t>
            </a:r>
            <a:r>
              <a:rPr>
                <a:solidFill>
                  <a:schemeClr val="accent5">
                    <a:hueOff val="33620"/>
                    <a:satOff val="5733"/>
                    <a:lumOff val="-9999"/>
                  </a:schemeClr>
                </a:solidFill>
              </a:rPr>
              <a:t>For what profit is it to a man if he gains the whole world, and loses his own soul? Or what will a man give in exchange for his soul</a:t>
            </a:r>
            <a:r>
              <a:t>?</a:t>
            </a:r>
          </a:p>
        </p:txBody>
      </p:sp>
      <p:sp>
        <p:nvSpPr>
          <p:cNvPr id="354" name="Rounded Rectangle"/>
          <p:cNvSpPr/>
          <p:nvPr/>
        </p:nvSpPr>
        <p:spPr>
          <a:xfrm>
            <a:off x="279400" y="135466"/>
            <a:ext cx="12446000" cy="1752866"/>
          </a:xfrm>
          <a:prstGeom prst="roundRect">
            <a:avLst>
              <a:gd name="adj" fmla="val 35023"/>
            </a:avLst>
          </a:prstGeom>
          <a:gradFill>
            <a:gsLst>
              <a:gs pos="0">
                <a:srgbClr val="797979">
                  <a:alpha val="79473"/>
                </a:srgbClr>
              </a:gs>
              <a:gs pos="100000">
                <a:srgbClr val="929292">
                  <a:alpha val="75861"/>
                </a:srgbClr>
              </a:gs>
            </a:gsLst>
            <a:lin ang="5400000"/>
          </a:gradFill>
          <a:ln w="63500">
            <a:solidFill>
              <a:srgbClr val="D6D6D6"/>
            </a:solidFill>
            <a:miter lim="400000"/>
          </a:ln>
          <a:effectLst>
            <a:outerShdw sx="100000" sy="100000" kx="0" ky="0" algn="b" rotWithShape="0" blurRad="139700" dist="98962" dir="5400000">
              <a:srgbClr val="000000">
                <a:alpha val="71171"/>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55" name="My Life Should Be “ALL ABOUT GOD!”…"/>
          <p:cNvSpPr/>
          <p:nvPr/>
        </p:nvSpPr>
        <p:spPr>
          <a:xfrm>
            <a:off x="379279" y="237198"/>
            <a:ext cx="12212375" cy="1574801"/>
          </a:xfrm>
          <a:prstGeom prst="rect">
            <a:avLst/>
          </a:prstGeom>
          <a:ln w="12700">
            <a:miter lim="400000"/>
          </a:ln>
          <a:effectLst>
            <a:outerShdw sx="100000" sy="100000" kx="0" ky="0" algn="b" rotWithShape="0" blurRad="139700" dist="98962" dir="5400000">
              <a:srgbClr val="000000">
                <a:alpha val="7117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700">
                <a:solidFill>
                  <a:srgbClr val="FFFFFF">
                    <a:alpha val="82330"/>
                  </a:srgbClr>
                </a:solidFill>
                <a:effectLst>
                  <a:outerShdw sx="100000" sy="100000" kx="0" ky="0" algn="b" rotWithShape="0" blurRad="38100" dist="12700" dir="5400000">
                    <a:srgbClr val="000000">
                      <a:alpha val="50000"/>
                    </a:srgbClr>
                  </a:outerShdw>
                </a:effectLst>
              </a:defRPr>
            </a:pPr>
            <a:r>
              <a:rPr i="1"/>
              <a:t>My Life Should Be </a:t>
            </a:r>
            <a:r>
              <a:rPr b="1"/>
              <a:t>“ALL ABOUT GOD!”</a:t>
            </a:r>
            <a:endParaRPr b="1"/>
          </a:p>
          <a:p>
            <a:pPr>
              <a:defRPr i="1" sz="4400">
                <a:solidFill>
                  <a:srgbClr val="FFFFFF">
                    <a:alpha val="82330"/>
                  </a:srgbClr>
                </a:solidFill>
                <a:effectLst>
                  <a:outerShdw sx="100000" sy="100000" kx="0" ky="0" algn="b" rotWithShape="0" blurRad="38100" dist="12700" dir="5400000">
                    <a:srgbClr val="000000">
                      <a:alpha val="50000"/>
                    </a:srgbClr>
                  </a:outerShdw>
                </a:effectLst>
              </a:defRPr>
            </a:pPr>
            <a:r>
              <a:t>The Fruitfulness of Selflessness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7" name="pasted-image.tiff" descr="pasted-image.tiff"/>
          <p:cNvPicPr>
            <a:picLocks noChangeAspect="0"/>
          </p:cNvPicPr>
          <p:nvPr/>
        </p:nvPicPr>
        <p:blipFill>
          <a:blip r:embed="rId2">
            <a:extLst/>
          </a:blip>
          <a:stretch>
            <a:fillRect/>
          </a:stretch>
        </p:blipFill>
        <p:spPr>
          <a:xfrm>
            <a:off x="-81162" y="3213100"/>
            <a:ext cx="6547815" cy="6208552"/>
          </a:xfrm>
          <a:prstGeom prst="rect">
            <a:avLst/>
          </a:prstGeom>
          <a:effectLst>
            <a:outerShdw sx="100000" sy="100000" kx="0" ky="0" algn="b" rotWithShape="0" blurRad="215900" dist="146929" dir="2667748">
              <a:srgbClr val="000000"/>
            </a:outerShdw>
          </a:effectLst>
        </p:spPr>
      </p:pic>
      <p:sp>
        <p:nvSpPr>
          <p:cNvPr id="358" name="Deny yourself – Mat 16:24; Phili 3:7,8…"/>
          <p:cNvSpPr/>
          <p:nvPr/>
        </p:nvSpPr>
        <p:spPr>
          <a:xfrm>
            <a:off x="6310510" y="3531195"/>
            <a:ext cx="6692298" cy="5537201"/>
          </a:xfrm>
          <a:prstGeom prst="rect">
            <a:avLst/>
          </a:prstGeom>
          <a:ln w="12700">
            <a:miter lim="400000"/>
          </a:ln>
          <a:effectLst>
            <a:outerShdw sx="100000" sy="100000" kx="0" ky="0" algn="b" rotWithShape="0" blurRad="215900" dist="98962" dir="1543842">
              <a:srgbClr val="000000">
                <a:alpha val="4620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77189" indent="-377189" algn="l" defTabSz="457200">
              <a:spcBef>
                <a:spcPts val="2800"/>
              </a:spcBef>
              <a:buSzPct val="72000"/>
              <a:buBlip>
                <a:blip r:embed="rId3"/>
              </a:buBlip>
              <a:defRPr sz="3600">
                <a:solidFill>
                  <a:srgbClr val="000000"/>
                </a:solidFill>
                <a:latin typeface="Hoefler Text"/>
                <a:ea typeface="Hoefler Text"/>
                <a:cs typeface="Hoefler Text"/>
                <a:sym typeface="Hoefler Text"/>
              </a:defRPr>
            </a:pPr>
            <a:r>
              <a:rPr b="1"/>
              <a:t>Deny yourself </a:t>
            </a:r>
            <a:r>
              <a:t>– Mat 16:24; Phili 3:7,8</a:t>
            </a:r>
          </a:p>
          <a:p>
            <a:pPr marL="377189" indent="-377189" algn="l" defTabSz="457200">
              <a:spcBef>
                <a:spcPts val="2800"/>
              </a:spcBef>
              <a:buSzPct val="72000"/>
              <a:buBlip>
                <a:blip r:embed="rId3"/>
              </a:buBlip>
              <a:defRPr sz="3600">
                <a:solidFill>
                  <a:srgbClr val="000000"/>
                </a:solidFill>
                <a:latin typeface="Hoefler Text"/>
                <a:ea typeface="Hoefler Text"/>
                <a:cs typeface="Hoefler Text"/>
                <a:sym typeface="Hoefler Text"/>
              </a:defRPr>
            </a:pPr>
            <a:r>
              <a:rPr b="1"/>
              <a:t>Put God &amp; others FIRST</a:t>
            </a:r>
            <a:r>
              <a:t> - Like Jesus did - 2 Cor 8:9; Phili 2:1-10; Rom 6:16-18</a:t>
            </a:r>
          </a:p>
          <a:p>
            <a:pPr marL="377189" indent="-377189" algn="l" defTabSz="457200">
              <a:spcBef>
                <a:spcPts val="2800"/>
              </a:spcBef>
              <a:buSzPct val="72000"/>
              <a:buBlip>
                <a:blip r:embed="rId3"/>
              </a:buBlip>
              <a:defRPr sz="3600">
                <a:solidFill>
                  <a:srgbClr val="000000"/>
                </a:solidFill>
                <a:latin typeface="Hoefler Text"/>
                <a:ea typeface="Hoefler Text"/>
                <a:cs typeface="Hoefler Text"/>
                <a:sym typeface="Hoefler Text"/>
              </a:defRPr>
            </a:pPr>
            <a:r>
              <a:rPr b="1"/>
              <a:t>Learn to LOVE</a:t>
            </a:r>
            <a:r>
              <a:t>! – Mark 12:29-31; Lk 10:36,37; Rom 13:8</a:t>
            </a:r>
          </a:p>
          <a:p>
            <a:pPr marL="377189" indent="-377189" algn="l" defTabSz="457200">
              <a:spcBef>
                <a:spcPts val="2800"/>
              </a:spcBef>
              <a:buSzPct val="72000"/>
              <a:buBlip>
                <a:blip r:embed="rId3"/>
              </a:buBlip>
              <a:defRPr sz="3600">
                <a:solidFill>
                  <a:srgbClr val="000000"/>
                </a:solidFill>
                <a:latin typeface="Hoefler Text"/>
                <a:ea typeface="Hoefler Text"/>
                <a:cs typeface="Hoefler Text"/>
                <a:sym typeface="Hoefler Text"/>
              </a:defRPr>
            </a:pPr>
            <a:r>
              <a:rPr b="1"/>
              <a:t>OR LOSE EVERYTHING!</a:t>
            </a:r>
          </a:p>
        </p:txBody>
      </p:sp>
      <p:pic>
        <p:nvPicPr>
          <p:cNvPr id="359" name="Self Centered or God Centered?" descr="Self Centered or God Centered?"/>
          <p:cNvPicPr>
            <a:picLocks noChangeAspect="0"/>
          </p:cNvPicPr>
          <p:nvPr/>
        </p:nvPicPr>
        <p:blipFill>
          <a:blip r:embed="rId4">
            <a:extLst/>
          </a:blip>
          <a:stretch>
            <a:fillRect/>
          </a:stretch>
        </p:blipFill>
        <p:spPr>
          <a:xfrm>
            <a:off x="266700" y="1896963"/>
            <a:ext cx="12471400" cy="1625601"/>
          </a:xfrm>
          <a:prstGeom prst="rect">
            <a:avLst/>
          </a:prstGeom>
        </p:spPr>
      </p:pic>
      <p:sp>
        <p:nvSpPr>
          <p:cNvPr id="360" name="Rounded Rectangle"/>
          <p:cNvSpPr/>
          <p:nvPr/>
        </p:nvSpPr>
        <p:spPr>
          <a:xfrm>
            <a:off x="279400" y="135466"/>
            <a:ext cx="12446000" cy="1752866"/>
          </a:xfrm>
          <a:prstGeom prst="roundRect">
            <a:avLst>
              <a:gd name="adj" fmla="val 35023"/>
            </a:avLst>
          </a:prstGeom>
          <a:gradFill>
            <a:gsLst>
              <a:gs pos="0">
                <a:srgbClr val="797979">
                  <a:alpha val="79473"/>
                </a:srgbClr>
              </a:gs>
              <a:gs pos="100000">
                <a:srgbClr val="929292">
                  <a:alpha val="75861"/>
                </a:srgbClr>
              </a:gs>
            </a:gsLst>
            <a:lin ang="5400000"/>
          </a:gradFill>
          <a:ln w="63500">
            <a:solidFill>
              <a:srgbClr val="D6D6D6"/>
            </a:solidFill>
            <a:miter lim="400000"/>
          </a:ln>
          <a:effectLst>
            <a:outerShdw sx="100000" sy="100000" kx="0" ky="0" algn="b" rotWithShape="0" blurRad="139700" dist="98962" dir="5400000">
              <a:srgbClr val="000000">
                <a:alpha val="71171"/>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61" name="My Life Should Be “ALL ABOUT GOD!”…"/>
          <p:cNvSpPr/>
          <p:nvPr/>
        </p:nvSpPr>
        <p:spPr>
          <a:xfrm>
            <a:off x="379279" y="237198"/>
            <a:ext cx="12212375" cy="1574801"/>
          </a:xfrm>
          <a:prstGeom prst="rect">
            <a:avLst/>
          </a:prstGeom>
          <a:ln w="12700">
            <a:miter lim="400000"/>
          </a:ln>
          <a:effectLst>
            <a:outerShdw sx="100000" sy="100000" kx="0" ky="0" algn="b" rotWithShape="0" blurRad="139700" dist="98962" dir="5400000">
              <a:srgbClr val="000000">
                <a:alpha val="7117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700">
                <a:solidFill>
                  <a:srgbClr val="FFFFFF">
                    <a:alpha val="82330"/>
                  </a:srgbClr>
                </a:solidFill>
                <a:effectLst>
                  <a:outerShdw sx="100000" sy="100000" kx="0" ky="0" algn="b" rotWithShape="0" blurRad="38100" dist="12700" dir="5400000">
                    <a:srgbClr val="000000">
                      <a:alpha val="50000"/>
                    </a:srgbClr>
                  </a:outerShdw>
                </a:effectLst>
              </a:defRPr>
            </a:pPr>
            <a:r>
              <a:rPr i="1"/>
              <a:t>My Life Should Be </a:t>
            </a:r>
            <a:r>
              <a:rPr b="1"/>
              <a:t>“ALL ABOUT GOD!”</a:t>
            </a:r>
            <a:endParaRPr b="1"/>
          </a:p>
          <a:p>
            <a:pPr>
              <a:defRPr i="1" sz="4400">
                <a:solidFill>
                  <a:srgbClr val="FFFFFF">
                    <a:alpha val="82330"/>
                  </a:srgbClr>
                </a:solidFill>
                <a:effectLst>
                  <a:outerShdw sx="100000" sy="100000" kx="0" ky="0" algn="b" rotWithShape="0" blurRad="38100" dist="12700" dir="5400000">
                    <a:srgbClr val="000000">
                      <a:alpha val="50000"/>
                    </a:srgbClr>
                  </a:outerShdw>
                </a:effectLst>
              </a:defRPr>
            </a:pPr>
            <a:r>
              <a:t>The Fruitfulness of Selflessness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8">
                                            <p:txEl>
                                              <p:pRg st="1" end="1"/>
                                            </p:txEl>
                                          </p:spTgt>
                                        </p:tgtEl>
                                        <p:attrNameLst>
                                          <p:attrName>style.visibility</p:attrName>
                                        </p:attrNameLst>
                                      </p:cBhvr>
                                      <p:to>
                                        <p:strVal val="visible"/>
                                      </p:to>
                                    </p:set>
                                    <p:animEffect filter="fade" transition="in">
                                      <p:cBhvr>
                                        <p:cTn id="7" dur="1500"/>
                                        <p:tgtEl>
                                          <p:spTgt spid="3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8">
                                            <p:txEl>
                                              <p:pRg st="2" end="2"/>
                                            </p:txEl>
                                          </p:spTgt>
                                        </p:tgtEl>
                                        <p:attrNameLst>
                                          <p:attrName>style.visibility</p:attrName>
                                        </p:attrNameLst>
                                      </p:cBhvr>
                                      <p:to>
                                        <p:strVal val="visible"/>
                                      </p:to>
                                    </p:set>
                                    <p:animEffect filter="fade" transition="in">
                                      <p:cBhvr>
                                        <p:cTn id="12" dur="1500"/>
                                        <p:tgtEl>
                                          <p:spTgt spid="3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8">
                                            <p:txEl>
                                              <p:pRg st="3" end="3"/>
                                            </p:txEl>
                                          </p:spTgt>
                                        </p:tgtEl>
                                        <p:attrNameLst>
                                          <p:attrName>style.visibility</p:attrName>
                                        </p:attrNameLst>
                                      </p:cBhvr>
                                      <p:to>
                                        <p:strVal val="visible"/>
                                      </p:to>
                                    </p:set>
                                    <p:animEffect filter="fade" transition="in">
                                      <p:cBhvr>
                                        <p:cTn id="17" dur="1500"/>
                                        <p:tgtEl>
                                          <p:spTgt spid="35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West 65th St. church of Christ - August 20,2006"/>
          <p:cNvSpPr/>
          <p:nvPr/>
        </p:nvSpPr>
        <p:spPr>
          <a:xfrm>
            <a:off x="7261013" y="9320107"/>
            <a:ext cx="5743787" cy="447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i="1" sz="2200">
                <a:solidFill>
                  <a:srgbClr val="000000"/>
                </a:solidFill>
                <a:latin typeface="Garamond"/>
                <a:ea typeface="Garamond"/>
                <a:cs typeface="Garamond"/>
                <a:sym typeface="Garamond"/>
              </a:defRPr>
            </a:lvl1pPr>
          </a:lstStyle>
          <a:p>
            <a:pPr/>
            <a:r>
              <a:t>West 65th St. church of Christ - August 20,2006</a:t>
            </a:r>
          </a:p>
        </p:txBody>
      </p:sp>
      <p:sp>
        <p:nvSpPr>
          <p:cNvPr id="364" name="Slide Number"/>
          <p:cNvSpPr/>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5" name="Rectangle"/>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
        <p:nvSpPr>
          <p:cNvPr id="366" name="Don McClain"/>
          <p:cNvSpPr/>
          <p:nvPr/>
        </p:nvSpPr>
        <p:spPr>
          <a:xfrm>
            <a:off x="-1" y="9320107"/>
            <a:ext cx="4985175" cy="447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i="1" sz="2200">
                <a:solidFill>
                  <a:srgbClr val="000000"/>
                </a:solidFill>
                <a:latin typeface="Garamond"/>
                <a:ea typeface="Garamond"/>
                <a:cs typeface="Garamond"/>
                <a:sym typeface="Garamond"/>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8" name="pasted-image.tiff" descr="pasted-image.tiff"/>
          <p:cNvPicPr>
            <a:picLocks noChangeAspect="1"/>
          </p:cNvPicPr>
          <p:nvPr>
            <p:ph type="pic" idx="13"/>
          </p:nvPr>
        </p:nvPicPr>
        <p:blipFill>
          <a:blip r:embed="rId2">
            <a:extLst/>
          </a:blip>
          <a:srcRect l="111" t="36328" r="111" b="0"/>
          <a:stretch>
            <a:fillRect/>
          </a:stretch>
        </p:blipFill>
        <p:spPr>
          <a:xfrm>
            <a:off x="1253066" y="3136918"/>
            <a:ext cx="10498599" cy="3479764"/>
          </a:xfrm>
          <a:prstGeom prst="rect">
            <a:avLst/>
          </a:prstGeom>
        </p:spPr>
      </p:pic>
      <p:sp>
        <p:nvSpPr>
          <p:cNvPr id="369" name="Rounded Rectangle"/>
          <p:cNvSpPr/>
          <p:nvPr/>
        </p:nvSpPr>
        <p:spPr>
          <a:xfrm>
            <a:off x="317103" y="643466"/>
            <a:ext cx="12446001" cy="2612431"/>
          </a:xfrm>
          <a:prstGeom prst="roundRect">
            <a:avLst>
              <a:gd name="adj" fmla="val 23842"/>
            </a:avLst>
          </a:prstGeom>
          <a:gradFill>
            <a:gsLst>
              <a:gs pos="0">
                <a:srgbClr val="797979">
                  <a:alpha val="79473"/>
                </a:srgbClr>
              </a:gs>
              <a:gs pos="100000">
                <a:srgbClr val="929292">
                  <a:alpha val="75861"/>
                </a:srgbClr>
              </a:gs>
            </a:gsLst>
            <a:lin ang="5400000"/>
          </a:gradFill>
          <a:ln w="63500">
            <a:solidFill>
              <a:srgbClr val="D6D6D6"/>
            </a:solidFill>
            <a:miter lim="400000"/>
          </a:ln>
          <a:effectLst>
            <a:outerShdw sx="100000" sy="100000" kx="0" ky="0" algn="b" rotWithShape="0" blurRad="139700" dist="98962" dir="5400000">
              <a:srgbClr val="000000">
                <a:alpha val="71171"/>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70" name="pasted-image.tiff" descr="pasted-image.tiff"/>
          <p:cNvPicPr>
            <a:picLocks noChangeAspect="1"/>
          </p:cNvPicPr>
          <p:nvPr/>
        </p:nvPicPr>
        <p:blipFill>
          <a:blip r:embed="rId3">
            <a:extLst/>
          </a:blip>
          <a:stretch>
            <a:fillRect/>
          </a:stretch>
        </p:blipFill>
        <p:spPr>
          <a:xfrm>
            <a:off x="540255" y="798860"/>
            <a:ext cx="11924290" cy="1694653"/>
          </a:xfrm>
          <a:prstGeom prst="rect">
            <a:avLst/>
          </a:prstGeom>
          <a:ln w="12700">
            <a:miter lim="400000"/>
          </a:ln>
          <a:effectLst>
            <a:outerShdw sx="100000" sy="100000" kx="0" ky="0" algn="b" rotWithShape="0" blurRad="139700" dist="98962" dir="5400000">
              <a:srgbClr val="000000">
                <a:alpha val="71171"/>
              </a:srgbClr>
            </a:outerShdw>
          </a:effectLst>
        </p:spPr>
      </p:pic>
      <p:sp>
        <p:nvSpPr>
          <p:cNvPr id="371" name="The Pervasive Sin of Selfishness"/>
          <p:cNvSpPr/>
          <p:nvPr/>
        </p:nvSpPr>
        <p:spPr>
          <a:xfrm>
            <a:off x="3011189" y="2383366"/>
            <a:ext cx="6982422"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sp>
        <p:nvSpPr>
          <p:cNvPr id="372" name="Charts by Don McClain…"/>
          <p:cNvSpPr/>
          <p:nvPr/>
        </p:nvSpPr>
        <p:spPr>
          <a:xfrm>
            <a:off x="82285" y="6597974"/>
            <a:ext cx="12840230" cy="29923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March 30-April 1; 2017 / Preached April 2, 2017</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Little Rock AR 72219 / 501-568-1062</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Email – </a:t>
            </a:r>
            <a:r>
              <a:rPr u="sng">
                <a:hlinkClick r:id="rId4" invalidUrl="" action="" tgtFrame="" tooltip="" history="1" highlightClick="0" endSnd="0"/>
              </a:rPr>
              <a:t>donmcclain@sbcglobal.net</a:t>
            </a:r>
            <a:r>
              <a:t>  </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Philippians 2:1–5 (NKJV)…"/>
          <p:cNvSpPr/>
          <p:nvPr/>
        </p:nvSpPr>
        <p:spPr>
          <a:xfrm>
            <a:off x="558421" y="592666"/>
            <a:ext cx="11887959" cy="8813801"/>
          </a:xfrm>
          <a:prstGeom prst="rect">
            <a:avLst/>
          </a:prstGeom>
          <a:ln w="12700">
            <a:miter lim="400000"/>
          </a:ln>
          <a:effectLst>
            <a:outerShdw sx="100000" sy="100000" kx="0" ky="0" algn="b" rotWithShape="0" blurRad="215900" dist="146929" dir="2667748">
              <a:srgbClr val="000000">
                <a:alpha val="5507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800">
                <a:solidFill>
                  <a:srgbClr val="000000"/>
                </a:solidFill>
                <a:latin typeface="Thames Nude Roman"/>
                <a:ea typeface="Thames Nude Roman"/>
                <a:cs typeface="Thames Nude Roman"/>
                <a:sym typeface="Thames Nude Roman"/>
              </a:defRPr>
            </a:pPr>
            <a:r>
              <a:t>Philippians 2:1–5 (NKJV)</a:t>
            </a:r>
          </a:p>
          <a:p>
            <a:pPr defTabSz="457200">
              <a:defRPr sz="4600">
                <a:solidFill>
                  <a:srgbClr val="000000"/>
                </a:solidFill>
                <a:latin typeface="Hoefler Text"/>
                <a:ea typeface="Hoefler Text"/>
                <a:cs typeface="Hoefler Text"/>
                <a:sym typeface="Hoefler Text"/>
              </a:defRPr>
            </a:pPr>
            <a:r>
              <a:rPr baseline="31999"/>
              <a:t>1</a:t>
            </a:r>
            <a:r>
              <a:t> Therefore if </a:t>
            </a:r>
            <a:r>
              <a:rPr i="1"/>
              <a:t>there is</a:t>
            </a:r>
            <a:r>
              <a:t> any consolation in Christ, if any comfort of love, if any fellowship of the Spirit, if any affection and mercy, </a:t>
            </a:r>
            <a:r>
              <a:rPr baseline="31999"/>
              <a:t>2</a:t>
            </a:r>
            <a:r>
              <a:t> fulfill my joy by being like-minded, having the same love, </a:t>
            </a:r>
            <a:r>
              <a:rPr i="1"/>
              <a:t>being</a:t>
            </a:r>
            <a:r>
              <a:t> of one accord, of one mind. </a:t>
            </a:r>
            <a:r>
              <a:rPr baseline="31999"/>
              <a:t>3</a:t>
            </a:r>
            <a:r>
              <a:t> </a:t>
            </a:r>
            <a:r>
              <a:rPr i="1"/>
              <a:t>Let</a:t>
            </a:r>
            <a:r>
              <a:t> nothing </a:t>
            </a:r>
            <a:r>
              <a:rPr i="1"/>
              <a:t>be done</a:t>
            </a:r>
            <a:r>
              <a:t> through selfish ambition or conceit, but in lowliness of mind let each esteem others better than himself. </a:t>
            </a:r>
            <a:r>
              <a:rPr baseline="31999"/>
              <a:t>4</a:t>
            </a:r>
            <a:r>
              <a:t> Let each of you look out not only for his own interests, but also for the interests of others. </a:t>
            </a:r>
            <a:r>
              <a:rPr baseline="31999"/>
              <a:t>5</a:t>
            </a:r>
            <a:r>
              <a:t> Let this mind be in you which was also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Luke 12:13–21 (NKJV)…"/>
          <p:cNvSpPr/>
          <p:nvPr/>
        </p:nvSpPr>
        <p:spPr>
          <a:xfrm>
            <a:off x="552838" y="416983"/>
            <a:ext cx="11899124" cy="8610601"/>
          </a:xfrm>
          <a:prstGeom prst="rect">
            <a:avLst/>
          </a:prstGeom>
          <a:ln w="12700">
            <a:miter lim="400000"/>
          </a:ln>
          <a:effectLst>
            <a:outerShdw sx="100000" sy="100000" kx="0" ky="0" algn="b" rotWithShape="0" blurRad="76200" dist="98962"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5200">
                <a:solidFill>
                  <a:srgbClr val="FFFFFF"/>
                </a:solidFill>
                <a:effectLst>
                  <a:outerShdw sx="100000" sy="100000" kx="0" ky="0" algn="b" rotWithShape="0" blurRad="76200" dist="63500" dir="2226159">
                    <a:srgbClr val="000000"/>
                  </a:outerShdw>
                </a:effectLst>
                <a:latin typeface="Thames Nude Roman"/>
                <a:ea typeface="Thames Nude Roman"/>
                <a:cs typeface="Thames Nude Roman"/>
                <a:sym typeface="Thames Nude Roman"/>
              </a:defRPr>
            </a:pPr>
            <a:r>
              <a:t>Luke 12:13–21 (NKJV)</a:t>
            </a:r>
          </a:p>
          <a:p>
            <a:pPr defTabSz="457200">
              <a:spcBef>
                <a:spcPts val="1400"/>
              </a:spcBef>
              <a:defRPr sz="4800">
                <a:solidFill>
                  <a:srgbClr val="FFFFFF"/>
                </a:solidFill>
                <a:effectLst>
                  <a:outerShdw sx="100000" sy="100000" kx="0" ky="0" algn="b" rotWithShape="0" blurRad="76200" dist="63500" dir="2226159">
                    <a:srgbClr val="000000"/>
                  </a:outerShdw>
                </a:effectLst>
                <a:latin typeface="Hoefler Text"/>
                <a:ea typeface="Hoefler Text"/>
                <a:cs typeface="Hoefler Text"/>
                <a:sym typeface="Hoefler Text"/>
              </a:defRPr>
            </a:pPr>
            <a:r>
              <a:rPr baseline="31999"/>
              <a:t>16</a:t>
            </a:r>
            <a:r>
              <a:t> Then He spoke a parable to them, saying: “The ground of a certain rich man yielded plentifully. </a:t>
            </a:r>
            <a:r>
              <a:rPr baseline="31999"/>
              <a:t>17</a:t>
            </a:r>
            <a:r>
              <a:t> And he thought within himself, saying, ‘What shall I do, since I have no room to store my crops?’ </a:t>
            </a:r>
            <a:r>
              <a:rPr baseline="31999"/>
              <a:t>18</a:t>
            </a:r>
            <a:r>
              <a:t> So he said, ‘I will do this: I will pull down my barns and build greater, and there I will store all my crops and my goods. </a:t>
            </a:r>
            <a:r>
              <a:rPr baseline="31999"/>
              <a:t>19</a:t>
            </a:r>
            <a:r>
              <a:t> And I will say to my soul, “Soul, you have many goods laid up for many years; take your ease; eat, drink, </a:t>
            </a:r>
            <a:r>
              <a:rPr i="1"/>
              <a:t>and</a:t>
            </a:r>
            <a:r>
              <a:t> be merry.” ’ </a:t>
            </a:r>
          </a:p>
        </p:txBody>
      </p:sp>
      <p:sp>
        <p:nvSpPr>
          <p:cNvPr id="194" name="What shall I do"/>
          <p:cNvSpPr/>
          <p:nvPr/>
        </p:nvSpPr>
        <p:spPr>
          <a:xfrm>
            <a:off x="2561353" y="3759199"/>
            <a:ext cx="418216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What shall I do</a:t>
            </a:r>
          </a:p>
        </p:txBody>
      </p:sp>
      <p:sp>
        <p:nvSpPr>
          <p:cNvPr id="195" name="I have no room"/>
          <p:cNvSpPr/>
          <p:nvPr/>
        </p:nvSpPr>
        <p:spPr>
          <a:xfrm>
            <a:off x="8371755" y="3759199"/>
            <a:ext cx="406755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I have no room</a:t>
            </a:r>
          </a:p>
        </p:txBody>
      </p:sp>
      <p:sp>
        <p:nvSpPr>
          <p:cNvPr id="196" name="my crops"/>
          <p:cNvSpPr/>
          <p:nvPr/>
        </p:nvSpPr>
        <p:spPr>
          <a:xfrm>
            <a:off x="3269742" y="4495799"/>
            <a:ext cx="245211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my crops</a:t>
            </a:r>
          </a:p>
        </p:txBody>
      </p:sp>
      <p:sp>
        <p:nvSpPr>
          <p:cNvPr id="197" name="I will do"/>
          <p:cNvSpPr/>
          <p:nvPr/>
        </p:nvSpPr>
        <p:spPr>
          <a:xfrm>
            <a:off x="9607787" y="4495799"/>
            <a:ext cx="2264360"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I will do</a:t>
            </a:r>
          </a:p>
        </p:txBody>
      </p:sp>
      <p:sp>
        <p:nvSpPr>
          <p:cNvPr id="198" name="I will"/>
          <p:cNvSpPr/>
          <p:nvPr/>
        </p:nvSpPr>
        <p:spPr>
          <a:xfrm>
            <a:off x="2528028" y="5236633"/>
            <a:ext cx="145481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I will</a:t>
            </a:r>
          </a:p>
        </p:txBody>
      </p:sp>
      <p:sp>
        <p:nvSpPr>
          <p:cNvPr id="199" name="I will"/>
          <p:cNvSpPr/>
          <p:nvPr/>
        </p:nvSpPr>
        <p:spPr>
          <a:xfrm>
            <a:off x="5224661" y="5973233"/>
            <a:ext cx="145481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I will</a:t>
            </a:r>
          </a:p>
        </p:txBody>
      </p:sp>
      <p:sp>
        <p:nvSpPr>
          <p:cNvPr id="200" name="I will"/>
          <p:cNvSpPr/>
          <p:nvPr/>
        </p:nvSpPr>
        <p:spPr>
          <a:xfrm>
            <a:off x="5224661" y="6714066"/>
            <a:ext cx="145481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I will</a:t>
            </a:r>
          </a:p>
        </p:txBody>
      </p:sp>
      <p:sp>
        <p:nvSpPr>
          <p:cNvPr id="201" name="my crops"/>
          <p:cNvSpPr/>
          <p:nvPr/>
        </p:nvSpPr>
        <p:spPr>
          <a:xfrm>
            <a:off x="8900075" y="5973233"/>
            <a:ext cx="245211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my crops</a:t>
            </a:r>
          </a:p>
        </p:txBody>
      </p:sp>
      <p:sp>
        <p:nvSpPr>
          <p:cNvPr id="202" name="my goods"/>
          <p:cNvSpPr/>
          <p:nvPr/>
        </p:nvSpPr>
        <p:spPr>
          <a:xfrm>
            <a:off x="742035" y="6714066"/>
            <a:ext cx="2554530"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my goods</a:t>
            </a:r>
          </a:p>
        </p:txBody>
      </p:sp>
      <p:sp>
        <p:nvSpPr>
          <p:cNvPr id="203" name="my soul"/>
          <p:cNvSpPr/>
          <p:nvPr/>
        </p:nvSpPr>
        <p:spPr>
          <a:xfrm>
            <a:off x="8359055" y="6714066"/>
            <a:ext cx="208635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my soul</a:t>
            </a:r>
          </a:p>
        </p:txBody>
      </p:sp>
      <p:sp>
        <p:nvSpPr>
          <p:cNvPr id="204" name="Soul"/>
          <p:cNvSpPr/>
          <p:nvPr/>
        </p:nvSpPr>
        <p:spPr>
          <a:xfrm>
            <a:off x="10871623" y="6714066"/>
            <a:ext cx="122682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rgbClr val="8EFA00"/>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Soul</a:t>
            </a:r>
          </a:p>
        </p:txBody>
      </p:sp>
      <p:sp>
        <p:nvSpPr>
          <p:cNvPr id="205" name="you have many goods laid up for many years"/>
          <p:cNvSpPr/>
          <p:nvPr/>
        </p:nvSpPr>
        <p:spPr>
          <a:xfrm>
            <a:off x="741866" y="7450666"/>
            <a:ext cx="1136020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rgbClr val="8EFA00"/>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you have many goods laid up for many years</a:t>
            </a:r>
          </a:p>
        </p:txBody>
      </p:sp>
      <p:sp>
        <p:nvSpPr>
          <p:cNvPr id="206" name="take your ease; eat, drink, and be merry"/>
          <p:cNvSpPr/>
          <p:nvPr/>
        </p:nvSpPr>
        <p:spPr>
          <a:xfrm>
            <a:off x="956140" y="8178799"/>
            <a:ext cx="10169653"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400"/>
              </a:spcBef>
              <a:defRPr sz="4800">
                <a:solidFill>
                  <a:srgbClr val="8EFA00"/>
                </a:solidFill>
                <a:effectLst>
                  <a:outerShdw sx="100000" sy="100000" kx="0" ky="0" algn="b" rotWithShape="0" blurRad="76200" dist="63500" dir="2226159">
                    <a:srgbClr val="000000"/>
                  </a:outerShdw>
                </a:effectLst>
                <a:latin typeface="Hoefler Text"/>
                <a:ea typeface="Hoefler Text"/>
                <a:cs typeface="Hoefler Text"/>
                <a:sym typeface="Hoefler Text"/>
              </a:defRPr>
            </a:pPr>
            <a:r>
              <a:t>take your ease; eat, drink, </a:t>
            </a:r>
            <a:r>
              <a:rPr i="1"/>
              <a:t>and</a:t>
            </a:r>
            <a:r>
              <a:t> be merry</a:t>
            </a:r>
          </a:p>
        </p:txBody>
      </p:sp>
      <p:sp>
        <p:nvSpPr>
          <p:cNvPr id="207" name="my barns"/>
          <p:cNvSpPr/>
          <p:nvPr/>
        </p:nvSpPr>
        <p:spPr>
          <a:xfrm>
            <a:off x="6709613" y="5249333"/>
            <a:ext cx="245577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4800">
                <a:solidFill>
                  <a:schemeClr val="accent3">
                    <a:hueOff val="286721"/>
                    <a:satOff val="29410"/>
                    <a:lumOff val="9202"/>
                  </a:schemeClr>
                </a:solidFill>
                <a:effectLst>
                  <a:outerShdw sx="100000" sy="100000" kx="0" ky="0" algn="b" rotWithShape="0" blurRad="76200" dist="63500" dir="2226159">
                    <a:srgbClr val="000000"/>
                  </a:outerShdw>
                </a:effectLst>
                <a:latin typeface="Hoefler Text"/>
                <a:ea typeface="Hoefler Text"/>
                <a:cs typeface="Hoefler Text"/>
                <a:sym typeface="Hoefler Text"/>
              </a:defRPr>
            </a:lvl1pPr>
          </a:lstStyle>
          <a:p>
            <a:pPr/>
            <a:r>
              <a:t>my barns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4"/>
                                        </p:tgtEl>
                                        <p:attrNameLst>
                                          <p:attrName>style.visibility</p:attrName>
                                        </p:attrNameLst>
                                      </p:cBhvr>
                                      <p:to>
                                        <p:strVal val="visible"/>
                                      </p:to>
                                    </p:set>
                                    <p:animEffect filter="fade" transition="in">
                                      <p:cBhvr>
                                        <p:cTn id="7" dur="15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95"/>
                                        </p:tgtEl>
                                        <p:attrNameLst>
                                          <p:attrName>style.visibility</p:attrName>
                                        </p:attrNameLst>
                                      </p:cBhvr>
                                      <p:to>
                                        <p:strVal val="visible"/>
                                      </p:to>
                                    </p:set>
                                    <p:animEffect filter="fade" transition="in">
                                      <p:cBhvr>
                                        <p:cTn id="12" dur="1500"/>
                                        <p:tgtEl>
                                          <p:spTgt spid="195"/>
                                        </p:tgtEl>
                                      </p:cBhvr>
                                    </p:animEffect>
                                  </p:childTnLst>
                                </p:cTn>
                              </p:par>
                            </p:childTnLst>
                          </p:cTn>
                        </p:par>
                        <p:par>
                          <p:cTn id="13" fill="hold">
                            <p:stCondLst>
                              <p:cond delay="1500"/>
                            </p:stCondLst>
                            <p:childTnLst>
                              <p:par>
                                <p:cTn id="14" presetClass="entr" nodeType="afterEffect" presetID="10" grpId="3" fill="hold">
                                  <p:stCondLst>
                                    <p:cond delay="0"/>
                                  </p:stCondLst>
                                  <p:iterate type="el" backwards="0">
                                    <p:tmAbs val="0"/>
                                  </p:iterate>
                                  <p:childTnLst>
                                    <p:set>
                                      <p:cBhvr>
                                        <p:cTn id="15" fill="hold"/>
                                        <p:tgtEl>
                                          <p:spTgt spid="196"/>
                                        </p:tgtEl>
                                        <p:attrNameLst>
                                          <p:attrName>style.visibility</p:attrName>
                                        </p:attrNameLst>
                                      </p:cBhvr>
                                      <p:to>
                                        <p:strVal val="visible"/>
                                      </p:to>
                                    </p:set>
                                    <p:animEffect filter="fade" transition="in">
                                      <p:cBhvr>
                                        <p:cTn id="16" dur="1500"/>
                                        <p:tgtEl>
                                          <p:spTgt spid="196"/>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197"/>
                                        </p:tgtEl>
                                        <p:attrNameLst>
                                          <p:attrName>style.visibility</p:attrName>
                                        </p:attrNameLst>
                                      </p:cBhvr>
                                      <p:to>
                                        <p:strVal val="visible"/>
                                      </p:to>
                                    </p:set>
                                    <p:animEffect filter="fade" transition="in">
                                      <p:cBhvr>
                                        <p:cTn id="21" dur="1500"/>
                                        <p:tgtEl>
                                          <p:spTgt spid="197"/>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5" fill="hold">
                                  <p:stCondLst>
                                    <p:cond delay="0"/>
                                  </p:stCondLst>
                                  <p:iterate type="el" backwards="0">
                                    <p:tmAbs val="0"/>
                                  </p:iterate>
                                  <p:childTnLst>
                                    <p:set>
                                      <p:cBhvr>
                                        <p:cTn id="25" fill="hold"/>
                                        <p:tgtEl>
                                          <p:spTgt spid="198"/>
                                        </p:tgtEl>
                                        <p:attrNameLst>
                                          <p:attrName>style.visibility</p:attrName>
                                        </p:attrNameLst>
                                      </p:cBhvr>
                                      <p:to>
                                        <p:strVal val="visible"/>
                                      </p:to>
                                    </p:set>
                                    <p:animEffect filter="fade" transition="in">
                                      <p:cBhvr>
                                        <p:cTn id="26" dur="1500"/>
                                        <p:tgtEl>
                                          <p:spTgt spid="198"/>
                                        </p:tgtEl>
                                      </p:cBhvr>
                                    </p:animEffect>
                                  </p:childTnLst>
                                </p:cTn>
                              </p:par>
                            </p:childTnLst>
                          </p:cTn>
                        </p:par>
                        <p:par>
                          <p:cTn id="27" fill="hold">
                            <p:stCondLst>
                              <p:cond delay="1500"/>
                            </p:stCondLst>
                            <p:childTnLst>
                              <p:par>
                                <p:cTn id="28" presetClass="entr" nodeType="afterEffect" presetID="10" grpId="6" fill="hold">
                                  <p:stCondLst>
                                    <p:cond delay="0"/>
                                  </p:stCondLst>
                                  <p:iterate type="el" backwards="0">
                                    <p:tmAbs val="0"/>
                                  </p:iterate>
                                  <p:childTnLst>
                                    <p:set>
                                      <p:cBhvr>
                                        <p:cTn id="29" fill="hold"/>
                                        <p:tgtEl>
                                          <p:spTgt spid="207"/>
                                        </p:tgtEl>
                                        <p:attrNameLst>
                                          <p:attrName>style.visibility</p:attrName>
                                        </p:attrNameLst>
                                      </p:cBhvr>
                                      <p:to>
                                        <p:strVal val="visible"/>
                                      </p:to>
                                    </p:set>
                                    <p:animEffect filter="fade" transition="in">
                                      <p:cBhvr>
                                        <p:cTn id="30" dur="1500"/>
                                        <p:tgtEl>
                                          <p:spTgt spid="207"/>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7" fill="hold">
                                  <p:stCondLst>
                                    <p:cond delay="0"/>
                                  </p:stCondLst>
                                  <p:iterate type="el" backwards="0">
                                    <p:tmAbs val="0"/>
                                  </p:iterate>
                                  <p:childTnLst>
                                    <p:set>
                                      <p:cBhvr>
                                        <p:cTn id="34" fill="hold"/>
                                        <p:tgtEl>
                                          <p:spTgt spid="201"/>
                                        </p:tgtEl>
                                        <p:attrNameLst>
                                          <p:attrName>style.visibility</p:attrName>
                                        </p:attrNameLst>
                                      </p:cBhvr>
                                      <p:to>
                                        <p:strVal val="visible"/>
                                      </p:to>
                                    </p:set>
                                    <p:animEffect filter="fade" transition="in">
                                      <p:cBhvr>
                                        <p:cTn id="35" dur="1500"/>
                                        <p:tgtEl>
                                          <p:spTgt spid="201"/>
                                        </p:tgtEl>
                                      </p:cBhvr>
                                    </p:animEffect>
                                  </p:childTnLst>
                                </p:cTn>
                              </p:par>
                            </p:childTnLst>
                          </p:cTn>
                        </p:par>
                        <p:par>
                          <p:cTn id="36" fill="hold">
                            <p:stCondLst>
                              <p:cond delay="1500"/>
                            </p:stCondLst>
                            <p:childTnLst>
                              <p:par>
                                <p:cTn id="37" presetClass="entr" nodeType="afterEffect" presetID="10" grpId="8" fill="hold">
                                  <p:stCondLst>
                                    <p:cond delay="0"/>
                                  </p:stCondLst>
                                  <p:iterate type="el" backwards="0">
                                    <p:tmAbs val="0"/>
                                  </p:iterate>
                                  <p:childTnLst>
                                    <p:set>
                                      <p:cBhvr>
                                        <p:cTn id="38" fill="hold"/>
                                        <p:tgtEl>
                                          <p:spTgt spid="199"/>
                                        </p:tgtEl>
                                        <p:attrNameLst>
                                          <p:attrName>style.visibility</p:attrName>
                                        </p:attrNameLst>
                                      </p:cBhvr>
                                      <p:to>
                                        <p:strVal val="visible"/>
                                      </p:to>
                                    </p:set>
                                    <p:animEffect filter="fade" transition="in">
                                      <p:cBhvr>
                                        <p:cTn id="39" dur="1500"/>
                                        <p:tgtEl>
                                          <p:spTgt spid="199"/>
                                        </p:tgtEl>
                                      </p:cBhvr>
                                    </p:animEffect>
                                  </p:childTnLst>
                                </p:cTn>
                              </p:par>
                            </p:childTnLst>
                          </p:cTn>
                        </p:par>
                        <p:par>
                          <p:cTn id="40" fill="hold">
                            <p:stCondLst>
                              <p:cond delay="3000"/>
                            </p:stCondLst>
                            <p:childTnLst>
                              <p:par>
                                <p:cTn id="41" presetClass="entr" nodeType="afterEffect" presetID="10" grpId="9" fill="hold">
                                  <p:stCondLst>
                                    <p:cond delay="0"/>
                                  </p:stCondLst>
                                  <p:iterate type="el" backwards="0">
                                    <p:tmAbs val="0"/>
                                  </p:iterate>
                                  <p:childTnLst>
                                    <p:set>
                                      <p:cBhvr>
                                        <p:cTn id="42" fill="hold"/>
                                        <p:tgtEl>
                                          <p:spTgt spid="202"/>
                                        </p:tgtEl>
                                        <p:attrNameLst>
                                          <p:attrName>style.visibility</p:attrName>
                                        </p:attrNameLst>
                                      </p:cBhvr>
                                      <p:to>
                                        <p:strVal val="visible"/>
                                      </p:to>
                                    </p:set>
                                    <p:animEffect filter="fade" transition="in">
                                      <p:cBhvr>
                                        <p:cTn id="43" dur="1500"/>
                                        <p:tgtEl>
                                          <p:spTgt spid="202"/>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10" grpId="10" fill="hold">
                                  <p:stCondLst>
                                    <p:cond delay="0"/>
                                  </p:stCondLst>
                                  <p:iterate type="el" backwards="0">
                                    <p:tmAbs val="0"/>
                                  </p:iterate>
                                  <p:childTnLst>
                                    <p:set>
                                      <p:cBhvr>
                                        <p:cTn id="47" fill="hold"/>
                                        <p:tgtEl>
                                          <p:spTgt spid="200"/>
                                        </p:tgtEl>
                                        <p:attrNameLst>
                                          <p:attrName>style.visibility</p:attrName>
                                        </p:attrNameLst>
                                      </p:cBhvr>
                                      <p:to>
                                        <p:strVal val="visible"/>
                                      </p:to>
                                    </p:set>
                                    <p:animEffect filter="fade" transition="in">
                                      <p:cBhvr>
                                        <p:cTn id="48" dur="1500"/>
                                        <p:tgtEl>
                                          <p:spTgt spid="200"/>
                                        </p:tgtEl>
                                      </p:cBhvr>
                                    </p:animEffect>
                                  </p:childTnLst>
                                </p:cTn>
                              </p:par>
                            </p:childTnLst>
                          </p:cTn>
                        </p:par>
                        <p:par>
                          <p:cTn id="49" fill="hold">
                            <p:stCondLst>
                              <p:cond delay="1500"/>
                            </p:stCondLst>
                            <p:childTnLst>
                              <p:par>
                                <p:cTn id="50" presetClass="entr" nodeType="afterEffect" presetID="10" grpId="11" fill="hold">
                                  <p:stCondLst>
                                    <p:cond delay="0"/>
                                  </p:stCondLst>
                                  <p:iterate type="el" backwards="0">
                                    <p:tmAbs val="0"/>
                                  </p:iterate>
                                  <p:childTnLst>
                                    <p:set>
                                      <p:cBhvr>
                                        <p:cTn id="51" fill="hold"/>
                                        <p:tgtEl>
                                          <p:spTgt spid="203"/>
                                        </p:tgtEl>
                                        <p:attrNameLst>
                                          <p:attrName>style.visibility</p:attrName>
                                        </p:attrNameLst>
                                      </p:cBhvr>
                                      <p:to>
                                        <p:strVal val="visible"/>
                                      </p:to>
                                    </p:set>
                                    <p:animEffect filter="fade" transition="in">
                                      <p:cBhvr>
                                        <p:cTn id="52" dur="1500"/>
                                        <p:tgtEl>
                                          <p:spTgt spid="203"/>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ID="10" grpId="12" fill="hold">
                                  <p:stCondLst>
                                    <p:cond delay="0"/>
                                  </p:stCondLst>
                                  <p:iterate type="el" backwards="0">
                                    <p:tmAbs val="0"/>
                                  </p:iterate>
                                  <p:childTnLst>
                                    <p:set>
                                      <p:cBhvr>
                                        <p:cTn id="56" fill="hold"/>
                                        <p:tgtEl>
                                          <p:spTgt spid="204"/>
                                        </p:tgtEl>
                                        <p:attrNameLst>
                                          <p:attrName>style.visibility</p:attrName>
                                        </p:attrNameLst>
                                      </p:cBhvr>
                                      <p:to>
                                        <p:strVal val="visible"/>
                                      </p:to>
                                    </p:set>
                                    <p:animEffect filter="fade" transition="in">
                                      <p:cBhvr>
                                        <p:cTn id="57" dur="1500"/>
                                        <p:tgtEl>
                                          <p:spTgt spid="204"/>
                                        </p:tgtEl>
                                      </p:cBhvr>
                                    </p:animEffect>
                                  </p:childTnLst>
                                </p:cTn>
                              </p:par>
                            </p:childTnLst>
                          </p:cTn>
                        </p:par>
                        <p:par>
                          <p:cTn id="58" fill="hold">
                            <p:stCondLst>
                              <p:cond delay="1500"/>
                            </p:stCondLst>
                            <p:childTnLst>
                              <p:par>
                                <p:cTn id="59" presetClass="entr" nodeType="afterEffect" presetID="10" grpId="13" fill="hold">
                                  <p:stCondLst>
                                    <p:cond delay="0"/>
                                  </p:stCondLst>
                                  <p:iterate type="el" backwards="0">
                                    <p:tmAbs val="0"/>
                                  </p:iterate>
                                  <p:childTnLst>
                                    <p:set>
                                      <p:cBhvr>
                                        <p:cTn id="60" fill="hold"/>
                                        <p:tgtEl>
                                          <p:spTgt spid="205"/>
                                        </p:tgtEl>
                                        <p:attrNameLst>
                                          <p:attrName>style.visibility</p:attrName>
                                        </p:attrNameLst>
                                      </p:cBhvr>
                                      <p:to>
                                        <p:strVal val="visible"/>
                                      </p:to>
                                    </p:set>
                                    <p:animEffect filter="fade" transition="in">
                                      <p:cBhvr>
                                        <p:cTn id="61" dur="1500"/>
                                        <p:tgtEl>
                                          <p:spTgt spid="205"/>
                                        </p:tgtEl>
                                      </p:cBhvr>
                                    </p:animEffect>
                                  </p:childTnLst>
                                </p:cTn>
                              </p:par>
                            </p:childTnLst>
                          </p:cTn>
                        </p:par>
                        <p:par>
                          <p:cTn id="62" fill="hold">
                            <p:stCondLst>
                              <p:cond delay="3000"/>
                            </p:stCondLst>
                            <p:childTnLst>
                              <p:par>
                                <p:cTn id="63" presetClass="entr" nodeType="afterEffect" presetID="10" grpId="14" fill="hold">
                                  <p:stCondLst>
                                    <p:cond delay="0"/>
                                  </p:stCondLst>
                                  <p:iterate type="el" backwards="0">
                                    <p:tmAbs val="0"/>
                                  </p:iterate>
                                  <p:childTnLst>
                                    <p:set>
                                      <p:cBhvr>
                                        <p:cTn id="64" fill="hold"/>
                                        <p:tgtEl>
                                          <p:spTgt spid="206"/>
                                        </p:tgtEl>
                                        <p:attrNameLst>
                                          <p:attrName>style.visibility</p:attrName>
                                        </p:attrNameLst>
                                      </p:cBhvr>
                                      <p:to>
                                        <p:strVal val="visible"/>
                                      </p:to>
                                    </p:set>
                                    <p:animEffect filter="fade" transition="in">
                                      <p:cBhvr>
                                        <p:cTn id="65" dur="15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 grpId="10"/>
      <p:bldP build="whole" bldLvl="1" animBg="1" rev="0" advAuto="0" spid="194" grpId="1"/>
      <p:bldP build="whole" bldLvl="1" animBg="1" rev="0" advAuto="0" spid="199" grpId="8"/>
      <p:bldP build="whole" bldLvl="1" animBg="1" rev="0" advAuto="0" spid="201" grpId="7"/>
      <p:bldP build="whole" bldLvl="1" animBg="1" rev="0" advAuto="0" spid="207" grpId="6"/>
      <p:bldP build="whole" bldLvl="1" animBg="1" rev="0" advAuto="0" spid="196" grpId="3"/>
      <p:bldP build="whole" bldLvl="1" animBg="1" rev="0" advAuto="0" spid="195" grpId="2"/>
      <p:bldP build="whole" bldLvl="1" animBg="1" rev="0" advAuto="0" spid="198" grpId="5"/>
      <p:bldP build="whole" bldLvl="1" animBg="1" rev="0" advAuto="0" spid="204" grpId="12"/>
      <p:bldP build="whole" bldLvl="1" animBg="1" rev="0" advAuto="0" spid="197" grpId="4"/>
      <p:bldP build="whole" bldLvl="1" animBg="1" rev="0" advAuto="0" spid="205" grpId="13"/>
      <p:bldP build="whole" bldLvl="1" animBg="1" rev="0" advAuto="0" spid="202" grpId="9"/>
      <p:bldP build="whole" bldLvl="1" animBg="1" rev="0" advAuto="0" spid="206" grpId="14"/>
      <p:bldP build="whole" bldLvl="1" animBg="1" rev="0" advAuto="0" spid="203" grpId="1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Luke 12:13–21 (NKJV)…"/>
          <p:cNvSpPr/>
          <p:nvPr/>
        </p:nvSpPr>
        <p:spPr>
          <a:xfrm>
            <a:off x="552838" y="416983"/>
            <a:ext cx="11899124" cy="8623301"/>
          </a:xfrm>
          <a:prstGeom prst="rect">
            <a:avLst/>
          </a:prstGeom>
          <a:ln w="12700">
            <a:miter lim="400000"/>
          </a:ln>
          <a:effectLst>
            <a:outerShdw sx="100000" sy="100000" kx="0" ky="0" algn="b" rotWithShape="0" blurRad="76200" dist="98962" dir="5400000">
              <a:srgbClr val="000000">
                <a:alpha val="9818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5200">
                <a:solidFill>
                  <a:srgbClr val="FFFFFF"/>
                </a:solidFill>
                <a:effectLst>
                  <a:outerShdw sx="100000" sy="100000" kx="0" ky="0" algn="b" rotWithShape="0" blurRad="76200" dist="63500" dir="1703954">
                    <a:srgbClr val="000000"/>
                  </a:outerShdw>
                </a:effectLst>
                <a:latin typeface="Thames Nude Roman"/>
                <a:ea typeface="Thames Nude Roman"/>
                <a:cs typeface="Thames Nude Roman"/>
                <a:sym typeface="Thames Nude Roman"/>
              </a:defRPr>
            </a:pPr>
            <a:r>
              <a:t>Luke 12:13–21 (NKJV)</a:t>
            </a:r>
          </a:p>
          <a:p>
            <a:pPr defTabSz="457200">
              <a:spcBef>
                <a:spcPts val="1400"/>
              </a:spcBef>
              <a:defRPr sz="6900">
                <a:solidFill>
                  <a:srgbClr val="FFFFFF"/>
                </a:solidFill>
                <a:effectLst>
                  <a:outerShdw sx="100000" sy="100000" kx="0" ky="0" algn="b" rotWithShape="0" blurRad="76200" dist="63500" dir="1703954">
                    <a:srgbClr val="000000"/>
                  </a:outerShdw>
                </a:effectLst>
                <a:latin typeface="Hoefler Text"/>
                <a:ea typeface="Hoefler Text"/>
                <a:cs typeface="Hoefler Text"/>
                <a:sym typeface="Hoefler Text"/>
              </a:defRPr>
            </a:pPr>
            <a:r>
              <a:rPr baseline="31999"/>
              <a:t>20</a:t>
            </a:r>
            <a:r>
              <a:t> But God said to him, ‘Fool! This night your soul will be required of you; then whose will those things be which you have provided?’ </a:t>
            </a:r>
            <a:r>
              <a:rPr baseline="31999"/>
              <a:t>21</a:t>
            </a:r>
            <a:r>
              <a:t> “So </a:t>
            </a:r>
            <a:r>
              <a:rPr i="1"/>
              <a:t>is</a:t>
            </a:r>
            <a:r>
              <a:t> he who lays up treasure for himself, and is not rich toward God.”</a:t>
            </a:r>
          </a:p>
        </p:txBody>
      </p:sp>
      <p:sp>
        <p:nvSpPr>
          <p:cNvPr id="210" name="So is he who"/>
          <p:cNvSpPr/>
          <p:nvPr/>
        </p:nvSpPr>
        <p:spPr>
          <a:xfrm>
            <a:off x="7644337" y="5789083"/>
            <a:ext cx="4658792" cy="115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400"/>
              </a:spcBef>
              <a:defRPr sz="6900">
                <a:solidFill>
                  <a:srgbClr val="73FDFF"/>
                </a:solidFill>
                <a:effectLst>
                  <a:outerShdw sx="100000" sy="100000" kx="0" ky="0" algn="b" rotWithShape="0" blurRad="76200" dist="63500" dir="1703954">
                    <a:srgbClr val="000000"/>
                  </a:outerShdw>
                </a:effectLst>
                <a:latin typeface="Hoefler Text"/>
                <a:ea typeface="Hoefler Text"/>
                <a:cs typeface="Hoefler Text"/>
                <a:sym typeface="Hoefler Text"/>
              </a:defRPr>
            </a:pPr>
            <a:r>
              <a:t>So </a:t>
            </a:r>
            <a:r>
              <a:rPr i="1"/>
              <a:t>is</a:t>
            </a:r>
            <a:r>
              <a:t> he who</a:t>
            </a:r>
          </a:p>
        </p:txBody>
      </p:sp>
      <p:sp>
        <p:nvSpPr>
          <p:cNvPr id="211" name="lays up treasure for himself, and"/>
          <p:cNvSpPr/>
          <p:nvPr/>
        </p:nvSpPr>
        <p:spPr>
          <a:xfrm>
            <a:off x="593318" y="6830483"/>
            <a:ext cx="11818164" cy="115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6900">
                <a:solidFill>
                  <a:srgbClr val="73FDFF"/>
                </a:solidFill>
                <a:effectLst>
                  <a:outerShdw sx="100000" sy="100000" kx="0" ky="0" algn="b" rotWithShape="0" blurRad="76200" dist="63500" dir="1703954">
                    <a:srgbClr val="000000"/>
                  </a:outerShdw>
                </a:effectLst>
                <a:latin typeface="Hoefler Text"/>
                <a:ea typeface="Hoefler Text"/>
                <a:cs typeface="Hoefler Text"/>
                <a:sym typeface="Hoefler Text"/>
              </a:defRPr>
            </a:lvl1pPr>
          </a:lstStyle>
          <a:p>
            <a:pPr/>
            <a:r>
              <a:t>lays up treasure for himself, and</a:t>
            </a:r>
          </a:p>
        </p:txBody>
      </p:sp>
      <p:sp>
        <p:nvSpPr>
          <p:cNvPr id="212" name="is not rich toward God"/>
          <p:cNvSpPr/>
          <p:nvPr/>
        </p:nvSpPr>
        <p:spPr>
          <a:xfrm>
            <a:off x="1933765" y="7871883"/>
            <a:ext cx="8553070" cy="115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400"/>
              </a:spcBef>
              <a:defRPr sz="6900">
                <a:solidFill>
                  <a:srgbClr val="73FDFF"/>
                </a:solidFill>
                <a:effectLst>
                  <a:outerShdw sx="100000" sy="100000" kx="0" ky="0" algn="b" rotWithShape="0" blurRad="76200" dist="63500" dir="1703954">
                    <a:srgbClr val="000000"/>
                  </a:outerShdw>
                </a:effectLst>
                <a:latin typeface="Hoefler Text"/>
                <a:ea typeface="Hoefler Text"/>
                <a:cs typeface="Hoefler Text"/>
                <a:sym typeface="Hoefler Text"/>
              </a:defRPr>
            </a:lvl1pPr>
          </a:lstStyle>
          <a:p>
            <a:pPr/>
            <a:r>
              <a:t>is not rich toward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0"/>
                                        </p:tgtEl>
                                        <p:attrNameLst>
                                          <p:attrName>style.visibility</p:attrName>
                                        </p:attrNameLst>
                                      </p:cBhvr>
                                      <p:to>
                                        <p:strVal val="visible"/>
                                      </p:to>
                                    </p:set>
                                    <p:animEffect filter="fade" transition="in">
                                      <p:cBhvr>
                                        <p:cTn id="7" dur="1500"/>
                                        <p:tgtEl>
                                          <p:spTgt spid="210"/>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211"/>
                                        </p:tgtEl>
                                        <p:attrNameLst>
                                          <p:attrName>style.visibility</p:attrName>
                                        </p:attrNameLst>
                                      </p:cBhvr>
                                      <p:to>
                                        <p:strVal val="visible"/>
                                      </p:to>
                                    </p:set>
                                    <p:animEffect filter="fade" transition="in">
                                      <p:cBhvr>
                                        <p:cTn id="11" dur="1500"/>
                                        <p:tgtEl>
                                          <p:spTgt spid="211"/>
                                        </p:tgtEl>
                                      </p:cBhvr>
                                    </p:animEffect>
                                  </p:childTnLst>
                                </p:cTn>
                              </p:par>
                            </p:childTnLst>
                          </p:cTn>
                        </p:par>
                        <p:par>
                          <p:cTn id="12" fill="hold">
                            <p:stCondLst>
                              <p:cond delay="3000"/>
                            </p:stCondLst>
                            <p:childTnLst>
                              <p:par>
                                <p:cTn id="13" presetClass="entr" nodeType="afterEffect" presetID="10" grpId="3" fill="hold">
                                  <p:stCondLst>
                                    <p:cond delay="0"/>
                                  </p:stCondLst>
                                  <p:iterate type="el" backwards="0">
                                    <p:tmAbs val="0"/>
                                  </p:iterate>
                                  <p:childTnLst>
                                    <p:set>
                                      <p:cBhvr>
                                        <p:cTn id="14" fill="hold"/>
                                        <p:tgtEl>
                                          <p:spTgt spid="212"/>
                                        </p:tgtEl>
                                        <p:attrNameLst>
                                          <p:attrName>style.visibility</p:attrName>
                                        </p:attrNameLst>
                                      </p:cBhvr>
                                      <p:to>
                                        <p:strVal val="visible"/>
                                      </p:to>
                                    </p:set>
                                    <p:animEffect filter="fade" transition="in">
                                      <p:cBhvr>
                                        <p:cTn id="15" dur="15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2"/>
      <p:bldP build="whole" bldLvl="1" animBg="1" rev="0" advAuto="0" spid="212" grpId="3"/>
      <p:bldP build="whole" bldLvl="1" animBg="1" rev="0" advAuto="0" spid="210"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Rectangle"/>
          <p:cNvSpPr/>
          <p:nvPr/>
        </p:nvSpPr>
        <p:spPr>
          <a:xfrm>
            <a:off x="5266464" y="2482915"/>
            <a:ext cx="7738337" cy="7270685"/>
          </a:xfrm>
          <a:prstGeom prst="rect">
            <a:avLst/>
          </a:prstGeom>
          <a:gradFill>
            <a:gsLst>
              <a:gs pos="0">
                <a:srgbClr val="424242">
                  <a:alpha val="84401"/>
                </a:srgbClr>
              </a:gs>
              <a:gs pos="100000">
                <a:srgbClr val="212121">
                  <a:alpha val="80244"/>
                </a:srgbClr>
              </a:gs>
            </a:gsLst>
            <a:lin ang="5400000"/>
          </a:gradFill>
          <a:ln w="12700">
            <a:solidFill>
              <a:srgbClr val="000000"/>
            </a:solidFill>
          </a:ln>
        </p:spPr>
        <p:txBody>
          <a:bodyPr lIns="65023" tIns="65023" rIns="65023" bIns="65023" anchor="ctr"/>
          <a:lstStyle/>
          <a:p>
            <a:pPr algn="l" defTabSz="1300480">
              <a:defRPr sz="2400">
                <a:solidFill>
                  <a:srgbClr val="000000"/>
                </a:solidFill>
                <a:latin typeface="Arial"/>
                <a:ea typeface="Arial"/>
                <a:cs typeface="Arial"/>
                <a:sym typeface="Arial"/>
              </a:defRPr>
            </a:pPr>
          </a:p>
        </p:txBody>
      </p:sp>
      <p:pic>
        <p:nvPicPr>
          <p:cNvPr id="215" name="pasted-image.tiff" descr="pasted-image.tiff"/>
          <p:cNvPicPr>
            <a:picLocks noChangeAspect="0"/>
          </p:cNvPicPr>
          <p:nvPr/>
        </p:nvPicPr>
        <p:blipFill>
          <a:blip r:embed="rId3">
            <a:extLst/>
          </a:blip>
          <a:stretch>
            <a:fillRect/>
          </a:stretch>
        </p:blipFill>
        <p:spPr>
          <a:xfrm>
            <a:off x="7436126" y="0"/>
            <a:ext cx="5577141" cy="2549526"/>
          </a:xfrm>
          <a:prstGeom prst="rect">
            <a:avLst/>
          </a:prstGeom>
          <a:ln w="12700">
            <a:miter lim="400000"/>
          </a:ln>
          <a:effectLst>
            <a:outerShdw sx="100000" sy="100000" kx="0" ky="0" algn="b" rotWithShape="0" blurRad="76200" dist="55596" dir="5400000">
              <a:srgbClr val="000000"/>
            </a:outerShdw>
          </a:effectLst>
        </p:spPr>
      </p:pic>
      <p:pic>
        <p:nvPicPr>
          <p:cNvPr id="216" name="pasted-image.tiff" descr="pasted-image.tiff"/>
          <p:cNvPicPr>
            <a:picLocks noChangeAspect="0"/>
          </p:cNvPicPr>
          <p:nvPr/>
        </p:nvPicPr>
        <p:blipFill>
          <a:blip r:embed="rId4">
            <a:extLst/>
          </a:blip>
          <a:stretch>
            <a:fillRect/>
          </a:stretch>
        </p:blipFill>
        <p:spPr>
          <a:xfrm>
            <a:off x="15814" y="0"/>
            <a:ext cx="5577142" cy="9753600"/>
          </a:xfrm>
          <a:prstGeom prst="rect">
            <a:avLst/>
          </a:prstGeom>
          <a:ln w="12700">
            <a:miter lim="400000"/>
          </a:ln>
        </p:spPr>
      </p:pic>
      <p:pic>
        <p:nvPicPr>
          <p:cNvPr id="217" name="pasted-image.tiff" descr="pasted-image.tiff"/>
          <p:cNvPicPr>
            <a:picLocks noChangeAspect="0"/>
          </p:cNvPicPr>
          <p:nvPr/>
        </p:nvPicPr>
        <p:blipFill>
          <a:blip r:embed="rId5">
            <a:extLst/>
          </a:blip>
          <a:srcRect l="9898" t="40663" r="9898" b="40663"/>
          <a:stretch>
            <a:fillRect/>
          </a:stretch>
        </p:blipFill>
        <p:spPr>
          <a:xfrm>
            <a:off x="17330" y="7583756"/>
            <a:ext cx="5574177" cy="851422"/>
          </a:xfrm>
          <a:prstGeom prst="rect">
            <a:avLst/>
          </a:prstGeom>
          <a:ln w="12700">
            <a:miter lim="400000"/>
          </a:ln>
        </p:spPr>
      </p:pic>
      <p:sp>
        <p:nvSpPr>
          <p:cNvPr id="218" name="“This documentary examines the inflated sense of entitlement among youth, it’s consequences and the solutions for a better future. Generations X, Y, and Z have grown increasingly self absorbed from over four decades of nurturing and education based upon boosting self esteem. It’s All About ME reveals the consequences of a society driven by instant gratification, a Me, Me, Me mentality and how younger generations can succeed in the real world.”"/>
          <p:cNvSpPr/>
          <p:nvPr/>
        </p:nvSpPr>
        <p:spPr>
          <a:xfrm>
            <a:off x="5672467" y="2878666"/>
            <a:ext cx="7206271" cy="6705601"/>
          </a:xfrm>
          <a:prstGeom prst="rect">
            <a:avLst/>
          </a:prstGeom>
          <a:ln w="12700">
            <a:miter lim="400000"/>
          </a:ln>
          <a:effectLst>
            <a:outerShdw sx="100000" sy="100000" kx="0" ky="0" algn="b" rotWithShape="0" blurRad="76200" dist="55596"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3500">
                <a:solidFill>
                  <a:srgbClr val="DCDDE0"/>
                </a:solidFill>
                <a:effectLst>
                  <a:outerShdw sx="100000" sy="100000" kx="0" ky="0" algn="b" rotWithShape="0" blurRad="50800" dist="63500" dir="18900000">
                    <a:srgbClr val="000000"/>
                  </a:outerShdw>
                </a:effectLst>
              </a:defRPr>
            </a:lvl1pPr>
          </a:lstStyle>
          <a:p>
            <a:pPr/>
            <a:r>
              <a:t>“This documentary examines the inflated sense of entitlement among youth, it’s consequences and the solutions for a better future. Generations X, Y, and Z have grown increasingly self absorbed from over four decades of nurturing and education based upon boosting self esteem. It’s All About ME reveals the consequences of a society driven by instant gratification, a Me, Me, Me mentality and how younger generations can succeed in the real world.”</a:t>
            </a:r>
          </a:p>
        </p:txBody>
      </p:sp>
      <p:pic>
        <p:nvPicPr>
          <p:cNvPr id="219" name="pasted-image.tiff" descr="pasted-image.tiff"/>
          <p:cNvPicPr>
            <a:picLocks noChangeAspect="1"/>
          </p:cNvPicPr>
          <p:nvPr/>
        </p:nvPicPr>
        <p:blipFill>
          <a:blip r:embed="rId6">
            <a:extLst/>
          </a:blip>
          <a:srcRect l="23139" t="0" r="40750" b="28174"/>
          <a:stretch>
            <a:fillRect/>
          </a:stretch>
        </p:blipFill>
        <p:spPr>
          <a:xfrm>
            <a:off x="5587147" y="0"/>
            <a:ext cx="1922753" cy="2549675"/>
          </a:xfrm>
          <a:prstGeom prst="rect">
            <a:avLst/>
          </a:prstGeom>
          <a:ln w="12700">
            <a:miter lim="400000"/>
          </a:ln>
          <a:effectLst>
            <a:outerShdw sx="100000" sy="100000" kx="0" ky="0" algn="b" rotWithShape="0" blurRad="76200" dist="55596" dir="5400000">
              <a:srgbClr val="000000"/>
            </a:outerShdw>
          </a:effectLst>
        </p:spPr>
      </p:pic>
      <p:pic>
        <p:nvPicPr>
          <p:cNvPr id="220" name="Antoine Gaber, Producer &amp; Director Wins the MADA Award" descr="Antoine Gaber, Producer &amp; Director Wins the MADA Award"/>
          <p:cNvPicPr>
            <a:picLocks noChangeAspect="0"/>
          </p:cNvPicPr>
          <p:nvPr/>
        </p:nvPicPr>
        <p:blipFill>
          <a:blip r:embed="rId7">
            <a:extLst/>
          </a:blip>
          <a:stretch>
            <a:fillRect/>
          </a:stretch>
        </p:blipFill>
        <p:spPr>
          <a:xfrm>
            <a:off x="-227751" y="1873250"/>
            <a:ext cx="13460302" cy="1308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pasted-image.pdf" descr="pasted-image.pdf"/>
          <p:cNvPicPr>
            <a:picLocks noChangeAspect="1"/>
          </p:cNvPicPr>
          <p:nvPr/>
        </p:nvPicPr>
        <p:blipFill>
          <a:blip r:embed="rId2">
            <a:extLst/>
          </a:blip>
          <a:stretch>
            <a:fillRect/>
          </a:stretch>
        </p:blipFill>
        <p:spPr>
          <a:xfrm>
            <a:off x="2843825" y="3681995"/>
            <a:ext cx="7283283" cy="5379698"/>
          </a:xfrm>
          <a:prstGeom prst="rect">
            <a:avLst/>
          </a:prstGeom>
          <a:ln w="12700">
            <a:miter lim="400000"/>
          </a:ln>
        </p:spPr>
      </p:pic>
      <p:grpSp>
        <p:nvGrpSpPr>
          <p:cNvPr id="228" name="Group"/>
          <p:cNvGrpSpPr/>
          <p:nvPr/>
        </p:nvGrpSpPr>
        <p:grpSpPr>
          <a:xfrm>
            <a:off x="279400" y="135466"/>
            <a:ext cx="12446000" cy="1752866"/>
            <a:chOff x="0" y="0"/>
            <a:chExt cx="12446000" cy="1752864"/>
          </a:xfrm>
        </p:grpSpPr>
        <p:sp>
          <p:nvSpPr>
            <p:cNvPr id="225"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26" name="pasted-image.tiff" descr="pasted-image.tiff"/>
            <p:cNvPicPr>
              <a:picLocks noChangeAspect="1"/>
            </p:cNvPicPr>
            <p:nvPr/>
          </p:nvPicPr>
          <p:blipFill>
            <a:blip r:embed="rId3">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227"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sp>
        <p:nvSpPr>
          <p:cNvPr id="229" name="Self Centered View of the world"/>
          <p:cNvSpPr/>
          <p:nvPr/>
        </p:nvSpPr>
        <p:spPr>
          <a:xfrm>
            <a:off x="8152473" y="7777360"/>
            <a:ext cx="4343401" cy="1463041"/>
          </a:xfrm>
          <a:prstGeom prst="roundRect">
            <a:avLst>
              <a:gd name="adj" fmla="val 13021"/>
            </a:avLst>
          </a:prstGeom>
          <a:gradFill>
            <a:gsLst>
              <a:gs pos="0">
                <a:schemeClr val="accent4">
                  <a:hueOff val="206792"/>
                  <a:satOff val="32780"/>
                  <a:lumOff val="10276"/>
                </a:schemeClr>
              </a:gs>
              <a:gs pos="100000">
                <a:schemeClr val="accent4"/>
              </a:gs>
            </a:gsLst>
            <a:lin ang="5400000"/>
          </a:gradFill>
          <a:ln w="12700">
            <a:miter lim="400000"/>
          </a:ln>
          <a:effectLst>
            <a:outerShdw sx="100000" sy="100000" kx="0" ky="0" algn="b" rotWithShape="0" blurRad="215900" dist="146929" dir="2667748">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effectLst>
                  <a:outerShdw sx="100000" sy="100000" kx="0" ky="0" algn="b" rotWithShape="0" blurRad="38100" dist="12700" dir="5400000">
                    <a:srgbClr val="000000">
                      <a:alpha val="50000"/>
                    </a:srgbClr>
                  </a:outerShdw>
                </a:effectLst>
              </a:defRPr>
            </a:lvl1pPr>
          </a:lstStyle>
          <a:p>
            <a:pPr/>
            <a:r>
              <a:t>Self Centered View of the world</a:t>
            </a:r>
          </a:p>
        </p:txBody>
      </p:sp>
      <p:sp>
        <p:nvSpPr>
          <p:cNvPr id="230" name="Self Centered Priorities"/>
          <p:cNvSpPr/>
          <p:nvPr/>
        </p:nvSpPr>
        <p:spPr>
          <a:xfrm>
            <a:off x="508926" y="7777360"/>
            <a:ext cx="4343401" cy="1463041"/>
          </a:xfrm>
          <a:prstGeom prst="roundRect">
            <a:avLst>
              <a:gd name="adj" fmla="val 13021"/>
            </a:avLst>
          </a:prstGeom>
          <a:blipFill>
            <a:blip r:embed="rId4"/>
          </a:blipFill>
          <a:ln w="12700">
            <a:miter lim="400000"/>
          </a:ln>
          <a:effectLst>
            <a:outerShdw sx="100000" sy="100000" kx="0" ky="0" algn="b" rotWithShape="0" blurRad="215900" dist="146929" dir="2667748">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effectLst>
                  <a:outerShdw sx="100000" sy="100000" kx="0" ky="0" algn="b" rotWithShape="0" blurRad="38100" dist="12700" dir="5400000">
                    <a:srgbClr val="000000">
                      <a:alpha val="50000"/>
                    </a:srgbClr>
                  </a:outerShdw>
                </a:effectLst>
              </a:defRPr>
            </a:lvl1pPr>
          </a:lstStyle>
          <a:p>
            <a:pPr/>
            <a:r>
              <a:t>Self Centered Priorities </a:t>
            </a:r>
          </a:p>
        </p:txBody>
      </p:sp>
      <p:sp>
        <p:nvSpPr>
          <p:cNvPr id="231" name="Self Centered Way of Life"/>
          <p:cNvSpPr/>
          <p:nvPr/>
        </p:nvSpPr>
        <p:spPr>
          <a:xfrm>
            <a:off x="508926" y="3298494"/>
            <a:ext cx="4343401" cy="1463041"/>
          </a:xfrm>
          <a:prstGeom prst="roundRect">
            <a:avLst>
              <a:gd name="adj" fmla="val 13021"/>
            </a:avLst>
          </a:prstGeom>
          <a:gradFill>
            <a:gsLst>
              <a:gs pos="0">
                <a:schemeClr val="accent1">
                  <a:satOff val="11240"/>
                  <a:lumOff val="13356"/>
                </a:schemeClr>
              </a:gs>
              <a:gs pos="100000">
                <a:schemeClr val="accent1"/>
              </a:gs>
            </a:gsLst>
            <a:lin ang="5400000"/>
          </a:gradFill>
          <a:ln w="12700">
            <a:miter lim="400000"/>
          </a:ln>
          <a:effectLst>
            <a:outerShdw sx="100000" sy="100000" kx="0" ky="0" algn="b" rotWithShape="0" blurRad="215900" dist="146929" dir="2667748">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effectLst>
                  <a:outerShdw sx="100000" sy="100000" kx="0" ky="0" algn="b" rotWithShape="0" blurRad="38100" dist="12700" dir="5400000">
                    <a:srgbClr val="000000">
                      <a:alpha val="50000"/>
                    </a:srgbClr>
                  </a:outerShdw>
                </a:effectLst>
              </a:defRPr>
            </a:lvl1pPr>
          </a:lstStyle>
          <a:p>
            <a:pPr/>
            <a:r>
              <a:t>Self Centered Way of Life</a:t>
            </a:r>
          </a:p>
        </p:txBody>
      </p:sp>
      <p:sp>
        <p:nvSpPr>
          <p:cNvPr id="232" name="Self Centered Identity"/>
          <p:cNvSpPr/>
          <p:nvPr/>
        </p:nvSpPr>
        <p:spPr>
          <a:xfrm>
            <a:off x="8152473" y="3298494"/>
            <a:ext cx="4343401" cy="1463040"/>
          </a:xfrm>
          <a:prstGeom prst="roundRect">
            <a:avLst>
              <a:gd name="adj" fmla="val 13021"/>
            </a:avLst>
          </a:prstGeom>
          <a:gradFill>
            <a:gsLst>
              <a:gs pos="0">
                <a:schemeClr val="accent5">
                  <a:satOff val="11168"/>
                  <a:lumOff val="10673"/>
                </a:schemeClr>
              </a:gs>
              <a:gs pos="100000">
                <a:schemeClr val="accent5"/>
              </a:gs>
            </a:gsLst>
            <a:lin ang="5400000"/>
          </a:gradFill>
          <a:ln w="12700">
            <a:miter lim="400000"/>
          </a:ln>
          <a:effectLst>
            <a:outerShdw sx="100000" sy="100000" kx="0" ky="0" algn="b" rotWithShape="0" blurRad="215900" dist="146929" dir="2667748">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effectLst>
                  <a:outerShdw sx="100000" sy="100000" kx="0" ky="0" algn="b" rotWithShape="0" blurRad="38100" dist="12700" dir="5400000">
                    <a:srgbClr val="000000">
                      <a:alpha val="50000"/>
                    </a:srgbClr>
                  </a:outerShdw>
                </a:effectLst>
              </a:defRPr>
            </a:lvl1pPr>
          </a:lstStyle>
          <a:p>
            <a:pPr/>
            <a:r>
              <a:t>Self Centered Identity </a:t>
            </a:r>
          </a:p>
        </p:txBody>
      </p:sp>
      <p:pic>
        <p:nvPicPr>
          <p:cNvPr id="233" name="pasted-image.pdf" descr="pasted-image.pdf"/>
          <p:cNvPicPr>
            <a:picLocks noChangeAspect="0"/>
          </p:cNvPicPr>
          <p:nvPr/>
        </p:nvPicPr>
        <p:blipFill>
          <a:blip r:embed="rId5">
            <a:extLst/>
          </a:blip>
          <a:srcRect l="11388" t="0" r="12136" b="0"/>
          <a:stretch>
            <a:fillRect/>
          </a:stretch>
        </p:blipFill>
        <p:spPr>
          <a:xfrm rot="5400000">
            <a:off x="3055688" y="1436282"/>
            <a:ext cx="6859549" cy="9871084"/>
          </a:xfrm>
          <a:prstGeom prst="rect">
            <a:avLst/>
          </a:prstGeom>
          <a:ln w="12700">
            <a:miter lim="400000"/>
          </a:ln>
          <a:effectLst>
            <a:outerShdw sx="100000" sy="100000" kx="0" ky="0" algn="b" rotWithShape="0" blurRad="215900" dist="146929" dir="2667748">
              <a:srgbClr val="000000"/>
            </a:outerShdw>
          </a:effectLst>
        </p:spPr>
      </p:pic>
      <p:pic>
        <p:nvPicPr>
          <p:cNvPr id="234" name="Self-centeredness. - Easy to see in OTHERS. / hard to see in SELF." descr="Self-centeredness. - Easy to see in OTHERS. / hard to see in SELF."/>
          <p:cNvPicPr>
            <a:picLocks noChangeAspect="0"/>
          </p:cNvPicPr>
          <p:nvPr/>
        </p:nvPicPr>
        <p:blipFill>
          <a:blip r:embed="rId6">
            <a:extLst/>
          </a:blip>
          <a:stretch>
            <a:fillRect/>
          </a:stretch>
        </p:blipFill>
        <p:spPr>
          <a:xfrm>
            <a:off x="-301130" y="1873843"/>
            <a:ext cx="13607060" cy="12993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2"/>
                                        </p:tgtEl>
                                        <p:attrNameLst>
                                          <p:attrName>style.visibility</p:attrName>
                                        </p:attrNameLst>
                                      </p:cBhvr>
                                      <p:to>
                                        <p:strVal val="visible"/>
                                      </p:to>
                                    </p:set>
                                    <p:animEffect filter="fade" transition="in">
                                      <p:cBhvr>
                                        <p:cTn id="7" dur="1500"/>
                                        <p:tgtEl>
                                          <p:spTgt spid="23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29"/>
                                        </p:tgtEl>
                                        <p:attrNameLst>
                                          <p:attrName>style.visibility</p:attrName>
                                        </p:attrNameLst>
                                      </p:cBhvr>
                                      <p:to>
                                        <p:strVal val="visible"/>
                                      </p:to>
                                    </p:set>
                                    <p:animEffect filter="fade" transition="in">
                                      <p:cBhvr>
                                        <p:cTn id="12" dur="1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30"/>
                                        </p:tgtEl>
                                        <p:attrNameLst>
                                          <p:attrName>style.visibility</p:attrName>
                                        </p:attrNameLst>
                                      </p:cBhvr>
                                      <p:to>
                                        <p:strVal val="visible"/>
                                      </p:to>
                                    </p:set>
                                    <p:animEffect filter="fade" transition="in">
                                      <p:cBhvr>
                                        <p:cTn id="17" dur="1500"/>
                                        <p:tgtEl>
                                          <p:spTgt spid="23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31"/>
                                        </p:tgtEl>
                                        <p:attrNameLst>
                                          <p:attrName>style.visibility</p:attrName>
                                        </p:attrNameLst>
                                      </p:cBhvr>
                                      <p:to>
                                        <p:strVal val="visible"/>
                                      </p:to>
                                    </p:set>
                                    <p:animEffect filter="fade" transition="in">
                                      <p:cBhvr>
                                        <p:cTn id="22" dur="15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1"/>
      <p:bldP build="whole" bldLvl="1" animBg="1" rev="0" advAuto="0" spid="230" grpId="3"/>
      <p:bldP build="whole" bldLvl="1" animBg="1" rev="0" advAuto="0" spid="231" grpId="4"/>
      <p:bldP build="whole" bldLvl="1" animBg="1" rev="0" advAuto="0" spid="229"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elf-conceit. “God resists the proud, but gives grace to the humble” - (Prov. 16:18; James 4:6,10; Luke 18:14; Rom. 12:3; 1 Cor. 10:12).…"/>
          <p:cNvSpPr/>
          <p:nvPr/>
        </p:nvSpPr>
        <p:spPr>
          <a:xfrm>
            <a:off x="4355095" y="2370666"/>
            <a:ext cx="8033834" cy="6939361"/>
          </a:xfrm>
          <a:prstGeom prst="rect">
            <a:avLst/>
          </a:prstGeom>
          <a:ln w="12700">
            <a:miter lim="400000"/>
          </a:ln>
          <a:effectLst>
            <a:outerShdw sx="100000" sy="100000" kx="0" ky="0" algn="b" rotWithShape="0" blurRad="215900" dist="98962" dir="1543842">
              <a:srgbClr val="000000">
                <a:alpha val="368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35279" indent="-335279" algn="l">
              <a:spcBef>
                <a:spcPts val="1400"/>
              </a:spcBef>
              <a:buSzPct val="61000"/>
              <a:buBlip>
                <a:blip r:embed="rId2"/>
              </a:buBlip>
              <a:defRPr sz="3200">
                <a:solidFill>
                  <a:srgbClr val="5F5857"/>
                </a:solidFill>
              </a:defRPr>
            </a:pPr>
            <a:r>
              <a:rPr b="1"/>
              <a:t>Self-conceit.</a:t>
            </a:r>
            <a:r>
              <a:t> “</a:t>
            </a:r>
            <a:r>
              <a:rPr i="1">
                <a:solidFill>
                  <a:srgbClr val="000000"/>
                </a:solidFill>
              </a:rPr>
              <a:t>God resists the proud, but gives grace to the humble</a:t>
            </a:r>
            <a:r>
              <a:rPr>
                <a:solidFill>
                  <a:srgbClr val="000000"/>
                </a:solidFill>
              </a:rPr>
              <a:t>” - (Prov. 16:18; James 4:6,10; Luke 18:14; Rom. 12:3; 1 Cor. 10:12).</a:t>
            </a:r>
          </a:p>
          <a:p>
            <a:pPr marL="335279" indent="-335279" algn="l">
              <a:spcBef>
                <a:spcPts val="1400"/>
              </a:spcBef>
              <a:buSzPct val="61000"/>
              <a:buBlip>
                <a:blip r:embed="rId2"/>
              </a:buBlip>
              <a:defRPr sz="3200">
                <a:solidFill>
                  <a:srgbClr val="5F5857"/>
                </a:solidFill>
              </a:defRPr>
            </a:pPr>
            <a:r>
              <a:rPr b="1"/>
              <a:t>Self-willed. </a:t>
            </a:r>
            <a:r>
              <a:rPr>
                <a:solidFill>
                  <a:srgbClr val="000000"/>
                </a:solidFill>
              </a:rPr>
              <a:t>One who is set on having his own way. (Col. 2:23)</a:t>
            </a:r>
          </a:p>
          <a:p>
            <a:pPr marL="335279" indent="-335279" algn="l">
              <a:spcBef>
                <a:spcPts val="1400"/>
              </a:spcBef>
              <a:buSzPct val="61000"/>
              <a:buBlip>
                <a:blip r:embed="rId2"/>
              </a:buBlip>
              <a:defRPr sz="3200">
                <a:solidFill>
                  <a:srgbClr val="5F5857"/>
                </a:solidFill>
              </a:defRPr>
            </a:pPr>
            <a:r>
              <a:rPr b="1"/>
              <a:t>Self-indulgence.</a:t>
            </a:r>
            <a:r>
              <a:t> </a:t>
            </a:r>
            <a:r>
              <a:rPr>
                <a:solidFill>
                  <a:srgbClr val="000000"/>
                </a:solidFill>
              </a:rPr>
              <a:t>This is giving free course to one's own passions and inclinations. (2 Tim. 4:10; Phili 2:21; 3:19).</a:t>
            </a:r>
          </a:p>
          <a:p>
            <a:pPr marL="335279" indent="-335279" algn="l">
              <a:spcBef>
                <a:spcPts val="1400"/>
              </a:spcBef>
              <a:buSzPct val="61000"/>
              <a:buBlip>
                <a:blip r:embed="rId2"/>
              </a:buBlip>
              <a:defRPr sz="3200">
                <a:solidFill>
                  <a:srgbClr val="5F5857"/>
                </a:solidFill>
              </a:defRPr>
            </a:pPr>
            <a:r>
              <a:rPr b="1"/>
              <a:t>Self-righteousness.</a:t>
            </a:r>
            <a:r>
              <a:t> </a:t>
            </a:r>
            <a:r>
              <a:rPr>
                <a:solidFill>
                  <a:srgbClr val="000000"/>
                </a:solidFill>
              </a:rPr>
              <a:t>This is being righteous in one's own eyes. (Luke 18:9 -14; Rom. 10:1-3; Matt. 9:10-12; 2 Tim. 3:5). </a:t>
            </a:r>
          </a:p>
          <a:p>
            <a:pPr marL="335279" indent="-335279" algn="l">
              <a:spcBef>
                <a:spcPts val="1400"/>
              </a:spcBef>
              <a:buSzPct val="61000"/>
              <a:buBlip>
                <a:blip r:embed="rId2"/>
              </a:buBlip>
              <a:defRPr sz="3200">
                <a:solidFill>
                  <a:srgbClr val="5F5857"/>
                </a:solidFill>
              </a:defRPr>
            </a:pPr>
            <a:r>
              <a:rPr b="1"/>
              <a:t>Self-satisfaction.</a:t>
            </a:r>
            <a:r>
              <a:t> </a:t>
            </a:r>
            <a:r>
              <a:rPr>
                <a:solidFill>
                  <a:srgbClr val="000000"/>
                </a:solidFill>
              </a:rPr>
              <a:t>This is being pleased with who and what one is. (Rev. 3:17; 1 Cor. 10:12).</a:t>
            </a:r>
          </a:p>
        </p:txBody>
      </p:sp>
      <p:grpSp>
        <p:nvGrpSpPr>
          <p:cNvPr id="240" name="Group"/>
          <p:cNvGrpSpPr/>
          <p:nvPr/>
        </p:nvGrpSpPr>
        <p:grpSpPr>
          <a:xfrm>
            <a:off x="279400" y="135466"/>
            <a:ext cx="12446000" cy="1752866"/>
            <a:chOff x="0" y="0"/>
            <a:chExt cx="12446000" cy="1752864"/>
          </a:xfrm>
        </p:grpSpPr>
        <p:sp>
          <p:nvSpPr>
            <p:cNvPr id="237"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38" name="pasted-image.tiff" descr="pasted-image.tiff"/>
            <p:cNvPicPr>
              <a:picLocks noChangeAspect="1"/>
            </p:cNvPicPr>
            <p:nvPr/>
          </p:nvPicPr>
          <p:blipFill>
            <a:blip r:embed="rId3">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239"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pic>
        <p:nvPicPr>
          <p:cNvPr id="241" name="pasted-image.pdf" descr="pasted-image.pdf"/>
          <p:cNvPicPr>
            <a:picLocks noChangeAspect="1"/>
          </p:cNvPicPr>
          <p:nvPr/>
        </p:nvPicPr>
        <p:blipFill>
          <a:blip r:embed="rId4">
            <a:extLst/>
          </a:blip>
          <a:stretch>
            <a:fillRect/>
          </a:stretch>
        </p:blipFill>
        <p:spPr>
          <a:xfrm>
            <a:off x="-370417" y="530647"/>
            <a:ext cx="4781729" cy="9189087"/>
          </a:xfrm>
          <a:prstGeom prst="rect">
            <a:avLst/>
          </a:prstGeom>
          <a:ln w="12700">
            <a:miter lim="400000"/>
          </a:ln>
          <a:effectLst>
            <a:outerShdw sx="100000" sy="100000" kx="0" ky="0" algn="b" rotWithShape="0" blurRad="215900" dist="98962" dir="1543842">
              <a:srgbClr val="000000">
                <a:alpha val="98653"/>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6">
                                            <p:txEl>
                                              <p:pRg st="1" end="1"/>
                                            </p:txEl>
                                          </p:spTgt>
                                        </p:tgtEl>
                                        <p:attrNameLst>
                                          <p:attrName>style.visibility</p:attrName>
                                        </p:attrNameLst>
                                      </p:cBhvr>
                                      <p:to>
                                        <p:strVal val="visible"/>
                                      </p:to>
                                    </p:set>
                                    <p:animEffect filter="wipe(left)" transition="in">
                                      <p:cBhvr>
                                        <p:cTn id="7" dur="1500"/>
                                        <p:tgtEl>
                                          <p:spTgt spid="2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6">
                                            <p:txEl>
                                              <p:pRg st="2" end="2"/>
                                            </p:txEl>
                                          </p:spTgt>
                                        </p:tgtEl>
                                        <p:attrNameLst>
                                          <p:attrName>style.visibility</p:attrName>
                                        </p:attrNameLst>
                                      </p:cBhvr>
                                      <p:to>
                                        <p:strVal val="visible"/>
                                      </p:to>
                                    </p:set>
                                    <p:animEffect filter="wipe(left)" transition="in">
                                      <p:cBhvr>
                                        <p:cTn id="12" dur="1500"/>
                                        <p:tgtEl>
                                          <p:spTgt spid="2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6">
                                            <p:txEl>
                                              <p:pRg st="3" end="3"/>
                                            </p:txEl>
                                          </p:spTgt>
                                        </p:tgtEl>
                                        <p:attrNameLst>
                                          <p:attrName>style.visibility</p:attrName>
                                        </p:attrNameLst>
                                      </p:cBhvr>
                                      <p:to>
                                        <p:strVal val="visible"/>
                                      </p:to>
                                    </p:set>
                                    <p:animEffect filter="wipe(left)" transition="in">
                                      <p:cBhvr>
                                        <p:cTn id="17" dur="1500"/>
                                        <p:tgtEl>
                                          <p:spTgt spid="23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36">
                                            <p:txEl>
                                              <p:pRg st="4" end="4"/>
                                            </p:txEl>
                                          </p:spTgt>
                                        </p:tgtEl>
                                        <p:attrNameLst>
                                          <p:attrName>style.visibility</p:attrName>
                                        </p:attrNameLst>
                                      </p:cBhvr>
                                      <p:to>
                                        <p:strVal val="visible"/>
                                      </p:to>
                                    </p:set>
                                    <p:animEffect filter="wipe(left)" transition="in">
                                      <p:cBhvr>
                                        <p:cTn id="22" dur="1500"/>
                                        <p:tgtEl>
                                          <p:spTgt spid="23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46" name="Group"/>
          <p:cNvGrpSpPr/>
          <p:nvPr/>
        </p:nvGrpSpPr>
        <p:grpSpPr>
          <a:xfrm>
            <a:off x="279400" y="135466"/>
            <a:ext cx="12446000" cy="1752866"/>
            <a:chOff x="0" y="0"/>
            <a:chExt cx="12446000" cy="1752864"/>
          </a:xfrm>
        </p:grpSpPr>
        <p:sp>
          <p:nvSpPr>
            <p:cNvPr id="243"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44" name="pasted-image.tiff" descr="pasted-image.tiff"/>
            <p:cNvPicPr>
              <a:picLocks noChangeAspect="1"/>
            </p:cNvPicPr>
            <p:nvPr/>
          </p:nvPicPr>
          <p:blipFill>
            <a:blip r:embed="rId2">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245"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pic>
        <p:nvPicPr>
          <p:cNvPr id="247" name="pasted-image.pdf" descr="pasted-image.pdf"/>
          <p:cNvPicPr>
            <a:picLocks noChangeAspect="1"/>
          </p:cNvPicPr>
          <p:nvPr/>
        </p:nvPicPr>
        <p:blipFill>
          <a:blip r:embed="rId3">
            <a:extLst/>
          </a:blip>
          <a:stretch>
            <a:fillRect/>
          </a:stretch>
        </p:blipFill>
        <p:spPr>
          <a:xfrm>
            <a:off x="-370417" y="530647"/>
            <a:ext cx="4781729" cy="9189087"/>
          </a:xfrm>
          <a:prstGeom prst="rect">
            <a:avLst/>
          </a:prstGeom>
          <a:ln w="12700">
            <a:miter lim="400000"/>
          </a:ln>
          <a:effectLst>
            <a:outerShdw sx="100000" sy="100000" kx="0" ky="0" algn="b" rotWithShape="0" blurRad="215900" dist="98962" dir="1543842">
              <a:srgbClr val="000000">
                <a:alpha val="98653"/>
              </a:srgbClr>
            </a:outerShdw>
          </a:effectLst>
        </p:spPr>
      </p:pic>
      <p:sp>
        <p:nvSpPr>
          <p:cNvPr id="248" name="James 3:14–16 (NKJV)…"/>
          <p:cNvSpPr/>
          <p:nvPr/>
        </p:nvSpPr>
        <p:spPr>
          <a:xfrm>
            <a:off x="4437542" y="2645833"/>
            <a:ext cx="8189417" cy="6464301"/>
          </a:xfrm>
          <a:prstGeom prst="rect">
            <a:avLst/>
          </a:prstGeom>
          <a:ln w="12700">
            <a:miter lim="400000"/>
          </a:ln>
          <a:effectLst>
            <a:outerShdw sx="100000" sy="100000" kx="0" ky="0" algn="b" rotWithShape="0" blurRad="215900" dist="98962" dir="1543842">
              <a:srgbClr val="000000">
                <a:alpha val="4661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a:solidFill>
                  <a:srgbClr val="000000"/>
                </a:solidFill>
                <a:latin typeface="Thames Nude Roman"/>
                <a:ea typeface="Thames Nude Roman"/>
                <a:cs typeface="Thames Nude Roman"/>
                <a:sym typeface="Thames Nude Roman"/>
              </a:defRPr>
            </a:pPr>
            <a:r>
              <a:t>James 3:14–16 (NKJV)</a:t>
            </a:r>
          </a:p>
          <a:p>
            <a:pPr defTabSz="457200">
              <a:spcBef>
                <a:spcPts val="1600"/>
              </a:spcBef>
              <a:defRPr sz="4400">
                <a:solidFill>
                  <a:srgbClr val="000000"/>
                </a:solidFill>
                <a:latin typeface="Hoefler Text"/>
                <a:ea typeface="Hoefler Text"/>
                <a:cs typeface="Hoefler Text"/>
                <a:sym typeface="Hoefler Text"/>
              </a:defRPr>
            </a:pPr>
            <a:r>
              <a:rPr baseline="31999"/>
              <a:t>14</a:t>
            </a:r>
            <a:r>
              <a:t> But if you have bitter envy and self-seeking in your hearts, do not boast and lie against the truth. </a:t>
            </a:r>
            <a:r>
              <a:rPr baseline="31999"/>
              <a:t>15</a:t>
            </a:r>
            <a:r>
              <a:t> This wisdom does not descend from above, but </a:t>
            </a:r>
            <a:r>
              <a:rPr i="1"/>
              <a:t>is</a:t>
            </a:r>
            <a:r>
              <a:t> earthly, sensual, demonic. </a:t>
            </a:r>
            <a:r>
              <a:rPr baseline="31999"/>
              <a:t>16</a:t>
            </a:r>
            <a:r>
              <a:t> For where envy and self-seeking </a:t>
            </a:r>
            <a:r>
              <a:rPr i="1"/>
              <a:t>exist,</a:t>
            </a:r>
            <a:r>
              <a:t> confusion and every evil thing </a:t>
            </a:r>
            <a:r>
              <a:rPr i="1"/>
              <a:t>are</a:t>
            </a:r>
            <a:r>
              <a:t> there.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53" name="Group"/>
          <p:cNvGrpSpPr/>
          <p:nvPr/>
        </p:nvGrpSpPr>
        <p:grpSpPr>
          <a:xfrm>
            <a:off x="279400" y="135466"/>
            <a:ext cx="12446000" cy="1752866"/>
            <a:chOff x="0" y="0"/>
            <a:chExt cx="12446000" cy="1752864"/>
          </a:xfrm>
        </p:grpSpPr>
        <p:sp>
          <p:nvSpPr>
            <p:cNvPr id="250" name="Rounded Rectangle"/>
            <p:cNvSpPr/>
            <p:nvPr/>
          </p:nvSpPr>
          <p:spPr>
            <a:xfrm>
              <a:off x="0" y="0"/>
              <a:ext cx="12446000" cy="1752865"/>
            </a:xfrm>
            <a:prstGeom prst="roundRect">
              <a:avLst>
                <a:gd name="adj" fmla="val 35023"/>
              </a:avLst>
            </a:prstGeom>
            <a:gradFill flip="none" rotWithShape="1">
              <a:gsLst>
                <a:gs pos="0">
                  <a:srgbClr val="797979">
                    <a:alpha val="79473"/>
                  </a:srgbClr>
                </a:gs>
                <a:gs pos="100000">
                  <a:srgbClr val="929292">
                    <a:alpha val="75861"/>
                  </a:srgbClr>
                </a:gs>
              </a:gsLst>
              <a:lin ang="5400000" scaled="0"/>
            </a:gradFill>
            <a:ln w="63500" cap="flat">
              <a:solidFill>
                <a:srgbClr val="D6D6D6"/>
              </a:solidFill>
              <a:prstDash val="solid"/>
              <a:miter lim="400000"/>
            </a:ln>
            <a:effectLst>
              <a:outerShdw sx="100000" sy="100000" kx="0" ky="0" algn="b" rotWithShape="0" blurRad="139700" dist="98962" dir="5400000">
                <a:srgbClr val="000000">
                  <a:alpha val="71171"/>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51" name="pasted-image.tiff" descr="pasted-image.tiff"/>
            <p:cNvPicPr>
              <a:picLocks noChangeAspect="1"/>
            </p:cNvPicPr>
            <p:nvPr/>
          </p:nvPicPr>
          <p:blipFill>
            <a:blip r:embed="rId2">
              <a:extLst/>
            </a:blip>
            <a:stretch>
              <a:fillRect/>
            </a:stretch>
          </p:blipFill>
          <p:spPr>
            <a:xfrm>
              <a:off x="403085" y="365246"/>
              <a:ext cx="7193837" cy="1022372"/>
            </a:xfrm>
            <a:prstGeom prst="rect">
              <a:avLst/>
            </a:prstGeom>
            <a:ln w="12700" cap="flat">
              <a:noFill/>
              <a:miter lim="400000"/>
            </a:ln>
            <a:effectLst>
              <a:outerShdw sx="100000" sy="100000" kx="0" ky="0" algn="b" rotWithShape="0" blurRad="139700" dist="98962" dir="5400000">
                <a:srgbClr val="000000">
                  <a:alpha val="71171"/>
                </a:srgbClr>
              </a:outerShdw>
            </a:effectLst>
          </p:spPr>
        </p:pic>
        <p:sp>
          <p:nvSpPr>
            <p:cNvPr id="252" name="The Pervasive Sin of Selfishness"/>
            <p:cNvSpPr/>
            <p:nvPr/>
          </p:nvSpPr>
          <p:spPr>
            <a:xfrm>
              <a:off x="7719383" y="139832"/>
              <a:ext cx="39929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4800">
                  <a:solidFill>
                    <a:schemeClr val="accent3">
                      <a:hueOff val="286721"/>
                      <a:satOff val="29410"/>
                      <a:lumOff val="9202"/>
                      <a:alpha val="77916"/>
                    </a:schemeClr>
                  </a:solidFill>
                  <a:effectLst>
                    <a:outerShdw sx="100000" sy="100000" kx="0" ky="0" algn="b" rotWithShape="0" blurRad="63500" dist="63500" dir="1316898">
                      <a:srgbClr val="000000"/>
                    </a:outerShdw>
                  </a:effectLst>
                </a:defRPr>
              </a:lvl1pPr>
            </a:lstStyle>
            <a:p>
              <a:pPr/>
              <a:r>
                <a:t>The Pervasive Sin of Selfishness </a:t>
              </a:r>
            </a:p>
          </p:txBody>
        </p:sp>
      </p:grpSp>
      <p:pic>
        <p:nvPicPr>
          <p:cNvPr id="254" name="pasted-image.pdf" descr="pasted-image.pdf"/>
          <p:cNvPicPr>
            <a:picLocks noChangeAspect="1"/>
          </p:cNvPicPr>
          <p:nvPr/>
        </p:nvPicPr>
        <p:blipFill>
          <a:blip r:embed="rId3">
            <a:extLst/>
          </a:blip>
          <a:stretch>
            <a:fillRect/>
          </a:stretch>
        </p:blipFill>
        <p:spPr>
          <a:xfrm>
            <a:off x="-370417" y="530647"/>
            <a:ext cx="4781729" cy="9189087"/>
          </a:xfrm>
          <a:prstGeom prst="rect">
            <a:avLst/>
          </a:prstGeom>
          <a:ln w="12700">
            <a:miter lim="400000"/>
          </a:ln>
          <a:effectLst>
            <a:outerShdw sx="100000" sy="100000" kx="0" ky="0" algn="b" rotWithShape="0" blurRad="215900" dist="98962" dir="1543842">
              <a:srgbClr val="000000">
                <a:alpha val="98653"/>
              </a:srgbClr>
            </a:outerShdw>
          </a:effectLst>
        </p:spPr>
      </p:pic>
      <p:sp>
        <p:nvSpPr>
          <p:cNvPr id="255" name="Mark 7:21–22 (NKJV)…"/>
          <p:cNvSpPr/>
          <p:nvPr/>
        </p:nvSpPr>
        <p:spPr>
          <a:xfrm>
            <a:off x="4139011" y="4689794"/>
            <a:ext cx="8370325" cy="4749801"/>
          </a:xfrm>
          <a:prstGeom prst="rect">
            <a:avLst/>
          </a:prstGeom>
          <a:ln w="12700">
            <a:miter lim="400000"/>
          </a:ln>
          <a:effectLst>
            <a:outerShdw sx="100000" sy="100000" kx="0" ky="0" algn="b" rotWithShape="0" blurRad="215900" dist="98962" dir="1543842">
              <a:srgbClr val="000000">
                <a:alpha val="4661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3900">
                <a:solidFill>
                  <a:srgbClr val="000000"/>
                </a:solidFill>
                <a:latin typeface="Thames Nude Roman"/>
                <a:ea typeface="Thames Nude Roman"/>
                <a:cs typeface="Thames Nude Roman"/>
                <a:sym typeface="Thames Nude Roman"/>
              </a:defRPr>
            </a:pPr>
            <a:r>
              <a:t>Mark 7:21–22 (NKJV)</a:t>
            </a:r>
          </a:p>
          <a:p>
            <a:pPr defTabSz="457200">
              <a:spcBef>
                <a:spcPts val="1600"/>
              </a:spcBef>
              <a:defRPr sz="4100">
                <a:solidFill>
                  <a:srgbClr val="000000"/>
                </a:solidFill>
                <a:latin typeface="Hoefler Text"/>
                <a:ea typeface="Hoefler Text"/>
                <a:cs typeface="Hoefler Text"/>
                <a:sym typeface="Hoefler Text"/>
              </a:defRPr>
            </a:pPr>
            <a:r>
              <a:rPr baseline="31999"/>
              <a:t>21</a:t>
            </a:r>
            <a:r>
              <a:t> For from within, out of the heart of men, proceed evil thoughts, adulteries, fornications, murders, </a:t>
            </a:r>
            <a:r>
              <a:rPr baseline="31999"/>
              <a:t>22</a:t>
            </a:r>
            <a:r>
              <a:t> thefts, covetousness, wickedness, deceit, lewdness, an evil eye, blasphemy, pride, foolishness.</a:t>
            </a:r>
          </a:p>
        </p:txBody>
      </p:sp>
      <p:pic>
        <p:nvPicPr>
          <p:cNvPr id="256" name="pasted-image.tiff" descr="pasted-image.tiff"/>
          <p:cNvPicPr>
            <a:picLocks noChangeAspect="1"/>
          </p:cNvPicPr>
          <p:nvPr/>
        </p:nvPicPr>
        <p:blipFill>
          <a:blip r:embed="rId4">
            <a:extLst/>
          </a:blip>
          <a:srcRect l="3135" t="12315" r="2443" b="9119"/>
          <a:stretch>
            <a:fillRect/>
          </a:stretch>
        </p:blipFill>
        <p:spPr>
          <a:xfrm>
            <a:off x="4666773" y="2094457"/>
            <a:ext cx="7314801" cy="2694011"/>
          </a:xfrm>
          <a:custGeom>
            <a:avLst/>
            <a:gdLst/>
            <a:ahLst/>
            <a:cxnLst>
              <a:cxn ang="0">
                <a:pos x="wd2" y="hd2"/>
              </a:cxn>
              <a:cxn ang="5400000">
                <a:pos x="wd2" y="hd2"/>
              </a:cxn>
              <a:cxn ang="10800000">
                <a:pos x="wd2" y="hd2"/>
              </a:cxn>
              <a:cxn ang="16200000">
                <a:pos x="wd2" y="hd2"/>
              </a:cxn>
            </a:cxnLst>
            <a:rect l="0" t="0" r="r" b="b"/>
            <a:pathLst>
              <a:path w="21530" h="21586" fill="norm" stroke="1" extrusionOk="0">
                <a:moveTo>
                  <a:pt x="4019" y="0"/>
                </a:moveTo>
                <a:cubicBezTo>
                  <a:pt x="3913" y="0"/>
                  <a:pt x="3860" y="114"/>
                  <a:pt x="3775" y="525"/>
                </a:cubicBezTo>
                <a:cubicBezTo>
                  <a:pt x="3715" y="814"/>
                  <a:pt x="3666" y="1191"/>
                  <a:pt x="3666" y="1361"/>
                </a:cubicBezTo>
                <a:cubicBezTo>
                  <a:pt x="3666" y="1748"/>
                  <a:pt x="3532" y="2166"/>
                  <a:pt x="3407" y="2166"/>
                </a:cubicBezTo>
                <a:cubicBezTo>
                  <a:pt x="3353" y="2166"/>
                  <a:pt x="3277" y="1986"/>
                  <a:pt x="3228" y="1739"/>
                </a:cubicBezTo>
                <a:cubicBezTo>
                  <a:pt x="3095" y="1068"/>
                  <a:pt x="2867" y="407"/>
                  <a:pt x="2770" y="407"/>
                </a:cubicBezTo>
                <a:cubicBezTo>
                  <a:pt x="2603" y="407"/>
                  <a:pt x="2554" y="758"/>
                  <a:pt x="2585" y="1749"/>
                </a:cubicBezTo>
                <a:cubicBezTo>
                  <a:pt x="2609" y="2531"/>
                  <a:pt x="2600" y="2716"/>
                  <a:pt x="2526" y="2897"/>
                </a:cubicBezTo>
                <a:cubicBezTo>
                  <a:pt x="2405" y="3196"/>
                  <a:pt x="2350" y="3170"/>
                  <a:pt x="2162" y="2725"/>
                </a:cubicBezTo>
                <a:cubicBezTo>
                  <a:pt x="1902" y="2110"/>
                  <a:pt x="1691" y="1862"/>
                  <a:pt x="1574" y="2032"/>
                </a:cubicBezTo>
                <a:cubicBezTo>
                  <a:pt x="1438" y="2230"/>
                  <a:pt x="1448" y="2786"/>
                  <a:pt x="1599" y="3450"/>
                </a:cubicBezTo>
                <a:cubicBezTo>
                  <a:pt x="1747" y="4105"/>
                  <a:pt x="1754" y="4352"/>
                  <a:pt x="1632" y="4652"/>
                </a:cubicBezTo>
                <a:cubicBezTo>
                  <a:pt x="1544" y="4868"/>
                  <a:pt x="1523" y="4867"/>
                  <a:pt x="1281" y="4608"/>
                </a:cubicBezTo>
                <a:cubicBezTo>
                  <a:pt x="841" y="4136"/>
                  <a:pt x="524" y="4320"/>
                  <a:pt x="604" y="5002"/>
                </a:cubicBezTo>
                <a:cubicBezTo>
                  <a:pt x="621" y="5154"/>
                  <a:pt x="746" y="5532"/>
                  <a:pt x="882" y="5842"/>
                </a:cubicBezTo>
                <a:cubicBezTo>
                  <a:pt x="1258" y="6704"/>
                  <a:pt x="1199" y="7174"/>
                  <a:pt x="717" y="7174"/>
                </a:cubicBezTo>
                <a:cubicBezTo>
                  <a:pt x="356" y="7174"/>
                  <a:pt x="81" y="7461"/>
                  <a:pt x="81" y="7839"/>
                </a:cubicBezTo>
                <a:cubicBezTo>
                  <a:pt x="81" y="7989"/>
                  <a:pt x="160" y="8500"/>
                  <a:pt x="255" y="8974"/>
                </a:cubicBezTo>
                <a:cubicBezTo>
                  <a:pt x="351" y="9448"/>
                  <a:pt x="429" y="9899"/>
                  <a:pt x="429" y="9979"/>
                </a:cubicBezTo>
                <a:cubicBezTo>
                  <a:pt x="429" y="10058"/>
                  <a:pt x="347" y="10240"/>
                  <a:pt x="246" y="10383"/>
                </a:cubicBezTo>
                <a:cubicBezTo>
                  <a:pt x="-62" y="10817"/>
                  <a:pt x="-69" y="10972"/>
                  <a:pt x="156" y="12128"/>
                </a:cubicBezTo>
                <a:cubicBezTo>
                  <a:pt x="266" y="12691"/>
                  <a:pt x="394" y="13208"/>
                  <a:pt x="442" y="13280"/>
                </a:cubicBezTo>
                <a:cubicBezTo>
                  <a:pt x="524" y="13401"/>
                  <a:pt x="524" y="13431"/>
                  <a:pt x="428" y="13782"/>
                </a:cubicBezTo>
                <a:lnTo>
                  <a:pt x="327" y="14157"/>
                </a:lnTo>
                <a:lnTo>
                  <a:pt x="538" y="15194"/>
                </a:lnTo>
                <a:cubicBezTo>
                  <a:pt x="743" y="16196"/>
                  <a:pt x="758" y="16230"/>
                  <a:pt x="952" y="16269"/>
                </a:cubicBezTo>
                <a:cubicBezTo>
                  <a:pt x="1130" y="16304"/>
                  <a:pt x="1150" y="16344"/>
                  <a:pt x="1135" y="16625"/>
                </a:cubicBezTo>
                <a:cubicBezTo>
                  <a:pt x="1126" y="16799"/>
                  <a:pt x="1153" y="17042"/>
                  <a:pt x="1195" y="17166"/>
                </a:cubicBezTo>
                <a:cubicBezTo>
                  <a:pt x="1236" y="17289"/>
                  <a:pt x="1270" y="17440"/>
                  <a:pt x="1272" y="17496"/>
                </a:cubicBezTo>
                <a:cubicBezTo>
                  <a:pt x="1277" y="17714"/>
                  <a:pt x="1420" y="18350"/>
                  <a:pt x="1516" y="18587"/>
                </a:cubicBezTo>
                <a:cubicBezTo>
                  <a:pt x="1613" y="18827"/>
                  <a:pt x="1623" y="18826"/>
                  <a:pt x="1838" y="18568"/>
                </a:cubicBezTo>
                <a:cubicBezTo>
                  <a:pt x="1960" y="18421"/>
                  <a:pt x="2075" y="18232"/>
                  <a:pt x="2094" y="18148"/>
                </a:cubicBezTo>
                <a:cubicBezTo>
                  <a:pt x="2147" y="17914"/>
                  <a:pt x="2223" y="18113"/>
                  <a:pt x="2223" y="18488"/>
                </a:cubicBezTo>
                <a:cubicBezTo>
                  <a:pt x="2223" y="18673"/>
                  <a:pt x="2267" y="19063"/>
                  <a:pt x="2322" y="19353"/>
                </a:cubicBezTo>
                <a:cubicBezTo>
                  <a:pt x="2430" y="19929"/>
                  <a:pt x="2416" y="20001"/>
                  <a:pt x="2207" y="19999"/>
                </a:cubicBezTo>
                <a:cubicBezTo>
                  <a:pt x="2001" y="19996"/>
                  <a:pt x="1990" y="20122"/>
                  <a:pt x="2151" y="20584"/>
                </a:cubicBezTo>
                <a:cubicBezTo>
                  <a:pt x="2340" y="21122"/>
                  <a:pt x="2568" y="21383"/>
                  <a:pt x="2969" y="21513"/>
                </a:cubicBezTo>
                <a:cubicBezTo>
                  <a:pt x="3147" y="21570"/>
                  <a:pt x="3326" y="21600"/>
                  <a:pt x="3367" y="21579"/>
                </a:cubicBezTo>
                <a:cubicBezTo>
                  <a:pt x="3408" y="21559"/>
                  <a:pt x="3621" y="21503"/>
                  <a:pt x="3840" y="21455"/>
                </a:cubicBezTo>
                <a:cubicBezTo>
                  <a:pt x="4060" y="21407"/>
                  <a:pt x="4384" y="21305"/>
                  <a:pt x="4562" y="21230"/>
                </a:cubicBezTo>
                <a:cubicBezTo>
                  <a:pt x="4740" y="21154"/>
                  <a:pt x="4931" y="21079"/>
                  <a:pt x="4985" y="21061"/>
                </a:cubicBezTo>
                <a:cubicBezTo>
                  <a:pt x="5040" y="21043"/>
                  <a:pt x="5135" y="20954"/>
                  <a:pt x="5197" y="20864"/>
                </a:cubicBezTo>
                <a:cubicBezTo>
                  <a:pt x="5258" y="20773"/>
                  <a:pt x="5309" y="20739"/>
                  <a:pt x="5309" y="20791"/>
                </a:cubicBezTo>
                <a:cubicBezTo>
                  <a:pt x="5309" y="20842"/>
                  <a:pt x="5349" y="20791"/>
                  <a:pt x="5396" y="20676"/>
                </a:cubicBezTo>
                <a:cubicBezTo>
                  <a:pt x="5444" y="20561"/>
                  <a:pt x="5554" y="20425"/>
                  <a:pt x="5642" y="20374"/>
                </a:cubicBezTo>
                <a:cubicBezTo>
                  <a:pt x="5749" y="20312"/>
                  <a:pt x="5793" y="20224"/>
                  <a:pt x="5775" y="20097"/>
                </a:cubicBezTo>
                <a:cubicBezTo>
                  <a:pt x="5743" y="19870"/>
                  <a:pt x="6004" y="19549"/>
                  <a:pt x="6329" y="19417"/>
                </a:cubicBezTo>
                <a:cubicBezTo>
                  <a:pt x="6573" y="19318"/>
                  <a:pt x="6685" y="19083"/>
                  <a:pt x="6490" y="19083"/>
                </a:cubicBezTo>
                <a:cubicBezTo>
                  <a:pt x="6337" y="19083"/>
                  <a:pt x="6291" y="18954"/>
                  <a:pt x="6361" y="18724"/>
                </a:cubicBezTo>
                <a:cubicBezTo>
                  <a:pt x="6402" y="18591"/>
                  <a:pt x="6402" y="18384"/>
                  <a:pt x="6364" y="17967"/>
                </a:cubicBezTo>
                <a:cubicBezTo>
                  <a:pt x="6260" y="16852"/>
                  <a:pt x="6259" y="16719"/>
                  <a:pt x="6346" y="16406"/>
                </a:cubicBezTo>
                <a:cubicBezTo>
                  <a:pt x="6432" y="16098"/>
                  <a:pt x="6433" y="16097"/>
                  <a:pt x="6745" y="16313"/>
                </a:cubicBezTo>
                <a:cubicBezTo>
                  <a:pt x="7168" y="16608"/>
                  <a:pt x="7215" y="16501"/>
                  <a:pt x="7193" y="15273"/>
                </a:cubicBezTo>
                <a:cubicBezTo>
                  <a:pt x="7183" y="14726"/>
                  <a:pt x="7196" y="14351"/>
                  <a:pt x="7226" y="14345"/>
                </a:cubicBezTo>
                <a:cubicBezTo>
                  <a:pt x="7253" y="14340"/>
                  <a:pt x="7282" y="14460"/>
                  <a:pt x="7291" y="14612"/>
                </a:cubicBezTo>
                <a:cubicBezTo>
                  <a:pt x="7311" y="14949"/>
                  <a:pt x="7485" y="15086"/>
                  <a:pt x="7748" y="14971"/>
                </a:cubicBezTo>
                <a:cubicBezTo>
                  <a:pt x="7968" y="14876"/>
                  <a:pt x="8029" y="15019"/>
                  <a:pt x="7945" y="15442"/>
                </a:cubicBezTo>
                <a:cubicBezTo>
                  <a:pt x="7871" y="15822"/>
                  <a:pt x="7869" y="17405"/>
                  <a:pt x="7943" y="17649"/>
                </a:cubicBezTo>
                <a:cubicBezTo>
                  <a:pt x="8015" y="17884"/>
                  <a:pt x="8296" y="17708"/>
                  <a:pt x="8511" y="17293"/>
                </a:cubicBezTo>
                <a:lnTo>
                  <a:pt x="8651" y="17022"/>
                </a:lnTo>
                <a:lnTo>
                  <a:pt x="8764" y="17312"/>
                </a:lnTo>
                <a:cubicBezTo>
                  <a:pt x="8867" y="17575"/>
                  <a:pt x="8876" y="17694"/>
                  <a:pt x="8855" y="18584"/>
                </a:cubicBezTo>
                <a:cubicBezTo>
                  <a:pt x="8837" y="19361"/>
                  <a:pt x="8848" y="19603"/>
                  <a:pt x="8909" y="19741"/>
                </a:cubicBezTo>
                <a:cubicBezTo>
                  <a:pt x="8965" y="19868"/>
                  <a:pt x="9013" y="19875"/>
                  <a:pt x="9083" y="19773"/>
                </a:cubicBezTo>
                <a:cubicBezTo>
                  <a:pt x="9199" y="19605"/>
                  <a:pt x="9361" y="19674"/>
                  <a:pt x="9522" y="19961"/>
                </a:cubicBezTo>
                <a:cubicBezTo>
                  <a:pt x="9728" y="20327"/>
                  <a:pt x="9646" y="20973"/>
                  <a:pt x="9394" y="20982"/>
                </a:cubicBezTo>
                <a:cubicBezTo>
                  <a:pt x="9158" y="20989"/>
                  <a:pt x="9398" y="21217"/>
                  <a:pt x="9765" y="21335"/>
                </a:cubicBezTo>
                <a:cubicBezTo>
                  <a:pt x="10292" y="21503"/>
                  <a:pt x="11077" y="21413"/>
                  <a:pt x="11606" y="21125"/>
                </a:cubicBezTo>
                <a:cubicBezTo>
                  <a:pt x="12045" y="20885"/>
                  <a:pt x="12043" y="20889"/>
                  <a:pt x="11980" y="20571"/>
                </a:cubicBezTo>
                <a:cubicBezTo>
                  <a:pt x="11916" y="20244"/>
                  <a:pt x="11952" y="20194"/>
                  <a:pt x="12279" y="20132"/>
                </a:cubicBezTo>
                <a:cubicBezTo>
                  <a:pt x="12402" y="20109"/>
                  <a:pt x="12537" y="20033"/>
                  <a:pt x="12578" y="19964"/>
                </a:cubicBezTo>
                <a:cubicBezTo>
                  <a:pt x="12619" y="19895"/>
                  <a:pt x="12691" y="19836"/>
                  <a:pt x="12737" y="19834"/>
                </a:cubicBezTo>
                <a:cubicBezTo>
                  <a:pt x="12834" y="19828"/>
                  <a:pt x="13295" y="18825"/>
                  <a:pt x="13254" y="18711"/>
                </a:cubicBezTo>
                <a:cubicBezTo>
                  <a:pt x="13238" y="18670"/>
                  <a:pt x="13251" y="18552"/>
                  <a:pt x="13283" y="18450"/>
                </a:cubicBezTo>
                <a:cubicBezTo>
                  <a:pt x="13327" y="18307"/>
                  <a:pt x="13318" y="18221"/>
                  <a:pt x="13245" y="18075"/>
                </a:cubicBezTo>
                <a:cubicBezTo>
                  <a:pt x="13157" y="17898"/>
                  <a:pt x="13156" y="17878"/>
                  <a:pt x="13237" y="17792"/>
                </a:cubicBezTo>
                <a:cubicBezTo>
                  <a:pt x="13285" y="17742"/>
                  <a:pt x="13353" y="17733"/>
                  <a:pt x="13389" y="17770"/>
                </a:cubicBezTo>
                <a:cubicBezTo>
                  <a:pt x="13430" y="17813"/>
                  <a:pt x="13523" y="17483"/>
                  <a:pt x="13641" y="16863"/>
                </a:cubicBezTo>
                <a:cubicBezTo>
                  <a:pt x="13802" y="16028"/>
                  <a:pt x="13820" y="15836"/>
                  <a:pt x="13776" y="15518"/>
                </a:cubicBezTo>
                <a:cubicBezTo>
                  <a:pt x="13720" y="15119"/>
                  <a:pt x="13737" y="15074"/>
                  <a:pt x="13968" y="14997"/>
                </a:cubicBezTo>
                <a:cubicBezTo>
                  <a:pt x="14052" y="14969"/>
                  <a:pt x="14122" y="14789"/>
                  <a:pt x="14193" y="14415"/>
                </a:cubicBezTo>
                <a:cubicBezTo>
                  <a:pt x="14270" y="14005"/>
                  <a:pt x="14330" y="13863"/>
                  <a:pt x="14437" y="13830"/>
                </a:cubicBezTo>
                <a:cubicBezTo>
                  <a:pt x="14703" y="13747"/>
                  <a:pt x="14728" y="13862"/>
                  <a:pt x="14598" y="14577"/>
                </a:cubicBezTo>
                <a:cubicBezTo>
                  <a:pt x="14292" y="16257"/>
                  <a:pt x="14410" y="17011"/>
                  <a:pt x="14901" y="16504"/>
                </a:cubicBezTo>
                <a:cubicBezTo>
                  <a:pt x="15026" y="16374"/>
                  <a:pt x="15053" y="16404"/>
                  <a:pt x="15179" y="16809"/>
                </a:cubicBezTo>
                <a:cubicBezTo>
                  <a:pt x="15298" y="17196"/>
                  <a:pt x="15314" y="17348"/>
                  <a:pt x="15295" y="17913"/>
                </a:cubicBezTo>
                <a:cubicBezTo>
                  <a:pt x="15284" y="18273"/>
                  <a:pt x="15261" y="18602"/>
                  <a:pt x="15245" y="18644"/>
                </a:cubicBezTo>
                <a:cubicBezTo>
                  <a:pt x="15230" y="18687"/>
                  <a:pt x="15262" y="18806"/>
                  <a:pt x="15318" y="18911"/>
                </a:cubicBezTo>
                <a:cubicBezTo>
                  <a:pt x="15406" y="19080"/>
                  <a:pt x="15445" y="19070"/>
                  <a:pt x="15642" y="18810"/>
                </a:cubicBezTo>
                <a:cubicBezTo>
                  <a:pt x="15821" y="18574"/>
                  <a:pt x="15881" y="18548"/>
                  <a:pt x="15939" y="18679"/>
                </a:cubicBezTo>
                <a:cubicBezTo>
                  <a:pt x="16022" y="18867"/>
                  <a:pt x="15989" y="19110"/>
                  <a:pt x="15888" y="19054"/>
                </a:cubicBezTo>
                <a:cubicBezTo>
                  <a:pt x="15800" y="19006"/>
                  <a:pt x="15796" y="19073"/>
                  <a:pt x="15858" y="19519"/>
                </a:cubicBezTo>
                <a:cubicBezTo>
                  <a:pt x="15888" y="19728"/>
                  <a:pt x="15959" y="19919"/>
                  <a:pt x="16023" y="19958"/>
                </a:cubicBezTo>
                <a:cubicBezTo>
                  <a:pt x="16086" y="19995"/>
                  <a:pt x="16317" y="20118"/>
                  <a:pt x="16536" y="20234"/>
                </a:cubicBezTo>
                <a:cubicBezTo>
                  <a:pt x="16755" y="20350"/>
                  <a:pt x="17046" y="20532"/>
                  <a:pt x="17183" y="20635"/>
                </a:cubicBezTo>
                <a:cubicBezTo>
                  <a:pt x="17320" y="20738"/>
                  <a:pt x="17659" y="20856"/>
                  <a:pt x="17938" y="20899"/>
                </a:cubicBezTo>
                <a:cubicBezTo>
                  <a:pt x="18216" y="20942"/>
                  <a:pt x="18478" y="21015"/>
                  <a:pt x="18520" y="21058"/>
                </a:cubicBezTo>
                <a:cubicBezTo>
                  <a:pt x="18561" y="21101"/>
                  <a:pt x="18639" y="21069"/>
                  <a:pt x="18692" y="20991"/>
                </a:cubicBezTo>
                <a:cubicBezTo>
                  <a:pt x="18746" y="20913"/>
                  <a:pt x="18888" y="20815"/>
                  <a:pt x="19007" y="20775"/>
                </a:cubicBezTo>
                <a:cubicBezTo>
                  <a:pt x="19142" y="20728"/>
                  <a:pt x="19292" y="20551"/>
                  <a:pt x="19407" y="20298"/>
                </a:cubicBezTo>
                <a:cubicBezTo>
                  <a:pt x="19509" y="20076"/>
                  <a:pt x="19616" y="19897"/>
                  <a:pt x="19646" y="19897"/>
                </a:cubicBezTo>
                <a:cubicBezTo>
                  <a:pt x="19675" y="19897"/>
                  <a:pt x="19721" y="19743"/>
                  <a:pt x="19747" y="19557"/>
                </a:cubicBezTo>
                <a:cubicBezTo>
                  <a:pt x="19773" y="19371"/>
                  <a:pt x="19820" y="19220"/>
                  <a:pt x="19851" y="19220"/>
                </a:cubicBezTo>
                <a:cubicBezTo>
                  <a:pt x="19882" y="19220"/>
                  <a:pt x="19894" y="19124"/>
                  <a:pt x="19878" y="19010"/>
                </a:cubicBezTo>
                <a:cubicBezTo>
                  <a:pt x="19862" y="18894"/>
                  <a:pt x="19879" y="18771"/>
                  <a:pt x="19919" y="18730"/>
                </a:cubicBezTo>
                <a:cubicBezTo>
                  <a:pt x="19958" y="18689"/>
                  <a:pt x="20111" y="18245"/>
                  <a:pt x="20259" y="17744"/>
                </a:cubicBezTo>
                <a:cubicBezTo>
                  <a:pt x="20460" y="17063"/>
                  <a:pt x="20518" y="16771"/>
                  <a:pt x="20491" y="16574"/>
                </a:cubicBezTo>
                <a:cubicBezTo>
                  <a:pt x="20444" y="16222"/>
                  <a:pt x="20476" y="16107"/>
                  <a:pt x="20620" y="16107"/>
                </a:cubicBezTo>
                <a:cubicBezTo>
                  <a:pt x="20709" y="16107"/>
                  <a:pt x="20803" y="15878"/>
                  <a:pt x="20990" y="15207"/>
                </a:cubicBezTo>
                <a:cubicBezTo>
                  <a:pt x="21128" y="14712"/>
                  <a:pt x="21240" y="14239"/>
                  <a:pt x="21240" y="14157"/>
                </a:cubicBezTo>
                <a:cubicBezTo>
                  <a:pt x="21240" y="14075"/>
                  <a:pt x="21188" y="13830"/>
                  <a:pt x="21125" y="13614"/>
                </a:cubicBezTo>
                <a:lnTo>
                  <a:pt x="21009" y="13222"/>
                </a:lnTo>
                <a:lnTo>
                  <a:pt x="21274" y="12262"/>
                </a:lnTo>
                <a:cubicBezTo>
                  <a:pt x="21446" y="11641"/>
                  <a:pt x="21531" y="11280"/>
                  <a:pt x="21530" y="11015"/>
                </a:cubicBezTo>
                <a:cubicBezTo>
                  <a:pt x="21529" y="10750"/>
                  <a:pt x="21441" y="10581"/>
                  <a:pt x="21266" y="10348"/>
                </a:cubicBezTo>
                <a:cubicBezTo>
                  <a:pt x="21115" y="10147"/>
                  <a:pt x="20991" y="9922"/>
                  <a:pt x="20991" y="9848"/>
                </a:cubicBezTo>
                <a:cubicBezTo>
                  <a:pt x="20991" y="9774"/>
                  <a:pt x="21094" y="9320"/>
                  <a:pt x="21218" y="8837"/>
                </a:cubicBezTo>
                <a:cubicBezTo>
                  <a:pt x="21367" y="8259"/>
                  <a:pt x="21433" y="7872"/>
                  <a:pt x="21414" y="7708"/>
                </a:cubicBezTo>
                <a:cubicBezTo>
                  <a:pt x="21375" y="7373"/>
                  <a:pt x="21115" y="7160"/>
                  <a:pt x="20782" y="7190"/>
                </a:cubicBezTo>
                <a:cubicBezTo>
                  <a:pt x="20450" y="7219"/>
                  <a:pt x="20359" y="7109"/>
                  <a:pt x="20456" y="6789"/>
                </a:cubicBezTo>
                <a:cubicBezTo>
                  <a:pt x="20494" y="6666"/>
                  <a:pt x="20610" y="6178"/>
                  <a:pt x="20715" y="5705"/>
                </a:cubicBezTo>
                <a:lnTo>
                  <a:pt x="20905" y="4846"/>
                </a:lnTo>
                <a:lnTo>
                  <a:pt x="20801" y="4563"/>
                </a:lnTo>
                <a:cubicBezTo>
                  <a:pt x="20699" y="4286"/>
                  <a:pt x="20693" y="4288"/>
                  <a:pt x="20408" y="4525"/>
                </a:cubicBezTo>
                <a:cubicBezTo>
                  <a:pt x="19816" y="5020"/>
                  <a:pt x="19646" y="4796"/>
                  <a:pt x="19831" y="3765"/>
                </a:cubicBezTo>
                <a:cubicBezTo>
                  <a:pt x="19985" y="2911"/>
                  <a:pt x="20016" y="2379"/>
                  <a:pt x="19924" y="2172"/>
                </a:cubicBezTo>
                <a:cubicBezTo>
                  <a:pt x="19809" y="1912"/>
                  <a:pt x="19620" y="2107"/>
                  <a:pt x="19366" y="2741"/>
                </a:cubicBezTo>
                <a:cubicBezTo>
                  <a:pt x="19148" y="3289"/>
                  <a:pt x="19138" y="3298"/>
                  <a:pt x="19009" y="3097"/>
                </a:cubicBezTo>
                <a:cubicBezTo>
                  <a:pt x="18896" y="2921"/>
                  <a:pt x="18878" y="2814"/>
                  <a:pt x="18890" y="2360"/>
                </a:cubicBezTo>
                <a:cubicBezTo>
                  <a:pt x="18916" y="1383"/>
                  <a:pt x="18857" y="714"/>
                  <a:pt x="18738" y="630"/>
                </a:cubicBezTo>
                <a:cubicBezTo>
                  <a:pt x="18599" y="531"/>
                  <a:pt x="18465" y="857"/>
                  <a:pt x="18347" y="1574"/>
                </a:cubicBezTo>
                <a:cubicBezTo>
                  <a:pt x="18132" y="2876"/>
                  <a:pt x="17897" y="2696"/>
                  <a:pt x="17754" y="1123"/>
                </a:cubicBezTo>
                <a:cubicBezTo>
                  <a:pt x="17697" y="483"/>
                  <a:pt x="17593" y="137"/>
                  <a:pt x="17460" y="137"/>
                </a:cubicBezTo>
                <a:cubicBezTo>
                  <a:pt x="17394" y="137"/>
                  <a:pt x="17327" y="430"/>
                  <a:pt x="17208" y="1253"/>
                </a:cubicBezTo>
                <a:cubicBezTo>
                  <a:pt x="17013" y="2594"/>
                  <a:pt x="16992" y="2668"/>
                  <a:pt x="16890" y="2347"/>
                </a:cubicBezTo>
                <a:cubicBezTo>
                  <a:pt x="16256" y="340"/>
                  <a:pt x="16225" y="333"/>
                  <a:pt x="16016" y="2064"/>
                </a:cubicBezTo>
                <a:cubicBezTo>
                  <a:pt x="15956" y="2565"/>
                  <a:pt x="15884" y="3012"/>
                  <a:pt x="15857" y="3056"/>
                </a:cubicBezTo>
                <a:cubicBezTo>
                  <a:pt x="15831" y="3100"/>
                  <a:pt x="15760" y="3048"/>
                  <a:pt x="15700" y="2941"/>
                </a:cubicBezTo>
                <a:cubicBezTo>
                  <a:pt x="15639" y="2835"/>
                  <a:pt x="15504" y="2672"/>
                  <a:pt x="15399" y="2579"/>
                </a:cubicBezTo>
                <a:cubicBezTo>
                  <a:pt x="15230" y="2428"/>
                  <a:pt x="15202" y="2435"/>
                  <a:pt x="15140" y="2658"/>
                </a:cubicBezTo>
                <a:cubicBezTo>
                  <a:pt x="15102" y="2796"/>
                  <a:pt x="15044" y="3238"/>
                  <a:pt x="15010" y="3638"/>
                </a:cubicBezTo>
                <a:cubicBezTo>
                  <a:pt x="14934" y="4548"/>
                  <a:pt x="14839" y="4863"/>
                  <a:pt x="14624" y="4935"/>
                </a:cubicBezTo>
                <a:cubicBezTo>
                  <a:pt x="14416" y="5005"/>
                  <a:pt x="14369" y="5128"/>
                  <a:pt x="14326" y="5695"/>
                </a:cubicBezTo>
                <a:cubicBezTo>
                  <a:pt x="14293" y="6134"/>
                  <a:pt x="14290" y="6139"/>
                  <a:pt x="13971" y="6188"/>
                </a:cubicBezTo>
                <a:cubicBezTo>
                  <a:pt x="13793" y="6216"/>
                  <a:pt x="13584" y="6253"/>
                  <a:pt x="13506" y="6268"/>
                </a:cubicBezTo>
                <a:cubicBezTo>
                  <a:pt x="13408" y="6286"/>
                  <a:pt x="13341" y="6201"/>
                  <a:pt x="13291" y="5997"/>
                </a:cubicBezTo>
                <a:cubicBezTo>
                  <a:pt x="13223" y="5724"/>
                  <a:pt x="13230" y="5669"/>
                  <a:pt x="13376" y="5253"/>
                </a:cubicBezTo>
                <a:cubicBezTo>
                  <a:pt x="13599" y="4619"/>
                  <a:pt x="13733" y="3872"/>
                  <a:pt x="13660" y="3673"/>
                </a:cubicBezTo>
                <a:cubicBezTo>
                  <a:pt x="13563" y="3410"/>
                  <a:pt x="13261" y="3501"/>
                  <a:pt x="13050" y="3854"/>
                </a:cubicBezTo>
                <a:cubicBezTo>
                  <a:pt x="12818" y="4244"/>
                  <a:pt x="12714" y="4275"/>
                  <a:pt x="12625" y="3985"/>
                </a:cubicBezTo>
                <a:cubicBezTo>
                  <a:pt x="12572" y="3812"/>
                  <a:pt x="12576" y="3647"/>
                  <a:pt x="12644" y="3059"/>
                </a:cubicBezTo>
                <a:cubicBezTo>
                  <a:pt x="12755" y="2101"/>
                  <a:pt x="12750" y="1668"/>
                  <a:pt x="12626" y="1488"/>
                </a:cubicBezTo>
                <a:cubicBezTo>
                  <a:pt x="12497" y="1301"/>
                  <a:pt x="12295" y="1608"/>
                  <a:pt x="12139" y="2226"/>
                </a:cubicBezTo>
                <a:cubicBezTo>
                  <a:pt x="12078" y="2468"/>
                  <a:pt x="11970" y="2750"/>
                  <a:pt x="11900" y="2852"/>
                </a:cubicBezTo>
                <a:cubicBezTo>
                  <a:pt x="11785" y="3020"/>
                  <a:pt x="11763" y="3011"/>
                  <a:pt x="11701" y="2779"/>
                </a:cubicBezTo>
                <a:cubicBezTo>
                  <a:pt x="11662" y="2633"/>
                  <a:pt x="11632" y="2203"/>
                  <a:pt x="11632" y="1794"/>
                </a:cubicBezTo>
                <a:cubicBezTo>
                  <a:pt x="11632" y="912"/>
                  <a:pt x="11525" y="282"/>
                  <a:pt x="11373" y="273"/>
                </a:cubicBezTo>
                <a:cubicBezTo>
                  <a:pt x="11291" y="269"/>
                  <a:pt x="11126" y="914"/>
                  <a:pt x="11066" y="1476"/>
                </a:cubicBezTo>
                <a:cubicBezTo>
                  <a:pt x="10943" y="2617"/>
                  <a:pt x="10649" y="2623"/>
                  <a:pt x="10536" y="1485"/>
                </a:cubicBezTo>
                <a:cubicBezTo>
                  <a:pt x="10463" y="741"/>
                  <a:pt x="10286" y="212"/>
                  <a:pt x="10152" y="328"/>
                </a:cubicBezTo>
                <a:cubicBezTo>
                  <a:pt x="10018" y="443"/>
                  <a:pt x="9983" y="685"/>
                  <a:pt x="9945" y="1746"/>
                </a:cubicBezTo>
                <a:cubicBezTo>
                  <a:pt x="9902" y="2958"/>
                  <a:pt x="9804" y="3108"/>
                  <a:pt x="9547" y="2353"/>
                </a:cubicBezTo>
                <a:cubicBezTo>
                  <a:pt x="9277" y="1561"/>
                  <a:pt x="9120" y="1305"/>
                  <a:pt x="8963" y="1412"/>
                </a:cubicBezTo>
                <a:cubicBezTo>
                  <a:pt x="8846" y="1492"/>
                  <a:pt x="8835" y="1549"/>
                  <a:pt x="8865" y="1937"/>
                </a:cubicBezTo>
                <a:cubicBezTo>
                  <a:pt x="8931" y="2814"/>
                  <a:pt x="8955" y="4023"/>
                  <a:pt x="8908" y="4102"/>
                </a:cubicBezTo>
                <a:cubicBezTo>
                  <a:pt x="8882" y="4147"/>
                  <a:pt x="8739" y="4008"/>
                  <a:pt x="8590" y="3791"/>
                </a:cubicBezTo>
                <a:cubicBezTo>
                  <a:pt x="8287" y="3347"/>
                  <a:pt x="7976" y="3255"/>
                  <a:pt x="7928" y="3597"/>
                </a:cubicBezTo>
                <a:cubicBezTo>
                  <a:pt x="7911" y="3714"/>
                  <a:pt x="7898" y="4290"/>
                  <a:pt x="7898" y="4875"/>
                </a:cubicBezTo>
                <a:cubicBezTo>
                  <a:pt x="7898" y="5460"/>
                  <a:pt x="7881" y="5969"/>
                  <a:pt x="7860" y="6004"/>
                </a:cubicBezTo>
                <a:cubicBezTo>
                  <a:pt x="7839" y="6039"/>
                  <a:pt x="7698" y="6087"/>
                  <a:pt x="7548" y="6109"/>
                </a:cubicBezTo>
                <a:lnTo>
                  <a:pt x="7276" y="6147"/>
                </a:lnTo>
                <a:lnTo>
                  <a:pt x="7262" y="5679"/>
                </a:lnTo>
                <a:cubicBezTo>
                  <a:pt x="7254" y="5422"/>
                  <a:pt x="7221" y="5067"/>
                  <a:pt x="7188" y="4894"/>
                </a:cubicBezTo>
                <a:cubicBezTo>
                  <a:pt x="7136" y="4612"/>
                  <a:pt x="7101" y="4584"/>
                  <a:pt x="6856" y="4624"/>
                </a:cubicBezTo>
                <a:lnTo>
                  <a:pt x="6581" y="4668"/>
                </a:lnTo>
                <a:lnTo>
                  <a:pt x="6502" y="3485"/>
                </a:lnTo>
                <a:cubicBezTo>
                  <a:pt x="6457" y="2834"/>
                  <a:pt x="6406" y="2263"/>
                  <a:pt x="6389" y="2216"/>
                </a:cubicBezTo>
                <a:cubicBezTo>
                  <a:pt x="6322" y="2034"/>
                  <a:pt x="5996" y="2337"/>
                  <a:pt x="5784" y="2776"/>
                </a:cubicBezTo>
                <a:cubicBezTo>
                  <a:pt x="5661" y="3031"/>
                  <a:pt x="5552" y="3195"/>
                  <a:pt x="5540" y="3142"/>
                </a:cubicBezTo>
                <a:cubicBezTo>
                  <a:pt x="5507" y="2992"/>
                  <a:pt x="5410" y="1610"/>
                  <a:pt x="5398" y="1113"/>
                </a:cubicBezTo>
                <a:cubicBezTo>
                  <a:pt x="5374" y="178"/>
                  <a:pt x="5029" y="463"/>
                  <a:pt x="4763" y="1638"/>
                </a:cubicBezTo>
                <a:cubicBezTo>
                  <a:pt x="4681" y="2003"/>
                  <a:pt x="4580" y="2302"/>
                  <a:pt x="4539" y="2302"/>
                </a:cubicBezTo>
                <a:cubicBezTo>
                  <a:pt x="4448" y="2302"/>
                  <a:pt x="4331" y="1828"/>
                  <a:pt x="4287" y="1285"/>
                </a:cubicBezTo>
                <a:cubicBezTo>
                  <a:pt x="4198" y="179"/>
                  <a:pt x="4160" y="0"/>
                  <a:pt x="4019" y="0"/>
                </a:cubicBezTo>
                <a:close/>
                <a:moveTo>
                  <a:pt x="16910" y="9632"/>
                </a:moveTo>
                <a:cubicBezTo>
                  <a:pt x="17102" y="9607"/>
                  <a:pt x="17466" y="9821"/>
                  <a:pt x="17702" y="10147"/>
                </a:cubicBezTo>
                <a:cubicBezTo>
                  <a:pt x="17979" y="10530"/>
                  <a:pt x="18428" y="11663"/>
                  <a:pt x="18368" y="11826"/>
                </a:cubicBezTo>
                <a:cubicBezTo>
                  <a:pt x="18315" y="11970"/>
                  <a:pt x="17892" y="11902"/>
                  <a:pt x="17673" y="11715"/>
                </a:cubicBezTo>
                <a:cubicBezTo>
                  <a:pt x="17558" y="11618"/>
                  <a:pt x="17390" y="11414"/>
                  <a:pt x="17299" y="11260"/>
                </a:cubicBezTo>
                <a:cubicBezTo>
                  <a:pt x="17049" y="10838"/>
                  <a:pt x="16743" y="9930"/>
                  <a:pt x="16786" y="9740"/>
                </a:cubicBezTo>
                <a:cubicBezTo>
                  <a:pt x="16801" y="9673"/>
                  <a:pt x="16846" y="9641"/>
                  <a:pt x="16910" y="9632"/>
                </a:cubicBezTo>
                <a:close/>
                <a:moveTo>
                  <a:pt x="4158" y="9651"/>
                </a:moveTo>
                <a:cubicBezTo>
                  <a:pt x="4260" y="9626"/>
                  <a:pt x="4368" y="9628"/>
                  <a:pt x="4483" y="9661"/>
                </a:cubicBezTo>
                <a:cubicBezTo>
                  <a:pt x="4648" y="9708"/>
                  <a:pt x="4814" y="9830"/>
                  <a:pt x="4851" y="9931"/>
                </a:cubicBezTo>
                <a:cubicBezTo>
                  <a:pt x="4908" y="10086"/>
                  <a:pt x="4884" y="10190"/>
                  <a:pt x="4703" y="10589"/>
                </a:cubicBezTo>
                <a:cubicBezTo>
                  <a:pt x="4441" y="11163"/>
                  <a:pt x="4328" y="11327"/>
                  <a:pt x="4024" y="11578"/>
                </a:cubicBezTo>
                <a:cubicBezTo>
                  <a:pt x="3755" y="11800"/>
                  <a:pt x="3349" y="11820"/>
                  <a:pt x="3168" y="11620"/>
                </a:cubicBezTo>
                <a:cubicBezTo>
                  <a:pt x="3043" y="11483"/>
                  <a:pt x="3044" y="11482"/>
                  <a:pt x="3331" y="10752"/>
                </a:cubicBezTo>
                <a:cubicBezTo>
                  <a:pt x="3598" y="10074"/>
                  <a:pt x="3853" y="9728"/>
                  <a:pt x="4158" y="9651"/>
                </a:cubicBezTo>
                <a:close/>
                <a:moveTo>
                  <a:pt x="10536" y="9686"/>
                </a:moveTo>
                <a:cubicBezTo>
                  <a:pt x="10978" y="9677"/>
                  <a:pt x="11283" y="10016"/>
                  <a:pt x="11596" y="10866"/>
                </a:cubicBezTo>
                <a:cubicBezTo>
                  <a:pt x="11815" y="11462"/>
                  <a:pt x="11799" y="11611"/>
                  <a:pt x="11487" y="11893"/>
                </a:cubicBezTo>
                <a:cubicBezTo>
                  <a:pt x="11394" y="11977"/>
                  <a:pt x="11181" y="12041"/>
                  <a:pt x="11014" y="12036"/>
                </a:cubicBezTo>
                <a:cubicBezTo>
                  <a:pt x="10522" y="12022"/>
                  <a:pt x="10128" y="11584"/>
                  <a:pt x="9819" y="10707"/>
                </a:cubicBezTo>
                <a:lnTo>
                  <a:pt x="9674" y="10294"/>
                </a:lnTo>
                <a:lnTo>
                  <a:pt x="9918" y="9995"/>
                </a:lnTo>
                <a:cubicBezTo>
                  <a:pt x="10098" y="9774"/>
                  <a:pt x="10262" y="9692"/>
                  <a:pt x="10536" y="9686"/>
                </a:cubicBezTo>
                <a:close/>
              </a:path>
            </a:pathLst>
          </a:custGeom>
          <a:ln w="12700">
            <a:miter lim="400000"/>
          </a:ln>
        </p:spPr>
      </p:pic>
      <p:sp>
        <p:nvSpPr>
          <p:cNvPr id="257" name="PRIDE"/>
          <p:cNvSpPr/>
          <p:nvPr/>
        </p:nvSpPr>
        <p:spPr>
          <a:xfrm>
            <a:off x="4326466" y="2654062"/>
            <a:ext cx="2613886" cy="1270001"/>
          </a:xfrm>
          <a:prstGeom prst="rightArrow">
            <a:avLst>
              <a:gd name="adj1" fmla="val 58052"/>
              <a:gd name="adj2" fmla="val 64000"/>
            </a:avLst>
          </a:prstGeom>
          <a:blipFill>
            <a:blip r:embed="rId5"/>
          </a:blipFill>
          <a:ln w="12700">
            <a:solidFill>
              <a:schemeClr val="accent3">
                <a:hueOff val="286721"/>
                <a:satOff val="29410"/>
                <a:lumOff val="9202"/>
              </a:schemeClr>
            </a:solidFill>
            <a:miter lim="400000"/>
          </a:ln>
          <a:effectLst>
            <a:outerShdw sx="100000" sy="100000" kx="0" ky="0" algn="b" rotWithShape="0" blurRad="215900" dist="98962" dir="1543842">
              <a:srgbClr val="000000">
                <a:alpha val="9904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PRIDE</a:t>
            </a:r>
          </a:p>
        </p:txBody>
      </p:sp>
      <p:sp>
        <p:nvSpPr>
          <p:cNvPr id="258" name="SELFISH"/>
          <p:cNvSpPr/>
          <p:nvPr/>
        </p:nvSpPr>
        <p:spPr>
          <a:xfrm>
            <a:off x="7131893" y="2654062"/>
            <a:ext cx="2613886" cy="1270001"/>
          </a:xfrm>
          <a:prstGeom prst="rightArrow">
            <a:avLst>
              <a:gd name="adj1" fmla="val 58052"/>
              <a:gd name="adj2" fmla="val 64000"/>
            </a:avLst>
          </a:prstGeom>
          <a:blipFill>
            <a:blip r:embed="rId5"/>
          </a:blipFill>
          <a:ln w="12700">
            <a:solidFill>
              <a:schemeClr val="accent3">
                <a:hueOff val="286721"/>
                <a:satOff val="29410"/>
                <a:lumOff val="9202"/>
              </a:schemeClr>
            </a:solidFill>
            <a:miter lim="400000"/>
          </a:ln>
          <a:effectLst>
            <a:outerShdw sx="100000" sy="100000" kx="0" ky="0" algn="b" rotWithShape="0" blurRad="215900" dist="98962" dir="1543842">
              <a:srgbClr val="000000">
                <a:alpha val="9904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SELFISH</a:t>
            </a:r>
          </a:p>
        </p:txBody>
      </p:sp>
      <p:sp>
        <p:nvSpPr>
          <p:cNvPr id="259" name="ALL SIN"/>
          <p:cNvSpPr/>
          <p:nvPr/>
        </p:nvSpPr>
        <p:spPr>
          <a:xfrm>
            <a:off x="9937320" y="2654062"/>
            <a:ext cx="2613886" cy="1270001"/>
          </a:xfrm>
          <a:prstGeom prst="rightArrow">
            <a:avLst>
              <a:gd name="adj1" fmla="val 58052"/>
              <a:gd name="adj2" fmla="val 64000"/>
            </a:avLst>
          </a:prstGeom>
          <a:blipFill>
            <a:blip r:embed="rId5"/>
          </a:blipFill>
          <a:ln w="12700">
            <a:solidFill>
              <a:schemeClr val="accent3">
                <a:hueOff val="286721"/>
                <a:satOff val="29410"/>
                <a:lumOff val="9202"/>
              </a:schemeClr>
            </a:solidFill>
            <a:miter lim="400000"/>
          </a:ln>
          <a:effectLst>
            <a:outerShdw sx="100000" sy="100000" kx="0" ky="0" algn="b" rotWithShape="0" blurRad="215900" dist="98962" dir="1543842">
              <a:srgbClr val="000000">
                <a:alpha val="9904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ALL SIN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