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3.tif"/><Relationship Id="rId4" Type="http://schemas.openxmlformats.org/officeDocument/2006/relationships/image" Target="../media/image2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3.tif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3.tif"/><Relationship Id="rId4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3.tif"/><Relationship Id="rId4" Type="http://schemas.openxmlformats.org/officeDocument/2006/relationships/image" Target="../media/image2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3.tif"/><Relationship Id="rId4" Type="http://schemas.openxmlformats.org/officeDocument/2006/relationships/image" Target="../media/image2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3.tif"/><Relationship Id="rId4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1.tif"/><Relationship Id="rId4" Type="http://schemas.openxmlformats.org/officeDocument/2006/relationships/image" Target="../media/image22.png"/><Relationship Id="rId5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1.tif"/><Relationship Id="rId4" Type="http://schemas.openxmlformats.org/officeDocument/2006/relationships/image" Target="../media/image22.png"/><Relationship Id="rId5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10.tif"/><Relationship Id="rId4" Type="http://schemas.openxmlformats.org/officeDocument/2006/relationships/image" Target="../media/image24.png"/><Relationship Id="rId5" Type="http://schemas.openxmlformats.org/officeDocument/2006/relationships/image" Target="../media/image14.tif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16.tif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.tif"/><Relationship Id="rId4" Type="http://schemas.openxmlformats.org/officeDocument/2006/relationships/image" Target="../media/image3.png"/><Relationship Id="rId5" Type="http://schemas.openxmlformats.org/officeDocument/2006/relationships/image" Target="../media/image3.tif"/><Relationship Id="rId6" Type="http://schemas.openxmlformats.org/officeDocument/2006/relationships/image" Target="../media/image4.png"/><Relationship Id="rId7" Type="http://schemas.openxmlformats.org/officeDocument/2006/relationships/image" Target="../media/image4.tif"/><Relationship Id="rId8" Type="http://schemas.openxmlformats.org/officeDocument/2006/relationships/image" Target="../media/image5.png"/><Relationship Id="rId9" Type="http://schemas.openxmlformats.org/officeDocument/2006/relationships/image" Target="../media/image5.tif"/><Relationship Id="rId10" Type="http://schemas.openxmlformats.org/officeDocument/2006/relationships/image" Target="../media/image6.tif"/><Relationship Id="rId11" Type="http://schemas.openxmlformats.org/officeDocument/2006/relationships/image" Target="../media/image6.png"/><Relationship Id="rId12" Type="http://schemas.openxmlformats.org/officeDocument/2006/relationships/image" Target="../media/image7.tif"/><Relationship Id="rId13" Type="http://schemas.openxmlformats.org/officeDocument/2006/relationships/image" Target="../media/image7.png"/><Relationship Id="rId14" Type="http://schemas.openxmlformats.org/officeDocument/2006/relationships/image" Target="../media/image8.tif"/><Relationship Id="rId15" Type="http://schemas.openxmlformats.org/officeDocument/2006/relationships/image" Target="../media/image8.png"/><Relationship Id="rId16" Type="http://schemas.openxmlformats.org/officeDocument/2006/relationships/image" Target="../media/image9.tif"/><Relationship Id="rId17" Type="http://schemas.openxmlformats.org/officeDocument/2006/relationships/image" Target="../media/image9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Relationship Id="rId3" Type="http://schemas.openxmlformats.org/officeDocument/2006/relationships/image" Target="../media/image10.png"/><Relationship Id="rId4" Type="http://schemas.openxmlformats.org/officeDocument/2006/relationships/image" Target="../media/image12.tif"/><Relationship Id="rId5" Type="http://schemas.openxmlformats.org/officeDocument/2006/relationships/image" Target="../media/image11.png"/><Relationship Id="rId6" Type="http://schemas.openxmlformats.org/officeDocument/2006/relationships/image" Target="../media/image13.tif"/><Relationship Id="rId7" Type="http://schemas.openxmlformats.org/officeDocument/2006/relationships/image" Target="../media/image12.png"/><Relationship Id="rId8" Type="http://schemas.openxmlformats.org/officeDocument/2006/relationships/image" Target="../media/image1.tif"/><Relationship Id="rId9" Type="http://schemas.openxmlformats.org/officeDocument/2006/relationships/image" Target="../media/image13.png"/><Relationship Id="rId10" Type="http://schemas.openxmlformats.org/officeDocument/2006/relationships/image" Target="../media/image14.tif"/><Relationship Id="rId11" Type="http://schemas.openxmlformats.org/officeDocument/2006/relationships/image" Target="../media/image15.tif"/><Relationship Id="rId12" Type="http://schemas.openxmlformats.org/officeDocument/2006/relationships/image" Target="../media/image10.tif"/><Relationship Id="rId13" Type="http://schemas.openxmlformats.org/officeDocument/2006/relationships/image" Target="../media/image14.png"/><Relationship Id="rId14" Type="http://schemas.openxmlformats.org/officeDocument/2006/relationships/image" Target="../media/image16.tif"/><Relationship Id="rId15" Type="http://schemas.openxmlformats.org/officeDocument/2006/relationships/image" Target="../media/image1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mailto:donmcclain@sbcglobal.net?subject=" TargetMode="External"/><Relationship Id="rId4" Type="http://schemas.openxmlformats.org/officeDocument/2006/relationships/hyperlink" Target="http://w65stchurchofchrist.org/coc/sermons/" TargetMode="Externa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Relationship Id="rId3" Type="http://schemas.openxmlformats.org/officeDocument/2006/relationships/image" Target="../media/image10.png"/><Relationship Id="rId4" Type="http://schemas.openxmlformats.org/officeDocument/2006/relationships/image" Target="../media/image12.tif"/><Relationship Id="rId5" Type="http://schemas.openxmlformats.org/officeDocument/2006/relationships/image" Target="../media/image11.png"/><Relationship Id="rId6" Type="http://schemas.openxmlformats.org/officeDocument/2006/relationships/image" Target="../media/image13.tif"/><Relationship Id="rId7" Type="http://schemas.openxmlformats.org/officeDocument/2006/relationships/image" Target="../media/image12.png"/><Relationship Id="rId8" Type="http://schemas.openxmlformats.org/officeDocument/2006/relationships/image" Target="../media/image1.tif"/><Relationship Id="rId9" Type="http://schemas.openxmlformats.org/officeDocument/2006/relationships/image" Target="../media/image13.png"/><Relationship Id="rId10" Type="http://schemas.openxmlformats.org/officeDocument/2006/relationships/image" Target="../media/image14.tif"/><Relationship Id="rId11" Type="http://schemas.openxmlformats.org/officeDocument/2006/relationships/image" Target="../media/image15.tif"/><Relationship Id="rId12" Type="http://schemas.openxmlformats.org/officeDocument/2006/relationships/image" Target="../media/image10.tif"/><Relationship Id="rId13" Type="http://schemas.openxmlformats.org/officeDocument/2006/relationships/image" Target="../media/image14.png"/><Relationship Id="rId14" Type="http://schemas.openxmlformats.org/officeDocument/2006/relationships/image" Target="../media/image16.tif"/><Relationship Id="rId15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2.tif"/><Relationship Id="rId4" Type="http://schemas.openxmlformats.org/officeDocument/2006/relationships/image" Target="../media/image1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4814375" y="289769"/>
            <a:ext cx="8123204" cy="3128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7700">
                <a:solidFill>
                  <a:srgbClr val="FFFFFF">
                    <a:alpha val="77250"/>
                  </a:srgbClr>
                </a:solidFill>
                <a:latin typeface="Vivaldi"/>
                <a:ea typeface="Vivaldi"/>
                <a:cs typeface="Vivaldi"/>
                <a:sym typeface="Vivaldi"/>
              </a:defRPr>
            </a:pPr>
            <a:r>
              <a:t>The Kind of </a:t>
            </a:r>
          </a:p>
          <a:p>
            <a:pPr>
              <a:defRPr b="1" sz="6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0">
                <a:solidFill>
                  <a:schemeClr val="accent4">
                    <a:alpha val="76099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rPr>
              <a:t>Preaching</a:t>
            </a:r>
            <a:r>
              <a:t> </a:t>
            </a:r>
          </a:p>
          <a:p>
            <a:pPr>
              <a:defRPr sz="6400">
                <a:solidFill>
                  <a:srgbClr val="FFFFFF">
                    <a:alpha val="68027"/>
                  </a:srgb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That Pleases God …</a:t>
            </a:r>
          </a:p>
        </p:txBody>
      </p:sp>
      <p:sp>
        <p:nvSpPr>
          <p:cNvPr id="121" name="Shape 121"/>
          <p:cNvSpPr/>
          <p:nvPr/>
        </p:nvSpPr>
        <p:spPr>
          <a:xfrm>
            <a:off x="6221016" y="3554070"/>
            <a:ext cx="53099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46" name="Shape 24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24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252" name="Group 252"/>
          <p:cNvGrpSpPr/>
          <p:nvPr/>
        </p:nvGrpSpPr>
        <p:grpSpPr>
          <a:xfrm>
            <a:off x="286874" y="3265334"/>
            <a:ext cx="4359164" cy="6224742"/>
            <a:chOff x="-114299" y="-76200"/>
            <a:chExt cx="4359162" cy="6224740"/>
          </a:xfrm>
        </p:grpSpPr>
        <p:grpSp>
          <p:nvGrpSpPr>
            <p:cNvPr id="250" name="Group 250"/>
            <p:cNvGrpSpPr/>
            <p:nvPr/>
          </p:nvGrpSpPr>
          <p:grpSpPr>
            <a:xfrm>
              <a:off x="-114300" y="-76201"/>
              <a:ext cx="4359164" cy="6224742"/>
              <a:chOff x="0" y="0"/>
              <a:chExt cx="4359162" cy="6224740"/>
            </a:xfrm>
          </p:grpSpPr>
          <p:pic>
            <p:nvPicPr>
              <p:cNvPr id="24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4130563" cy="59199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359164" cy="6224742"/>
              </a:xfrm>
              <a:prstGeom prst="rect">
                <a:avLst/>
              </a:prstGeom>
              <a:effectLst/>
            </p:spPr>
          </p:pic>
        </p:grpSp>
        <p:sp>
          <p:nvSpPr>
            <p:cNvPr id="251" name="Shape 251"/>
            <p:cNvSpPr/>
            <p:nvPr/>
          </p:nvSpPr>
          <p:spPr>
            <a:xfrm>
              <a:off x="419801" y="2859529"/>
              <a:ext cx="3290740" cy="297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sp>
        <p:nvSpPr>
          <p:cNvPr id="253" name="Shape 253"/>
          <p:cNvSpPr/>
          <p:nvPr/>
        </p:nvSpPr>
        <p:spPr>
          <a:xfrm>
            <a:off x="4867156" y="3094621"/>
            <a:ext cx="7892230" cy="6324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Matthew 3:1–3 (NKJV)</a:t>
            </a:r>
          </a:p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1</a:t>
            </a:r>
            <a:r>
              <a:t> In those days John the Baptist came preaching in the wilderness of Judea, </a:t>
            </a:r>
            <a:r>
              <a:rPr baseline="31999"/>
              <a:t>2</a:t>
            </a:r>
            <a:r>
              <a:t> and saying, “Repent, for the kingdom of heaven is at hand!” </a:t>
            </a:r>
            <a:r>
              <a:rPr baseline="31999"/>
              <a:t>3</a:t>
            </a:r>
            <a:r>
              <a:t> For this is he who was spoken of by the prophet Isaiah, saying: </a:t>
            </a:r>
            <a:r>
              <a:rPr i="1"/>
              <a:t>“The voice of one crying in the wilderness:</a:t>
            </a:r>
            <a:r>
              <a:t> </a:t>
            </a:r>
            <a:r>
              <a:rPr i="1"/>
              <a:t>‘Prepare the way of the Lord;</a:t>
            </a:r>
            <a:r>
              <a:t> </a:t>
            </a:r>
            <a:r>
              <a:rPr i="1"/>
              <a:t>Make His paths straight.’ ” </a:t>
            </a:r>
            <a:r>
              <a:rPr baseline="31999" i="1"/>
              <a:t>(Is 40:3)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hecker dir="horz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56" name="Shape 25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25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262" name="Group 262"/>
          <p:cNvGrpSpPr/>
          <p:nvPr/>
        </p:nvGrpSpPr>
        <p:grpSpPr>
          <a:xfrm>
            <a:off x="286874" y="3265334"/>
            <a:ext cx="4359164" cy="6224742"/>
            <a:chOff x="-114299" y="-76200"/>
            <a:chExt cx="4359162" cy="6224740"/>
          </a:xfrm>
        </p:grpSpPr>
        <p:grpSp>
          <p:nvGrpSpPr>
            <p:cNvPr id="260" name="Group 260"/>
            <p:cNvGrpSpPr/>
            <p:nvPr/>
          </p:nvGrpSpPr>
          <p:grpSpPr>
            <a:xfrm>
              <a:off x="-114300" y="-76201"/>
              <a:ext cx="4359164" cy="6224742"/>
              <a:chOff x="0" y="0"/>
              <a:chExt cx="4359162" cy="6224740"/>
            </a:xfrm>
          </p:grpSpPr>
          <p:pic>
            <p:nvPicPr>
              <p:cNvPr id="25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4130563" cy="59199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359164" cy="6224742"/>
              </a:xfrm>
              <a:prstGeom prst="rect">
                <a:avLst/>
              </a:prstGeom>
              <a:effectLst/>
            </p:spPr>
          </p:pic>
        </p:grpSp>
        <p:sp>
          <p:nvSpPr>
            <p:cNvPr id="261" name="Shape 261"/>
            <p:cNvSpPr/>
            <p:nvPr/>
          </p:nvSpPr>
          <p:spPr>
            <a:xfrm>
              <a:off x="419801" y="2859529"/>
              <a:ext cx="3290740" cy="297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sp>
        <p:nvSpPr>
          <p:cNvPr id="263" name="Shape 263"/>
          <p:cNvSpPr/>
          <p:nvPr/>
        </p:nvSpPr>
        <p:spPr>
          <a:xfrm>
            <a:off x="5344812" y="3196221"/>
            <a:ext cx="7319818" cy="618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John's preaching emphasized repentance — (Mt. 3:2,8; Mk. 1:4; Lk. 3:3; Mk. 6:18)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John’s preaching was direct, plain, &amp; accusatory — (Mt. 3:7-10; Mk. 6:16-18)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John’s preaching pointed to Jesus — (Mt. 3:11-12; Jn 1:26-30: 3:26-26)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Jesus’ testimony about John — (Mt 11:7-15)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66" name="Shape 26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26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272" name="Group 272"/>
          <p:cNvGrpSpPr/>
          <p:nvPr/>
        </p:nvGrpSpPr>
        <p:grpSpPr>
          <a:xfrm>
            <a:off x="286874" y="3265334"/>
            <a:ext cx="4359164" cy="6224742"/>
            <a:chOff x="-114299" y="-76200"/>
            <a:chExt cx="4359162" cy="6224740"/>
          </a:xfrm>
        </p:grpSpPr>
        <p:grpSp>
          <p:nvGrpSpPr>
            <p:cNvPr id="270" name="Group 270"/>
            <p:cNvGrpSpPr/>
            <p:nvPr/>
          </p:nvGrpSpPr>
          <p:grpSpPr>
            <a:xfrm>
              <a:off x="-114300" y="-76201"/>
              <a:ext cx="4359164" cy="6224742"/>
              <a:chOff x="0" y="0"/>
              <a:chExt cx="4359162" cy="6224740"/>
            </a:xfrm>
          </p:grpSpPr>
          <p:pic>
            <p:nvPicPr>
              <p:cNvPr id="26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4130563" cy="59199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359164" cy="6224742"/>
              </a:xfrm>
              <a:prstGeom prst="rect">
                <a:avLst/>
              </a:prstGeom>
              <a:effectLst/>
            </p:spPr>
          </p:pic>
        </p:grpSp>
        <p:sp>
          <p:nvSpPr>
            <p:cNvPr id="271" name="Shape 271"/>
            <p:cNvSpPr/>
            <p:nvPr/>
          </p:nvSpPr>
          <p:spPr>
            <a:xfrm>
              <a:off x="419801" y="2859529"/>
              <a:ext cx="3290740" cy="297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4867156" y="3094621"/>
            <a:ext cx="7892230" cy="6324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Matthew 11:7–15 (NKJV)</a:t>
            </a:r>
          </a:p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As they departed, Jesus began to say to the multitudes concerning John: “What did you go out into the wilderness to see? A reed shaken by the wind? </a:t>
            </a:r>
            <a:r>
              <a:rPr baseline="31999"/>
              <a:t>8</a:t>
            </a:r>
            <a:r>
              <a:t> But what did you go out to see? A man clothed in soft garments? Indeed, those who wear soft </a:t>
            </a:r>
            <a:r>
              <a:rPr i="1"/>
              <a:t>clothing</a:t>
            </a:r>
            <a:r>
              <a:t> are in kings’ houses.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76" name="Shape 27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27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282" name="Group 282"/>
          <p:cNvGrpSpPr/>
          <p:nvPr/>
        </p:nvGrpSpPr>
        <p:grpSpPr>
          <a:xfrm>
            <a:off x="286874" y="3265334"/>
            <a:ext cx="4359164" cy="6224742"/>
            <a:chOff x="-114299" y="-76200"/>
            <a:chExt cx="4359162" cy="6224740"/>
          </a:xfrm>
        </p:grpSpPr>
        <p:grpSp>
          <p:nvGrpSpPr>
            <p:cNvPr id="280" name="Group 280"/>
            <p:cNvGrpSpPr/>
            <p:nvPr/>
          </p:nvGrpSpPr>
          <p:grpSpPr>
            <a:xfrm>
              <a:off x="-114300" y="-76201"/>
              <a:ext cx="4359164" cy="6224742"/>
              <a:chOff x="0" y="0"/>
              <a:chExt cx="4359162" cy="6224740"/>
            </a:xfrm>
          </p:grpSpPr>
          <p:pic>
            <p:nvPicPr>
              <p:cNvPr id="27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4130563" cy="59199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7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359164" cy="6224742"/>
              </a:xfrm>
              <a:prstGeom prst="rect">
                <a:avLst/>
              </a:prstGeom>
              <a:effectLst/>
            </p:spPr>
          </p:pic>
        </p:grpSp>
        <p:sp>
          <p:nvSpPr>
            <p:cNvPr id="281" name="Shape 281"/>
            <p:cNvSpPr/>
            <p:nvPr/>
          </p:nvSpPr>
          <p:spPr>
            <a:xfrm>
              <a:off x="419801" y="2859529"/>
              <a:ext cx="3290740" cy="297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sp>
        <p:nvSpPr>
          <p:cNvPr id="283" name="Shape 283"/>
          <p:cNvSpPr/>
          <p:nvPr/>
        </p:nvSpPr>
        <p:spPr>
          <a:xfrm>
            <a:off x="4867156" y="3094621"/>
            <a:ext cx="7892230" cy="5702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Matthew 11:7–15 (NKJV)</a:t>
            </a:r>
          </a:p>
          <a:p>
            <a:pPr defTabSz="457200">
              <a:defRPr sz="47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9</a:t>
            </a:r>
            <a:r>
              <a:t> But what did you go out to see? A prophet? Yes, I say to you, and more than a prophet. </a:t>
            </a:r>
            <a:r>
              <a:rPr baseline="31999"/>
              <a:t>10</a:t>
            </a:r>
            <a:r>
              <a:t> For this is </a:t>
            </a:r>
            <a:r>
              <a:rPr i="1"/>
              <a:t>he</a:t>
            </a:r>
            <a:r>
              <a:t> of whom it is written: </a:t>
            </a:r>
            <a:r>
              <a:rPr i="1"/>
              <a:t>‘Behold, I send My messenger before Your face,</a:t>
            </a:r>
            <a:r>
              <a:t> </a:t>
            </a:r>
            <a:r>
              <a:rPr i="1"/>
              <a:t>Who will prepare Your way before You.’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86" name="Shape 28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28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292" name="Group 292"/>
          <p:cNvGrpSpPr/>
          <p:nvPr/>
        </p:nvGrpSpPr>
        <p:grpSpPr>
          <a:xfrm>
            <a:off x="286874" y="3265334"/>
            <a:ext cx="4359164" cy="6224742"/>
            <a:chOff x="-114299" y="-76200"/>
            <a:chExt cx="4359162" cy="6224740"/>
          </a:xfrm>
        </p:grpSpPr>
        <p:grpSp>
          <p:nvGrpSpPr>
            <p:cNvPr id="290" name="Group 290"/>
            <p:cNvGrpSpPr/>
            <p:nvPr/>
          </p:nvGrpSpPr>
          <p:grpSpPr>
            <a:xfrm>
              <a:off x="-114300" y="-76201"/>
              <a:ext cx="4359164" cy="6224742"/>
              <a:chOff x="0" y="0"/>
              <a:chExt cx="4359162" cy="6224740"/>
            </a:xfrm>
          </p:grpSpPr>
          <p:pic>
            <p:nvPicPr>
              <p:cNvPr id="28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4130563" cy="59199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359164" cy="6224742"/>
              </a:xfrm>
              <a:prstGeom prst="rect">
                <a:avLst/>
              </a:prstGeom>
              <a:effectLst/>
            </p:spPr>
          </p:pic>
        </p:grpSp>
        <p:sp>
          <p:nvSpPr>
            <p:cNvPr id="291" name="Shape 291"/>
            <p:cNvSpPr/>
            <p:nvPr/>
          </p:nvSpPr>
          <p:spPr>
            <a:xfrm>
              <a:off x="419801" y="2859529"/>
              <a:ext cx="3290740" cy="297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sp>
        <p:nvSpPr>
          <p:cNvPr id="293" name="Shape 293"/>
          <p:cNvSpPr/>
          <p:nvPr/>
        </p:nvSpPr>
        <p:spPr>
          <a:xfrm>
            <a:off x="4867156" y="3094621"/>
            <a:ext cx="7892230" cy="6057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Matthew 11:7–15 (NKJV)</a:t>
            </a:r>
          </a:p>
          <a:p>
            <a:pPr defTabSz="457200">
              <a:defRPr sz="50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11</a:t>
            </a:r>
            <a:r>
              <a:t> “Assuredly, I say to you, among those born of women there has not risen one greater than John the Baptist; but he who is least in the kingdom of heaven is greater than he.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96" name="Shape 29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29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302" name="Group 302"/>
          <p:cNvGrpSpPr/>
          <p:nvPr/>
        </p:nvGrpSpPr>
        <p:grpSpPr>
          <a:xfrm>
            <a:off x="286874" y="3265334"/>
            <a:ext cx="4359164" cy="6224742"/>
            <a:chOff x="-114299" y="-76200"/>
            <a:chExt cx="4359162" cy="6224740"/>
          </a:xfrm>
        </p:grpSpPr>
        <p:grpSp>
          <p:nvGrpSpPr>
            <p:cNvPr id="300" name="Group 300"/>
            <p:cNvGrpSpPr/>
            <p:nvPr/>
          </p:nvGrpSpPr>
          <p:grpSpPr>
            <a:xfrm>
              <a:off x="-114300" y="-76201"/>
              <a:ext cx="4359164" cy="6224742"/>
              <a:chOff x="0" y="0"/>
              <a:chExt cx="4359162" cy="6224740"/>
            </a:xfrm>
          </p:grpSpPr>
          <p:pic>
            <p:nvPicPr>
              <p:cNvPr id="29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4130563" cy="59199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9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359164" cy="6224742"/>
              </a:xfrm>
              <a:prstGeom prst="rect">
                <a:avLst/>
              </a:prstGeom>
              <a:effectLst/>
            </p:spPr>
          </p:pic>
        </p:grpSp>
        <p:sp>
          <p:nvSpPr>
            <p:cNvPr id="301" name="Shape 301"/>
            <p:cNvSpPr/>
            <p:nvPr/>
          </p:nvSpPr>
          <p:spPr>
            <a:xfrm>
              <a:off x="419801" y="2859529"/>
              <a:ext cx="3290740" cy="297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sp>
        <p:nvSpPr>
          <p:cNvPr id="303" name="Shape 303"/>
          <p:cNvSpPr/>
          <p:nvPr/>
        </p:nvSpPr>
        <p:spPr>
          <a:xfrm>
            <a:off x="4867156" y="3094621"/>
            <a:ext cx="7892230" cy="6438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Matthew 11:7–15 (NKJV)</a:t>
            </a:r>
          </a:p>
          <a:p>
            <a:pPr defTabSz="457200">
              <a:defRPr sz="42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12</a:t>
            </a:r>
            <a:r>
              <a:t> And from the days of John the Baptist until now the kingdom of heaven suffers violence, and the violent take it by force. </a:t>
            </a:r>
            <a:r>
              <a:rPr baseline="31999"/>
              <a:t>13</a:t>
            </a:r>
            <a:r>
              <a:t> For all the prophets and the law prophesied until John. </a:t>
            </a:r>
            <a:r>
              <a:rPr baseline="31999"/>
              <a:t>14</a:t>
            </a:r>
            <a:r>
              <a:t> And if you are willing to receive </a:t>
            </a:r>
            <a:r>
              <a:rPr i="1"/>
              <a:t>it,</a:t>
            </a:r>
            <a:r>
              <a:t> he is Elijah who is to come. </a:t>
            </a:r>
            <a:r>
              <a:rPr baseline="31999"/>
              <a:t>15</a:t>
            </a:r>
            <a:r>
              <a:t> He who has ears to hear, let him hear!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06" name="Shape 30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0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312" name="Group 312"/>
          <p:cNvGrpSpPr/>
          <p:nvPr/>
        </p:nvGrpSpPr>
        <p:grpSpPr>
          <a:xfrm>
            <a:off x="312795" y="3105195"/>
            <a:ext cx="4599449" cy="6570154"/>
            <a:chOff x="-114300" y="-76200"/>
            <a:chExt cx="4599447" cy="6570153"/>
          </a:xfrm>
        </p:grpSpPr>
        <p:grpSp>
          <p:nvGrpSpPr>
            <p:cNvPr id="310" name="Group 310"/>
            <p:cNvGrpSpPr/>
            <p:nvPr/>
          </p:nvGrpSpPr>
          <p:grpSpPr>
            <a:xfrm>
              <a:off x="-114301" y="-76201"/>
              <a:ext cx="4599449" cy="6570155"/>
              <a:chOff x="0" y="0"/>
              <a:chExt cx="4599447" cy="6570153"/>
            </a:xfrm>
          </p:grpSpPr>
          <p:pic>
            <p:nvPicPr>
              <p:cNvPr id="30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47678" b="0"/>
              <a:stretch>
                <a:fillRect/>
              </a:stretch>
            </p:blipFill>
            <p:spPr>
              <a:xfrm>
                <a:off x="114300" y="76200"/>
                <a:ext cx="4370848" cy="626535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0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599448" cy="6570155"/>
              </a:xfrm>
              <a:prstGeom prst="rect">
                <a:avLst/>
              </a:prstGeom>
              <a:effectLst/>
            </p:spPr>
          </p:pic>
        </p:grpSp>
        <p:sp>
          <p:nvSpPr>
            <p:cNvPr id="311" name="Shape 311"/>
            <p:cNvSpPr/>
            <p:nvPr/>
          </p:nvSpPr>
          <p:spPr>
            <a:xfrm>
              <a:off x="969008" y="5071980"/>
              <a:ext cx="2431959" cy="1150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Jesus</a:t>
              </a:r>
            </a:p>
          </p:txBody>
        </p:sp>
      </p:grpSp>
      <p:sp>
        <p:nvSpPr>
          <p:cNvPr id="313" name="Shape 313"/>
          <p:cNvSpPr/>
          <p:nvPr/>
        </p:nvSpPr>
        <p:spPr>
          <a:xfrm>
            <a:off x="5164498" y="3196221"/>
            <a:ext cx="7500132" cy="618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Spoke with authority and not as the Scribes — (Mt 5:3-7:28; 15:1-14; 19:1-9 ; 23:1-36)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Condemned false doctrine, false teachers, &amp; Irreverence — (Mt 15:1-14; 23:1-36; Jn 2:13-17)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Demanded repentance and obedience — (Luke 17:3,5; Jn 8:11; Lk 6:46; Mt. 7:21-23)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Warned of Judgment — (Mt 7:23; 15:13; 23:31-36; 25:31-46; Jn 12:48)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16" name="Shape 31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1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322" name="Group 322"/>
          <p:cNvGrpSpPr/>
          <p:nvPr/>
        </p:nvGrpSpPr>
        <p:grpSpPr>
          <a:xfrm>
            <a:off x="312795" y="3105195"/>
            <a:ext cx="4599449" cy="6570154"/>
            <a:chOff x="-114300" y="-76200"/>
            <a:chExt cx="4599447" cy="6570153"/>
          </a:xfrm>
        </p:grpSpPr>
        <p:grpSp>
          <p:nvGrpSpPr>
            <p:cNvPr id="320" name="Group 320"/>
            <p:cNvGrpSpPr/>
            <p:nvPr/>
          </p:nvGrpSpPr>
          <p:grpSpPr>
            <a:xfrm>
              <a:off x="-114301" y="-76201"/>
              <a:ext cx="4599449" cy="6570155"/>
              <a:chOff x="0" y="0"/>
              <a:chExt cx="4599447" cy="6570153"/>
            </a:xfrm>
          </p:grpSpPr>
          <p:pic>
            <p:nvPicPr>
              <p:cNvPr id="31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47678" b="0"/>
              <a:stretch>
                <a:fillRect/>
              </a:stretch>
            </p:blipFill>
            <p:spPr>
              <a:xfrm>
                <a:off x="114300" y="76200"/>
                <a:ext cx="4370848" cy="626535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1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599448" cy="6570155"/>
              </a:xfrm>
              <a:prstGeom prst="rect">
                <a:avLst/>
              </a:prstGeom>
              <a:effectLst/>
            </p:spPr>
          </p:pic>
        </p:grpSp>
        <p:sp>
          <p:nvSpPr>
            <p:cNvPr id="321" name="Shape 321"/>
            <p:cNvSpPr/>
            <p:nvPr/>
          </p:nvSpPr>
          <p:spPr>
            <a:xfrm>
              <a:off x="969008" y="5071980"/>
              <a:ext cx="2431959" cy="1150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Jesus</a:t>
              </a:r>
            </a:p>
          </p:txBody>
        </p:sp>
      </p:grpSp>
      <p:sp>
        <p:nvSpPr>
          <p:cNvPr id="323" name="Shape 323"/>
          <p:cNvSpPr/>
          <p:nvPr/>
        </p:nvSpPr>
        <p:spPr>
          <a:xfrm>
            <a:off x="5198364" y="3050171"/>
            <a:ext cx="7500133" cy="652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Jesus, without question is the greatest, the best, the PERFECT preacher - yet he didn’t convert the masses — (Jn. 6:60-66)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Jesus cared deeply for the suffering and the lost, but could NOT save anyone who was unwilling to come to Him — (Mt 11:28-30; 23:37-39; Jn 12:48-50)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perfect preacher was rejected, mocked, beaten &amp; crucified — (M1. 26:47-27:50)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26" name="Shape 32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2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4719911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332" name="Group 332"/>
          <p:cNvGrpSpPr/>
          <p:nvPr/>
        </p:nvGrpSpPr>
        <p:grpSpPr>
          <a:xfrm>
            <a:off x="381156" y="3020548"/>
            <a:ext cx="3602263" cy="5132833"/>
            <a:chOff x="-114299" y="-76200"/>
            <a:chExt cx="3602261" cy="5132832"/>
          </a:xfrm>
        </p:grpSpPr>
        <p:grpSp>
          <p:nvGrpSpPr>
            <p:cNvPr id="330" name="Group 330"/>
            <p:cNvGrpSpPr/>
            <p:nvPr/>
          </p:nvGrpSpPr>
          <p:grpSpPr>
            <a:xfrm>
              <a:off x="-114300" y="-76201"/>
              <a:ext cx="3602262" cy="5132834"/>
              <a:chOff x="0" y="0"/>
              <a:chExt cx="3602261" cy="5132832"/>
            </a:xfrm>
          </p:grpSpPr>
          <p:pic>
            <p:nvPicPr>
              <p:cNvPr id="32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5966" t="0" r="23285" b="11994"/>
              <a:stretch>
                <a:fillRect/>
              </a:stretch>
            </p:blipFill>
            <p:spPr>
              <a:xfrm>
                <a:off x="114300" y="76200"/>
                <a:ext cx="3373662" cy="482803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2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3602262" cy="5132834"/>
              </a:xfrm>
              <a:prstGeom prst="rect">
                <a:avLst/>
              </a:prstGeom>
              <a:effectLst/>
            </p:spPr>
          </p:pic>
        </p:grpSp>
        <p:sp>
          <p:nvSpPr>
            <p:cNvPr id="331" name="Shape 331"/>
            <p:cNvSpPr/>
            <p:nvPr/>
          </p:nvSpPr>
          <p:spPr>
            <a:xfrm>
              <a:off x="826616" y="3909214"/>
              <a:ext cx="1720524" cy="8867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Peter</a:t>
              </a:r>
            </a:p>
          </p:txBody>
        </p:sp>
      </p:grpSp>
      <p:sp>
        <p:nvSpPr>
          <p:cNvPr id="333" name="Shape 333"/>
          <p:cNvSpPr/>
          <p:nvPr/>
        </p:nvSpPr>
        <p:spPr>
          <a:xfrm>
            <a:off x="725597" y="8266232"/>
            <a:ext cx="2913381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Acts 2:14-41</a:t>
            </a:r>
          </a:p>
        </p:txBody>
      </p:sp>
      <p:grpSp>
        <p:nvGrpSpPr>
          <p:cNvPr id="341" name="Group 341"/>
          <p:cNvGrpSpPr/>
          <p:nvPr/>
        </p:nvGrpSpPr>
        <p:grpSpPr>
          <a:xfrm>
            <a:off x="8458879" y="716666"/>
            <a:ext cx="4719912" cy="8513468"/>
            <a:chOff x="-292100" y="-342900"/>
            <a:chExt cx="4719910" cy="8513467"/>
          </a:xfrm>
        </p:grpSpPr>
        <p:grpSp>
          <p:nvGrpSpPr>
            <p:cNvPr id="338" name="Group 338"/>
            <p:cNvGrpSpPr/>
            <p:nvPr/>
          </p:nvGrpSpPr>
          <p:grpSpPr>
            <a:xfrm>
              <a:off x="270402" y="1962812"/>
              <a:ext cx="3594908" cy="5129171"/>
              <a:chOff x="-114300" y="-76200"/>
              <a:chExt cx="3594907" cy="5129170"/>
            </a:xfrm>
          </p:grpSpPr>
          <p:grpSp>
            <p:nvGrpSpPr>
              <p:cNvPr id="336" name="Group 336"/>
              <p:cNvGrpSpPr/>
              <p:nvPr/>
            </p:nvGrpSpPr>
            <p:grpSpPr>
              <a:xfrm>
                <a:off x="-114301" y="-76201"/>
                <a:ext cx="3594909" cy="5129172"/>
                <a:chOff x="0" y="0"/>
                <a:chExt cx="3594907" cy="5129170"/>
              </a:xfrm>
            </p:grpSpPr>
            <p:pic>
              <p:nvPicPr>
                <p:cNvPr id="335" name="pasted-image.tiff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12550" t="0" r="0" b="0"/>
                <a:stretch>
                  <a:fillRect/>
                </a:stretch>
              </p:blipFill>
              <p:spPr>
                <a:xfrm>
                  <a:off x="114300" y="76200"/>
                  <a:ext cx="3366308" cy="482437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34" name="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3594909" cy="5129172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337" name="Shape 337"/>
              <p:cNvSpPr/>
              <p:nvPr/>
            </p:nvSpPr>
            <p:spPr>
              <a:xfrm>
                <a:off x="959218" y="3905464"/>
                <a:ext cx="1448049" cy="8861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>
                    <a:effectLst>
                      <a:outerShdw sx="100000" sy="100000" kx="0" ky="0" algn="b" rotWithShape="0" blurRad="50800" dist="50800" dir="2844371">
                        <a:srgbClr val="000000"/>
                      </a:outerShdw>
                    </a:effectLst>
                  </a:defRPr>
                </a:lvl1pPr>
              </a:lstStyle>
              <a:p>
                <a:pPr/>
                <a:r>
                  <a:t>Paul</a:t>
                </a:r>
              </a:p>
            </p:txBody>
          </p:sp>
        </p:grpSp>
        <p:sp>
          <p:nvSpPr>
            <p:cNvPr id="339" name="Shape 339"/>
            <p:cNvSpPr/>
            <p:nvPr/>
          </p:nvSpPr>
          <p:spPr>
            <a:xfrm>
              <a:off x="906275" y="6914566"/>
              <a:ext cx="2323162" cy="1256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Acts 15:2</a:t>
              </a:r>
            </a:p>
            <a:p>
              <a:pPr/>
              <a:r>
                <a:t>Gal. 2:11</a:t>
              </a:r>
            </a:p>
          </p:txBody>
        </p:sp>
        <p:pic>
          <p:nvPicPr>
            <p:cNvPr id="340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92100" y="-342900"/>
              <a:ext cx="4719911" cy="2458178"/>
            </a:xfrm>
            <a:prstGeom prst="rect">
              <a:avLst/>
            </a:prstGeom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49" name="Group 349"/>
          <p:cNvGrpSpPr/>
          <p:nvPr/>
        </p:nvGrpSpPr>
        <p:grpSpPr>
          <a:xfrm>
            <a:off x="4142444" y="716666"/>
            <a:ext cx="4719912" cy="8221368"/>
            <a:chOff x="-292100" y="-342900"/>
            <a:chExt cx="4719910" cy="8221367"/>
          </a:xfrm>
        </p:grpSpPr>
        <p:grpSp>
          <p:nvGrpSpPr>
            <p:cNvPr id="346" name="Group 346"/>
            <p:cNvGrpSpPr/>
            <p:nvPr/>
          </p:nvGrpSpPr>
          <p:grpSpPr>
            <a:xfrm>
              <a:off x="266681" y="1960981"/>
              <a:ext cx="3602348" cy="5132833"/>
              <a:chOff x="-114300" y="-76199"/>
              <a:chExt cx="3602347" cy="5132832"/>
            </a:xfrm>
          </p:grpSpPr>
          <p:grpSp>
            <p:nvGrpSpPr>
              <p:cNvPr id="344" name="Group 344"/>
              <p:cNvGrpSpPr/>
              <p:nvPr/>
            </p:nvGrpSpPr>
            <p:grpSpPr>
              <a:xfrm>
                <a:off x="-114301" y="-76200"/>
                <a:ext cx="3602349" cy="5132833"/>
                <a:chOff x="0" y="0"/>
                <a:chExt cx="3602347" cy="5132832"/>
              </a:xfrm>
            </p:grpSpPr>
            <p:pic>
              <p:nvPicPr>
                <p:cNvPr id="343" name="pasted-image.tiff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16150" t="30675" r="43091" b="10997"/>
                <a:stretch>
                  <a:fillRect/>
                </a:stretch>
              </p:blipFill>
              <p:spPr>
                <a:xfrm>
                  <a:off x="114300" y="76200"/>
                  <a:ext cx="3373748" cy="4828033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42" name=""/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3602349" cy="5132833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345" name="Shape 345"/>
              <p:cNvSpPr/>
              <p:nvPr/>
            </p:nvSpPr>
            <p:spPr>
              <a:xfrm>
                <a:off x="384515" y="3908428"/>
                <a:ext cx="2604724" cy="8867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>
                    <a:effectLst>
                      <a:outerShdw sx="100000" sy="100000" kx="0" ky="0" algn="b" rotWithShape="0" blurRad="50800" dist="50800" dir="2844371">
                        <a:srgbClr val="000000"/>
                      </a:outerShdw>
                    </a:effectLst>
                  </a:defRPr>
                </a:lvl1pPr>
              </a:lstStyle>
              <a:p>
                <a:pPr/>
                <a:r>
                  <a:t>Stephen</a:t>
                </a:r>
              </a:p>
            </p:txBody>
          </p:sp>
        </p:grpSp>
        <p:sp>
          <p:nvSpPr>
            <p:cNvPr id="347" name="Shape 347"/>
            <p:cNvSpPr/>
            <p:nvPr/>
          </p:nvSpPr>
          <p:spPr>
            <a:xfrm>
              <a:off x="611165" y="7206666"/>
              <a:ext cx="2913381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Acts 7:51-60</a:t>
              </a:r>
            </a:p>
          </p:txBody>
        </p:sp>
        <p:pic>
          <p:nvPicPr>
            <p:cNvPr id="348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92100" y="-342900"/>
              <a:ext cx="4719911" cy="2458178"/>
            </a:xfrm>
            <a:prstGeom prst="rect">
              <a:avLst/>
            </a:prstGeom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1"/>
      <p:bldP build="whole" bldLvl="1" animBg="1" rev="0" advAuto="0" spid="34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52" name="Shape 352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5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54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598" y="2735510"/>
            <a:ext cx="5050972" cy="700543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sp>
        <p:nvSpPr>
          <p:cNvPr id="355" name="Shape 355"/>
          <p:cNvSpPr/>
          <p:nvPr/>
        </p:nvSpPr>
        <p:spPr>
          <a:xfrm>
            <a:off x="4867156" y="3094621"/>
            <a:ext cx="7892230" cy="6070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2 Timothy 4:2–5 (NKJV)</a:t>
            </a:r>
          </a:p>
          <a:p>
            <a:pPr defTabSz="457200">
              <a:defRPr sz="57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2</a:t>
            </a:r>
            <a:r>
              <a:t> Preach the word! Be ready in season </a:t>
            </a:r>
            <a:r>
              <a:rPr i="1"/>
              <a:t>and</a:t>
            </a:r>
            <a:r>
              <a:t> out of season. Convince, rebuke, exhort, with all longsuffering and teaching.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762000" y="33866"/>
            <a:ext cx="11480800" cy="2146301"/>
          </a:xfrm>
          <a:prstGeom prst="rect">
            <a:avLst/>
          </a:prstGeom>
        </p:spPr>
        <p:txBody>
          <a:bodyPr/>
          <a:lstStyle/>
          <a:p>
            <a:pPr/>
            <a:r>
              <a:t>True Measures of Success?</a:t>
            </a:r>
          </a:p>
        </p:txBody>
      </p:sp>
      <p:sp>
        <p:nvSpPr>
          <p:cNvPr id="124" name="Shape 124"/>
          <p:cNvSpPr/>
          <p:nvPr/>
        </p:nvSpPr>
        <p:spPr>
          <a:xfrm>
            <a:off x="6484636" y="1809805"/>
            <a:ext cx="6069398" cy="767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400" indent="-406400" algn="l">
              <a:spcBef>
                <a:spcPts val="2600"/>
              </a:spcBef>
              <a:buSzPct val="54000"/>
              <a:buBlip>
                <a:blip r:embed="rId2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>
                <a:solidFill>
                  <a:schemeClr val="accent3">
                    <a:hueOff val="-161208"/>
                    <a:satOff val="21110"/>
                    <a:lumOff val="21634"/>
                  </a:schemeClr>
                </a:solidFill>
              </a:rPr>
              <a:t>FAMOUS?</a:t>
            </a:r>
            <a:r>
              <a:t> - Number of followers / Most popular? ? ? ? </a:t>
            </a:r>
          </a:p>
          <a:p>
            <a:pPr marL="406400" indent="-406400" algn="l">
              <a:spcBef>
                <a:spcPts val="2600"/>
              </a:spcBef>
              <a:buSzPct val="54000"/>
              <a:buBlip>
                <a:blip r:embed="rId2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>
                <a:solidFill>
                  <a:schemeClr val="accent2">
                    <a:satOff val="37323"/>
                    <a:lumOff val="21795"/>
                  </a:schemeClr>
                </a:solidFill>
              </a:rPr>
              <a:t>DYNAMIC?</a:t>
            </a:r>
            <a:r>
              <a:t> - Persuasive / Charismatic? ? ? ?</a:t>
            </a:r>
          </a:p>
          <a:p>
            <a:pPr marL="406400" indent="-406400" algn="l">
              <a:spcBef>
                <a:spcPts val="2600"/>
              </a:spcBef>
              <a:buSzPct val="54000"/>
              <a:buBlip>
                <a:blip r:embed="rId2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>
                <a:solidFill>
                  <a:schemeClr val="accent4"/>
                </a:solidFill>
              </a:rPr>
              <a:t>ORTHODOX?</a:t>
            </a:r>
            <a:r>
              <a:t> - Number of  / Type of - people who agree with them? ? ? ?</a:t>
            </a:r>
          </a:p>
          <a:p>
            <a:pPr marL="406400" indent="-406400" algn="l">
              <a:spcBef>
                <a:spcPts val="2600"/>
              </a:spcBef>
              <a:buSzPct val="54000"/>
              <a:buBlip>
                <a:blip r:embed="rId2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>
                <a:solidFill>
                  <a:schemeClr val="accent6"/>
                </a:solidFill>
              </a:rPr>
              <a:t>TALENTED?</a:t>
            </a:r>
            <a:r>
              <a:t> - Really good communicators ? ? ? ? </a:t>
            </a:r>
          </a:p>
          <a:p>
            <a:pPr marL="406400" indent="-406400" algn="l">
              <a:spcBef>
                <a:spcPts val="2600"/>
              </a:spcBef>
              <a:buSzPct val="54000"/>
              <a:buBlip>
                <a:blip r:embed="rId2"/>
              </a:buBlip>
              <a:defRPr sz="3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>
                <a:solidFill>
                  <a:schemeClr val="accent5">
                    <a:satOff val="-10602"/>
                    <a:lumOff val="18745"/>
                  </a:schemeClr>
                </a:solidFill>
              </a:rPr>
              <a:t>RELEVANT?</a:t>
            </a:r>
            <a:r>
              <a:t> - Motivational / Easy listening? ?? ?</a:t>
            </a:r>
          </a:p>
        </p:txBody>
      </p:sp>
      <p:grpSp>
        <p:nvGrpSpPr>
          <p:cNvPr id="127" name="Group 127"/>
          <p:cNvGrpSpPr/>
          <p:nvPr/>
        </p:nvGrpSpPr>
        <p:grpSpPr>
          <a:xfrm>
            <a:off x="1061102" y="1896533"/>
            <a:ext cx="2705101" cy="1897612"/>
            <a:chOff x="0" y="0"/>
            <a:chExt cx="2705100" cy="1897610"/>
          </a:xfrm>
        </p:grpSpPr>
        <p:pic>
          <p:nvPicPr>
            <p:cNvPr id="12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800" y="38100"/>
              <a:ext cx="2603500" cy="17325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05100" cy="1897611"/>
            </a:xfrm>
            <a:prstGeom prst="rect">
              <a:avLst/>
            </a:prstGeom>
            <a:effectLst/>
          </p:spPr>
        </p:pic>
      </p:grpSp>
      <p:grpSp>
        <p:nvGrpSpPr>
          <p:cNvPr id="130" name="Group 130"/>
          <p:cNvGrpSpPr/>
          <p:nvPr/>
        </p:nvGrpSpPr>
        <p:grpSpPr>
          <a:xfrm>
            <a:off x="3372709" y="1818216"/>
            <a:ext cx="2229218" cy="3128101"/>
            <a:chOff x="0" y="0"/>
            <a:chExt cx="2229216" cy="3128099"/>
          </a:xfrm>
        </p:grpSpPr>
        <p:pic>
          <p:nvPicPr>
            <p:cNvPr id="129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8410" t="0" r="23766" b="0"/>
            <a:stretch>
              <a:fillRect/>
            </a:stretch>
          </p:blipFill>
          <p:spPr>
            <a:xfrm>
              <a:off x="50800" y="38099"/>
              <a:ext cx="2127617" cy="2963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2229218" cy="3128100"/>
            </a:xfrm>
            <a:prstGeom prst="rect">
              <a:avLst/>
            </a:prstGeom>
            <a:effectLst/>
          </p:spPr>
        </p:pic>
      </p:grpSp>
      <p:grpSp>
        <p:nvGrpSpPr>
          <p:cNvPr id="133" name="Group 133"/>
          <p:cNvGrpSpPr/>
          <p:nvPr/>
        </p:nvGrpSpPr>
        <p:grpSpPr>
          <a:xfrm>
            <a:off x="388784" y="2736486"/>
            <a:ext cx="1477269" cy="2106448"/>
            <a:chOff x="0" y="0"/>
            <a:chExt cx="1477267" cy="2106447"/>
          </a:xfrm>
        </p:grpSpPr>
        <p:pic>
          <p:nvPicPr>
            <p:cNvPr id="132" name="pasted-image.tiff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9053" t="0" r="10085" b="0"/>
            <a:stretch>
              <a:fillRect/>
            </a:stretch>
          </p:blipFill>
          <p:spPr>
            <a:xfrm>
              <a:off x="50800" y="38100"/>
              <a:ext cx="1375668" cy="19413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1477269" cy="2106448"/>
            </a:xfrm>
            <a:prstGeom prst="rect">
              <a:avLst/>
            </a:prstGeom>
            <a:effectLst/>
          </p:spPr>
        </p:pic>
      </p:grpSp>
      <p:pic>
        <p:nvPicPr>
          <p:cNvPr id="134" name="pasted-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500" y="4464050"/>
            <a:ext cx="2127739" cy="2857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Group 137"/>
          <p:cNvGrpSpPr/>
          <p:nvPr/>
        </p:nvGrpSpPr>
        <p:grpSpPr>
          <a:xfrm>
            <a:off x="1770459" y="3657599"/>
            <a:ext cx="2229191" cy="3146181"/>
            <a:chOff x="0" y="0"/>
            <a:chExt cx="2229190" cy="3146179"/>
          </a:xfrm>
        </p:grpSpPr>
        <p:pic>
          <p:nvPicPr>
            <p:cNvPr id="136" name="pasted-image.tiff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0246" t="0" r="8383" b="0"/>
            <a:stretch>
              <a:fillRect/>
            </a:stretch>
          </p:blipFill>
          <p:spPr>
            <a:xfrm>
              <a:off x="50800" y="38100"/>
              <a:ext cx="2127591" cy="29810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" y="-1"/>
              <a:ext cx="2229192" cy="3146181"/>
            </a:xfrm>
            <a:prstGeom prst="rect">
              <a:avLst/>
            </a:prstGeom>
            <a:effectLst/>
          </p:spPr>
        </p:pic>
      </p:grpSp>
      <p:grpSp>
        <p:nvGrpSpPr>
          <p:cNvPr id="140" name="Group 140"/>
          <p:cNvGrpSpPr/>
          <p:nvPr/>
        </p:nvGrpSpPr>
        <p:grpSpPr>
          <a:xfrm>
            <a:off x="3809991" y="4190999"/>
            <a:ext cx="2133543" cy="2908412"/>
            <a:chOff x="0" y="0"/>
            <a:chExt cx="2133542" cy="2908410"/>
          </a:xfrm>
        </p:grpSpPr>
        <p:pic>
          <p:nvPicPr>
            <p:cNvPr id="139" name="pasted-image.tif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6713" t="0" r="23944" b="0"/>
            <a:stretch>
              <a:fillRect/>
            </a:stretch>
          </p:blipFill>
          <p:spPr>
            <a:xfrm>
              <a:off x="50800" y="38100"/>
              <a:ext cx="2031943" cy="27433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-1"/>
              <a:ext cx="2133543" cy="2908412"/>
            </a:xfrm>
            <a:prstGeom prst="rect">
              <a:avLst/>
            </a:prstGeom>
            <a:effectLst/>
          </p:spPr>
        </p:pic>
      </p:grpSp>
      <p:grpSp>
        <p:nvGrpSpPr>
          <p:cNvPr id="143" name="Group 143"/>
          <p:cNvGrpSpPr/>
          <p:nvPr/>
        </p:nvGrpSpPr>
        <p:grpSpPr>
          <a:xfrm>
            <a:off x="532077" y="6642100"/>
            <a:ext cx="2980608" cy="3022600"/>
            <a:chOff x="0" y="0"/>
            <a:chExt cx="2980607" cy="3022600"/>
          </a:xfrm>
        </p:grpSpPr>
        <p:pic>
          <p:nvPicPr>
            <p:cNvPr id="142" name="pasted-image.tiff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19344" t="0" r="25422" b="0"/>
            <a:stretch>
              <a:fillRect/>
            </a:stretch>
          </p:blipFill>
          <p:spPr>
            <a:xfrm>
              <a:off x="50800" y="38100"/>
              <a:ext cx="2879008" cy="285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2980608" cy="3022600"/>
            </a:xfrm>
            <a:prstGeom prst="rect">
              <a:avLst/>
            </a:prstGeom>
            <a:effectLst/>
          </p:spPr>
        </p:pic>
      </p:grpSp>
      <p:grpSp>
        <p:nvGrpSpPr>
          <p:cNvPr id="146" name="Group 146"/>
          <p:cNvGrpSpPr/>
          <p:nvPr/>
        </p:nvGrpSpPr>
        <p:grpSpPr>
          <a:xfrm>
            <a:off x="3134783" y="6366933"/>
            <a:ext cx="2705101" cy="3098801"/>
            <a:chOff x="0" y="0"/>
            <a:chExt cx="2705100" cy="3098800"/>
          </a:xfrm>
        </p:grpSpPr>
        <p:pic>
          <p:nvPicPr>
            <p:cNvPr id="145" name="pasted-image.tif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800" y="38100"/>
              <a:ext cx="2603500" cy="2933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2705100" cy="3098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58" name="Shape 358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5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6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598" y="2735510"/>
            <a:ext cx="5050972" cy="700543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sp>
        <p:nvSpPr>
          <p:cNvPr id="361" name="Shape 361"/>
          <p:cNvSpPr/>
          <p:nvPr/>
        </p:nvSpPr>
        <p:spPr>
          <a:xfrm>
            <a:off x="4867156" y="3094621"/>
            <a:ext cx="7892230" cy="5867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2 Timothy 4:2–5 (NKJV)</a:t>
            </a:r>
          </a:p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3</a:t>
            </a:r>
            <a:r>
              <a:t> For the time will come when they will not endure sound doctrine, but according to their own desires, </a:t>
            </a:r>
            <a:r>
              <a:rPr i="1"/>
              <a:t>because</a:t>
            </a:r>
            <a:r>
              <a:t> they have itching ears, they will heap up for themselves teachers; </a:t>
            </a:r>
            <a:r>
              <a:rPr baseline="31999"/>
              <a:t>4</a:t>
            </a:r>
            <a:r>
              <a:t> and they will turn </a:t>
            </a:r>
            <a:r>
              <a:rPr i="1"/>
              <a:t>their</a:t>
            </a:r>
            <a:r>
              <a:t> ears away from the truth, and be turned aside to fables.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64" name="Shape 364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65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6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598" y="2735510"/>
            <a:ext cx="5050972" cy="700543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sp>
        <p:nvSpPr>
          <p:cNvPr id="367" name="Shape 367"/>
          <p:cNvSpPr/>
          <p:nvPr/>
        </p:nvSpPr>
        <p:spPr>
          <a:xfrm>
            <a:off x="4867156" y="3094621"/>
            <a:ext cx="7892230" cy="5588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2 Timothy 4:2–5 (NKJV)</a:t>
            </a:r>
          </a:p>
          <a:p>
            <a:pPr defTabSz="457200">
              <a:defRPr sz="6200">
                <a:solidFill>
                  <a:srgbClr val="FFFFFF"/>
                </a:solidFill>
                <a:effectLst>
                  <a:outerShdw sx="100000" sy="100000" kx="0" ky="0" algn="b" rotWithShape="0" blurRad="38100" dist="63500" dir="2266905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5</a:t>
            </a:r>
            <a:r>
              <a:t> But you be watchful in all things, endure afflictions, do the work of an evangelist, fulfill your ministry.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70" name="Shape 370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71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72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598" y="2735510"/>
            <a:ext cx="5050972" cy="700543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sp>
        <p:nvSpPr>
          <p:cNvPr id="373" name="Shape 373"/>
          <p:cNvSpPr/>
          <p:nvPr/>
        </p:nvSpPr>
        <p:spPr>
          <a:xfrm>
            <a:off x="5198364" y="3158475"/>
            <a:ext cx="7500133" cy="615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Relevance — The scriptures must be applied to todays issues, but such cannot be accomplished without indoctrination of what the scriptures teach!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Theological accuracy is extremely important to proper practical application!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False doctrine and those who advocate it MUST be opposed - (Jer. 23; 2 Tim 2:17,18; etc.)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376" name="Shape 37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37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7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598" y="2735510"/>
            <a:ext cx="5050972" cy="700543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sp>
        <p:nvSpPr>
          <p:cNvPr id="379" name="Shape 379"/>
          <p:cNvSpPr/>
          <p:nvPr/>
        </p:nvSpPr>
        <p:spPr>
          <a:xfrm>
            <a:off x="5198364" y="3374375"/>
            <a:ext cx="7500133" cy="572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Tell people what God says they MUST do in order for Him to save them! — (Mat 17:5; Mk. 16:16; Acts 2:38; Heb. 3:14-4:7; etc.)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Tell people what God says about holiness, godliness, righteousness, the church, the need to submit to the authority of Christ — (Rom. 12:1-3; Col. 3:17;), etc. . .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roup 385"/>
          <p:cNvGrpSpPr/>
          <p:nvPr/>
        </p:nvGrpSpPr>
        <p:grpSpPr>
          <a:xfrm>
            <a:off x="313994" y="1063889"/>
            <a:ext cx="2777826" cy="3962401"/>
            <a:chOff x="-114300" y="-76199"/>
            <a:chExt cx="2777825" cy="3962400"/>
          </a:xfrm>
        </p:grpSpPr>
        <p:grpSp>
          <p:nvGrpSpPr>
            <p:cNvPr id="383" name="Group 383"/>
            <p:cNvGrpSpPr/>
            <p:nvPr/>
          </p:nvGrpSpPr>
          <p:grpSpPr>
            <a:xfrm>
              <a:off x="-114301" y="-76200"/>
              <a:ext cx="2777826" cy="3962401"/>
              <a:chOff x="0" y="0"/>
              <a:chExt cx="2777825" cy="3962400"/>
            </a:xfrm>
          </p:grpSpPr>
          <p:pic>
            <p:nvPicPr>
              <p:cNvPr id="382" name="pasted-image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1651" t="16479" r="9721" b="9625"/>
              <a:stretch>
                <a:fillRect/>
              </a:stretch>
            </p:blipFill>
            <p:spPr>
              <a:xfrm>
                <a:off x="114300" y="76200"/>
                <a:ext cx="2549225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1" name="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0"/>
                <a:ext cx="2777826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384" name="Shape 384"/>
            <p:cNvSpPr/>
            <p:nvPr/>
          </p:nvSpPr>
          <p:spPr>
            <a:xfrm>
              <a:off x="627435" y="2985943"/>
              <a:ext cx="1294258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Noah</a:t>
              </a:r>
            </a:p>
          </p:txBody>
        </p:sp>
      </p:grpSp>
      <p:grpSp>
        <p:nvGrpSpPr>
          <p:cNvPr id="390" name="Group 390"/>
          <p:cNvGrpSpPr/>
          <p:nvPr/>
        </p:nvGrpSpPr>
        <p:grpSpPr>
          <a:xfrm>
            <a:off x="6545350" y="1063889"/>
            <a:ext cx="2788921" cy="3962401"/>
            <a:chOff x="-114300" y="-76200"/>
            <a:chExt cx="2788920" cy="3962400"/>
          </a:xfrm>
        </p:grpSpPr>
        <p:grpSp>
          <p:nvGrpSpPr>
            <p:cNvPr id="388" name="Group 388"/>
            <p:cNvGrpSpPr/>
            <p:nvPr/>
          </p:nvGrpSpPr>
          <p:grpSpPr>
            <a:xfrm>
              <a:off x="-114301" y="-76201"/>
              <a:ext cx="2788922" cy="3962401"/>
              <a:chOff x="0" y="0"/>
              <a:chExt cx="2788920" cy="3962400"/>
            </a:xfrm>
          </p:grpSpPr>
          <p:pic>
            <p:nvPicPr>
              <p:cNvPr id="387" name="pasted-image.tif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4300" y="76200"/>
                <a:ext cx="2560321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6" name="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" y="-1"/>
                <a:ext cx="2788922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389" name="Shape 389"/>
            <p:cNvSpPr/>
            <p:nvPr/>
          </p:nvSpPr>
          <p:spPr>
            <a:xfrm>
              <a:off x="16717" y="2983561"/>
              <a:ext cx="2526806" cy="67180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089"/>
                  </a:schemeClr>
                </a:gs>
                <a:gs pos="100000">
                  <a:schemeClr val="accent4">
                    <a:hueOff val="-903206"/>
                    <a:satOff val="-17119"/>
                    <a:lumOff val="-2084"/>
                    <a:alpha val="4068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Jeremiah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9667940" y="1063961"/>
            <a:ext cx="2780645" cy="3962401"/>
            <a:chOff x="-114300" y="-76199"/>
            <a:chExt cx="2780643" cy="3962400"/>
          </a:xfrm>
        </p:grpSpPr>
        <p:grpSp>
          <p:nvGrpSpPr>
            <p:cNvPr id="393" name="Group 393"/>
            <p:cNvGrpSpPr/>
            <p:nvPr/>
          </p:nvGrpSpPr>
          <p:grpSpPr>
            <a:xfrm>
              <a:off x="-114301" y="-76200"/>
              <a:ext cx="2780645" cy="3962401"/>
              <a:chOff x="0" y="0"/>
              <a:chExt cx="2780643" cy="3962400"/>
            </a:xfrm>
          </p:grpSpPr>
          <p:pic>
            <p:nvPicPr>
              <p:cNvPr id="392" name="pasted-image.tif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2552044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91" name="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0"/>
                <a:ext cx="2780645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394" name="Shape 394"/>
            <p:cNvSpPr/>
            <p:nvPr/>
          </p:nvSpPr>
          <p:spPr>
            <a:xfrm>
              <a:off x="259371" y="1766742"/>
              <a:ext cx="2033164" cy="18402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grpSp>
        <p:nvGrpSpPr>
          <p:cNvPr id="400" name="Group 400"/>
          <p:cNvGrpSpPr/>
          <p:nvPr/>
        </p:nvGrpSpPr>
        <p:grpSpPr>
          <a:xfrm>
            <a:off x="312795" y="5712948"/>
            <a:ext cx="2780223" cy="3962401"/>
            <a:chOff x="-114300" y="-76200"/>
            <a:chExt cx="2780221" cy="3962400"/>
          </a:xfrm>
        </p:grpSpPr>
        <p:grpSp>
          <p:nvGrpSpPr>
            <p:cNvPr id="398" name="Group 398"/>
            <p:cNvGrpSpPr/>
            <p:nvPr/>
          </p:nvGrpSpPr>
          <p:grpSpPr>
            <a:xfrm>
              <a:off x="-114301" y="-76200"/>
              <a:ext cx="2780223" cy="3962400"/>
              <a:chOff x="0" y="0"/>
              <a:chExt cx="2780221" cy="3962400"/>
            </a:xfrm>
          </p:grpSpPr>
          <p:pic>
            <p:nvPicPr>
              <p:cNvPr id="397" name="pasted-image.tif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0" r="47678" b="0"/>
              <a:stretch>
                <a:fillRect/>
              </a:stretch>
            </p:blipFill>
            <p:spPr>
              <a:xfrm>
                <a:off x="114300" y="76200"/>
                <a:ext cx="2551622" cy="365760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96" name="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2780222" cy="3962400"/>
              </a:xfrm>
              <a:prstGeom prst="rect">
                <a:avLst/>
              </a:prstGeom>
              <a:effectLst/>
            </p:spPr>
          </p:pic>
        </p:grpSp>
        <p:sp>
          <p:nvSpPr>
            <p:cNvPr id="399" name="Shape 399"/>
            <p:cNvSpPr/>
            <p:nvPr/>
          </p:nvSpPr>
          <p:spPr>
            <a:xfrm>
              <a:off x="565689" y="2960930"/>
              <a:ext cx="1419734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Jesus</a:t>
              </a:r>
            </a:p>
          </p:txBody>
        </p:sp>
      </p:grpSp>
      <p:grpSp>
        <p:nvGrpSpPr>
          <p:cNvPr id="405" name="Group 405"/>
          <p:cNvGrpSpPr/>
          <p:nvPr/>
        </p:nvGrpSpPr>
        <p:grpSpPr>
          <a:xfrm>
            <a:off x="9667878" y="5712948"/>
            <a:ext cx="2780769" cy="3962401"/>
            <a:chOff x="-114299" y="-76199"/>
            <a:chExt cx="2780768" cy="3962400"/>
          </a:xfrm>
        </p:grpSpPr>
        <p:grpSp>
          <p:nvGrpSpPr>
            <p:cNvPr id="403" name="Group 403"/>
            <p:cNvGrpSpPr/>
            <p:nvPr/>
          </p:nvGrpSpPr>
          <p:grpSpPr>
            <a:xfrm>
              <a:off x="-114300" y="-76200"/>
              <a:ext cx="2780769" cy="3962401"/>
              <a:chOff x="0" y="0"/>
              <a:chExt cx="2780768" cy="3962400"/>
            </a:xfrm>
          </p:grpSpPr>
          <p:pic>
            <p:nvPicPr>
              <p:cNvPr id="402" name="pasted-image.tif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12550" t="0" r="0" b="0"/>
              <a:stretch>
                <a:fillRect/>
              </a:stretch>
            </p:blipFill>
            <p:spPr>
              <a:xfrm>
                <a:off x="114299" y="76200"/>
                <a:ext cx="2552170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01" name="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780769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404" name="Shape 404"/>
            <p:cNvSpPr/>
            <p:nvPr/>
          </p:nvSpPr>
          <p:spPr>
            <a:xfrm>
              <a:off x="727232" y="2960930"/>
              <a:ext cx="1097840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Paul</a:t>
              </a:r>
            </a:p>
          </p:txBody>
        </p:sp>
      </p:grpSp>
      <p:grpSp>
        <p:nvGrpSpPr>
          <p:cNvPr id="410" name="Group 410"/>
          <p:cNvGrpSpPr/>
          <p:nvPr/>
        </p:nvGrpSpPr>
        <p:grpSpPr>
          <a:xfrm>
            <a:off x="3430745" y="1063889"/>
            <a:ext cx="2781227" cy="3962401"/>
            <a:chOff x="-114300" y="-76199"/>
            <a:chExt cx="2781226" cy="3962400"/>
          </a:xfrm>
        </p:grpSpPr>
        <p:grpSp>
          <p:nvGrpSpPr>
            <p:cNvPr id="408" name="Group 408"/>
            <p:cNvGrpSpPr/>
            <p:nvPr/>
          </p:nvGrpSpPr>
          <p:grpSpPr>
            <a:xfrm>
              <a:off x="-114301" y="-76200"/>
              <a:ext cx="2781228" cy="3962401"/>
              <a:chOff x="0" y="0"/>
              <a:chExt cx="2781226" cy="3962400"/>
            </a:xfrm>
          </p:grpSpPr>
          <p:pic>
            <p:nvPicPr>
              <p:cNvPr id="407" name="pasted-image.tif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0" t="0" r="5247" b="0"/>
              <a:stretch>
                <a:fillRect/>
              </a:stretch>
            </p:blipFill>
            <p:spPr>
              <a:xfrm>
                <a:off x="114300" y="76200"/>
                <a:ext cx="2552627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06" name="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0"/>
                <a:ext cx="2781228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409" name="Shape 409"/>
            <p:cNvSpPr/>
            <p:nvPr/>
          </p:nvSpPr>
          <p:spPr>
            <a:xfrm>
              <a:off x="535355" y="2985943"/>
              <a:ext cx="1481990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Jonah</a:t>
              </a:r>
            </a:p>
          </p:txBody>
        </p:sp>
      </p:grpSp>
      <p:grpSp>
        <p:nvGrpSpPr>
          <p:cNvPr id="415" name="Group 415"/>
          <p:cNvGrpSpPr/>
          <p:nvPr/>
        </p:nvGrpSpPr>
        <p:grpSpPr>
          <a:xfrm>
            <a:off x="3429156" y="5712948"/>
            <a:ext cx="2784405" cy="3962401"/>
            <a:chOff x="-114300" y="-76200"/>
            <a:chExt cx="2784404" cy="3962400"/>
          </a:xfrm>
        </p:grpSpPr>
        <p:grpSp>
          <p:nvGrpSpPr>
            <p:cNvPr id="413" name="Group 413"/>
            <p:cNvGrpSpPr/>
            <p:nvPr/>
          </p:nvGrpSpPr>
          <p:grpSpPr>
            <a:xfrm>
              <a:off x="-114301" y="-76201"/>
              <a:ext cx="2784406" cy="3962401"/>
              <a:chOff x="0" y="0"/>
              <a:chExt cx="2784404" cy="3962400"/>
            </a:xfrm>
          </p:grpSpPr>
          <p:pic>
            <p:nvPicPr>
              <p:cNvPr id="412" name="pasted-image.tiff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5966" t="0" r="23285" b="11994"/>
              <a:stretch>
                <a:fillRect/>
              </a:stretch>
            </p:blipFill>
            <p:spPr>
              <a:xfrm>
                <a:off x="114300" y="76200"/>
                <a:ext cx="2555805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11" name="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-1" y="-1"/>
                <a:ext cx="2784406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414" name="Shape 414"/>
            <p:cNvSpPr/>
            <p:nvPr/>
          </p:nvSpPr>
          <p:spPr>
            <a:xfrm>
              <a:off x="626224" y="2961526"/>
              <a:ext cx="1303428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Peter</a:t>
              </a:r>
            </a:p>
          </p:txBody>
        </p:sp>
      </p:grpSp>
      <p:grpSp>
        <p:nvGrpSpPr>
          <p:cNvPr id="420" name="Group 420"/>
          <p:cNvGrpSpPr/>
          <p:nvPr/>
        </p:nvGrpSpPr>
        <p:grpSpPr>
          <a:xfrm>
            <a:off x="6547575" y="5712948"/>
            <a:ext cx="2784470" cy="3962401"/>
            <a:chOff x="-114300" y="-76199"/>
            <a:chExt cx="2784469" cy="3962400"/>
          </a:xfrm>
        </p:grpSpPr>
        <p:grpSp>
          <p:nvGrpSpPr>
            <p:cNvPr id="418" name="Group 418"/>
            <p:cNvGrpSpPr/>
            <p:nvPr/>
          </p:nvGrpSpPr>
          <p:grpSpPr>
            <a:xfrm>
              <a:off x="-114301" y="-76200"/>
              <a:ext cx="2784471" cy="3962401"/>
              <a:chOff x="0" y="0"/>
              <a:chExt cx="2784469" cy="3962400"/>
            </a:xfrm>
          </p:grpSpPr>
          <p:pic>
            <p:nvPicPr>
              <p:cNvPr id="417" name="pasted-image.tiff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6150" t="30675" r="43091" b="10997"/>
              <a:stretch>
                <a:fillRect/>
              </a:stretch>
            </p:blipFill>
            <p:spPr>
              <a:xfrm>
                <a:off x="114300" y="76200"/>
                <a:ext cx="2555869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16" name="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0"/>
                <a:ext cx="2784471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419" name="Shape 419"/>
            <p:cNvSpPr/>
            <p:nvPr/>
          </p:nvSpPr>
          <p:spPr>
            <a:xfrm>
              <a:off x="291299" y="2960930"/>
              <a:ext cx="1973276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Stephen</a:t>
              </a:r>
            </a:p>
          </p:txBody>
        </p:sp>
      </p:grpSp>
      <p:sp>
        <p:nvSpPr>
          <p:cNvPr id="421" name="Shape 421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422" name="Shape 422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sp>
        <p:nvSpPr>
          <p:cNvPr id="423" name="Shape 423"/>
          <p:cNvSpPr/>
          <p:nvPr/>
        </p:nvSpPr>
        <p:spPr>
          <a:xfrm>
            <a:off x="938961" y="4926577"/>
            <a:ext cx="1112687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WHAT KIND OF PREACHING DO WE WANT?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1" y="-1"/>
            <a:ext cx="13004801" cy="975360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sz="240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>
            <a:off x="4814375" y="289769"/>
            <a:ext cx="8123204" cy="3128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7700">
                <a:solidFill>
                  <a:srgbClr val="FFFFFF">
                    <a:alpha val="77250"/>
                  </a:srgbClr>
                </a:solidFill>
                <a:latin typeface="Vivaldi"/>
                <a:ea typeface="Vivaldi"/>
                <a:cs typeface="Vivaldi"/>
                <a:sym typeface="Vivaldi"/>
              </a:defRPr>
            </a:pPr>
            <a:r>
              <a:t>The Kind of </a:t>
            </a:r>
          </a:p>
          <a:p>
            <a:pPr>
              <a:defRPr b="1" sz="6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b="0">
                <a:solidFill>
                  <a:schemeClr val="accent4">
                    <a:alpha val="76099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rPr>
              <a:t>Preaching</a:t>
            </a:r>
            <a:r>
              <a:t> </a:t>
            </a:r>
          </a:p>
          <a:p>
            <a:pPr>
              <a:defRPr sz="6400">
                <a:solidFill>
                  <a:srgbClr val="FFFFFF">
                    <a:alpha val="68027"/>
                  </a:srgb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That Pleases God …</a:t>
            </a:r>
          </a:p>
        </p:txBody>
      </p:sp>
      <p:sp>
        <p:nvSpPr>
          <p:cNvPr id="429" name="Shape 429"/>
          <p:cNvSpPr/>
          <p:nvPr/>
        </p:nvSpPr>
        <p:spPr>
          <a:xfrm>
            <a:off x="6221016" y="3554070"/>
            <a:ext cx="53099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430" name="Shape 430"/>
          <p:cNvSpPr/>
          <p:nvPr/>
        </p:nvSpPr>
        <p:spPr>
          <a:xfrm>
            <a:off x="82285" y="6597974"/>
            <a:ext cx="12840230" cy="2992318"/>
          </a:xfrm>
          <a:prstGeom prst="rect">
            <a:avLst/>
          </a:prstGeom>
          <a:gradFill>
            <a:gsLst>
              <a:gs pos="0">
                <a:srgbClr val="212121">
                  <a:alpha val="43000"/>
                </a:srgbClr>
              </a:gs>
              <a:gs pos="100000">
                <a:srgbClr val="58596B">
                  <a:alpha val="39000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52400" dist="76200" dir="246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D9A8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rcoal CY"/>
                <a:ea typeface="Charcoal CY"/>
                <a:cs typeface="Charcoal CY"/>
                <a:sym typeface="Charcoal CY"/>
              </a:defRPr>
            </a:pPr>
            <a:r>
              <a:t>Charts by Don McClain</a:t>
            </a:r>
          </a:p>
          <a:p>
            <a:pPr defTabSz="457200">
              <a:defRPr sz="3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Prepared March 9-11; 2017 / Preached March 12, 2017</a:t>
            </a:r>
          </a:p>
          <a:p>
            <a:pPr defTabSz="457200">
              <a:defRPr sz="23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West 65th Street church of Christ / P.O. Box 190062 Little Rock AR 72219 / 501-568-1062</a:t>
            </a:r>
          </a:p>
          <a:p>
            <a:pPr defTabSz="457200">
              <a:defRPr sz="2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Prepared using Keynote / Email – </a:t>
            </a:r>
            <a:r>
              <a:rPr u="sng">
                <a:hlinkClick r:id="rId3" invalidUrl="" action="" tgtFrame="" tooltip="" history="1" highlightClick="0" endSnd="0"/>
              </a:rPr>
              <a:t>donmcclain@sbcglobal.net</a:t>
            </a:r>
            <a:r>
              <a:t>  </a:t>
            </a:r>
          </a:p>
          <a:p>
            <a:pPr defTabSz="457200">
              <a:defRPr sz="2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More Keynote, PPT &amp; Audio Sermons:</a:t>
            </a:r>
          </a:p>
          <a:p>
            <a:pPr defTabSz="457200">
              <a:defRPr sz="29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rPr>
                <a:hlinkClick r:id="rId4" invalidUrl="" action="" tgtFrame="" tooltip="" history="1" highlightClick="0" endSnd="0"/>
              </a:rPr>
              <a:t>http://w65stchurchofchrist.org/coc/sermons/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535562" y="84666"/>
            <a:ext cx="11933676" cy="9486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35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500"/>
              </a:spcBef>
              <a:defRPr sz="5200">
                <a:solidFill>
                  <a:srgbClr val="FFFFFF"/>
                </a:solidFill>
                <a:effectLst>
                  <a:outerShdw sx="100000" sy="100000" kx="0" ky="0" algn="b" rotWithShape="0" blurRad="63500" dist="63500" dir="2692762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2 Timothy 4:1–5 (NKJV)</a:t>
            </a:r>
          </a:p>
          <a:p>
            <a:pPr defTabSz="457200">
              <a:spcBef>
                <a:spcPts val="1500"/>
              </a:spcBef>
              <a:defRPr sz="5900">
                <a:solidFill>
                  <a:srgbClr val="FFFFFF"/>
                </a:solidFill>
                <a:effectLst>
                  <a:outerShdw sx="100000" sy="100000" kx="0" ky="0" algn="b" rotWithShape="0" blurRad="63500" dist="63500" dir="2692762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aseline="31999"/>
              <a:t>1</a:t>
            </a:r>
            <a:r>
              <a:t> I charge </a:t>
            </a:r>
            <a:r>
              <a:rPr i="1"/>
              <a:t>you</a:t>
            </a:r>
            <a:r>
              <a:t> therefore before God and the Lord Jesus Christ, who will judge the living and the dead at His appearing and His kingdom: </a:t>
            </a:r>
            <a:r>
              <a:rPr baseline="31999"/>
              <a:t>2</a:t>
            </a:r>
            <a:r>
              <a:t> Preach the word! Be ready in season </a:t>
            </a:r>
            <a:r>
              <a:rPr i="1"/>
              <a:t>and</a:t>
            </a:r>
            <a:r>
              <a:t> out of season. Convince, rebuke, exhort, with all longsuffering and teaching.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535562" y="84666"/>
            <a:ext cx="11933676" cy="9004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3500" dir="1976639">
              <a:srgbClr val="000000">
                <a:alpha val="9920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500"/>
              </a:spcBef>
              <a:defRPr sz="5200">
                <a:solidFill>
                  <a:srgbClr val="FFFFFF"/>
                </a:solidFill>
                <a:effectLst>
                  <a:outerShdw sx="100000" sy="100000" kx="0" ky="0" algn="b" rotWithShape="0" blurRad="63500" dist="63500" dir="2692762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2 Timothy 4:1–5 (NKJV)</a:t>
            </a:r>
          </a:p>
          <a:p>
            <a:pPr defTabSz="457200">
              <a:spcBef>
                <a:spcPts val="1500"/>
              </a:spcBef>
              <a:defRPr sz="5000">
                <a:solidFill>
                  <a:srgbClr val="FFFFFF"/>
                </a:solidFill>
                <a:effectLst>
                  <a:outerShdw sx="100000" sy="100000" kx="0" ky="0" algn="b" rotWithShape="0" blurRad="63500" dist="63500" dir="2692762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aseline="31999"/>
              <a:t>3</a:t>
            </a:r>
            <a:r>
              <a:t> For the time will come when they will not endure sound doctrine, but according to their own desires, </a:t>
            </a:r>
            <a:r>
              <a:rPr i="1"/>
              <a:t>because</a:t>
            </a:r>
            <a:r>
              <a:t> they have itching ears, they will heap up for themselves teachers; </a:t>
            </a:r>
            <a:r>
              <a:rPr baseline="31999"/>
              <a:t>4</a:t>
            </a:r>
            <a:r>
              <a:t> and they will turn </a:t>
            </a:r>
            <a:r>
              <a:rPr i="1"/>
              <a:t>their</a:t>
            </a:r>
            <a:r>
              <a:t> ears away from the truth, and be turned aside to fables. </a:t>
            </a:r>
            <a:r>
              <a:rPr baseline="31999"/>
              <a:t>5</a:t>
            </a:r>
            <a:r>
              <a:t> But you be watchful in all things, endure afflictions, do the work of an evangelist, fulfill your ministry.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594" t="0" r="4594" b="0"/>
          <a:stretch>
            <a:fillRect/>
          </a:stretch>
        </p:blipFill>
        <p:spPr>
          <a:xfrm>
            <a:off x="525462" y="442912"/>
            <a:ext cx="11953737" cy="6581588"/>
          </a:xfrm>
          <a:prstGeom prst="rect">
            <a:avLst/>
          </a:prstGeom>
        </p:spPr>
      </p:pic>
      <p:sp>
        <p:nvSpPr>
          <p:cNvPr id="149" name="Shape 149"/>
          <p:cNvSpPr/>
          <p:nvPr/>
        </p:nvSpPr>
        <p:spPr>
          <a:xfrm>
            <a:off x="964699" y="7371026"/>
            <a:ext cx="1107540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FFFFFF">
                    <a:alpha val="79510"/>
                  </a:srgb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The Kind of Preaching That Pleases God …</a:t>
            </a:r>
          </a:p>
        </p:txBody>
      </p:sp>
      <p:sp>
        <p:nvSpPr>
          <p:cNvPr id="150" name="Shape 150"/>
          <p:cNvSpPr/>
          <p:nvPr/>
        </p:nvSpPr>
        <p:spPr>
          <a:xfrm>
            <a:off x="3847439" y="9015070"/>
            <a:ext cx="53099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6"/>
          <p:cNvGrpSpPr/>
          <p:nvPr/>
        </p:nvGrpSpPr>
        <p:grpSpPr>
          <a:xfrm>
            <a:off x="313994" y="1444889"/>
            <a:ext cx="2777826" cy="3962401"/>
            <a:chOff x="-114300" y="-76199"/>
            <a:chExt cx="2777825" cy="3962400"/>
          </a:xfrm>
        </p:grpSpPr>
        <p:grpSp>
          <p:nvGrpSpPr>
            <p:cNvPr id="154" name="Group 154"/>
            <p:cNvGrpSpPr/>
            <p:nvPr/>
          </p:nvGrpSpPr>
          <p:grpSpPr>
            <a:xfrm>
              <a:off x="-114301" y="-76200"/>
              <a:ext cx="2777826" cy="3962401"/>
              <a:chOff x="0" y="0"/>
              <a:chExt cx="2777825" cy="3962400"/>
            </a:xfrm>
          </p:grpSpPr>
          <p:pic>
            <p:nvPicPr>
              <p:cNvPr id="153" name="pasted-image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1651" t="16479" r="9721" b="9625"/>
              <a:stretch>
                <a:fillRect/>
              </a:stretch>
            </p:blipFill>
            <p:spPr>
              <a:xfrm>
                <a:off x="114300" y="76200"/>
                <a:ext cx="2549225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52" name="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0"/>
                <a:ext cx="2777826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155" name="Shape 155"/>
            <p:cNvSpPr/>
            <p:nvPr/>
          </p:nvSpPr>
          <p:spPr>
            <a:xfrm>
              <a:off x="627435" y="2985943"/>
              <a:ext cx="1294258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Noah</a:t>
              </a:r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6545350" y="1444889"/>
            <a:ext cx="2788921" cy="3962401"/>
            <a:chOff x="-114300" y="-76200"/>
            <a:chExt cx="2788920" cy="3962400"/>
          </a:xfrm>
        </p:grpSpPr>
        <p:grpSp>
          <p:nvGrpSpPr>
            <p:cNvPr id="159" name="Group 159"/>
            <p:cNvGrpSpPr/>
            <p:nvPr/>
          </p:nvGrpSpPr>
          <p:grpSpPr>
            <a:xfrm>
              <a:off x="-114301" y="-76201"/>
              <a:ext cx="2788922" cy="3962401"/>
              <a:chOff x="0" y="0"/>
              <a:chExt cx="2788920" cy="3962400"/>
            </a:xfrm>
          </p:grpSpPr>
          <p:pic>
            <p:nvPicPr>
              <p:cNvPr id="158" name="pasted-image.tif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4300" y="76200"/>
                <a:ext cx="2560321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57" name="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" y="-1"/>
                <a:ext cx="2788922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160" name="Shape 160"/>
            <p:cNvSpPr/>
            <p:nvPr/>
          </p:nvSpPr>
          <p:spPr>
            <a:xfrm>
              <a:off x="16717" y="2983561"/>
              <a:ext cx="2526806" cy="67180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089"/>
                  </a:schemeClr>
                </a:gs>
                <a:gs pos="100000">
                  <a:schemeClr val="accent4">
                    <a:hueOff val="-903206"/>
                    <a:satOff val="-17119"/>
                    <a:lumOff val="-2084"/>
                    <a:alpha val="4068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Jeremiah</a:t>
              </a: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9667940" y="1444961"/>
            <a:ext cx="2780645" cy="3962401"/>
            <a:chOff x="-114300" y="-76199"/>
            <a:chExt cx="2780643" cy="3962400"/>
          </a:xfrm>
        </p:grpSpPr>
        <p:grpSp>
          <p:nvGrpSpPr>
            <p:cNvPr id="164" name="Group 164"/>
            <p:cNvGrpSpPr/>
            <p:nvPr/>
          </p:nvGrpSpPr>
          <p:grpSpPr>
            <a:xfrm>
              <a:off x="-114301" y="-76200"/>
              <a:ext cx="2780645" cy="3962401"/>
              <a:chOff x="0" y="0"/>
              <a:chExt cx="2780643" cy="3962400"/>
            </a:xfrm>
          </p:grpSpPr>
          <p:pic>
            <p:nvPicPr>
              <p:cNvPr id="163" name="pasted-image.tif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22229" t="0" r="25483" b="0"/>
              <a:stretch>
                <a:fillRect/>
              </a:stretch>
            </p:blipFill>
            <p:spPr>
              <a:xfrm>
                <a:off x="114300" y="76200"/>
                <a:ext cx="2552044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2" name="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0"/>
                <a:ext cx="2780645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165" name="Shape 165"/>
            <p:cNvSpPr/>
            <p:nvPr/>
          </p:nvSpPr>
          <p:spPr>
            <a:xfrm>
              <a:off x="259371" y="1766742"/>
              <a:ext cx="2033164" cy="18402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John the baptist </a:t>
              </a:r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312795" y="5712948"/>
            <a:ext cx="2780223" cy="3962401"/>
            <a:chOff x="-114300" y="-76200"/>
            <a:chExt cx="2780221" cy="3962400"/>
          </a:xfrm>
        </p:grpSpPr>
        <p:grpSp>
          <p:nvGrpSpPr>
            <p:cNvPr id="169" name="Group 169"/>
            <p:cNvGrpSpPr/>
            <p:nvPr/>
          </p:nvGrpSpPr>
          <p:grpSpPr>
            <a:xfrm>
              <a:off x="-114301" y="-76200"/>
              <a:ext cx="2780223" cy="3962400"/>
              <a:chOff x="0" y="0"/>
              <a:chExt cx="2780221" cy="3962400"/>
            </a:xfrm>
          </p:grpSpPr>
          <p:pic>
            <p:nvPicPr>
              <p:cNvPr id="168" name="pasted-image.tif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0" r="47678" b="0"/>
              <a:stretch>
                <a:fillRect/>
              </a:stretch>
            </p:blipFill>
            <p:spPr>
              <a:xfrm>
                <a:off x="114300" y="76200"/>
                <a:ext cx="2551622" cy="365760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7" name="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2780222" cy="3962400"/>
              </a:xfrm>
              <a:prstGeom prst="rect">
                <a:avLst/>
              </a:prstGeom>
              <a:effectLst/>
            </p:spPr>
          </p:pic>
        </p:grpSp>
        <p:sp>
          <p:nvSpPr>
            <p:cNvPr id="170" name="Shape 170"/>
            <p:cNvSpPr/>
            <p:nvPr/>
          </p:nvSpPr>
          <p:spPr>
            <a:xfrm>
              <a:off x="565689" y="2960930"/>
              <a:ext cx="1419734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Jesus</a:t>
              </a:r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9667878" y="5712948"/>
            <a:ext cx="2780769" cy="3962401"/>
            <a:chOff x="-114299" y="-76199"/>
            <a:chExt cx="2780768" cy="3962400"/>
          </a:xfrm>
        </p:grpSpPr>
        <p:grpSp>
          <p:nvGrpSpPr>
            <p:cNvPr id="174" name="Group 174"/>
            <p:cNvGrpSpPr/>
            <p:nvPr/>
          </p:nvGrpSpPr>
          <p:grpSpPr>
            <a:xfrm>
              <a:off x="-114300" y="-76200"/>
              <a:ext cx="2780769" cy="3962401"/>
              <a:chOff x="0" y="0"/>
              <a:chExt cx="2780768" cy="3962400"/>
            </a:xfrm>
          </p:grpSpPr>
          <p:pic>
            <p:nvPicPr>
              <p:cNvPr id="173" name="pasted-image.tif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12550" t="0" r="0" b="0"/>
              <a:stretch>
                <a:fillRect/>
              </a:stretch>
            </p:blipFill>
            <p:spPr>
              <a:xfrm>
                <a:off x="114299" y="76200"/>
                <a:ext cx="2552170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2" name="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780769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175" name="Shape 175"/>
            <p:cNvSpPr/>
            <p:nvPr/>
          </p:nvSpPr>
          <p:spPr>
            <a:xfrm>
              <a:off x="727232" y="2960930"/>
              <a:ext cx="1097840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Paul</a:t>
              </a:r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3430745" y="1444889"/>
            <a:ext cx="2781227" cy="3962401"/>
            <a:chOff x="-114300" y="-76199"/>
            <a:chExt cx="2781226" cy="3962400"/>
          </a:xfrm>
        </p:grpSpPr>
        <p:grpSp>
          <p:nvGrpSpPr>
            <p:cNvPr id="179" name="Group 179"/>
            <p:cNvGrpSpPr/>
            <p:nvPr/>
          </p:nvGrpSpPr>
          <p:grpSpPr>
            <a:xfrm>
              <a:off x="-114301" y="-76200"/>
              <a:ext cx="2781228" cy="3962401"/>
              <a:chOff x="0" y="0"/>
              <a:chExt cx="2781226" cy="3962400"/>
            </a:xfrm>
          </p:grpSpPr>
          <p:pic>
            <p:nvPicPr>
              <p:cNvPr id="178" name="pasted-image.tif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0" t="0" r="5247" b="0"/>
              <a:stretch>
                <a:fillRect/>
              </a:stretch>
            </p:blipFill>
            <p:spPr>
              <a:xfrm>
                <a:off x="114300" y="76200"/>
                <a:ext cx="2552627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7" name="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0"/>
                <a:ext cx="2781228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180" name="Shape 180"/>
            <p:cNvSpPr/>
            <p:nvPr/>
          </p:nvSpPr>
          <p:spPr>
            <a:xfrm>
              <a:off x="535355" y="2985943"/>
              <a:ext cx="1481990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Jonah</a:t>
              </a:r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3429156" y="5712948"/>
            <a:ext cx="2784405" cy="3962401"/>
            <a:chOff x="-114300" y="-76200"/>
            <a:chExt cx="2784404" cy="3962400"/>
          </a:xfrm>
        </p:grpSpPr>
        <p:grpSp>
          <p:nvGrpSpPr>
            <p:cNvPr id="184" name="Group 184"/>
            <p:cNvGrpSpPr/>
            <p:nvPr/>
          </p:nvGrpSpPr>
          <p:grpSpPr>
            <a:xfrm>
              <a:off x="-114301" y="-76201"/>
              <a:ext cx="2784406" cy="3962401"/>
              <a:chOff x="0" y="0"/>
              <a:chExt cx="2784404" cy="3962400"/>
            </a:xfrm>
          </p:grpSpPr>
          <p:pic>
            <p:nvPicPr>
              <p:cNvPr id="183" name="pasted-image.tiff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5966" t="0" r="23285" b="11994"/>
              <a:stretch>
                <a:fillRect/>
              </a:stretch>
            </p:blipFill>
            <p:spPr>
              <a:xfrm>
                <a:off x="114300" y="76200"/>
                <a:ext cx="2555805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82" name="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-1" y="-1"/>
                <a:ext cx="2784406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185" name="Shape 185"/>
            <p:cNvSpPr/>
            <p:nvPr/>
          </p:nvSpPr>
          <p:spPr>
            <a:xfrm>
              <a:off x="626224" y="2961526"/>
              <a:ext cx="1303428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Peter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6547575" y="5712948"/>
            <a:ext cx="2784470" cy="3962401"/>
            <a:chOff x="-114300" y="-76199"/>
            <a:chExt cx="2784469" cy="3962400"/>
          </a:xfrm>
        </p:grpSpPr>
        <p:grpSp>
          <p:nvGrpSpPr>
            <p:cNvPr id="189" name="Group 189"/>
            <p:cNvGrpSpPr/>
            <p:nvPr/>
          </p:nvGrpSpPr>
          <p:grpSpPr>
            <a:xfrm>
              <a:off x="-114301" y="-76200"/>
              <a:ext cx="2784471" cy="3962401"/>
              <a:chOff x="0" y="0"/>
              <a:chExt cx="2784469" cy="3962400"/>
            </a:xfrm>
          </p:grpSpPr>
          <p:pic>
            <p:nvPicPr>
              <p:cNvPr id="188" name="pasted-image.tiff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6150" t="30675" r="43091" b="10997"/>
              <a:stretch>
                <a:fillRect/>
              </a:stretch>
            </p:blipFill>
            <p:spPr>
              <a:xfrm>
                <a:off x="114300" y="76200"/>
                <a:ext cx="2555869" cy="3657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87" name="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0"/>
                <a:ext cx="2784471" cy="3962401"/>
              </a:xfrm>
              <a:prstGeom prst="rect">
                <a:avLst/>
              </a:prstGeom>
              <a:effectLst/>
            </p:spPr>
          </p:pic>
        </p:grpSp>
        <p:sp>
          <p:nvSpPr>
            <p:cNvPr id="190" name="Shape 190"/>
            <p:cNvSpPr/>
            <p:nvPr/>
          </p:nvSpPr>
          <p:spPr>
            <a:xfrm>
              <a:off x="291299" y="2960930"/>
              <a:ext cx="1973276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Stephen</a:t>
              </a:r>
            </a:p>
          </p:txBody>
        </p:sp>
      </p:grpSp>
      <p:sp>
        <p:nvSpPr>
          <p:cNvPr id="192" name="Shape 192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193" name="Shape 193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ageCurlDouble"/>
      </p:transition>
    </mc:Choice>
    <mc:Choice xmlns:p14="http://schemas.microsoft.com/office/powerpoint/2010/main" Requires="p14">
      <p:transition spd="slow" advClick="1" p14:dur="1500">
        <p14:prism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76" grpId="4"/>
      <p:bldP build="whole" bldLvl="1" animBg="1" rev="0" advAuto="0" spid="171" grpId="1"/>
      <p:bldP build="whole" bldLvl="1" animBg="1" rev="0" advAuto="0" spid="19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196" name="Shape 19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263194" y="3633511"/>
            <a:ext cx="4155659" cy="5939301"/>
            <a:chOff x="-114299" y="-76200"/>
            <a:chExt cx="4155658" cy="5939300"/>
          </a:xfrm>
        </p:grpSpPr>
        <p:grpSp>
          <p:nvGrpSpPr>
            <p:cNvPr id="199" name="Group 199"/>
            <p:cNvGrpSpPr/>
            <p:nvPr/>
          </p:nvGrpSpPr>
          <p:grpSpPr>
            <a:xfrm>
              <a:off x="-114300" y="-76201"/>
              <a:ext cx="4155659" cy="5939302"/>
              <a:chOff x="0" y="0"/>
              <a:chExt cx="4155658" cy="5939300"/>
            </a:xfrm>
          </p:grpSpPr>
          <p:pic>
            <p:nvPicPr>
              <p:cNvPr id="198" name="pasted-image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1651" t="16479" r="9721" b="9625"/>
              <a:stretch>
                <a:fillRect/>
              </a:stretch>
            </p:blipFill>
            <p:spPr>
              <a:xfrm>
                <a:off x="114300" y="76200"/>
                <a:ext cx="3927059" cy="563450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7" name="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4155659" cy="5939302"/>
              </a:xfrm>
              <a:prstGeom prst="rect">
                <a:avLst/>
              </a:prstGeom>
              <a:effectLst/>
            </p:spPr>
          </p:pic>
        </p:grpSp>
        <p:sp>
          <p:nvSpPr>
            <p:cNvPr id="200" name="Shape 200"/>
            <p:cNvSpPr/>
            <p:nvPr/>
          </p:nvSpPr>
          <p:spPr>
            <a:xfrm>
              <a:off x="966558" y="4599819"/>
              <a:ext cx="1993793" cy="1034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Noah</a:t>
              </a:r>
            </a:p>
          </p:txBody>
        </p:sp>
      </p:grpSp>
      <p:sp>
        <p:nvSpPr>
          <p:cNvPr id="202" name="Shape 202"/>
          <p:cNvSpPr/>
          <p:nvPr/>
        </p:nvSpPr>
        <p:spPr>
          <a:xfrm>
            <a:off x="741097" y="1059566"/>
            <a:ext cx="11522606" cy="2226999"/>
          </a:xfrm>
          <a:prstGeom prst="roundRect">
            <a:avLst>
              <a:gd name="adj" fmla="val 8639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 Peter 2:5 (NKJV)</a:t>
            </a:r>
          </a:p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5 and did not spare the ancient world, but saved Noah, one of eight people, a preacher of righteousness, bringing in the flood on the world of the ungodly; </a:t>
            </a:r>
          </a:p>
        </p:txBody>
      </p:sp>
      <p:sp>
        <p:nvSpPr>
          <p:cNvPr id="203" name="Shape 203"/>
          <p:cNvSpPr/>
          <p:nvPr/>
        </p:nvSpPr>
        <p:spPr>
          <a:xfrm>
            <a:off x="4617869" y="3441755"/>
            <a:ext cx="8054699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Noah found grace / was righteous - Genesis 6:8,9; 7:1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Preacher of righteousness for  MANY years - Genesis 6:8-7:11 (55-75 years / Answers in Genesis)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Warned of the coming flood — (1 Pet 3:19, 20; 2 Pet 2:5)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Noah suffered persecution because of his preaching - (1 Pet 3:18-20)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5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Saved eight people - (1 Pet 3:20)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06" name="Shape 20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pic>
        <p:nvPicPr>
          <p:cNvPr id="20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212" name="Group 212"/>
          <p:cNvGrpSpPr/>
          <p:nvPr/>
        </p:nvGrpSpPr>
        <p:grpSpPr>
          <a:xfrm>
            <a:off x="263083" y="3622848"/>
            <a:ext cx="4046692" cy="5759214"/>
            <a:chOff x="-114299" y="-76200"/>
            <a:chExt cx="4046690" cy="5759213"/>
          </a:xfrm>
        </p:grpSpPr>
        <p:grpSp>
          <p:nvGrpSpPr>
            <p:cNvPr id="210" name="Group 210"/>
            <p:cNvGrpSpPr/>
            <p:nvPr/>
          </p:nvGrpSpPr>
          <p:grpSpPr>
            <a:xfrm>
              <a:off x="-114300" y="-76201"/>
              <a:ext cx="4046691" cy="5759215"/>
              <a:chOff x="0" y="0"/>
              <a:chExt cx="4046690" cy="5759213"/>
            </a:xfrm>
          </p:grpSpPr>
          <p:pic>
            <p:nvPicPr>
              <p:cNvPr id="209" name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4300" y="76200"/>
                <a:ext cx="3818091" cy="545441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08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-1"/>
                <a:ext cx="4046691" cy="5759215"/>
              </a:xfrm>
              <a:prstGeom prst="rect">
                <a:avLst/>
              </a:prstGeom>
              <a:effectLst/>
            </p:spPr>
          </p:pic>
        </p:grpSp>
        <p:sp>
          <p:nvSpPr>
            <p:cNvPr id="211" name="Shape 211"/>
            <p:cNvSpPr/>
            <p:nvPr/>
          </p:nvSpPr>
          <p:spPr>
            <a:xfrm>
              <a:off x="24930" y="4449250"/>
              <a:ext cx="3768111" cy="10018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089"/>
                  </a:schemeClr>
                </a:gs>
                <a:gs pos="100000">
                  <a:schemeClr val="accent4">
                    <a:hueOff val="-903206"/>
                    <a:satOff val="-17119"/>
                    <a:lumOff val="-2084"/>
                    <a:alpha val="4068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Jeremiah</a:t>
              </a:r>
            </a:p>
          </p:txBody>
        </p:sp>
      </p:grpSp>
      <p:sp>
        <p:nvSpPr>
          <p:cNvPr id="213" name="Shape 213"/>
          <p:cNvSpPr/>
          <p:nvPr/>
        </p:nvSpPr>
        <p:spPr>
          <a:xfrm>
            <a:off x="4755521" y="3719853"/>
            <a:ext cx="7736749" cy="541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defRPr>
            </a:pPr>
            <a:r>
              <a:t>Jeremiah 1:10 (NKJV) </a:t>
            </a:r>
            <a:br/>
            <a:r>
              <a:rPr b="0" baseline="31040"/>
              <a:t>10 </a:t>
            </a:r>
            <a:r>
              <a:rPr b="0"/>
              <a:t>See, I have this day set you over the nations and over the kingdoms, To root out and to pull down, To destroy and to throw down, To build and to plant."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16" name="Shape 21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grpSp>
        <p:nvGrpSpPr>
          <p:cNvPr id="221" name="Group 221"/>
          <p:cNvGrpSpPr/>
          <p:nvPr/>
        </p:nvGrpSpPr>
        <p:grpSpPr>
          <a:xfrm>
            <a:off x="263083" y="3622848"/>
            <a:ext cx="4046692" cy="5759214"/>
            <a:chOff x="-114299" y="-76200"/>
            <a:chExt cx="4046690" cy="5759213"/>
          </a:xfrm>
        </p:grpSpPr>
        <p:grpSp>
          <p:nvGrpSpPr>
            <p:cNvPr id="219" name="Group 219"/>
            <p:cNvGrpSpPr/>
            <p:nvPr/>
          </p:nvGrpSpPr>
          <p:grpSpPr>
            <a:xfrm>
              <a:off x="-114300" y="-76201"/>
              <a:ext cx="4046691" cy="5759215"/>
              <a:chOff x="0" y="0"/>
              <a:chExt cx="4046690" cy="5759213"/>
            </a:xfrm>
          </p:grpSpPr>
          <p:pic>
            <p:nvPicPr>
              <p:cNvPr id="218" name="pasted-image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4300" y="76200"/>
                <a:ext cx="3818091" cy="545441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7" name="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4046691" cy="5759215"/>
              </a:xfrm>
              <a:prstGeom prst="rect">
                <a:avLst/>
              </a:prstGeom>
              <a:effectLst/>
            </p:spPr>
          </p:pic>
        </p:grpSp>
        <p:sp>
          <p:nvSpPr>
            <p:cNvPr id="220" name="Shape 220"/>
            <p:cNvSpPr/>
            <p:nvPr/>
          </p:nvSpPr>
          <p:spPr>
            <a:xfrm>
              <a:off x="24930" y="4449250"/>
              <a:ext cx="3768111" cy="10018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089"/>
                  </a:schemeClr>
                </a:gs>
                <a:gs pos="100000">
                  <a:schemeClr val="accent4">
                    <a:hueOff val="-903206"/>
                    <a:satOff val="-17119"/>
                    <a:lumOff val="-2084"/>
                    <a:alpha val="4068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Jeremiah</a:t>
              </a:r>
            </a:p>
          </p:txBody>
        </p:sp>
      </p:grpSp>
      <p:sp>
        <p:nvSpPr>
          <p:cNvPr id="222" name="Shape 222"/>
          <p:cNvSpPr/>
          <p:nvPr/>
        </p:nvSpPr>
        <p:spPr>
          <a:xfrm>
            <a:off x="4634803" y="3052288"/>
            <a:ext cx="8054698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Told to prepare - (1:17; 1 Pet 1:13)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Told to not be afraid of the people - 1:8,17; cf Ezek 2:6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Set as a watchman to WARN the people - “but they will not listen” — 6:16,17; 7:27; Is. 58:1. Ho. 8:1. Am. 3:6–8; 2 Cor 10:4,5; 2 Tim 4:2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Despite forty years of Jeremiah's preaching, Judah's heart did not change. — They responded by mocking, hitting &amp; imprisoning him.</a:t>
            </a:r>
          </a:p>
        </p:txBody>
      </p:sp>
      <p:pic>
        <p:nvPicPr>
          <p:cNvPr id="22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26" name="Shape 22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263083" y="3622848"/>
            <a:ext cx="4046692" cy="5759214"/>
            <a:chOff x="-114299" y="-76200"/>
            <a:chExt cx="4046690" cy="5759213"/>
          </a:xfrm>
        </p:grpSpPr>
        <p:grpSp>
          <p:nvGrpSpPr>
            <p:cNvPr id="229" name="Group 229"/>
            <p:cNvGrpSpPr/>
            <p:nvPr/>
          </p:nvGrpSpPr>
          <p:grpSpPr>
            <a:xfrm>
              <a:off x="-114300" y="-76201"/>
              <a:ext cx="4046691" cy="5759215"/>
              <a:chOff x="0" y="0"/>
              <a:chExt cx="4046690" cy="5759213"/>
            </a:xfrm>
          </p:grpSpPr>
          <p:pic>
            <p:nvPicPr>
              <p:cNvPr id="228" name="pasted-image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4300" y="76200"/>
                <a:ext cx="3818091" cy="545441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27" name="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4046691" cy="5759215"/>
              </a:xfrm>
              <a:prstGeom prst="rect">
                <a:avLst/>
              </a:prstGeom>
              <a:effectLst/>
            </p:spPr>
          </p:pic>
        </p:grpSp>
        <p:sp>
          <p:nvSpPr>
            <p:cNvPr id="230" name="Shape 230"/>
            <p:cNvSpPr/>
            <p:nvPr/>
          </p:nvSpPr>
          <p:spPr>
            <a:xfrm>
              <a:off x="24930" y="4449250"/>
              <a:ext cx="3768111" cy="10018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089"/>
                  </a:schemeClr>
                </a:gs>
                <a:gs pos="100000">
                  <a:schemeClr val="accent4">
                    <a:hueOff val="-903206"/>
                    <a:satOff val="-17119"/>
                    <a:lumOff val="-2084"/>
                    <a:alpha val="4068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Jeremiah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4459979" y="3052288"/>
            <a:ext cx="8475585" cy="652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 charged the people with "forsaking the fountain of living waters," and replacing him with "broken cisterns, that can hold no water" (2:13)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Jeremiah’s message contained the many indictments God had against his people, and the recurring theme was that of condemnation - (6:13-15; 7) 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Jeremiah's message contained hope, (building &amp; planting), but there could be no hope until their sins were overthrown &amp; plucked out - (31:28,40).</a:t>
            </a:r>
          </a:p>
        </p:txBody>
      </p:sp>
      <p:pic>
        <p:nvPicPr>
          <p:cNvPr id="23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2094155" y="206671"/>
            <a:ext cx="10722026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Successful Preachers In The Bible …</a:t>
            </a:r>
          </a:p>
        </p:txBody>
      </p:sp>
      <p:sp>
        <p:nvSpPr>
          <p:cNvPr id="236" name="Shape 236"/>
          <p:cNvSpPr/>
          <p:nvPr/>
        </p:nvSpPr>
        <p:spPr>
          <a:xfrm>
            <a:off x="188618" y="151435"/>
            <a:ext cx="1799234" cy="95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600">
                <a:solidFill>
                  <a:srgbClr val="FFFFFF"/>
                </a:solidFill>
                <a:latin typeface="Vivaldi"/>
                <a:ea typeface="Vivaldi"/>
                <a:cs typeface="Vivaldi"/>
                <a:sym typeface="Vivaldi"/>
              </a:defRPr>
            </a:lvl1pPr>
          </a:lstStyle>
          <a:p>
            <a:pPr/>
            <a:r>
              <a:t>Some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263083" y="3622848"/>
            <a:ext cx="4046692" cy="5759214"/>
            <a:chOff x="-114299" y="-76200"/>
            <a:chExt cx="4046690" cy="5759213"/>
          </a:xfrm>
        </p:grpSpPr>
        <p:grpSp>
          <p:nvGrpSpPr>
            <p:cNvPr id="239" name="Group 239"/>
            <p:cNvGrpSpPr/>
            <p:nvPr/>
          </p:nvGrpSpPr>
          <p:grpSpPr>
            <a:xfrm>
              <a:off x="-114300" y="-76201"/>
              <a:ext cx="4046691" cy="5759215"/>
              <a:chOff x="0" y="0"/>
              <a:chExt cx="4046690" cy="5759213"/>
            </a:xfrm>
          </p:grpSpPr>
          <p:pic>
            <p:nvPicPr>
              <p:cNvPr id="238" name="pasted-image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4300" y="76200"/>
                <a:ext cx="3818091" cy="545441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37" name="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4046691" cy="5759215"/>
              </a:xfrm>
              <a:prstGeom prst="rect">
                <a:avLst/>
              </a:prstGeom>
              <a:effectLst/>
            </p:spPr>
          </p:pic>
        </p:grpSp>
        <p:sp>
          <p:nvSpPr>
            <p:cNvPr id="240" name="Shape 240"/>
            <p:cNvSpPr/>
            <p:nvPr/>
          </p:nvSpPr>
          <p:spPr>
            <a:xfrm>
              <a:off x="24930" y="4449250"/>
              <a:ext cx="3768111" cy="10018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089"/>
                  </a:schemeClr>
                </a:gs>
                <a:gs pos="100000">
                  <a:schemeClr val="accent4">
                    <a:hueOff val="-903206"/>
                    <a:satOff val="-17119"/>
                    <a:lumOff val="-2084"/>
                    <a:alpha val="4068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effectLst>
                    <a:outerShdw sx="100000" sy="100000" kx="0" ky="0" algn="b" rotWithShape="0" blurRad="50800" dist="50800" dir="2844371">
                      <a:srgbClr val="000000"/>
                    </a:outerShdw>
                  </a:effectLst>
                </a:defRPr>
              </a:lvl1pPr>
            </a:lstStyle>
            <a:p>
              <a:pPr/>
              <a:r>
                <a:t>Jeremiah</a:t>
              </a:r>
            </a:p>
          </p:txBody>
        </p:sp>
      </p:grpSp>
      <p:sp>
        <p:nvSpPr>
          <p:cNvPr id="242" name="Shape 242"/>
          <p:cNvSpPr/>
          <p:nvPr/>
        </p:nvSpPr>
        <p:spPr>
          <a:xfrm>
            <a:off x="4544646" y="3416355"/>
            <a:ext cx="8475584" cy="601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Jeremiah exposed the many false teachers who said “peace, peace.”  (6:14; 7:4,8; 23:17; Mic. 3:11)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Judah’s ONLY hope was to repent, turn back to God and follow the original path He had given them - but they refused - (6:16,17; 7:23; 11:6-8; etc.)</a:t>
            </a:r>
          </a:p>
          <a:p>
            <a:pPr marL="406400" indent="-406400" algn="l">
              <a:spcBef>
                <a:spcPts val="1300"/>
              </a:spcBef>
              <a:buSzPct val="54000"/>
              <a:buBlip>
                <a:blip r:embed="rId4"/>
              </a:buBlip>
              <a:defRPr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Judah's refusal to return to the Lord caused Jeremiah great heartache - crying "in secret" over their "pride" (Jer. 9:1; 10:19; 13:19; Lam 2:18).</a:t>
            </a:r>
          </a:p>
        </p:txBody>
      </p:sp>
      <p:pic>
        <p:nvPicPr>
          <p:cNvPr id="24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77668" y="716666"/>
            <a:ext cx="13360136" cy="2458179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