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2" r:id="rId3"/>
    <p:sldId id="258" r:id="rId4"/>
    <p:sldId id="272" r:id="rId5"/>
    <p:sldId id="273" r:id="rId6"/>
    <p:sldId id="262" r:id="rId7"/>
    <p:sldId id="265" r:id="rId8"/>
    <p:sldId id="266" r:id="rId9"/>
    <p:sldId id="267" r:id="rId10"/>
    <p:sldId id="271" r:id="rId11"/>
    <p:sldId id="274" r:id="rId12"/>
    <p:sldId id="270" r:id="rId13"/>
    <p:sldId id="275" r:id="rId14"/>
    <p:sldId id="277" r:id="rId15"/>
    <p:sldId id="279" r:id="rId16"/>
    <p:sldId id="280"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8483" autoAdjust="0"/>
  </p:normalViewPr>
  <p:slideViewPr>
    <p:cSldViewPr>
      <p:cViewPr varScale="1">
        <p:scale>
          <a:sx n="54" d="100"/>
          <a:sy n="54" d="100"/>
        </p:scale>
        <p:origin x="-32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A1112-F334-43FE-B203-ACBF8A50348F}" type="datetimeFigureOut">
              <a:rPr lang="en-US" smtClean="0"/>
              <a:pPr/>
              <a:t>2/10/2008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E627D-415D-4D15-A42B-EE7BC22F08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I. THE CITY OF COLOSSE</a:t>
            </a:r>
          </a:p>
          <a:p>
            <a:r>
              <a:rPr lang="en-US" sz="1200" b="1" kern="1200" dirty="0" smtClean="0">
                <a:solidFill>
                  <a:schemeClr val="tx1"/>
                </a:solidFill>
                <a:latin typeface="+mn-lt"/>
                <a:ea typeface="+mn-ea"/>
                <a:cs typeface="+mn-cs"/>
              </a:rPr>
              <a:t>A. LOCATION</a:t>
            </a:r>
          </a:p>
          <a:p>
            <a:r>
              <a:rPr lang="en-US" sz="1200" kern="1200" dirty="0" smtClean="0">
                <a:solidFill>
                  <a:schemeClr val="tx1"/>
                </a:solidFill>
                <a:latin typeface="+mn-lt"/>
                <a:ea typeface="+mn-ea"/>
                <a:cs typeface="+mn-cs"/>
              </a:rPr>
              <a:t>1. 100 miles E of Ephesus in Asia Minor (consult map)</a:t>
            </a:r>
          </a:p>
          <a:p>
            <a:r>
              <a:rPr lang="en-US" sz="1200" kern="1200" dirty="0" smtClean="0">
                <a:solidFill>
                  <a:schemeClr val="tx1"/>
                </a:solidFill>
                <a:latin typeface="+mn-lt"/>
                <a:ea typeface="+mn-ea"/>
                <a:cs typeface="+mn-cs"/>
              </a:rPr>
              <a:t>2. Very close to Hierapolis and Laodicea - cf. </a:t>
            </a:r>
            <a:r>
              <a:rPr lang="en-US" sz="1200" b="1" kern="1200" dirty="0" smtClean="0">
                <a:solidFill>
                  <a:schemeClr val="tx1"/>
                </a:solidFill>
                <a:latin typeface="+mn-lt"/>
                <a:ea typeface="+mn-ea"/>
                <a:cs typeface="+mn-cs"/>
              </a:rPr>
              <a:t>Co 4:13,16</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 DISTINCTION</a:t>
            </a:r>
          </a:p>
          <a:p>
            <a:r>
              <a:rPr lang="en-US" sz="1200" kern="1200" dirty="0" smtClean="0">
                <a:solidFill>
                  <a:schemeClr val="tx1"/>
                </a:solidFill>
                <a:latin typeface="+mn-lt"/>
                <a:ea typeface="+mn-ea"/>
                <a:cs typeface="+mn-cs"/>
              </a:rPr>
              <a:t>1. Hierapolis was a place known for health, pleasure, relaxation</a:t>
            </a:r>
          </a:p>
          <a:p>
            <a:r>
              <a:rPr lang="en-US" sz="1200" kern="1200" dirty="0" smtClean="0">
                <a:solidFill>
                  <a:schemeClr val="tx1"/>
                </a:solidFill>
                <a:latin typeface="+mn-lt"/>
                <a:ea typeface="+mn-ea"/>
                <a:cs typeface="+mn-cs"/>
              </a:rPr>
              <a:t>2. Laodicea was known for commercial trade and politics</a:t>
            </a:r>
          </a:p>
          <a:p>
            <a:r>
              <a:rPr lang="en-US" sz="1200" kern="1200" dirty="0" smtClean="0">
                <a:solidFill>
                  <a:schemeClr val="tx1"/>
                </a:solidFill>
                <a:latin typeface="+mn-lt"/>
                <a:ea typeface="+mn-ea"/>
                <a:cs typeface="+mn-cs"/>
              </a:rPr>
              <a:t>3. </a:t>
            </a:r>
            <a:r>
              <a:rPr lang="en-US" sz="1200" kern="1200" dirty="0" err="1" smtClean="0">
                <a:solidFill>
                  <a:schemeClr val="tx1"/>
                </a:solidFill>
                <a:latin typeface="+mn-lt"/>
                <a:ea typeface="+mn-ea"/>
                <a:cs typeface="+mn-cs"/>
              </a:rPr>
              <a:t>Colosse</a:t>
            </a:r>
            <a:r>
              <a:rPr lang="en-US" sz="1200" kern="1200" dirty="0" smtClean="0">
                <a:solidFill>
                  <a:schemeClr val="tx1"/>
                </a:solidFill>
                <a:latin typeface="+mn-lt"/>
                <a:ea typeface="+mn-ea"/>
                <a:cs typeface="+mn-cs"/>
              </a:rPr>
              <a:t>, however, was simply a small town</a:t>
            </a:r>
          </a:p>
          <a:p>
            <a:r>
              <a:rPr lang="en-US" sz="1200" b="1" kern="1200" dirty="0" smtClean="0">
                <a:solidFill>
                  <a:schemeClr val="tx1"/>
                </a:solidFill>
                <a:latin typeface="+mn-lt"/>
                <a:ea typeface="+mn-ea"/>
                <a:cs typeface="+mn-cs"/>
              </a:rPr>
              <a:t>C. PEOPLE</a:t>
            </a:r>
          </a:p>
          <a:p>
            <a:r>
              <a:rPr lang="en-US" sz="1200" kern="1200" dirty="0" smtClean="0">
                <a:solidFill>
                  <a:schemeClr val="tx1"/>
                </a:solidFill>
                <a:latin typeface="+mn-lt"/>
                <a:ea typeface="+mn-ea"/>
                <a:cs typeface="+mn-cs"/>
              </a:rPr>
              <a:t>1. It was a pagan city, with a strong intermingling of Jews</a:t>
            </a:r>
          </a:p>
          <a:p>
            <a:r>
              <a:rPr lang="en-US" sz="1200" kern="1200" dirty="0" smtClean="0">
                <a:solidFill>
                  <a:schemeClr val="tx1"/>
                </a:solidFill>
                <a:latin typeface="+mn-lt"/>
                <a:ea typeface="+mn-ea"/>
                <a:cs typeface="+mn-cs"/>
              </a:rPr>
              <a:t>2. In 62 B.C., there were 11,000 Jewish "</a:t>
            </a:r>
            <a:r>
              <a:rPr lang="en-US" sz="1200" i="1" kern="1200" dirty="0" smtClean="0">
                <a:solidFill>
                  <a:schemeClr val="tx1"/>
                </a:solidFill>
                <a:latin typeface="+mn-lt"/>
                <a:ea typeface="+mn-ea"/>
                <a:cs typeface="+mn-cs"/>
              </a:rPr>
              <a:t>freedmen</a:t>
            </a:r>
            <a:r>
              <a:rPr lang="en-US" sz="1200" kern="1200" dirty="0" smtClean="0">
                <a:solidFill>
                  <a:schemeClr val="tx1"/>
                </a:solidFill>
                <a:latin typeface="+mn-lt"/>
                <a:ea typeface="+mn-ea"/>
                <a:cs typeface="+mn-cs"/>
              </a:rPr>
              <a:t>" in the tri-city area</a:t>
            </a:r>
          </a:p>
          <a:p>
            <a:r>
              <a:rPr lang="en-US" sz="1200" kern="1200" dirty="0" smtClean="0">
                <a:solidFill>
                  <a:schemeClr val="tx1"/>
                </a:solidFill>
                <a:latin typeface="+mn-lt"/>
                <a:ea typeface="+mn-ea"/>
                <a:cs typeface="+mn-cs"/>
              </a:rPr>
              <a:t>3. This helps us to understand the nature of some of the problems that arose within the church (problems of both pagan and Jewish origin)</a:t>
            </a:r>
          </a:p>
          <a:p>
            <a:endParaRPr lang="en-US" dirty="0"/>
          </a:p>
        </p:txBody>
      </p:sp>
      <p:sp>
        <p:nvSpPr>
          <p:cNvPr id="4" name="Slide Number Placeholder 3"/>
          <p:cNvSpPr>
            <a:spLocks noGrp="1"/>
          </p:cNvSpPr>
          <p:nvPr>
            <p:ph type="sldNum" sz="quarter" idx="10"/>
          </p:nvPr>
        </p:nvSpPr>
        <p:spPr/>
        <p:txBody>
          <a:bodyPr/>
          <a:lstStyle/>
          <a:p>
            <a:fld id="{D76E627D-415D-4D15-A42B-EE7BC22F08B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E627D-415D-4D15-A42B-EE7BC22F08B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E627D-415D-4D15-A42B-EE7BC22F08B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E627D-415D-4D15-A42B-EE7BC22F08B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171450">
              <a:spcBef>
                <a:spcPts val="0"/>
              </a:spcBef>
              <a:spcAft>
                <a:spcPts val="0"/>
              </a:spcAft>
              <a:tabLst>
                <a:tab pos="57150" algn="l"/>
                <a:tab pos="114300" algn="l"/>
                <a:tab pos="228600" algn="l"/>
                <a:tab pos="457200" algn="l"/>
                <a:tab pos="571500" algn="l"/>
              </a:tabLst>
            </a:pPr>
            <a:r>
              <a:rPr lang="en-US" sz="1000" b="1" dirty="0" smtClean="0">
                <a:latin typeface="Times New Roman"/>
                <a:ea typeface="Times New Roman"/>
              </a:rPr>
              <a:t>A. THE GOSPEL, WHICH SPEAKS OF THE HOPE LAID UP IN HEAVEN, HAD PRODUCED FRUIT IN THEIR LIVES</a:t>
            </a:r>
          </a:p>
          <a:p>
            <a:pPr marL="285750" marR="0" indent="-171450">
              <a:spcBef>
                <a:spcPts val="0"/>
              </a:spcBef>
              <a:spcAft>
                <a:spcPts val="0"/>
              </a:spcAft>
              <a:tabLst>
                <a:tab pos="57150" algn="l"/>
                <a:tab pos="114300" algn="l"/>
                <a:tab pos="228600" algn="l"/>
                <a:tab pos="457200" algn="l"/>
                <a:tab pos="571500" algn="l"/>
              </a:tabLst>
            </a:pPr>
            <a:r>
              <a:rPr lang="en-US" sz="1200" dirty="0" smtClean="0">
                <a:latin typeface="Times New Roman"/>
                <a:ea typeface="Times New Roman"/>
              </a:rPr>
              <a:t>1. Not only in THEIR lives, but throughout the whole world (</a:t>
            </a:r>
            <a:r>
              <a:rPr lang="en-US" sz="1200" b="1" dirty="0" smtClean="0">
                <a:latin typeface="Times New Roman"/>
                <a:ea typeface="Times New Roman"/>
              </a:rPr>
              <a:t>1:6</a:t>
            </a:r>
            <a:r>
              <a:rPr lang="en-US" sz="1200" dirty="0" smtClean="0">
                <a:latin typeface="Times New Roman"/>
                <a:ea typeface="Times New Roman"/>
              </a:rPr>
              <a:t>)</a:t>
            </a:r>
            <a:endParaRPr lang="en-US" sz="1000" dirty="0" smtClean="0">
              <a:latin typeface="Times New Roman"/>
              <a:ea typeface="Times New Roman"/>
            </a:endParaRPr>
          </a:p>
          <a:p>
            <a:pPr marL="400050" marR="0" indent="-171450">
              <a:spcBef>
                <a:spcPts val="0"/>
              </a:spcBef>
              <a:spcAft>
                <a:spcPts val="0"/>
              </a:spcAft>
              <a:tabLst>
                <a:tab pos="57150" algn="l"/>
                <a:tab pos="114300" algn="l"/>
                <a:tab pos="228600" algn="l"/>
                <a:tab pos="457200" algn="l"/>
                <a:tab pos="571500" algn="l"/>
              </a:tabLst>
            </a:pPr>
            <a:r>
              <a:rPr lang="en-US" sz="1200" b="1" dirty="0" smtClean="0">
                <a:latin typeface="Times New Roman"/>
                <a:ea typeface="Times New Roman"/>
              </a:rPr>
              <a:t>Co 1:23 </a:t>
            </a:r>
            <a:r>
              <a:rPr lang="en-US" sz="1200" baseline="30000" dirty="0" smtClean="0">
                <a:latin typeface="Times New Roman"/>
                <a:ea typeface="Times New Roman"/>
              </a:rPr>
              <a:t>23</a:t>
            </a:r>
            <a:r>
              <a:rPr lang="en-US" sz="1200" dirty="0" smtClean="0">
                <a:latin typeface="Times New Roman"/>
                <a:ea typeface="Times New Roman"/>
              </a:rPr>
              <a:t>if indeed you continue in the faith, grounded and steadfast, and are not moved away from the hope of the gospel which you heard, which was preached to every creature under heaven, of which I, Paul, became a minister.</a:t>
            </a:r>
            <a:endParaRPr lang="en-US" sz="1000" dirty="0" smtClean="0">
              <a:latin typeface="Times New Roman"/>
              <a:ea typeface="Times New Roman"/>
            </a:endParaRPr>
          </a:p>
          <a:p>
            <a:pPr marL="285750" marR="0" indent="-171450">
              <a:spcBef>
                <a:spcPts val="0"/>
              </a:spcBef>
              <a:spcAft>
                <a:spcPts val="0"/>
              </a:spcAft>
              <a:tabLst>
                <a:tab pos="57150" algn="l"/>
                <a:tab pos="114300" algn="l"/>
                <a:tab pos="228600" algn="l"/>
                <a:tab pos="457200" algn="l"/>
                <a:tab pos="571500" algn="l"/>
              </a:tabLst>
            </a:pPr>
            <a:r>
              <a:rPr lang="en-US" sz="1200" dirty="0" smtClean="0">
                <a:latin typeface="Times New Roman"/>
                <a:ea typeface="Times New Roman"/>
              </a:rPr>
              <a:t>2. We have seen the kind of fruit being born by the gospel:</a:t>
            </a:r>
            <a:endParaRPr lang="en-US" sz="1000" dirty="0" smtClean="0">
              <a:latin typeface="Times New Roman"/>
              <a:ea typeface="Times New Roman"/>
            </a:endParaRPr>
          </a:p>
          <a:p>
            <a:pPr marL="628650" marR="0" indent="-171450">
              <a:spcBef>
                <a:spcPts val="0"/>
              </a:spcBef>
              <a:spcAft>
                <a:spcPts val="0"/>
              </a:spcAft>
              <a:tabLst>
                <a:tab pos="57150" algn="l"/>
                <a:tab pos="114300" algn="l"/>
                <a:tab pos="228600" algn="l"/>
                <a:tab pos="457200" algn="l"/>
                <a:tab pos="571500" algn="l"/>
              </a:tabLst>
            </a:pPr>
            <a:r>
              <a:rPr lang="en-US" sz="1000" dirty="0" smtClean="0">
                <a:latin typeface="Arial"/>
                <a:ea typeface="Times New Roman"/>
                <a:cs typeface="Times New Roman"/>
              </a:rPr>
              <a:t>a. Faith in Jesus</a:t>
            </a:r>
            <a:endParaRPr lang="en-US" sz="1000" dirty="0" smtClean="0">
              <a:latin typeface="Times New Roman"/>
              <a:ea typeface="Times New Roman"/>
            </a:endParaRPr>
          </a:p>
          <a:p>
            <a:pPr marL="628650" marR="0" indent="-171450">
              <a:spcBef>
                <a:spcPts val="0"/>
              </a:spcBef>
              <a:spcAft>
                <a:spcPts val="0"/>
              </a:spcAft>
              <a:tabLst>
                <a:tab pos="57150" algn="l"/>
                <a:tab pos="114300" algn="l"/>
                <a:tab pos="228600" algn="l"/>
                <a:tab pos="457200" algn="l"/>
                <a:tab pos="571500" algn="l"/>
              </a:tabLst>
            </a:pPr>
            <a:r>
              <a:rPr lang="en-US" sz="1000" dirty="0" smtClean="0">
                <a:latin typeface="Arial"/>
                <a:ea typeface="Times New Roman"/>
                <a:cs typeface="Times New Roman"/>
              </a:rPr>
              <a:t>b. Love for the brethren</a:t>
            </a:r>
            <a:endParaRPr lang="en-US" sz="1000" dirty="0" smtClean="0">
              <a:latin typeface="Times New Roman"/>
              <a:ea typeface="Times New Roman"/>
            </a:endParaRPr>
          </a:p>
          <a:p>
            <a:pPr marL="285750" marR="0" indent="-171450">
              <a:spcBef>
                <a:spcPts val="0"/>
              </a:spcBef>
              <a:spcAft>
                <a:spcPts val="0"/>
              </a:spcAft>
              <a:tabLst>
                <a:tab pos="57150" algn="l"/>
                <a:tab pos="114300" algn="l"/>
                <a:tab pos="228600" algn="l"/>
                <a:tab pos="457200" algn="l"/>
                <a:tab pos="571500" algn="l"/>
              </a:tabLst>
            </a:pPr>
            <a:r>
              <a:rPr lang="en-US" sz="1200" dirty="0" smtClean="0">
                <a:latin typeface="Times New Roman"/>
                <a:ea typeface="Times New Roman"/>
              </a:rPr>
              <a:t>3. In bearing such fruit,  they proved that they were truly disciples of Jesus! – </a:t>
            </a:r>
            <a:endParaRPr lang="en-US" sz="1000" dirty="0" smtClean="0">
              <a:latin typeface="Times New Roman"/>
              <a:ea typeface="Times New Roman"/>
            </a:endParaRPr>
          </a:p>
          <a:p>
            <a:pPr marL="400050" marR="0" indent="-171450">
              <a:spcBef>
                <a:spcPts val="0"/>
              </a:spcBef>
              <a:spcAft>
                <a:spcPts val="0"/>
              </a:spcAft>
              <a:tabLst>
                <a:tab pos="57150" algn="l"/>
                <a:tab pos="114300" algn="l"/>
                <a:tab pos="228600" algn="l"/>
                <a:tab pos="457200" algn="l"/>
                <a:tab pos="571500" algn="l"/>
              </a:tabLst>
            </a:pPr>
            <a:r>
              <a:rPr lang="en-US" sz="1200" b="1" dirty="0" err="1" smtClean="0">
                <a:latin typeface="Times New Roman"/>
                <a:ea typeface="Times New Roman"/>
              </a:rPr>
              <a:t>Jn</a:t>
            </a:r>
            <a:r>
              <a:rPr lang="en-US" sz="1200" b="1" dirty="0" smtClean="0">
                <a:latin typeface="Times New Roman"/>
                <a:ea typeface="Times New Roman"/>
              </a:rPr>
              <a:t> 15:8</a:t>
            </a:r>
            <a:r>
              <a:rPr lang="en-US" sz="1200" dirty="0" smtClean="0">
                <a:latin typeface="Times New Roman"/>
                <a:ea typeface="Times New Roman"/>
              </a:rPr>
              <a:t>  </a:t>
            </a:r>
            <a:r>
              <a:rPr lang="en-US" sz="1200" baseline="30000" dirty="0" smtClean="0">
                <a:latin typeface="Times New Roman"/>
                <a:ea typeface="Times New Roman"/>
              </a:rPr>
              <a:t>8</a:t>
            </a:r>
            <a:r>
              <a:rPr lang="en-US" sz="1200" dirty="0" smtClean="0">
                <a:solidFill>
                  <a:srgbClr val="FF0000"/>
                </a:solidFill>
                <a:latin typeface="Times New Roman"/>
                <a:ea typeface="Times New Roman"/>
              </a:rPr>
              <a:t>“By this My Father is glorified, that you bear much fruit; so you will be My disciples. </a:t>
            </a:r>
            <a:r>
              <a:rPr lang="en-US" sz="1200" baseline="30000" dirty="0" smtClean="0">
                <a:latin typeface="Times New Roman"/>
                <a:ea typeface="Times New Roman"/>
              </a:rPr>
              <a:t>9</a:t>
            </a:r>
            <a:r>
              <a:rPr lang="en-US" sz="1200" dirty="0" smtClean="0">
                <a:solidFill>
                  <a:srgbClr val="FF0000"/>
                </a:solidFill>
                <a:latin typeface="Times New Roman"/>
                <a:ea typeface="Times New Roman"/>
              </a:rPr>
              <a:t>“As the Father loved Me, I also have loved you; abide in My love.</a:t>
            </a:r>
            <a:r>
              <a:rPr lang="en-US" sz="1200" dirty="0" smtClean="0">
                <a:latin typeface="Times New Roman"/>
                <a:ea typeface="Times New Roman"/>
              </a:rPr>
              <a:t> </a:t>
            </a:r>
            <a:r>
              <a:rPr lang="en-US" sz="1200" baseline="30000" dirty="0" smtClean="0">
                <a:latin typeface="Times New Roman"/>
                <a:ea typeface="Times New Roman"/>
              </a:rPr>
              <a:t>10</a:t>
            </a:r>
            <a:r>
              <a:rPr lang="en-US" sz="1200" dirty="0" smtClean="0">
                <a:solidFill>
                  <a:srgbClr val="FF0000"/>
                </a:solidFill>
                <a:latin typeface="Times New Roman"/>
                <a:ea typeface="Times New Roman"/>
              </a:rPr>
              <a:t>“If you keep My commandments, you will abide in My love, just as I have kept My Father’s commandments and abide in His love.</a:t>
            </a:r>
            <a:endParaRPr lang="en-US" sz="10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D76E627D-415D-4D15-A42B-EE7BC22F08B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171450">
              <a:spcBef>
                <a:spcPts val="0"/>
              </a:spcBef>
              <a:spcAft>
                <a:spcPts val="0"/>
              </a:spcAft>
              <a:tabLst>
                <a:tab pos="57150" algn="l"/>
                <a:tab pos="114300" algn="l"/>
                <a:tab pos="228600" algn="l"/>
                <a:tab pos="457200" algn="l"/>
                <a:tab pos="571500" algn="l"/>
              </a:tabLst>
            </a:pPr>
            <a:r>
              <a:rPr lang="en-US" sz="1000" b="1" dirty="0" smtClean="0">
                <a:latin typeface="Times New Roman"/>
                <a:ea typeface="Times New Roman"/>
              </a:rPr>
              <a:t>A. THE GOSPEL, WHICH SPEAKS OF THE HOPE LAID UP IN HEAVEN, HAD B. WHAT WAS THE KEY TO BEARING SUCH FRUIT?</a:t>
            </a:r>
            <a:endParaRPr lang="en-US" sz="1000" dirty="0" smtClean="0">
              <a:latin typeface="Times New Roman"/>
              <a:ea typeface="Times New Roman"/>
            </a:endParaRPr>
          </a:p>
          <a:p>
            <a:pPr marL="285750" marR="0" indent="-171450">
              <a:spcBef>
                <a:spcPts val="0"/>
              </a:spcBef>
              <a:spcAft>
                <a:spcPts val="0"/>
              </a:spcAft>
              <a:tabLst>
                <a:tab pos="57150" algn="l"/>
                <a:tab pos="114300" algn="l"/>
                <a:tab pos="228600" algn="l"/>
                <a:tab pos="457200" algn="l"/>
                <a:tab pos="571500" algn="l"/>
              </a:tabLst>
            </a:pPr>
            <a:r>
              <a:rPr lang="en-US" sz="1200" dirty="0" smtClean="0">
                <a:latin typeface="Times New Roman"/>
                <a:ea typeface="Times New Roman"/>
              </a:rPr>
              <a:t>1. Notice that they had been bearing </a:t>
            </a:r>
            <a:r>
              <a:rPr lang="en-US" sz="1200" i="1" dirty="0" smtClean="0">
                <a:latin typeface="Times New Roman"/>
                <a:ea typeface="Times New Roman"/>
              </a:rPr>
              <a:t>fruit "since the day you heard and knew the grace of God in truth</a:t>
            </a:r>
            <a:r>
              <a:rPr lang="en-US" sz="1200" dirty="0" smtClean="0">
                <a:latin typeface="Times New Roman"/>
                <a:ea typeface="Times New Roman"/>
              </a:rPr>
              <a:t>" (</a:t>
            </a:r>
            <a:r>
              <a:rPr lang="en-US" sz="1200" b="1" dirty="0" smtClean="0">
                <a:latin typeface="Times New Roman"/>
                <a:ea typeface="Times New Roman"/>
              </a:rPr>
              <a:t>1:6</a:t>
            </a:r>
            <a:r>
              <a:rPr lang="en-US" sz="1200" dirty="0" smtClean="0">
                <a:latin typeface="Times New Roman"/>
                <a:ea typeface="Times New Roman"/>
              </a:rPr>
              <a:t>)</a:t>
            </a:r>
            <a:endParaRPr lang="en-US" sz="1000" dirty="0" smtClean="0">
              <a:latin typeface="Times New Roman"/>
              <a:ea typeface="Times New Roman"/>
            </a:endParaRPr>
          </a:p>
          <a:p>
            <a:pPr marL="285750" marR="0" indent="-171450">
              <a:spcBef>
                <a:spcPts val="0"/>
              </a:spcBef>
              <a:spcAft>
                <a:spcPts val="0"/>
              </a:spcAft>
              <a:tabLst>
                <a:tab pos="57150" algn="l"/>
                <a:tab pos="114300" algn="l"/>
                <a:tab pos="228600" algn="l"/>
                <a:tab pos="457200" algn="l"/>
                <a:tab pos="571500" algn="l"/>
              </a:tabLst>
            </a:pPr>
            <a:r>
              <a:rPr lang="en-US" sz="1200" dirty="0" smtClean="0">
                <a:latin typeface="Times New Roman"/>
                <a:ea typeface="Times New Roman"/>
              </a:rPr>
              <a:t>2. By knowing (</a:t>
            </a:r>
            <a:r>
              <a:rPr lang="en-US" sz="1200" i="1" dirty="0" smtClean="0">
                <a:latin typeface="Times New Roman"/>
                <a:ea typeface="Times New Roman"/>
              </a:rPr>
              <a:t>understanding, NAS</a:t>
            </a:r>
            <a:r>
              <a:rPr lang="en-US" sz="1200" dirty="0" smtClean="0">
                <a:latin typeface="Times New Roman"/>
                <a:ea typeface="Times New Roman"/>
              </a:rPr>
              <a:t>) the grace of God, </a:t>
            </a:r>
            <a:r>
              <a:rPr lang="en-US" sz="1200" b="1" dirty="0" smtClean="0">
                <a:latin typeface="Times New Roman"/>
                <a:ea typeface="Times New Roman"/>
              </a:rPr>
              <a:t>they were properly motivated to bear fruit</a:t>
            </a:r>
            <a:endParaRPr lang="en-US" sz="1000" dirty="0" smtClean="0">
              <a:latin typeface="Times New Roman"/>
              <a:ea typeface="Times New Roman"/>
            </a:endParaRPr>
          </a:p>
          <a:p>
            <a:pPr marL="285750" marR="0" indent="-171450">
              <a:spcBef>
                <a:spcPts val="0"/>
              </a:spcBef>
              <a:spcAft>
                <a:spcPts val="0"/>
              </a:spcAft>
              <a:tabLst>
                <a:tab pos="57150" algn="l"/>
                <a:tab pos="114300" algn="l"/>
                <a:tab pos="228600" algn="l"/>
                <a:tab pos="457200" algn="l"/>
                <a:tab pos="571500" algn="l"/>
              </a:tabLst>
            </a:pPr>
            <a:r>
              <a:rPr lang="en-US" sz="1200" dirty="0" smtClean="0">
                <a:latin typeface="Times New Roman"/>
                <a:ea typeface="Times New Roman"/>
              </a:rPr>
              <a:t>3. So it is today, those who </a:t>
            </a:r>
            <a:r>
              <a:rPr lang="en-US" sz="1200" b="1" dirty="0" smtClean="0">
                <a:latin typeface="Times New Roman"/>
                <a:ea typeface="Times New Roman"/>
              </a:rPr>
              <a:t>truly understand the grace of God</a:t>
            </a:r>
            <a:r>
              <a:rPr lang="en-US" sz="1200" dirty="0" smtClean="0">
                <a:latin typeface="Times New Roman"/>
                <a:ea typeface="Times New Roman"/>
              </a:rPr>
              <a:t> will more likely respond in grateful service to God!</a:t>
            </a:r>
          </a:p>
          <a:p>
            <a:pPr marL="228600" marR="0" indent="-171450">
              <a:spcBef>
                <a:spcPts val="0"/>
              </a:spcBef>
              <a:spcAft>
                <a:spcPts val="0"/>
              </a:spcAft>
              <a:tabLst>
                <a:tab pos="57150" algn="l"/>
                <a:tab pos="114300" algn="l"/>
                <a:tab pos="228600" algn="l"/>
                <a:tab pos="457200" algn="l"/>
                <a:tab pos="571500" algn="l"/>
              </a:tabLst>
            </a:pPr>
            <a:r>
              <a:rPr lang="en-US" sz="1000" b="1" dirty="0" smtClean="0">
                <a:latin typeface="Times New Roman"/>
                <a:ea typeface="Times New Roman"/>
              </a:rPr>
              <a:t>C. WHAT IS "THE GRACE OF GOD" WHICH MOTIVATES ONE TO BEAR FRUIT?</a:t>
            </a:r>
            <a:endParaRPr lang="en-US" sz="1000" dirty="0" smtClean="0">
              <a:latin typeface="Times New Roman"/>
              <a:ea typeface="Times New Roman"/>
            </a:endParaRPr>
          </a:p>
          <a:p>
            <a:pPr marL="285750" marR="0" indent="-171450">
              <a:spcBef>
                <a:spcPts val="0"/>
              </a:spcBef>
              <a:spcAft>
                <a:spcPts val="0"/>
              </a:spcAft>
              <a:tabLst>
                <a:tab pos="57150" algn="l"/>
                <a:tab pos="114300" algn="l"/>
                <a:tab pos="228600" algn="l"/>
                <a:tab pos="457200" algn="l"/>
                <a:tab pos="571500" algn="l"/>
              </a:tabLst>
            </a:pPr>
            <a:r>
              <a:rPr lang="en-US" sz="1200" dirty="0" smtClean="0">
                <a:latin typeface="Times New Roman"/>
                <a:ea typeface="Times New Roman"/>
              </a:rPr>
              <a:t>1. Simply put, it is the "unmerited favor" which God has shown us through Jesus Christ!</a:t>
            </a:r>
            <a:endParaRPr lang="en-US" sz="1000" dirty="0" smtClean="0">
              <a:latin typeface="Times New Roman"/>
              <a:ea typeface="Times New Roman"/>
            </a:endParaRPr>
          </a:p>
          <a:p>
            <a:pPr marL="285750" marR="0" indent="-171450">
              <a:spcBef>
                <a:spcPts val="0"/>
              </a:spcBef>
              <a:spcAft>
                <a:spcPts val="0"/>
              </a:spcAft>
              <a:tabLst>
                <a:tab pos="57150" algn="l"/>
                <a:tab pos="114300" algn="l"/>
                <a:tab pos="228600" algn="l"/>
                <a:tab pos="457200" algn="l"/>
                <a:tab pos="571500" algn="l"/>
              </a:tabLst>
            </a:pPr>
            <a:r>
              <a:rPr lang="en-US" sz="1200" dirty="0" smtClean="0">
                <a:latin typeface="Times New Roman"/>
                <a:ea typeface="Times New Roman"/>
              </a:rPr>
              <a:t>2. We can summarize this grace of God by defining several key terms:</a:t>
            </a:r>
            <a:endParaRPr lang="en-US" sz="1000" dirty="0" smtClean="0">
              <a:latin typeface="Times New Roman"/>
              <a:ea typeface="Times New Roman"/>
            </a:endParaRPr>
          </a:p>
          <a:p>
            <a:pPr marL="628650" marR="0" indent="-171450">
              <a:spcBef>
                <a:spcPts val="0"/>
              </a:spcBef>
              <a:spcAft>
                <a:spcPts val="0"/>
              </a:spcAft>
              <a:tabLst>
                <a:tab pos="57150" algn="l"/>
                <a:tab pos="114300" algn="l"/>
                <a:tab pos="228600" algn="l"/>
                <a:tab pos="457200" algn="l"/>
                <a:tab pos="571500" algn="l"/>
              </a:tabLst>
            </a:pPr>
            <a:r>
              <a:rPr lang="en-US" sz="1000" dirty="0" smtClean="0">
                <a:latin typeface="Arial"/>
                <a:ea typeface="Times New Roman"/>
                <a:cs typeface="Times New Roman"/>
              </a:rPr>
              <a:t>a. </a:t>
            </a:r>
            <a:r>
              <a:rPr lang="en-US" sz="1000" b="1" dirty="0" smtClean="0">
                <a:latin typeface="Arial"/>
                <a:ea typeface="Times New Roman"/>
                <a:cs typeface="Times New Roman"/>
              </a:rPr>
              <a:t>CONDEMNATION</a:t>
            </a:r>
            <a:r>
              <a:rPr lang="en-US" sz="1000" dirty="0" smtClean="0">
                <a:latin typeface="Arial"/>
                <a:ea typeface="Times New Roman"/>
                <a:cs typeface="Times New Roman"/>
              </a:rPr>
              <a:t> - Being guilty of sin, we stand condemned in the sight of God and in danger of everlasting death – </a:t>
            </a:r>
            <a:r>
              <a:rPr lang="en-US" sz="1000" b="1" dirty="0" smtClean="0">
                <a:latin typeface="Arial"/>
                <a:ea typeface="Times New Roman"/>
                <a:cs typeface="Times New Roman"/>
              </a:rPr>
              <a:t>Ro 3:23; 6:23</a:t>
            </a:r>
            <a:endParaRPr lang="en-US" sz="1000" dirty="0" smtClean="0">
              <a:latin typeface="Times New Roman"/>
              <a:ea typeface="Times New Roman"/>
            </a:endParaRPr>
          </a:p>
          <a:p>
            <a:pPr marL="628650" marR="0" indent="-171450">
              <a:spcBef>
                <a:spcPts val="0"/>
              </a:spcBef>
              <a:spcAft>
                <a:spcPts val="0"/>
              </a:spcAft>
              <a:tabLst>
                <a:tab pos="57150" algn="l"/>
                <a:tab pos="114300" algn="l"/>
                <a:tab pos="228600" algn="l"/>
                <a:tab pos="457200" algn="l"/>
                <a:tab pos="571500" algn="l"/>
              </a:tabLst>
            </a:pPr>
            <a:r>
              <a:rPr lang="en-US" sz="1000" dirty="0" smtClean="0">
                <a:latin typeface="Arial"/>
                <a:ea typeface="Times New Roman"/>
                <a:cs typeface="Times New Roman"/>
              </a:rPr>
              <a:t>b. </a:t>
            </a:r>
            <a:r>
              <a:rPr lang="en-US" sz="1000" b="1" dirty="0" smtClean="0">
                <a:latin typeface="Arial"/>
                <a:ea typeface="Times New Roman"/>
                <a:cs typeface="Times New Roman"/>
              </a:rPr>
              <a:t>ALIENATION</a:t>
            </a:r>
            <a:r>
              <a:rPr lang="en-US" sz="1000" dirty="0" smtClean="0">
                <a:latin typeface="Arial"/>
                <a:ea typeface="Times New Roman"/>
                <a:cs typeface="Times New Roman"/>
              </a:rPr>
              <a:t> - Being guilty of sin, we also find ourselves separated from God – </a:t>
            </a:r>
            <a:r>
              <a:rPr lang="en-US" sz="1000" b="1" dirty="0" smtClean="0">
                <a:latin typeface="Arial"/>
                <a:ea typeface="Times New Roman"/>
                <a:cs typeface="Times New Roman"/>
              </a:rPr>
              <a:t>Isa 59:1-2</a:t>
            </a:r>
            <a:endParaRPr lang="en-US" sz="1000" dirty="0" smtClean="0">
              <a:latin typeface="Times New Roman"/>
              <a:ea typeface="Times New Roman"/>
            </a:endParaRPr>
          </a:p>
          <a:p>
            <a:pPr marL="628650" marR="0" indent="-171450">
              <a:spcBef>
                <a:spcPts val="0"/>
              </a:spcBef>
              <a:spcAft>
                <a:spcPts val="0"/>
              </a:spcAft>
              <a:tabLst>
                <a:tab pos="57150" algn="l"/>
                <a:tab pos="114300" algn="l"/>
                <a:tab pos="228600" algn="l"/>
                <a:tab pos="457200" algn="l"/>
                <a:tab pos="571500" algn="l"/>
              </a:tabLst>
            </a:pPr>
            <a:r>
              <a:rPr lang="en-US" sz="1000" dirty="0" smtClean="0">
                <a:latin typeface="Arial"/>
                <a:ea typeface="Times New Roman"/>
                <a:cs typeface="Times New Roman"/>
              </a:rPr>
              <a:t>c. </a:t>
            </a:r>
            <a:r>
              <a:rPr lang="en-US" sz="1000" b="1" dirty="0" smtClean="0">
                <a:latin typeface="Arial"/>
                <a:ea typeface="Times New Roman"/>
                <a:cs typeface="Times New Roman"/>
              </a:rPr>
              <a:t>PROPITIATION</a:t>
            </a:r>
            <a:r>
              <a:rPr lang="en-US" sz="1000" dirty="0" smtClean="0">
                <a:latin typeface="Arial"/>
                <a:ea typeface="Times New Roman"/>
                <a:cs typeface="Times New Roman"/>
              </a:rPr>
              <a:t> - but in love and mercy, God sent Jesus to be our sacrifice for sins to appease God's just and righteous anger – </a:t>
            </a:r>
            <a:endParaRPr lang="en-US" sz="1000" dirty="0" smtClean="0">
              <a:latin typeface="Times New Roman"/>
              <a:ea typeface="Times New Roman"/>
            </a:endParaRPr>
          </a:p>
          <a:p>
            <a:pPr marL="400050" marR="0" indent="-171450">
              <a:spcBef>
                <a:spcPts val="0"/>
              </a:spcBef>
              <a:spcAft>
                <a:spcPts val="0"/>
              </a:spcAft>
              <a:tabLst>
                <a:tab pos="57150" algn="l"/>
                <a:tab pos="114300" algn="l"/>
                <a:tab pos="228600" algn="l"/>
                <a:tab pos="457200" algn="l"/>
                <a:tab pos="571500" algn="l"/>
              </a:tabLst>
            </a:pPr>
            <a:r>
              <a:rPr lang="en-US" sz="1200" b="1" dirty="0" smtClean="0">
                <a:latin typeface="Times New Roman"/>
                <a:ea typeface="Times New Roman"/>
              </a:rPr>
              <a:t>1 </a:t>
            </a:r>
            <a:r>
              <a:rPr lang="en-US" sz="1200" b="1" dirty="0" err="1" smtClean="0">
                <a:latin typeface="Times New Roman"/>
                <a:ea typeface="Times New Roman"/>
              </a:rPr>
              <a:t>Jn</a:t>
            </a:r>
            <a:r>
              <a:rPr lang="en-US" sz="1200" b="1" dirty="0" smtClean="0">
                <a:latin typeface="Times New Roman"/>
                <a:ea typeface="Times New Roman"/>
              </a:rPr>
              <a:t> 4:9-10 </a:t>
            </a:r>
            <a:r>
              <a:rPr lang="en-US" sz="1200" baseline="30000" dirty="0" smtClean="0">
                <a:latin typeface="Times New Roman"/>
                <a:ea typeface="Times New Roman"/>
              </a:rPr>
              <a:t>9</a:t>
            </a:r>
            <a:r>
              <a:rPr lang="en-US" sz="1200" dirty="0" smtClean="0">
                <a:latin typeface="Times New Roman"/>
                <a:ea typeface="Times New Roman"/>
              </a:rPr>
              <a:t>In this the love of God was manifested toward us, that God has sent His only begotten Son into the world, that we might live through Him. </a:t>
            </a:r>
            <a:r>
              <a:rPr lang="en-US" sz="1200" baseline="30000" dirty="0" smtClean="0">
                <a:latin typeface="Times New Roman"/>
                <a:ea typeface="Times New Roman"/>
              </a:rPr>
              <a:t>10</a:t>
            </a:r>
            <a:r>
              <a:rPr lang="en-US" sz="1200" dirty="0" smtClean="0">
                <a:latin typeface="Times New Roman"/>
                <a:ea typeface="Times New Roman"/>
              </a:rPr>
              <a:t>In this is love, not that we loved God, but that He loved us and sent His Son </a:t>
            </a:r>
            <a:r>
              <a:rPr lang="en-US" sz="1200" i="1" dirty="0" smtClean="0">
                <a:latin typeface="Times New Roman"/>
                <a:ea typeface="Times New Roman"/>
              </a:rPr>
              <a:t>to</a:t>
            </a:r>
            <a:r>
              <a:rPr lang="en-US" sz="1200" dirty="0" smtClean="0">
                <a:latin typeface="Times New Roman"/>
                <a:ea typeface="Times New Roman"/>
              </a:rPr>
              <a:t> </a:t>
            </a:r>
            <a:r>
              <a:rPr lang="en-US" sz="1200" i="1" dirty="0" smtClean="0">
                <a:latin typeface="Times New Roman"/>
                <a:ea typeface="Times New Roman"/>
              </a:rPr>
              <a:t>be</a:t>
            </a:r>
            <a:r>
              <a:rPr lang="en-US" sz="1200" dirty="0" smtClean="0">
                <a:latin typeface="Times New Roman"/>
                <a:ea typeface="Times New Roman"/>
              </a:rPr>
              <a:t> the propitiation for our sins.</a:t>
            </a:r>
            <a:endParaRPr lang="en-US" sz="1000" dirty="0" smtClean="0">
              <a:latin typeface="Times New Roman"/>
              <a:ea typeface="Times New Roman"/>
            </a:endParaRPr>
          </a:p>
          <a:p>
            <a:pPr marL="628650" marR="0" indent="-171450">
              <a:spcBef>
                <a:spcPts val="0"/>
              </a:spcBef>
              <a:spcAft>
                <a:spcPts val="0"/>
              </a:spcAft>
              <a:tabLst>
                <a:tab pos="57150" algn="l"/>
                <a:tab pos="114300" algn="l"/>
                <a:tab pos="228600" algn="l"/>
                <a:tab pos="457200" algn="l"/>
                <a:tab pos="571500" algn="l"/>
              </a:tabLst>
            </a:pPr>
            <a:r>
              <a:rPr lang="en-US" sz="1000" dirty="0" smtClean="0">
                <a:latin typeface="Arial"/>
                <a:ea typeface="Times New Roman"/>
                <a:cs typeface="Times New Roman"/>
              </a:rPr>
              <a:t>d. </a:t>
            </a:r>
            <a:r>
              <a:rPr lang="en-US" sz="1000" b="1" dirty="0" smtClean="0">
                <a:latin typeface="Arial"/>
                <a:ea typeface="Times New Roman"/>
                <a:cs typeface="Times New Roman"/>
              </a:rPr>
              <a:t>JUSTIFICATION</a:t>
            </a:r>
            <a:r>
              <a:rPr lang="en-US" sz="1000" dirty="0" smtClean="0">
                <a:latin typeface="Arial"/>
                <a:ea typeface="Times New Roman"/>
                <a:cs typeface="Times New Roman"/>
              </a:rPr>
              <a:t> - by responding in obedient faith, we can be justified (declared not guilty) by virtue of Jesus' sacrifice in our stead – </a:t>
            </a:r>
            <a:endParaRPr lang="en-US" sz="1000" dirty="0" smtClean="0">
              <a:latin typeface="Times New Roman"/>
              <a:ea typeface="Times New Roman"/>
            </a:endParaRPr>
          </a:p>
          <a:p>
            <a:pPr marL="400050" marR="0" indent="-171450">
              <a:spcBef>
                <a:spcPts val="0"/>
              </a:spcBef>
              <a:spcAft>
                <a:spcPts val="0"/>
              </a:spcAft>
              <a:tabLst>
                <a:tab pos="57150" algn="l"/>
                <a:tab pos="114300" algn="l"/>
                <a:tab pos="228600" algn="l"/>
                <a:tab pos="457200" algn="l"/>
                <a:tab pos="571500" algn="l"/>
              </a:tabLst>
            </a:pPr>
            <a:r>
              <a:rPr lang="en-US" sz="1200" b="1" dirty="0" smtClean="0">
                <a:latin typeface="Times New Roman"/>
                <a:ea typeface="Times New Roman"/>
              </a:rPr>
              <a:t>Ro 3:21-26 </a:t>
            </a:r>
            <a:r>
              <a:rPr lang="en-US" sz="1200" baseline="30000" dirty="0" smtClean="0">
                <a:latin typeface="Times New Roman"/>
                <a:ea typeface="Times New Roman"/>
              </a:rPr>
              <a:t>21</a:t>
            </a:r>
            <a:r>
              <a:rPr lang="en-US" sz="1200" dirty="0" smtClean="0">
                <a:latin typeface="Times New Roman"/>
                <a:ea typeface="Times New Roman"/>
              </a:rPr>
              <a:t>But now the righteousness of God apart from the law is revealed, being witnessed by the Law and the Prophets, </a:t>
            </a:r>
            <a:r>
              <a:rPr lang="en-US" sz="1200" baseline="30000" dirty="0" smtClean="0">
                <a:latin typeface="Times New Roman"/>
                <a:ea typeface="Times New Roman"/>
              </a:rPr>
              <a:t>22</a:t>
            </a:r>
            <a:r>
              <a:rPr lang="en-US" sz="1200" dirty="0" smtClean="0">
                <a:latin typeface="Times New Roman"/>
                <a:ea typeface="Times New Roman"/>
              </a:rPr>
              <a:t>even the righteousness of God, through faith in Jesus Christ, to all and on all who believe. For there is no difference; </a:t>
            </a:r>
            <a:r>
              <a:rPr lang="en-US" sz="1200" baseline="30000" dirty="0" smtClean="0">
                <a:latin typeface="Times New Roman"/>
                <a:ea typeface="Times New Roman"/>
              </a:rPr>
              <a:t>23</a:t>
            </a:r>
            <a:r>
              <a:rPr lang="en-US" sz="1200" dirty="0" smtClean="0">
                <a:latin typeface="Times New Roman"/>
                <a:ea typeface="Times New Roman"/>
              </a:rPr>
              <a:t>for all have sinned and fall short of the glory of God, </a:t>
            </a:r>
            <a:r>
              <a:rPr lang="en-US" sz="1200" baseline="30000" dirty="0" smtClean="0">
                <a:latin typeface="Times New Roman"/>
                <a:ea typeface="Times New Roman"/>
              </a:rPr>
              <a:t>24</a:t>
            </a:r>
            <a:r>
              <a:rPr lang="en-US" sz="1200" dirty="0" smtClean="0">
                <a:latin typeface="Times New Roman"/>
                <a:ea typeface="Times New Roman"/>
              </a:rPr>
              <a:t>being justified freely by His grace through the redemption that is in Christ Jesus, </a:t>
            </a:r>
            <a:r>
              <a:rPr lang="en-US" sz="1200" baseline="30000" dirty="0" smtClean="0">
                <a:latin typeface="Times New Roman"/>
                <a:ea typeface="Times New Roman"/>
              </a:rPr>
              <a:t>25</a:t>
            </a:r>
            <a:r>
              <a:rPr lang="en-US" sz="1200" dirty="0" smtClean="0">
                <a:latin typeface="Times New Roman"/>
                <a:ea typeface="Times New Roman"/>
              </a:rPr>
              <a:t>whom God set forth </a:t>
            </a:r>
            <a:r>
              <a:rPr lang="en-US" sz="1200" i="1" dirty="0" smtClean="0">
                <a:latin typeface="Times New Roman"/>
                <a:ea typeface="Times New Roman"/>
              </a:rPr>
              <a:t>as</a:t>
            </a:r>
            <a:r>
              <a:rPr lang="en-US" sz="1200" dirty="0" smtClean="0">
                <a:latin typeface="Times New Roman"/>
                <a:ea typeface="Times New Roman"/>
              </a:rPr>
              <a:t> a propitiation by His blood, through faith, to demonstrate His righteousness, because in His forbearance God had passed over the sins that were previously committed, </a:t>
            </a:r>
            <a:r>
              <a:rPr lang="en-US" sz="1200" baseline="30000" dirty="0" smtClean="0">
                <a:latin typeface="Times New Roman"/>
                <a:ea typeface="Times New Roman"/>
              </a:rPr>
              <a:t>26</a:t>
            </a:r>
            <a:r>
              <a:rPr lang="en-US" sz="1200" dirty="0" smtClean="0">
                <a:latin typeface="Times New Roman"/>
                <a:ea typeface="Times New Roman"/>
              </a:rPr>
              <a:t>to demonstrate at the present time His righteousness, that He might be just and the justifier of the one who has faith in Jesus.</a:t>
            </a:r>
            <a:endParaRPr lang="en-US" sz="1000" dirty="0" smtClean="0">
              <a:latin typeface="Times New Roman"/>
              <a:ea typeface="Times New Roman"/>
            </a:endParaRPr>
          </a:p>
          <a:p>
            <a:pPr marL="628650" marR="0" indent="-171450">
              <a:spcBef>
                <a:spcPts val="0"/>
              </a:spcBef>
              <a:spcAft>
                <a:spcPts val="0"/>
              </a:spcAft>
              <a:tabLst>
                <a:tab pos="57150" algn="l"/>
                <a:tab pos="114300" algn="l"/>
                <a:tab pos="228600" algn="l"/>
                <a:tab pos="457200" algn="l"/>
                <a:tab pos="571500" algn="l"/>
              </a:tabLst>
            </a:pPr>
            <a:r>
              <a:rPr lang="en-US" sz="1000" dirty="0" smtClean="0">
                <a:latin typeface="Arial"/>
                <a:ea typeface="Times New Roman"/>
                <a:cs typeface="Times New Roman"/>
              </a:rPr>
              <a:t>e. </a:t>
            </a:r>
            <a:r>
              <a:rPr lang="en-US" sz="1000" b="1" dirty="0" smtClean="0">
                <a:latin typeface="Arial"/>
                <a:ea typeface="Times New Roman"/>
                <a:cs typeface="Times New Roman"/>
              </a:rPr>
              <a:t>RECONCILIATION</a:t>
            </a:r>
            <a:r>
              <a:rPr lang="en-US" sz="1000" dirty="0" smtClean="0">
                <a:latin typeface="Arial"/>
                <a:ea typeface="Times New Roman"/>
                <a:cs typeface="Times New Roman"/>
              </a:rPr>
              <a:t> - Free from the guilt of sin, we can now be reconciled with God through Christ Jesus our Lord – </a:t>
            </a:r>
            <a:endParaRPr lang="en-US" sz="1000" dirty="0" smtClean="0">
              <a:latin typeface="Times New Roman"/>
              <a:ea typeface="Times New Roman"/>
            </a:endParaRPr>
          </a:p>
          <a:p>
            <a:pPr marL="400050" marR="0" indent="-171450">
              <a:spcBef>
                <a:spcPts val="0"/>
              </a:spcBef>
              <a:spcAft>
                <a:spcPts val="0"/>
              </a:spcAft>
              <a:tabLst>
                <a:tab pos="57150" algn="l"/>
                <a:tab pos="114300" algn="l"/>
                <a:tab pos="228600" algn="l"/>
                <a:tab pos="457200" algn="l"/>
                <a:tab pos="571500" algn="l"/>
              </a:tabLst>
            </a:pPr>
            <a:r>
              <a:rPr lang="en-US" sz="1200" b="1" dirty="0" smtClean="0">
                <a:latin typeface="Times New Roman"/>
                <a:ea typeface="Times New Roman"/>
              </a:rPr>
              <a:t>2 Co 5:17-20 </a:t>
            </a:r>
            <a:r>
              <a:rPr lang="en-US" sz="1200" baseline="30000" dirty="0" smtClean="0">
                <a:latin typeface="Times New Roman"/>
                <a:ea typeface="Times New Roman"/>
              </a:rPr>
              <a:t>17</a:t>
            </a:r>
            <a:r>
              <a:rPr lang="en-US" sz="1200" dirty="0" smtClean="0">
                <a:latin typeface="Times New Roman"/>
                <a:ea typeface="Times New Roman"/>
              </a:rPr>
              <a:t>Therefore, if anyone </a:t>
            </a:r>
            <a:r>
              <a:rPr lang="en-US" sz="1200" i="1" dirty="0" smtClean="0">
                <a:latin typeface="Times New Roman"/>
                <a:ea typeface="Times New Roman"/>
              </a:rPr>
              <a:t>is</a:t>
            </a:r>
            <a:r>
              <a:rPr lang="en-US" sz="1200" dirty="0" smtClean="0">
                <a:latin typeface="Times New Roman"/>
                <a:ea typeface="Times New Roman"/>
              </a:rPr>
              <a:t> in Christ, </a:t>
            </a:r>
            <a:r>
              <a:rPr lang="en-US" sz="1200" i="1" dirty="0" smtClean="0">
                <a:latin typeface="Times New Roman"/>
                <a:ea typeface="Times New Roman"/>
              </a:rPr>
              <a:t>he</a:t>
            </a:r>
            <a:r>
              <a:rPr lang="en-US" sz="1200" dirty="0" smtClean="0">
                <a:latin typeface="Times New Roman"/>
                <a:ea typeface="Times New Roman"/>
              </a:rPr>
              <a:t> </a:t>
            </a:r>
            <a:r>
              <a:rPr lang="en-US" sz="1200" i="1" dirty="0" smtClean="0">
                <a:latin typeface="Times New Roman"/>
                <a:ea typeface="Times New Roman"/>
              </a:rPr>
              <a:t>is</a:t>
            </a:r>
            <a:r>
              <a:rPr lang="en-US" sz="1200" dirty="0" smtClean="0">
                <a:latin typeface="Times New Roman"/>
                <a:ea typeface="Times New Roman"/>
              </a:rPr>
              <a:t> a new creation; old things have passed away; behold, all things have become new. </a:t>
            </a:r>
            <a:r>
              <a:rPr lang="en-US" sz="1200" baseline="30000" dirty="0" smtClean="0">
                <a:latin typeface="Times New Roman"/>
                <a:ea typeface="Times New Roman"/>
              </a:rPr>
              <a:t>18</a:t>
            </a:r>
            <a:r>
              <a:rPr lang="en-US" sz="1200" dirty="0" smtClean="0">
                <a:latin typeface="Times New Roman"/>
                <a:ea typeface="Times New Roman"/>
              </a:rPr>
              <a:t>Now all things </a:t>
            </a:r>
            <a:r>
              <a:rPr lang="en-US" sz="1200" i="1" dirty="0" smtClean="0">
                <a:latin typeface="Times New Roman"/>
                <a:ea typeface="Times New Roman"/>
              </a:rPr>
              <a:t>are</a:t>
            </a:r>
            <a:r>
              <a:rPr lang="en-US" sz="1200" dirty="0" smtClean="0">
                <a:latin typeface="Times New Roman"/>
                <a:ea typeface="Times New Roman"/>
              </a:rPr>
              <a:t> of God, who has reconciled us to Himself through Jesus Christ, and has given us the ministry of reconciliation, </a:t>
            </a:r>
            <a:r>
              <a:rPr lang="en-US" sz="1200" baseline="30000" dirty="0" smtClean="0">
                <a:latin typeface="Times New Roman"/>
                <a:ea typeface="Times New Roman"/>
              </a:rPr>
              <a:t>19</a:t>
            </a:r>
            <a:r>
              <a:rPr lang="en-US" sz="1200" dirty="0" smtClean="0">
                <a:latin typeface="Times New Roman"/>
                <a:ea typeface="Times New Roman"/>
              </a:rPr>
              <a:t>that is, that God was in Christ reconciling the world to Himself, not imputing their trespasses to them, and has committed to us the word of reconciliation. </a:t>
            </a:r>
            <a:r>
              <a:rPr lang="en-US" sz="1200" baseline="30000" dirty="0" smtClean="0">
                <a:latin typeface="Times New Roman"/>
                <a:ea typeface="Times New Roman"/>
              </a:rPr>
              <a:t>20</a:t>
            </a:r>
            <a:r>
              <a:rPr lang="en-US" sz="1200" dirty="0" smtClean="0">
                <a:latin typeface="Times New Roman"/>
                <a:ea typeface="Times New Roman"/>
              </a:rPr>
              <a:t>Now then, we are ambassadors for Christ, as though God were pleading through us: we implore </a:t>
            </a:r>
            <a:r>
              <a:rPr lang="en-US" sz="1200" i="1" dirty="0" smtClean="0">
                <a:latin typeface="Times New Roman"/>
                <a:ea typeface="Times New Roman"/>
              </a:rPr>
              <a:t>you</a:t>
            </a:r>
            <a:r>
              <a:rPr lang="en-US" sz="1200" dirty="0" smtClean="0">
                <a:latin typeface="Times New Roman"/>
                <a:ea typeface="Times New Roman"/>
              </a:rPr>
              <a:t> on Christ’s behalf, be reconciled to God. </a:t>
            </a:r>
            <a:endParaRPr lang="en-US" sz="1000" dirty="0" smtClean="0">
              <a:latin typeface="Times New Roman"/>
              <a:ea typeface="Times New Roman"/>
            </a:endParaRPr>
          </a:p>
          <a:p>
            <a:pPr marL="628650" marR="0" indent="-171450">
              <a:spcBef>
                <a:spcPts val="0"/>
              </a:spcBef>
              <a:spcAft>
                <a:spcPts val="0"/>
              </a:spcAft>
              <a:tabLst>
                <a:tab pos="57150" algn="l"/>
                <a:tab pos="114300" algn="l"/>
                <a:tab pos="228600" algn="l"/>
                <a:tab pos="457200" algn="l"/>
                <a:tab pos="571500" algn="l"/>
              </a:tabLst>
            </a:pPr>
            <a:r>
              <a:rPr lang="en-US" sz="1000" dirty="0" smtClean="0">
                <a:latin typeface="Arial"/>
                <a:ea typeface="Times New Roman"/>
                <a:cs typeface="Times New Roman"/>
              </a:rPr>
              <a:t>f. </a:t>
            </a:r>
            <a:r>
              <a:rPr lang="en-US" sz="1000" b="1" dirty="0" smtClean="0">
                <a:latin typeface="Arial"/>
                <a:ea typeface="Times New Roman"/>
                <a:cs typeface="Times New Roman"/>
              </a:rPr>
              <a:t>SANCTIFICATION</a:t>
            </a:r>
            <a:r>
              <a:rPr lang="en-US" sz="1000" dirty="0" smtClean="0">
                <a:latin typeface="Arial"/>
                <a:ea typeface="Times New Roman"/>
                <a:cs typeface="Times New Roman"/>
              </a:rPr>
              <a:t> - By virtue of Christ's death, we may also be "set apart" in service to the glory of God – </a:t>
            </a:r>
            <a:endParaRPr lang="en-US" sz="1000" dirty="0" smtClean="0">
              <a:latin typeface="Times New Roman"/>
              <a:ea typeface="Times New Roman"/>
            </a:endParaRPr>
          </a:p>
          <a:p>
            <a:pPr marL="400050" marR="0" indent="-171450">
              <a:spcBef>
                <a:spcPts val="0"/>
              </a:spcBef>
              <a:spcAft>
                <a:spcPts val="0"/>
              </a:spcAft>
              <a:tabLst>
                <a:tab pos="57150" algn="l"/>
                <a:tab pos="114300" algn="l"/>
                <a:tab pos="228600" algn="l"/>
                <a:tab pos="457200" algn="l"/>
                <a:tab pos="571500" algn="l"/>
              </a:tabLst>
            </a:pPr>
            <a:r>
              <a:rPr lang="en-US" sz="1200" b="1" dirty="0" smtClean="0">
                <a:latin typeface="Times New Roman"/>
                <a:ea typeface="Times New Roman"/>
              </a:rPr>
              <a:t>Ro 6:17-18, 20-22 </a:t>
            </a:r>
            <a:r>
              <a:rPr lang="en-US" sz="1200" baseline="30000" dirty="0" smtClean="0">
                <a:latin typeface="Times New Roman"/>
                <a:ea typeface="Times New Roman"/>
              </a:rPr>
              <a:t>20</a:t>
            </a:r>
            <a:r>
              <a:rPr lang="en-US" sz="1200" dirty="0" smtClean="0">
                <a:latin typeface="Times New Roman"/>
                <a:ea typeface="Times New Roman"/>
              </a:rPr>
              <a:t>For when you were slaves of sin, you were free in regard to righteousness. </a:t>
            </a:r>
            <a:r>
              <a:rPr lang="en-US" sz="1200" baseline="30000" dirty="0" smtClean="0">
                <a:latin typeface="Times New Roman"/>
                <a:ea typeface="Times New Roman"/>
              </a:rPr>
              <a:t>21</a:t>
            </a:r>
            <a:r>
              <a:rPr lang="en-US" sz="1200" dirty="0" smtClean="0">
                <a:latin typeface="Times New Roman"/>
                <a:ea typeface="Times New Roman"/>
              </a:rPr>
              <a:t>What fruit did you have then in the things of which you are now ashamed? For the end of those things </a:t>
            </a:r>
            <a:r>
              <a:rPr lang="en-US" sz="1200" i="1" dirty="0" smtClean="0">
                <a:latin typeface="Times New Roman"/>
                <a:ea typeface="Times New Roman"/>
              </a:rPr>
              <a:t>is</a:t>
            </a:r>
            <a:r>
              <a:rPr lang="en-US" sz="1200" dirty="0" smtClean="0">
                <a:latin typeface="Times New Roman"/>
                <a:ea typeface="Times New Roman"/>
              </a:rPr>
              <a:t> death. </a:t>
            </a:r>
            <a:r>
              <a:rPr lang="en-US" sz="1200" baseline="30000" dirty="0" smtClean="0">
                <a:latin typeface="Times New Roman"/>
                <a:ea typeface="Times New Roman"/>
              </a:rPr>
              <a:t>22</a:t>
            </a:r>
            <a:r>
              <a:rPr lang="en-US" sz="1200" dirty="0" smtClean="0">
                <a:latin typeface="Times New Roman"/>
                <a:ea typeface="Times New Roman"/>
              </a:rPr>
              <a:t>But now having been set free from sin, and having become slaves of God, you have your fruit to holiness, and the end, everlasting life.</a:t>
            </a:r>
            <a:endParaRPr lang="en-US" sz="1000" dirty="0" smtClean="0">
              <a:latin typeface="Times New Roman"/>
              <a:ea typeface="Times New Roman"/>
            </a:endParaRPr>
          </a:p>
          <a:p>
            <a:pPr marL="285750" marR="0" indent="-171450">
              <a:spcBef>
                <a:spcPts val="0"/>
              </a:spcBef>
              <a:spcAft>
                <a:spcPts val="0"/>
              </a:spcAft>
              <a:tabLst>
                <a:tab pos="57150" algn="l"/>
                <a:tab pos="114300" algn="l"/>
                <a:tab pos="228600" algn="l"/>
                <a:tab pos="457200" algn="l"/>
                <a:tab pos="571500" algn="l"/>
              </a:tabLst>
            </a:pPr>
            <a:r>
              <a:rPr lang="en-US" sz="1200" dirty="0" smtClean="0">
                <a:latin typeface="Times New Roman"/>
                <a:ea typeface="Times New Roman"/>
              </a:rPr>
              <a:t>3. The more one understands these concepts and their implications, the more likely they will also bear fruit!</a:t>
            </a:r>
            <a:endParaRPr lang="en-US" sz="1000"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D76E627D-415D-4D15-A42B-EE7BC22F08B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E627D-415D-4D15-A42B-EE7BC22F08B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6E627D-415D-4D15-A42B-EE7BC22F08B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II. THE CHURCH AT COLOSSE</a:t>
            </a:r>
          </a:p>
          <a:p>
            <a:r>
              <a:rPr lang="en-US" sz="1200" b="1" kern="1200" dirty="0" smtClean="0">
                <a:solidFill>
                  <a:schemeClr val="tx1"/>
                </a:solidFill>
                <a:latin typeface="+mn-lt"/>
                <a:ea typeface="+mn-ea"/>
                <a:cs typeface="+mn-cs"/>
              </a:rPr>
              <a:t>A. ESTABLISHMENT</a:t>
            </a:r>
          </a:p>
          <a:p>
            <a:r>
              <a:rPr lang="en-US" sz="1200" kern="1200" dirty="0" smtClean="0">
                <a:solidFill>
                  <a:schemeClr val="tx1"/>
                </a:solidFill>
                <a:latin typeface="+mn-lt"/>
                <a:ea typeface="+mn-ea"/>
                <a:cs typeface="+mn-cs"/>
              </a:rPr>
              <a:t>1. We are not sure when the church began, for the scriptures do not say</a:t>
            </a:r>
          </a:p>
          <a:p>
            <a:r>
              <a:rPr lang="en-US" sz="1200" kern="1200" dirty="0" smtClean="0">
                <a:solidFill>
                  <a:schemeClr val="tx1"/>
                </a:solidFill>
                <a:latin typeface="+mn-lt"/>
                <a:ea typeface="+mn-ea"/>
                <a:cs typeface="+mn-cs"/>
              </a:rPr>
              <a:t>2. It is likely that Paul himself did not start it </a:t>
            </a:r>
          </a:p>
          <a:p>
            <a:r>
              <a:rPr lang="en-US" sz="1200" kern="1200" dirty="0" smtClean="0">
                <a:solidFill>
                  <a:schemeClr val="tx1"/>
                </a:solidFill>
                <a:latin typeface="+mn-lt"/>
                <a:ea typeface="+mn-ea"/>
                <a:cs typeface="+mn-cs"/>
              </a:rPr>
              <a:t>a. He had not seen them in person – </a:t>
            </a:r>
          </a:p>
          <a:p>
            <a:r>
              <a:rPr lang="en-US" sz="1200" b="1" kern="1200" dirty="0" smtClean="0">
                <a:solidFill>
                  <a:schemeClr val="tx1"/>
                </a:solidFill>
                <a:latin typeface="+mn-lt"/>
                <a:ea typeface="+mn-ea"/>
                <a:cs typeface="+mn-cs"/>
              </a:rPr>
              <a:t>Co 2:1</a:t>
            </a:r>
            <a:r>
              <a:rPr lang="en-US" sz="1200" kern="1200" dirty="0" smtClean="0">
                <a:solidFill>
                  <a:schemeClr val="tx1"/>
                </a:solidFill>
                <a:latin typeface="+mn-lt"/>
                <a:ea typeface="+mn-ea"/>
                <a:cs typeface="+mn-cs"/>
              </a:rPr>
              <a:t> </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For I want you to know what a great conflict I have for you and those in Laodicea, and </a:t>
            </a:r>
            <a:r>
              <a:rPr lang="en-US" sz="1200" i="1" kern="1200" dirty="0" smtClean="0">
                <a:solidFill>
                  <a:schemeClr val="tx1"/>
                </a:solidFill>
                <a:latin typeface="+mn-lt"/>
                <a:ea typeface="+mn-ea"/>
                <a:cs typeface="+mn-cs"/>
              </a:rPr>
              <a:t>for</a:t>
            </a:r>
            <a:r>
              <a:rPr lang="en-US" sz="1200" kern="1200" dirty="0" smtClean="0">
                <a:solidFill>
                  <a:schemeClr val="tx1"/>
                </a:solidFill>
                <a:latin typeface="+mn-lt"/>
                <a:ea typeface="+mn-ea"/>
                <a:cs typeface="+mn-cs"/>
              </a:rPr>
              <a:t> as many as have not seen my face in the flesh,</a:t>
            </a:r>
          </a:p>
          <a:p>
            <a:r>
              <a:rPr lang="en-US" sz="1200" kern="1200" dirty="0" smtClean="0">
                <a:solidFill>
                  <a:schemeClr val="tx1"/>
                </a:solidFill>
                <a:latin typeface="+mn-lt"/>
                <a:ea typeface="+mn-ea"/>
                <a:cs typeface="+mn-cs"/>
              </a:rPr>
              <a:t>b. Rather, he had simply heard of their faith – </a:t>
            </a:r>
          </a:p>
          <a:p>
            <a:r>
              <a:rPr lang="en-US" sz="1200" b="1" kern="1200" dirty="0" smtClean="0">
                <a:solidFill>
                  <a:schemeClr val="tx1"/>
                </a:solidFill>
                <a:latin typeface="+mn-lt"/>
                <a:ea typeface="+mn-ea"/>
                <a:cs typeface="+mn-cs"/>
              </a:rPr>
              <a:t>Co 1:4</a:t>
            </a:r>
            <a:r>
              <a:rPr lang="en-US" sz="1200" kern="1200" dirty="0" smtClean="0">
                <a:solidFill>
                  <a:schemeClr val="tx1"/>
                </a:solidFill>
                <a:latin typeface="+mn-lt"/>
                <a:ea typeface="+mn-ea"/>
                <a:cs typeface="+mn-cs"/>
              </a:rPr>
              <a:t> </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since we heard of your faith in Christ Jesus</a:t>
            </a:r>
          </a:p>
          <a:p>
            <a:r>
              <a:rPr lang="en-US" sz="1200" kern="1200" dirty="0" smtClean="0">
                <a:solidFill>
                  <a:schemeClr val="tx1"/>
                </a:solidFill>
                <a:latin typeface="+mn-lt"/>
                <a:ea typeface="+mn-ea"/>
                <a:cs typeface="+mn-cs"/>
              </a:rPr>
              <a:t>3. It is possible that it was started by </a:t>
            </a:r>
            <a:r>
              <a:rPr lang="en-US" sz="1200" kern="1200" dirty="0" err="1" smtClean="0">
                <a:solidFill>
                  <a:schemeClr val="tx1"/>
                </a:solidFill>
                <a:latin typeface="+mn-lt"/>
                <a:ea typeface="+mn-ea"/>
                <a:cs typeface="+mn-cs"/>
              </a:rPr>
              <a:t>Epaphras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From what Paul writes in </a:t>
            </a:r>
          </a:p>
          <a:p>
            <a:r>
              <a:rPr lang="en-US" sz="1200" b="1" kern="1200" dirty="0" smtClean="0">
                <a:solidFill>
                  <a:schemeClr val="tx1"/>
                </a:solidFill>
                <a:latin typeface="+mn-lt"/>
                <a:ea typeface="+mn-ea"/>
                <a:cs typeface="+mn-cs"/>
              </a:rPr>
              <a:t>Co 1:4-8</a:t>
            </a:r>
            <a:r>
              <a:rPr lang="en-US" sz="1200" kern="1200" dirty="0" smtClean="0">
                <a:solidFill>
                  <a:schemeClr val="tx1"/>
                </a:solidFill>
                <a:latin typeface="+mn-lt"/>
                <a:ea typeface="+mn-ea"/>
                <a:cs typeface="+mn-cs"/>
              </a:rPr>
              <a:t> </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because of the hope which is laid up for you in heaven, of which you heard before in the word of the truth of the gospel, </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which has come to you, as </a:t>
            </a:r>
            <a:r>
              <a:rPr lang="en-US" sz="1200" i="1" kern="1200" dirty="0" smtClean="0">
                <a:solidFill>
                  <a:schemeClr val="tx1"/>
                </a:solidFill>
                <a:latin typeface="+mn-lt"/>
                <a:ea typeface="+mn-ea"/>
                <a:cs typeface="+mn-cs"/>
              </a:rPr>
              <a:t>it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has</a:t>
            </a:r>
            <a:r>
              <a:rPr lang="en-US" sz="1200" kern="1200" dirty="0" smtClean="0">
                <a:solidFill>
                  <a:schemeClr val="tx1"/>
                </a:solidFill>
                <a:latin typeface="+mn-lt"/>
                <a:ea typeface="+mn-ea"/>
                <a:cs typeface="+mn-cs"/>
              </a:rPr>
              <a:t> also in all the world, and is bringing forth fruit, as </a:t>
            </a:r>
            <a:r>
              <a:rPr lang="en-US" sz="1200" i="1" kern="1200" dirty="0" smtClean="0">
                <a:solidFill>
                  <a:schemeClr val="tx1"/>
                </a:solidFill>
                <a:latin typeface="+mn-lt"/>
                <a:ea typeface="+mn-ea"/>
                <a:cs typeface="+mn-cs"/>
              </a:rPr>
              <a:t>it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is</a:t>
            </a:r>
            <a:r>
              <a:rPr lang="en-US" sz="1200" kern="1200" dirty="0" smtClean="0">
                <a:solidFill>
                  <a:schemeClr val="tx1"/>
                </a:solidFill>
                <a:latin typeface="+mn-lt"/>
                <a:ea typeface="+mn-ea"/>
                <a:cs typeface="+mn-cs"/>
              </a:rPr>
              <a:t> also among you since the day you heard and knew the grace of God in truth; </a:t>
            </a:r>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as you also learned from </a:t>
            </a:r>
            <a:r>
              <a:rPr lang="en-US" sz="1200" kern="1200" dirty="0" err="1" smtClean="0">
                <a:solidFill>
                  <a:schemeClr val="tx1"/>
                </a:solidFill>
                <a:latin typeface="+mn-lt"/>
                <a:ea typeface="+mn-ea"/>
                <a:cs typeface="+mn-cs"/>
              </a:rPr>
              <a:t>Epaphras</a:t>
            </a:r>
            <a:r>
              <a:rPr lang="en-US" sz="1200" kern="1200" dirty="0" smtClean="0">
                <a:solidFill>
                  <a:schemeClr val="tx1"/>
                </a:solidFill>
                <a:latin typeface="+mn-lt"/>
                <a:ea typeface="+mn-ea"/>
                <a:cs typeface="+mn-cs"/>
              </a:rPr>
              <a:t>, our dear fellow servant, who is a faithful minister of Christ on your behalf,</a:t>
            </a:r>
          </a:p>
          <a:p>
            <a:r>
              <a:rPr lang="en-US" sz="1200" kern="1200" dirty="0" smtClean="0">
                <a:solidFill>
                  <a:schemeClr val="tx1"/>
                </a:solidFill>
                <a:latin typeface="+mn-lt"/>
                <a:ea typeface="+mn-ea"/>
                <a:cs typeface="+mn-cs"/>
              </a:rPr>
              <a:t>b. Who evidently also had some contact with those in Hierapolis and Laodicea – </a:t>
            </a:r>
          </a:p>
          <a:p>
            <a:r>
              <a:rPr lang="en-US" sz="1200" b="1" kern="1200" dirty="0" smtClean="0">
                <a:solidFill>
                  <a:schemeClr val="tx1"/>
                </a:solidFill>
                <a:latin typeface="+mn-lt"/>
                <a:ea typeface="+mn-ea"/>
                <a:cs typeface="+mn-cs"/>
              </a:rPr>
              <a:t>Co 4:12-13</a:t>
            </a:r>
            <a:r>
              <a:rPr lang="en-US" sz="1200" kern="1200" dirty="0" smtClean="0">
                <a:solidFill>
                  <a:schemeClr val="tx1"/>
                </a:solidFill>
                <a:latin typeface="+mn-lt"/>
                <a:ea typeface="+mn-ea"/>
                <a:cs typeface="+mn-cs"/>
              </a:rPr>
              <a:t> </a:t>
            </a:r>
            <a:r>
              <a:rPr lang="en-US" sz="1200" kern="1200" baseline="300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Epaphras, who is </a:t>
            </a:r>
            <a:r>
              <a:rPr lang="en-US" sz="1200" i="1" kern="1200" dirty="0" smtClean="0">
                <a:solidFill>
                  <a:schemeClr val="tx1"/>
                </a:solidFill>
                <a:latin typeface="+mn-lt"/>
                <a:ea typeface="+mn-ea"/>
                <a:cs typeface="+mn-cs"/>
              </a:rPr>
              <a:t>one</a:t>
            </a:r>
            <a:r>
              <a:rPr lang="en-US" sz="1200" kern="1200" dirty="0" smtClean="0">
                <a:solidFill>
                  <a:schemeClr val="tx1"/>
                </a:solidFill>
                <a:latin typeface="+mn-lt"/>
                <a:ea typeface="+mn-ea"/>
                <a:cs typeface="+mn-cs"/>
              </a:rPr>
              <a:t> of you, a bondservant of Christ, greets you, always laboring fervently for you in prayers, that you may stand perfect and complete in all the will of God. </a:t>
            </a:r>
            <a:r>
              <a:rPr lang="en-US" sz="1200" kern="1200" baseline="30000" dirty="0" smtClean="0">
                <a:solidFill>
                  <a:schemeClr val="tx1"/>
                </a:solidFill>
                <a:latin typeface="+mn-lt"/>
                <a:ea typeface="+mn-ea"/>
                <a:cs typeface="+mn-cs"/>
              </a:rPr>
              <a:t>13</a:t>
            </a:r>
            <a:r>
              <a:rPr lang="en-US" sz="1200" kern="1200" dirty="0" smtClean="0">
                <a:solidFill>
                  <a:schemeClr val="tx1"/>
                </a:solidFill>
                <a:latin typeface="+mn-lt"/>
                <a:ea typeface="+mn-ea"/>
                <a:cs typeface="+mn-cs"/>
              </a:rPr>
              <a:t>For I bear him witness that he has a great zeal for you, and those who are in Laodicea, and those in Hierapolis.</a:t>
            </a:r>
          </a:p>
          <a:p>
            <a:endParaRPr lang="en-US" dirty="0"/>
          </a:p>
        </p:txBody>
      </p:sp>
      <p:sp>
        <p:nvSpPr>
          <p:cNvPr id="4" name="Slide Number Placeholder 3"/>
          <p:cNvSpPr>
            <a:spLocks noGrp="1"/>
          </p:cNvSpPr>
          <p:nvPr>
            <p:ph type="sldNum" sz="quarter" idx="10"/>
          </p:nvPr>
        </p:nvSpPr>
        <p:spPr/>
        <p:txBody>
          <a:bodyPr/>
          <a:lstStyle/>
          <a:p>
            <a:fld id="{D76E627D-415D-4D15-A42B-EE7BC22F08B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u="sng"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6E627D-415D-4D15-A42B-EE7BC22F08B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6E627D-415D-4D15-A42B-EE7BC22F08B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6E627D-415D-4D15-A42B-EE7BC22F08B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6E627D-415D-4D15-A42B-EE7BC22F08B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6E627D-415D-4D15-A42B-EE7BC22F08B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E627D-415D-4D15-A42B-EE7BC22F08B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Don McClain</a:t>
            </a:r>
            <a:endParaRPr lang="en-US"/>
          </a:p>
        </p:txBody>
      </p:sp>
      <p:sp>
        <p:nvSpPr>
          <p:cNvPr id="17" name="Footer Placeholder 16"/>
          <p:cNvSpPr>
            <a:spLocks noGrp="1"/>
          </p:cNvSpPr>
          <p:nvPr>
            <p:ph type="ftr" sz="quarter" idx="11"/>
          </p:nvPr>
        </p:nvSpPr>
        <p:spPr/>
        <p:txBody>
          <a:bodyPr/>
          <a:lstStyle/>
          <a:p>
            <a:r>
              <a:rPr lang="en-US" smtClean="0"/>
              <a:t>W. 65th St church of Christ / February 10,2008</a:t>
            </a:r>
            <a:endParaRPr lang="en-US"/>
          </a:p>
        </p:txBody>
      </p:sp>
      <p:sp>
        <p:nvSpPr>
          <p:cNvPr id="29" name="Slide Number Placeholder 28"/>
          <p:cNvSpPr>
            <a:spLocks noGrp="1"/>
          </p:cNvSpPr>
          <p:nvPr>
            <p:ph type="sldNum" sz="quarter" idx="12"/>
          </p:nvPr>
        </p:nvSpPr>
        <p:spPr/>
        <p:txBody>
          <a:bodyPr/>
          <a:lstStyle/>
          <a:p>
            <a:fld id="{2C84A07D-6E5D-4564-A3A1-66F7460FAF9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February 10,2008</a:t>
            </a:r>
            <a:endParaRPr lang="en-US"/>
          </a:p>
        </p:txBody>
      </p:sp>
      <p:sp>
        <p:nvSpPr>
          <p:cNvPr id="6" name="Slide Number Placeholder 5"/>
          <p:cNvSpPr>
            <a:spLocks noGrp="1"/>
          </p:cNvSpPr>
          <p:nvPr>
            <p:ph type="sldNum" sz="quarter" idx="12"/>
          </p:nvPr>
        </p:nvSpPr>
        <p:spPr/>
        <p:txBody>
          <a:bodyPr/>
          <a:lstStyle/>
          <a:p>
            <a:fld id="{2C84A07D-6E5D-4564-A3A1-66F7460FAF94}"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February 10,2008</a:t>
            </a:r>
            <a:endParaRPr lang="en-US"/>
          </a:p>
        </p:txBody>
      </p:sp>
      <p:sp>
        <p:nvSpPr>
          <p:cNvPr id="6" name="Slide Number Placeholder 5"/>
          <p:cNvSpPr>
            <a:spLocks noGrp="1"/>
          </p:cNvSpPr>
          <p:nvPr>
            <p:ph type="sldNum" sz="quarter" idx="12"/>
          </p:nvPr>
        </p:nvSpPr>
        <p:spPr/>
        <p:txBody>
          <a:bodyPr/>
          <a:lstStyle/>
          <a:p>
            <a:fld id="{2C84A07D-6E5D-4564-A3A1-66F7460FAF94}"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February 10,2008</a:t>
            </a:r>
            <a:endParaRPr lang="en-US"/>
          </a:p>
        </p:txBody>
      </p:sp>
      <p:sp>
        <p:nvSpPr>
          <p:cNvPr id="6" name="Slide Number Placeholder 5"/>
          <p:cNvSpPr>
            <a:spLocks noGrp="1"/>
          </p:cNvSpPr>
          <p:nvPr>
            <p:ph type="sldNum" sz="quarter" idx="12"/>
          </p:nvPr>
        </p:nvSpPr>
        <p:spPr/>
        <p:txBody>
          <a:bodyPr/>
          <a:lstStyle/>
          <a:p>
            <a:fld id="{2C84A07D-6E5D-4564-A3A1-66F7460FAF94}"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February 10,2008</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C84A07D-6E5D-4564-A3A1-66F7460FAF94}"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February 10,2008</a:t>
            </a:r>
            <a:endParaRPr lang="en-US"/>
          </a:p>
        </p:txBody>
      </p:sp>
      <p:sp>
        <p:nvSpPr>
          <p:cNvPr id="7" name="Slide Number Placeholder 6"/>
          <p:cNvSpPr>
            <a:spLocks noGrp="1"/>
          </p:cNvSpPr>
          <p:nvPr>
            <p:ph type="sldNum" sz="quarter" idx="12"/>
          </p:nvPr>
        </p:nvSpPr>
        <p:spPr/>
        <p:txBody>
          <a:bodyPr/>
          <a:lstStyle/>
          <a:p>
            <a:fld id="{2C84A07D-6E5D-4564-A3A1-66F7460FAF94}"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lang="en-US" smtClean="0"/>
              <a:t>W. 65th St church of Christ / February 10,2008</a:t>
            </a:r>
            <a:endParaRPr lang="en-US"/>
          </a:p>
        </p:txBody>
      </p:sp>
      <p:sp>
        <p:nvSpPr>
          <p:cNvPr id="9" name="Slide Number Placeholder 8"/>
          <p:cNvSpPr>
            <a:spLocks noGrp="1"/>
          </p:cNvSpPr>
          <p:nvPr>
            <p:ph type="sldNum" sz="quarter" idx="12"/>
          </p:nvPr>
        </p:nvSpPr>
        <p:spPr/>
        <p:txBody>
          <a:bodyPr/>
          <a:lstStyle/>
          <a:p>
            <a:fld id="{2C84A07D-6E5D-4564-A3A1-66F7460FAF94}"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February 10,2008</a:t>
            </a:r>
            <a:endParaRPr lang="en-US"/>
          </a:p>
        </p:txBody>
      </p:sp>
      <p:sp>
        <p:nvSpPr>
          <p:cNvPr id="5" name="Slide Number Placeholder 4"/>
          <p:cNvSpPr>
            <a:spLocks noGrp="1"/>
          </p:cNvSpPr>
          <p:nvPr>
            <p:ph type="sldNum" sz="quarter" idx="12"/>
          </p:nvPr>
        </p:nvSpPr>
        <p:spPr/>
        <p:txBody>
          <a:bodyPr/>
          <a:lstStyle/>
          <a:p>
            <a:fld id="{2C84A07D-6E5D-4564-A3A1-66F7460FAF94}"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lang="en-US" smtClean="0"/>
              <a:t>W. 65th St church of Christ / February 10,2008</a:t>
            </a:r>
            <a:endParaRPr lang="en-US"/>
          </a:p>
        </p:txBody>
      </p:sp>
      <p:sp>
        <p:nvSpPr>
          <p:cNvPr id="4" name="Slide Number Placeholder 3"/>
          <p:cNvSpPr>
            <a:spLocks noGrp="1"/>
          </p:cNvSpPr>
          <p:nvPr>
            <p:ph type="sldNum" sz="quarter" idx="12"/>
          </p:nvPr>
        </p:nvSpPr>
        <p:spPr/>
        <p:txBody>
          <a:bodyPr/>
          <a:lstStyle/>
          <a:p>
            <a:fld id="{2C84A07D-6E5D-4564-A3A1-66F7460FAF94}"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February 10,2008</a:t>
            </a:r>
            <a:endParaRPr lang="en-US"/>
          </a:p>
        </p:txBody>
      </p:sp>
      <p:sp>
        <p:nvSpPr>
          <p:cNvPr id="7" name="Slide Number Placeholder 6"/>
          <p:cNvSpPr>
            <a:spLocks noGrp="1"/>
          </p:cNvSpPr>
          <p:nvPr>
            <p:ph type="sldNum" sz="quarter" idx="12"/>
          </p:nvPr>
        </p:nvSpPr>
        <p:spPr/>
        <p:txBody>
          <a:bodyPr/>
          <a:lstStyle/>
          <a:p>
            <a:fld id="{2C84A07D-6E5D-4564-A3A1-66F7460FAF94}"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February 10,2008</a:t>
            </a:r>
            <a:endParaRPr lang="en-US"/>
          </a:p>
        </p:txBody>
      </p:sp>
      <p:sp>
        <p:nvSpPr>
          <p:cNvPr id="7" name="Slide Number Placeholder 6"/>
          <p:cNvSpPr>
            <a:spLocks noGrp="1"/>
          </p:cNvSpPr>
          <p:nvPr>
            <p:ph type="sldNum" sz="quarter" idx="12"/>
          </p:nvPr>
        </p:nvSpPr>
        <p:spPr/>
        <p:txBody>
          <a:bodyPr/>
          <a:lstStyle/>
          <a:p>
            <a:fld id="{2C84A07D-6E5D-4564-A3A1-66F7460FAF94}"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0" y="6629400"/>
            <a:ext cx="2667000" cy="228600"/>
          </a:xfrm>
          <a:prstGeom prst="rect">
            <a:avLst/>
          </a:prstGeom>
        </p:spPr>
        <p:txBody>
          <a:bodyPr vert="horz" anchor="b"/>
          <a:lstStyle>
            <a:lvl1pPr algn="l" eaLnBrk="1" latinLnBrk="0" hangingPunct="1">
              <a:defRPr kumimoji="0" sz="1200" b="0" cap="none" spc="0">
                <a:ln w="18415" cmpd="sng">
                  <a:noFill/>
                  <a:prstDash val="solid"/>
                </a:ln>
                <a:solidFill>
                  <a:srgbClr val="FFFFFF"/>
                </a:solidFill>
                <a:effectLst>
                  <a:outerShdw blurRad="63500" dir="3600000" algn="tl" rotWithShape="0">
                    <a:srgbClr val="000000">
                      <a:alpha val="70000"/>
                    </a:srgbClr>
                  </a:outerShdw>
                </a:effectLst>
              </a:defRPr>
            </a:lvl1pPr>
          </a:lstStyle>
          <a:p>
            <a:r>
              <a:rPr lang="en-US" smtClean="0"/>
              <a:t>Don McClain</a:t>
            </a:r>
            <a:endParaRPr lang="en-US"/>
          </a:p>
        </p:txBody>
      </p:sp>
      <p:sp>
        <p:nvSpPr>
          <p:cNvPr id="3" name="Footer Placeholder 2"/>
          <p:cNvSpPr>
            <a:spLocks noGrp="1"/>
          </p:cNvSpPr>
          <p:nvPr>
            <p:ph type="ftr" sz="quarter" idx="3"/>
          </p:nvPr>
        </p:nvSpPr>
        <p:spPr>
          <a:xfrm>
            <a:off x="4114800" y="6553200"/>
            <a:ext cx="5029200" cy="304800"/>
          </a:xfrm>
          <a:prstGeom prst="rect">
            <a:avLst/>
          </a:prstGeom>
        </p:spPr>
        <p:txBody>
          <a:bodyPr vert="horz" anchor="b"/>
          <a:lstStyle>
            <a:lvl1pPr algn="r" eaLnBrk="1" latinLnBrk="0" hangingPunct="1">
              <a:defRPr kumimoji="0" sz="1200" b="0" cap="none" spc="0">
                <a:ln w="18415" cmpd="sng">
                  <a:noFill/>
                  <a:prstDash val="solid"/>
                </a:ln>
                <a:solidFill>
                  <a:srgbClr val="FFFFFF"/>
                </a:solidFill>
                <a:effectLst>
                  <a:outerShdw blurRad="63500" dir="3600000" algn="tl" rotWithShape="0">
                    <a:srgbClr val="000000">
                      <a:alpha val="70000"/>
                    </a:srgbClr>
                  </a:outerShdw>
                </a:effectLst>
              </a:defRPr>
            </a:lvl1pPr>
          </a:lstStyle>
          <a:p>
            <a:r>
              <a:rPr lang="en-US" smtClean="0"/>
              <a:t>W. 65th St church of Christ / February 10,2008</a:t>
            </a:r>
            <a:endParaRPr lang="en-US"/>
          </a:p>
        </p:txBody>
      </p:sp>
      <p:sp>
        <p:nvSpPr>
          <p:cNvPr id="23" name="Slide Number Placeholder 22"/>
          <p:cNvSpPr>
            <a:spLocks noGrp="1"/>
          </p:cNvSpPr>
          <p:nvPr>
            <p:ph type="sldNum" sz="quarter" idx="4"/>
          </p:nvPr>
        </p:nvSpPr>
        <p:spPr>
          <a:xfrm>
            <a:off x="8382000" y="0"/>
            <a:ext cx="762000" cy="365125"/>
          </a:xfrm>
          <a:prstGeom prst="rect">
            <a:avLst/>
          </a:prstGeom>
        </p:spPr>
        <p:txBody>
          <a:bodyPr vert="horz" lIns="0" rIns="0" anchor="b"/>
          <a:lstStyle>
            <a:lvl1pPr algn="r" eaLnBrk="1" latinLnBrk="0" hangingPunct="1">
              <a:defRPr kumimoji="0" sz="1200" b="0" cap="none" spc="0">
                <a:ln w="18415" cmpd="sng">
                  <a:noFill/>
                  <a:prstDash val="solid"/>
                </a:ln>
                <a:solidFill>
                  <a:srgbClr val="FFFFFF"/>
                </a:solidFill>
                <a:effectLst>
                  <a:outerShdw blurRad="63500" dir="3600000" algn="tl" rotWithShape="0">
                    <a:srgbClr val="000000">
                      <a:alpha val="70000"/>
                    </a:srgbClr>
                  </a:outerShdw>
                </a:effectLst>
              </a:defRPr>
            </a:lvl1pPr>
          </a:lstStyle>
          <a:p>
            <a:fld id="{2C84A07D-6E5D-4564-A3A1-66F7460FA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4" name="TextBox 3"/>
          <p:cNvSpPr txBox="1"/>
          <p:nvPr/>
        </p:nvSpPr>
        <p:spPr>
          <a:xfrm>
            <a:off x="3429000" y="304800"/>
            <a:ext cx="5334000" cy="6247864"/>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80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80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80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80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2C84A07D-6E5D-4564-A3A1-66F7460FAF94}"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6" name="Round Diagonal Corner Rectangle 5"/>
          <p:cNvSpPr/>
          <p:nvPr/>
        </p:nvSpPr>
        <p:spPr>
          <a:xfrm>
            <a:off x="3733800" y="2133600"/>
            <a:ext cx="5257800" cy="4495800"/>
          </a:xfrm>
          <a:prstGeom prst="round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3" name="Rectangle 2"/>
          <p:cNvSpPr/>
          <p:nvPr/>
        </p:nvSpPr>
        <p:spPr>
          <a:xfrm>
            <a:off x="3962400" y="2438400"/>
            <a:ext cx="4953000" cy="3970318"/>
          </a:xfrm>
          <a:prstGeom prst="rect">
            <a:avLst/>
          </a:prstGeom>
        </p:spPr>
        <p:txBody>
          <a:bodyPr wrap="square">
            <a:spAutoFit/>
          </a:bodyPr>
          <a:lstStyle/>
          <a:p>
            <a:pPr marL="457200" indent="-457200"/>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Sent From</a:t>
            </a:r>
          </a:p>
          <a:p>
            <a:pPr marL="457200" indent="-457200">
              <a:buClr>
                <a:schemeClr val="accent6">
                  <a:lumMod val="75000"/>
                </a:schemeClr>
              </a:buClr>
              <a:buFont typeface="Wingdings 2" pitchFamily="18" charset="2"/>
              <a:buChar char=""/>
            </a:pPr>
            <a:r>
              <a:rPr lang="en-US" sz="2800" dirty="0" smtClean="0">
                <a:ln w="18415" cmpd="sng">
                  <a:noFill/>
                  <a:prstDash val="solid"/>
                </a:ln>
                <a:effectLst>
                  <a:outerShdw blurRad="63500" dir="3600000" algn="tl" rotWithShape="0">
                    <a:srgbClr val="000000">
                      <a:alpha val="70000"/>
                    </a:srgbClr>
                  </a:outerShdw>
                </a:effectLst>
              </a:rPr>
              <a:t>Paul an apostle of Jesus Christ by the will of God &amp;  Timothy</a:t>
            </a:r>
          </a:p>
          <a:p>
            <a:pPr marL="457200" indent="-457200"/>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Sent To Colossians Who Were:  </a:t>
            </a:r>
          </a:p>
          <a:p>
            <a:pPr marL="457200" indent="-457200">
              <a:buClr>
                <a:schemeClr val="accent6">
                  <a:lumMod val="75000"/>
                </a:schemeClr>
              </a:buClr>
              <a:buFont typeface="Wingdings 2" pitchFamily="18" charset="2"/>
              <a:buChar char="è"/>
            </a:pPr>
            <a:r>
              <a:rPr lang="en-US" sz="2800" dirty="0" smtClean="0">
                <a:ln w="18415" cmpd="sng">
                  <a:noFill/>
                  <a:prstDash val="solid"/>
                </a:ln>
                <a:effectLst>
                  <a:outerShdw blurRad="63500" dir="3600000" algn="tl" rotWithShape="0">
                    <a:srgbClr val="000000">
                      <a:alpha val="70000"/>
                    </a:srgbClr>
                  </a:outerShdw>
                </a:effectLst>
              </a:rPr>
              <a:t>Saints – </a:t>
            </a:r>
            <a:r>
              <a:rPr lang="en-US" sz="2800" i="1" dirty="0" smtClean="0">
                <a:ln w="18415" cmpd="sng">
                  <a:noFill/>
                  <a:prstDash val="solid"/>
                </a:ln>
                <a:effectLst>
                  <a:outerShdw blurRad="63500" dir="3600000" algn="tl" rotWithShape="0">
                    <a:srgbClr val="000000">
                      <a:alpha val="70000"/>
                    </a:srgbClr>
                  </a:outerShdw>
                </a:effectLst>
              </a:rPr>
              <a:t>(Separation)</a:t>
            </a:r>
          </a:p>
          <a:p>
            <a:pPr marL="457200" indent="-457200">
              <a:buClr>
                <a:schemeClr val="accent6">
                  <a:lumMod val="75000"/>
                </a:schemeClr>
              </a:buClr>
              <a:buFont typeface="Wingdings 2" pitchFamily="18" charset="2"/>
              <a:buChar char="è"/>
            </a:pPr>
            <a:r>
              <a:rPr lang="en-US" sz="2800" dirty="0" smtClean="0">
                <a:ln w="18415" cmpd="sng">
                  <a:noFill/>
                  <a:prstDash val="solid"/>
                </a:ln>
                <a:effectLst>
                  <a:outerShdw blurRad="63500" dir="3600000" algn="tl" rotWithShape="0">
                    <a:srgbClr val="000000">
                      <a:alpha val="70000"/>
                    </a:srgbClr>
                  </a:outerShdw>
                </a:effectLst>
              </a:rPr>
              <a:t>Faithful – </a:t>
            </a:r>
            <a:r>
              <a:rPr lang="en-US" sz="2800" i="1" dirty="0" smtClean="0">
                <a:ln w="18415" cmpd="sng">
                  <a:noFill/>
                  <a:prstDash val="solid"/>
                </a:ln>
                <a:effectLst>
                  <a:outerShdw blurRad="63500" dir="3600000" algn="tl" rotWithShape="0">
                    <a:srgbClr val="000000">
                      <a:alpha val="70000"/>
                    </a:srgbClr>
                  </a:outerShdw>
                </a:effectLst>
              </a:rPr>
              <a:t>(Commitment)</a:t>
            </a:r>
          </a:p>
          <a:p>
            <a:pPr marL="457200" indent="-457200">
              <a:buClr>
                <a:schemeClr val="accent6">
                  <a:lumMod val="75000"/>
                </a:schemeClr>
              </a:buClr>
              <a:buFont typeface="Wingdings 2" pitchFamily="18" charset="2"/>
              <a:buChar char="è"/>
            </a:pPr>
            <a:r>
              <a:rPr lang="en-US" sz="2800" dirty="0" smtClean="0">
                <a:ln w="18415" cmpd="sng">
                  <a:noFill/>
                  <a:prstDash val="solid"/>
                </a:ln>
                <a:effectLst>
                  <a:outerShdw blurRad="63500" dir="3600000" algn="tl" rotWithShape="0">
                    <a:srgbClr val="000000">
                      <a:alpha val="70000"/>
                    </a:srgbClr>
                  </a:outerShdw>
                </a:effectLst>
              </a:rPr>
              <a:t>Brethren – </a:t>
            </a:r>
            <a:r>
              <a:rPr lang="en-US" sz="2800" i="1" dirty="0" smtClean="0">
                <a:ln w="18415" cmpd="sng">
                  <a:noFill/>
                  <a:prstDash val="solid"/>
                </a:ln>
                <a:effectLst>
                  <a:outerShdw blurRad="63500" dir="3600000" algn="tl" rotWithShape="0">
                    <a:srgbClr val="000000">
                      <a:alpha val="70000"/>
                    </a:srgbClr>
                  </a:outerShdw>
                </a:effectLst>
              </a:rPr>
              <a:t>(Family)</a:t>
            </a:r>
          </a:p>
          <a:p>
            <a:pPr marL="457200" indent="-457200">
              <a:buClr>
                <a:schemeClr val="accent6">
                  <a:lumMod val="75000"/>
                </a:schemeClr>
              </a:buClr>
              <a:buFont typeface="Wingdings 2" pitchFamily="18" charset="2"/>
              <a:buChar char="è"/>
            </a:pPr>
            <a:r>
              <a:rPr lang="en-US" sz="2800" dirty="0" smtClean="0">
                <a:ln w="18415" cmpd="sng">
                  <a:noFill/>
                  <a:prstDash val="solid"/>
                </a:ln>
                <a:effectLst>
                  <a:outerShdw blurRad="63500" dir="3600000" algn="tl" rotWithShape="0">
                    <a:srgbClr val="000000">
                      <a:alpha val="70000"/>
                    </a:srgbClr>
                  </a:outerShdw>
                </a:effectLst>
              </a:rPr>
              <a:t>In Christ – </a:t>
            </a:r>
            <a:r>
              <a:rPr lang="en-US" sz="2800" i="1" dirty="0" smtClean="0">
                <a:ln w="18415" cmpd="sng">
                  <a:noFill/>
                  <a:prstDash val="solid"/>
                </a:ln>
                <a:effectLst>
                  <a:outerShdw blurRad="63500" dir="3600000" algn="tl" rotWithShape="0">
                    <a:srgbClr val="000000">
                      <a:alpha val="70000"/>
                    </a:srgbClr>
                  </a:outerShdw>
                </a:effectLst>
              </a:rPr>
              <a:t>(Sphere)</a:t>
            </a:r>
          </a:p>
        </p:txBody>
      </p:sp>
      <p:sp>
        <p:nvSpPr>
          <p:cNvPr id="7" name="Rectangle 6"/>
          <p:cNvSpPr/>
          <p:nvPr/>
        </p:nvSpPr>
        <p:spPr>
          <a:xfrm>
            <a:off x="4114800" y="1447800"/>
            <a:ext cx="48006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Salutation (vv. 1-2)</a:t>
            </a:r>
            <a:endParaRPr lang="en-US" sz="4000" b="1" dirty="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2C84A07D-6E5D-4564-A3A1-66F7460FAF94}" type="slidenum">
              <a:rPr lang="en-US" smtClean="0"/>
              <a:pPr/>
              <a:t>10</a:t>
            </a:fld>
            <a:endParaRPr lang="en-US"/>
          </a:p>
        </p:txBody>
      </p:sp>
      <p:sp>
        <p:nvSpPr>
          <p:cNvPr id="12" name="Footer Placeholder 11"/>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7"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6" name="Round Diagonal Corner Rectangle 5"/>
          <p:cNvSpPr/>
          <p:nvPr/>
        </p:nvSpPr>
        <p:spPr>
          <a:xfrm>
            <a:off x="3733800" y="2133600"/>
            <a:ext cx="5257800" cy="4495800"/>
          </a:xfrm>
          <a:prstGeom prst="round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3" name="Rectangle 2"/>
          <p:cNvSpPr/>
          <p:nvPr/>
        </p:nvSpPr>
        <p:spPr>
          <a:xfrm>
            <a:off x="3962400" y="2289750"/>
            <a:ext cx="4953000" cy="4339650"/>
          </a:xfrm>
          <a:prstGeom prst="rect">
            <a:avLst/>
          </a:prstGeom>
        </p:spPr>
        <p:txBody>
          <a:bodyPr wrap="square">
            <a:spAutoFit/>
          </a:bodyPr>
          <a:lstStyle/>
          <a:p>
            <a:pPr marL="457200" indent="-457200"/>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Grace to You – (2b)</a:t>
            </a:r>
          </a:p>
          <a:p>
            <a:pPr marL="457200" indent="-457200">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Free and unmerited favor – (Eph 2:8; Titus 2:11,12)</a:t>
            </a:r>
          </a:p>
          <a:p>
            <a:pPr marL="457200" indent="-457200">
              <a:buClr>
                <a:schemeClr val="accent6">
                  <a:lumMod val="75000"/>
                </a:schemeClr>
              </a:buClr>
            </a:pPr>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And Peace – (2b)</a:t>
            </a:r>
          </a:p>
          <a:p>
            <a:pPr marL="457200" indent="-457200">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Tranquility, wholeness, and well being. (3:15; </a:t>
            </a:r>
            <a:r>
              <a:rPr lang="en-US" sz="2400" dirty="0" err="1" smtClean="0">
                <a:ln w="18415" cmpd="sng">
                  <a:noFill/>
                  <a:prstDash val="solid"/>
                </a:ln>
                <a:effectLst>
                  <a:outerShdw blurRad="63500" dir="3600000" algn="tl" rotWithShape="0">
                    <a:srgbClr val="000000">
                      <a:alpha val="70000"/>
                    </a:srgbClr>
                  </a:outerShdw>
                </a:effectLst>
              </a:rPr>
              <a:t>Phili</a:t>
            </a:r>
            <a:r>
              <a:rPr lang="en-US" sz="2400" dirty="0" smtClean="0">
                <a:ln w="18415" cmpd="sng">
                  <a:noFill/>
                  <a:prstDash val="solid"/>
                </a:ln>
                <a:effectLst>
                  <a:outerShdw blurRad="63500" dir="3600000" algn="tl" rotWithShape="0">
                    <a:srgbClr val="000000">
                      <a:alpha val="70000"/>
                    </a:srgbClr>
                  </a:outerShdw>
                </a:effectLst>
              </a:rPr>
              <a:t> 4:7)</a:t>
            </a:r>
          </a:p>
          <a:p>
            <a:pPr marL="457200" indent="-457200">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Results from grace - </a:t>
            </a:r>
          </a:p>
          <a:p>
            <a:pPr marL="457200" indent="-457200">
              <a:buClr>
                <a:schemeClr val="accent6">
                  <a:lumMod val="75000"/>
                </a:schemeClr>
              </a:buClr>
            </a:pPr>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From God our Father – (2b)</a:t>
            </a:r>
          </a:p>
          <a:p>
            <a:pPr marL="457200" indent="-457200">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Christians are born into the family of God and are to imitate Him – (</a:t>
            </a:r>
            <a:r>
              <a:rPr lang="en-US" sz="2400" dirty="0" err="1" smtClean="0">
                <a:ln w="18415" cmpd="sng">
                  <a:noFill/>
                  <a:prstDash val="solid"/>
                </a:ln>
                <a:effectLst>
                  <a:outerShdw blurRad="63500" dir="3600000" algn="tl" rotWithShape="0">
                    <a:srgbClr val="000000">
                      <a:alpha val="70000"/>
                    </a:srgbClr>
                  </a:outerShdw>
                </a:effectLst>
              </a:rPr>
              <a:t>Ehp</a:t>
            </a:r>
            <a:r>
              <a:rPr lang="en-US" sz="2400" dirty="0" smtClean="0">
                <a:ln w="18415" cmpd="sng">
                  <a:noFill/>
                  <a:prstDash val="solid"/>
                </a:ln>
                <a:effectLst>
                  <a:outerShdw blurRad="63500" dir="3600000" algn="tl" rotWithShape="0">
                    <a:srgbClr val="000000">
                      <a:alpha val="70000"/>
                    </a:srgbClr>
                  </a:outerShdw>
                </a:effectLst>
              </a:rPr>
              <a:t> 5:1).</a:t>
            </a:r>
            <a:endParaRPr lang="en-US" sz="2800" dirty="0" smtClean="0">
              <a:ln w="18415" cmpd="sng">
                <a:noFill/>
                <a:prstDash val="solid"/>
              </a:ln>
              <a:effectLst>
                <a:outerShdw blurRad="63500" dir="3600000" algn="tl" rotWithShape="0">
                  <a:srgbClr val="000000">
                    <a:alpha val="70000"/>
                  </a:srgbClr>
                </a:outerShdw>
              </a:effectLst>
            </a:endParaRPr>
          </a:p>
        </p:txBody>
      </p:sp>
      <p:sp>
        <p:nvSpPr>
          <p:cNvPr id="8" name="Rectangle 7"/>
          <p:cNvSpPr/>
          <p:nvPr/>
        </p:nvSpPr>
        <p:spPr>
          <a:xfrm>
            <a:off x="4114800" y="1447800"/>
            <a:ext cx="48006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Salutation (vv. 1-2)</a:t>
            </a:r>
            <a:endParaRPr lang="en-US" sz="4000" b="1" dirty="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2C84A07D-6E5D-4564-A3A1-66F7460FAF94}" type="slidenum">
              <a:rPr lang="en-US" smtClean="0"/>
              <a:pPr/>
              <a:t>11</a:t>
            </a:fld>
            <a:endParaRPr lang="en-US"/>
          </a:p>
        </p:txBody>
      </p:sp>
      <p:sp>
        <p:nvSpPr>
          <p:cNvPr id="11" name="Footer Placeholder 10"/>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6" name="Round Diagonal Corner Rectangle 5"/>
          <p:cNvSpPr/>
          <p:nvPr/>
        </p:nvSpPr>
        <p:spPr>
          <a:xfrm>
            <a:off x="3733800" y="2133600"/>
            <a:ext cx="5257800" cy="4495800"/>
          </a:xfrm>
          <a:prstGeom prst="round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3" name="Rectangle 2"/>
          <p:cNvSpPr/>
          <p:nvPr/>
        </p:nvSpPr>
        <p:spPr>
          <a:xfrm>
            <a:off x="3962400" y="2286000"/>
            <a:ext cx="4953000" cy="4401205"/>
          </a:xfrm>
          <a:prstGeom prst="rect">
            <a:avLst/>
          </a:prstGeom>
        </p:spPr>
        <p:txBody>
          <a:bodyPr wrap="square">
            <a:spAutoFit/>
          </a:bodyPr>
          <a:lstStyle/>
          <a:p>
            <a:pPr marL="457200" indent="-457200"/>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Worthy of Thanksgiving -</a:t>
            </a:r>
          </a:p>
          <a:p>
            <a:pPr marL="457200" indent="-457200">
              <a:buClr>
                <a:schemeClr val="accent6">
                  <a:lumMod val="75000"/>
                </a:schemeClr>
              </a:buClr>
              <a:buFont typeface="Wingdings 2" pitchFamily="18" charset="2"/>
              <a:buChar char=""/>
            </a:pPr>
            <a:r>
              <a:rPr lang="en-US" sz="2800" dirty="0" smtClean="0">
                <a:ln w="18415" cmpd="sng">
                  <a:noFill/>
                  <a:prstDash val="solid"/>
                </a:ln>
                <a:effectLst>
                  <a:outerShdw blurRad="63500" dir="3600000" algn="tl" rotWithShape="0">
                    <a:srgbClr val="000000">
                      <a:alpha val="70000"/>
                    </a:srgbClr>
                  </a:outerShdw>
                </a:effectLst>
              </a:rPr>
              <a:t>Paul gave God thanks for them – (3)</a:t>
            </a:r>
          </a:p>
          <a:p>
            <a:pPr marL="457200" indent="-457200">
              <a:buClr>
                <a:schemeClr val="accent6">
                  <a:lumMod val="75000"/>
                </a:schemeClr>
              </a:buClr>
              <a:buFont typeface="Wingdings 2" pitchFamily="18" charset="2"/>
              <a:buChar char=""/>
            </a:pPr>
            <a:r>
              <a:rPr lang="en-US" sz="2800" dirty="0" smtClean="0">
                <a:ln w="18415" cmpd="sng">
                  <a:noFill/>
                  <a:prstDash val="solid"/>
                </a:ln>
                <a:effectLst>
                  <a:outerShdw blurRad="63500" dir="3600000" algn="tl" rotWithShape="0">
                    <a:srgbClr val="000000">
                      <a:alpha val="70000"/>
                    </a:srgbClr>
                  </a:outerShdw>
                </a:effectLst>
              </a:rPr>
              <a:t>Paul prayed for them – (3)</a:t>
            </a:r>
          </a:p>
          <a:p>
            <a:pPr marL="457200" indent="-457200">
              <a:buClr>
                <a:schemeClr val="accent6">
                  <a:lumMod val="75000"/>
                </a:schemeClr>
              </a:buClr>
            </a:pPr>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Worthy of Commendation</a:t>
            </a:r>
          </a:p>
          <a:p>
            <a:pPr marL="457200" indent="-457200">
              <a:buClr>
                <a:schemeClr val="accent6">
                  <a:lumMod val="75000"/>
                </a:schemeClr>
              </a:buClr>
              <a:buFont typeface="Wingdings 2" pitchFamily="18" charset="2"/>
              <a:buChar char=""/>
            </a:pPr>
            <a:r>
              <a:rPr lang="en-US" sz="2800" dirty="0" smtClean="0">
                <a:ln w="18415" cmpd="sng">
                  <a:noFill/>
                  <a:prstDash val="solid"/>
                </a:ln>
                <a:effectLst>
                  <a:outerShdw blurRad="63500" dir="3600000" algn="tl" rotWithShape="0">
                    <a:srgbClr val="000000">
                      <a:alpha val="70000"/>
                    </a:srgbClr>
                  </a:outerShdw>
                </a:effectLst>
              </a:rPr>
              <a:t>Paul had heard of their faith in Christ – (4; 2:5-7)</a:t>
            </a:r>
          </a:p>
          <a:p>
            <a:pPr marL="457200" indent="-457200">
              <a:buClr>
                <a:schemeClr val="accent6">
                  <a:lumMod val="75000"/>
                </a:schemeClr>
              </a:buClr>
              <a:buFont typeface="Wingdings 2" pitchFamily="18" charset="2"/>
              <a:buChar char=""/>
            </a:pPr>
            <a:r>
              <a:rPr lang="en-US" sz="2800" dirty="0" smtClean="0">
                <a:ln w="18415" cmpd="sng">
                  <a:noFill/>
                  <a:prstDash val="solid"/>
                </a:ln>
                <a:effectLst>
                  <a:outerShdw blurRad="63500" dir="3600000" algn="tl" rotWithShape="0">
                    <a:srgbClr val="000000">
                      <a:alpha val="70000"/>
                    </a:srgbClr>
                  </a:outerShdw>
                </a:effectLst>
              </a:rPr>
              <a:t>Paul had heard of their love for all the saints– (4; </a:t>
            </a:r>
            <a:r>
              <a:rPr lang="en-US" sz="2800" dirty="0" err="1" smtClean="0">
                <a:ln w="18415" cmpd="sng">
                  <a:noFill/>
                  <a:prstDash val="solid"/>
                </a:ln>
                <a:effectLst>
                  <a:outerShdw blurRad="63500" dir="3600000" algn="tl" rotWithShape="0">
                    <a:srgbClr val="000000">
                      <a:alpha val="70000"/>
                    </a:srgbClr>
                  </a:outerShdw>
                </a:effectLst>
              </a:rPr>
              <a:t>cf</a:t>
            </a:r>
            <a:r>
              <a:rPr lang="en-US" sz="2800" dirty="0" smtClean="0">
                <a:ln w="18415" cmpd="sng">
                  <a:noFill/>
                  <a:prstDash val="solid"/>
                </a:ln>
                <a:effectLst>
                  <a:outerShdw blurRad="63500" dir="3600000" algn="tl" rotWithShape="0">
                    <a:srgbClr val="000000">
                      <a:alpha val="70000"/>
                    </a:srgbClr>
                  </a:outerShdw>
                </a:effectLst>
              </a:rPr>
              <a:t> 1 </a:t>
            </a:r>
            <a:r>
              <a:rPr lang="en-US" sz="2800" dirty="0" err="1" smtClean="0">
                <a:ln w="18415" cmpd="sng">
                  <a:noFill/>
                  <a:prstDash val="solid"/>
                </a:ln>
                <a:effectLst>
                  <a:outerShdw blurRad="63500" dir="3600000" algn="tl" rotWithShape="0">
                    <a:srgbClr val="000000">
                      <a:alpha val="70000"/>
                    </a:srgbClr>
                  </a:outerShdw>
                </a:effectLst>
              </a:rPr>
              <a:t>Thes</a:t>
            </a:r>
            <a:r>
              <a:rPr lang="en-US" sz="2800" dirty="0" smtClean="0">
                <a:ln w="18415" cmpd="sng">
                  <a:noFill/>
                  <a:prstDash val="solid"/>
                </a:ln>
                <a:effectLst>
                  <a:outerShdw blurRad="63500" dir="3600000" algn="tl" rotWithShape="0">
                    <a:srgbClr val="000000">
                      <a:alpha val="70000"/>
                    </a:srgbClr>
                  </a:outerShdw>
                </a:effectLst>
              </a:rPr>
              <a:t> 4:9-10; Gal 5:6)</a:t>
            </a:r>
          </a:p>
        </p:txBody>
      </p:sp>
      <p:sp>
        <p:nvSpPr>
          <p:cNvPr id="7" name="Rectangle 6"/>
          <p:cNvSpPr/>
          <p:nvPr/>
        </p:nvSpPr>
        <p:spPr>
          <a:xfrm>
            <a:off x="4114800" y="1447800"/>
            <a:ext cx="48006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Reputation (vv. 3-4)</a:t>
            </a:r>
            <a:endParaRPr lang="en-US" sz="3600" b="1" dirty="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2C84A07D-6E5D-4564-A3A1-66F7460FAF94}" type="slidenum">
              <a:rPr lang="en-US" smtClean="0"/>
              <a:pPr/>
              <a:t>12</a:t>
            </a:fld>
            <a:endParaRPr lang="en-US"/>
          </a:p>
        </p:txBody>
      </p:sp>
      <p:sp>
        <p:nvSpPr>
          <p:cNvPr id="10" name="Footer Placeholder 9"/>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6" name="Round Diagonal Corner Rectangle 5"/>
          <p:cNvSpPr/>
          <p:nvPr/>
        </p:nvSpPr>
        <p:spPr>
          <a:xfrm>
            <a:off x="3276600" y="2133600"/>
            <a:ext cx="5715000" cy="4495800"/>
          </a:xfrm>
          <a:prstGeom prst="round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3" name="Rectangle 2"/>
          <p:cNvSpPr/>
          <p:nvPr/>
        </p:nvSpPr>
        <p:spPr>
          <a:xfrm>
            <a:off x="3352800" y="2209800"/>
            <a:ext cx="5638800" cy="4124206"/>
          </a:xfrm>
          <a:prstGeom prst="rect">
            <a:avLst/>
          </a:prstGeom>
        </p:spPr>
        <p:txBody>
          <a:bodyPr wrap="square">
            <a:spAutoFit/>
          </a:bodyPr>
          <a:lstStyle/>
          <a:p>
            <a:pPr algn="ctr">
              <a:spcBef>
                <a:spcPts val="600"/>
              </a:spcBef>
            </a:pPr>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Because Of The Hope Which Is Laid Up For You In Heaven– (5)</a:t>
            </a:r>
          </a:p>
          <a:p>
            <a:pPr marL="457200" indent="-457200">
              <a:spcBef>
                <a:spcPts val="600"/>
              </a:spcBef>
              <a:buClr>
                <a:schemeClr val="accent6">
                  <a:lumMod val="75000"/>
                </a:schemeClr>
              </a:buClr>
              <a:buFont typeface="Wingdings 2" pitchFamily="18" charset="2"/>
              <a:buChar char=""/>
            </a:pPr>
            <a:r>
              <a:rPr lang="en-US" sz="2800" dirty="0" smtClean="0">
                <a:ln w="18415" cmpd="sng">
                  <a:noFill/>
                  <a:prstDash val="solid"/>
                </a:ln>
                <a:effectLst>
                  <a:outerShdw blurRad="63500" dir="3600000" algn="tl" rotWithShape="0">
                    <a:srgbClr val="000000">
                      <a:alpha val="70000"/>
                    </a:srgbClr>
                  </a:outerShdw>
                </a:effectLst>
              </a:rPr>
              <a:t>Their hope was the basis of their faith and love – i.e. God’s promises motivated them to faithful service -</a:t>
            </a:r>
          </a:p>
          <a:p>
            <a:pPr marL="457200" indent="-457200">
              <a:spcBef>
                <a:spcPts val="600"/>
              </a:spcBef>
              <a:buClr>
                <a:schemeClr val="accent6">
                  <a:lumMod val="75000"/>
                </a:schemeClr>
              </a:buClr>
              <a:buFont typeface="Wingdings 2" pitchFamily="18" charset="2"/>
              <a:buChar char=""/>
            </a:pPr>
            <a:r>
              <a:rPr lang="en-US" sz="2800" dirty="0" smtClean="0">
                <a:ln w="18415" cmpd="sng">
                  <a:noFill/>
                  <a:prstDash val="solid"/>
                </a:ln>
                <a:effectLst>
                  <a:outerShdw blurRad="63500" dir="3600000" algn="tl" rotWithShape="0">
                    <a:srgbClr val="000000">
                      <a:alpha val="70000"/>
                    </a:srgbClr>
                  </a:outerShdw>
                </a:effectLst>
              </a:rPr>
              <a:t>This is the hope that they were careful not to be moved away from – (1:23)</a:t>
            </a:r>
          </a:p>
        </p:txBody>
      </p:sp>
      <p:sp>
        <p:nvSpPr>
          <p:cNvPr id="7" name="Rectangle 6"/>
          <p:cNvSpPr/>
          <p:nvPr/>
        </p:nvSpPr>
        <p:spPr>
          <a:xfrm>
            <a:off x="4114800" y="1447800"/>
            <a:ext cx="48006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Motivation (</a:t>
            </a:r>
            <a:r>
              <a:rPr lang="en-US" sz="3600" b="1" dirty="0" err="1"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vss</a:t>
            </a:r>
            <a:r>
              <a:rPr lang="en-US" sz="3600" b="1" dirty="0"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 5-8)</a:t>
            </a:r>
            <a:endParaRPr lang="en-US" sz="3600" b="1" dirty="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2C84A07D-6E5D-4564-A3A1-66F7460FAF94}" type="slidenum">
              <a:rPr lang="en-US" smtClean="0"/>
              <a:pPr/>
              <a:t>13</a:t>
            </a:fld>
            <a:endParaRPr lang="en-US"/>
          </a:p>
        </p:txBody>
      </p:sp>
      <p:sp>
        <p:nvSpPr>
          <p:cNvPr id="10" name="Footer Placeholder 9"/>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6" name="Round Diagonal Corner Rectangle 5"/>
          <p:cNvSpPr/>
          <p:nvPr/>
        </p:nvSpPr>
        <p:spPr>
          <a:xfrm>
            <a:off x="3962400" y="2133600"/>
            <a:ext cx="5029200" cy="4495800"/>
          </a:xfrm>
          <a:prstGeom prst="round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3" name="Rectangle 2"/>
          <p:cNvSpPr/>
          <p:nvPr/>
        </p:nvSpPr>
        <p:spPr>
          <a:xfrm>
            <a:off x="4114800" y="2209800"/>
            <a:ext cx="4876800" cy="4185761"/>
          </a:xfrm>
          <a:prstGeom prst="rect">
            <a:avLst/>
          </a:prstGeom>
        </p:spPr>
        <p:txBody>
          <a:bodyPr wrap="square">
            <a:spAutoFit/>
          </a:bodyPr>
          <a:lstStyle/>
          <a:p>
            <a:pPr algn="ctr">
              <a:spcBef>
                <a:spcPts val="600"/>
              </a:spcBef>
            </a:pPr>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How They Gained Their Faith, Love and Hope– (5-7)</a:t>
            </a:r>
          </a:p>
          <a:p>
            <a:pPr marL="457200" indent="-457200">
              <a:spcBef>
                <a:spcPts val="600"/>
              </a:spcBef>
              <a:buClr>
                <a:schemeClr val="accent6">
                  <a:lumMod val="75000"/>
                </a:schemeClr>
              </a:buClr>
              <a:buFont typeface="Wingdings 2" pitchFamily="18" charset="2"/>
              <a:buChar char=""/>
            </a:pPr>
            <a:r>
              <a:rPr lang="en-US" sz="2500" dirty="0" smtClean="0">
                <a:ln w="18415" cmpd="sng">
                  <a:noFill/>
                  <a:prstDash val="solid"/>
                </a:ln>
                <a:effectLst>
                  <a:outerShdw blurRad="63500" dir="3600000" algn="tl" rotWithShape="0">
                    <a:srgbClr val="000000">
                      <a:alpha val="70000"/>
                    </a:srgbClr>
                  </a:outerShdw>
                </a:effectLst>
              </a:rPr>
              <a:t>They HEARD “the word of the truth of the gospel” – (Rom 10:14-17; 1 </a:t>
            </a:r>
            <a:r>
              <a:rPr lang="en-US" sz="2500" dirty="0" err="1" smtClean="0">
                <a:ln w="18415" cmpd="sng">
                  <a:noFill/>
                  <a:prstDash val="solid"/>
                </a:ln>
                <a:effectLst>
                  <a:outerShdw blurRad="63500" dir="3600000" algn="tl" rotWithShape="0">
                    <a:srgbClr val="000000">
                      <a:alpha val="70000"/>
                    </a:srgbClr>
                  </a:outerShdw>
                </a:effectLst>
              </a:rPr>
              <a:t>Cor</a:t>
            </a:r>
            <a:r>
              <a:rPr lang="en-US" sz="2500" dirty="0" smtClean="0">
                <a:ln w="18415" cmpd="sng">
                  <a:noFill/>
                  <a:prstDash val="solid"/>
                </a:ln>
                <a:effectLst>
                  <a:outerShdw blurRad="63500" dir="3600000" algn="tl" rotWithShape="0">
                    <a:srgbClr val="000000">
                      <a:alpha val="70000"/>
                    </a:srgbClr>
                  </a:outerShdw>
                </a:effectLst>
              </a:rPr>
              <a:t> 1:18,21; Eph 1:13)</a:t>
            </a:r>
            <a:endParaRPr lang="en-US" sz="2500" dirty="0" smtClean="0"/>
          </a:p>
          <a:p>
            <a:pPr marL="457200" indent="-457200">
              <a:spcBef>
                <a:spcPts val="600"/>
              </a:spcBef>
              <a:buClr>
                <a:schemeClr val="accent6">
                  <a:lumMod val="75000"/>
                </a:schemeClr>
              </a:buClr>
              <a:buFont typeface="Wingdings 2" pitchFamily="18" charset="2"/>
              <a:buChar char=""/>
            </a:pPr>
            <a:r>
              <a:rPr lang="en-US" sz="2500" dirty="0" smtClean="0">
                <a:ln w="18415" cmpd="sng">
                  <a:noFill/>
                  <a:prstDash val="solid"/>
                </a:ln>
                <a:effectLst>
                  <a:outerShdw blurRad="63500" dir="3600000" algn="tl" rotWithShape="0">
                    <a:srgbClr val="000000">
                      <a:alpha val="70000"/>
                    </a:srgbClr>
                  </a:outerShdw>
                </a:effectLst>
              </a:rPr>
              <a:t>This gospel was bringing forth fruit among them and throughout the world – (vs. 6; Ro 10:18; </a:t>
            </a:r>
            <a:r>
              <a:rPr lang="en-US" sz="2500" dirty="0" err="1" smtClean="0">
                <a:ln w="18415" cmpd="sng">
                  <a:noFill/>
                  <a:prstDash val="solid"/>
                </a:ln>
                <a:effectLst>
                  <a:outerShdw blurRad="63500" dir="3600000" algn="tl" rotWithShape="0">
                    <a:srgbClr val="000000">
                      <a:alpha val="70000"/>
                    </a:srgbClr>
                  </a:outerShdw>
                </a:effectLst>
              </a:rPr>
              <a:t>Jn</a:t>
            </a:r>
            <a:r>
              <a:rPr lang="en-US" sz="2500" dirty="0" smtClean="0">
                <a:ln w="18415" cmpd="sng">
                  <a:noFill/>
                  <a:prstDash val="solid"/>
                </a:ln>
                <a:effectLst>
                  <a:outerShdw blurRad="63500" dir="3600000" algn="tl" rotWithShape="0">
                    <a:srgbClr val="000000">
                      <a:alpha val="70000"/>
                    </a:srgbClr>
                  </a:outerShdw>
                </a:effectLst>
              </a:rPr>
              <a:t> 15:8; Gal 5:22,23)</a:t>
            </a:r>
          </a:p>
        </p:txBody>
      </p:sp>
      <p:sp>
        <p:nvSpPr>
          <p:cNvPr id="7" name="Rectangle 6"/>
          <p:cNvSpPr/>
          <p:nvPr/>
        </p:nvSpPr>
        <p:spPr>
          <a:xfrm>
            <a:off x="2971800" y="1447800"/>
            <a:ext cx="61722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Source of Their Fruit (</a:t>
            </a:r>
            <a:r>
              <a:rPr lang="en-US" sz="3600" b="1" dirty="0" err="1"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vss</a:t>
            </a:r>
            <a:r>
              <a:rPr lang="en-US" sz="3600" b="1" dirty="0"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 5-8)</a:t>
            </a:r>
            <a:endParaRPr lang="en-US" sz="3600" b="1" dirty="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2C84A07D-6E5D-4564-A3A1-66F7460FAF94}" type="slidenum">
              <a:rPr lang="en-US" smtClean="0"/>
              <a:pPr/>
              <a:t>14</a:t>
            </a:fld>
            <a:endParaRPr lang="en-US"/>
          </a:p>
        </p:txBody>
      </p:sp>
      <p:sp>
        <p:nvSpPr>
          <p:cNvPr id="10" name="Footer Placeholder 9"/>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6" name="Round Diagonal Corner Rectangle 5"/>
          <p:cNvSpPr/>
          <p:nvPr/>
        </p:nvSpPr>
        <p:spPr>
          <a:xfrm>
            <a:off x="3962400" y="2133600"/>
            <a:ext cx="5029200" cy="4495800"/>
          </a:xfrm>
          <a:prstGeom prst="round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3" name="Rectangle 2"/>
          <p:cNvSpPr/>
          <p:nvPr/>
        </p:nvSpPr>
        <p:spPr>
          <a:xfrm>
            <a:off x="4114800" y="2209800"/>
            <a:ext cx="4876800" cy="4431983"/>
          </a:xfrm>
          <a:prstGeom prst="rect">
            <a:avLst/>
          </a:prstGeom>
        </p:spPr>
        <p:txBody>
          <a:bodyPr wrap="square">
            <a:spAutoFit/>
          </a:bodyPr>
          <a:lstStyle/>
          <a:p>
            <a:pPr algn="ctr">
              <a:spcBef>
                <a:spcPts val="600"/>
              </a:spcBef>
            </a:pPr>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How They Gained Their Faith, Love and Hope– (5-7)</a:t>
            </a:r>
          </a:p>
          <a:p>
            <a:pPr marL="457200" indent="-457200">
              <a:spcBef>
                <a:spcPts val="600"/>
              </a:spcBef>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They had heard and had come to understand “the grace of God in truth” through </a:t>
            </a:r>
            <a:r>
              <a:rPr lang="en-US" sz="2400" dirty="0" err="1" smtClean="0">
                <a:ln w="18415" cmpd="sng">
                  <a:noFill/>
                  <a:prstDash val="solid"/>
                </a:ln>
                <a:effectLst>
                  <a:outerShdw blurRad="63500" dir="3600000" algn="tl" rotWithShape="0">
                    <a:srgbClr val="000000">
                      <a:alpha val="70000"/>
                    </a:srgbClr>
                  </a:outerShdw>
                </a:effectLst>
              </a:rPr>
              <a:t>Epaphras</a:t>
            </a:r>
            <a:r>
              <a:rPr lang="en-US" sz="2400" dirty="0" smtClean="0">
                <a:ln w="18415" cmpd="sng">
                  <a:noFill/>
                  <a:prstDash val="solid"/>
                </a:ln>
                <a:effectLst>
                  <a:outerShdw blurRad="63500" dir="3600000" algn="tl" rotWithShape="0">
                    <a:srgbClr val="000000">
                      <a:alpha val="70000"/>
                    </a:srgbClr>
                  </a:outerShdw>
                </a:effectLst>
              </a:rPr>
              <a:t> – (6b,7; 2 Pet 1:3)</a:t>
            </a:r>
          </a:p>
          <a:p>
            <a:pPr marL="457200" indent="-457200">
              <a:spcBef>
                <a:spcPts val="600"/>
              </a:spcBef>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Those who truly understand the grace of God will more likely respond in grateful service to God – “love in the Spirit!” (1 </a:t>
            </a:r>
            <a:r>
              <a:rPr lang="en-US" sz="2400" dirty="0" err="1" smtClean="0">
                <a:ln w="18415" cmpd="sng">
                  <a:noFill/>
                  <a:prstDash val="solid"/>
                </a:ln>
                <a:effectLst>
                  <a:outerShdw blurRad="63500" dir="3600000" algn="tl" rotWithShape="0">
                    <a:srgbClr val="000000">
                      <a:alpha val="70000"/>
                    </a:srgbClr>
                  </a:outerShdw>
                </a:effectLst>
              </a:rPr>
              <a:t>Thes</a:t>
            </a:r>
            <a:r>
              <a:rPr lang="en-US" sz="2400" dirty="0" smtClean="0">
                <a:ln w="18415" cmpd="sng">
                  <a:noFill/>
                  <a:prstDash val="solid"/>
                </a:ln>
                <a:effectLst>
                  <a:outerShdw blurRad="63500" dir="3600000" algn="tl" rotWithShape="0">
                    <a:srgbClr val="000000">
                      <a:alpha val="70000"/>
                    </a:srgbClr>
                  </a:outerShdw>
                </a:effectLst>
              </a:rPr>
              <a:t> 2:13; 2 Pet 3:18)</a:t>
            </a:r>
          </a:p>
        </p:txBody>
      </p:sp>
      <p:sp>
        <p:nvSpPr>
          <p:cNvPr id="8" name="Rectangle 7"/>
          <p:cNvSpPr/>
          <p:nvPr/>
        </p:nvSpPr>
        <p:spPr>
          <a:xfrm>
            <a:off x="2971800" y="1447800"/>
            <a:ext cx="61722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Source of Their Fruit (</a:t>
            </a:r>
            <a:r>
              <a:rPr lang="en-US" sz="3600" b="1" dirty="0" err="1"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vss</a:t>
            </a:r>
            <a:r>
              <a:rPr lang="en-US" sz="3600" b="1" dirty="0" smtClean="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rPr>
              <a:t> 5-8)</a:t>
            </a:r>
            <a:endParaRPr lang="en-US" sz="3600" b="1" dirty="0">
              <a:ln w="11430"/>
              <a:solidFill>
                <a:schemeClr val="bg2">
                  <a:lumMod val="60000"/>
                  <a:lumOff val="40000"/>
                </a:schemeClr>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2C84A07D-6E5D-4564-A3A1-66F7460FAF94}" type="slidenum">
              <a:rPr lang="en-US" smtClean="0"/>
              <a:pPr/>
              <a:t>15</a:t>
            </a:fld>
            <a:endParaRPr lang="en-US"/>
          </a:p>
        </p:txBody>
      </p:sp>
      <p:sp>
        <p:nvSpPr>
          <p:cNvPr id="11" name="Footer Placeholder 10"/>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6" name="Round Diagonal Corner Rectangle 5"/>
          <p:cNvSpPr/>
          <p:nvPr/>
        </p:nvSpPr>
        <p:spPr>
          <a:xfrm>
            <a:off x="3962400" y="1600200"/>
            <a:ext cx="5029200" cy="5029200"/>
          </a:xfrm>
          <a:prstGeom prst="round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3" name="Rectangle 2"/>
          <p:cNvSpPr/>
          <p:nvPr/>
        </p:nvSpPr>
        <p:spPr>
          <a:xfrm>
            <a:off x="4114800" y="1828800"/>
            <a:ext cx="4876800" cy="4724370"/>
          </a:xfrm>
          <a:prstGeom prst="rect">
            <a:avLst/>
          </a:prstGeom>
        </p:spPr>
        <p:txBody>
          <a:bodyPr wrap="square">
            <a:spAutoFit/>
          </a:bodyPr>
          <a:lstStyle/>
          <a:p>
            <a:pPr algn="ctr">
              <a:spcBef>
                <a:spcPts val="600"/>
              </a:spcBef>
            </a:pPr>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The church at </a:t>
            </a:r>
            <a:r>
              <a:rPr lang="en-US" sz="2800" dirty="0" err="1" smtClean="0">
                <a:ln w="18415" cmpd="sng">
                  <a:noFill/>
                  <a:prstDash val="solid"/>
                </a:ln>
                <a:effectLst>
                  <a:outerShdw blurRad="63500" dir="3600000" algn="tl" rotWithShape="0">
                    <a:srgbClr val="000000">
                      <a:alpha val="70000"/>
                    </a:srgbClr>
                  </a:outerShdw>
                </a:effectLst>
                <a:latin typeface="Berlin Sans FB Demi" pitchFamily="34" charset="0"/>
              </a:rPr>
              <a:t>Colosse</a:t>
            </a:r>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 had admirable qualities, which we do well to emulate...</a:t>
            </a:r>
          </a:p>
          <a:p>
            <a:pPr marL="457200" indent="-457200">
              <a:spcBef>
                <a:spcPts val="600"/>
              </a:spcBef>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Do we have faith in Jesus?</a:t>
            </a:r>
          </a:p>
          <a:p>
            <a:pPr marL="457200" indent="-457200">
              <a:spcBef>
                <a:spcPts val="600"/>
              </a:spcBef>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Do we love the brethren?</a:t>
            </a:r>
          </a:p>
          <a:p>
            <a:pPr marL="457200" indent="-457200">
              <a:spcBef>
                <a:spcPts val="600"/>
              </a:spcBef>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Do we have the hope of eternal life?</a:t>
            </a:r>
          </a:p>
          <a:p>
            <a:pPr marL="457200" indent="-457200">
              <a:spcBef>
                <a:spcPts val="600"/>
              </a:spcBef>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Have you accepted the word of the truth of the gospel,</a:t>
            </a:r>
          </a:p>
          <a:p>
            <a:pPr marL="457200" indent="-457200">
              <a:spcBef>
                <a:spcPts val="600"/>
              </a:spcBef>
              <a:buClr>
                <a:schemeClr val="accent6">
                  <a:lumMod val="75000"/>
                </a:schemeClr>
              </a:buClr>
              <a:buFont typeface="Wingdings 2" pitchFamily="18" charset="2"/>
              <a:buChar char=""/>
            </a:pPr>
            <a:r>
              <a:rPr lang="en-US" sz="2400" dirty="0" smtClean="0">
                <a:ln w="18415" cmpd="sng">
                  <a:noFill/>
                  <a:prstDash val="solid"/>
                </a:ln>
                <a:effectLst>
                  <a:outerShdw blurRad="63500" dir="3600000" algn="tl" rotWithShape="0">
                    <a:srgbClr val="000000">
                      <a:alpha val="70000"/>
                    </a:srgbClr>
                  </a:outerShdw>
                </a:effectLst>
              </a:rPr>
              <a:t>That you may bring forth fruit unto God??</a:t>
            </a: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2C84A07D-6E5D-4564-A3A1-66F7460FAF94}" type="slidenum">
              <a:rPr lang="en-US" smtClean="0"/>
              <a:pPr/>
              <a:t>16</a:t>
            </a:fld>
            <a:endParaRPr lang="en-US"/>
          </a:p>
        </p:txBody>
      </p:sp>
      <p:sp>
        <p:nvSpPr>
          <p:cNvPr id="10" name="Footer Placeholder 9"/>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Slide Number Placeholder 3"/>
          <p:cNvSpPr>
            <a:spLocks noGrp="1"/>
          </p:cNvSpPr>
          <p:nvPr>
            <p:ph type="sldNum" sz="quarter" idx="12"/>
          </p:nvPr>
        </p:nvSpPr>
        <p:spPr/>
        <p:txBody>
          <a:bodyPr/>
          <a:lstStyle/>
          <a:p>
            <a:fld id="{2C84A07D-6E5D-4564-A3A1-66F7460FAF94}"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 y="0"/>
            <a:ext cx="9189881" cy="6858000"/>
          </a:xfrm>
          <a:prstGeom prst="rect">
            <a:avLst/>
          </a:prstGeom>
          <a:noFill/>
          <a:ln w="9525">
            <a:noFill/>
            <a:miter lim="800000"/>
            <a:headEnd/>
            <a:tailEnd/>
          </a:ln>
          <a:effectLst/>
        </p:spPr>
      </p:pic>
      <p:sp>
        <p:nvSpPr>
          <p:cNvPr id="3" name="Rectangle 2"/>
          <p:cNvSpPr/>
          <p:nvPr/>
        </p:nvSpPr>
        <p:spPr>
          <a:xfrm>
            <a:off x="533400" y="4419600"/>
            <a:ext cx="4495800" cy="1938992"/>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rPr>
              <a:t>LOCATION</a:t>
            </a:r>
          </a:p>
          <a:p>
            <a:pPr marL="457200" indent="-457200"/>
            <a:r>
              <a:rPr lang="en-US" sz="24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rPr>
              <a:t>1. 100 miles E of Ephesus in Asia Minor</a:t>
            </a:r>
          </a:p>
          <a:p>
            <a:pPr marL="457200" indent="-457200"/>
            <a:r>
              <a:rPr lang="en-US" sz="2400" dirty="0" smtClean="0">
                <a:ln w="18415" cmpd="sng">
                  <a:solidFill>
                    <a:srgbClr val="FFFFFF"/>
                  </a:solidFill>
                  <a:prstDash val="solid"/>
                </a:ln>
                <a:solidFill>
                  <a:srgbClr val="FFFFFF"/>
                </a:solidFill>
                <a:effectLst>
                  <a:outerShdw blurRad="50800" dist="38100" dir="10800000" algn="r" rotWithShape="0">
                    <a:prstClr val="black">
                      <a:alpha val="40000"/>
                    </a:prstClr>
                  </a:outerShdw>
                </a:effectLst>
              </a:rPr>
              <a:t>2. Very close to Hierapolis and Laodicea - cf. Co 4:13,16</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Slide Number Placeholder 4"/>
          <p:cNvSpPr>
            <a:spLocks noGrp="1"/>
          </p:cNvSpPr>
          <p:nvPr>
            <p:ph type="sldNum" sz="quarter" idx="12"/>
          </p:nvPr>
        </p:nvSpPr>
        <p:spPr/>
        <p:txBody>
          <a:bodyPr/>
          <a:lstStyle/>
          <a:p>
            <a:fld id="{2C84A07D-6E5D-4564-A3A1-66F7460FAF94}"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inkTgt spid="_x0000_s1029"/>
                                        </p:tgtEl>
                                        <p:attrNameLst>
                                          <p:attrName>style.visibility</p:attrName>
                                        </p:attrNameLst>
                                      </p:cBhvr>
                                      <p:to>
                                        <p:strVal val="visible"/>
                                      </p:to>
                                    </p:set>
                                    <p:animEffect transition="in" filter="wipe(left)">
                                      <p:cBhvr>
                                        <p:cTn id="7" dur="500"/>
                                        <p:tgtEl>
                                          <p:inkTgt spid="_x0000_s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inkTgt spid="_x0000_s1030"/>
                                        </p:tgtEl>
                                        <p:attrNameLst>
                                          <p:attrName>style.visibility</p:attrName>
                                        </p:attrNameLst>
                                      </p:cBhvr>
                                      <p:to>
                                        <p:strVal val="visible"/>
                                      </p:to>
                                    </p:set>
                                    <p:animEffect transition="in" filter="wipe(down)">
                                      <p:cBhvr>
                                        <p:cTn id="16" dur="500"/>
                                        <p:tgtEl>
                                          <p:inkTgt spid="_x0000_s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oneyearbibleimages.com/colossae.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Rectangle 3"/>
          <p:cNvSpPr/>
          <p:nvPr/>
        </p:nvSpPr>
        <p:spPr>
          <a:xfrm>
            <a:off x="609600" y="4724400"/>
            <a:ext cx="8229600" cy="1986379"/>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dirty="0" smtClean="0"/>
              <a:t>DISTINCTION</a:t>
            </a:r>
          </a:p>
          <a:p>
            <a:pPr marL="457200" indent="-457200"/>
            <a:r>
              <a:rPr lang="en-US" sz="2400" dirty="0" smtClean="0"/>
              <a:t>1. Hierapolis was a place known for health, pleasure, relaxation</a:t>
            </a:r>
          </a:p>
          <a:p>
            <a:pPr marL="457200" indent="-457200"/>
            <a:r>
              <a:rPr lang="en-US" sz="2400" dirty="0" smtClean="0"/>
              <a:t>2. Laodicea was known for commercial trade and politics</a:t>
            </a:r>
          </a:p>
          <a:p>
            <a:pPr marL="457200" indent="-457200"/>
            <a:r>
              <a:rPr lang="en-US" sz="2400" dirty="0" smtClean="0"/>
              <a:t>3. </a:t>
            </a:r>
            <a:r>
              <a:rPr lang="en-US" sz="2400" dirty="0" err="1" smtClean="0"/>
              <a:t>Colosse</a:t>
            </a:r>
            <a:r>
              <a:rPr lang="en-US" sz="2400" dirty="0" smtClean="0"/>
              <a:t>, however, was simply a small town</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2C84A07D-6E5D-4564-A3A1-66F7460FAF94}"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6" name="Round Diagonal Corner Rectangle 5"/>
          <p:cNvSpPr/>
          <p:nvPr/>
        </p:nvSpPr>
        <p:spPr>
          <a:xfrm>
            <a:off x="3733800" y="2133600"/>
            <a:ext cx="5257800" cy="4495800"/>
          </a:xfrm>
          <a:prstGeom prst="round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3" name="Rectangle 2"/>
          <p:cNvSpPr/>
          <p:nvPr/>
        </p:nvSpPr>
        <p:spPr>
          <a:xfrm>
            <a:off x="3962400" y="2286000"/>
            <a:ext cx="4953000" cy="4278094"/>
          </a:xfrm>
          <a:prstGeom prst="rect">
            <a:avLst/>
          </a:prstGeom>
        </p:spPr>
        <p:txBody>
          <a:bodyPr wrap="square">
            <a:spAutoFit/>
          </a:bodyPr>
          <a:lstStyle/>
          <a:p>
            <a:r>
              <a:rPr lang="en-US" sz="3200" dirty="0" smtClean="0">
                <a:latin typeface="Berlin Sans FB Demi" pitchFamily="34" charset="0"/>
              </a:rPr>
              <a:t>People</a:t>
            </a:r>
          </a:p>
          <a:p>
            <a:pPr marL="457200" indent="-457200">
              <a:buClr>
                <a:schemeClr val="accent6">
                  <a:lumMod val="75000"/>
                </a:schemeClr>
              </a:buClr>
              <a:buFont typeface="Wingdings 2" pitchFamily="18" charset="2"/>
              <a:buChar char="è"/>
            </a:pPr>
            <a:r>
              <a:rPr lang="en-US" sz="2400" dirty="0" smtClean="0">
                <a:ln w="18415" cmpd="sng">
                  <a:noFill/>
                  <a:prstDash val="solid"/>
                </a:ln>
                <a:effectLst>
                  <a:outerShdw blurRad="63500" dir="3600000" algn="tl" rotWithShape="0">
                    <a:srgbClr val="000000">
                      <a:alpha val="70000"/>
                    </a:srgbClr>
                  </a:outerShdw>
                </a:effectLst>
              </a:rPr>
              <a:t>It was a pagan city, with a strong intermingling of Jews</a:t>
            </a:r>
          </a:p>
          <a:p>
            <a:pPr marL="457200" indent="-457200">
              <a:buClr>
                <a:schemeClr val="accent6">
                  <a:lumMod val="75000"/>
                </a:schemeClr>
              </a:buClr>
              <a:buFont typeface="Wingdings 2" pitchFamily="18" charset="2"/>
              <a:buChar char="è"/>
            </a:pPr>
            <a:r>
              <a:rPr lang="en-US" sz="2400" dirty="0" smtClean="0">
                <a:ln w="18415" cmpd="sng">
                  <a:noFill/>
                  <a:prstDash val="solid"/>
                </a:ln>
                <a:effectLst>
                  <a:outerShdw blurRad="63500" dir="3600000" algn="tl" rotWithShape="0">
                    <a:srgbClr val="000000">
                      <a:alpha val="70000"/>
                    </a:srgbClr>
                  </a:outerShdw>
                </a:effectLst>
              </a:rPr>
              <a:t>In 62 B.C., there were 11,000 Jewish "freedmen" in the tri-city area</a:t>
            </a:r>
          </a:p>
          <a:p>
            <a:pPr marL="457200" indent="-457200">
              <a:buClr>
                <a:schemeClr val="accent6">
                  <a:lumMod val="75000"/>
                </a:schemeClr>
              </a:buClr>
              <a:buFont typeface="Wingdings 2" pitchFamily="18" charset="2"/>
              <a:buChar char="è"/>
            </a:pPr>
            <a:r>
              <a:rPr lang="en-US" sz="2400" dirty="0" smtClean="0">
                <a:ln w="18415" cmpd="sng">
                  <a:noFill/>
                  <a:prstDash val="solid"/>
                </a:ln>
                <a:effectLst>
                  <a:outerShdw blurRad="63500" dir="3600000" algn="tl" rotWithShape="0">
                    <a:srgbClr val="000000">
                      <a:alpha val="70000"/>
                    </a:srgbClr>
                  </a:outerShdw>
                </a:effectLst>
              </a:rPr>
              <a:t>This helps us to understand the nature of some of the problems that arose within the church (problems of both pagan and Jewish origin)</a:t>
            </a:r>
            <a:endParaRPr lang="en-US" sz="2400" dirty="0">
              <a:ln w="18415" cmpd="sng">
                <a:noFill/>
                <a:prstDash val="solid"/>
              </a:ln>
              <a:effectLst>
                <a:outerShdw blurRad="63500" dir="3600000" algn="tl" rotWithShape="0">
                  <a:srgbClr val="000000">
                    <a:alpha val="70000"/>
                  </a:srgbClr>
                </a:outerShdw>
              </a:effectLst>
            </a:endParaRPr>
          </a:p>
        </p:txBody>
      </p:sp>
      <p:sp>
        <p:nvSpPr>
          <p:cNvPr id="7" name="Rectangle 6"/>
          <p:cNvSpPr/>
          <p:nvPr/>
        </p:nvSpPr>
        <p:spPr>
          <a:xfrm>
            <a:off x="3810000" y="1447800"/>
            <a:ext cx="533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Berlin Sans FB Demi" pitchFamily="34" charset="0"/>
              </a:rPr>
              <a:t>The City Of </a:t>
            </a:r>
            <a:r>
              <a:rPr lang="en-US" sz="4000" b="1" dirty="0" err="1"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Berlin Sans FB Demi" pitchFamily="34" charset="0"/>
              </a:rPr>
              <a:t>Colosse</a:t>
            </a:r>
            <a:endParaRPr lang="en-US" sz="40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2C84A07D-6E5D-4564-A3A1-66F7460FAF94}" type="slidenum">
              <a:rPr lang="en-US" smtClean="0"/>
              <a:pPr/>
              <a:t>4</a:t>
            </a:fld>
            <a:endParaRPr lang="en-US"/>
          </a:p>
        </p:txBody>
      </p:sp>
      <p:sp>
        <p:nvSpPr>
          <p:cNvPr id="10" name="Footer Placeholder 9"/>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sp>
        <p:nvSpPr>
          <p:cNvPr id="6" name="Round Diagonal Corner Rectangle 5"/>
          <p:cNvSpPr/>
          <p:nvPr/>
        </p:nvSpPr>
        <p:spPr>
          <a:xfrm>
            <a:off x="3733800" y="2133600"/>
            <a:ext cx="5257800" cy="4495800"/>
          </a:xfrm>
          <a:prstGeom prst="round2Diag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3" name="Rectangle 2"/>
          <p:cNvSpPr/>
          <p:nvPr/>
        </p:nvSpPr>
        <p:spPr>
          <a:xfrm>
            <a:off x="3962400" y="2438400"/>
            <a:ext cx="4953000" cy="3970318"/>
          </a:xfrm>
          <a:prstGeom prst="rect">
            <a:avLst/>
          </a:prstGeom>
        </p:spPr>
        <p:txBody>
          <a:bodyPr wrap="square">
            <a:spAutoFit/>
          </a:bodyPr>
          <a:lstStyle/>
          <a:p>
            <a:pPr marL="457200" indent="-457200"/>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The Purpose:</a:t>
            </a:r>
          </a:p>
          <a:p>
            <a:pPr marL="457200" indent="-457200">
              <a:buClr>
                <a:schemeClr val="accent6">
                  <a:lumMod val="75000"/>
                </a:schemeClr>
              </a:buClr>
              <a:buFont typeface="Wingdings 2" pitchFamily="18" charset="2"/>
              <a:buChar char=""/>
            </a:pPr>
            <a:r>
              <a:rPr lang="en-US" sz="2800" dirty="0" smtClean="0">
                <a:ln w="18415" cmpd="sng">
                  <a:noFill/>
                  <a:prstDash val="solid"/>
                </a:ln>
                <a:effectLst>
                  <a:outerShdw blurRad="63500" dir="3600000" algn="tl" rotWithShape="0">
                    <a:srgbClr val="000000">
                      <a:alpha val="70000"/>
                    </a:srgbClr>
                  </a:outerShdw>
                </a:effectLst>
              </a:rPr>
              <a:t>To warn the brethren at </a:t>
            </a:r>
            <a:r>
              <a:rPr lang="en-US" sz="2800" dirty="0" err="1" smtClean="0">
                <a:ln w="18415" cmpd="sng">
                  <a:noFill/>
                  <a:prstDash val="solid"/>
                </a:ln>
                <a:effectLst>
                  <a:outerShdw blurRad="63500" dir="3600000" algn="tl" rotWithShape="0">
                    <a:srgbClr val="000000">
                      <a:alpha val="70000"/>
                    </a:srgbClr>
                  </a:outerShdw>
                </a:effectLst>
              </a:rPr>
              <a:t>Colosse</a:t>
            </a:r>
            <a:endParaRPr lang="en-US" sz="2800" dirty="0" smtClean="0">
              <a:ln w="18415" cmpd="sng">
                <a:noFill/>
                <a:prstDash val="solid"/>
              </a:ln>
              <a:effectLst>
                <a:outerShdw blurRad="63500" dir="3600000" algn="tl" rotWithShape="0">
                  <a:srgbClr val="000000">
                    <a:alpha val="70000"/>
                  </a:srgbClr>
                </a:outerShdw>
              </a:effectLst>
            </a:endParaRPr>
          </a:p>
          <a:p>
            <a:pPr marL="457200" indent="-457200">
              <a:buClr>
                <a:schemeClr val="accent6">
                  <a:lumMod val="75000"/>
                </a:schemeClr>
              </a:buClr>
              <a:buFont typeface="Wingdings 2" pitchFamily="18" charset="2"/>
              <a:buChar char=""/>
            </a:pPr>
            <a:r>
              <a:rPr lang="en-US" sz="2800" dirty="0" smtClean="0">
                <a:ln w="18415" cmpd="sng">
                  <a:noFill/>
                  <a:prstDash val="solid"/>
                </a:ln>
                <a:effectLst>
                  <a:outerShdw blurRad="63500" dir="3600000" algn="tl" rotWithShape="0">
                    <a:srgbClr val="000000">
                      <a:alpha val="70000"/>
                    </a:srgbClr>
                  </a:outerShdw>
                </a:effectLst>
              </a:rPr>
              <a:t>To direct their attention to Jesus Christ</a:t>
            </a:r>
          </a:p>
          <a:p>
            <a:pPr marL="457200" indent="-457200"/>
            <a:r>
              <a:rPr lang="en-US" sz="2800" dirty="0" smtClean="0">
                <a:ln w="18415" cmpd="sng">
                  <a:noFill/>
                  <a:prstDash val="solid"/>
                </a:ln>
                <a:effectLst>
                  <a:outerShdw blurRad="63500" dir="3600000" algn="tl" rotWithShape="0">
                    <a:srgbClr val="000000">
                      <a:alpha val="70000"/>
                    </a:srgbClr>
                  </a:outerShdw>
                </a:effectLst>
                <a:latin typeface="Berlin Sans FB Demi" pitchFamily="34" charset="0"/>
              </a:rPr>
              <a:t>The Theme:  </a:t>
            </a:r>
          </a:p>
          <a:p>
            <a:pPr marL="457200" indent="-457200">
              <a:buClr>
                <a:schemeClr val="accent6">
                  <a:lumMod val="75000"/>
                </a:schemeClr>
              </a:buClr>
              <a:buFont typeface="Wingdings 2" pitchFamily="18" charset="2"/>
              <a:buChar char="è"/>
            </a:pPr>
            <a:r>
              <a:rPr lang="en-US" sz="2800" dirty="0" smtClean="0">
                <a:ln w="18415" cmpd="sng">
                  <a:noFill/>
                  <a:prstDash val="solid"/>
                </a:ln>
                <a:effectLst>
                  <a:outerShdw blurRad="63500" dir="3600000" algn="tl" rotWithShape="0">
                    <a:srgbClr val="000000">
                      <a:alpha val="70000"/>
                    </a:srgbClr>
                  </a:outerShdw>
                </a:effectLst>
              </a:rPr>
              <a:t>Jesus Christ:  The pre-eminent and all-sufficient Savior</a:t>
            </a:r>
          </a:p>
        </p:txBody>
      </p:sp>
      <p:sp>
        <p:nvSpPr>
          <p:cNvPr id="7" name="Rectangle 6"/>
          <p:cNvSpPr/>
          <p:nvPr/>
        </p:nvSpPr>
        <p:spPr>
          <a:xfrm>
            <a:off x="3810000" y="1447800"/>
            <a:ext cx="53340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6">
                    <a:lumMod val="40000"/>
                    <a:lumOff val="60000"/>
                  </a:schemeClr>
                </a:solidFill>
                <a:effectLst>
                  <a:outerShdw blurRad="60007" dist="310007" dir="7680000" sy="30000" kx="1300200" algn="ctr" rotWithShape="0">
                    <a:prstClr val="black">
                      <a:alpha val="32000"/>
                    </a:prstClr>
                  </a:outerShdw>
                </a:effectLst>
                <a:latin typeface="Berlin Sans FB Demi" pitchFamily="34" charset="0"/>
              </a:rPr>
              <a:t>The Epistle</a:t>
            </a: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2C84A07D-6E5D-4564-A3A1-66F7460FAF94}" type="slidenum">
              <a:rPr lang="en-US" smtClean="0"/>
              <a:pPr/>
              <a:t>5</a:t>
            </a:fld>
            <a:endParaRPr lang="en-US"/>
          </a:p>
        </p:txBody>
      </p:sp>
      <p:sp>
        <p:nvSpPr>
          <p:cNvPr id="10" name="Footer Placeholder 9"/>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pic>
        <p:nvPicPr>
          <p:cNvPr id="2" name="Picture 1"/>
          <p:cNvPicPr>
            <a:picLocks noChangeAspect="1" noChangeArrowheads="1"/>
          </p:cNvPicPr>
          <p:nvPr/>
        </p:nvPicPr>
        <p:blipFill>
          <a:blip r:embed="rId4"/>
          <a:srcRect/>
          <a:stretch>
            <a:fillRect/>
          </a:stretch>
        </p:blipFill>
        <p:spPr bwMode="auto">
          <a:xfrm>
            <a:off x="2895600" y="1524001"/>
            <a:ext cx="6248400" cy="5334000"/>
          </a:xfrm>
          <a:prstGeom prst="rect">
            <a:avLst/>
          </a:prstGeom>
          <a:noFill/>
          <a:ln w="9525">
            <a:noFill/>
            <a:miter lim="800000"/>
            <a:headEnd/>
            <a:tailEnd/>
          </a:ln>
          <a:effectLst/>
        </p:spPr>
      </p:pic>
      <p:sp>
        <p:nvSpPr>
          <p:cNvPr id="3" name="TextBox 2"/>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5" name="Rectangle 4"/>
          <p:cNvSpPr/>
          <p:nvPr/>
        </p:nvSpPr>
        <p:spPr>
          <a:xfrm>
            <a:off x="3581400" y="1905000"/>
            <a:ext cx="4724400" cy="3662541"/>
          </a:xfrm>
          <a:prstGeom prst="rect">
            <a:avLst/>
          </a:prstGeom>
        </p:spPr>
        <p:txBody>
          <a:bodyPr wrap="square">
            <a:spAutoFit/>
          </a:bodyPr>
          <a:lstStyle/>
          <a:p>
            <a:pPr algn="ctr"/>
            <a:r>
              <a:rPr lang="en-US" sz="2400" b="1" dirty="0" smtClean="0">
                <a:latin typeface="Berlin Sans FB Demi" pitchFamily="34" charset="0"/>
              </a:rPr>
              <a:t>Colossians 1:1-8 (NKJV</a:t>
            </a:r>
            <a:r>
              <a:rPr lang="en-US" sz="2400" b="1" dirty="0" smtClean="0"/>
              <a:t>) </a:t>
            </a:r>
            <a:r>
              <a:rPr lang="en-US" sz="2400" dirty="0" smtClean="0"/>
              <a:t/>
            </a:r>
            <a:br>
              <a:rPr lang="en-US" sz="2400" dirty="0" smtClean="0"/>
            </a:br>
            <a:r>
              <a:rPr lang="en-US" sz="2600" baseline="30000" dirty="0" smtClean="0"/>
              <a:t>1 </a:t>
            </a:r>
            <a:r>
              <a:rPr lang="en-US" sz="2600" dirty="0" smtClean="0"/>
              <a:t>Paul, an apostle of Jesus Christ by the will of God, and Timothy our brother,  </a:t>
            </a:r>
            <a:r>
              <a:rPr lang="en-US" sz="2600" baseline="30000" dirty="0" smtClean="0"/>
              <a:t>2 </a:t>
            </a:r>
            <a:r>
              <a:rPr lang="en-US" sz="2600" dirty="0" smtClean="0"/>
              <a:t>To the saints and faithful brethren in Christ </a:t>
            </a:r>
            <a:r>
              <a:rPr lang="en-US" sz="2600" i="1" dirty="0" smtClean="0"/>
              <a:t>who are</a:t>
            </a:r>
            <a:r>
              <a:rPr lang="en-US" sz="2600" dirty="0" smtClean="0"/>
              <a:t> in </a:t>
            </a:r>
            <a:r>
              <a:rPr lang="en-US" sz="2600" dirty="0" err="1" smtClean="0"/>
              <a:t>Colosse</a:t>
            </a:r>
            <a:r>
              <a:rPr lang="en-US" sz="2600" dirty="0" smtClean="0"/>
              <a:t>: Grace to you and peace from God our Father and the Lord Jesus Christ. </a:t>
            </a:r>
            <a:endParaRPr lang="en-US" sz="2600" dirty="0"/>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2C84A07D-6E5D-4564-A3A1-66F7460FAF94}"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pic>
        <p:nvPicPr>
          <p:cNvPr id="2" name="Picture 1"/>
          <p:cNvPicPr>
            <a:picLocks noChangeAspect="1" noChangeArrowheads="1"/>
          </p:cNvPicPr>
          <p:nvPr/>
        </p:nvPicPr>
        <p:blipFill>
          <a:blip r:embed="rId4"/>
          <a:srcRect/>
          <a:stretch>
            <a:fillRect/>
          </a:stretch>
        </p:blipFill>
        <p:spPr bwMode="auto">
          <a:xfrm>
            <a:off x="2895600" y="1524001"/>
            <a:ext cx="6248400" cy="5334000"/>
          </a:xfrm>
          <a:prstGeom prst="rect">
            <a:avLst/>
          </a:prstGeom>
          <a:noFill/>
          <a:ln w="9525">
            <a:noFill/>
            <a:miter lim="800000"/>
            <a:headEnd/>
            <a:tailEnd/>
          </a:ln>
          <a:effectLst/>
        </p:spPr>
      </p:pic>
      <p:sp>
        <p:nvSpPr>
          <p:cNvPr id="3" name="TextBox 2"/>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5" name="Rectangle 4"/>
          <p:cNvSpPr/>
          <p:nvPr/>
        </p:nvSpPr>
        <p:spPr>
          <a:xfrm>
            <a:off x="3581400" y="1905000"/>
            <a:ext cx="4724400" cy="3539430"/>
          </a:xfrm>
          <a:prstGeom prst="rect">
            <a:avLst/>
          </a:prstGeom>
        </p:spPr>
        <p:txBody>
          <a:bodyPr wrap="square">
            <a:spAutoFit/>
          </a:bodyPr>
          <a:lstStyle/>
          <a:p>
            <a:pPr algn="ctr"/>
            <a:r>
              <a:rPr lang="en-US" sz="2400" b="1" dirty="0" smtClean="0">
                <a:latin typeface="Berlin Sans FB Demi" pitchFamily="34" charset="0"/>
              </a:rPr>
              <a:t>Colossians 1:1-8 (NKJV) </a:t>
            </a:r>
            <a:r>
              <a:rPr lang="en-US" sz="2400" dirty="0" smtClean="0"/>
              <a:t/>
            </a:r>
            <a:br>
              <a:rPr lang="en-US" sz="2400" dirty="0" smtClean="0"/>
            </a:br>
            <a:r>
              <a:rPr lang="en-US" sz="2500" baseline="30000" dirty="0" smtClean="0"/>
              <a:t>3 </a:t>
            </a:r>
            <a:r>
              <a:rPr lang="en-US" sz="2500" dirty="0" smtClean="0"/>
              <a:t>We give thanks to the God and Father of our Lord Jesus Christ, praying always for you,  </a:t>
            </a:r>
            <a:r>
              <a:rPr lang="en-US" sz="2500" baseline="30000" dirty="0" smtClean="0"/>
              <a:t>4 </a:t>
            </a:r>
            <a:r>
              <a:rPr lang="en-US" sz="2500" dirty="0" smtClean="0"/>
              <a:t>since we heard of your faith in Christ Jesus and of your love for all the saints;  </a:t>
            </a:r>
            <a:r>
              <a:rPr lang="en-US" sz="2500" baseline="30000" dirty="0" smtClean="0"/>
              <a:t>5 </a:t>
            </a:r>
            <a:r>
              <a:rPr lang="en-US" sz="2500" dirty="0" smtClean="0"/>
              <a:t>because of the hope which is laid up for you in heaven, </a:t>
            </a:r>
            <a:endParaRPr lang="en-US" sz="2500" dirty="0"/>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2C84A07D-6E5D-4564-A3A1-66F7460FAF94}"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pic>
        <p:nvPicPr>
          <p:cNvPr id="2" name="Picture 1"/>
          <p:cNvPicPr>
            <a:picLocks noChangeAspect="1" noChangeArrowheads="1"/>
          </p:cNvPicPr>
          <p:nvPr/>
        </p:nvPicPr>
        <p:blipFill>
          <a:blip r:embed="rId4"/>
          <a:srcRect/>
          <a:stretch>
            <a:fillRect/>
          </a:stretch>
        </p:blipFill>
        <p:spPr bwMode="auto">
          <a:xfrm>
            <a:off x="2895600" y="1524001"/>
            <a:ext cx="6248400" cy="5334000"/>
          </a:xfrm>
          <a:prstGeom prst="rect">
            <a:avLst/>
          </a:prstGeom>
          <a:noFill/>
          <a:ln w="9525">
            <a:noFill/>
            <a:miter lim="800000"/>
            <a:headEnd/>
            <a:tailEnd/>
          </a:ln>
          <a:effectLst/>
        </p:spPr>
      </p:pic>
      <p:sp>
        <p:nvSpPr>
          <p:cNvPr id="3" name="TextBox 2"/>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5" name="Rectangle 4"/>
          <p:cNvSpPr/>
          <p:nvPr/>
        </p:nvSpPr>
        <p:spPr>
          <a:xfrm>
            <a:off x="3581400" y="1905000"/>
            <a:ext cx="4724400" cy="3539430"/>
          </a:xfrm>
          <a:prstGeom prst="rect">
            <a:avLst/>
          </a:prstGeom>
        </p:spPr>
        <p:txBody>
          <a:bodyPr wrap="square">
            <a:spAutoFit/>
          </a:bodyPr>
          <a:lstStyle/>
          <a:p>
            <a:pPr algn="ctr"/>
            <a:r>
              <a:rPr lang="en-US" sz="2400" b="1" dirty="0" smtClean="0">
                <a:latin typeface="Berlin Sans FB Demi" pitchFamily="34" charset="0"/>
              </a:rPr>
              <a:t>Colossians 1:1-8 (NKJV) </a:t>
            </a:r>
            <a:r>
              <a:rPr lang="en-US" sz="2400" dirty="0" smtClean="0"/>
              <a:t/>
            </a:r>
            <a:br>
              <a:rPr lang="en-US" sz="2400" dirty="0" smtClean="0"/>
            </a:br>
            <a:r>
              <a:rPr lang="en-US" sz="2500" dirty="0" smtClean="0"/>
              <a:t>of which you heard before in the word of the truth of the gospel,  </a:t>
            </a:r>
            <a:r>
              <a:rPr lang="en-US" sz="2500" baseline="30000" dirty="0" smtClean="0"/>
              <a:t>6 </a:t>
            </a:r>
            <a:r>
              <a:rPr lang="en-US" sz="2500" dirty="0" smtClean="0"/>
              <a:t>which has come to you, as </a:t>
            </a:r>
            <a:r>
              <a:rPr lang="en-US" sz="2500" i="1" dirty="0" smtClean="0"/>
              <a:t>it has</a:t>
            </a:r>
            <a:r>
              <a:rPr lang="en-US" sz="2500" dirty="0" smtClean="0"/>
              <a:t> also in all the world, and is bringing forth fruit, as </a:t>
            </a:r>
            <a:r>
              <a:rPr lang="en-US" sz="2500" i="1" dirty="0" smtClean="0"/>
              <a:t>it is</a:t>
            </a:r>
            <a:r>
              <a:rPr lang="en-US" sz="2500" dirty="0" smtClean="0"/>
              <a:t> also among you since the day you heard and knew the grace of God in truth;  </a:t>
            </a:r>
            <a:endParaRPr lang="en-US" sz="2500" dirty="0"/>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2C84A07D-6E5D-4564-A3A1-66F7460FAF94}"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a:stretch>
            <a:fillRect/>
          </a:stretch>
        </p:blipFill>
        <p:spPr bwMode="auto">
          <a:xfrm flipH="1">
            <a:off x="-2" y="-710"/>
            <a:ext cx="6172201" cy="6858711"/>
          </a:xfrm>
          <a:prstGeom prst="rect">
            <a:avLst/>
          </a:prstGeom>
          <a:noFill/>
          <a:ln w="9525">
            <a:noFill/>
            <a:miter lim="800000"/>
            <a:headEnd/>
            <a:tailEnd/>
          </a:ln>
          <a:effectLst/>
        </p:spPr>
      </p:pic>
      <p:pic>
        <p:nvPicPr>
          <p:cNvPr id="2" name="Picture 1"/>
          <p:cNvPicPr>
            <a:picLocks noChangeAspect="1" noChangeArrowheads="1"/>
          </p:cNvPicPr>
          <p:nvPr/>
        </p:nvPicPr>
        <p:blipFill>
          <a:blip r:embed="rId4"/>
          <a:srcRect/>
          <a:stretch>
            <a:fillRect/>
          </a:stretch>
        </p:blipFill>
        <p:spPr bwMode="auto">
          <a:xfrm>
            <a:off x="2895600" y="1524001"/>
            <a:ext cx="6248400" cy="5334000"/>
          </a:xfrm>
          <a:prstGeom prst="rect">
            <a:avLst/>
          </a:prstGeom>
          <a:noFill/>
          <a:ln w="9525">
            <a:noFill/>
            <a:miter lim="800000"/>
            <a:headEnd/>
            <a:tailEnd/>
          </a:ln>
          <a:effectLst/>
        </p:spPr>
      </p:pic>
      <p:sp>
        <p:nvSpPr>
          <p:cNvPr id="3" name="TextBox 2"/>
          <p:cNvSpPr txBox="1"/>
          <p:nvPr/>
        </p:nvSpPr>
        <p:spPr>
          <a:xfrm>
            <a:off x="0" y="0"/>
            <a:ext cx="9144000" cy="144655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The Faith &amp; Love of The Christians In </a:t>
            </a:r>
            <a:r>
              <a:rPr lang="en-US" sz="4400" b="1" dirty="0" err="1" smtClean="0">
                <a:ln/>
                <a:solidFill>
                  <a:schemeClr val="accent5">
                    <a:lumMod val="60000"/>
                    <a:lumOff val="40000"/>
                  </a:schemeClr>
                </a:solidFill>
                <a:effectLst>
                  <a:outerShdw blurRad="60007" dist="310007" dir="7680000" sy="30000" kx="1300200" algn="ctr" rotWithShape="0">
                    <a:prstClr val="black">
                      <a:alpha val="32000"/>
                    </a:prstClr>
                  </a:outerShdw>
                </a:effectLst>
              </a:rPr>
              <a:t>Colosse</a:t>
            </a:r>
            <a:r>
              <a:rPr lang="en-US" sz="4400" b="1" dirty="0" smtClean="0">
                <a:ln/>
                <a:solidFill>
                  <a:schemeClr val="accent5">
                    <a:lumMod val="60000"/>
                    <a:lumOff val="40000"/>
                  </a:schemeClr>
                </a:solidFill>
                <a:effectLst>
                  <a:outerShdw blurRad="60007" dist="310007" dir="7680000" sy="30000" kx="1300200" algn="ctr" rotWithShape="0">
                    <a:prstClr val="black">
                      <a:alpha val="32000"/>
                    </a:prstClr>
                  </a:outerShdw>
                </a:effectLst>
              </a:rPr>
              <a:t> </a:t>
            </a:r>
            <a:endParaRPr lang="en-US" sz="4400" b="1" dirty="0">
              <a:ln/>
              <a:solidFill>
                <a:schemeClr val="accent5">
                  <a:lumMod val="60000"/>
                  <a:lumOff val="40000"/>
                </a:schemeClr>
              </a:solidFill>
              <a:effectLst>
                <a:outerShdw blurRad="60007" dist="310007" dir="7680000" sy="30000" kx="1300200" algn="ctr" rotWithShape="0">
                  <a:prstClr val="black">
                    <a:alpha val="32000"/>
                  </a:prstClr>
                </a:outerShdw>
              </a:effectLst>
            </a:endParaRPr>
          </a:p>
        </p:txBody>
      </p:sp>
      <p:sp>
        <p:nvSpPr>
          <p:cNvPr id="5" name="Rectangle 4"/>
          <p:cNvSpPr/>
          <p:nvPr/>
        </p:nvSpPr>
        <p:spPr>
          <a:xfrm>
            <a:off x="3581400" y="1905000"/>
            <a:ext cx="4724400" cy="3262432"/>
          </a:xfrm>
          <a:prstGeom prst="rect">
            <a:avLst/>
          </a:prstGeom>
        </p:spPr>
        <p:txBody>
          <a:bodyPr wrap="square">
            <a:spAutoFit/>
          </a:bodyPr>
          <a:lstStyle/>
          <a:p>
            <a:pPr algn="ctr"/>
            <a:r>
              <a:rPr lang="en-US" sz="2400" b="1" dirty="0" smtClean="0">
                <a:latin typeface="Berlin Sans FB Demi" pitchFamily="34" charset="0"/>
              </a:rPr>
              <a:t>Colossians 1:1-8 (NKJV) </a:t>
            </a:r>
            <a:r>
              <a:rPr lang="en-US" sz="2400" dirty="0" smtClean="0"/>
              <a:t/>
            </a:r>
            <a:br>
              <a:rPr lang="en-US" sz="2400" dirty="0" smtClean="0"/>
            </a:br>
            <a:r>
              <a:rPr lang="en-US" sz="2600" baseline="30000" dirty="0" smtClean="0"/>
              <a:t>7 </a:t>
            </a:r>
            <a:r>
              <a:rPr lang="en-US" sz="2600" dirty="0" smtClean="0"/>
              <a:t>as you also learned from </a:t>
            </a:r>
            <a:r>
              <a:rPr lang="en-US" sz="2600" dirty="0" err="1" smtClean="0"/>
              <a:t>Epaphras</a:t>
            </a:r>
            <a:r>
              <a:rPr lang="en-US" sz="2600" dirty="0" smtClean="0"/>
              <a:t>, our dear fellow servant, who is a faithful minister of Christ on your behalf, </a:t>
            </a:r>
            <a:br>
              <a:rPr lang="en-US" sz="2600" dirty="0" smtClean="0"/>
            </a:br>
            <a:r>
              <a:rPr lang="en-US" sz="2600" baseline="30000" dirty="0" smtClean="0"/>
              <a:t>8 </a:t>
            </a:r>
            <a:r>
              <a:rPr lang="en-US" sz="2600" dirty="0" smtClean="0"/>
              <a:t>who also declared to us your love in the Spirit. </a:t>
            </a:r>
            <a:endParaRPr lang="en-US" sz="2600" dirty="0"/>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2C84A07D-6E5D-4564-A3A1-66F7460FAF94}"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W. 65th St church of Christ / February 10,2008</a:t>
            </a:r>
            <a:endParaRPr lang="en-US"/>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1592</TotalTime>
  <Words>2335</Words>
  <Application>Microsoft Office PowerPoint</Application>
  <PresentationFormat>On-screen Show (4:3)</PresentationFormat>
  <Paragraphs>194</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Don McClain</cp:lastModifiedBy>
  <cp:revision>40</cp:revision>
  <dcterms:created xsi:type="dcterms:W3CDTF">2008-02-08T18:36:20Z</dcterms:created>
  <dcterms:modified xsi:type="dcterms:W3CDTF">2008-02-11T15:02:46Z</dcterms:modified>
</cp:coreProperties>
</file>