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8" r:id="rId2"/>
    <p:sldId id="277" r:id="rId3"/>
    <p:sldId id="276" r:id="rId4"/>
    <p:sldId id="274" r:id="rId5"/>
    <p:sldId id="280" r:id="rId6"/>
    <p:sldId id="279" r:id="rId7"/>
    <p:sldId id="283" r:id="rId8"/>
    <p:sldId id="272" r:id="rId9"/>
    <p:sldId id="282" r:id="rId10"/>
    <p:sldId id="285" r:id="rId11"/>
    <p:sldId id="286" r:id="rId12"/>
    <p:sldId id="287" r:id="rId13"/>
    <p:sldId id="28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4" autoAdjust="0"/>
    <p:restoredTop sz="90994" autoAdjust="0"/>
  </p:normalViewPr>
  <p:slideViewPr>
    <p:cSldViewPr>
      <p:cViewPr varScale="1">
        <p:scale>
          <a:sx n="59" d="100"/>
          <a:sy n="59" d="100"/>
        </p:scale>
        <p:origin x="-7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A84FD8-E3F5-40B6-91CC-B9EAC4AFC1DE}" type="datetimeFigureOut">
              <a:rPr lang="en-US" smtClean="0"/>
              <a:pPr/>
              <a:t>10/12/2007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01D089-ADA7-4D5C-AE2B-D4BEC4BA78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735407-3E9A-4B1C-9F75-969A1985F12B}" type="slidenum">
              <a:rPr lang="en-US"/>
              <a:pPr/>
              <a:t>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Luke 1:32 (NKJV)  </a:t>
            </a:r>
          </a:p>
          <a:p>
            <a:r>
              <a:rPr lang="en-US" dirty="0"/>
              <a:t>    He will be great, and will be called the Son of the Highest; and the Lord God will give Him the throne of His father David. </a:t>
            </a:r>
          </a:p>
          <a:p>
            <a:endParaRPr lang="en-US" dirty="0"/>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01D089-ADA7-4D5C-AE2B-D4BEC4BA787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Sept 30,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Sept 30,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Sept 30,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Sept 30,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Sept 30, 2007</a:t>
            </a:r>
            <a:endParaRPr lang="en-US"/>
          </a:p>
        </p:txBody>
      </p:sp>
      <p:sp>
        <p:nvSpPr>
          <p:cNvPr id="6" name="Slide Number Placeholder 5"/>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Sept 30,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
        <p:nvSpPr>
          <p:cNvPr id="9" name="Slide Number Placeholder 8"/>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Sept 30, 2007</a:t>
            </a:r>
            <a:endParaRPr lang="en-US"/>
          </a:p>
        </p:txBody>
      </p:sp>
      <p:sp>
        <p:nvSpPr>
          <p:cNvPr id="5" name="Slide Number Placeholder 4"/>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6492875"/>
            <a:ext cx="2133600"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Don McClain</a:t>
            </a:r>
            <a:endParaRPr lang="en-US"/>
          </a:p>
        </p:txBody>
      </p:sp>
      <p:sp>
        <p:nvSpPr>
          <p:cNvPr id="3" name="Footer Placeholder 2"/>
          <p:cNvSpPr>
            <a:spLocks noGrp="1"/>
          </p:cNvSpPr>
          <p:nvPr>
            <p:ph type="ftr" sz="quarter" idx="11"/>
          </p:nvPr>
        </p:nvSpPr>
        <p:spPr>
          <a:xfrm>
            <a:off x="5486400" y="6492875"/>
            <a:ext cx="3657600" cy="365125"/>
          </a:xfrm>
        </p:spPr>
        <p:txBody>
          <a:bodyPr/>
          <a:lstStyle>
            <a:lvl1pPr algn="r">
              <a:defRPr>
                <a:solidFill>
                  <a:schemeClr val="bg1"/>
                </a:solidFill>
                <a:effectLst>
                  <a:outerShdw blurRad="38100" dist="38100" dir="2700000" algn="tl">
                    <a:srgbClr val="000000">
                      <a:alpha val="43137"/>
                    </a:srgbClr>
                  </a:outerShdw>
                </a:effectLst>
              </a:defRPr>
            </a:lvl1pPr>
          </a:lstStyle>
          <a:p>
            <a:r>
              <a:rPr lang="en-US" dirty="0" smtClean="0"/>
              <a:t>W. 65th St church of Christ / Sept 30, 2007</a:t>
            </a:r>
            <a:endParaRPr lang="en-US" dirty="0"/>
          </a:p>
        </p:txBody>
      </p:sp>
      <p:sp>
        <p:nvSpPr>
          <p:cNvPr id="4" name="Slide Number Placeholder 3"/>
          <p:cNvSpPr>
            <a:spLocks noGrp="1"/>
          </p:cNvSpPr>
          <p:nvPr>
            <p:ph type="sldNum" sz="quarter" idx="12"/>
          </p:nvPr>
        </p:nvSpPr>
        <p:spPr>
          <a:xfrm>
            <a:off x="7010400" y="0"/>
            <a:ext cx="2133600" cy="365125"/>
          </a:xfrm>
        </p:spPr>
        <p:txBody>
          <a:bodyPr/>
          <a:lstStyle>
            <a:lvl1pPr>
              <a:defRPr>
                <a:solidFill>
                  <a:schemeClr val="bg1"/>
                </a:solidFill>
                <a:effectLst>
                  <a:outerShdw blurRad="38100" dist="38100" dir="2700000" algn="tl">
                    <a:srgbClr val="000000">
                      <a:alpha val="43137"/>
                    </a:srgbClr>
                  </a:outerShdw>
                </a:effectLst>
              </a:defRPr>
            </a:lvl1p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Sept 30,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Sept 30, 2007</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433" name="Picture 1"/>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553200"/>
            <a:ext cx="2514600" cy="304800"/>
          </a:xfrm>
          <a:prstGeom prst="rect">
            <a:avLst/>
          </a:prstGeom>
        </p:spPr>
        <p:txBody>
          <a:bodyPr vert="horz" lIns="91440" tIns="45720" rIns="91440" bIns="45720" rtlCol="0" anchor="ctr"/>
          <a:lstStyle>
            <a:lvl1pPr algn="l">
              <a:defRPr sz="1400">
                <a:solidFill>
                  <a:schemeClr val="bg1"/>
                </a:solidFill>
                <a:effectLst>
                  <a:outerShdw blurRad="38100" dist="38100" dir="2700000" algn="tl">
                    <a:srgbClr val="000000">
                      <a:alpha val="43137"/>
                    </a:srgbClr>
                  </a:outerShdw>
                </a:effectLst>
                <a:latin typeface="Calligraph421 BT" pitchFamily="66" charset="0"/>
              </a:defRPr>
            </a:lvl1pPr>
          </a:lstStyle>
          <a:p>
            <a:r>
              <a:rPr lang="en-US" smtClean="0"/>
              <a:t>Don McClain</a:t>
            </a:r>
            <a:endParaRPr lang="en-US"/>
          </a:p>
        </p:txBody>
      </p:sp>
      <p:sp>
        <p:nvSpPr>
          <p:cNvPr id="5" name="Footer Placeholder 4"/>
          <p:cNvSpPr>
            <a:spLocks noGrp="1"/>
          </p:cNvSpPr>
          <p:nvPr>
            <p:ph type="ftr" sz="quarter" idx="3"/>
          </p:nvPr>
        </p:nvSpPr>
        <p:spPr>
          <a:xfrm>
            <a:off x="5410200" y="6553200"/>
            <a:ext cx="3733800" cy="304800"/>
          </a:xfrm>
          <a:prstGeom prst="rect">
            <a:avLst/>
          </a:prstGeom>
        </p:spPr>
        <p:txBody>
          <a:bodyPr vert="horz" lIns="91440" tIns="45720" rIns="91440" bIns="45720" rtlCol="0" anchor="ctr"/>
          <a:lstStyle>
            <a:lvl1pPr algn="r">
              <a:defRPr sz="1400">
                <a:solidFill>
                  <a:schemeClr val="bg1"/>
                </a:solidFill>
                <a:effectLst>
                  <a:outerShdw blurRad="38100" dist="38100" dir="2700000" algn="tl">
                    <a:srgbClr val="000000">
                      <a:alpha val="43137"/>
                    </a:srgbClr>
                  </a:outerShdw>
                </a:effectLst>
                <a:latin typeface="Calligraph421 BT" pitchFamily="66" charset="0"/>
              </a:defRPr>
            </a:lvl1pPr>
          </a:lstStyle>
          <a:p>
            <a:r>
              <a:rPr lang="en-US" smtClean="0"/>
              <a:t>W. 65th St church of Christ / Sept 30, 2007</a:t>
            </a:r>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400">
                <a:solidFill>
                  <a:schemeClr val="bg1"/>
                </a:solidFill>
                <a:effectLst>
                  <a:outerShdw blurRad="38100" dist="38100" dir="2700000" algn="tl">
                    <a:srgbClr val="000000">
                      <a:alpha val="43137"/>
                    </a:srgbClr>
                  </a:outerShdw>
                </a:effectLst>
                <a:latin typeface="Calligraph421 BT" pitchFamily="66" charset="0"/>
              </a:defRPr>
            </a:lvl1pPr>
          </a:lstStyle>
          <a:p>
            <a:fld id="{91167DF9-BEF9-4898-8BC0-E82622A1D5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0" name="TextBox 9"/>
          <p:cNvSpPr txBox="1"/>
          <p:nvPr/>
        </p:nvSpPr>
        <p:spPr>
          <a:xfrm>
            <a:off x="1981200" y="3886200"/>
            <a:ext cx="5254450" cy="2585323"/>
          </a:xfrm>
          <a:prstGeom prst="rect">
            <a:avLst/>
          </a:prstGeom>
          <a:noFill/>
        </p:spPr>
        <p:txBody>
          <a:bodyPr wrap="square" rtlCol="0">
            <a:spAutoFit/>
          </a:bodyPr>
          <a:lstStyle/>
          <a:p>
            <a:pPr algn="ctr"/>
            <a:r>
              <a:rPr lang="en-US" sz="5400" dirty="0" smtClean="0">
                <a:effectLst>
                  <a:reflection blurRad="6350" stA="55000" endA="300" endPos="45500" dir="5400000" sy="-100000" algn="bl" rotWithShape="0"/>
                </a:effectLst>
                <a:latin typeface="Pythagoras" pitchFamily="2" charset="0"/>
              </a:rPr>
              <a:t>A millennial?</a:t>
            </a:r>
          </a:p>
          <a:p>
            <a:pPr algn="ctr"/>
            <a:r>
              <a:rPr lang="en-US" sz="5400" dirty="0" smtClean="0">
                <a:effectLst>
                  <a:reflection blurRad="6350" stA="55000" endA="300" endPos="45500" dir="5400000" sy="-100000" algn="bl" rotWithShape="0"/>
                </a:effectLst>
                <a:latin typeface="Pythagoras" pitchFamily="2" charset="0"/>
              </a:rPr>
              <a:t>Pre millennial?</a:t>
            </a:r>
          </a:p>
          <a:p>
            <a:pPr algn="ctr"/>
            <a:r>
              <a:rPr lang="en-US" sz="5400" dirty="0" smtClean="0">
                <a:effectLst>
                  <a:reflection blurRad="6350" stA="55000" endA="300" endPos="45500" dir="5400000" sy="-100000" algn="bl" rotWithShape="0"/>
                </a:effectLst>
                <a:latin typeface="Pythagoras" pitchFamily="2" charset="0"/>
              </a:rPr>
              <a:t>Post millennial?</a:t>
            </a:r>
            <a:endParaRPr lang="en-US" sz="5400" dirty="0">
              <a:effectLst>
                <a:reflection blurRad="6350" stA="55000" endA="300" endPos="45500" dir="5400000" sy="-100000" algn="bl" rotWithShape="0"/>
              </a:effectLst>
              <a:latin typeface="Pythagoras" pitchFamily="2" charset="0"/>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
        <p:nvSpPr>
          <p:cNvPr id="9" name="TextBox 8"/>
          <p:cNvSpPr txBox="1"/>
          <p:nvPr/>
        </p:nvSpPr>
        <p:spPr>
          <a:xfrm>
            <a:off x="0" y="2362200"/>
            <a:ext cx="9144000" cy="2215991"/>
          </a:xfrm>
          <a:prstGeom prst="rect">
            <a:avLst/>
          </a:prstGeom>
          <a:noFill/>
        </p:spPr>
        <p:txBody>
          <a:bodyPr wrap="square" rtlCol="0">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r>
              <a:rPr lang="en-US" sz="138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138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0" name="TextBox 9"/>
          <p:cNvSpPr txBox="1"/>
          <p:nvPr/>
        </p:nvSpPr>
        <p:spPr>
          <a:xfrm>
            <a:off x="990600" y="3276600"/>
            <a:ext cx="7239000" cy="2862322"/>
          </a:xfrm>
          <a:prstGeom prst="rect">
            <a:avLst/>
          </a:prstGeom>
          <a:noFill/>
        </p:spPr>
        <p:txBody>
          <a:bodyPr wrap="square" rtlCol="0">
            <a:spAutoFit/>
          </a:bodyPr>
          <a:lstStyle/>
          <a:p>
            <a:pPr algn="ctr"/>
            <a:r>
              <a:rPr lang="en-US" sz="6000" dirty="0" smtClean="0">
                <a:effectLst>
                  <a:reflection blurRad="6350" stA="55000" endA="300" endPos="45500" dir="5400000" sy="-100000" algn="bl" rotWithShape="0"/>
                </a:effectLst>
                <a:latin typeface="Pythagoras" pitchFamily="2" charset="0"/>
              </a:rPr>
              <a:t>A millennial?</a:t>
            </a:r>
          </a:p>
          <a:p>
            <a:pPr algn="ctr"/>
            <a:r>
              <a:rPr lang="en-US" sz="6000" dirty="0" smtClean="0">
                <a:effectLst>
                  <a:reflection blurRad="6350" stA="55000" endA="300" endPos="45500" dir="5400000" sy="-100000" algn="bl" rotWithShape="0"/>
                </a:effectLst>
                <a:latin typeface="Pythagoras" pitchFamily="2" charset="0"/>
              </a:rPr>
              <a:t>Pre millennial?</a:t>
            </a:r>
          </a:p>
          <a:p>
            <a:pPr algn="ctr"/>
            <a:r>
              <a:rPr lang="en-US" sz="6000" dirty="0" smtClean="0">
                <a:effectLst>
                  <a:reflection blurRad="6350" stA="55000" endA="300" endPos="45500" dir="5400000" sy="-100000" algn="bl" rotWithShape="0"/>
                </a:effectLst>
                <a:latin typeface="Pythagoras" pitchFamily="2" charset="0"/>
              </a:rPr>
              <a:t>Post millennial?</a:t>
            </a:r>
            <a:endParaRPr lang="en-US" sz="6000" dirty="0">
              <a:effectLst>
                <a:reflection blurRad="6350" stA="55000" endA="300" endPos="45500" dir="5400000" sy="-100000" algn="bl" rotWithShape="0"/>
              </a:effectLst>
              <a:latin typeface="Pythagoras" pitchFamily="2" charset="0"/>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
        <p:nvSpPr>
          <p:cNvPr id="11" name="TextBox 10"/>
          <p:cNvSpPr txBox="1"/>
          <p:nvPr/>
        </p:nvSpPr>
        <p:spPr>
          <a:xfrm>
            <a:off x="990600" y="1143000"/>
            <a:ext cx="6705600" cy="1862048"/>
          </a:xfrm>
          <a:prstGeom prst="rect">
            <a:avLst/>
          </a:prstGeom>
          <a:noFill/>
        </p:spPr>
        <p:txBody>
          <a:bodyPr wrap="square" rtlCol="0">
            <a:prstTxWarp prst="textDeflateBottom">
              <a:avLst/>
            </a:prstTxWarp>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pPr algn="ctr"/>
            <a:r>
              <a:rPr lang="en-US" sz="60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60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0" name="TextBox 9"/>
          <p:cNvSpPr txBox="1"/>
          <p:nvPr/>
        </p:nvSpPr>
        <p:spPr>
          <a:xfrm>
            <a:off x="0" y="2895600"/>
            <a:ext cx="9144000" cy="3770263"/>
          </a:xfrm>
          <a:prstGeom prst="rect">
            <a:avLst/>
          </a:prstGeom>
          <a:noFill/>
        </p:spPr>
        <p:txBody>
          <a:bodyPr wrap="square" rtlCol="0">
            <a:spAutoFit/>
          </a:bodyPr>
          <a:lstStyle/>
          <a:p>
            <a:pPr algn="ctr">
              <a:spcBef>
                <a:spcPts val="600"/>
              </a:spcBef>
            </a:pPr>
            <a:r>
              <a:rPr lang="en-US" sz="3200" dirty="0" smtClean="0">
                <a:effectLst>
                  <a:reflection blurRad="6350" stA="55000" endA="300" endPos="45500" dir="5400000" sy="-100000" algn="bl" rotWithShape="0"/>
                </a:effectLst>
                <a:latin typeface="Pythagoras" pitchFamily="2" charset="0"/>
              </a:rPr>
              <a:t>The Basis of Millennialism </a:t>
            </a:r>
          </a:p>
          <a:p>
            <a:pPr algn="ctr">
              <a:spcBef>
                <a:spcPts val="600"/>
              </a:spcBef>
            </a:pPr>
            <a:r>
              <a:rPr lang="en-US" sz="3200" dirty="0" smtClean="0">
                <a:effectLst>
                  <a:reflection blurRad="6350" stA="55000" endA="300" endPos="45500" dir="5400000" sy="-100000" algn="bl" rotWithShape="0"/>
                </a:effectLst>
                <a:latin typeface="Pythagoras" pitchFamily="2" charset="0"/>
              </a:rPr>
              <a:t>How We Should Approach Scripture</a:t>
            </a:r>
          </a:p>
          <a:p>
            <a:pPr algn="ctr">
              <a:spcBef>
                <a:spcPts val="600"/>
              </a:spcBef>
            </a:pPr>
            <a:r>
              <a:rPr lang="en-US" sz="3200" dirty="0" smtClean="0">
                <a:effectLst>
                  <a:reflection blurRad="6350" stA="55000" endA="300" endPos="45500" dir="5400000" sy="-100000" algn="bl" rotWithShape="0"/>
                </a:effectLst>
                <a:latin typeface="Pythagoras" pitchFamily="2" charset="0"/>
              </a:rPr>
              <a:t>Biblical Descriptions of Jesus’ Return Leaves No Place For Millennialism</a:t>
            </a:r>
          </a:p>
          <a:p>
            <a:pPr algn="ctr">
              <a:spcBef>
                <a:spcPts val="600"/>
              </a:spcBef>
            </a:pPr>
            <a:r>
              <a:rPr lang="en-US" sz="3200" dirty="0" smtClean="0">
                <a:effectLst>
                  <a:reflection blurRad="6350" stA="55000" endA="300" endPos="45500" dir="5400000" sy="-100000" algn="bl" rotWithShape="0"/>
                </a:effectLst>
                <a:latin typeface="Pythagoras" pitchFamily="2" charset="0"/>
              </a:rPr>
              <a:t>Things That The Bible Says Will Occur When Jesus Returns Leaves No Place For Millennialism</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
        <p:nvSpPr>
          <p:cNvPr id="9" name="TextBox 8"/>
          <p:cNvSpPr txBox="1"/>
          <p:nvPr/>
        </p:nvSpPr>
        <p:spPr>
          <a:xfrm>
            <a:off x="990600" y="1143000"/>
            <a:ext cx="6705600" cy="1862048"/>
          </a:xfrm>
          <a:prstGeom prst="rect">
            <a:avLst/>
          </a:prstGeom>
          <a:noFill/>
        </p:spPr>
        <p:txBody>
          <a:bodyPr wrap="square" rtlCol="0">
            <a:prstTxWarp prst="textDeflateBottom">
              <a:avLst/>
            </a:prstTxWarp>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pPr algn="ctr"/>
            <a:r>
              <a:rPr lang="en-US" sz="60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60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
        <p:nvSpPr>
          <p:cNvPr id="9" name="TextBox 8"/>
          <p:cNvSpPr txBox="1"/>
          <p:nvPr/>
        </p:nvSpPr>
        <p:spPr>
          <a:xfrm>
            <a:off x="990600" y="1143000"/>
            <a:ext cx="6705600" cy="1862048"/>
          </a:xfrm>
          <a:prstGeom prst="rect">
            <a:avLst/>
          </a:prstGeom>
          <a:noFill/>
        </p:spPr>
        <p:txBody>
          <a:bodyPr wrap="square" rtlCol="0">
            <a:prstTxWarp prst="textDeflateBottom">
              <a:avLst/>
            </a:prstTxWarp>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pPr algn="ctr"/>
            <a:r>
              <a:rPr lang="en-US" sz="60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60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
        <p:nvSpPr>
          <p:cNvPr id="11" name="TextBox 10"/>
          <p:cNvSpPr txBox="1"/>
          <p:nvPr/>
        </p:nvSpPr>
        <p:spPr>
          <a:xfrm>
            <a:off x="0" y="2895600"/>
            <a:ext cx="9144000" cy="3693319"/>
          </a:xfrm>
          <a:prstGeom prst="rect">
            <a:avLst/>
          </a:prstGeom>
          <a:noFill/>
        </p:spPr>
        <p:txBody>
          <a:bodyPr wrap="square" rtlCol="0">
            <a:spAutoFit/>
            <a:scene3d>
              <a:camera prst="orthographicFront"/>
              <a:lightRig rig="threePt" dir="t"/>
            </a:scene3d>
            <a:sp3d extrusionH="57150">
              <a:bevelT w="38100" h="38100"/>
            </a:sp3d>
          </a:bodyPr>
          <a:lstStyle/>
          <a:p>
            <a:pPr algn="ctr">
              <a:spcBef>
                <a:spcPts val="600"/>
              </a:spcBef>
            </a:pPr>
            <a:r>
              <a:rPr lang="en-US" sz="3200" dirty="0" smtClean="0">
                <a:ln>
                  <a:solidFill>
                    <a:schemeClr val="tx2"/>
                  </a:solidFill>
                </a:ln>
                <a:effectLst>
                  <a:reflection blurRad="6350" stA="55000" endA="300" endPos="45500" dir="5400000" sy="-100000" algn="bl" rotWithShape="0"/>
                </a:effectLst>
                <a:latin typeface="Pythagoras" pitchFamily="2" charset="0"/>
              </a:rPr>
              <a:t>Jesus Is Returning</a:t>
            </a:r>
          </a:p>
          <a:p>
            <a:pPr algn="ctr">
              <a:spcBef>
                <a:spcPts val="600"/>
              </a:spcBef>
            </a:pPr>
            <a:r>
              <a:rPr lang="en-US" sz="3200" dirty="0" smtClean="0">
                <a:ln>
                  <a:solidFill>
                    <a:schemeClr val="tx2"/>
                  </a:solidFill>
                </a:ln>
                <a:effectLst>
                  <a:reflection blurRad="6350" stA="55000" endA="300" endPos="45500" dir="5400000" sy="-100000" algn="bl" rotWithShape="0"/>
                </a:effectLst>
                <a:latin typeface="Calligraph421 BT" pitchFamily="66" charset="0"/>
              </a:rPr>
              <a:t>Will Judge The World - John 12:48</a:t>
            </a:r>
          </a:p>
          <a:p>
            <a:pPr algn="ctr">
              <a:spcBef>
                <a:spcPts val="600"/>
              </a:spcBef>
            </a:pPr>
            <a:r>
              <a:rPr lang="en-US" sz="3200" dirty="0" smtClean="0">
                <a:ln>
                  <a:solidFill>
                    <a:schemeClr val="tx2"/>
                  </a:solidFill>
                </a:ln>
                <a:effectLst>
                  <a:reflection blurRad="6350" stA="55000" endA="300" endPos="45500" dir="5400000" sy="-100000" algn="bl" rotWithShape="0"/>
                </a:effectLst>
                <a:latin typeface="Calligraph421 BT" pitchFamily="66" charset="0"/>
              </a:rPr>
              <a:t>Will Reward The Obedient &amp; Exact Vengeance Upon The Disobedience – 2 </a:t>
            </a:r>
            <a:r>
              <a:rPr lang="en-US" sz="3200" dirty="0" err="1" smtClean="0">
                <a:ln>
                  <a:solidFill>
                    <a:schemeClr val="tx2"/>
                  </a:solidFill>
                </a:ln>
                <a:effectLst>
                  <a:reflection blurRad="6350" stA="55000" endA="300" endPos="45500" dir="5400000" sy="-100000" algn="bl" rotWithShape="0"/>
                </a:effectLst>
                <a:latin typeface="Calligraph421 BT" pitchFamily="66" charset="0"/>
              </a:rPr>
              <a:t>Thes</a:t>
            </a:r>
            <a:r>
              <a:rPr lang="en-US" sz="3200" dirty="0" smtClean="0">
                <a:ln>
                  <a:solidFill>
                    <a:schemeClr val="tx2"/>
                  </a:solidFill>
                </a:ln>
                <a:effectLst>
                  <a:reflection blurRad="6350" stA="55000" endA="300" endPos="45500" dir="5400000" sy="-100000" algn="bl" rotWithShape="0"/>
                </a:effectLst>
                <a:latin typeface="Calligraph421 BT" pitchFamily="66" charset="0"/>
              </a:rPr>
              <a:t> 1:7-9</a:t>
            </a:r>
          </a:p>
          <a:p>
            <a:pPr algn="ctr">
              <a:spcBef>
                <a:spcPts val="600"/>
              </a:spcBef>
            </a:pPr>
            <a:r>
              <a:rPr lang="en-US" sz="3200" dirty="0" smtClean="0">
                <a:ln>
                  <a:solidFill>
                    <a:schemeClr val="tx2"/>
                  </a:solidFill>
                </a:ln>
                <a:effectLst>
                  <a:reflection blurRad="6350" stA="55000" endA="300" endPos="45500" dir="5400000" sy="-100000" algn="bl" rotWithShape="0"/>
                </a:effectLst>
                <a:latin typeface="Calligraph421 BT" pitchFamily="66" charset="0"/>
              </a:rPr>
              <a:t>Destroy The World – 2 Peter 3:9-14</a:t>
            </a:r>
          </a:p>
          <a:p>
            <a:pPr algn="ctr">
              <a:spcBef>
                <a:spcPts val="600"/>
              </a:spcBef>
            </a:pPr>
            <a:r>
              <a:rPr lang="en-US" sz="5400" dirty="0" smtClean="0">
                <a:ln>
                  <a:solidFill>
                    <a:schemeClr val="tx2"/>
                  </a:solidFill>
                </a:ln>
                <a:solidFill>
                  <a:srgbClr val="FFC000"/>
                </a:solidFill>
                <a:effectLst>
                  <a:glow rad="635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Pythagoras" pitchFamily="2" charset="0"/>
              </a:rPr>
              <a:t>ARE YOU READY??</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Sept 30, 2007</a:t>
            </a:r>
            <a:endParaRPr lang="en-US" dirty="0"/>
          </a:p>
        </p:txBody>
      </p:sp>
      <p:sp>
        <p:nvSpPr>
          <p:cNvPr id="4" name="Slide Number Placeholder 3"/>
          <p:cNvSpPr>
            <a:spLocks noGrp="1"/>
          </p:cNvSpPr>
          <p:nvPr>
            <p:ph type="sldNum" sz="quarter" idx="12"/>
          </p:nvPr>
        </p:nvSpPr>
        <p:spPr/>
        <p:txBody>
          <a:bodyPr/>
          <a:lstStyle/>
          <a:p>
            <a:fld id="{91167DF9-BEF9-4898-8BC0-E82622A1D540}" type="slidenum">
              <a:rPr lang="en-US" smtClean="0"/>
              <a:pPr/>
              <a:t>13</a:t>
            </a:fld>
            <a:endParaRPr lang="en-US"/>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lum bright="30000"/>
          </a:blip>
          <a:srcRect/>
          <a:stretch>
            <a:fillRect/>
          </a:stretch>
        </p:blipFill>
        <p:spPr bwMode="auto">
          <a:xfrm>
            <a:off x="0" y="0"/>
            <a:ext cx="9144000" cy="6858000"/>
          </a:xfrm>
          <a:prstGeom prst="rect">
            <a:avLst/>
          </a:prstGeom>
          <a:noFill/>
          <a:ln w="9525">
            <a:noFill/>
            <a:miter lim="800000"/>
            <a:headEnd/>
            <a:tailEnd/>
          </a:ln>
          <a:effectLst/>
        </p:spPr>
      </p:pic>
      <p:sp>
        <p:nvSpPr>
          <p:cNvPr id="5" name="TextBox 4"/>
          <p:cNvSpPr txBox="1"/>
          <p:nvPr/>
        </p:nvSpPr>
        <p:spPr>
          <a:xfrm>
            <a:off x="0" y="48161"/>
            <a:ext cx="9144000"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8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8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6" name="TextBox 5"/>
          <p:cNvSpPr txBox="1"/>
          <p:nvPr/>
        </p:nvSpPr>
        <p:spPr>
          <a:xfrm rot="763920">
            <a:off x="-439180" y="1268428"/>
            <a:ext cx="4750233" cy="1384995"/>
          </a:xfrm>
          <a:prstGeom prst="rect">
            <a:avLst/>
          </a:prstGeom>
          <a:noFill/>
        </p:spPr>
        <p:txBody>
          <a:bodyPr wrap="square" rtlCol="0">
            <a:spAutoFit/>
            <a:scene3d>
              <a:camera prst="perspectiveContrastingRightFacing"/>
              <a:lightRig rig="threePt" dir="t"/>
            </a:scene3d>
          </a:bodyPr>
          <a:lstStyle/>
          <a:p>
            <a:pPr algn="ctr"/>
            <a:r>
              <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rPr>
              <a:t>Rapture out of the world living saints leaving behind the unrighteous . . .???</a:t>
            </a:r>
            <a:endParaRPr lang="en-US" sz="2800" dirty="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endParaRPr>
          </a:p>
        </p:txBody>
      </p:sp>
      <p:sp>
        <p:nvSpPr>
          <p:cNvPr id="7" name="TextBox 6"/>
          <p:cNvSpPr txBox="1"/>
          <p:nvPr/>
        </p:nvSpPr>
        <p:spPr>
          <a:xfrm>
            <a:off x="2895600" y="4267200"/>
            <a:ext cx="3581400" cy="2246769"/>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rPr>
              <a:t>Establish a material kingdom centered in Jerusalem &amp; reign for a literal 1,000 years???</a:t>
            </a:r>
            <a:endParaRPr lang="en-US" sz="2800" dirty="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endParaRPr>
          </a:p>
        </p:txBody>
      </p:sp>
      <p:sp>
        <p:nvSpPr>
          <p:cNvPr id="8" name="TextBox 7"/>
          <p:cNvSpPr txBox="1"/>
          <p:nvPr/>
        </p:nvSpPr>
        <p:spPr>
          <a:xfrm rot="20910329">
            <a:off x="4983522" y="1306417"/>
            <a:ext cx="3949084" cy="1569660"/>
          </a:xfrm>
          <a:prstGeom prst="rect">
            <a:avLst/>
          </a:prstGeom>
          <a:noFill/>
        </p:spPr>
        <p:txBody>
          <a:bodyPr wrap="square" rtlCol="0">
            <a:spAutoFit/>
            <a:scene3d>
              <a:camera prst="perspectiveContrastingLeftFacing"/>
              <a:lightRig rig="threePt" dir="t"/>
            </a:scene3d>
          </a:bodyPr>
          <a:lstStyle/>
          <a:p>
            <a:pPr algn="ctr"/>
            <a:r>
              <a:rPr lang="en-US" sz="3200" dirty="0" smtClean="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rPr>
              <a:t>Expose and defeat a person called the Antichrist????</a:t>
            </a:r>
            <a:endParaRPr lang="en-US" sz="3200" dirty="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endParaRPr>
          </a:p>
        </p:txBody>
      </p:sp>
      <p:sp>
        <p:nvSpPr>
          <p:cNvPr id="9" name="TextBox 8"/>
          <p:cNvSpPr txBox="1"/>
          <p:nvPr/>
        </p:nvSpPr>
        <p:spPr>
          <a:xfrm rot="21334613">
            <a:off x="-326759" y="4275248"/>
            <a:ext cx="4221549" cy="1569660"/>
          </a:xfrm>
          <a:prstGeom prst="rect">
            <a:avLst/>
          </a:prstGeom>
          <a:noFill/>
        </p:spPr>
        <p:txBody>
          <a:bodyPr wrap="square" rtlCol="0">
            <a:spAutoFit/>
            <a:scene3d>
              <a:camera prst="perspectiveContrastingRightFacing"/>
              <a:lightRig rig="threePt" dir="t"/>
            </a:scene3d>
          </a:bodyPr>
          <a:lstStyle/>
          <a:p>
            <a:pPr algn="ctr"/>
            <a:r>
              <a:rPr lang="en-US" sz="3200" dirty="0" smtClean="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rPr>
              <a:t>Begin a seven year period called the great tribulation???</a:t>
            </a:r>
            <a:endParaRPr lang="en-US" sz="3200" dirty="0">
              <a:ln w="18415" cmpd="sng">
                <a:solidFill>
                  <a:srgbClr val="FFFFFF"/>
                </a:solidFill>
                <a:prstDash val="solid"/>
              </a:ln>
              <a:solidFill>
                <a:srgbClr val="FFFFFF"/>
              </a:solidFill>
              <a:effectLst>
                <a:glow rad="139700">
                  <a:schemeClr val="accent4">
                    <a:satMod val="175000"/>
                    <a:alpha val="40000"/>
                  </a:schemeClr>
                </a:glow>
                <a:outerShdw blurRad="38100" dist="38100" dir="2700000" algn="tl">
                  <a:srgbClr val="000000">
                    <a:alpha val="43137"/>
                  </a:srgbClr>
                </a:outerShdw>
                <a:reflection blurRad="6350" stA="55000" endA="300" endPos="45500" dir="5400000" sy="-100000" algn="bl" rotWithShape="0"/>
              </a:effectLst>
              <a:latin typeface="Pythagoras" pitchFamily="2" charset="0"/>
            </a:endParaRPr>
          </a:p>
        </p:txBody>
      </p:sp>
      <p:sp>
        <p:nvSpPr>
          <p:cNvPr id="10" name="TextBox 9"/>
          <p:cNvSpPr txBox="1"/>
          <p:nvPr/>
        </p:nvSpPr>
        <p:spPr>
          <a:xfrm>
            <a:off x="0" y="2362200"/>
            <a:ext cx="9144000" cy="2215991"/>
          </a:xfrm>
          <a:prstGeom prst="rect">
            <a:avLst/>
          </a:prstGeom>
          <a:noFill/>
        </p:spPr>
        <p:txBody>
          <a:bodyPr wrap="square" rtlCol="0">
            <a:spAutoFit/>
            <a:scene3d>
              <a:camera prst="orthographicFront">
                <a:rot lat="0" lon="0" rev="0"/>
              </a:camera>
              <a:lightRig rig="sunset" dir="t"/>
            </a:scene3d>
            <a:sp3d extrusionH="57150" contourW="6350" prstMaterial="dkEdge">
              <a:bevelT w="146050" h="31750"/>
              <a:contourClr>
                <a:schemeClr val="accent1">
                  <a:shade val="75000"/>
                </a:schemeClr>
              </a:contourClr>
            </a:sp3d>
          </a:bodyPr>
          <a:lstStyle/>
          <a:p>
            <a:r>
              <a:rPr lang="en-US" sz="13800" b="1" dirty="0" smtClean="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rPr>
              <a:t>Eschatology</a:t>
            </a:r>
            <a:endParaRPr lang="en-US" sz="13800" b="1" dirty="0">
              <a:ln w="0"/>
              <a:solidFill>
                <a:srgbClr val="FFC000"/>
              </a:solidFill>
              <a:effectLst>
                <a:glow rad="101600">
                  <a:schemeClr val="accent4">
                    <a:satMod val="175000"/>
                    <a:alpha val="40000"/>
                  </a:schemeClr>
                </a:glow>
                <a:reflection blurRad="12700" stA="50000" endPos="50000" dist="5000" dir="5400000" sy="-100000" rotWithShape="0"/>
              </a:effectLst>
              <a:latin typeface="Mariah" pitchFamily="2" charset="0"/>
            </a:endParaRPr>
          </a:p>
        </p:txBody>
      </p:sp>
      <p:sp>
        <p:nvSpPr>
          <p:cNvPr id="11" name="TextBox 10"/>
          <p:cNvSpPr txBox="1"/>
          <p:nvPr/>
        </p:nvSpPr>
        <p:spPr>
          <a:xfrm>
            <a:off x="6248400" y="4495800"/>
            <a:ext cx="2514600" cy="1569660"/>
          </a:xfrm>
          <a:prstGeom prst="rect">
            <a:avLst/>
          </a:prstGeom>
          <a:noFill/>
        </p:spPr>
        <p:txBody>
          <a:bodyPr wrap="square" rtlCol="0">
            <a:spAutoFit/>
            <a:scene3d>
              <a:camera prst="perspectiveHeroicExtremeLeftFacing"/>
              <a:lightRig rig="threePt" dir="t"/>
            </a:scene3d>
          </a:bodyPr>
          <a:lstStyle/>
          <a:p>
            <a:pPr algn="ctr"/>
            <a:r>
              <a:rPr 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Pythagoras" pitchFamily="2" charset="0"/>
              </a:rPr>
              <a:t>Restoration of National Israel???</a:t>
            </a:r>
            <a:endParaRPr lang="en-US" sz="3200" dirty="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Pythagoras" pitchFamily="2" charset="0"/>
            </a:endParaRPr>
          </a:p>
        </p:txBody>
      </p:sp>
      <p:sp>
        <p:nvSpPr>
          <p:cNvPr id="12" name="Date Placeholder 11"/>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91167DF9-BEF9-4898-8BC0-E82622A1D540}" type="slidenum">
              <a:rPr lang="en-US" smtClean="0"/>
              <a:pPr/>
              <a:t>2</a:t>
            </a:fld>
            <a:endParaRPr lang="en-US"/>
          </a:p>
        </p:txBody>
      </p:sp>
      <p:sp>
        <p:nvSpPr>
          <p:cNvPr id="14" name="Footer Placeholder 13"/>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3" name="Picture 7" descr="Dispensational Premillennialism"/>
          <p:cNvPicPr>
            <a:picLocks noChangeAspect="1" noChangeArrowheads="1"/>
          </p:cNvPicPr>
          <p:nvPr/>
        </p:nvPicPr>
        <p:blipFill>
          <a:blip r:embed="rId3"/>
          <a:srcRect/>
          <a:stretch>
            <a:fillRect/>
          </a:stretch>
        </p:blipFill>
        <p:spPr bwMode="auto">
          <a:xfrm>
            <a:off x="152400" y="990600"/>
            <a:ext cx="8763000" cy="5486400"/>
          </a:xfrm>
          <a:prstGeom prst="rect">
            <a:avLst/>
          </a:prstGeom>
          <a:noFill/>
          <a:ln w="9525">
            <a:solidFill>
              <a:schemeClr val="tx1"/>
            </a:solidFill>
            <a:miter lim="800000"/>
            <a:headEnd/>
            <a:tailEnd/>
          </a:ln>
        </p:spPr>
      </p:pic>
      <p:sp>
        <p:nvSpPr>
          <p:cNvPr id="70664" name="Text Box 8"/>
          <p:cNvSpPr txBox="1">
            <a:spLocks noChangeArrowheads="1"/>
          </p:cNvSpPr>
          <p:nvPr/>
        </p:nvSpPr>
        <p:spPr bwMode="auto">
          <a:xfrm>
            <a:off x="4246558" y="990600"/>
            <a:ext cx="4668842" cy="369332"/>
          </a:xfrm>
          <a:prstGeom prst="rect">
            <a:avLst/>
          </a:prstGeom>
          <a:noFill/>
          <a:ln w="9525">
            <a:noFill/>
            <a:miter lim="800000"/>
            <a:headEnd/>
            <a:tailEnd/>
          </a:ln>
          <a:effectLst/>
        </p:spPr>
        <p:txBody>
          <a:bodyPr wrap="none">
            <a:spAutoFit/>
          </a:bodyPr>
          <a:lstStyle/>
          <a:p>
            <a:r>
              <a:rPr lang="en-US" dirty="0">
                <a:solidFill>
                  <a:schemeClr val="accent1"/>
                </a:solidFill>
              </a:rPr>
              <a:t>http://www.blueletterbible.org/faq/dispre.html</a:t>
            </a:r>
          </a:p>
        </p:txBody>
      </p:sp>
      <p:sp>
        <p:nvSpPr>
          <p:cNvPr id="5" name="TextBox 4"/>
          <p:cNvSpPr txBox="1"/>
          <p:nvPr/>
        </p:nvSpPr>
        <p:spPr>
          <a:xfrm>
            <a:off x="1295400" y="0"/>
            <a:ext cx="6542945" cy="1107996"/>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kern="10" dirty="0" smtClean="0">
                <a:ln/>
                <a:solidFill>
                  <a:schemeClr val="accent4">
                    <a:lumMod val="40000"/>
                    <a:lumOff val="60000"/>
                  </a:schemeClr>
                </a:solidFill>
                <a:effectLst>
                  <a:glow rad="101600">
                    <a:schemeClr val="accent4">
                      <a:satMod val="175000"/>
                      <a:alpha val="40000"/>
                    </a:schemeClr>
                  </a:glow>
                  <a:reflection blurRad="6350" stA="55000" endA="300" endPos="45500" dir="5400000" sy="-100000" algn="bl" rotWithShape="0"/>
                </a:effectLst>
                <a:latin typeface="Times New Roman"/>
                <a:cs typeface="Times New Roman"/>
              </a:rPr>
              <a:t>Pre millennialism</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pic>
        <p:nvPicPr>
          <p:cNvPr id="23553" name="Picture 1"/>
          <p:cNvPicPr>
            <a:picLocks noChangeAspect="1" noChangeArrowheads="1"/>
          </p:cNvPicPr>
          <p:nvPr/>
        </p:nvPicPr>
        <p:blipFill>
          <a:blip r:embed="rId4"/>
          <a:srcRect/>
          <a:stretch>
            <a:fillRect/>
          </a:stretch>
        </p:blipFill>
        <p:spPr bwMode="auto">
          <a:xfrm>
            <a:off x="4038600" y="5029200"/>
            <a:ext cx="2349500" cy="901700"/>
          </a:xfrm>
          <a:prstGeom prst="rect">
            <a:avLst/>
          </a:prstGeom>
          <a:noFill/>
          <a:ln w="9525">
            <a:noFill/>
            <a:miter lim="800000"/>
            <a:headEnd/>
            <a:tailEnd/>
          </a:ln>
          <a:effectLst/>
        </p:spPr>
      </p:pic>
      <p:pic>
        <p:nvPicPr>
          <p:cNvPr id="23554" name="Picture 2"/>
          <p:cNvPicPr>
            <a:picLocks noChangeAspect="1" noChangeArrowheads="1"/>
          </p:cNvPicPr>
          <p:nvPr/>
        </p:nvPicPr>
        <p:blipFill>
          <a:blip r:embed="rId5"/>
          <a:srcRect/>
          <a:stretch>
            <a:fillRect/>
          </a:stretch>
        </p:blipFill>
        <p:spPr bwMode="auto">
          <a:xfrm>
            <a:off x="6400800" y="4495800"/>
            <a:ext cx="914400" cy="835742"/>
          </a:xfrm>
          <a:prstGeom prst="rect">
            <a:avLst/>
          </a:prstGeom>
          <a:noFill/>
          <a:ln w="9525">
            <a:noFill/>
            <a:miter lim="800000"/>
            <a:headEnd/>
            <a:tailEnd/>
          </a:ln>
          <a:effectLst/>
        </p:spPr>
      </p:pic>
      <p:pic>
        <p:nvPicPr>
          <p:cNvPr id="23555" name="Picture 3"/>
          <p:cNvPicPr>
            <a:picLocks noChangeAspect="1" noChangeArrowheads="1"/>
          </p:cNvPicPr>
          <p:nvPr/>
        </p:nvPicPr>
        <p:blipFill>
          <a:blip r:embed="rId6"/>
          <a:srcRect/>
          <a:stretch>
            <a:fillRect/>
          </a:stretch>
        </p:blipFill>
        <p:spPr bwMode="auto">
          <a:xfrm>
            <a:off x="7391399" y="3810000"/>
            <a:ext cx="321869" cy="1676400"/>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91167DF9-BEF9-4898-8BC0-E82622A1D540}"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p:cNvSpPr>
            <a:spLocks noGrp="1"/>
          </p:cNvSpPr>
          <p:nvPr>
            <p:ph type="dt" sz="half" idx="10"/>
          </p:nvPr>
        </p:nvSpPr>
        <p:spPr/>
        <p:txBody>
          <a:bodyPr/>
          <a:lstStyle/>
          <a:p>
            <a:r>
              <a:rPr lang="en-US" smtClean="0"/>
              <a:t>Don McClain</a:t>
            </a:r>
            <a:endParaRPr lang="en-US"/>
          </a:p>
        </p:txBody>
      </p:sp>
      <p:sp>
        <p:nvSpPr>
          <p:cNvPr id="13" name="Slide Number Placeholder 3"/>
          <p:cNvSpPr>
            <a:spLocks noGrp="1"/>
          </p:cNvSpPr>
          <p:nvPr>
            <p:ph type="sldNum" sz="quarter" idx="12"/>
          </p:nvPr>
        </p:nvSpPr>
        <p:spPr/>
        <p:txBody>
          <a:bodyPr/>
          <a:lstStyle/>
          <a:p>
            <a:fld id="{8941668F-C33A-4926-A35F-8B4827FD1477}" type="slidenum">
              <a:rPr lang="en-US"/>
              <a:pPr/>
              <a:t>5</a:t>
            </a:fld>
            <a:endParaRPr lang="en-US"/>
          </a:p>
        </p:txBody>
      </p:sp>
      <p:sp>
        <p:nvSpPr>
          <p:cNvPr id="48136" name="Rectangle 8"/>
          <p:cNvSpPr>
            <a:spLocks noChangeArrowheads="1"/>
          </p:cNvSpPr>
          <p:nvPr/>
        </p:nvSpPr>
        <p:spPr bwMode="auto">
          <a:xfrm>
            <a:off x="152400" y="1981200"/>
            <a:ext cx="8915400" cy="4724400"/>
          </a:xfrm>
          <a:prstGeom prst="rect">
            <a:avLst/>
          </a:prstGeom>
          <a:solidFill>
            <a:srgbClr val="FFFFFF"/>
          </a:solidFill>
          <a:ln w="9525">
            <a:solidFill>
              <a:schemeClr val="tx1"/>
            </a:solidFill>
            <a:miter lim="800000"/>
            <a:headEnd/>
            <a:tailEnd/>
          </a:ln>
          <a:effectLst/>
        </p:spPr>
        <p:txBody>
          <a:bodyPr wrap="none" anchor="ctr"/>
          <a:lstStyle/>
          <a:p>
            <a:endParaRPr lang="en-US"/>
          </a:p>
        </p:txBody>
      </p:sp>
      <p:sp>
        <p:nvSpPr>
          <p:cNvPr id="48135" name="Text Box 7"/>
          <p:cNvSpPr txBox="1">
            <a:spLocks noChangeArrowheads="1"/>
          </p:cNvSpPr>
          <p:nvPr/>
        </p:nvSpPr>
        <p:spPr bwMode="auto">
          <a:xfrm>
            <a:off x="152400" y="2088952"/>
            <a:ext cx="8931275" cy="4616648"/>
          </a:xfrm>
          <a:prstGeom prst="rect">
            <a:avLst/>
          </a:prstGeom>
          <a:noFill/>
          <a:ln w="9525">
            <a:noFill/>
            <a:miter lim="800000"/>
            <a:headEnd/>
            <a:tailEnd/>
          </a:ln>
          <a:effectLst/>
        </p:spPr>
        <p:txBody>
          <a:bodyPr>
            <a:spAutoFit/>
          </a:bodyPr>
          <a:lstStyle/>
          <a:p>
            <a:pPr algn="ctr"/>
            <a:r>
              <a:rPr lang="en-US" sz="3400" dirty="0" err="1">
                <a:effectLst>
                  <a:outerShdw blurRad="38100" dist="38100" dir="2700000" algn="tl">
                    <a:srgbClr val="C0C0C0"/>
                  </a:outerShdw>
                </a:effectLst>
                <a:latin typeface="Pythagoras" pitchFamily="2" charset="0"/>
              </a:rPr>
              <a:t>Dispensationalism</a:t>
            </a:r>
            <a:r>
              <a:rPr lang="en-US" sz="3400" dirty="0">
                <a:effectLst>
                  <a:outerShdw blurRad="38100" dist="38100" dir="2700000" algn="tl">
                    <a:srgbClr val="C0C0C0"/>
                  </a:outerShdw>
                </a:effectLst>
                <a:latin typeface="Pythagoras" pitchFamily="2" charset="0"/>
              </a:rPr>
              <a:t> / </a:t>
            </a:r>
            <a:r>
              <a:rPr lang="en-US" sz="3400" dirty="0" err="1">
                <a:effectLst>
                  <a:outerShdw blurRad="38100" dist="38100" dir="2700000" algn="tl">
                    <a:srgbClr val="C0C0C0"/>
                  </a:outerShdw>
                </a:effectLst>
                <a:latin typeface="Pythagoras" pitchFamily="2" charset="0"/>
              </a:rPr>
              <a:t>Premillennialism</a:t>
            </a:r>
            <a:r>
              <a:rPr lang="en-US" sz="2600" dirty="0">
                <a:effectLst>
                  <a:outerShdw blurRad="38100" dist="38100" dir="2700000" algn="tl">
                    <a:srgbClr val="C0C0C0"/>
                  </a:outerShdw>
                </a:effectLst>
                <a:latin typeface="Humanst521 BT" pitchFamily="34" charset="0"/>
              </a:rPr>
              <a:t> </a:t>
            </a:r>
          </a:p>
          <a:p>
            <a:pPr algn="ctr"/>
            <a:r>
              <a:rPr lang="en-US" sz="2600" dirty="0" smtClean="0">
                <a:effectLst>
                  <a:outerShdw blurRad="38100" dist="38100" dir="2700000" algn="tl">
                    <a:srgbClr val="C0C0C0"/>
                  </a:outerShdw>
                </a:effectLst>
                <a:latin typeface="Humanst521 BT" pitchFamily="34" charset="0"/>
              </a:rPr>
              <a:t>Christ </a:t>
            </a:r>
            <a:r>
              <a:rPr lang="en-US" sz="2600" dirty="0">
                <a:effectLst>
                  <a:outerShdw blurRad="38100" dist="38100" dir="2700000" algn="tl">
                    <a:srgbClr val="C0C0C0"/>
                  </a:outerShdw>
                </a:effectLst>
                <a:latin typeface="Humanst521 BT" pitchFamily="34" charset="0"/>
              </a:rPr>
              <a:t>at His first advent offered the Jewish nation an earthly political kingdom . . . Because the Jewish nation rejected the Christ, this kingdom offer was retracted and the earthly, political, re-established Davidic kingdom was postponed until the future Jewish millennium. Between the withdrawal of the kingdom offer and the future millennial establishment of the kingdom was inserted the church age, a parenthesis in God's prophesied program for Israel and the nations. The present age and the present reign of Christ have no direct relationship to the Davidic covenant or to Messianic prophecy</a:t>
            </a:r>
            <a:r>
              <a:rPr lang="en-US" sz="2600" dirty="0" smtClean="0">
                <a:effectLst>
                  <a:outerShdw blurRad="38100" dist="38100" dir="2700000" algn="tl">
                    <a:srgbClr val="C0C0C0"/>
                  </a:outerShdw>
                </a:effectLst>
                <a:latin typeface="Humanst521 BT" pitchFamily="34" charset="0"/>
              </a:rPr>
              <a:t>.</a:t>
            </a:r>
            <a:endParaRPr lang="en-US" sz="2600" dirty="0">
              <a:effectLst>
                <a:outerShdw blurRad="38100" dist="38100" dir="2700000" algn="tl">
                  <a:srgbClr val="C0C0C0"/>
                </a:outerShdw>
              </a:effectLst>
              <a:latin typeface="Humanst521 BT" pitchFamily="34" charset="0"/>
            </a:endParaRPr>
          </a:p>
        </p:txBody>
      </p:sp>
      <p:sp>
        <p:nvSpPr>
          <p:cNvPr id="14" name="TextBox 13"/>
          <p:cNvSpPr txBox="1"/>
          <p:nvPr/>
        </p:nvSpPr>
        <p:spPr>
          <a:xfrm>
            <a:off x="1295400" y="0"/>
            <a:ext cx="6542945" cy="1107996"/>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kern="10" dirty="0" smtClean="0">
                <a:ln/>
                <a:solidFill>
                  <a:schemeClr val="accent4">
                    <a:lumMod val="40000"/>
                    <a:lumOff val="60000"/>
                  </a:schemeClr>
                </a:solidFill>
                <a:effectLst>
                  <a:glow rad="101600">
                    <a:schemeClr val="accent4">
                      <a:satMod val="175000"/>
                      <a:alpha val="40000"/>
                    </a:schemeClr>
                  </a:glow>
                  <a:reflection blurRad="6350" stA="55000" endA="300" endPos="45500" dir="5400000" sy="-100000" algn="bl" rotWithShape="0"/>
                </a:effectLst>
                <a:latin typeface="Times New Roman"/>
                <a:cs typeface="Times New Roman"/>
              </a:rPr>
              <a:t>Pre millennialism</a:t>
            </a:r>
          </a:p>
        </p:txBody>
      </p:sp>
      <p:sp>
        <p:nvSpPr>
          <p:cNvPr id="15" name="Rectangle 14"/>
          <p:cNvSpPr/>
          <p:nvPr/>
        </p:nvSpPr>
        <p:spPr>
          <a:xfrm>
            <a:off x="457200" y="990600"/>
            <a:ext cx="8306313" cy="1015663"/>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4">
                      <a:satMod val="175000"/>
                      <a:alpha val="40000"/>
                    </a:schemeClr>
                  </a:glow>
                  <a:outerShdw blurRad="80000" dist="40000" dir="5040000" algn="tl">
                    <a:srgbClr val="000000">
                      <a:alpha val="30000"/>
                    </a:srgbClr>
                  </a:outerShdw>
                  <a:reflection blurRad="6350" stA="60000" endA="900" endPos="60000" dist="29997" dir="5400000" sy="-100000" algn="bl" rotWithShape="0"/>
                </a:effectLst>
              </a:rPr>
              <a:t>Based Upon God’s Failure</a:t>
            </a:r>
          </a:p>
        </p:txBody>
      </p:sp>
      <p:sp>
        <p:nvSpPr>
          <p:cNvPr id="16" name="Footer Placeholder 15"/>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1981200"/>
            <a:ext cx="8686800" cy="4648200"/>
          </a:xfrm>
          <a:prstGeom prst="round2DiagRect">
            <a:avLst/>
          </a:prstGeom>
          <a:solidFill>
            <a:schemeClr val="bg2"/>
          </a:solidFill>
          <a:ln>
            <a:solidFill>
              <a:schemeClr val="accent4">
                <a:lumMod val="60000"/>
                <a:lumOff val="40000"/>
              </a:schemeClr>
            </a:solidFill>
          </a:ln>
          <a:effectLst>
            <a:glow rad="1016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0"/>
            <a:ext cx="6542945" cy="1107996"/>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kern="10" dirty="0" smtClean="0">
                <a:ln/>
                <a:solidFill>
                  <a:schemeClr val="accent4">
                    <a:lumMod val="40000"/>
                    <a:lumOff val="60000"/>
                  </a:schemeClr>
                </a:solidFill>
                <a:effectLst>
                  <a:glow rad="101600">
                    <a:schemeClr val="accent4">
                      <a:satMod val="175000"/>
                      <a:alpha val="40000"/>
                    </a:schemeClr>
                  </a:glow>
                  <a:reflection blurRad="6350" stA="55000" endA="300" endPos="45500" dir="5400000" sy="-100000" algn="bl" rotWithShape="0"/>
                </a:effectLst>
                <a:latin typeface="Times New Roman"/>
                <a:cs typeface="Times New Roman"/>
              </a:rPr>
              <a:t>Pre millennialism</a:t>
            </a:r>
          </a:p>
        </p:txBody>
      </p:sp>
      <p:sp>
        <p:nvSpPr>
          <p:cNvPr id="3" name="TextBox 2"/>
          <p:cNvSpPr txBox="1"/>
          <p:nvPr/>
        </p:nvSpPr>
        <p:spPr>
          <a:xfrm>
            <a:off x="457200" y="2229683"/>
            <a:ext cx="8229600" cy="4247317"/>
          </a:xfrm>
          <a:prstGeom prst="rect">
            <a:avLst/>
          </a:prstGeom>
          <a:noFill/>
        </p:spPr>
        <p:txBody>
          <a:bodyPr wrap="square" rtlCol="0">
            <a:spAutoFit/>
          </a:bodyPr>
          <a:lstStyle/>
          <a:p>
            <a:pPr marL="457200" indent="-457200">
              <a:spcBef>
                <a:spcPts val="600"/>
              </a:spcBef>
              <a:buClr>
                <a:srgbClr val="FFC000"/>
              </a:buClr>
            </a:pPr>
            <a:r>
              <a:rPr lang="en-US" sz="2400" b="1" dirty="0" smtClean="0">
                <a:effectLst>
                  <a:outerShdw blurRad="38100" dist="38100" dir="2700000" algn="tl">
                    <a:srgbClr val="000000">
                      <a:alpha val="43137"/>
                    </a:srgbClr>
                  </a:outerShdw>
                </a:effectLst>
              </a:rPr>
              <a:t>God Gave Prophecies &amp; Promises That Were NOT Fulfilled!</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Seed Promise – Genesis 3:16; 12:3; 22:18; Galatians 3:16</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Land Promise – Gen 15:17-21; 17:1-8; Joshua 21:43-45</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Kingdom Promise – Isaiah 9:6; Dan 2:44; Colossians 1:13;Revelation 1:5,6; 5:9,10</a:t>
            </a:r>
          </a:p>
          <a:p>
            <a:pPr marL="457200" indent="-457200">
              <a:spcBef>
                <a:spcPts val="600"/>
              </a:spcBef>
              <a:buClr>
                <a:srgbClr val="FFC000"/>
              </a:buClr>
            </a:pPr>
            <a:r>
              <a:rPr lang="en-US" sz="2400" b="1" dirty="0" smtClean="0">
                <a:effectLst>
                  <a:outerShdw blurRad="38100" dist="38100" dir="2700000" algn="tl">
                    <a:srgbClr val="000000">
                      <a:alpha val="43137"/>
                    </a:srgbClr>
                  </a:outerShdw>
                </a:effectLst>
              </a:rPr>
              <a:t>“Because Israel Rejected Jesus As King God Changed His Plan!”</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They Tried To Force Him To Become King – John 6:15; 18:36; Eph 3:9-11</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They Were Looking For What The </a:t>
            </a:r>
            <a:r>
              <a:rPr lang="en-US" sz="2400" dirty="0" err="1" smtClean="0">
                <a:effectLst>
                  <a:outerShdw blurRad="38100" dist="38100" dir="2700000" algn="tl">
                    <a:srgbClr val="000000">
                      <a:alpha val="43137"/>
                    </a:srgbClr>
                  </a:outerShdw>
                </a:effectLst>
                <a:latin typeface="Calligraph421 BT" pitchFamily="66" charset="0"/>
              </a:rPr>
              <a:t>Millennialist</a:t>
            </a:r>
            <a:r>
              <a:rPr lang="en-US" sz="2400" dirty="0" smtClean="0">
                <a:effectLst>
                  <a:outerShdw blurRad="38100" dist="38100" dir="2700000" algn="tl">
                    <a:srgbClr val="000000">
                      <a:alpha val="43137"/>
                    </a:srgbClr>
                  </a:outerShdw>
                </a:effectLst>
                <a:latin typeface="Calligraph421 BT" pitchFamily="66" charset="0"/>
              </a:rPr>
              <a:t> Are Looking For Now – Luke 2:25-28; Mk 15:43;  John 12:12,13</a:t>
            </a:r>
            <a:endParaRPr lang="en-US" sz="2400" dirty="0">
              <a:effectLst>
                <a:outerShdw blurRad="38100" dist="38100" dir="2700000" algn="tl">
                  <a:srgbClr val="000000">
                    <a:alpha val="43137"/>
                  </a:srgbClr>
                </a:outerShdw>
              </a:effectLst>
              <a:latin typeface="Calligraph421 BT" pitchFamily="66" charset="0"/>
            </a:endParaRPr>
          </a:p>
        </p:txBody>
      </p:sp>
      <p:sp>
        <p:nvSpPr>
          <p:cNvPr id="4" name="Rectangle 3"/>
          <p:cNvSpPr/>
          <p:nvPr/>
        </p:nvSpPr>
        <p:spPr>
          <a:xfrm>
            <a:off x="457200" y="990600"/>
            <a:ext cx="8306313" cy="1015663"/>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4">
                      <a:satMod val="175000"/>
                      <a:alpha val="40000"/>
                    </a:schemeClr>
                  </a:glow>
                  <a:outerShdw blurRad="80000" dist="40000" dir="5040000" algn="tl">
                    <a:srgbClr val="000000">
                      <a:alpha val="30000"/>
                    </a:srgbClr>
                  </a:outerShdw>
                  <a:reflection blurRad="6350" stA="60000" endA="900" endPos="60000" dist="29997" dir="5400000" sy="-100000" algn="bl" rotWithShape="0"/>
                </a:effectLst>
              </a:rPr>
              <a:t>Based Upon God’s Failure</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28600" y="1981200"/>
            <a:ext cx="8686800" cy="4648200"/>
          </a:xfrm>
          <a:prstGeom prst="round2DiagRect">
            <a:avLst/>
          </a:prstGeom>
          <a:solidFill>
            <a:schemeClr val="bg2"/>
          </a:solidFill>
          <a:ln>
            <a:solidFill>
              <a:schemeClr val="accent4">
                <a:lumMod val="60000"/>
                <a:lumOff val="40000"/>
              </a:schemeClr>
            </a:solidFill>
          </a:ln>
          <a:effectLst>
            <a:glow rad="101600">
              <a:schemeClr val="accent4">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0"/>
            <a:ext cx="6542945" cy="1107996"/>
          </a:xfrm>
          <a:prstGeom prst="rect">
            <a:avLst/>
          </a:prstGeom>
          <a:noFill/>
        </p:spPr>
        <p:txBody>
          <a:bodyPr wrap="non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6600" b="1" kern="10" dirty="0" smtClean="0">
                <a:ln/>
                <a:solidFill>
                  <a:schemeClr val="accent4">
                    <a:lumMod val="40000"/>
                    <a:lumOff val="60000"/>
                  </a:schemeClr>
                </a:solidFill>
                <a:effectLst>
                  <a:glow rad="101600">
                    <a:schemeClr val="accent4">
                      <a:satMod val="175000"/>
                      <a:alpha val="40000"/>
                    </a:schemeClr>
                  </a:glow>
                  <a:reflection blurRad="6350" stA="55000" endA="300" endPos="45500" dir="5400000" sy="-100000" algn="bl" rotWithShape="0"/>
                </a:effectLst>
                <a:latin typeface="Times New Roman"/>
                <a:cs typeface="Times New Roman"/>
              </a:rPr>
              <a:t>Pre millennialism</a:t>
            </a:r>
          </a:p>
        </p:txBody>
      </p:sp>
      <p:sp>
        <p:nvSpPr>
          <p:cNvPr id="3" name="TextBox 2"/>
          <p:cNvSpPr txBox="1"/>
          <p:nvPr/>
        </p:nvSpPr>
        <p:spPr>
          <a:xfrm>
            <a:off x="457200" y="2133600"/>
            <a:ext cx="8229600" cy="4539704"/>
          </a:xfrm>
          <a:prstGeom prst="rect">
            <a:avLst/>
          </a:prstGeom>
          <a:noFill/>
        </p:spPr>
        <p:txBody>
          <a:bodyPr wrap="square" rtlCol="0">
            <a:spAutoFit/>
          </a:bodyPr>
          <a:lstStyle/>
          <a:p>
            <a:pPr marL="457200" indent="-457200">
              <a:spcBef>
                <a:spcPts val="600"/>
              </a:spcBef>
              <a:buClr>
                <a:srgbClr val="FFC000"/>
              </a:buClr>
            </a:pPr>
            <a:r>
              <a:rPr lang="en-US" sz="2400" b="1" dirty="0" smtClean="0">
                <a:effectLst>
                  <a:outerShdw blurRad="38100" dist="38100" dir="2700000" algn="tl">
                    <a:srgbClr val="000000">
                      <a:alpha val="43137"/>
                    </a:srgbClr>
                  </a:outerShdw>
                </a:effectLst>
              </a:rPr>
              <a:t>Figurative Passages Are True – i.e. – They represent Something That Is Indeed Real – But They Are Yet Representative – Not To Be Understood As Literally Fulfilled By Being The Actual Thing Stated!</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The Bible uses MANY figures of speech –</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Revelation is a book of signs and symbols – Rev. 1:1</a:t>
            </a:r>
          </a:p>
          <a:p>
            <a:pPr marL="457200" indent="-457200">
              <a:spcBef>
                <a:spcPts val="600"/>
              </a:spcBef>
              <a:buClr>
                <a:srgbClr val="FFC000"/>
              </a:buClr>
            </a:pPr>
            <a:r>
              <a:rPr lang="en-US" sz="2400" b="1" dirty="0" err="1" smtClean="0">
                <a:effectLst>
                  <a:outerShdw blurRad="38100" dist="38100" dir="2700000" algn="tl">
                    <a:srgbClr val="000000">
                      <a:alpha val="43137"/>
                    </a:srgbClr>
                  </a:outerShdw>
                </a:effectLst>
              </a:rPr>
              <a:t>Millennialist</a:t>
            </a:r>
            <a:r>
              <a:rPr lang="en-US" sz="2400" b="1" dirty="0" smtClean="0">
                <a:effectLst>
                  <a:outerShdw blurRad="38100" dist="38100" dir="2700000" algn="tl">
                    <a:srgbClr val="000000">
                      <a:alpha val="43137"/>
                    </a:srgbClr>
                  </a:outerShdw>
                </a:effectLst>
              </a:rPr>
              <a:t> Literalize Figurative Language &amp; Makes Literal Language Figurative! </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Revelation compared to the epistles -(Rev 20 &amp; 1 Cor. 15)</a:t>
            </a:r>
          </a:p>
          <a:p>
            <a:pPr marL="457200" indent="-457200">
              <a:spcBef>
                <a:spcPts val="600"/>
              </a:spcBef>
              <a:buClr>
                <a:srgbClr val="FFC000"/>
              </a:buClr>
              <a:buFont typeface="Wingdings 2" pitchFamily="18" charset="2"/>
              <a:buChar char="è"/>
            </a:pPr>
            <a:r>
              <a:rPr lang="en-US" sz="2400" dirty="0" smtClean="0">
                <a:effectLst>
                  <a:outerShdw blurRad="38100" dist="38100" dir="2700000" algn="tl">
                    <a:srgbClr val="000000">
                      <a:alpha val="43137"/>
                    </a:srgbClr>
                  </a:outerShdw>
                </a:effectLst>
                <a:latin typeface="Calligraph421 BT" pitchFamily="66" charset="0"/>
              </a:rPr>
              <a:t>Misapplying prophetic language &amp; rejecting divinely inspired interpretation – Dan 2:44; Mark 9:1</a:t>
            </a:r>
            <a:endParaRPr lang="en-US" sz="2400" dirty="0">
              <a:effectLst>
                <a:outerShdw blurRad="38100" dist="38100" dir="2700000" algn="tl">
                  <a:srgbClr val="000000">
                    <a:alpha val="43137"/>
                  </a:srgbClr>
                </a:outerShdw>
              </a:effectLst>
              <a:latin typeface="Calligraph421 BT" pitchFamily="66" charset="0"/>
            </a:endParaRPr>
          </a:p>
        </p:txBody>
      </p:sp>
      <p:sp>
        <p:nvSpPr>
          <p:cNvPr id="4" name="Rectangle 3"/>
          <p:cNvSpPr/>
          <p:nvPr/>
        </p:nvSpPr>
        <p:spPr>
          <a:xfrm>
            <a:off x="273804" y="990600"/>
            <a:ext cx="8641596" cy="861774"/>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4">
                      <a:satMod val="175000"/>
                      <a:alpha val="40000"/>
                    </a:schemeClr>
                  </a:glow>
                  <a:outerShdw blurRad="80000" dist="40000" dir="5040000" algn="tl">
                    <a:srgbClr val="000000">
                      <a:alpha val="30000"/>
                    </a:srgbClr>
                  </a:outerShdw>
                  <a:reflection blurRad="6350" stA="60000" endA="900" endPos="60000" dist="29997" dir="5400000" sy="-100000" algn="bl" rotWithShape="0"/>
                </a:effectLst>
              </a:rPr>
              <a:t>Based Upon Figurative Passages</a:t>
            </a:r>
          </a:p>
        </p:txBody>
      </p:sp>
      <p:sp>
        <p:nvSpPr>
          <p:cNvPr id="6" name="Date Placeholder 5"/>
          <p:cNvSpPr>
            <a:spLocks noGrp="1"/>
          </p:cNvSpPr>
          <p:nvPr>
            <p:ph type="dt" sz="half" idx="10"/>
          </p:nvPr>
        </p:nvSpPr>
        <p:spPr/>
        <p:txBody>
          <a:bodyPr/>
          <a:lstStyle/>
          <a:p>
            <a:r>
              <a:rPr lang="en-US" smtClean="0"/>
              <a:t>Don McClain</a:t>
            </a:r>
            <a:endParaRPr lang="en-US"/>
          </a:p>
        </p:txBody>
      </p:sp>
      <p:sp>
        <p:nvSpPr>
          <p:cNvPr id="7" name="Slide Number Placeholder 6"/>
          <p:cNvSpPr>
            <a:spLocks noGrp="1"/>
          </p:cNvSpPr>
          <p:nvPr>
            <p:ph type="sldNum" sz="quarter" idx="12"/>
          </p:nvPr>
        </p:nvSpPr>
        <p:spPr/>
        <p:txBody>
          <a:bodyPr/>
          <a:lstStyle/>
          <a:p>
            <a:fld id="{91167DF9-BEF9-4898-8BC0-E82622A1D540}" type="slidenum">
              <a:rPr lang="en-US" smtClean="0"/>
              <a:pPr/>
              <a:t>7</a:t>
            </a:fld>
            <a:endParaRPr lang="en-US"/>
          </a:p>
        </p:txBody>
      </p:sp>
      <p:sp>
        <p:nvSpPr>
          <p:cNvPr id="8" name="Footer Placeholder 7"/>
          <p:cNvSpPr>
            <a:spLocks noGrp="1"/>
          </p:cNvSpPr>
          <p:nvPr>
            <p:ph type="ftr" sz="quarter" idx="11"/>
          </p:nvPr>
        </p:nvSpPr>
        <p:spPr/>
        <p:txBody>
          <a:bodyPr/>
          <a:lstStyle/>
          <a:p>
            <a:r>
              <a:rPr lang="en-US" dirty="0" smtClean="0"/>
              <a:t>W. 65th St church of Christ / Sept 30, 2007</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 y="685800"/>
            <a:ext cx="3166157" cy="5715000"/>
          </a:xfrm>
          <a:prstGeom prst="ellipse">
            <a:avLst/>
          </a:prstGeom>
          <a:ln>
            <a:noFill/>
          </a:ln>
          <a:effectLst>
            <a:softEdge rad="112500"/>
          </a:effectLst>
        </p:spPr>
      </p:pic>
      <p:sp>
        <p:nvSpPr>
          <p:cNvPr id="9" name="Round Diagonal Corner Rectangle 8"/>
          <p:cNvSpPr/>
          <p:nvPr/>
        </p:nvSpPr>
        <p:spPr>
          <a:xfrm>
            <a:off x="2438400" y="1371600"/>
            <a:ext cx="6477000" cy="5334000"/>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14600" y="1600200"/>
            <a:ext cx="6248400" cy="5016758"/>
          </a:xfrm>
          <a:prstGeom prst="rect">
            <a:avLst/>
          </a:prstGeom>
          <a:noFill/>
        </p:spPr>
        <p:txBody>
          <a:bodyPr wrap="square" rtlCol="0">
            <a:spAutoFit/>
          </a:bodyPr>
          <a:lstStyle/>
          <a:p>
            <a:pPr marL="457200" indent="-457200">
              <a:buClr>
                <a:schemeClr val="accent4"/>
              </a:buClr>
              <a:buFont typeface="Wingdings 2" pitchFamily="18" charset="2"/>
              <a:buChar char="¿"/>
            </a:pPr>
            <a:r>
              <a:rPr lang="en-US" sz="3200" b="1" dirty="0" smtClean="0">
                <a:latin typeface="Calibri" pitchFamily="34" charset="0"/>
              </a:rPr>
              <a:t>With noise </a:t>
            </a:r>
            <a:r>
              <a:rPr lang="en-US" sz="3200" dirty="0" smtClean="0">
                <a:latin typeface="Calligraph421 BT" pitchFamily="66" charset="0"/>
              </a:rPr>
              <a:t>– shout, voice of the archangel &amp; the trumpet of God - 1 Thess. 4:16 </a:t>
            </a:r>
          </a:p>
          <a:p>
            <a:pPr marL="457200" indent="-457200">
              <a:buClr>
                <a:schemeClr val="accent4"/>
              </a:buClr>
              <a:buFont typeface="Wingdings 2" pitchFamily="18" charset="2"/>
              <a:buChar char="¿"/>
            </a:pPr>
            <a:r>
              <a:rPr lang="en-US" sz="3200" b="1" dirty="0" smtClean="0">
                <a:latin typeface="Calibri" pitchFamily="34" charset="0"/>
              </a:rPr>
              <a:t>With His holy angels </a:t>
            </a:r>
            <a:r>
              <a:rPr lang="en-US" sz="3200" b="1" dirty="0" smtClean="0">
                <a:latin typeface="Calligraph421 BT" pitchFamily="66" charset="0"/>
              </a:rPr>
              <a:t>- </a:t>
            </a:r>
            <a:r>
              <a:rPr lang="en-US" sz="3200" dirty="0" smtClean="0">
                <a:latin typeface="Calligraph421 BT" pitchFamily="66" charset="0"/>
              </a:rPr>
              <a:t>Matt. 25:31; 2 Thess. 1:7-8  </a:t>
            </a:r>
          </a:p>
          <a:p>
            <a:pPr marL="457200" indent="-457200">
              <a:buClr>
                <a:schemeClr val="accent4"/>
              </a:buClr>
              <a:buFont typeface="Wingdings 2" pitchFamily="18" charset="2"/>
              <a:buChar char="¿"/>
            </a:pPr>
            <a:r>
              <a:rPr lang="en-US" sz="3200" dirty="0" smtClean="0">
                <a:latin typeface="Calligraph421 BT" pitchFamily="66" charset="0"/>
              </a:rPr>
              <a:t> </a:t>
            </a:r>
            <a:r>
              <a:rPr lang="en-US" sz="3200" b="1" dirty="0" smtClean="0">
                <a:latin typeface="Calibri" pitchFamily="34" charset="0"/>
              </a:rPr>
              <a:t>Suddenly and unexpected </a:t>
            </a:r>
            <a:r>
              <a:rPr lang="en-US" sz="3200" dirty="0" smtClean="0">
                <a:latin typeface="Calibri" pitchFamily="34" charset="0"/>
              </a:rPr>
              <a:t>-         </a:t>
            </a:r>
            <a:r>
              <a:rPr lang="en-US" sz="3200" dirty="0" smtClean="0">
                <a:latin typeface="Calligraph421 BT" pitchFamily="66" charset="0"/>
              </a:rPr>
              <a:t>1 Thess. 5:1-4; 2 Pet. 3:10;        Rev. 22:20  </a:t>
            </a:r>
          </a:p>
          <a:p>
            <a:pPr marL="457200" indent="-457200">
              <a:buClr>
                <a:schemeClr val="accent4"/>
              </a:buClr>
              <a:buFont typeface="Wingdings 2" pitchFamily="18" charset="2"/>
              <a:buChar char="¿"/>
            </a:pPr>
            <a:r>
              <a:rPr lang="en-US" sz="3200" b="1" dirty="0" smtClean="0">
                <a:latin typeface="Calibri" pitchFamily="34" charset="0"/>
              </a:rPr>
              <a:t>Visibly </a:t>
            </a:r>
            <a:r>
              <a:rPr lang="en-US" sz="3200" b="1" dirty="0" smtClean="0">
                <a:latin typeface="Calligraph421 BT" pitchFamily="66" charset="0"/>
              </a:rPr>
              <a:t>-</a:t>
            </a:r>
            <a:r>
              <a:rPr lang="en-US" sz="3200" dirty="0" smtClean="0">
                <a:latin typeface="Calligraph421 BT" pitchFamily="66" charset="0"/>
              </a:rPr>
              <a:t> Acts 1:9-11; Rev. 1:7 “and every eye will see Him” - </a:t>
            </a:r>
            <a:endParaRPr lang="en-US" sz="3200" dirty="0">
              <a:latin typeface="Calligraph421 BT" pitchFamily="66" charset="0"/>
            </a:endParaRPr>
          </a:p>
        </p:txBody>
      </p:sp>
      <p:sp>
        <p:nvSpPr>
          <p:cNvPr id="8" name="TextBox 7"/>
          <p:cNvSpPr txBox="1"/>
          <p:nvPr/>
        </p:nvSpPr>
        <p:spPr>
          <a:xfrm>
            <a:off x="304800" y="801469"/>
            <a:ext cx="8464177" cy="646331"/>
          </a:xfrm>
          <a:prstGeom prst="rect">
            <a:avLst/>
          </a:prstGeom>
          <a:noFill/>
        </p:spPr>
        <p:txBody>
          <a:bodyPr wrap="none" rtlCol="0">
            <a:spAutoFit/>
          </a:bodyPr>
          <a:lstStyle/>
          <a:p>
            <a:r>
              <a:rPr lang="en-US" sz="36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Pythagoras" pitchFamily="2" charset="0"/>
              </a:rPr>
              <a:t>Biblical Descriptions Of Jesus’ Return -</a:t>
            </a:r>
            <a:endParaRPr lang="en-US" sz="36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Pythagoras" pitchFamily="2" charset="0"/>
            </a:endParaRPr>
          </a:p>
        </p:txBody>
      </p:sp>
      <p:sp>
        <p:nvSpPr>
          <p:cNvPr id="6" name="TextBox 5"/>
          <p:cNvSpPr txBox="1"/>
          <p:nvPr/>
        </p:nvSpPr>
        <p:spPr>
          <a:xfrm>
            <a:off x="0" y="-25063"/>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91167DF9-BEF9-4898-8BC0-E82622A1D540}"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1" y="685800"/>
            <a:ext cx="3166157" cy="5715000"/>
          </a:xfrm>
          <a:prstGeom prst="ellipse">
            <a:avLst/>
          </a:prstGeom>
          <a:ln>
            <a:noFill/>
          </a:ln>
          <a:effectLst>
            <a:softEdge rad="112500"/>
          </a:effectLst>
        </p:spPr>
      </p:pic>
      <p:sp>
        <p:nvSpPr>
          <p:cNvPr id="6" name="Round Diagonal Corner Rectangle 5"/>
          <p:cNvSpPr/>
          <p:nvPr/>
        </p:nvSpPr>
        <p:spPr>
          <a:xfrm>
            <a:off x="2438400" y="1371600"/>
            <a:ext cx="6477000" cy="5334000"/>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90800" y="1447800"/>
            <a:ext cx="6172200" cy="5278368"/>
          </a:xfrm>
          <a:prstGeom prst="rect">
            <a:avLst/>
          </a:prstGeom>
          <a:noFill/>
        </p:spPr>
        <p:txBody>
          <a:bodyPr wrap="square" rtlCol="0">
            <a:spAutoFit/>
          </a:bodyPr>
          <a:lstStyle/>
          <a:p>
            <a:pPr marL="457200" indent="-457200">
              <a:spcBef>
                <a:spcPts val="600"/>
              </a:spcBef>
              <a:buClr>
                <a:schemeClr val="accent4"/>
              </a:buClr>
              <a:buFont typeface="Wingdings 2" pitchFamily="18" charset="2"/>
              <a:buChar char="¿"/>
            </a:pPr>
            <a:r>
              <a:rPr lang="en-US" sz="2400" b="1" dirty="0" smtClean="0">
                <a:latin typeface="Calibri" pitchFamily="34" charset="0"/>
              </a:rPr>
              <a:t>Simultaneously raise ALL the dead on the LAST DAY </a:t>
            </a:r>
            <a:r>
              <a:rPr lang="en-US" sz="2400" dirty="0" smtClean="0">
                <a:latin typeface="Calligraph421 BT" pitchFamily="66" charset="0"/>
              </a:rPr>
              <a:t>- John 5:28,29; 6:39,40,54; 11:24</a:t>
            </a:r>
          </a:p>
          <a:p>
            <a:pPr marL="457200" indent="-457200">
              <a:spcBef>
                <a:spcPts val="600"/>
              </a:spcBef>
              <a:buClr>
                <a:schemeClr val="accent4"/>
              </a:buClr>
              <a:buFont typeface="Wingdings 2" pitchFamily="18" charset="2"/>
              <a:buChar char="¿"/>
            </a:pPr>
            <a:r>
              <a:rPr lang="en-US" sz="2400" b="1" dirty="0" smtClean="0">
                <a:latin typeface="Calibri" pitchFamily="34" charset="0"/>
              </a:rPr>
              <a:t>Judge The World on the last day </a:t>
            </a:r>
            <a:r>
              <a:rPr lang="en-US" sz="2400" dirty="0" smtClean="0">
                <a:latin typeface="Calibri" pitchFamily="34" charset="0"/>
              </a:rPr>
              <a:t>- </a:t>
            </a:r>
            <a:r>
              <a:rPr lang="en-US" sz="2400" dirty="0" smtClean="0">
                <a:latin typeface="Calligraph421 BT" pitchFamily="66" charset="0"/>
              </a:rPr>
              <a:t>Ac 17:30-31; - Mat 25:31-32; 2 </a:t>
            </a:r>
            <a:r>
              <a:rPr lang="en-US" sz="2400" dirty="0" err="1" smtClean="0">
                <a:latin typeface="Calligraph421 BT" pitchFamily="66" charset="0"/>
              </a:rPr>
              <a:t>Cor</a:t>
            </a:r>
            <a:r>
              <a:rPr lang="en-US" sz="2400" dirty="0" smtClean="0">
                <a:latin typeface="Calligraph421 BT" pitchFamily="66" charset="0"/>
              </a:rPr>
              <a:t> 5:10; Rev. 20:12; Rom. 2:16; John 12:48 </a:t>
            </a:r>
          </a:p>
          <a:p>
            <a:pPr marL="457200" indent="-457200">
              <a:spcBef>
                <a:spcPts val="600"/>
              </a:spcBef>
              <a:buClr>
                <a:schemeClr val="accent4"/>
              </a:buClr>
              <a:buFont typeface="Wingdings 2" pitchFamily="18" charset="2"/>
              <a:buChar char="¿"/>
            </a:pPr>
            <a:r>
              <a:rPr lang="en-US" sz="2400" b="1" dirty="0" smtClean="0">
                <a:latin typeface="Calibri" pitchFamily="34" charset="0"/>
              </a:rPr>
              <a:t>Glorify Saints </a:t>
            </a:r>
            <a:r>
              <a:rPr lang="en-US" sz="2400" dirty="0" smtClean="0">
                <a:latin typeface="Calibri" pitchFamily="34" charset="0"/>
              </a:rPr>
              <a:t>- </a:t>
            </a:r>
            <a:r>
              <a:rPr lang="en-US" sz="2400" dirty="0" smtClean="0">
                <a:latin typeface="Calligraph421 BT" pitchFamily="66" charset="0"/>
              </a:rPr>
              <a:t>Col. 3:4; Phil. 3:20-21; 1 Cor. 15:51-52; Rev. 22:14; Matt. 25:46  </a:t>
            </a:r>
          </a:p>
          <a:p>
            <a:pPr marL="457200" indent="-457200">
              <a:spcBef>
                <a:spcPts val="600"/>
              </a:spcBef>
              <a:buClr>
                <a:schemeClr val="accent4"/>
              </a:buClr>
              <a:buFont typeface="Wingdings 2" pitchFamily="18" charset="2"/>
              <a:buChar char="¿"/>
            </a:pPr>
            <a:r>
              <a:rPr lang="en-US" sz="2400" b="1" dirty="0" smtClean="0">
                <a:latin typeface="Calibri" pitchFamily="34" charset="0"/>
              </a:rPr>
              <a:t>Punish wicked </a:t>
            </a:r>
            <a:r>
              <a:rPr lang="en-US" sz="2400" dirty="0" smtClean="0">
                <a:latin typeface="Calligraph421 BT" pitchFamily="66" charset="0"/>
              </a:rPr>
              <a:t>- 2 Thess. 1:7-9 - Matt. 25:41,46; Rev. 20:10; Rev 21:8 </a:t>
            </a:r>
          </a:p>
          <a:p>
            <a:pPr marL="457200" indent="-457200">
              <a:spcBef>
                <a:spcPts val="600"/>
              </a:spcBef>
              <a:buClr>
                <a:schemeClr val="accent4"/>
              </a:buClr>
              <a:buFont typeface="Wingdings 2" pitchFamily="18" charset="2"/>
              <a:buChar char="¿"/>
            </a:pPr>
            <a:r>
              <a:rPr lang="en-US" sz="2400" b="1" dirty="0" smtClean="0">
                <a:latin typeface="Calibri" pitchFamily="34" charset="0"/>
              </a:rPr>
              <a:t>Destroy present order and establish new heavens and new earth </a:t>
            </a:r>
            <a:r>
              <a:rPr lang="en-US" sz="2400" dirty="0" smtClean="0">
                <a:latin typeface="Calligraph421 BT" pitchFamily="66" charset="0"/>
              </a:rPr>
              <a:t>- 2 Pet. 3:10-13; Heb. 11:13-16; Rev. 22:14</a:t>
            </a:r>
          </a:p>
          <a:p>
            <a:pPr marL="457200" indent="-457200">
              <a:spcBef>
                <a:spcPts val="600"/>
              </a:spcBef>
              <a:buClr>
                <a:schemeClr val="accent4"/>
              </a:buClr>
              <a:buFont typeface="Wingdings 2" pitchFamily="18" charset="2"/>
              <a:buChar char="¿"/>
            </a:pPr>
            <a:r>
              <a:rPr lang="en-US" sz="2400" b="1" dirty="0" smtClean="0">
                <a:latin typeface="Calibri" pitchFamily="34" charset="0"/>
              </a:rPr>
              <a:t>Deliver Kingdom to Father </a:t>
            </a:r>
            <a:r>
              <a:rPr lang="en-US" sz="2400" dirty="0" smtClean="0">
                <a:latin typeface="Calligraph421 BT" pitchFamily="66" charset="0"/>
              </a:rPr>
              <a:t>- 1 Cor. 15:23-28</a:t>
            </a:r>
          </a:p>
        </p:txBody>
      </p:sp>
      <p:sp>
        <p:nvSpPr>
          <p:cNvPr id="10" name="TextBox 9"/>
          <p:cNvSpPr txBox="1"/>
          <p:nvPr/>
        </p:nvSpPr>
        <p:spPr>
          <a:xfrm>
            <a:off x="1" y="801469"/>
            <a:ext cx="9144000" cy="584775"/>
          </a:xfrm>
          <a:prstGeom prst="rect">
            <a:avLst/>
          </a:prstGeom>
          <a:noFill/>
        </p:spPr>
        <p:txBody>
          <a:bodyPr wrap="square" rtlCol="0">
            <a:spAutoFit/>
          </a:bodyPr>
          <a:lstStyle/>
          <a:p>
            <a:pPr algn="ctr"/>
            <a:r>
              <a:rPr lang="en-US" sz="3200" b="1"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Pythagoras" pitchFamily="2" charset="0"/>
              </a:rPr>
              <a:t>Things That Will Occur When Jesus Returns</a:t>
            </a:r>
            <a:endParaRPr lang="en-US" sz="3200" b="1"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Pythagoras" pitchFamily="2" charset="0"/>
            </a:endParaRPr>
          </a:p>
        </p:txBody>
      </p:sp>
      <p:sp>
        <p:nvSpPr>
          <p:cNvPr id="11" name="TextBox 10"/>
          <p:cNvSpPr txBox="1"/>
          <p:nvPr/>
        </p:nvSpPr>
        <p:spPr>
          <a:xfrm>
            <a:off x="0" y="-25063"/>
            <a:ext cx="9144000" cy="101566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rPr>
              <a:t>When Jesus Returns</a:t>
            </a:r>
            <a:endParaRPr lang="en-US" sz="6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Calligraph421 BT" pitchFamily="66" charset="0"/>
            </a:endParaRPr>
          </a:p>
        </p:txBody>
      </p:sp>
      <p:sp>
        <p:nvSpPr>
          <p:cNvPr id="12" name="Date Placeholder 11"/>
          <p:cNvSpPr>
            <a:spLocks noGrp="1"/>
          </p:cNvSpPr>
          <p:nvPr>
            <p:ph type="dt" sz="half" idx="10"/>
          </p:nvPr>
        </p:nvSpPr>
        <p:spPr/>
        <p:txBody>
          <a:bodyPr/>
          <a:lstStyle/>
          <a:p>
            <a:r>
              <a:rPr lang="en-US" smtClean="0"/>
              <a:t>Don McClain</a:t>
            </a:r>
            <a:endParaRPr lang="en-US"/>
          </a:p>
        </p:txBody>
      </p:sp>
      <p:sp>
        <p:nvSpPr>
          <p:cNvPr id="13" name="Slide Number Placeholder 12"/>
          <p:cNvSpPr>
            <a:spLocks noGrp="1"/>
          </p:cNvSpPr>
          <p:nvPr>
            <p:ph type="sldNum" sz="quarter" idx="12"/>
          </p:nvPr>
        </p:nvSpPr>
        <p:spPr/>
        <p:txBody>
          <a:bodyPr/>
          <a:lstStyle/>
          <a:p>
            <a:fld id="{91167DF9-BEF9-4898-8BC0-E82622A1D540}" type="slidenum">
              <a:rPr lang="en-US" smtClean="0"/>
              <a:pPr/>
              <a:t>9</a:t>
            </a:fld>
            <a:endParaRPr lang="en-US"/>
          </a:p>
        </p:txBody>
      </p:sp>
      <p:sp>
        <p:nvSpPr>
          <p:cNvPr id="14" name="Footer Placeholder 13"/>
          <p:cNvSpPr>
            <a:spLocks noGrp="1"/>
          </p:cNvSpPr>
          <p:nvPr>
            <p:ph type="ftr" sz="quarter" idx="11"/>
          </p:nvPr>
        </p:nvSpPr>
        <p:spPr/>
        <p:txBody>
          <a:bodyPr/>
          <a:lstStyle/>
          <a:p>
            <a:r>
              <a:rPr lang="en-US" smtClean="0"/>
              <a:t>W. 65th St church of Christ / Sept 30, 2007</a:t>
            </a:r>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5043</TotalTime>
  <Words>924</Words>
  <Application>Microsoft Office PowerPoint</Application>
  <PresentationFormat>On-screen Show (4:3)</PresentationFormat>
  <Paragraphs>122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cp:lastModifiedBy>
  <cp:revision>65</cp:revision>
  <dcterms:created xsi:type="dcterms:W3CDTF">2007-09-27T15:06:01Z</dcterms:created>
  <dcterms:modified xsi:type="dcterms:W3CDTF">2007-10-12T21:52:54Z</dcterms:modified>
</cp:coreProperties>
</file>