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
  </p:notesMasterIdLst>
  <p:handoutMasterIdLst>
    <p:handoutMasterId r:id="rId19"/>
  </p:handoutMasterIdLst>
  <p:sldIdLst>
    <p:sldId id="263" r:id="rId2"/>
    <p:sldId id="266" r:id="rId3"/>
    <p:sldId id="267" r:id="rId4"/>
    <p:sldId id="257" r:id="rId5"/>
    <p:sldId id="275" r:id="rId6"/>
    <p:sldId id="274" r:id="rId7"/>
    <p:sldId id="279" r:id="rId8"/>
    <p:sldId id="280" r:id="rId9"/>
    <p:sldId id="277" r:id="rId10"/>
    <p:sldId id="286" r:id="rId11"/>
    <p:sldId id="281" r:id="rId12"/>
    <p:sldId id="282" r:id="rId13"/>
    <p:sldId id="283" r:id="rId14"/>
    <p:sldId id="284" r:id="rId15"/>
    <p:sldId id="285" r:id="rId16"/>
    <p:sldId id="264" r:id="rId17"/>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000000"/>
    <a:srgbClr val="339966"/>
    <a:srgbClr val="DDF0C8"/>
    <a:srgbClr val="BEE395"/>
    <a:srgbClr val="669900"/>
    <a:srgbClr val="00CC66"/>
    <a:srgbClr val="FF3300"/>
    <a:srgbClr val="FF0000"/>
    <a:srgbClr val="CC6600"/>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2" d="100"/>
          <a:sy n="62" d="100"/>
        </p:scale>
        <p:origin x="-8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B8B011-BE3E-4B5E-9D83-D49BDD53C44F}" type="datetimeFigureOut">
              <a:rPr lang="en-US" smtClean="0"/>
              <a:t>3/15/2009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A7F193-B09D-4AE4-80CE-C06E8700B916}"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D4198D01-8907-433D-89C7-6F2566BFD69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eaLnBrk="1" hangingPunct="1"/>
            <a:r>
              <a:rPr lang="en-US" dirty="0" smtClean="0"/>
              <a:t>Sermon adapted</a:t>
            </a:r>
            <a:r>
              <a:rPr lang="en-US" baseline="0" dirty="0" smtClean="0"/>
              <a:t> from series on worldliness by Donnie Rader</a:t>
            </a:r>
            <a:endParaRPr lang="en-US" dirty="0" smtClean="0"/>
          </a:p>
        </p:txBody>
      </p:sp>
      <p:sp>
        <p:nvSpPr>
          <p:cNvPr id="23556" name="Slide Number Placeholder 3"/>
          <p:cNvSpPr>
            <a:spLocks noGrp="1"/>
          </p:cNvSpPr>
          <p:nvPr>
            <p:ph type="sldNum" sz="quarter" idx="5"/>
          </p:nvPr>
        </p:nvSpPr>
        <p:spPr>
          <a:noFill/>
        </p:spPr>
        <p:txBody>
          <a:bodyPr/>
          <a:lstStyle/>
          <a:p>
            <a:fld id="{515A48EF-9566-47F5-B50D-BBE3487A77BA}"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smtClean="0"/>
          </a:p>
        </p:txBody>
      </p:sp>
      <p:sp>
        <p:nvSpPr>
          <p:cNvPr id="32772" name="Slide Number Placeholder 3"/>
          <p:cNvSpPr>
            <a:spLocks noGrp="1"/>
          </p:cNvSpPr>
          <p:nvPr>
            <p:ph type="sldNum" sz="quarter" idx="5"/>
          </p:nvPr>
        </p:nvSpPr>
        <p:spPr>
          <a:noFill/>
        </p:spPr>
        <p:txBody>
          <a:bodyPr/>
          <a:lstStyle/>
          <a:p>
            <a:fld id="{4A3B849D-9E07-472B-91AA-7920C201AA54}"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endParaRPr lang="en-US" smtClean="0"/>
          </a:p>
        </p:txBody>
      </p:sp>
      <p:sp>
        <p:nvSpPr>
          <p:cNvPr id="33796" name="Slide Number Placeholder 3"/>
          <p:cNvSpPr>
            <a:spLocks noGrp="1"/>
          </p:cNvSpPr>
          <p:nvPr>
            <p:ph type="sldNum" sz="quarter" idx="5"/>
          </p:nvPr>
        </p:nvSpPr>
        <p:spPr>
          <a:noFill/>
        </p:spPr>
        <p:txBody>
          <a:bodyPr/>
          <a:lstStyle/>
          <a:p>
            <a:fld id="{59178E7E-8647-45E5-9CAF-4C67D44713EA}"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endParaRPr lang="en-US" smtClean="0"/>
          </a:p>
        </p:txBody>
      </p:sp>
      <p:sp>
        <p:nvSpPr>
          <p:cNvPr id="33796" name="Slide Number Placeholder 3"/>
          <p:cNvSpPr>
            <a:spLocks noGrp="1"/>
          </p:cNvSpPr>
          <p:nvPr>
            <p:ph type="sldNum" sz="quarter" idx="5"/>
          </p:nvPr>
        </p:nvSpPr>
        <p:spPr>
          <a:noFill/>
        </p:spPr>
        <p:txBody>
          <a:bodyPr/>
          <a:lstStyle/>
          <a:p>
            <a:fld id="{59178E7E-8647-45E5-9CAF-4C67D44713EA}"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endParaRPr lang="en-US" smtClean="0"/>
          </a:p>
        </p:txBody>
      </p:sp>
      <p:sp>
        <p:nvSpPr>
          <p:cNvPr id="33796" name="Slide Number Placeholder 3"/>
          <p:cNvSpPr>
            <a:spLocks noGrp="1"/>
          </p:cNvSpPr>
          <p:nvPr>
            <p:ph type="sldNum" sz="quarter" idx="5"/>
          </p:nvPr>
        </p:nvSpPr>
        <p:spPr>
          <a:noFill/>
        </p:spPr>
        <p:txBody>
          <a:bodyPr/>
          <a:lstStyle/>
          <a:p>
            <a:fld id="{59178E7E-8647-45E5-9CAF-4C67D44713EA}"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endParaRPr lang="en-US" smtClean="0"/>
          </a:p>
        </p:txBody>
      </p:sp>
      <p:sp>
        <p:nvSpPr>
          <p:cNvPr id="33796" name="Slide Number Placeholder 3"/>
          <p:cNvSpPr>
            <a:spLocks noGrp="1"/>
          </p:cNvSpPr>
          <p:nvPr>
            <p:ph type="sldNum" sz="quarter" idx="5"/>
          </p:nvPr>
        </p:nvSpPr>
        <p:spPr>
          <a:noFill/>
        </p:spPr>
        <p:txBody>
          <a:bodyPr/>
          <a:lstStyle/>
          <a:p>
            <a:fld id="{59178E7E-8647-45E5-9CAF-4C67D44713EA}"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endParaRPr lang="en-US" smtClean="0"/>
          </a:p>
        </p:txBody>
      </p:sp>
      <p:sp>
        <p:nvSpPr>
          <p:cNvPr id="33796" name="Slide Number Placeholder 3"/>
          <p:cNvSpPr>
            <a:spLocks noGrp="1"/>
          </p:cNvSpPr>
          <p:nvPr>
            <p:ph type="sldNum" sz="quarter" idx="5"/>
          </p:nvPr>
        </p:nvSpPr>
        <p:spPr>
          <a:noFill/>
        </p:spPr>
        <p:txBody>
          <a:bodyPr/>
          <a:lstStyle/>
          <a:p>
            <a:fld id="{59178E7E-8647-45E5-9CAF-4C67D44713EA}"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endParaRPr lang="en-US" smtClean="0"/>
          </a:p>
        </p:txBody>
      </p:sp>
      <p:sp>
        <p:nvSpPr>
          <p:cNvPr id="43012" name="Slide Number Placeholder 3"/>
          <p:cNvSpPr>
            <a:spLocks noGrp="1"/>
          </p:cNvSpPr>
          <p:nvPr>
            <p:ph type="sldNum" sz="quarter" idx="5"/>
          </p:nvPr>
        </p:nvSpPr>
        <p:spPr>
          <a:noFill/>
        </p:spPr>
        <p:txBody>
          <a:bodyPr/>
          <a:lstStyle/>
          <a:p>
            <a:fld id="{5D377683-C6E4-4FC5-95AE-5DA30495AF31}" type="slidenum">
              <a:rPr lang="en-US"/>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5009EF6-C227-46ED-B335-CDE1F132A071}" type="slidenum">
              <a:rPr lang="en-US"/>
              <a:pPr/>
              <a:t>2</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a:spcBef>
                <a:spcPct val="0"/>
              </a:spcBef>
            </a:pPr>
            <a:r>
              <a:rPr lang="en-US" smtClean="0">
                <a:solidFill>
                  <a:srgbClr val="000000"/>
                </a:solidFill>
              </a:rPr>
              <a:t>Two Problems:</a:t>
            </a:r>
          </a:p>
          <a:p>
            <a:pPr eaLnBrk="1" hangingPunct="1"/>
            <a:r>
              <a:rPr lang="en-US" smtClean="0"/>
              <a:t>There is Worldliness Among God’s People</a:t>
            </a:r>
          </a:p>
          <a:p>
            <a:pPr eaLnBrk="1" hangingPunct="1"/>
            <a:r>
              <a:rPr lang="en-US" smtClean="0"/>
              <a:t>Not Dealt With</a:t>
            </a:r>
          </a:p>
          <a:p>
            <a:pPr eaLnBrk="1" hangingPunct="1"/>
            <a:r>
              <a:rPr lang="en-US" i="1" smtClean="0">
                <a:solidFill>
                  <a:schemeClr val="folHlink"/>
                </a:solidFill>
              </a:rPr>
              <a:t> Not preached on</a:t>
            </a:r>
          </a:p>
          <a:p>
            <a:pPr eaLnBrk="1" hangingPunct="1"/>
            <a:r>
              <a:rPr lang="en-US" i="1" smtClean="0">
                <a:solidFill>
                  <a:schemeClr val="folHlink"/>
                </a:solidFill>
              </a:rPr>
              <a:t> Preached on – nothing else is done</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0CABCAC-F31D-404A-A871-CE0D2F619F2A}" type="slidenum">
              <a:rPr lang="en-US"/>
              <a:pPr/>
              <a:t>3</a:t>
            </a:fld>
            <a:endParaRPr lang="en-US"/>
          </a:p>
        </p:txBody>
      </p:sp>
      <p:sp>
        <p:nvSpPr>
          <p:cNvPr id="25603"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pPr algn="ctr">
              <a:spcBef>
                <a:spcPct val="0"/>
              </a:spcBef>
              <a:defRPr/>
            </a:pPr>
            <a:r>
              <a:rPr lang="en-US" smtClean="0">
                <a:solidFill>
                  <a:schemeClr val="folHlink"/>
                </a:solidFill>
                <a:effectLst>
                  <a:outerShdw blurRad="38100" dist="38100" dir="2700000" algn="tl">
                    <a:srgbClr val="C0C0C0"/>
                  </a:outerShdw>
                </a:effectLst>
              </a:rPr>
              <a:t>OBJECTIVES</a:t>
            </a:r>
          </a:p>
          <a:p>
            <a:pPr eaLnBrk="1" hangingPunct="1">
              <a:defRPr/>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endParaRPr lang="en-US" smtClean="0"/>
          </a:p>
        </p:txBody>
      </p:sp>
      <p:sp>
        <p:nvSpPr>
          <p:cNvPr id="26628" name="Slide Number Placeholder 3"/>
          <p:cNvSpPr>
            <a:spLocks noGrp="1"/>
          </p:cNvSpPr>
          <p:nvPr>
            <p:ph type="sldNum" sz="quarter" idx="5"/>
          </p:nvPr>
        </p:nvSpPr>
        <p:spPr>
          <a:noFill/>
        </p:spPr>
        <p:txBody>
          <a:bodyPr/>
          <a:lstStyle/>
          <a:p>
            <a:fld id="{1AEDA392-C3A7-48BB-B42C-14F70B419E80}"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eaLnBrk="1" hangingPunct="1"/>
            <a:endParaRPr lang="en-US" smtClean="0"/>
          </a:p>
        </p:txBody>
      </p:sp>
      <p:sp>
        <p:nvSpPr>
          <p:cNvPr id="27652" name="Slide Number Placeholder 3"/>
          <p:cNvSpPr>
            <a:spLocks noGrp="1"/>
          </p:cNvSpPr>
          <p:nvPr>
            <p:ph type="sldNum" sz="quarter" idx="5"/>
          </p:nvPr>
        </p:nvSpPr>
        <p:spPr>
          <a:noFill/>
        </p:spPr>
        <p:txBody>
          <a:bodyPr/>
          <a:lstStyle/>
          <a:p>
            <a:fld id="{113AC247-77CA-4F08-BCFD-B02EE683F627}"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endParaRPr lang="en-US" smtClean="0"/>
          </a:p>
        </p:txBody>
      </p:sp>
      <p:sp>
        <p:nvSpPr>
          <p:cNvPr id="28676" name="Slide Number Placeholder 3"/>
          <p:cNvSpPr>
            <a:spLocks noGrp="1"/>
          </p:cNvSpPr>
          <p:nvPr>
            <p:ph type="sldNum" sz="quarter" idx="5"/>
          </p:nvPr>
        </p:nvSpPr>
        <p:spPr>
          <a:noFill/>
        </p:spPr>
        <p:txBody>
          <a:bodyPr/>
          <a:lstStyle/>
          <a:p>
            <a:fld id="{74C62BEA-93F3-40DF-9E51-0FF521FD0E4E}"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eaLnBrk="1" hangingPunct="1"/>
            <a:endParaRPr lang="en-US" smtClean="0"/>
          </a:p>
        </p:txBody>
      </p:sp>
      <p:sp>
        <p:nvSpPr>
          <p:cNvPr id="29700" name="Slide Number Placeholder 3"/>
          <p:cNvSpPr>
            <a:spLocks noGrp="1"/>
          </p:cNvSpPr>
          <p:nvPr>
            <p:ph type="sldNum" sz="quarter" idx="5"/>
          </p:nvPr>
        </p:nvSpPr>
        <p:spPr>
          <a:noFill/>
        </p:spPr>
        <p:txBody>
          <a:bodyPr/>
          <a:lstStyle/>
          <a:p>
            <a:fld id="{1F873353-0599-4D17-9CDC-D6F4118776AF}"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endParaRPr lang="en-US" smtClean="0"/>
          </a:p>
        </p:txBody>
      </p:sp>
      <p:sp>
        <p:nvSpPr>
          <p:cNvPr id="30724" name="Slide Number Placeholder 3"/>
          <p:cNvSpPr>
            <a:spLocks noGrp="1"/>
          </p:cNvSpPr>
          <p:nvPr>
            <p:ph type="sldNum" sz="quarter" idx="5"/>
          </p:nvPr>
        </p:nvSpPr>
        <p:spPr>
          <a:noFill/>
        </p:spPr>
        <p:txBody>
          <a:bodyPr/>
          <a:lstStyle/>
          <a:p>
            <a:fld id="{D30F85F5-6F22-49BA-8C0C-66806ECA5707}"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smtClean="0"/>
          </a:p>
        </p:txBody>
      </p:sp>
      <p:sp>
        <p:nvSpPr>
          <p:cNvPr id="32772" name="Slide Number Placeholder 3"/>
          <p:cNvSpPr>
            <a:spLocks noGrp="1"/>
          </p:cNvSpPr>
          <p:nvPr>
            <p:ph type="sldNum" sz="quarter" idx="5"/>
          </p:nvPr>
        </p:nvSpPr>
        <p:spPr>
          <a:noFill/>
        </p:spPr>
        <p:txBody>
          <a:bodyPr/>
          <a:lstStyle/>
          <a:p>
            <a:fld id="{4A3B849D-9E07-472B-91AA-7920C201AA54}"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Don McClain</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W. 65th St. church of Christ / March 15, 2009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A10BEE-291A-40BE-A21B-0736D26A1E50}" type="slidenum">
              <a:rPr lang="en-US"/>
              <a:pPr>
                <a:defRPr/>
              </a:pPr>
              <a:t>‹#›</a:t>
            </a:fld>
            <a:endParaRPr lang="en-US"/>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Don McClain</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W. 65th St. church of Christ / March 15, 2009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865D60-7851-4137-B7B2-F5A543A16229}" type="slidenum">
              <a:rPr lang="en-US"/>
              <a:pPr>
                <a:defRPr/>
              </a:pPr>
              <a:t>‹#›</a:t>
            </a:fld>
            <a:endParaRPr lang="en-US"/>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Don McClain</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W. 65th St. church of Christ / March 15, 2009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1C5112-5055-4D3B-96AC-686413E11671}" type="slidenum">
              <a:rPr lang="en-US"/>
              <a:pPr>
                <a:defRPr/>
              </a:pPr>
              <a:t>‹#›</a:t>
            </a:fld>
            <a:endParaRPr lang="en-US"/>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Don McClain</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W. 65th St. church of Christ / March 15, 2009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E2FB77-F1FB-43A2-A3BE-4541B70E0D43}" type="slidenum">
              <a:rPr lang="en-US"/>
              <a:pPr>
                <a:defRPr/>
              </a:pPr>
              <a:t>‹#›</a:t>
            </a:fld>
            <a:endParaRPr lang="en-US"/>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Don McClain</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W. 65th St. church of Christ / March 15, 2009</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A6E9753-C072-43EF-8EB7-F9DC0CF97F5D}" type="slidenum">
              <a:rPr lang="en-US"/>
              <a:pPr>
                <a:defRPr/>
              </a:pPr>
              <a:t>‹#›</a:t>
            </a:fld>
            <a:endParaRPr lang="en-US"/>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Don McClain</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W. 65th St. church of Christ / March 15, 2009</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8A6CB2C-317D-4172-B7E3-524C193F3FBC}" type="slidenum">
              <a:rPr lang="en-US"/>
              <a:pPr>
                <a:defRPr/>
              </a:pPr>
              <a:t>‹#›</a:t>
            </a:fld>
            <a:endParaRPr lang="en-US"/>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Don McClain</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W. 65th St. church of Christ / March 15, 2009</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3D79BE8-D8DB-4537-AF7F-538628B31DC1}" type="slidenum">
              <a:rPr lang="en-US"/>
              <a:pPr>
                <a:defRPr/>
              </a:pPr>
              <a:t>‹#›</a:t>
            </a:fld>
            <a:endParaRPr lang="en-US"/>
          </a:p>
        </p:txBody>
      </p:sp>
    </p:spTree>
  </p:cSld>
  <p:clrMapOvr>
    <a:masterClrMapping/>
  </p:clrMapOvr>
  <p:transition spd="med">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Don McClain</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W. 65th St. church of Christ / March 15, 2009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6C68DE-8600-4542-BA0C-B6C4526F8C21}" type="slidenum">
              <a:rPr lang="en-US"/>
              <a:pPr>
                <a:defRPr/>
              </a:pPr>
              <a:t>‹#›</a:t>
            </a:fld>
            <a:endParaRPr lang="en-US"/>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Don McClain</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W. 65th St. church of Christ / March 15, 2009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B7AB21-E558-4D8B-8517-EACA018B29C8}" type="slidenum">
              <a:rPr lang="en-US"/>
              <a:pPr>
                <a:defRPr/>
              </a:pPr>
              <a:t>‹#›</a:t>
            </a:fld>
            <a:endParaRPr lang="en-US"/>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Don McClain</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W. 65th St. church of Christ / March 15, 2009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814C7A-1D01-40AE-B97F-20C7CDFF8E04}" type="slidenum">
              <a:rPr lang="en-US"/>
              <a:pPr>
                <a:defRPr/>
              </a:pPr>
              <a:t>‹#›</a:t>
            </a:fld>
            <a:endParaRPr lang="en-US"/>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92161" name="Picture 1"/>
          <p:cNvPicPr>
            <a:picLocks noChangeAspect="1" noChangeArrowheads="1"/>
          </p:cNvPicPr>
          <p:nvPr userDrawn="1"/>
        </p:nvPicPr>
        <p:blipFill>
          <a:blip r:embed="rId12"/>
          <a:srcRect/>
          <a:stretch>
            <a:fillRect/>
          </a:stretch>
        </p:blipFill>
        <p:spPr bwMode="auto">
          <a:xfrm>
            <a:off x="0" y="0"/>
            <a:ext cx="9144000" cy="6858000"/>
          </a:xfrm>
          <a:prstGeom prst="rect">
            <a:avLst/>
          </a:prstGeom>
          <a:noFill/>
          <a:ln w="9525">
            <a:noFill/>
            <a:miter lim="800000"/>
            <a:headEnd/>
            <a:tailEnd/>
          </a:ln>
          <a:effectLst/>
        </p:spPr>
      </p:pic>
      <p:sp>
        <p:nvSpPr>
          <p:cNvPr id="409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0" y="6553200"/>
            <a:ext cx="35052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solidFill>
                  <a:srgbClr val="000000"/>
                </a:solidFill>
                <a:effectLst>
                  <a:outerShdw blurRad="38100" dist="38100" dir="2700000" algn="tl">
                    <a:srgbClr val="FFFFFF"/>
                  </a:outerShdw>
                </a:effectLst>
                <a:latin typeface="Comic Sans MS" pitchFamily="66" charset="0"/>
              </a:defRPr>
            </a:lvl1pPr>
          </a:lstStyle>
          <a:p>
            <a:pPr>
              <a:defRPr/>
            </a:pPr>
            <a:r>
              <a:rPr lang="en-US" smtClean="0"/>
              <a:t>Don McClain</a:t>
            </a:r>
            <a:endParaRPr lang="en-US"/>
          </a:p>
        </p:txBody>
      </p:sp>
      <p:sp>
        <p:nvSpPr>
          <p:cNvPr id="4101" name="Rectangle 5"/>
          <p:cNvSpPr>
            <a:spLocks noGrp="1" noChangeArrowheads="1"/>
          </p:cNvSpPr>
          <p:nvPr>
            <p:ph type="ftr" sz="quarter" idx="3"/>
          </p:nvPr>
        </p:nvSpPr>
        <p:spPr bwMode="auto">
          <a:xfrm>
            <a:off x="4648200" y="6553200"/>
            <a:ext cx="44958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solidFill>
                  <a:srgbClr val="000000"/>
                </a:solidFill>
                <a:effectLst>
                  <a:outerShdw blurRad="38100" dist="38100" dir="2700000" algn="tl">
                    <a:srgbClr val="FFFFFF"/>
                  </a:outerShdw>
                </a:effectLst>
                <a:latin typeface="Comic Sans MS" pitchFamily="66" charset="0"/>
              </a:defRPr>
            </a:lvl1pPr>
          </a:lstStyle>
          <a:p>
            <a:pPr>
              <a:defRPr/>
            </a:pPr>
            <a:r>
              <a:rPr lang="en-US" smtClean="0"/>
              <a:t>W. 65th St. church of Christ / March 15, 2009</a:t>
            </a:r>
            <a:endParaRPr lang="en-US"/>
          </a:p>
        </p:txBody>
      </p:sp>
      <p:sp>
        <p:nvSpPr>
          <p:cNvPr id="4102" name="Rectangle 6"/>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solidFill>
                  <a:srgbClr val="000000"/>
                </a:solidFill>
                <a:effectLst>
                  <a:outerShdw blurRad="38100" dist="38100" dir="2700000" algn="tl">
                    <a:srgbClr val="FFFFFF"/>
                  </a:outerShdw>
                </a:effectLst>
                <a:latin typeface="Arial" charset="0"/>
              </a:defRPr>
            </a:lvl1pPr>
          </a:lstStyle>
          <a:p>
            <a:pPr>
              <a:defRPr/>
            </a:pPr>
            <a:fld id="{A9239294-BEE0-4592-9838-229AF695A37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ransition spd="med">
    <p:dissolve/>
  </p:transition>
  <p:hf hd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5" name="TextBox 4"/>
          <p:cNvSpPr txBox="1"/>
          <p:nvPr/>
        </p:nvSpPr>
        <p:spPr>
          <a:xfrm>
            <a:off x="228600" y="762000"/>
            <a:ext cx="75438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ln w="11430"/>
                <a:solidFill>
                  <a:srgbClr val="BEE395"/>
                </a:solidFill>
                <a:effectLst>
                  <a:glow rad="101600">
                    <a:srgbClr val="000000">
                      <a:alpha val="60000"/>
                    </a:srgbClr>
                  </a:glow>
                  <a:outerShdw blurRad="50800" dist="39000" dir="5460000" algn="tl">
                    <a:srgbClr val="000000">
                      <a:alpha val="38000"/>
                    </a:srgbClr>
                  </a:outerShdw>
                </a:effectLst>
                <a:latin typeface="Pythagoras" pitchFamily="2" charset="0"/>
              </a:rPr>
              <a:t>Dealing With Worldliness</a:t>
            </a:r>
            <a:endParaRPr lang="en-US" sz="4400" b="1" dirty="0">
              <a:ln w="11430"/>
              <a:solidFill>
                <a:srgbClr val="BEE395"/>
              </a:solidFill>
              <a:effectLst>
                <a:glow rad="101600">
                  <a:srgbClr val="000000">
                    <a:alpha val="60000"/>
                  </a:srgbClr>
                </a:glow>
                <a:outerShdw blurRad="50800" dist="39000" dir="5460000" algn="tl">
                  <a:srgbClr val="000000">
                    <a:alpha val="38000"/>
                  </a:srgbClr>
                </a:outerShdw>
              </a:effectLst>
              <a:latin typeface="Pythagoras" pitchFamily="2" charset="0"/>
            </a:endParaRPr>
          </a:p>
        </p:txBody>
      </p:sp>
      <p:sp>
        <p:nvSpPr>
          <p:cNvPr id="6" name="Date Placeholder 5"/>
          <p:cNvSpPr>
            <a:spLocks noGrp="1"/>
          </p:cNvSpPr>
          <p:nvPr>
            <p:ph type="dt" sz="half" idx="10"/>
          </p:nvPr>
        </p:nvSpPr>
        <p:spPr/>
        <p:txBody>
          <a:bodyPr/>
          <a:lstStyle/>
          <a:p>
            <a:pPr>
              <a:defRPr/>
            </a:pPr>
            <a:r>
              <a:rPr lang="en-US" smtClean="0"/>
              <a:t>Don McClain</a:t>
            </a:r>
            <a:endParaRPr lang="en-US"/>
          </a:p>
        </p:txBody>
      </p:sp>
      <p:sp>
        <p:nvSpPr>
          <p:cNvPr id="7" name="Slide Number Placeholder 6"/>
          <p:cNvSpPr>
            <a:spLocks noGrp="1"/>
          </p:cNvSpPr>
          <p:nvPr>
            <p:ph type="sldNum" sz="quarter" idx="12"/>
          </p:nvPr>
        </p:nvSpPr>
        <p:spPr/>
        <p:txBody>
          <a:bodyPr/>
          <a:lstStyle/>
          <a:p>
            <a:pPr>
              <a:defRPr/>
            </a:pPr>
            <a:fld id="{63D79BE8-D8DB-4537-AF7F-538628B31DC1}" type="slidenum">
              <a:rPr lang="en-US" smtClean="0"/>
              <a:pPr>
                <a:defRPr/>
              </a:pPr>
              <a:t>1</a:t>
            </a:fld>
            <a:endParaRPr lang="en-US"/>
          </a:p>
        </p:txBody>
      </p:sp>
      <p:sp>
        <p:nvSpPr>
          <p:cNvPr id="8" name="Footer Placeholder 7"/>
          <p:cNvSpPr>
            <a:spLocks noGrp="1"/>
          </p:cNvSpPr>
          <p:nvPr>
            <p:ph type="ftr" sz="quarter" idx="11"/>
          </p:nvPr>
        </p:nvSpPr>
        <p:spPr/>
        <p:txBody>
          <a:bodyPr/>
          <a:lstStyle/>
          <a:p>
            <a:pPr>
              <a:defRPr/>
            </a:pPr>
            <a:r>
              <a:rPr lang="en-US" smtClean="0"/>
              <a:t>W. 65th St. church of Christ / March 15, 2009</a:t>
            </a:r>
            <a:endParaRPr lang="en-US"/>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6"/>
          <p:cNvPicPr>
            <a:picLocks noChangeAspect="1" noChangeArrowheads="1"/>
          </p:cNvPicPr>
          <p:nvPr/>
        </p:nvPicPr>
        <p:blipFill>
          <a:blip r:embed="rId3"/>
          <a:srcRect/>
          <a:stretch>
            <a:fillRect/>
          </a:stretch>
        </p:blipFill>
        <p:spPr bwMode="auto">
          <a:xfrm>
            <a:off x="4724400" y="1524000"/>
            <a:ext cx="4419600" cy="5334000"/>
          </a:xfrm>
          <a:prstGeom prst="rect">
            <a:avLst/>
          </a:prstGeom>
          <a:noFill/>
          <a:ln w="9525">
            <a:noFill/>
            <a:miter lim="800000"/>
            <a:headEnd/>
            <a:tailEnd/>
          </a:ln>
        </p:spPr>
      </p:pic>
      <p:sp>
        <p:nvSpPr>
          <p:cNvPr id="8" name="TextBox 7"/>
          <p:cNvSpPr txBox="1"/>
          <p:nvPr/>
        </p:nvSpPr>
        <p:spPr>
          <a:xfrm>
            <a:off x="152400" y="152400"/>
            <a:ext cx="6172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solidFill>
                  <a:srgbClr val="BEE395"/>
                </a:solidFill>
                <a:effectLst>
                  <a:glow rad="101600">
                    <a:srgbClr val="000000">
                      <a:alpha val="60000"/>
                    </a:srgbClr>
                  </a:glow>
                  <a:outerShdw blurRad="50800" dist="39000" dir="5460000" algn="tl">
                    <a:srgbClr val="000000">
                      <a:alpha val="38000"/>
                    </a:srgbClr>
                  </a:outerShdw>
                </a:effectLst>
                <a:latin typeface="Pythagoras" pitchFamily="2" charset="0"/>
              </a:rPr>
              <a:t>Dealing With Worldliness</a:t>
            </a:r>
            <a:endParaRPr lang="en-US" sz="4000" b="1" dirty="0">
              <a:ln w="11430"/>
              <a:solidFill>
                <a:srgbClr val="BEE395"/>
              </a:solidFill>
              <a:effectLst>
                <a:glow rad="101600">
                  <a:srgbClr val="000000">
                    <a:alpha val="60000"/>
                  </a:srgbClr>
                </a:glow>
                <a:outerShdw blurRad="50800" dist="39000" dir="5460000" algn="tl">
                  <a:srgbClr val="000000">
                    <a:alpha val="38000"/>
                  </a:srgbClr>
                </a:outerShdw>
              </a:effectLst>
              <a:latin typeface="Pythagoras" pitchFamily="2" charset="0"/>
            </a:endParaRPr>
          </a:p>
        </p:txBody>
      </p:sp>
      <p:sp>
        <p:nvSpPr>
          <p:cNvPr id="10" name="TextBox 9"/>
          <p:cNvSpPr txBox="1"/>
          <p:nvPr/>
        </p:nvSpPr>
        <p:spPr>
          <a:xfrm>
            <a:off x="0" y="838200"/>
            <a:ext cx="9144000" cy="1107996"/>
          </a:xfrm>
          <a:prstGeom prst="rect">
            <a:avLst/>
          </a:prstGeom>
          <a:noFill/>
        </p:spPr>
        <p:txBody>
          <a:bodyPr wrap="square" rtlCol="0">
            <a:spAutoFit/>
            <a:scene3d>
              <a:camera prst="orthographicFront"/>
              <a:lightRig rig="soft" dir="t">
                <a:rot lat="0" lon="0" rev="10800000"/>
              </a:lightRig>
            </a:scene3d>
            <a:sp3d extrusionH="57150">
              <a:bevelT w="27940" h="12700"/>
              <a:contourClr>
                <a:srgbClr val="DDDDDD"/>
              </a:contourClr>
            </a:sp3d>
          </a:bodyPr>
          <a:lstStyle/>
          <a:p>
            <a:pPr algn="ctr"/>
            <a:r>
              <a:rPr lang="en-US" sz="6600" b="1" spc="150" dirty="0" smtClean="0">
                <a:ln w="11430"/>
                <a:solidFill>
                  <a:srgbClr val="339966"/>
                </a:solidFill>
                <a:effectLst>
                  <a:outerShdw blurRad="60007" dist="310007" dir="7680000" sy="30000" kx="1300200" algn="ctr" rotWithShape="0">
                    <a:prstClr val="black">
                      <a:alpha val="32000"/>
                    </a:prstClr>
                  </a:outerShdw>
                </a:effectLst>
                <a:latin typeface="Rage Italic" pitchFamily="66" charset="0"/>
              </a:rPr>
              <a:t>What Is Worldliness?</a:t>
            </a:r>
            <a:endParaRPr lang="en-US" sz="6600" b="1" spc="150" dirty="0">
              <a:ln w="11430"/>
              <a:solidFill>
                <a:srgbClr val="339966"/>
              </a:solidFill>
              <a:effectLst>
                <a:outerShdw blurRad="60007" dist="310007" dir="7680000" sy="30000" kx="1300200" algn="ctr" rotWithShape="0">
                  <a:prstClr val="black">
                    <a:alpha val="32000"/>
                  </a:prstClr>
                </a:outerShdw>
              </a:effectLst>
              <a:latin typeface="Rage Italic" pitchFamily="66" charset="0"/>
            </a:endParaRPr>
          </a:p>
        </p:txBody>
      </p:sp>
      <p:sp>
        <p:nvSpPr>
          <p:cNvPr id="11" name="Round Diagonal Corner Rectangle 10"/>
          <p:cNvSpPr/>
          <p:nvPr/>
        </p:nvSpPr>
        <p:spPr bwMode="auto">
          <a:xfrm>
            <a:off x="152400" y="1828800"/>
            <a:ext cx="4648200" cy="4648200"/>
          </a:xfrm>
          <a:prstGeom prst="round2DiagRect">
            <a:avLst/>
          </a:prstGeom>
          <a:solidFill>
            <a:schemeClr val="accent3">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
        <p:nvSpPr>
          <p:cNvPr id="12" name="Text Box 11"/>
          <p:cNvSpPr txBox="1">
            <a:spLocks noChangeArrowheads="1"/>
          </p:cNvSpPr>
          <p:nvPr/>
        </p:nvSpPr>
        <p:spPr bwMode="auto">
          <a:xfrm>
            <a:off x="304800" y="1905000"/>
            <a:ext cx="4572000" cy="4487382"/>
          </a:xfrm>
          <a:prstGeom prst="rect">
            <a:avLst/>
          </a:prstGeom>
          <a:noFill/>
          <a:ln w="9525">
            <a:noFill/>
            <a:miter lim="800000"/>
            <a:headEnd/>
            <a:tailEnd/>
          </a:ln>
          <a:effectLst/>
        </p:spPr>
        <p:txBody>
          <a:bodyPr wrap="square">
            <a:spAutoFit/>
          </a:bodyPr>
          <a:lstStyle/>
          <a:p>
            <a:pPr marL="457200" indent="-457200">
              <a:spcBef>
                <a:spcPct val="40000"/>
              </a:spcBef>
              <a:buClr>
                <a:srgbClr val="339966"/>
              </a:buClr>
              <a:buFont typeface="Wingdings 2" pitchFamily="18" charset="2"/>
              <a:buChar char="ö"/>
              <a:defRPr/>
            </a:pPr>
            <a:r>
              <a:rPr lang="en-US" sz="2800" dirty="0">
                <a:solidFill>
                  <a:srgbClr val="000000"/>
                </a:solidFill>
                <a:effectLst>
                  <a:outerShdw blurRad="60007" dist="310007" dir="7680000" sy="30000" kx="1300200" algn="ctr" rotWithShape="0">
                    <a:prstClr val="black">
                      <a:alpha val="32000"/>
                    </a:prstClr>
                  </a:outerShdw>
                </a:effectLst>
                <a:latin typeface="Book Antiqua" pitchFamily="18" charset="0"/>
              </a:rPr>
              <a:t>Participation in sin – sphere of iniquity</a:t>
            </a:r>
          </a:p>
          <a:p>
            <a:pPr marL="457200" indent="-457200">
              <a:spcBef>
                <a:spcPct val="40000"/>
              </a:spcBef>
              <a:buClr>
                <a:srgbClr val="339966"/>
              </a:buClr>
              <a:buFont typeface="Wingdings 2" pitchFamily="18" charset="2"/>
              <a:buChar char="ö"/>
              <a:defRPr/>
            </a:pPr>
            <a:r>
              <a:rPr lang="en-US" sz="2800" dirty="0">
                <a:solidFill>
                  <a:srgbClr val="000000"/>
                </a:solidFill>
                <a:effectLst>
                  <a:outerShdw blurRad="60007" dist="310007" dir="7680000" sy="30000" kx="1300200" algn="ctr" rotWithShape="0">
                    <a:prstClr val="black">
                      <a:alpha val="32000"/>
                    </a:prstClr>
                  </a:outerShdw>
                </a:effectLst>
                <a:latin typeface="Book Antiqua" pitchFamily="18" charset="0"/>
              </a:rPr>
              <a:t>Given to a life of following passions</a:t>
            </a:r>
          </a:p>
          <a:p>
            <a:pPr marL="457200" indent="-457200">
              <a:spcBef>
                <a:spcPct val="40000"/>
              </a:spcBef>
              <a:buClr>
                <a:srgbClr val="339966"/>
              </a:buClr>
              <a:buFont typeface="Wingdings 2" pitchFamily="18" charset="2"/>
              <a:buChar char="ö"/>
              <a:defRPr/>
            </a:pPr>
            <a:r>
              <a:rPr lang="en-US" sz="2800" dirty="0">
                <a:solidFill>
                  <a:srgbClr val="000000"/>
                </a:solidFill>
                <a:effectLst>
                  <a:outerShdw blurRad="60007" dist="310007" dir="7680000" sy="30000" kx="1300200" algn="ctr" rotWithShape="0">
                    <a:prstClr val="black">
                      <a:alpha val="32000"/>
                    </a:prstClr>
                  </a:outerShdw>
                </a:effectLst>
                <a:latin typeface="Book Antiqua" pitchFamily="18" charset="0"/>
              </a:rPr>
              <a:t>Living like the world – not separate</a:t>
            </a:r>
          </a:p>
          <a:p>
            <a:pPr marL="457200" indent="-457200">
              <a:spcBef>
                <a:spcPct val="40000"/>
              </a:spcBef>
              <a:buClr>
                <a:srgbClr val="339966"/>
              </a:buClr>
              <a:buFont typeface="Wingdings 2" pitchFamily="18" charset="2"/>
              <a:buChar char="ö"/>
              <a:defRPr/>
            </a:pPr>
            <a:r>
              <a:rPr lang="en-US" sz="2800" dirty="0">
                <a:solidFill>
                  <a:srgbClr val="000000"/>
                </a:solidFill>
                <a:effectLst>
                  <a:outerShdw blurRad="60007" dist="310007" dir="7680000" sy="30000" kx="1300200" algn="ctr" rotWithShape="0">
                    <a:prstClr val="black">
                      <a:alpha val="32000"/>
                    </a:prstClr>
                  </a:outerShdw>
                </a:effectLst>
                <a:latin typeface="Book Antiqua" pitchFamily="18" charset="0"/>
              </a:rPr>
              <a:t>Living a life devoted to the temporal – a secular life - not spiritual</a:t>
            </a:r>
          </a:p>
        </p:txBody>
      </p:sp>
      <p:sp>
        <p:nvSpPr>
          <p:cNvPr id="13" name="Rectangle 12"/>
          <p:cNvSpPr/>
          <p:nvPr/>
        </p:nvSpPr>
        <p:spPr>
          <a:xfrm>
            <a:off x="5181600" y="1981200"/>
            <a:ext cx="3505200" cy="3785652"/>
          </a:xfrm>
          <a:prstGeom prst="rect">
            <a:avLst/>
          </a:prstGeom>
        </p:spPr>
        <p:txBody>
          <a:bodyPr wrap="square">
            <a:spAutoFit/>
          </a:bodyPr>
          <a:lstStyle/>
          <a:p>
            <a:pPr algn="ctr"/>
            <a:r>
              <a:rPr lang="en-US" sz="2400" b="1"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Romans 8:5-8 (NKJV) </a:t>
            </a: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
            </a:r>
            <a:b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b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 . . spiritually </a:t>
            </a: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minded </a:t>
            </a:r>
            <a:r>
              <a:rPr lang="en-US" sz="2400" i="1" dirty="0" smtClean="0">
                <a:solidFill>
                  <a:srgbClr val="000000"/>
                </a:solidFill>
                <a:effectLst>
                  <a:outerShdw blurRad="60007" dist="310007" dir="7680000" sy="30000" kx="1300200" algn="ctr" rotWithShape="0">
                    <a:prstClr val="black">
                      <a:alpha val="32000"/>
                    </a:prstClr>
                  </a:outerShdw>
                </a:effectLst>
                <a:latin typeface="Book Antiqua" pitchFamily="18" charset="0"/>
              </a:rPr>
              <a:t>is</a:t>
            </a: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 life and peace. </a:t>
            </a: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 </a:t>
            </a:r>
            <a:r>
              <a:rPr lang="en-US" sz="2400" baseline="300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7 </a:t>
            </a: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Because the carnal mind </a:t>
            </a:r>
            <a:r>
              <a:rPr lang="en-US" sz="2400" i="1" dirty="0" smtClean="0">
                <a:solidFill>
                  <a:srgbClr val="000000"/>
                </a:solidFill>
                <a:effectLst>
                  <a:outerShdw blurRad="60007" dist="310007" dir="7680000" sy="30000" kx="1300200" algn="ctr" rotWithShape="0">
                    <a:prstClr val="black">
                      <a:alpha val="32000"/>
                    </a:prstClr>
                  </a:outerShdw>
                </a:effectLst>
                <a:latin typeface="Book Antiqua" pitchFamily="18" charset="0"/>
              </a:rPr>
              <a:t>is</a:t>
            </a: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 enmity against God; for it is not subject to the law of God, nor indeed can be</a:t>
            </a: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 </a:t>
            </a:r>
            <a:r>
              <a:rPr lang="en-US" sz="2400" baseline="300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8 </a:t>
            </a: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So then, those who are in the flesh cannot please God</a:t>
            </a: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a:t>
            </a:r>
            <a:endParaRPr lang="en-US" sz="2400" dirty="0">
              <a:solidFill>
                <a:srgbClr val="000000"/>
              </a:solidFill>
              <a:effectLst>
                <a:outerShdw blurRad="60007" dist="310007" dir="7680000" sy="30000" kx="1300200" algn="ctr" rotWithShape="0">
                  <a:prstClr val="black">
                    <a:alpha val="32000"/>
                  </a:prstClr>
                </a:outerShdw>
              </a:effectLst>
              <a:latin typeface="Book Antiqua" pitchFamily="18" charset="0"/>
            </a:endParaRPr>
          </a:p>
        </p:txBody>
      </p:sp>
      <p:sp>
        <p:nvSpPr>
          <p:cNvPr id="9" name="Date Placeholder 8"/>
          <p:cNvSpPr>
            <a:spLocks noGrp="1"/>
          </p:cNvSpPr>
          <p:nvPr>
            <p:ph type="dt" sz="half" idx="10"/>
          </p:nvPr>
        </p:nvSpPr>
        <p:spPr/>
        <p:txBody>
          <a:bodyPr/>
          <a:lstStyle/>
          <a:p>
            <a:pPr>
              <a:defRPr/>
            </a:pPr>
            <a:r>
              <a:rPr lang="en-US" smtClean="0"/>
              <a:t>Don McClain</a:t>
            </a:r>
            <a:endParaRPr lang="en-US"/>
          </a:p>
        </p:txBody>
      </p:sp>
      <p:sp>
        <p:nvSpPr>
          <p:cNvPr id="14" name="Slide Number Placeholder 13"/>
          <p:cNvSpPr>
            <a:spLocks noGrp="1"/>
          </p:cNvSpPr>
          <p:nvPr>
            <p:ph type="sldNum" sz="quarter" idx="12"/>
          </p:nvPr>
        </p:nvSpPr>
        <p:spPr/>
        <p:txBody>
          <a:bodyPr/>
          <a:lstStyle/>
          <a:p>
            <a:pPr>
              <a:defRPr/>
            </a:pPr>
            <a:fld id="{63D79BE8-D8DB-4537-AF7F-538628B31DC1}" type="slidenum">
              <a:rPr lang="en-US" smtClean="0"/>
              <a:pPr>
                <a:defRPr/>
              </a:pPr>
              <a:t>10</a:t>
            </a:fld>
            <a:endParaRPr lang="en-US"/>
          </a:p>
        </p:txBody>
      </p:sp>
      <p:sp>
        <p:nvSpPr>
          <p:cNvPr id="15" name="Footer Placeholder 14"/>
          <p:cNvSpPr>
            <a:spLocks noGrp="1"/>
          </p:cNvSpPr>
          <p:nvPr>
            <p:ph type="ftr" sz="quarter" idx="11"/>
          </p:nvPr>
        </p:nvSpPr>
        <p:spPr/>
        <p:txBody>
          <a:bodyPr/>
          <a:lstStyle/>
          <a:p>
            <a:pPr>
              <a:defRPr/>
            </a:pPr>
            <a:r>
              <a:rPr lang="en-US" smtClean="0"/>
              <a:t>W. 65th St. church of Christ / March 15, 2009</a:t>
            </a:r>
            <a:endParaRPr lang="en-US"/>
          </a:p>
        </p:txBody>
      </p:sp>
    </p:spTree>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8"/>
          <p:cNvSpPr>
            <a:spLocks noChangeArrowheads="1"/>
          </p:cNvSpPr>
          <p:nvPr/>
        </p:nvSpPr>
        <p:spPr bwMode="auto">
          <a:xfrm>
            <a:off x="304800" y="3429000"/>
            <a:ext cx="3048000" cy="2971800"/>
          </a:xfrm>
          <a:prstGeom prst="roundRect">
            <a:avLst>
              <a:gd name="adj" fmla="val 6218"/>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none" anchor="ctr"/>
          <a:lstStyle/>
          <a:p>
            <a:pPr>
              <a:defRPr/>
            </a:pPr>
            <a:endParaRPr lang="en-US"/>
          </a:p>
        </p:txBody>
      </p:sp>
      <p:sp>
        <p:nvSpPr>
          <p:cNvPr id="12" name="AutoShape 8"/>
          <p:cNvSpPr>
            <a:spLocks noChangeArrowheads="1"/>
          </p:cNvSpPr>
          <p:nvPr/>
        </p:nvSpPr>
        <p:spPr bwMode="auto">
          <a:xfrm>
            <a:off x="5791200" y="3429000"/>
            <a:ext cx="3048000" cy="2971800"/>
          </a:xfrm>
          <a:prstGeom prst="roundRect">
            <a:avLst>
              <a:gd name="adj" fmla="val 6218"/>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none" anchor="ctr"/>
          <a:lstStyle/>
          <a:p>
            <a:pPr>
              <a:defRPr/>
            </a:pPr>
            <a:endParaRPr lang="en-US"/>
          </a:p>
        </p:txBody>
      </p:sp>
      <p:sp>
        <p:nvSpPr>
          <p:cNvPr id="8" name="Rectangle 7"/>
          <p:cNvSpPr/>
          <p:nvPr/>
        </p:nvSpPr>
        <p:spPr>
          <a:xfrm>
            <a:off x="0" y="953869"/>
            <a:ext cx="9144000" cy="1015663"/>
          </a:xfrm>
          <a:prstGeom prst="rect">
            <a:avLst/>
          </a:prstGeom>
        </p:spPr>
        <p:txBody>
          <a:bodyPr wrap="square">
            <a:spAutoFit/>
            <a:scene3d>
              <a:camera prst="orthographicFront"/>
              <a:lightRig rig="threePt" dir="t"/>
            </a:scene3d>
            <a:sp3d extrusionH="57150">
              <a:bevelT w="38100" h="38100"/>
            </a:sp3d>
          </a:bodyPr>
          <a:lstStyle/>
          <a:p>
            <a:pPr algn="ctr">
              <a:defRPr/>
            </a:pPr>
            <a:r>
              <a:rPr lang="en-US" sz="6000" b="1" dirty="0" smtClean="0">
                <a:ln w="18415" cmpd="sng">
                  <a:noFill/>
                  <a:prstDash val="solid"/>
                </a:ln>
                <a:solidFill>
                  <a:srgbClr val="339966"/>
                </a:solidFill>
                <a:effectLst>
                  <a:outerShdw blurRad="60007" dist="310007" dir="7680000" sy="30000" kx="1300200" algn="ctr" rotWithShape="0">
                    <a:prstClr val="black">
                      <a:alpha val="32000"/>
                    </a:prstClr>
                  </a:outerShdw>
                </a:effectLst>
                <a:latin typeface="Rage Italic" pitchFamily="66" charset="0"/>
              </a:rPr>
              <a:t>Manifestations </a:t>
            </a:r>
            <a:r>
              <a:rPr lang="en-US" sz="6000" b="1" dirty="0">
                <a:ln w="18415" cmpd="sng">
                  <a:noFill/>
                  <a:prstDash val="solid"/>
                </a:ln>
                <a:solidFill>
                  <a:srgbClr val="339966"/>
                </a:solidFill>
                <a:effectLst>
                  <a:outerShdw blurRad="60007" dist="310007" dir="7680000" sy="30000" kx="1300200" algn="ctr" rotWithShape="0">
                    <a:prstClr val="black">
                      <a:alpha val="32000"/>
                    </a:prstClr>
                  </a:outerShdw>
                </a:effectLst>
                <a:latin typeface="Rage Italic" pitchFamily="66" charset="0"/>
              </a:rPr>
              <a:t>of Worldliness</a:t>
            </a:r>
          </a:p>
        </p:txBody>
      </p:sp>
      <p:sp>
        <p:nvSpPr>
          <p:cNvPr id="9" name="Rectangle 8"/>
          <p:cNvSpPr/>
          <p:nvPr/>
        </p:nvSpPr>
        <p:spPr>
          <a:xfrm>
            <a:off x="0" y="1828800"/>
            <a:ext cx="9144000" cy="1126462"/>
          </a:xfrm>
          <a:prstGeom prst="rect">
            <a:avLst/>
          </a:prstGeom>
        </p:spPr>
        <p:txBody>
          <a:bodyPr wrap="square">
            <a:spAutoFit/>
            <a:scene3d>
              <a:camera prst="orthographicFront"/>
              <a:lightRig rig="threePt" dir="t"/>
            </a:scene3d>
            <a:sp3d extrusionH="57150">
              <a:bevelT w="38100" h="38100"/>
            </a:sp3d>
          </a:bodyPr>
          <a:lstStyle/>
          <a:p>
            <a:pPr algn="ctr">
              <a:lnSpc>
                <a:spcPct val="120000"/>
              </a:lnSpc>
            </a:pPr>
            <a:r>
              <a:rPr lang="en-US" sz="28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Drinking, Cursing, Gambling, Fornication, Immodesty,</a:t>
            </a:r>
          </a:p>
          <a:p>
            <a:pPr algn="ctr">
              <a:lnSpc>
                <a:spcPct val="120000"/>
              </a:lnSpc>
            </a:pPr>
            <a:r>
              <a:rPr lang="en-US" sz="28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Watching filth, Lying, Stealing, Materialism, etc.</a:t>
            </a:r>
            <a:endParaRPr lang="en-US" sz="2800" dirty="0">
              <a:solidFill>
                <a:srgbClr val="000000"/>
              </a:solidFill>
              <a:effectLst>
                <a:outerShdw blurRad="60007" dist="310007" dir="7680000" sy="30000" kx="1300200" algn="ctr" rotWithShape="0">
                  <a:prstClr val="black">
                    <a:alpha val="32000"/>
                  </a:prstClr>
                </a:outerShdw>
              </a:effectLst>
              <a:latin typeface="Book Antiqua" pitchFamily="18" charset="0"/>
            </a:endParaRPr>
          </a:p>
        </p:txBody>
      </p:sp>
      <p:sp>
        <p:nvSpPr>
          <p:cNvPr id="10" name="Rectangle 9"/>
          <p:cNvSpPr/>
          <p:nvPr/>
        </p:nvSpPr>
        <p:spPr>
          <a:xfrm>
            <a:off x="304800" y="3505200"/>
            <a:ext cx="2971800" cy="2862322"/>
          </a:xfrm>
          <a:prstGeom prst="rect">
            <a:avLst/>
          </a:prstGeom>
        </p:spPr>
        <p:txBody>
          <a:bodyPr wrap="square">
            <a:spAutoFit/>
          </a:bodyPr>
          <a:lstStyle/>
          <a:p>
            <a:pPr algn="ctr"/>
            <a:r>
              <a:rPr lang="en-US" sz="36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A Person Who </a:t>
            </a:r>
          </a:p>
          <a:p>
            <a:pPr algn="ctr"/>
            <a:r>
              <a:rPr lang="en-US" sz="36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Drinks &amp; Curses Is Worldly</a:t>
            </a:r>
            <a:endParaRPr lang="en-US" sz="3600" dirty="0">
              <a:solidFill>
                <a:srgbClr val="000000"/>
              </a:solidFill>
              <a:effectLst>
                <a:outerShdw blurRad="60007" dist="310007" dir="7680000" sy="30000" kx="1300200" algn="ctr" rotWithShape="0">
                  <a:prstClr val="black">
                    <a:alpha val="32000"/>
                  </a:prstClr>
                </a:outerShdw>
              </a:effectLst>
              <a:latin typeface="Berlin Sans FB Demi" pitchFamily="34" charset="0"/>
            </a:endParaRPr>
          </a:p>
        </p:txBody>
      </p:sp>
      <p:sp>
        <p:nvSpPr>
          <p:cNvPr id="11" name="Rectangle 10"/>
          <p:cNvSpPr/>
          <p:nvPr/>
        </p:nvSpPr>
        <p:spPr>
          <a:xfrm>
            <a:off x="5791200" y="3462278"/>
            <a:ext cx="2895600" cy="2862322"/>
          </a:xfrm>
          <a:prstGeom prst="rect">
            <a:avLst/>
          </a:prstGeom>
        </p:spPr>
        <p:txBody>
          <a:bodyPr wrap="square">
            <a:spAutoFit/>
          </a:bodyPr>
          <a:lstStyle/>
          <a:p>
            <a:pPr algn="ctr"/>
            <a:r>
              <a:rPr lang="en-US" sz="36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cs typeface="Tahoma" pitchFamily="34" charset="0"/>
              </a:rPr>
              <a:t>A Person Can Be Worldly And not Drink &amp; Curse</a:t>
            </a:r>
            <a:endParaRPr lang="en-US" sz="3600" dirty="0">
              <a:solidFill>
                <a:srgbClr val="000000"/>
              </a:solidFill>
              <a:effectLst>
                <a:outerShdw blurRad="60007" dist="310007" dir="7680000" sy="30000" kx="1300200" algn="ctr" rotWithShape="0">
                  <a:prstClr val="black">
                    <a:alpha val="32000"/>
                  </a:prstClr>
                </a:outerShdw>
              </a:effectLst>
              <a:latin typeface="Berlin Sans FB Demi" pitchFamily="34" charset="0"/>
              <a:cs typeface="Tahoma" pitchFamily="34" charset="0"/>
            </a:endParaRPr>
          </a:p>
        </p:txBody>
      </p:sp>
      <p:graphicFrame>
        <p:nvGraphicFramePr>
          <p:cNvPr id="56322" name="Object 2"/>
          <p:cNvGraphicFramePr>
            <a:graphicFrameLocks noChangeAspect="1"/>
          </p:cNvGraphicFramePr>
          <p:nvPr/>
        </p:nvGraphicFramePr>
        <p:xfrm>
          <a:off x="3352800" y="2667000"/>
          <a:ext cx="2209800" cy="4286250"/>
        </p:xfrm>
        <a:graphic>
          <a:graphicData uri="http://schemas.openxmlformats.org/presentationml/2006/ole">
            <p:oleObj spid="_x0000_s56322" name="Picture (32-bit)" r:id="rId4" imgW="3038400" imgH="5896080" progId="">
              <p:embed/>
            </p:oleObj>
          </a:graphicData>
        </a:graphic>
      </p:graphicFrame>
      <p:sp>
        <p:nvSpPr>
          <p:cNvPr id="14" name="TextBox 13"/>
          <p:cNvSpPr txBox="1"/>
          <p:nvPr/>
        </p:nvSpPr>
        <p:spPr>
          <a:xfrm>
            <a:off x="152400" y="152400"/>
            <a:ext cx="6172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solidFill>
                  <a:srgbClr val="BEE395"/>
                </a:solidFill>
                <a:effectLst>
                  <a:glow rad="101600">
                    <a:srgbClr val="000000">
                      <a:alpha val="60000"/>
                    </a:srgbClr>
                  </a:glow>
                  <a:outerShdw blurRad="50800" dist="39000" dir="5460000" algn="tl">
                    <a:srgbClr val="000000">
                      <a:alpha val="38000"/>
                    </a:srgbClr>
                  </a:outerShdw>
                </a:effectLst>
                <a:latin typeface="Pythagoras" pitchFamily="2" charset="0"/>
              </a:rPr>
              <a:t>Dealing With Worldliness</a:t>
            </a:r>
            <a:endParaRPr lang="en-US" sz="4000" b="1" dirty="0">
              <a:ln w="11430"/>
              <a:solidFill>
                <a:srgbClr val="BEE395"/>
              </a:solidFill>
              <a:effectLst>
                <a:glow rad="101600">
                  <a:srgbClr val="000000">
                    <a:alpha val="60000"/>
                  </a:srgbClr>
                </a:glow>
                <a:outerShdw blurRad="50800" dist="39000" dir="5460000" algn="tl">
                  <a:srgbClr val="000000">
                    <a:alpha val="38000"/>
                  </a:srgbClr>
                </a:outerShdw>
              </a:effectLst>
              <a:latin typeface="Pythagoras" pitchFamily="2" charset="0"/>
            </a:endParaRPr>
          </a:p>
        </p:txBody>
      </p:sp>
      <p:sp>
        <p:nvSpPr>
          <p:cNvPr id="15" name="Date Placeholder 14"/>
          <p:cNvSpPr>
            <a:spLocks noGrp="1"/>
          </p:cNvSpPr>
          <p:nvPr>
            <p:ph type="dt" sz="half" idx="10"/>
          </p:nvPr>
        </p:nvSpPr>
        <p:spPr/>
        <p:txBody>
          <a:bodyPr/>
          <a:lstStyle/>
          <a:p>
            <a:pPr>
              <a:defRPr/>
            </a:pPr>
            <a:r>
              <a:rPr lang="en-US" smtClean="0"/>
              <a:t>Don McClain</a:t>
            </a:r>
            <a:endParaRPr lang="en-US"/>
          </a:p>
        </p:txBody>
      </p:sp>
      <p:sp>
        <p:nvSpPr>
          <p:cNvPr id="16" name="Slide Number Placeholder 15"/>
          <p:cNvSpPr>
            <a:spLocks noGrp="1"/>
          </p:cNvSpPr>
          <p:nvPr>
            <p:ph type="sldNum" sz="quarter" idx="12"/>
          </p:nvPr>
        </p:nvSpPr>
        <p:spPr/>
        <p:txBody>
          <a:bodyPr/>
          <a:lstStyle/>
          <a:p>
            <a:pPr>
              <a:defRPr/>
            </a:pPr>
            <a:fld id="{63D79BE8-D8DB-4537-AF7F-538628B31DC1}" type="slidenum">
              <a:rPr lang="en-US" smtClean="0"/>
              <a:pPr>
                <a:defRPr/>
              </a:pPr>
              <a:t>11</a:t>
            </a:fld>
            <a:endParaRPr lang="en-US"/>
          </a:p>
        </p:txBody>
      </p:sp>
      <p:sp>
        <p:nvSpPr>
          <p:cNvPr id="17" name="Footer Placeholder 16"/>
          <p:cNvSpPr>
            <a:spLocks noGrp="1"/>
          </p:cNvSpPr>
          <p:nvPr>
            <p:ph type="ftr" sz="quarter" idx="11"/>
          </p:nvPr>
        </p:nvSpPr>
        <p:spPr/>
        <p:txBody>
          <a:bodyPr/>
          <a:lstStyle/>
          <a:p>
            <a:pPr>
              <a:defRPr/>
            </a:pPr>
            <a:r>
              <a:rPr lang="en-US" smtClean="0"/>
              <a:t>W. 65th St. church of Christ / March 15, 2009</a:t>
            </a:r>
            <a:endParaRPr lang="en-US"/>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8"/>
          <p:cNvSpPr>
            <a:spLocks noChangeArrowheads="1"/>
          </p:cNvSpPr>
          <p:nvPr/>
        </p:nvSpPr>
        <p:spPr bwMode="auto">
          <a:xfrm>
            <a:off x="304800" y="2362200"/>
            <a:ext cx="4495800" cy="4038600"/>
          </a:xfrm>
          <a:prstGeom prst="roundRect">
            <a:avLst>
              <a:gd name="adj" fmla="val 6218"/>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none" anchor="ctr"/>
          <a:lstStyle/>
          <a:p>
            <a:pPr>
              <a:defRPr/>
            </a:pPr>
            <a:endParaRPr lang="en-US"/>
          </a:p>
        </p:txBody>
      </p:sp>
      <p:sp>
        <p:nvSpPr>
          <p:cNvPr id="10" name="Round Diagonal Corner Rectangle 9"/>
          <p:cNvSpPr/>
          <p:nvPr/>
        </p:nvSpPr>
        <p:spPr bwMode="auto">
          <a:xfrm>
            <a:off x="5334000" y="2362200"/>
            <a:ext cx="3657600" cy="4038600"/>
          </a:xfrm>
          <a:prstGeom prst="round2DiagRect">
            <a:avLst/>
          </a:prstGeom>
          <a:solidFill>
            <a:srgbClr val="DDF0C8"/>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
        <p:nvSpPr>
          <p:cNvPr id="8" name="Rectangle 7"/>
          <p:cNvSpPr/>
          <p:nvPr/>
        </p:nvSpPr>
        <p:spPr>
          <a:xfrm>
            <a:off x="0" y="953869"/>
            <a:ext cx="9144000" cy="1015663"/>
          </a:xfrm>
          <a:prstGeom prst="rect">
            <a:avLst/>
          </a:prstGeom>
        </p:spPr>
        <p:txBody>
          <a:bodyPr wrap="square">
            <a:spAutoFit/>
            <a:scene3d>
              <a:camera prst="orthographicFront"/>
              <a:lightRig rig="threePt" dir="t"/>
            </a:scene3d>
            <a:sp3d extrusionH="57150">
              <a:bevelT w="38100" h="38100"/>
            </a:sp3d>
          </a:bodyPr>
          <a:lstStyle/>
          <a:p>
            <a:pPr algn="ctr">
              <a:defRPr/>
            </a:pPr>
            <a:r>
              <a:rPr lang="en-US" sz="6000" b="1" dirty="0">
                <a:ln w="18415" cmpd="sng">
                  <a:noFill/>
                  <a:prstDash val="solid"/>
                </a:ln>
                <a:solidFill>
                  <a:srgbClr val="339966"/>
                </a:solidFill>
                <a:effectLst>
                  <a:outerShdw blurRad="60007" dist="310007" dir="7680000" sy="30000" kx="1300200" algn="ctr" rotWithShape="0">
                    <a:prstClr val="black">
                      <a:alpha val="32000"/>
                    </a:prstClr>
                  </a:outerShdw>
                </a:effectLst>
                <a:latin typeface="Rage Italic" pitchFamily="66" charset="0"/>
              </a:rPr>
              <a:t>The Spirit It Has &amp; Generates</a:t>
            </a:r>
          </a:p>
        </p:txBody>
      </p:sp>
      <p:sp>
        <p:nvSpPr>
          <p:cNvPr id="18" name="TextBox 17"/>
          <p:cNvSpPr txBox="1"/>
          <p:nvPr/>
        </p:nvSpPr>
        <p:spPr>
          <a:xfrm>
            <a:off x="381000" y="2438400"/>
            <a:ext cx="4419600" cy="3770263"/>
          </a:xfrm>
          <a:prstGeom prst="rect">
            <a:avLst/>
          </a:prstGeom>
          <a:noFill/>
        </p:spPr>
        <p:txBody>
          <a:bodyPr wrap="square" rtlCol="0">
            <a:spAutoFit/>
          </a:bodyPr>
          <a:lstStyle/>
          <a:p>
            <a:pPr marL="457200" indent="-457200">
              <a:spcAft>
                <a:spcPts val="600"/>
              </a:spcAft>
              <a:buClr>
                <a:srgbClr val="339966"/>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Attitude towards the world – </a:t>
            </a:r>
          </a:p>
          <a:p>
            <a:pPr marL="457200" indent="-457200">
              <a:spcAft>
                <a:spcPts val="600"/>
              </a:spcAft>
              <a:buClr>
                <a:srgbClr val="339966"/>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Attitude towards the worldly -</a:t>
            </a:r>
          </a:p>
          <a:p>
            <a:pPr marL="457200" indent="-457200">
              <a:spcAft>
                <a:spcPts val="600"/>
              </a:spcAft>
              <a:buClr>
                <a:srgbClr val="339966"/>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Attitude towards the word of God –</a:t>
            </a:r>
          </a:p>
          <a:p>
            <a:pPr marL="457200" indent="-457200">
              <a:spcAft>
                <a:spcPts val="600"/>
              </a:spcAft>
              <a:buClr>
                <a:srgbClr val="339966"/>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Attitude towards those who stand for truth –</a:t>
            </a:r>
          </a:p>
        </p:txBody>
      </p:sp>
      <p:sp>
        <p:nvSpPr>
          <p:cNvPr id="19" name="Rectangle 18"/>
          <p:cNvSpPr/>
          <p:nvPr/>
        </p:nvSpPr>
        <p:spPr>
          <a:xfrm>
            <a:off x="0" y="1447800"/>
            <a:ext cx="9144000" cy="816570"/>
          </a:xfrm>
          <a:prstGeom prst="rect">
            <a:avLst/>
          </a:prstGeom>
        </p:spPr>
        <p:txBody>
          <a:bodyPr wrap="square">
            <a:spAutoFit/>
          </a:bodyPr>
          <a:lstStyle/>
          <a:p>
            <a:pPr algn="ctr">
              <a:lnSpc>
                <a:spcPct val="150000"/>
              </a:lnSpc>
              <a:defRPr/>
            </a:pPr>
            <a:r>
              <a:rPr lang="en-US" sz="3600" dirty="0">
                <a:ln w="18415" cmpd="sng">
                  <a:solidFill>
                    <a:srgbClr val="000000"/>
                  </a:solidFill>
                  <a:prstDash val="solid"/>
                </a:ln>
                <a:solidFill>
                  <a:srgbClr val="FFFFFF"/>
                </a:solidFill>
                <a:effectLst>
                  <a:outerShdw blurRad="60007" dist="310007" dir="7680000" sy="30000" kx="1300200" algn="ctr" rotWithShape="0">
                    <a:prstClr val="black">
                      <a:alpha val="32000"/>
                    </a:prstClr>
                  </a:outerShdw>
                </a:effectLst>
                <a:latin typeface="Berlin Sans FB Demi" pitchFamily="34" charset="0"/>
              </a:rPr>
              <a:t>1 John 2:15-17</a:t>
            </a:r>
          </a:p>
        </p:txBody>
      </p:sp>
      <p:sp>
        <p:nvSpPr>
          <p:cNvPr id="9" name="Rectangle 8"/>
          <p:cNvSpPr/>
          <p:nvPr/>
        </p:nvSpPr>
        <p:spPr>
          <a:xfrm>
            <a:off x="5486400" y="2590800"/>
            <a:ext cx="3505200" cy="3616375"/>
          </a:xfrm>
          <a:prstGeom prst="rect">
            <a:avLst/>
          </a:prstGeom>
        </p:spPr>
        <p:txBody>
          <a:bodyPr wrap="square">
            <a:spAutoFit/>
            <a:scene3d>
              <a:camera prst="orthographicFront"/>
              <a:lightRig rig="threePt" dir="t"/>
            </a:scene3d>
            <a:sp3d extrusionH="57150">
              <a:bevelT w="38100" h="38100"/>
              <a:bevelB w="38100" h="38100"/>
            </a:sp3d>
          </a:bodyPr>
          <a:lstStyle/>
          <a:p>
            <a:pPr marL="457200" indent="-457200">
              <a:spcAft>
                <a:spcPts val="600"/>
              </a:spcAft>
              <a:buClr>
                <a:srgbClr val="FF3300"/>
              </a:buClr>
              <a:buFont typeface="Wingdings 2" pitchFamily="18" charset="2"/>
              <a:buChar char="A"/>
              <a:defRPr/>
            </a:pPr>
            <a:r>
              <a:rPr lang="en-US" sz="2800" b="1" dirty="0" smtClean="0">
                <a:solidFill>
                  <a:srgbClr val="000000"/>
                </a:solidFill>
                <a:effectLst>
                  <a:outerShdw blurRad="165100" dist="114300" dir="2400000" algn="ctr" rotWithShape="0">
                    <a:srgbClr val="000000">
                      <a:alpha val="50000"/>
                    </a:srgbClr>
                  </a:outerShdw>
                </a:effectLst>
                <a:latin typeface="Berlin Sans FB Demi" pitchFamily="34" charset="0"/>
              </a:rPr>
              <a:t>Softness </a:t>
            </a:r>
            <a:r>
              <a:rPr lang="en-US" sz="2800" b="1" dirty="0" smtClean="0">
                <a:solidFill>
                  <a:srgbClr val="000000"/>
                </a:solidFill>
                <a:effectLst>
                  <a:outerShdw blurRad="165100" dist="114300" dir="2400000" algn="ctr" rotWithShape="0">
                    <a:srgbClr val="000000">
                      <a:alpha val="50000"/>
                    </a:srgbClr>
                  </a:outerShdw>
                </a:effectLst>
                <a:latin typeface="Berlin Sans FB Demi" pitchFamily="34" charset="0"/>
              </a:rPr>
              <a:t>on Moral Questions –</a:t>
            </a:r>
            <a:r>
              <a:rPr lang="en-US" sz="2800" dirty="0" smtClean="0">
                <a:solidFill>
                  <a:srgbClr val="000000"/>
                </a:solidFill>
                <a:effectLst>
                  <a:outerShdw blurRad="165100" dist="114300" dir="2400000" algn="ctr" rotWithShape="0">
                    <a:srgbClr val="000000">
                      <a:alpha val="50000"/>
                    </a:srgbClr>
                  </a:outerShdw>
                </a:effectLst>
                <a:latin typeface="Book Antiqua" pitchFamily="18" charset="0"/>
              </a:rPr>
              <a:t> 1 Pet. 4:4; Jude 1:10</a:t>
            </a:r>
            <a:endParaRPr lang="en-US" sz="2800" dirty="0" smtClean="0">
              <a:solidFill>
                <a:srgbClr val="000000"/>
              </a:solidFill>
              <a:effectLst>
                <a:outerShdw blurRad="165100" dist="114300" dir="2400000" algn="ctr" rotWithShape="0">
                  <a:srgbClr val="000000">
                    <a:alpha val="50000"/>
                  </a:srgbClr>
                </a:outerShdw>
              </a:effectLst>
              <a:latin typeface="Book Antiqua" pitchFamily="18" charset="0"/>
            </a:endParaRPr>
          </a:p>
          <a:p>
            <a:pPr marL="457200" indent="-457200">
              <a:spcAft>
                <a:spcPts val="600"/>
              </a:spcAft>
              <a:buClr>
                <a:srgbClr val="FF3300"/>
              </a:buClr>
              <a:buFont typeface="Wingdings 2" pitchFamily="18" charset="2"/>
              <a:buChar char="A"/>
              <a:defRPr/>
            </a:pPr>
            <a:r>
              <a:rPr lang="en-US" sz="2800" b="1" dirty="0" smtClean="0">
                <a:solidFill>
                  <a:srgbClr val="000000"/>
                </a:solidFill>
                <a:effectLst>
                  <a:outerShdw blurRad="165100" dist="114300" dir="2400000" algn="ctr" rotWithShape="0">
                    <a:srgbClr val="000000">
                      <a:alpha val="50000"/>
                    </a:srgbClr>
                  </a:outerShdw>
                </a:effectLst>
                <a:latin typeface="Berlin Sans FB Demi" pitchFamily="34" charset="0"/>
              </a:rPr>
              <a:t>Softness on Preaching - </a:t>
            </a:r>
            <a:r>
              <a:rPr lang="en-US" sz="2800" dirty="0" smtClean="0">
                <a:solidFill>
                  <a:srgbClr val="000000"/>
                </a:solidFill>
                <a:effectLst>
                  <a:outerShdw blurRad="165100" dist="114300" dir="2400000" algn="ctr" rotWithShape="0">
                    <a:srgbClr val="000000">
                      <a:alpha val="50000"/>
                    </a:srgbClr>
                  </a:outerShdw>
                </a:effectLst>
                <a:latin typeface="Book Antiqua" pitchFamily="18" charset="0"/>
              </a:rPr>
              <a:t>Isa</a:t>
            </a:r>
            <a:r>
              <a:rPr lang="en-US" sz="2800" dirty="0" smtClean="0">
                <a:solidFill>
                  <a:srgbClr val="000000"/>
                </a:solidFill>
                <a:effectLst>
                  <a:outerShdw blurRad="165100" dist="114300" dir="2400000" algn="ctr" rotWithShape="0">
                    <a:srgbClr val="000000">
                      <a:alpha val="50000"/>
                    </a:srgbClr>
                  </a:outerShdw>
                </a:effectLst>
                <a:latin typeface="Book Antiqua" pitchFamily="18" charset="0"/>
              </a:rPr>
              <a:t>. </a:t>
            </a:r>
            <a:r>
              <a:rPr lang="en-US" sz="2800" dirty="0" smtClean="0">
                <a:solidFill>
                  <a:srgbClr val="000000"/>
                </a:solidFill>
                <a:effectLst>
                  <a:outerShdw blurRad="165100" dist="114300" dir="2400000" algn="ctr" rotWithShape="0">
                    <a:srgbClr val="000000">
                      <a:alpha val="50000"/>
                    </a:srgbClr>
                  </a:outerShdw>
                </a:effectLst>
                <a:latin typeface="Book Antiqua" pitchFamily="18" charset="0"/>
              </a:rPr>
              <a:t>30:9-11; Jer</a:t>
            </a:r>
            <a:r>
              <a:rPr lang="en-US" sz="2800" dirty="0" smtClean="0">
                <a:solidFill>
                  <a:srgbClr val="000000"/>
                </a:solidFill>
                <a:effectLst>
                  <a:outerShdw blurRad="165100" dist="114300" dir="2400000" algn="ctr" rotWithShape="0">
                    <a:srgbClr val="000000">
                      <a:alpha val="50000"/>
                    </a:srgbClr>
                  </a:outerShdw>
                </a:effectLst>
                <a:latin typeface="Book Antiqua" pitchFamily="18" charset="0"/>
              </a:rPr>
              <a:t>. </a:t>
            </a:r>
            <a:r>
              <a:rPr lang="en-US" sz="2800" dirty="0" smtClean="0">
                <a:solidFill>
                  <a:srgbClr val="000000"/>
                </a:solidFill>
                <a:effectLst>
                  <a:outerShdw blurRad="165100" dist="114300" dir="2400000" algn="ctr" rotWithShape="0">
                    <a:srgbClr val="000000">
                      <a:alpha val="50000"/>
                    </a:srgbClr>
                  </a:outerShdw>
                </a:effectLst>
                <a:latin typeface="Book Antiqua" pitchFamily="18" charset="0"/>
              </a:rPr>
              <a:t>5:30,31</a:t>
            </a:r>
            <a:r>
              <a:rPr lang="en-US" sz="2800" dirty="0" smtClean="0">
                <a:solidFill>
                  <a:srgbClr val="000000"/>
                </a:solidFill>
                <a:effectLst>
                  <a:outerShdw blurRad="165100" dist="114300" dir="2400000" algn="ctr" rotWithShape="0">
                    <a:srgbClr val="000000">
                      <a:alpha val="50000"/>
                    </a:srgbClr>
                  </a:outerShdw>
                </a:effectLst>
                <a:latin typeface="Book Antiqua" pitchFamily="18" charset="0"/>
              </a:rPr>
              <a:t>; </a:t>
            </a:r>
            <a:r>
              <a:rPr lang="en-US" sz="2800" dirty="0" smtClean="0">
                <a:solidFill>
                  <a:srgbClr val="000000"/>
                </a:solidFill>
                <a:effectLst>
                  <a:outerShdw blurRad="165100" dist="114300" dir="2400000" algn="ctr" rotWithShape="0">
                    <a:srgbClr val="000000">
                      <a:alpha val="50000"/>
                    </a:srgbClr>
                  </a:outerShdw>
                </a:effectLst>
                <a:latin typeface="Book Antiqua" pitchFamily="18" charset="0"/>
              </a:rPr>
              <a:t>6:14; 2 Tim. 4:3,4</a:t>
            </a:r>
            <a:endParaRPr lang="en-US" sz="2800" dirty="0">
              <a:solidFill>
                <a:srgbClr val="000000"/>
              </a:solidFill>
              <a:effectLst>
                <a:outerShdw blurRad="165100" dist="114300" dir="2400000" algn="ctr" rotWithShape="0">
                  <a:srgbClr val="000000">
                    <a:alpha val="50000"/>
                  </a:srgbClr>
                </a:outerShdw>
              </a:effectLst>
              <a:latin typeface="Book Antiqua" pitchFamily="18" charset="0"/>
            </a:endParaRPr>
          </a:p>
        </p:txBody>
      </p:sp>
      <p:sp>
        <p:nvSpPr>
          <p:cNvPr id="12" name="TextBox 11"/>
          <p:cNvSpPr txBox="1"/>
          <p:nvPr/>
        </p:nvSpPr>
        <p:spPr>
          <a:xfrm>
            <a:off x="152400" y="152400"/>
            <a:ext cx="6172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solidFill>
                  <a:srgbClr val="BEE395"/>
                </a:solidFill>
                <a:effectLst>
                  <a:glow rad="101600">
                    <a:srgbClr val="000000">
                      <a:alpha val="60000"/>
                    </a:srgbClr>
                  </a:glow>
                  <a:outerShdw blurRad="50800" dist="39000" dir="5460000" algn="tl">
                    <a:srgbClr val="000000">
                      <a:alpha val="38000"/>
                    </a:srgbClr>
                  </a:outerShdw>
                </a:effectLst>
                <a:latin typeface="Pythagoras" pitchFamily="2" charset="0"/>
              </a:rPr>
              <a:t>Dealing With Worldliness</a:t>
            </a:r>
            <a:endParaRPr lang="en-US" sz="4000" b="1" dirty="0">
              <a:ln w="11430"/>
              <a:solidFill>
                <a:srgbClr val="BEE395"/>
              </a:solidFill>
              <a:effectLst>
                <a:glow rad="101600">
                  <a:srgbClr val="000000">
                    <a:alpha val="60000"/>
                  </a:srgbClr>
                </a:glow>
                <a:outerShdw blurRad="50800" dist="39000" dir="5460000" algn="tl">
                  <a:srgbClr val="000000">
                    <a:alpha val="38000"/>
                  </a:srgbClr>
                </a:outerShdw>
              </a:effectLst>
              <a:latin typeface="Pythagoras" pitchFamily="2" charset="0"/>
            </a:endParaRPr>
          </a:p>
        </p:txBody>
      </p:sp>
      <p:sp>
        <p:nvSpPr>
          <p:cNvPr id="13" name="Date Placeholder 12"/>
          <p:cNvSpPr>
            <a:spLocks noGrp="1"/>
          </p:cNvSpPr>
          <p:nvPr>
            <p:ph type="dt" sz="half" idx="10"/>
          </p:nvPr>
        </p:nvSpPr>
        <p:spPr/>
        <p:txBody>
          <a:bodyPr/>
          <a:lstStyle/>
          <a:p>
            <a:pPr>
              <a:defRPr/>
            </a:pPr>
            <a:r>
              <a:rPr lang="en-US" smtClean="0"/>
              <a:t>Don McClain</a:t>
            </a:r>
            <a:endParaRPr lang="en-US"/>
          </a:p>
        </p:txBody>
      </p:sp>
      <p:sp>
        <p:nvSpPr>
          <p:cNvPr id="14" name="Slide Number Placeholder 13"/>
          <p:cNvSpPr>
            <a:spLocks noGrp="1"/>
          </p:cNvSpPr>
          <p:nvPr>
            <p:ph type="sldNum" sz="quarter" idx="12"/>
          </p:nvPr>
        </p:nvSpPr>
        <p:spPr/>
        <p:txBody>
          <a:bodyPr/>
          <a:lstStyle/>
          <a:p>
            <a:pPr>
              <a:defRPr/>
            </a:pPr>
            <a:fld id="{63D79BE8-D8DB-4537-AF7F-538628B31DC1}" type="slidenum">
              <a:rPr lang="en-US" smtClean="0"/>
              <a:pPr>
                <a:defRPr/>
              </a:pPr>
              <a:t>12</a:t>
            </a:fld>
            <a:endParaRPr lang="en-US"/>
          </a:p>
        </p:txBody>
      </p:sp>
      <p:sp>
        <p:nvSpPr>
          <p:cNvPr id="17" name="Footer Placeholder 16"/>
          <p:cNvSpPr>
            <a:spLocks noGrp="1"/>
          </p:cNvSpPr>
          <p:nvPr>
            <p:ph type="ftr" sz="quarter" idx="11"/>
          </p:nvPr>
        </p:nvSpPr>
        <p:spPr/>
        <p:txBody>
          <a:bodyPr/>
          <a:lstStyle/>
          <a:p>
            <a:pPr>
              <a:defRPr/>
            </a:pPr>
            <a:r>
              <a:rPr lang="en-US" smtClean="0"/>
              <a:t>W. 65th St. church of Christ / March 15, 2009</a:t>
            </a:r>
            <a:endParaRPr lang="en-US"/>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fade">
                                      <p:cBhvr>
                                        <p:cTn id="7" dur="1000"/>
                                        <p:tgtEl>
                                          <p:spTgt spid="18">
                                            <p:txEl>
                                              <p:pRg st="1" end="1"/>
                                            </p:txEl>
                                          </p:spTgt>
                                        </p:tgtEl>
                                      </p:cBhvr>
                                    </p:animEffect>
                                    <p:anim calcmode="lin" valueType="num">
                                      <p:cBhvr>
                                        <p:cTn id="8"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8">
                                            <p:txEl>
                                              <p:pRg st="2" end="2"/>
                                            </p:txEl>
                                          </p:spTgt>
                                        </p:tgtEl>
                                        <p:attrNameLst>
                                          <p:attrName>style.visibility</p:attrName>
                                        </p:attrNameLst>
                                      </p:cBhvr>
                                      <p:to>
                                        <p:strVal val="visible"/>
                                      </p:to>
                                    </p:set>
                                    <p:animEffect transition="in" filter="fade">
                                      <p:cBhvr>
                                        <p:cTn id="14" dur="1000"/>
                                        <p:tgtEl>
                                          <p:spTgt spid="18">
                                            <p:txEl>
                                              <p:pRg st="2" end="2"/>
                                            </p:txEl>
                                          </p:spTgt>
                                        </p:tgtEl>
                                      </p:cBhvr>
                                    </p:animEffect>
                                    <p:anim calcmode="lin" valueType="num">
                                      <p:cBhvr>
                                        <p:cTn id="15"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8">
                                            <p:txEl>
                                              <p:pRg st="3" end="3"/>
                                            </p:txEl>
                                          </p:spTgt>
                                        </p:tgtEl>
                                        <p:attrNameLst>
                                          <p:attrName>style.visibility</p:attrName>
                                        </p:attrNameLst>
                                      </p:cBhvr>
                                      <p:to>
                                        <p:strVal val="visible"/>
                                      </p:to>
                                    </p:set>
                                    <p:animEffect transition="in" filter="fade">
                                      <p:cBhvr>
                                        <p:cTn id="21" dur="1000"/>
                                        <p:tgtEl>
                                          <p:spTgt spid="18">
                                            <p:txEl>
                                              <p:pRg st="3" end="3"/>
                                            </p:txEl>
                                          </p:spTgt>
                                        </p:tgtEl>
                                      </p:cBhvr>
                                    </p:animEffect>
                                    <p:anim calcmode="lin" valueType="num">
                                      <p:cBhvr>
                                        <p:cTn id="22"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par>
                                <p:cTn id="31" presetID="53" presetClass="entr" presetSubtype="0" fill="hold" nodeType="with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p:cTn id="33"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9">
                                            <p:txEl>
                                              <p:pRg st="1" end="1"/>
                                            </p:txEl>
                                          </p:spTgt>
                                        </p:tgtEl>
                                        <p:attrNameLst>
                                          <p:attrName>style.visibility</p:attrName>
                                        </p:attrNameLst>
                                      </p:cBhvr>
                                      <p:to>
                                        <p:strVal val="visible"/>
                                      </p:to>
                                    </p:set>
                                    <p:anim calcmode="lin" valueType="num">
                                      <p:cBhvr>
                                        <p:cTn id="40"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41"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4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53869"/>
            <a:ext cx="9144000" cy="1015663"/>
          </a:xfrm>
          <a:prstGeom prst="rect">
            <a:avLst/>
          </a:prstGeom>
        </p:spPr>
        <p:txBody>
          <a:bodyPr wrap="square">
            <a:spAutoFit/>
            <a:scene3d>
              <a:camera prst="orthographicFront"/>
              <a:lightRig rig="threePt" dir="t"/>
            </a:scene3d>
            <a:sp3d extrusionH="57150">
              <a:bevelT w="38100" h="38100"/>
            </a:sp3d>
          </a:bodyPr>
          <a:lstStyle/>
          <a:p>
            <a:pPr algn="ctr">
              <a:defRPr/>
            </a:pPr>
            <a:r>
              <a:rPr lang="en-US" sz="6000" b="1" dirty="0" smtClean="0">
                <a:ln w="18415" cmpd="sng">
                  <a:noFill/>
                  <a:prstDash val="solid"/>
                </a:ln>
                <a:solidFill>
                  <a:srgbClr val="339966"/>
                </a:solidFill>
                <a:effectLst>
                  <a:outerShdw blurRad="60007" dist="310007" dir="7680000" sy="30000" kx="1300200" algn="ctr" rotWithShape="0">
                    <a:prstClr val="black">
                      <a:alpha val="32000"/>
                    </a:prstClr>
                  </a:outerShdw>
                </a:effectLst>
                <a:latin typeface="Rage Italic" pitchFamily="66" charset="0"/>
              </a:rPr>
              <a:t>The Seriousness of Worldliness</a:t>
            </a:r>
            <a:endParaRPr lang="en-US" sz="6000" b="1" dirty="0">
              <a:ln w="18415" cmpd="sng">
                <a:noFill/>
                <a:prstDash val="solid"/>
              </a:ln>
              <a:solidFill>
                <a:srgbClr val="339966"/>
              </a:solidFill>
              <a:effectLst>
                <a:outerShdw blurRad="60007" dist="310007" dir="7680000" sy="30000" kx="1300200" algn="ctr" rotWithShape="0">
                  <a:prstClr val="black">
                    <a:alpha val="32000"/>
                  </a:prstClr>
                </a:outerShdw>
              </a:effectLst>
              <a:latin typeface="Rage Italic" pitchFamily="66" charset="0"/>
            </a:endParaRPr>
          </a:p>
        </p:txBody>
      </p:sp>
      <p:sp>
        <p:nvSpPr>
          <p:cNvPr id="14" name="TextBox 13"/>
          <p:cNvSpPr txBox="1"/>
          <p:nvPr/>
        </p:nvSpPr>
        <p:spPr>
          <a:xfrm>
            <a:off x="152400" y="152400"/>
            <a:ext cx="6172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solidFill>
                  <a:srgbClr val="BEE395"/>
                </a:solidFill>
                <a:effectLst>
                  <a:glow rad="101600">
                    <a:srgbClr val="000000">
                      <a:alpha val="60000"/>
                    </a:srgbClr>
                  </a:glow>
                  <a:outerShdw blurRad="50800" dist="39000" dir="5460000" algn="tl">
                    <a:srgbClr val="000000">
                      <a:alpha val="38000"/>
                    </a:srgbClr>
                  </a:outerShdw>
                </a:effectLst>
                <a:latin typeface="Pythagoras" pitchFamily="2" charset="0"/>
              </a:rPr>
              <a:t>Dealing With Worldliness</a:t>
            </a:r>
            <a:endParaRPr lang="en-US" sz="4000" b="1" dirty="0">
              <a:ln w="11430"/>
              <a:solidFill>
                <a:srgbClr val="BEE395"/>
              </a:solidFill>
              <a:effectLst>
                <a:glow rad="101600">
                  <a:srgbClr val="000000">
                    <a:alpha val="60000"/>
                  </a:srgbClr>
                </a:glow>
                <a:outerShdw blurRad="50800" dist="39000" dir="5460000" algn="tl">
                  <a:srgbClr val="000000">
                    <a:alpha val="38000"/>
                  </a:srgbClr>
                </a:outerShdw>
              </a:effectLst>
              <a:latin typeface="Pythagoras" pitchFamily="2" charset="0"/>
            </a:endParaRPr>
          </a:p>
        </p:txBody>
      </p:sp>
      <p:sp>
        <p:nvSpPr>
          <p:cNvPr id="15" name="Round Diagonal Corner Rectangle 14"/>
          <p:cNvSpPr/>
          <p:nvPr/>
        </p:nvSpPr>
        <p:spPr bwMode="auto">
          <a:xfrm>
            <a:off x="381000" y="1905000"/>
            <a:ext cx="8610600" cy="4800600"/>
          </a:xfrm>
          <a:prstGeom prst="round2DiagRect">
            <a:avLst/>
          </a:prstGeom>
          <a:solidFill>
            <a:srgbClr val="DDF0C8"/>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
        <p:nvSpPr>
          <p:cNvPr id="16" name="Rectangle 15"/>
          <p:cNvSpPr/>
          <p:nvPr/>
        </p:nvSpPr>
        <p:spPr>
          <a:xfrm>
            <a:off x="533400" y="2057400"/>
            <a:ext cx="8305800" cy="4647426"/>
          </a:xfrm>
          <a:prstGeom prst="rect">
            <a:avLst/>
          </a:prstGeom>
        </p:spPr>
        <p:txBody>
          <a:bodyPr wrap="square">
            <a:spAutoFit/>
            <a:scene3d>
              <a:camera prst="orthographicFront"/>
              <a:lightRig rig="threePt" dir="t"/>
            </a:scene3d>
            <a:sp3d extrusionH="57150">
              <a:bevelT w="38100" h="38100"/>
              <a:bevelB w="38100" h="38100"/>
            </a:sp3d>
          </a:bodyPr>
          <a:lstStyle/>
          <a:p>
            <a:pPr marL="457200" indent="-457200">
              <a:spcAft>
                <a:spcPts val="1200"/>
              </a:spcAft>
              <a:buClr>
                <a:srgbClr val="339966"/>
              </a:buClr>
              <a:buFont typeface="Wingdings 2" pitchFamily="18" charset="2"/>
              <a:buChar char="ö"/>
              <a:defRPr/>
            </a:pPr>
            <a:r>
              <a:rPr lang="en-US" sz="2400" b="1" dirty="0" smtClean="0">
                <a:solidFill>
                  <a:srgbClr val="000000"/>
                </a:solidFill>
                <a:effectLst>
                  <a:outerShdw blurRad="165100" dist="114300" dir="2400000" algn="ctr" rotWithShape="0">
                    <a:srgbClr val="000000">
                      <a:alpha val="50000"/>
                    </a:srgbClr>
                  </a:outerShdw>
                </a:effectLst>
                <a:latin typeface="Berlin Sans FB Demi" pitchFamily="34" charset="0"/>
              </a:rPr>
              <a:t>Lose </a:t>
            </a:r>
            <a:r>
              <a:rPr lang="en-US" sz="2400" b="1" dirty="0" smtClean="0">
                <a:solidFill>
                  <a:srgbClr val="000000"/>
                </a:solidFill>
                <a:effectLst>
                  <a:outerShdw blurRad="165100" dist="114300" dir="2400000" algn="ctr" rotWithShape="0">
                    <a:srgbClr val="000000">
                      <a:alpha val="50000"/>
                    </a:srgbClr>
                  </a:outerShdw>
                </a:effectLst>
                <a:latin typeface="Berlin Sans FB Demi" pitchFamily="34" charset="0"/>
              </a:rPr>
              <a:t>your influence </a:t>
            </a:r>
            <a:r>
              <a:rPr lang="en-US" sz="2400" b="1" dirty="0" smtClean="0">
                <a:solidFill>
                  <a:srgbClr val="000000"/>
                </a:solidFill>
                <a:effectLst>
                  <a:outerShdw blurRad="165100" dist="114300" dir="2400000" algn="ctr" rotWithShape="0">
                    <a:srgbClr val="000000">
                      <a:alpha val="50000"/>
                    </a:srgbClr>
                  </a:outerShdw>
                </a:effectLst>
                <a:latin typeface="Berlin Sans FB Demi" pitchFamily="34" charset="0"/>
              </a:rPr>
              <a:t>- </a:t>
            </a:r>
            <a:r>
              <a:rPr lang="en-US" sz="2400" dirty="0" smtClean="0">
                <a:solidFill>
                  <a:srgbClr val="000000"/>
                </a:solidFill>
                <a:effectLst>
                  <a:outerShdw blurRad="165100" dist="114300" dir="2400000" algn="ctr" rotWithShape="0">
                    <a:srgbClr val="000000">
                      <a:alpha val="50000"/>
                    </a:srgbClr>
                  </a:outerShdw>
                </a:effectLst>
                <a:latin typeface="Book Antiqua" pitchFamily="18" charset="0"/>
              </a:rPr>
              <a:t>(</a:t>
            </a:r>
            <a:r>
              <a:rPr lang="en-US" sz="2400" dirty="0" smtClean="0">
                <a:solidFill>
                  <a:srgbClr val="000000"/>
                </a:solidFill>
                <a:effectLst>
                  <a:outerShdw blurRad="165100" dist="114300" dir="2400000" algn="ctr" rotWithShape="0">
                    <a:srgbClr val="000000">
                      <a:alpha val="50000"/>
                    </a:srgbClr>
                  </a:outerShdw>
                </a:effectLst>
                <a:latin typeface="Book Antiqua" pitchFamily="18" charset="0"/>
              </a:rPr>
              <a:t>Mat. </a:t>
            </a:r>
            <a:r>
              <a:rPr lang="en-US" sz="2400" dirty="0" smtClean="0">
                <a:solidFill>
                  <a:srgbClr val="000000"/>
                </a:solidFill>
                <a:effectLst>
                  <a:outerShdw blurRad="165100" dist="114300" dir="2400000" algn="ctr" rotWithShape="0">
                    <a:srgbClr val="000000">
                      <a:alpha val="50000"/>
                    </a:srgbClr>
                  </a:outerShdw>
                </a:effectLst>
                <a:latin typeface="Book Antiqua" pitchFamily="18" charset="0"/>
              </a:rPr>
              <a:t>5:13,14; Rom</a:t>
            </a:r>
            <a:r>
              <a:rPr lang="en-US" sz="2400" dirty="0" smtClean="0">
                <a:solidFill>
                  <a:srgbClr val="000000"/>
                </a:solidFill>
                <a:effectLst>
                  <a:outerShdw blurRad="165100" dist="114300" dir="2400000" algn="ctr" rotWithShape="0">
                    <a:srgbClr val="000000">
                      <a:alpha val="50000"/>
                    </a:srgbClr>
                  </a:outerShdw>
                </a:effectLst>
                <a:latin typeface="Book Antiqua" pitchFamily="18" charset="0"/>
              </a:rPr>
              <a:t>. 2:24</a:t>
            </a:r>
            <a:r>
              <a:rPr lang="en-US" sz="2400" dirty="0" smtClean="0">
                <a:solidFill>
                  <a:srgbClr val="000000"/>
                </a:solidFill>
                <a:effectLst>
                  <a:outerShdw blurRad="165100" dist="114300" dir="2400000" algn="ctr" rotWithShape="0">
                    <a:srgbClr val="000000">
                      <a:alpha val="50000"/>
                    </a:srgbClr>
                  </a:outerShdw>
                </a:effectLst>
                <a:latin typeface="Book Antiqua" pitchFamily="18" charset="0"/>
              </a:rPr>
              <a:t>; </a:t>
            </a:r>
            <a:r>
              <a:rPr lang="en-US" sz="2400" dirty="0" err="1" smtClean="0">
                <a:solidFill>
                  <a:srgbClr val="000000"/>
                </a:solidFill>
                <a:effectLst>
                  <a:outerShdw blurRad="165100" dist="114300" dir="2400000" algn="ctr" rotWithShape="0">
                    <a:srgbClr val="000000">
                      <a:alpha val="50000"/>
                    </a:srgbClr>
                  </a:outerShdw>
                </a:effectLst>
                <a:latin typeface="Book Antiqua" pitchFamily="18" charset="0"/>
              </a:rPr>
              <a:t>Phili</a:t>
            </a:r>
            <a:r>
              <a:rPr lang="en-US" sz="2400" dirty="0" smtClean="0">
                <a:solidFill>
                  <a:srgbClr val="000000"/>
                </a:solidFill>
                <a:effectLst>
                  <a:outerShdw blurRad="165100" dist="114300" dir="2400000" algn="ctr" rotWithShape="0">
                    <a:srgbClr val="000000">
                      <a:alpha val="50000"/>
                    </a:srgbClr>
                  </a:outerShdw>
                </a:effectLst>
                <a:latin typeface="Book Antiqua" pitchFamily="18" charset="0"/>
              </a:rPr>
              <a:t> 2:15)</a:t>
            </a:r>
            <a:endParaRPr lang="en-US" sz="2400" dirty="0" smtClean="0">
              <a:solidFill>
                <a:srgbClr val="000000"/>
              </a:solidFill>
              <a:effectLst>
                <a:outerShdw blurRad="165100" dist="114300" dir="2400000" algn="ctr" rotWithShape="0">
                  <a:srgbClr val="000000">
                    <a:alpha val="50000"/>
                  </a:srgbClr>
                </a:outerShdw>
              </a:effectLst>
              <a:latin typeface="Book Antiqua" pitchFamily="18" charset="0"/>
            </a:endParaRPr>
          </a:p>
          <a:p>
            <a:pPr marL="457200" indent="-457200">
              <a:spcAft>
                <a:spcPts val="1200"/>
              </a:spcAft>
              <a:buClr>
                <a:srgbClr val="339966"/>
              </a:buClr>
              <a:buFont typeface="Wingdings 2" pitchFamily="18" charset="2"/>
              <a:buChar char="ö"/>
              <a:defRPr/>
            </a:pPr>
            <a:r>
              <a:rPr lang="en-US" sz="2400" b="1" dirty="0" smtClean="0">
                <a:solidFill>
                  <a:srgbClr val="000000"/>
                </a:solidFill>
                <a:effectLst>
                  <a:outerShdw blurRad="165100" dist="114300" dir="2400000" algn="ctr" rotWithShape="0">
                    <a:srgbClr val="000000">
                      <a:alpha val="50000"/>
                    </a:srgbClr>
                  </a:outerShdw>
                </a:effectLst>
                <a:latin typeface="Berlin Sans FB Demi" pitchFamily="34" charset="0"/>
              </a:rPr>
              <a:t>Hinders </a:t>
            </a:r>
            <a:r>
              <a:rPr lang="en-US" sz="2400" b="1" dirty="0" smtClean="0">
                <a:solidFill>
                  <a:srgbClr val="000000"/>
                </a:solidFill>
                <a:effectLst>
                  <a:outerShdw blurRad="165100" dist="114300" dir="2400000" algn="ctr" rotWithShape="0">
                    <a:srgbClr val="000000">
                      <a:alpha val="50000"/>
                    </a:srgbClr>
                  </a:outerShdw>
                </a:effectLst>
                <a:latin typeface="Berlin Sans FB Demi" pitchFamily="34" charset="0"/>
              </a:rPr>
              <a:t>your worship </a:t>
            </a:r>
            <a:r>
              <a:rPr lang="en-US" sz="2400" b="1" dirty="0" smtClean="0">
                <a:solidFill>
                  <a:srgbClr val="000000"/>
                </a:solidFill>
                <a:effectLst>
                  <a:outerShdw blurRad="165100" dist="114300" dir="2400000" algn="ctr" rotWithShape="0">
                    <a:srgbClr val="000000">
                      <a:alpha val="50000"/>
                    </a:srgbClr>
                  </a:outerShdw>
                </a:effectLst>
                <a:latin typeface="Berlin Sans FB Demi" pitchFamily="34" charset="0"/>
              </a:rPr>
              <a:t>– </a:t>
            </a:r>
            <a:r>
              <a:rPr lang="en-US" sz="2400" dirty="0" smtClean="0">
                <a:solidFill>
                  <a:srgbClr val="000000"/>
                </a:solidFill>
                <a:effectLst>
                  <a:outerShdw blurRad="165100" dist="114300" dir="2400000" algn="ctr" rotWithShape="0">
                    <a:srgbClr val="000000">
                      <a:alpha val="50000"/>
                    </a:srgbClr>
                  </a:outerShdw>
                </a:effectLst>
                <a:latin typeface="Book Antiqua" pitchFamily="18" charset="0"/>
              </a:rPr>
              <a:t>(Prov. 1:28,29; Mic. 3:4; </a:t>
            </a:r>
            <a:r>
              <a:rPr lang="en-US" sz="2400" dirty="0" err="1" smtClean="0">
                <a:solidFill>
                  <a:srgbClr val="000000"/>
                </a:solidFill>
                <a:effectLst>
                  <a:outerShdw blurRad="165100" dist="114300" dir="2400000" algn="ctr" rotWithShape="0">
                    <a:srgbClr val="000000">
                      <a:alpha val="50000"/>
                    </a:srgbClr>
                  </a:outerShdw>
                </a:effectLst>
                <a:latin typeface="Book Antiqua" pitchFamily="18" charset="0"/>
              </a:rPr>
              <a:t>Jn</a:t>
            </a:r>
            <a:r>
              <a:rPr lang="en-US" sz="2400" dirty="0" smtClean="0">
                <a:solidFill>
                  <a:srgbClr val="000000"/>
                </a:solidFill>
                <a:effectLst>
                  <a:outerShdw blurRad="165100" dist="114300" dir="2400000" algn="ctr" rotWithShape="0">
                    <a:srgbClr val="000000">
                      <a:alpha val="50000"/>
                    </a:srgbClr>
                  </a:outerShdw>
                </a:effectLst>
                <a:latin typeface="Book Antiqua" pitchFamily="18" charset="0"/>
              </a:rPr>
              <a:t> </a:t>
            </a:r>
            <a:r>
              <a:rPr lang="en-US" sz="2400" dirty="0" smtClean="0">
                <a:solidFill>
                  <a:srgbClr val="000000"/>
                </a:solidFill>
                <a:effectLst>
                  <a:outerShdw blurRad="165100" dist="114300" dir="2400000" algn="ctr" rotWithShape="0">
                    <a:srgbClr val="000000">
                      <a:alpha val="50000"/>
                    </a:srgbClr>
                  </a:outerShdw>
                </a:effectLst>
                <a:latin typeface="Book Antiqua" pitchFamily="18" charset="0"/>
              </a:rPr>
              <a:t>9:31)</a:t>
            </a:r>
          </a:p>
          <a:p>
            <a:pPr marL="457200" indent="-457200">
              <a:spcAft>
                <a:spcPts val="1200"/>
              </a:spcAft>
              <a:buClr>
                <a:srgbClr val="339966"/>
              </a:buClr>
              <a:buFont typeface="Wingdings 2" pitchFamily="18" charset="2"/>
              <a:buChar char="ö"/>
              <a:defRPr/>
            </a:pPr>
            <a:r>
              <a:rPr lang="en-US" sz="2400" b="1" dirty="0" smtClean="0">
                <a:solidFill>
                  <a:srgbClr val="000000"/>
                </a:solidFill>
                <a:effectLst>
                  <a:outerShdw blurRad="165100" dist="114300" dir="2400000" algn="ctr" rotWithShape="0">
                    <a:srgbClr val="000000">
                      <a:alpha val="50000"/>
                    </a:srgbClr>
                  </a:outerShdw>
                </a:effectLst>
                <a:latin typeface="Berlin Sans FB Demi" pitchFamily="34" charset="0"/>
              </a:rPr>
              <a:t>Hinders our race and growth - </a:t>
            </a:r>
            <a:r>
              <a:rPr lang="en-US" sz="2400" dirty="0" smtClean="0">
                <a:solidFill>
                  <a:srgbClr val="000000"/>
                </a:solidFill>
                <a:effectLst>
                  <a:outerShdw blurRad="165100" dist="114300" dir="2400000" algn="ctr" rotWithShape="0">
                    <a:srgbClr val="000000">
                      <a:alpha val="50000"/>
                    </a:srgbClr>
                  </a:outerShdw>
                </a:effectLst>
                <a:latin typeface="Book Antiqua" pitchFamily="18" charset="0"/>
              </a:rPr>
              <a:t>(Heb. 12:1-ff)</a:t>
            </a:r>
          </a:p>
          <a:p>
            <a:pPr marL="457200" indent="-457200">
              <a:spcAft>
                <a:spcPts val="1200"/>
              </a:spcAft>
              <a:buClr>
                <a:srgbClr val="339966"/>
              </a:buClr>
              <a:buFont typeface="Wingdings 2" pitchFamily="18" charset="2"/>
              <a:buChar char="ö"/>
              <a:defRPr/>
            </a:pPr>
            <a:r>
              <a:rPr lang="en-US" sz="2400" b="1" dirty="0" smtClean="0">
                <a:solidFill>
                  <a:srgbClr val="000000"/>
                </a:solidFill>
                <a:effectLst>
                  <a:outerShdw blurRad="165100" dist="114300" dir="2400000" algn="ctr" rotWithShape="0">
                    <a:srgbClr val="000000">
                      <a:alpha val="50000"/>
                    </a:srgbClr>
                  </a:outerShdw>
                </a:effectLst>
                <a:latin typeface="Berlin Sans FB Demi" pitchFamily="34" charset="0"/>
              </a:rPr>
              <a:t>Desensitizes </a:t>
            </a:r>
            <a:r>
              <a:rPr lang="en-US" sz="2400" b="1" dirty="0" smtClean="0">
                <a:solidFill>
                  <a:srgbClr val="000000"/>
                </a:solidFill>
                <a:effectLst>
                  <a:outerShdw blurRad="165100" dist="114300" dir="2400000" algn="ctr" rotWithShape="0">
                    <a:srgbClr val="000000">
                      <a:alpha val="50000"/>
                    </a:srgbClr>
                  </a:outerShdw>
                </a:effectLst>
                <a:latin typeface="Berlin Sans FB Demi" pitchFamily="34" charset="0"/>
              </a:rPr>
              <a:t>us to sin </a:t>
            </a:r>
            <a:r>
              <a:rPr lang="en-US" sz="2400" b="1" dirty="0" smtClean="0">
                <a:solidFill>
                  <a:srgbClr val="000000"/>
                </a:solidFill>
                <a:effectLst>
                  <a:outerShdw blurRad="165100" dist="114300" dir="2400000" algn="ctr" rotWithShape="0">
                    <a:srgbClr val="000000">
                      <a:alpha val="50000"/>
                    </a:srgbClr>
                  </a:outerShdw>
                </a:effectLst>
                <a:latin typeface="Berlin Sans FB Demi" pitchFamily="34" charset="0"/>
              </a:rPr>
              <a:t>- </a:t>
            </a:r>
            <a:r>
              <a:rPr lang="en-US" sz="2400" dirty="0" smtClean="0">
                <a:solidFill>
                  <a:srgbClr val="000000"/>
                </a:solidFill>
                <a:effectLst>
                  <a:outerShdw blurRad="165100" dist="114300" dir="2400000" algn="ctr" rotWithShape="0">
                    <a:srgbClr val="000000">
                      <a:alpha val="50000"/>
                    </a:srgbClr>
                  </a:outerShdw>
                </a:effectLst>
                <a:latin typeface="Book Antiqua" pitchFamily="18" charset="0"/>
              </a:rPr>
              <a:t>(Eccl. 5:1; Rom 8:5; 1 Cor. 2:14)</a:t>
            </a:r>
            <a:endParaRPr lang="en-US" sz="2400" dirty="0" smtClean="0">
              <a:solidFill>
                <a:srgbClr val="000000"/>
              </a:solidFill>
              <a:effectLst>
                <a:outerShdw blurRad="165100" dist="114300" dir="2400000" algn="ctr" rotWithShape="0">
                  <a:srgbClr val="000000">
                    <a:alpha val="50000"/>
                  </a:srgbClr>
                </a:outerShdw>
              </a:effectLst>
              <a:latin typeface="Book Antiqua" pitchFamily="18" charset="0"/>
            </a:endParaRPr>
          </a:p>
          <a:p>
            <a:pPr marL="457200" indent="-457200">
              <a:spcAft>
                <a:spcPts val="1200"/>
              </a:spcAft>
              <a:buClr>
                <a:srgbClr val="339966"/>
              </a:buClr>
              <a:buFont typeface="Wingdings 2" pitchFamily="18" charset="2"/>
              <a:buChar char="ö"/>
              <a:defRPr/>
            </a:pPr>
            <a:r>
              <a:rPr lang="en-US" sz="2400" b="1" dirty="0" err="1" smtClean="0">
                <a:solidFill>
                  <a:srgbClr val="000000"/>
                </a:solidFill>
                <a:effectLst>
                  <a:outerShdw blurRad="165100" dist="114300" dir="2400000" algn="ctr" rotWithShape="0">
                    <a:srgbClr val="000000">
                      <a:alpha val="50000"/>
                    </a:srgbClr>
                  </a:outerShdw>
                </a:effectLst>
                <a:latin typeface="Berlin Sans FB Demi" pitchFamily="34" charset="0"/>
              </a:rPr>
              <a:t>Disfellowship</a:t>
            </a:r>
            <a:r>
              <a:rPr lang="en-US" sz="2400" b="1" dirty="0" smtClean="0">
                <a:solidFill>
                  <a:srgbClr val="000000"/>
                </a:solidFill>
                <a:effectLst>
                  <a:outerShdw blurRad="165100" dist="114300" dir="2400000" algn="ctr" rotWithShape="0">
                    <a:srgbClr val="000000">
                      <a:alpha val="50000"/>
                    </a:srgbClr>
                  </a:outerShdw>
                </a:effectLst>
                <a:latin typeface="Berlin Sans FB Demi" pitchFamily="34" charset="0"/>
              </a:rPr>
              <a:t>  - </a:t>
            </a:r>
            <a:r>
              <a:rPr lang="en-US" sz="2400" dirty="0" smtClean="0">
                <a:solidFill>
                  <a:srgbClr val="000000"/>
                </a:solidFill>
                <a:effectLst>
                  <a:outerShdw blurRad="165100" dist="114300" dir="2400000" algn="ctr" rotWithShape="0">
                    <a:srgbClr val="000000">
                      <a:alpha val="50000"/>
                    </a:srgbClr>
                  </a:outerShdw>
                </a:effectLst>
                <a:latin typeface="Book Antiqua" pitchFamily="18" charset="0"/>
              </a:rPr>
              <a:t>(1 Cor. 5:1-13; 2 Thess. 3:6-15)</a:t>
            </a:r>
          </a:p>
          <a:p>
            <a:pPr marL="457200" indent="-457200">
              <a:spcAft>
                <a:spcPts val="1200"/>
              </a:spcAft>
              <a:buClr>
                <a:srgbClr val="339966"/>
              </a:buClr>
              <a:buFont typeface="Wingdings 2" pitchFamily="18" charset="2"/>
              <a:buChar char="ö"/>
              <a:defRPr/>
            </a:pPr>
            <a:r>
              <a:rPr lang="en-US" sz="2400" b="1" dirty="0" smtClean="0">
                <a:solidFill>
                  <a:srgbClr val="000000"/>
                </a:solidFill>
                <a:effectLst>
                  <a:outerShdw blurRad="165100" dist="114300" dir="2400000" algn="ctr" rotWithShape="0">
                    <a:srgbClr val="000000">
                      <a:alpha val="50000"/>
                    </a:srgbClr>
                  </a:outerShdw>
                </a:effectLst>
                <a:latin typeface="Berlin Sans FB Demi" pitchFamily="34" charset="0"/>
              </a:rPr>
              <a:t>Heart becomes hardened - </a:t>
            </a:r>
            <a:r>
              <a:rPr lang="en-US" sz="2400" dirty="0" smtClean="0">
                <a:solidFill>
                  <a:srgbClr val="000000"/>
                </a:solidFill>
                <a:effectLst>
                  <a:outerShdw blurRad="165100" dist="114300" dir="2400000" algn="ctr" rotWithShape="0">
                    <a:srgbClr val="000000">
                      <a:alpha val="50000"/>
                    </a:srgbClr>
                  </a:outerShdw>
                </a:effectLst>
                <a:latin typeface="Book Antiqua" pitchFamily="18" charset="0"/>
              </a:rPr>
              <a:t>(Mat. 13:15; Heb. 3:8,13)</a:t>
            </a:r>
          </a:p>
          <a:p>
            <a:pPr marL="457200" indent="-457200">
              <a:spcAft>
                <a:spcPts val="1200"/>
              </a:spcAft>
              <a:buClr>
                <a:srgbClr val="339966"/>
              </a:buClr>
              <a:buFont typeface="Wingdings 2" pitchFamily="18" charset="2"/>
              <a:buChar char="ö"/>
              <a:defRPr/>
            </a:pPr>
            <a:r>
              <a:rPr lang="en-US" sz="2400" b="1" dirty="0" smtClean="0">
                <a:solidFill>
                  <a:srgbClr val="000000"/>
                </a:solidFill>
                <a:effectLst>
                  <a:outerShdw blurRad="165100" dist="114300" dir="2400000" algn="ctr" rotWithShape="0">
                    <a:srgbClr val="000000">
                      <a:alpha val="50000"/>
                    </a:srgbClr>
                  </a:outerShdw>
                </a:effectLst>
                <a:latin typeface="Berlin Sans FB Demi" pitchFamily="34" charset="0"/>
              </a:rPr>
              <a:t>Suffer </a:t>
            </a:r>
            <a:r>
              <a:rPr lang="en-US" sz="2400" b="1" dirty="0" smtClean="0">
                <a:solidFill>
                  <a:srgbClr val="000000"/>
                </a:solidFill>
                <a:effectLst>
                  <a:outerShdw blurRad="165100" dist="114300" dir="2400000" algn="ctr" rotWithShape="0">
                    <a:srgbClr val="000000">
                      <a:alpha val="50000"/>
                    </a:srgbClr>
                  </a:outerShdw>
                </a:effectLst>
                <a:latin typeface="Berlin Sans FB Demi" pitchFamily="34" charset="0"/>
              </a:rPr>
              <a:t>in this life </a:t>
            </a:r>
            <a:r>
              <a:rPr lang="en-US" sz="2400" b="1" dirty="0" smtClean="0">
                <a:solidFill>
                  <a:srgbClr val="000000"/>
                </a:solidFill>
                <a:effectLst>
                  <a:outerShdw blurRad="165100" dist="114300" dir="2400000" algn="ctr" rotWithShape="0">
                    <a:srgbClr val="000000">
                      <a:alpha val="50000"/>
                    </a:srgbClr>
                  </a:outerShdw>
                </a:effectLst>
                <a:latin typeface="Berlin Sans FB Demi" pitchFamily="34" charset="0"/>
              </a:rPr>
              <a:t>- </a:t>
            </a:r>
            <a:r>
              <a:rPr lang="en-US" sz="2400" dirty="0" smtClean="0">
                <a:solidFill>
                  <a:srgbClr val="000000"/>
                </a:solidFill>
                <a:effectLst>
                  <a:outerShdw blurRad="165100" dist="114300" dir="2400000" algn="ctr" rotWithShape="0">
                    <a:srgbClr val="000000">
                      <a:alpha val="50000"/>
                    </a:srgbClr>
                  </a:outerShdw>
                </a:effectLst>
                <a:latin typeface="Book Antiqua" pitchFamily="18" charset="0"/>
              </a:rPr>
              <a:t>(Prov. 13:15; Jer. 2:19; Rom. 6:21)</a:t>
            </a:r>
            <a:endParaRPr lang="en-US" sz="2400" dirty="0" smtClean="0">
              <a:solidFill>
                <a:srgbClr val="000000"/>
              </a:solidFill>
              <a:effectLst>
                <a:outerShdw blurRad="165100" dist="114300" dir="2400000" algn="ctr" rotWithShape="0">
                  <a:srgbClr val="000000">
                    <a:alpha val="50000"/>
                  </a:srgbClr>
                </a:outerShdw>
              </a:effectLst>
              <a:latin typeface="Book Antiqua" pitchFamily="18" charset="0"/>
            </a:endParaRPr>
          </a:p>
          <a:p>
            <a:pPr marL="457200" indent="-457200">
              <a:spcAft>
                <a:spcPts val="1200"/>
              </a:spcAft>
              <a:buClr>
                <a:srgbClr val="339966"/>
              </a:buClr>
              <a:buFont typeface="Wingdings 2" pitchFamily="18" charset="2"/>
              <a:buChar char="ö"/>
              <a:defRPr/>
            </a:pPr>
            <a:r>
              <a:rPr lang="en-US" sz="2400" b="1" dirty="0" smtClean="0">
                <a:solidFill>
                  <a:srgbClr val="000000"/>
                </a:solidFill>
                <a:effectLst>
                  <a:outerShdw blurRad="165100" dist="114300" dir="2400000" algn="ctr" rotWithShape="0">
                    <a:srgbClr val="000000">
                      <a:alpha val="50000"/>
                    </a:srgbClr>
                  </a:outerShdw>
                </a:effectLst>
                <a:latin typeface="Berlin Sans FB Demi" pitchFamily="34" charset="0"/>
              </a:rPr>
              <a:t>Separates from God – </a:t>
            </a:r>
            <a:r>
              <a:rPr lang="en-US" sz="2400" dirty="0" smtClean="0">
                <a:solidFill>
                  <a:srgbClr val="000000"/>
                </a:solidFill>
                <a:effectLst>
                  <a:outerShdw blurRad="165100" dist="114300" dir="2400000" algn="ctr" rotWithShape="0">
                    <a:srgbClr val="000000">
                      <a:alpha val="50000"/>
                    </a:srgbClr>
                  </a:outerShdw>
                </a:effectLst>
                <a:latin typeface="Book Antiqua" pitchFamily="18" charset="0"/>
              </a:rPr>
              <a:t>(Isa. 59:1-2; Rom. 8:7,8; James 4:4)</a:t>
            </a:r>
          </a:p>
          <a:p>
            <a:pPr marL="457200" indent="-457200">
              <a:spcAft>
                <a:spcPts val="1200"/>
              </a:spcAft>
              <a:buClr>
                <a:srgbClr val="339966"/>
              </a:buClr>
              <a:buFont typeface="Wingdings 2" pitchFamily="18" charset="2"/>
              <a:buChar char="ö"/>
              <a:defRPr/>
            </a:pPr>
            <a:r>
              <a:rPr lang="en-US" sz="2400" b="1" dirty="0" smtClean="0">
                <a:solidFill>
                  <a:srgbClr val="000000"/>
                </a:solidFill>
                <a:effectLst>
                  <a:outerShdw blurRad="165100" dist="114300" dir="2400000" algn="ctr" rotWithShape="0">
                    <a:srgbClr val="000000">
                      <a:alpha val="50000"/>
                    </a:srgbClr>
                  </a:outerShdw>
                </a:effectLst>
                <a:latin typeface="Berlin Sans FB Demi" pitchFamily="34" charset="0"/>
              </a:rPr>
              <a:t>Eternal </a:t>
            </a:r>
            <a:r>
              <a:rPr lang="en-US" sz="2400" b="1" dirty="0" smtClean="0">
                <a:solidFill>
                  <a:srgbClr val="000000"/>
                </a:solidFill>
                <a:effectLst>
                  <a:outerShdw blurRad="165100" dist="114300" dir="2400000" algn="ctr" rotWithShape="0">
                    <a:srgbClr val="000000">
                      <a:alpha val="50000"/>
                    </a:srgbClr>
                  </a:outerShdw>
                </a:effectLst>
                <a:latin typeface="Berlin Sans FB Demi" pitchFamily="34" charset="0"/>
              </a:rPr>
              <a:t>damnation </a:t>
            </a:r>
            <a:r>
              <a:rPr lang="en-US" sz="2400" b="1" dirty="0" smtClean="0">
                <a:solidFill>
                  <a:srgbClr val="000000"/>
                </a:solidFill>
                <a:effectLst>
                  <a:outerShdw blurRad="165100" dist="114300" dir="2400000" algn="ctr" rotWithShape="0">
                    <a:srgbClr val="000000">
                      <a:alpha val="50000"/>
                    </a:srgbClr>
                  </a:outerShdw>
                </a:effectLst>
                <a:latin typeface="Berlin Sans FB Demi" pitchFamily="34" charset="0"/>
              </a:rPr>
              <a:t>- </a:t>
            </a:r>
            <a:r>
              <a:rPr lang="en-US" sz="2400" dirty="0" smtClean="0">
                <a:solidFill>
                  <a:srgbClr val="000000"/>
                </a:solidFill>
                <a:effectLst>
                  <a:outerShdw blurRad="165100" dist="114300" dir="2400000" algn="ctr" rotWithShape="0">
                    <a:srgbClr val="000000">
                      <a:alpha val="50000"/>
                    </a:srgbClr>
                  </a:outerShdw>
                </a:effectLst>
                <a:latin typeface="Book Antiqua" pitchFamily="18" charset="0"/>
              </a:rPr>
              <a:t>(</a:t>
            </a:r>
            <a:r>
              <a:rPr lang="en-US" sz="2400" dirty="0" smtClean="0">
                <a:solidFill>
                  <a:srgbClr val="000000"/>
                </a:solidFill>
                <a:effectLst>
                  <a:outerShdw blurRad="165100" dist="114300" dir="2400000" algn="ctr" rotWithShape="0">
                    <a:srgbClr val="000000">
                      <a:alpha val="50000"/>
                    </a:srgbClr>
                  </a:outerShdw>
                </a:effectLst>
                <a:latin typeface="Book Antiqua" pitchFamily="18" charset="0"/>
              </a:rPr>
              <a:t>Rom. 6:23; </a:t>
            </a:r>
            <a:r>
              <a:rPr lang="en-US" sz="2400" dirty="0" smtClean="0">
                <a:solidFill>
                  <a:srgbClr val="000000"/>
                </a:solidFill>
                <a:effectLst>
                  <a:outerShdw blurRad="165100" dist="114300" dir="2400000" algn="ctr" rotWithShape="0">
                    <a:srgbClr val="000000">
                      <a:alpha val="50000"/>
                    </a:srgbClr>
                  </a:outerShdw>
                </a:effectLst>
                <a:latin typeface="Book Antiqua" pitchFamily="18" charset="0"/>
              </a:rPr>
              <a:t>Gal. 5:19-21; Rev</a:t>
            </a:r>
            <a:r>
              <a:rPr lang="en-US" sz="2400" dirty="0" smtClean="0">
                <a:solidFill>
                  <a:srgbClr val="000000"/>
                </a:solidFill>
                <a:effectLst>
                  <a:outerShdw blurRad="165100" dist="114300" dir="2400000" algn="ctr" rotWithShape="0">
                    <a:srgbClr val="000000">
                      <a:alpha val="50000"/>
                    </a:srgbClr>
                  </a:outerShdw>
                </a:effectLst>
                <a:latin typeface="Book Antiqua" pitchFamily="18" charset="0"/>
              </a:rPr>
              <a:t>. 21:8)</a:t>
            </a:r>
          </a:p>
        </p:txBody>
      </p:sp>
      <p:sp>
        <p:nvSpPr>
          <p:cNvPr id="17" name="Date Placeholder 16"/>
          <p:cNvSpPr>
            <a:spLocks noGrp="1"/>
          </p:cNvSpPr>
          <p:nvPr>
            <p:ph type="dt" sz="half" idx="10"/>
          </p:nvPr>
        </p:nvSpPr>
        <p:spPr/>
        <p:txBody>
          <a:bodyPr/>
          <a:lstStyle/>
          <a:p>
            <a:pPr>
              <a:defRPr/>
            </a:pPr>
            <a:r>
              <a:rPr lang="en-US" smtClean="0"/>
              <a:t>Don McClain</a:t>
            </a:r>
            <a:endParaRPr lang="en-US"/>
          </a:p>
        </p:txBody>
      </p:sp>
      <p:sp>
        <p:nvSpPr>
          <p:cNvPr id="18" name="Slide Number Placeholder 17"/>
          <p:cNvSpPr>
            <a:spLocks noGrp="1"/>
          </p:cNvSpPr>
          <p:nvPr>
            <p:ph type="sldNum" sz="quarter" idx="12"/>
          </p:nvPr>
        </p:nvSpPr>
        <p:spPr/>
        <p:txBody>
          <a:bodyPr/>
          <a:lstStyle/>
          <a:p>
            <a:pPr>
              <a:defRPr/>
            </a:pPr>
            <a:fld id="{63D79BE8-D8DB-4537-AF7F-538628B31DC1}" type="slidenum">
              <a:rPr lang="en-US" smtClean="0"/>
              <a:pPr>
                <a:defRPr/>
              </a:pPr>
              <a:t>13</a:t>
            </a:fld>
            <a:endParaRPr lang="en-US"/>
          </a:p>
        </p:txBody>
      </p:sp>
      <p:sp>
        <p:nvSpPr>
          <p:cNvPr id="19" name="Footer Placeholder 18"/>
          <p:cNvSpPr>
            <a:spLocks noGrp="1"/>
          </p:cNvSpPr>
          <p:nvPr>
            <p:ph type="ftr" sz="quarter" idx="11"/>
          </p:nvPr>
        </p:nvSpPr>
        <p:spPr/>
        <p:txBody>
          <a:bodyPr/>
          <a:lstStyle/>
          <a:p>
            <a:pPr>
              <a:defRPr/>
            </a:pPr>
            <a:r>
              <a:rPr lang="en-US" smtClean="0"/>
              <a:t>W. 65th St. church of Christ / March 15, 2009</a:t>
            </a:r>
            <a:endParaRPr lang="en-US"/>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randombar(horizontal)">
                                      <p:cBhvr>
                                        <p:cTn id="17" dur="500"/>
                                        <p:tgtEl>
                                          <p:spTgt spid="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randombar(horizontal)">
                                      <p:cBhvr>
                                        <p:cTn id="22" dur="500"/>
                                        <p:tgtEl>
                                          <p:spTgt spid="1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randombar(horizontal)">
                                      <p:cBhvr>
                                        <p:cTn id="27" dur="500"/>
                                        <p:tgtEl>
                                          <p:spTgt spid="1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6">
                                            <p:txEl>
                                              <p:pRg st="6" end="6"/>
                                            </p:txEl>
                                          </p:spTgt>
                                        </p:tgtEl>
                                        <p:attrNameLst>
                                          <p:attrName>style.visibility</p:attrName>
                                        </p:attrNameLst>
                                      </p:cBhvr>
                                      <p:to>
                                        <p:strVal val="visible"/>
                                      </p:to>
                                    </p:set>
                                    <p:animEffect transition="in" filter="randombar(horizontal)">
                                      <p:cBhvr>
                                        <p:cTn id="32" dur="500"/>
                                        <p:tgtEl>
                                          <p:spTgt spid="1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6">
                                            <p:txEl>
                                              <p:pRg st="7" end="7"/>
                                            </p:txEl>
                                          </p:spTgt>
                                        </p:tgtEl>
                                        <p:attrNameLst>
                                          <p:attrName>style.visibility</p:attrName>
                                        </p:attrNameLst>
                                      </p:cBhvr>
                                      <p:to>
                                        <p:strVal val="visible"/>
                                      </p:to>
                                    </p:set>
                                    <p:animEffect transition="in" filter="randombar(horizontal)">
                                      <p:cBhvr>
                                        <p:cTn id="37" dur="500"/>
                                        <p:tgtEl>
                                          <p:spTgt spid="1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6">
                                            <p:txEl>
                                              <p:pRg st="8" end="8"/>
                                            </p:txEl>
                                          </p:spTgt>
                                        </p:tgtEl>
                                        <p:attrNameLst>
                                          <p:attrName>style.visibility</p:attrName>
                                        </p:attrNameLst>
                                      </p:cBhvr>
                                      <p:to>
                                        <p:strVal val="visible"/>
                                      </p:to>
                                    </p:set>
                                    <p:animEffect transition="in" filter="randombar(horizontal)">
                                      <p:cBhvr>
                                        <p:cTn id="42"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53869"/>
            <a:ext cx="9144000" cy="1015663"/>
          </a:xfrm>
          <a:prstGeom prst="rect">
            <a:avLst/>
          </a:prstGeom>
        </p:spPr>
        <p:txBody>
          <a:bodyPr wrap="square">
            <a:spAutoFit/>
            <a:scene3d>
              <a:camera prst="orthographicFront"/>
              <a:lightRig rig="threePt" dir="t"/>
            </a:scene3d>
            <a:sp3d extrusionH="57150">
              <a:bevelT w="38100" h="38100"/>
            </a:sp3d>
          </a:bodyPr>
          <a:lstStyle/>
          <a:p>
            <a:pPr algn="ctr">
              <a:defRPr/>
            </a:pPr>
            <a:r>
              <a:rPr lang="en-US" sz="6000" b="1" dirty="0" smtClean="0">
                <a:ln w="18415" cmpd="sng">
                  <a:noFill/>
                  <a:prstDash val="solid"/>
                </a:ln>
                <a:solidFill>
                  <a:srgbClr val="339966"/>
                </a:solidFill>
                <a:effectLst>
                  <a:outerShdw blurRad="60007" dist="310007" dir="7680000" sy="30000" kx="1300200" algn="ctr" rotWithShape="0">
                    <a:prstClr val="black">
                      <a:alpha val="32000"/>
                    </a:prstClr>
                  </a:outerShdw>
                </a:effectLst>
                <a:latin typeface="Rage Italic" pitchFamily="66" charset="0"/>
              </a:rPr>
              <a:t>The Christian </a:t>
            </a:r>
            <a:r>
              <a:rPr lang="en-US" sz="6000" b="1" dirty="0" smtClean="0">
                <a:ln w="18415" cmpd="sng">
                  <a:noFill/>
                  <a:prstDash val="solid"/>
                </a:ln>
                <a:solidFill>
                  <a:srgbClr val="339966"/>
                </a:solidFill>
                <a:effectLst>
                  <a:outerShdw blurRad="60007" dist="310007" dir="7680000" sy="30000" kx="1300200" algn="ctr" rotWithShape="0">
                    <a:prstClr val="black">
                      <a:alpha val="32000"/>
                    </a:prstClr>
                  </a:outerShdw>
                </a:effectLst>
                <a:latin typeface="Rage Italic" pitchFamily="66" charset="0"/>
              </a:rPr>
              <a:t>Way of Life</a:t>
            </a:r>
            <a:endParaRPr lang="en-US" sz="6000" b="1" dirty="0">
              <a:ln w="18415" cmpd="sng">
                <a:noFill/>
                <a:prstDash val="solid"/>
              </a:ln>
              <a:solidFill>
                <a:srgbClr val="339966"/>
              </a:solidFill>
              <a:effectLst>
                <a:outerShdw blurRad="60007" dist="310007" dir="7680000" sy="30000" kx="1300200" algn="ctr" rotWithShape="0">
                  <a:prstClr val="black">
                    <a:alpha val="32000"/>
                  </a:prstClr>
                </a:outerShdw>
              </a:effectLst>
              <a:latin typeface="Rage Italic" pitchFamily="66" charset="0"/>
            </a:endParaRPr>
          </a:p>
        </p:txBody>
      </p:sp>
      <p:sp>
        <p:nvSpPr>
          <p:cNvPr id="14" name="TextBox 13"/>
          <p:cNvSpPr txBox="1"/>
          <p:nvPr/>
        </p:nvSpPr>
        <p:spPr>
          <a:xfrm>
            <a:off x="152400" y="152400"/>
            <a:ext cx="6172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solidFill>
                  <a:srgbClr val="BEE395"/>
                </a:solidFill>
                <a:effectLst>
                  <a:glow rad="101600">
                    <a:srgbClr val="000000">
                      <a:alpha val="60000"/>
                    </a:srgbClr>
                  </a:glow>
                  <a:outerShdw blurRad="50800" dist="39000" dir="5460000" algn="tl">
                    <a:srgbClr val="000000">
                      <a:alpha val="38000"/>
                    </a:srgbClr>
                  </a:outerShdw>
                </a:effectLst>
                <a:latin typeface="Pythagoras" pitchFamily="2" charset="0"/>
              </a:rPr>
              <a:t>Dealing With Worldliness</a:t>
            </a:r>
            <a:endParaRPr lang="en-US" sz="4000" b="1" dirty="0">
              <a:ln w="11430"/>
              <a:solidFill>
                <a:srgbClr val="BEE395"/>
              </a:solidFill>
              <a:effectLst>
                <a:glow rad="101600">
                  <a:srgbClr val="000000">
                    <a:alpha val="60000"/>
                  </a:srgbClr>
                </a:glow>
                <a:outerShdw blurRad="50800" dist="39000" dir="5460000" algn="tl">
                  <a:srgbClr val="000000">
                    <a:alpha val="38000"/>
                  </a:srgbClr>
                </a:outerShdw>
              </a:effectLst>
              <a:latin typeface="Pythagoras" pitchFamily="2" charset="0"/>
            </a:endParaRPr>
          </a:p>
        </p:txBody>
      </p:sp>
      <p:sp>
        <p:nvSpPr>
          <p:cNvPr id="15" name="Round Diagonal Corner Rectangle 14"/>
          <p:cNvSpPr/>
          <p:nvPr/>
        </p:nvSpPr>
        <p:spPr bwMode="auto">
          <a:xfrm>
            <a:off x="3886200" y="1905000"/>
            <a:ext cx="5105400" cy="4724400"/>
          </a:xfrm>
          <a:prstGeom prst="round2DiagRect">
            <a:avLst/>
          </a:prstGeom>
          <a:solidFill>
            <a:srgbClr val="DDF0C8"/>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
        <p:nvSpPr>
          <p:cNvPr id="16" name="Rectangle 15"/>
          <p:cNvSpPr/>
          <p:nvPr/>
        </p:nvSpPr>
        <p:spPr>
          <a:xfrm>
            <a:off x="4038600" y="2057400"/>
            <a:ext cx="4953000" cy="4616648"/>
          </a:xfrm>
          <a:prstGeom prst="rect">
            <a:avLst/>
          </a:prstGeom>
        </p:spPr>
        <p:txBody>
          <a:bodyPr wrap="square">
            <a:spAutoFit/>
            <a:scene3d>
              <a:camera prst="orthographicFront"/>
              <a:lightRig rig="threePt" dir="t"/>
            </a:scene3d>
            <a:sp3d extrusionH="57150">
              <a:bevelT w="38100" h="38100"/>
              <a:bevelB w="38100" h="38100"/>
            </a:sp3d>
          </a:bodyPr>
          <a:lstStyle/>
          <a:p>
            <a:pPr marL="457200" indent="-457200">
              <a:spcAft>
                <a:spcPts val="1200"/>
              </a:spcAft>
              <a:buClr>
                <a:srgbClr val="339966"/>
              </a:buClr>
              <a:buFont typeface="Wingdings 2" pitchFamily="18" charset="2"/>
              <a:buChar char="ö"/>
              <a:defRPr/>
            </a:pPr>
            <a:r>
              <a:rPr lang="en-US" sz="2800" b="1" dirty="0" smtClean="0">
                <a:solidFill>
                  <a:srgbClr val="000000"/>
                </a:solidFill>
                <a:effectLst>
                  <a:outerShdw blurRad="165100" dist="114300" dir="2400000" algn="ctr" rotWithShape="0">
                    <a:srgbClr val="000000">
                      <a:alpha val="50000"/>
                    </a:srgbClr>
                  </a:outerShdw>
                </a:effectLst>
                <a:latin typeface="Berlin Sans FB Demi" pitchFamily="34" charset="0"/>
              </a:rPr>
              <a:t>Not to continue to sin -     </a:t>
            </a:r>
            <a:r>
              <a:rPr lang="en-US" sz="2400" dirty="0" smtClean="0">
                <a:solidFill>
                  <a:srgbClr val="000000"/>
                </a:solidFill>
                <a:effectLst>
                  <a:outerShdw blurRad="165100" dist="114300" dir="2400000" algn="ctr" rotWithShape="0">
                    <a:srgbClr val="000000">
                      <a:alpha val="50000"/>
                    </a:srgbClr>
                  </a:outerShdw>
                </a:effectLst>
                <a:latin typeface="Book Antiqua" pitchFamily="18" charset="0"/>
              </a:rPr>
              <a:t>(Ps. 119:11; Rom. 6; 1 </a:t>
            </a:r>
            <a:r>
              <a:rPr lang="en-US" sz="2400" dirty="0" err="1" smtClean="0">
                <a:solidFill>
                  <a:srgbClr val="000000"/>
                </a:solidFill>
                <a:effectLst>
                  <a:outerShdw blurRad="165100" dist="114300" dir="2400000" algn="ctr" rotWithShape="0">
                    <a:srgbClr val="000000">
                      <a:alpha val="50000"/>
                    </a:srgbClr>
                  </a:outerShdw>
                </a:effectLst>
                <a:latin typeface="Book Antiqua" pitchFamily="18" charset="0"/>
              </a:rPr>
              <a:t>Jn</a:t>
            </a:r>
            <a:r>
              <a:rPr lang="en-US" sz="2400" dirty="0" smtClean="0">
                <a:solidFill>
                  <a:srgbClr val="000000"/>
                </a:solidFill>
                <a:effectLst>
                  <a:outerShdw blurRad="165100" dist="114300" dir="2400000" algn="ctr" rotWithShape="0">
                    <a:srgbClr val="000000">
                      <a:alpha val="50000"/>
                    </a:srgbClr>
                  </a:outerShdw>
                </a:effectLst>
                <a:latin typeface="Book Antiqua" pitchFamily="18" charset="0"/>
              </a:rPr>
              <a:t> 3:1-10)</a:t>
            </a:r>
            <a:endParaRPr lang="en-US" sz="2800" dirty="0" smtClean="0">
              <a:solidFill>
                <a:srgbClr val="000000"/>
              </a:solidFill>
              <a:effectLst>
                <a:outerShdw blurRad="165100" dist="114300" dir="2400000" algn="ctr" rotWithShape="0">
                  <a:srgbClr val="000000">
                    <a:alpha val="50000"/>
                  </a:srgbClr>
                </a:outerShdw>
              </a:effectLst>
              <a:latin typeface="Book Antiqua" pitchFamily="18" charset="0"/>
            </a:endParaRPr>
          </a:p>
          <a:p>
            <a:pPr marL="457200" indent="-457200">
              <a:spcAft>
                <a:spcPts val="1200"/>
              </a:spcAft>
              <a:buClr>
                <a:srgbClr val="339966"/>
              </a:buClr>
              <a:buFont typeface="Wingdings 2" pitchFamily="18" charset="2"/>
              <a:buChar char="ö"/>
              <a:defRPr/>
            </a:pPr>
            <a:r>
              <a:rPr lang="en-US" sz="2800" b="1" dirty="0" smtClean="0">
                <a:solidFill>
                  <a:srgbClr val="000000"/>
                </a:solidFill>
                <a:effectLst>
                  <a:outerShdw blurRad="165100" dist="114300" dir="2400000" algn="ctr" rotWithShape="0">
                    <a:srgbClr val="000000">
                      <a:alpha val="50000"/>
                    </a:srgbClr>
                  </a:outerShdw>
                </a:effectLst>
                <a:latin typeface="Berlin Sans FB Demi" pitchFamily="34" charset="0"/>
              </a:rPr>
              <a:t>Separate from world -       </a:t>
            </a:r>
            <a:r>
              <a:rPr lang="en-US" sz="2400" dirty="0" smtClean="0">
                <a:solidFill>
                  <a:srgbClr val="000000"/>
                </a:solidFill>
                <a:effectLst>
                  <a:outerShdw blurRad="165100" dist="114300" dir="2400000" algn="ctr" rotWithShape="0">
                    <a:srgbClr val="000000">
                      <a:alpha val="50000"/>
                    </a:srgbClr>
                  </a:outerShdw>
                </a:effectLst>
                <a:latin typeface="Book Antiqua" pitchFamily="18" charset="0"/>
              </a:rPr>
              <a:t>(2 Cor. 6:14-17)</a:t>
            </a:r>
            <a:endParaRPr lang="en-US" sz="2800" dirty="0" smtClean="0">
              <a:solidFill>
                <a:srgbClr val="000000"/>
              </a:solidFill>
              <a:effectLst>
                <a:outerShdw blurRad="165100" dist="114300" dir="2400000" algn="ctr" rotWithShape="0">
                  <a:srgbClr val="000000">
                    <a:alpha val="50000"/>
                  </a:srgbClr>
                </a:outerShdw>
              </a:effectLst>
              <a:latin typeface="Book Antiqua" pitchFamily="18" charset="0"/>
            </a:endParaRPr>
          </a:p>
          <a:p>
            <a:pPr marL="457200" indent="-457200">
              <a:spcAft>
                <a:spcPts val="1200"/>
              </a:spcAft>
              <a:buClr>
                <a:srgbClr val="339966"/>
              </a:buClr>
              <a:buFont typeface="Wingdings 2" pitchFamily="18" charset="2"/>
              <a:buChar char="ö"/>
              <a:defRPr/>
            </a:pPr>
            <a:r>
              <a:rPr lang="en-US" sz="2800" b="1" dirty="0" smtClean="0">
                <a:solidFill>
                  <a:srgbClr val="000000"/>
                </a:solidFill>
                <a:effectLst>
                  <a:outerShdw blurRad="165100" dist="114300" dir="2400000" algn="ctr" rotWithShape="0">
                    <a:srgbClr val="000000">
                      <a:alpha val="50000"/>
                    </a:srgbClr>
                  </a:outerShdw>
                </a:effectLst>
                <a:latin typeface="Berlin Sans FB Demi" pitchFamily="34" charset="0"/>
              </a:rPr>
              <a:t>Abstain from every form of evil - </a:t>
            </a:r>
            <a:r>
              <a:rPr lang="en-US" sz="2400" dirty="0" smtClean="0">
                <a:solidFill>
                  <a:srgbClr val="000000"/>
                </a:solidFill>
                <a:effectLst>
                  <a:outerShdw blurRad="165100" dist="114300" dir="2400000" algn="ctr" rotWithShape="0">
                    <a:srgbClr val="000000">
                      <a:alpha val="50000"/>
                    </a:srgbClr>
                  </a:outerShdw>
                </a:effectLst>
                <a:latin typeface="Book Antiqua" pitchFamily="18" charset="0"/>
              </a:rPr>
              <a:t>(1 </a:t>
            </a:r>
            <a:r>
              <a:rPr lang="en-US" sz="2400" dirty="0" err="1" smtClean="0">
                <a:solidFill>
                  <a:srgbClr val="000000"/>
                </a:solidFill>
                <a:effectLst>
                  <a:outerShdw blurRad="165100" dist="114300" dir="2400000" algn="ctr" rotWithShape="0">
                    <a:srgbClr val="000000">
                      <a:alpha val="50000"/>
                    </a:srgbClr>
                  </a:outerShdw>
                </a:effectLst>
                <a:latin typeface="Book Antiqua" pitchFamily="18" charset="0"/>
              </a:rPr>
              <a:t>Thes</a:t>
            </a:r>
            <a:r>
              <a:rPr lang="en-US" sz="2400" dirty="0" smtClean="0">
                <a:solidFill>
                  <a:srgbClr val="000000"/>
                </a:solidFill>
                <a:effectLst>
                  <a:outerShdw blurRad="165100" dist="114300" dir="2400000" algn="ctr" rotWithShape="0">
                    <a:srgbClr val="000000">
                      <a:alpha val="50000"/>
                    </a:srgbClr>
                  </a:outerShdw>
                </a:effectLst>
                <a:latin typeface="Book Antiqua" pitchFamily="18" charset="0"/>
              </a:rPr>
              <a:t>. 5:21,22)</a:t>
            </a:r>
            <a:endParaRPr lang="en-US" sz="2800" b="1" dirty="0" smtClean="0">
              <a:solidFill>
                <a:srgbClr val="000000"/>
              </a:solidFill>
              <a:effectLst>
                <a:outerShdw blurRad="165100" dist="114300" dir="2400000" algn="ctr" rotWithShape="0">
                  <a:srgbClr val="000000">
                    <a:alpha val="50000"/>
                  </a:srgbClr>
                </a:outerShdw>
              </a:effectLst>
              <a:latin typeface="Berlin Sans FB Demi" pitchFamily="34" charset="0"/>
            </a:endParaRPr>
          </a:p>
          <a:p>
            <a:pPr marL="457200" indent="-457200">
              <a:spcAft>
                <a:spcPts val="1200"/>
              </a:spcAft>
              <a:buClr>
                <a:srgbClr val="339966"/>
              </a:buClr>
              <a:buFont typeface="Wingdings 2" pitchFamily="18" charset="2"/>
              <a:buChar char="ö"/>
              <a:defRPr/>
            </a:pPr>
            <a:r>
              <a:rPr lang="en-US" sz="2800" b="1" dirty="0" smtClean="0">
                <a:solidFill>
                  <a:srgbClr val="000000"/>
                </a:solidFill>
                <a:effectLst>
                  <a:outerShdw blurRad="165100" dist="114300" dir="2400000" algn="ctr" rotWithShape="0">
                    <a:srgbClr val="000000">
                      <a:alpha val="50000"/>
                    </a:srgbClr>
                  </a:outerShdw>
                </a:effectLst>
                <a:latin typeface="Berlin Sans FB Demi" pitchFamily="34" charset="0"/>
              </a:rPr>
              <a:t>Holy - </a:t>
            </a:r>
            <a:r>
              <a:rPr lang="en-US" sz="2400" dirty="0" smtClean="0">
                <a:solidFill>
                  <a:srgbClr val="000000"/>
                </a:solidFill>
                <a:effectLst>
                  <a:outerShdw blurRad="165100" dist="114300" dir="2400000" algn="ctr" rotWithShape="0">
                    <a:srgbClr val="000000">
                      <a:alpha val="50000"/>
                    </a:srgbClr>
                  </a:outerShdw>
                </a:effectLst>
                <a:latin typeface="Book Antiqua" pitchFamily="18" charset="0"/>
              </a:rPr>
              <a:t>(</a:t>
            </a:r>
            <a:r>
              <a:rPr lang="en-US" sz="2400" dirty="0" smtClean="0">
                <a:solidFill>
                  <a:srgbClr val="000000"/>
                </a:solidFill>
                <a:effectLst>
                  <a:outerShdw blurRad="165100" dist="114300" dir="2400000" algn="ctr" rotWithShape="0">
                    <a:srgbClr val="000000">
                      <a:alpha val="50000"/>
                    </a:srgbClr>
                  </a:outerShdw>
                </a:effectLst>
                <a:latin typeface="Book Antiqua" pitchFamily="18" charset="0"/>
              </a:rPr>
              <a:t>1 Pet. 1:15-16; 4:1-3)</a:t>
            </a:r>
            <a:endParaRPr lang="en-US" sz="2800" dirty="0" smtClean="0">
              <a:solidFill>
                <a:srgbClr val="000000"/>
              </a:solidFill>
              <a:effectLst>
                <a:outerShdw blurRad="165100" dist="114300" dir="2400000" algn="ctr" rotWithShape="0">
                  <a:srgbClr val="000000">
                    <a:alpha val="50000"/>
                  </a:srgbClr>
                </a:outerShdw>
              </a:effectLst>
              <a:latin typeface="Book Antiqua" pitchFamily="18" charset="0"/>
            </a:endParaRPr>
          </a:p>
          <a:p>
            <a:pPr marL="457200" indent="-457200">
              <a:spcAft>
                <a:spcPts val="1200"/>
              </a:spcAft>
              <a:buClr>
                <a:srgbClr val="339966"/>
              </a:buClr>
              <a:buFont typeface="Wingdings 2" pitchFamily="18" charset="2"/>
              <a:buChar char="ö"/>
              <a:defRPr/>
            </a:pPr>
            <a:r>
              <a:rPr lang="en-US" sz="2800" b="1" dirty="0" smtClean="0">
                <a:solidFill>
                  <a:srgbClr val="000000"/>
                </a:solidFill>
                <a:effectLst>
                  <a:outerShdw blurRad="165100" dist="114300" dir="2400000" algn="ctr" rotWithShape="0">
                    <a:srgbClr val="000000">
                      <a:alpha val="50000"/>
                    </a:srgbClr>
                  </a:outerShdw>
                </a:effectLst>
                <a:latin typeface="Berlin Sans FB Demi" pitchFamily="34" charset="0"/>
              </a:rPr>
              <a:t>Pure - </a:t>
            </a:r>
            <a:r>
              <a:rPr lang="en-US" sz="2400" dirty="0" smtClean="0">
                <a:solidFill>
                  <a:srgbClr val="000000"/>
                </a:solidFill>
                <a:effectLst>
                  <a:outerShdw blurRad="165100" dist="114300" dir="2400000" algn="ctr" rotWithShape="0">
                    <a:srgbClr val="000000">
                      <a:alpha val="50000"/>
                    </a:srgbClr>
                  </a:outerShdw>
                </a:effectLst>
                <a:latin typeface="Book Antiqua" pitchFamily="18" charset="0"/>
              </a:rPr>
              <a:t>(1 John 3:3)</a:t>
            </a:r>
            <a:endParaRPr lang="en-US" sz="2800" dirty="0" smtClean="0">
              <a:solidFill>
                <a:srgbClr val="000000"/>
              </a:solidFill>
              <a:effectLst>
                <a:outerShdw blurRad="165100" dist="114300" dir="2400000" algn="ctr" rotWithShape="0">
                  <a:srgbClr val="000000">
                    <a:alpha val="50000"/>
                  </a:srgbClr>
                </a:outerShdw>
              </a:effectLst>
              <a:latin typeface="Book Antiqua" pitchFamily="18" charset="0"/>
            </a:endParaRPr>
          </a:p>
          <a:p>
            <a:pPr marL="457200" indent="-457200">
              <a:spcAft>
                <a:spcPts val="1200"/>
              </a:spcAft>
              <a:buClr>
                <a:srgbClr val="339966"/>
              </a:buClr>
              <a:buFont typeface="Wingdings 2" pitchFamily="18" charset="2"/>
              <a:buChar char="ö"/>
              <a:defRPr/>
            </a:pPr>
            <a:r>
              <a:rPr lang="en-US" sz="2800" b="1" dirty="0" smtClean="0">
                <a:solidFill>
                  <a:srgbClr val="000000"/>
                </a:solidFill>
                <a:effectLst>
                  <a:outerShdw blurRad="165100" dist="114300" dir="2400000" algn="ctr" rotWithShape="0">
                    <a:srgbClr val="000000">
                      <a:alpha val="50000"/>
                    </a:srgbClr>
                  </a:outerShdw>
                </a:effectLst>
                <a:latin typeface="Berlin Sans FB Demi" pitchFamily="34" charset="0"/>
              </a:rPr>
              <a:t>Godly- </a:t>
            </a:r>
            <a:r>
              <a:rPr lang="en-US" sz="2400" dirty="0" smtClean="0">
                <a:solidFill>
                  <a:srgbClr val="000000"/>
                </a:solidFill>
                <a:effectLst>
                  <a:outerShdw blurRad="165100" dist="114300" dir="2400000" algn="ctr" rotWithShape="0">
                    <a:srgbClr val="000000">
                      <a:alpha val="50000"/>
                    </a:srgbClr>
                  </a:outerShdw>
                </a:effectLst>
                <a:latin typeface="Book Antiqua" pitchFamily="18" charset="0"/>
              </a:rPr>
              <a:t>(</a:t>
            </a:r>
            <a:r>
              <a:rPr lang="en-US" sz="2400" dirty="0" smtClean="0">
                <a:solidFill>
                  <a:srgbClr val="000000"/>
                </a:solidFill>
                <a:effectLst>
                  <a:outerShdw blurRad="165100" dist="114300" dir="2400000" algn="ctr" rotWithShape="0">
                    <a:srgbClr val="000000">
                      <a:alpha val="50000"/>
                    </a:srgbClr>
                  </a:outerShdw>
                </a:effectLst>
                <a:latin typeface="Book Antiqua" pitchFamily="18" charset="0"/>
              </a:rPr>
              <a:t>1 Tim. </a:t>
            </a:r>
            <a:r>
              <a:rPr lang="en-US" sz="2400" dirty="0" smtClean="0">
                <a:solidFill>
                  <a:srgbClr val="000000"/>
                </a:solidFill>
                <a:effectLst>
                  <a:outerShdw blurRad="165100" dist="114300" dir="2400000" algn="ctr" rotWithShape="0">
                    <a:srgbClr val="000000">
                      <a:alpha val="50000"/>
                    </a:srgbClr>
                  </a:outerShdw>
                </a:effectLst>
                <a:latin typeface="Book Antiqua" pitchFamily="18" charset="0"/>
              </a:rPr>
              <a:t>2:9; 4:8)</a:t>
            </a:r>
            <a:endParaRPr lang="en-US" sz="2800" dirty="0" smtClean="0">
              <a:solidFill>
                <a:srgbClr val="000000"/>
              </a:solidFill>
              <a:effectLst>
                <a:outerShdw blurRad="165100" dist="114300" dir="2400000" algn="ctr" rotWithShape="0">
                  <a:srgbClr val="000000">
                    <a:alpha val="50000"/>
                  </a:srgbClr>
                </a:outerShdw>
              </a:effectLst>
              <a:latin typeface="Book Antiqua" pitchFamily="18" charset="0"/>
            </a:endParaRPr>
          </a:p>
        </p:txBody>
      </p:sp>
      <p:pic>
        <p:nvPicPr>
          <p:cNvPr id="95234" name="Picture 2" descr="http://i.ehow.com/images/GlobalPhoto/Articles/2263318/ThinkOnItDevotions-ManPraying-main_Full.jpg"/>
          <p:cNvPicPr>
            <a:picLocks noChangeAspect="1" noChangeArrowheads="1"/>
          </p:cNvPicPr>
          <p:nvPr/>
        </p:nvPicPr>
        <p:blipFill>
          <a:blip r:embed="rId3"/>
          <a:srcRect/>
          <a:stretch>
            <a:fillRect/>
          </a:stretch>
        </p:blipFill>
        <p:spPr bwMode="auto">
          <a:xfrm>
            <a:off x="381000" y="2133600"/>
            <a:ext cx="3200400" cy="43624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Date Placeholder 6"/>
          <p:cNvSpPr>
            <a:spLocks noGrp="1"/>
          </p:cNvSpPr>
          <p:nvPr>
            <p:ph type="dt" sz="half" idx="10"/>
          </p:nvPr>
        </p:nvSpPr>
        <p:spPr/>
        <p:txBody>
          <a:bodyPr/>
          <a:lstStyle/>
          <a:p>
            <a:pPr>
              <a:defRPr/>
            </a:pPr>
            <a:r>
              <a:rPr lang="en-US" smtClean="0"/>
              <a:t>Don McClain</a:t>
            </a:r>
            <a:endParaRPr lang="en-US"/>
          </a:p>
        </p:txBody>
      </p:sp>
      <p:sp>
        <p:nvSpPr>
          <p:cNvPr id="9" name="Slide Number Placeholder 8"/>
          <p:cNvSpPr>
            <a:spLocks noGrp="1"/>
          </p:cNvSpPr>
          <p:nvPr>
            <p:ph type="sldNum" sz="quarter" idx="12"/>
          </p:nvPr>
        </p:nvSpPr>
        <p:spPr/>
        <p:txBody>
          <a:bodyPr/>
          <a:lstStyle/>
          <a:p>
            <a:pPr>
              <a:defRPr/>
            </a:pPr>
            <a:fld id="{63D79BE8-D8DB-4537-AF7F-538628B31DC1}" type="slidenum">
              <a:rPr lang="en-US" smtClean="0"/>
              <a:pPr>
                <a:defRPr/>
              </a:pPr>
              <a:t>14</a:t>
            </a:fld>
            <a:endParaRPr lang="en-US"/>
          </a:p>
        </p:txBody>
      </p:sp>
      <p:sp>
        <p:nvSpPr>
          <p:cNvPr id="10" name="Footer Placeholder 9"/>
          <p:cNvSpPr>
            <a:spLocks noGrp="1"/>
          </p:cNvSpPr>
          <p:nvPr>
            <p:ph type="ftr" sz="quarter" idx="11"/>
          </p:nvPr>
        </p:nvSpPr>
        <p:spPr/>
        <p:txBody>
          <a:bodyPr/>
          <a:lstStyle/>
          <a:p>
            <a:pPr>
              <a:defRPr/>
            </a:pPr>
            <a:r>
              <a:rPr lang="en-US" smtClean="0"/>
              <a:t>W. 65th St. church of Christ / March 15, 2009</a:t>
            </a:r>
            <a:endParaRPr lang="en-US"/>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randombar(horizontal)">
                                      <p:cBhvr>
                                        <p:cTn id="17" dur="500"/>
                                        <p:tgtEl>
                                          <p:spTgt spid="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randombar(horizontal)">
                                      <p:cBhvr>
                                        <p:cTn id="22" dur="500"/>
                                        <p:tgtEl>
                                          <p:spTgt spid="1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randombar(horizontal)">
                                      <p:cBhvr>
                                        <p:cTn id="27"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2400" y="152400"/>
            <a:ext cx="6172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solidFill>
                  <a:srgbClr val="BEE395"/>
                </a:solidFill>
                <a:effectLst>
                  <a:glow rad="101600">
                    <a:srgbClr val="000000">
                      <a:alpha val="60000"/>
                    </a:srgbClr>
                  </a:glow>
                  <a:outerShdw blurRad="50800" dist="39000" dir="5460000" algn="tl">
                    <a:srgbClr val="000000">
                      <a:alpha val="38000"/>
                    </a:srgbClr>
                  </a:outerShdw>
                </a:effectLst>
                <a:latin typeface="Pythagoras" pitchFamily="2" charset="0"/>
              </a:rPr>
              <a:t>Dealing With Worldliness</a:t>
            </a:r>
            <a:endParaRPr lang="en-US" sz="4000" b="1" dirty="0">
              <a:ln w="11430"/>
              <a:solidFill>
                <a:srgbClr val="BEE395"/>
              </a:solidFill>
              <a:effectLst>
                <a:glow rad="101600">
                  <a:srgbClr val="000000">
                    <a:alpha val="60000"/>
                  </a:srgbClr>
                </a:glow>
                <a:outerShdw blurRad="50800" dist="39000" dir="5460000" algn="tl">
                  <a:srgbClr val="000000">
                    <a:alpha val="38000"/>
                  </a:srgbClr>
                </a:outerShdw>
              </a:effectLst>
              <a:latin typeface="Pythagoras" pitchFamily="2" charset="0"/>
            </a:endParaRPr>
          </a:p>
        </p:txBody>
      </p:sp>
      <p:sp>
        <p:nvSpPr>
          <p:cNvPr id="15" name="Round Diagonal Corner Rectangle 14"/>
          <p:cNvSpPr/>
          <p:nvPr/>
        </p:nvSpPr>
        <p:spPr bwMode="auto">
          <a:xfrm>
            <a:off x="3886200" y="1371600"/>
            <a:ext cx="5105400" cy="5257800"/>
          </a:xfrm>
          <a:prstGeom prst="round2DiagRect">
            <a:avLst/>
          </a:prstGeom>
          <a:solidFill>
            <a:srgbClr val="DDF0C8"/>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
        <p:nvSpPr>
          <p:cNvPr id="16" name="Rectangle 15"/>
          <p:cNvSpPr/>
          <p:nvPr/>
        </p:nvSpPr>
        <p:spPr>
          <a:xfrm>
            <a:off x="4038600" y="1600201"/>
            <a:ext cx="4953000" cy="4985980"/>
          </a:xfrm>
          <a:prstGeom prst="rect">
            <a:avLst/>
          </a:prstGeom>
        </p:spPr>
        <p:txBody>
          <a:bodyPr wrap="square">
            <a:spAutoFit/>
            <a:scene3d>
              <a:camera prst="orthographicFront"/>
              <a:lightRig rig="threePt" dir="t"/>
            </a:scene3d>
            <a:sp3d extrusionH="57150">
              <a:bevelT w="38100" h="38100"/>
              <a:bevelB w="38100" h="38100"/>
            </a:sp3d>
          </a:bodyPr>
          <a:lstStyle/>
          <a:p>
            <a:pPr marL="457200" indent="-457200">
              <a:spcAft>
                <a:spcPts val="1200"/>
              </a:spcAft>
              <a:buClr>
                <a:srgbClr val="339966"/>
              </a:buClr>
              <a:buFont typeface="Wingdings 2" pitchFamily="18" charset="2"/>
              <a:buChar char="ö"/>
              <a:defRPr/>
            </a:pPr>
            <a:r>
              <a:rPr lang="en-US" sz="3600" b="1" dirty="0" smtClean="0">
                <a:solidFill>
                  <a:srgbClr val="000000"/>
                </a:solidFill>
                <a:effectLst>
                  <a:outerShdw blurRad="165100" dist="114300" dir="2400000" algn="ctr" rotWithShape="0">
                    <a:srgbClr val="000000">
                      <a:alpha val="50000"/>
                    </a:srgbClr>
                  </a:outerShdw>
                </a:effectLst>
                <a:latin typeface="Berlin Sans FB Demi" pitchFamily="34" charset="0"/>
              </a:rPr>
              <a:t>What Is Worldliness?</a:t>
            </a:r>
          </a:p>
          <a:p>
            <a:pPr marL="457200" indent="-457200">
              <a:spcAft>
                <a:spcPts val="1200"/>
              </a:spcAft>
              <a:buClr>
                <a:srgbClr val="339966"/>
              </a:buClr>
              <a:buFont typeface="Wingdings 2" pitchFamily="18" charset="2"/>
              <a:buChar char="ö"/>
              <a:defRPr/>
            </a:pPr>
            <a:r>
              <a:rPr lang="en-US" sz="3600" b="1" dirty="0" smtClean="0">
                <a:solidFill>
                  <a:srgbClr val="000000"/>
                </a:solidFill>
                <a:effectLst>
                  <a:outerShdw blurRad="165100" dist="114300" dir="2400000" algn="ctr" rotWithShape="0">
                    <a:srgbClr val="000000">
                      <a:alpha val="50000"/>
                    </a:srgbClr>
                  </a:outerShdw>
                </a:effectLst>
                <a:latin typeface="Berlin Sans FB Demi" pitchFamily="34" charset="0"/>
              </a:rPr>
              <a:t>The </a:t>
            </a:r>
            <a:r>
              <a:rPr lang="en-US" sz="3600" b="1" dirty="0" smtClean="0">
                <a:solidFill>
                  <a:srgbClr val="000000"/>
                </a:solidFill>
                <a:effectLst>
                  <a:outerShdw blurRad="165100" dist="114300" dir="2400000" algn="ctr" rotWithShape="0">
                    <a:srgbClr val="000000">
                      <a:alpha val="50000"/>
                    </a:srgbClr>
                  </a:outerShdw>
                </a:effectLst>
                <a:latin typeface="Berlin Sans FB Demi" pitchFamily="34" charset="0"/>
              </a:rPr>
              <a:t>Spirit It Has &amp; Generates</a:t>
            </a:r>
          </a:p>
          <a:p>
            <a:pPr marL="457200" indent="-457200">
              <a:spcAft>
                <a:spcPts val="1200"/>
              </a:spcAft>
              <a:buClr>
                <a:srgbClr val="339966"/>
              </a:buClr>
              <a:buFont typeface="Wingdings 2" pitchFamily="18" charset="2"/>
              <a:buChar char="ö"/>
              <a:defRPr/>
            </a:pPr>
            <a:r>
              <a:rPr lang="en-US" sz="3600" b="1" dirty="0" smtClean="0">
                <a:solidFill>
                  <a:srgbClr val="000000"/>
                </a:solidFill>
                <a:effectLst>
                  <a:outerShdw blurRad="165100" dist="114300" dir="2400000" algn="ctr" rotWithShape="0">
                    <a:srgbClr val="000000">
                      <a:alpha val="50000"/>
                    </a:srgbClr>
                  </a:outerShdw>
                </a:effectLst>
                <a:latin typeface="Berlin Sans FB Demi" pitchFamily="34" charset="0"/>
              </a:rPr>
              <a:t>Seriousness </a:t>
            </a:r>
            <a:r>
              <a:rPr lang="en-US" sz="3600" b="1" dirty="0" smtClean="0">
                <a:solidFill>
                  <a:srgbClr val="000000"/>
                </a:solidFill>
                <a:effectLst>
                  <a:outerShdw blurRad="165100" dist="114300" dir="2400000" algn="ctr" rotWithShape="0">
                    <a:srgbClr val="000000">
                      <a:alpha val="50000"/>
                    </a:srgbClr>
                  </a:outerShdw>
                </a:effectLst>
                <a:latin typeface="Berlin Sans FB Demi" pitchFamily="34" charset="0"/>
              </a:rPr>
              <a:t>of Worldliness</a:t>
            </a:r>
          </a:p>
          <a:p>
            <a:pPr marL="457200" indent="-457200">
              <a:spcAft>
                <a:spcPts val="1200"/>
              </a:spcAft>
              <a:buClr>
                <a:srgbClr val="339966"/>
              </a:buClr>
              <a:buFont typeface="Wingdings 2" pitchFamily="18" charset="2"/>
              <a:buChar char="ö"/>
              <a:defRPr/>
            </a:pPr>
            <a:r>
              <a:rPr lang="en-US" sz="3600" b="1" dirty="0" smtClean="0">
                <a:solidFill>
                  <a:srgbClr val="000000"/>
                </a:solidFill>
                <a:effectLst>
                  <a:outerShdw blurRad="165100" dist="114300" dir="2400000" algn="ctr" rotWithShape="0">
                    <a:srgbClr val="000000">
                      <a:alpha val="50000"/>
                    </a:srgbClr>
                  </a:outerShdw>
                </a:effectLst>
                <a:latin typeface="Berlin Sans FB Demi" pitchFamily="34" charset="0"/>
              </a:rPr>
              <a:t>Christian </a:t>
            </a:r>
            <a:r>
              <a:rPr lang="en-US" sz="3600" b="1" dirty="0" smtClean="0">
                <a:solidFill>
                  <a:srgbClr val="000000"/>
                </a:solidFill>
                <a:effectLst>
                  <a:outerShdw blurRad="165100" dist="114300" dir="2400000" algn="ctr" rotWithShape="0">
                    <a:srgbClr val="000000">
                      <a:alpha val="50000"/>
                    </a:srgbClr>
                  </a:outerShdw>
                </a:effectLst>
                <a:latin typeface="Berlin Sans FB Demi" pitchFamily="34" charset="0"/>
              </a:rPr>
              <a:t>Life – In Contrast to Worldliness</a:t>
            </a:r>
          </a:p>
        </p:txBody>
      </p:sp>
      <p:pic>
        <p:nvPicPr>
          <p:cNvPr id="7" name="Picture 8"/>
          <p:cNvPicPr>
            <a:picLocks noChangeAspect="1" noChangeArrowheads="1"/>
          </p:cNvPicPr>
          <p:nvPr/>
        </p:nvPicPr>
        <p:blipFill>
          <a:blip r:embed="rId3"/>
          <a:srcRect/>
          <a:stretch>
            <a:fillRect/>
          </a:stretch>
        </p:blipFill>
        <p:spPr bwMode="auto">
          <a:xfrm>
            <a:off x="0" y="2819400"/>
            <a:ext cx="3981450" cy="403860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smtClean="0"/>
              <a:t>Don McClain</a:t>
            </a:r>
            <a:endParaRPr lang="en-US"/>
          </a:p>
        </p:txBody>
      </p:sp>
      <p:sp>
        <p:nvSpPr>
          <p:cNvPr id="10" name="Slide Number Placeholder 9"/>
          <p:cNvSpPr>
            <a:spLocks noGrp="1"/>
          </p:cNvSpPr>
          <p:nvPr>
            <p:ph type="sldNum" sz="quarter" idx="12"/>
          </p:nvPr>
        </p:nvSpPr>
        <p:spPr/>
        <p:txBody>
          <a:bodyPr/>
          <a:lstStyle/>
          <a:p>
            <a:pPr>
              <a:defRPr/>
            </a:pPr>
            <a:fld id="{63D79BE8-D8DB-4537-AF7F-538628B31DC1}" type="slidenum">
              <a:rPr lang="en-US" smtClean="0"/>
              <a:pPr>
                <a:defRPr/>
              </a:pPr>
              <a:t>15</a:t>
            </a:fld>
            <a:endParaRPr lang="en-US"/>
          </a:p>
        </p:txBody>
      </p:sp>
      <p:sp>
        <p:nvSpPr>
          <p:cNvPr id="11" name="Footer Placeholder 10"/>
          <p:cNvSpPr>
            <a:spLocks noGrp="1"/>
          </p:cNvSpPr>
          <p:nvPr>
            <p:ph type="ftr" sz="quarter" idx="11"/>
          </p:nvPr>
        </p:nvSpPr>
        <p:spPr/>
        <p:txBody>
          <a:bodyPr/>
          <a:lstStyle/>
          <a:p>
            <a:pPr>
              <a:defRPr/>
            </a:pPr>
            <a:r>
              <a:rPr lang="en-US" smtClean="0"/>
              <a:t>W. 65th St. church of Christ / March 15, 2009</a:t>
            </a:r>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randombar(horizontal)">
                                      <p:cBhvr>
                                        <p:cTn id="17"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
        <p:nvSpPr>
          <p:cNvPr id="3" name="Date Placeholder 2"/>
          <p:cNvSpPr>
            <a:spLocks noGrp="1"/>
          </p:cNvSpPr>
          <p:nvPr>
            <p:ph type="dt" sz="half" idx="10"/>
          </p:nvPr>
        </p:nvSpPr>
        <p:spPr/>
        <p:txBody>
          <a:bodyPr/>
          <a:lstStyle/>
          <a:p>
            <a:pPr>
              <a:defRPr/>
            </a:pPr>
            <a:r>
              <a:rPr lang="en-US" smtClean="0"/>
              <a:t>Don McClain</a:t>
            </a:r>
            <a:endParaRPr lang="en-US"/>
          </a:p>
        </p:txBody>
      </p:sp>
      <p:sp>
        <p:nvSpPr>
          <p:cNvPr id="4" name="Slide Number Placeholder 3"/>
          <p:cNvSpPr>
            <a:spLocks noGrp="1"/>
          </p:cNvSpPr>
          <p:nvPr>
            <p:ph type="sldNum" sz="quarter" idx="12"/>
          </p:nvPr>
        </p:nvSpPr>
        <p:spPr/>
        <p:txBody>
          <a:bodyPr/>
          <a:lstStyle/>
          <a:p>
            <a:pPr>
              <a:defRPr/>
            </a:pPr>
            <a:fld id="{63D79BE8-D8DB-4537-AF7F-538628B31DC1}"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smtClean="0"/>
              <a:t>W. 65th St. church of Christ / March 15, 2009</a:t>
            </a:r>
            <a:endParaRPr lang="en-US"/>
          </a:p>
        </p:txBody>
      </p:sp>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2" name="AutoShape 14"/>
          <p:cNvSpPr>
            <a:spLocks noChangeArrowheads="1"/>
          </p:cNvSpPr>
          <p:nvPr/>
        </p:nvSpPr>
        <p:spPr bwMode="auto">
          <a:xfrm>
            <a:off x="4953000" y="914400"/>
            <a:ext cx="3886200" cy="2590800"/>
          </a:xfrm>
          <a:prstGeom prst="flowChartAlternateProcess">
            <a:avLst/>
          </a:prstGeom>
          <a:solidFill>
            <a:schemeClr val="tx1"/>
          </a:solidFill>
          <a:ln w="9525">
            <a:solidFill>
              <a:schemeClr val="bg2"/>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17423" name="AutoShape 15"/>
          <p:cNvSpPr>
            <a:spLocks noChangeArrowheads="1"/>
          </p:cNvSpPr>
          <p:nvPr/>
        </p:nvSpPr>
        <p:spPr bwMode="auto">
          <a:xfrm>
            <a:off x="4953000" y="4038600"/>
            <a:ext cx="3886200" cy="2590800"/>
          </a:xfrm>
          <a:prstGeom prst="flowChartAlternateProcess">
            <a:avLst/>
          </a:prstGeom>
          <a:solidFill>
            <a:schemeClr val="tx1"/>
          </a:solidFill>
          <a:ln w="9525">
            <a:solidFill>
              <a:schemeClr val="bg2"/>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pic>
        <p:nvPicPr>
          <p:cNvPr id="4100" name="Picture 20"/>
          <p:cNvPicPr>
            <a:picLocks noChangeAspect="1" noChangeArrowheads="1"/>
          </p:cNvPicPr>
          <p:nvPr/>
        </p:nvPicPr>
        <p:blipFill>
          <a:blip r:embed="rId3"/>
          <a:srcRect/>
          <a:stretch>
            <a:fillRect/>
          </a:stretch>
        </p:blipFill>
        <p:spPr bwMode="auto">
          <a:xfrm>
            <a:off x="2743200" y="4419600"/>
            <a:ext cx="2286000" cy="2057400"/>
          </a:xfrm>
          <a:prstGeom prst="rect">
            <a:avLst/>
          </a:prstGeom>
          <a:noFill/>
          <a:ln w="9525">
            <a:noFill/>
            <a:miter lim="800000"/>
            <a:headEnd/>
            <a:tailEnd/>
          </a:ln>
        </p:spPr>
      </p:pic>
      <p:pic>
        <p:nvPicPr>
          <p:cNvPr id="4101" name="Picture 21"/>
          <p:cNvPicPr>
            <a:picLocks noChangeAspect="1" noChangeArrowheads="1"/>
          </p:cNvPicPr>
          <p:nvPr/>
        </p:nvPicPr>
        <p:blipFill>
          <a:blip r:embed="rId4"/>
          <a:srcRect/>
          <a:stretch>
            <a:fillRect/>
          </a:stretch>
        </p:blipFill>
        <p:spPr bwMode="auto">
          <a:xfrm>
            <a:off x="2743200" y="914400"/>
            <a:ext cx="2400300" cy="1892300"/>
          </a:xfrm>
          <a:prstGeom prst="rect">
            <a:avLst/>
          </a:prstGeom>
          <a:noFill/>
          <a:ln w="9525">
            <a:noFill/>
            <a:miter lim="800000"/>
            <a:headEnd/>
            <a:tailEnd/>
          </a:ln>
        </p:spPr>
      </p:pic>
      <p:pic>
        <p:nvPicPr>
          <p:cNvPr id="4102" name="Picture 17"/>
          <p:cNvPicPr>
            <a:picLocks noChangeAspect="1" noChangeArrowheads="1"/>
          </p:cNvPicPr>
          <p:nvPr/>
        </p:nvPicPr>
        <p:blipFill>
          <a:blip r:embed="rId5"/>
          <a:srcRect/>
          <a:stretch>
            <a:fillRect/>
          </a:stretch>
        </p:blipFill>
        <p:spPr bwMode="auto">
          <a:xfrm>
            <a:off x="150813" y="2743200"/>
            <a:ext cx="4497387" cy="1828800"/>
          </a:xfrm>
          <a:prstGeom prst="rect">
            <a:avLst/>
          </a:prstGeom>
          <a:noFill/>
          <a:ln w="9525">
            <a:noFill/>
            <a:miter lim="800000"/>
            <a:headEnd/>
            <a:tailEnd/>
          </a:ln>
        </p:spPr>
      </p:pic>
      <p:pic>
        <p:nvPicPr>
          <p:cNvPr id="4104" name="Picture 9"/>
          <p:cNvPicPr>
            <a:picLocks noChangeAspect="1" noChangeArrowheads="1"/>
          </p:cNvPicPr>
          <p:nvPr/>
        </p:nvPicPr>
        <p:blipFill>
          <a:blip r:embed="rId6"/>
          <a:srcRect/>
          <a:stretch>
            <a:fillRect/>
          </a:stretch>
        </p:blipFill>
        <p:spPr bwMode="auto">
          <a:xfrm>
            <a:off x="0" y="2667000"/>
            <a:ext cx="4700588" cy="1981200"/>
          </a:xfrm>
          <a:prstGeom prst="rect">
            <a:avLst/>
          </a:prstGeom>
          <a:noFill/>
          <a:ln w="9525">
            <a:noFill/>
            <a:miter lim="800000"/>
            <a:headEnd/>
            <a:tailEnd/>
          </a:ln>
        </p:spPr>
      </p:pic>
      <p:pic>
        <p:nvPicPr>
          <p:cNvPr id="4105" name="Picture 10"/>
          <p:cNvPicPr>
            <a:picLocks noChangeAspect="1" noChangeArrowheads="1"/>
          </p:cNvPicPr>
          <p:nvPr/>
        </p:nvPicPr>
        <p:blipFill>
          <a:blip r:embed="rId7"/>
          <a:srcRect/>
          <a:stretch>
            <a:fillRect/>
          </a:stretch>
        </p:blipFill>
        <p:spPr bwMode="auto">
          <a:xfrm>
            <a:off x="5105400" y="1044575"/>
            <a:ext cx="3505200" cy="2384425"/>
          </a:xfrm>
          <a:prstGeom prst="rect">
            <a:avLst/>
          </a:prstGeom>
          <a:noFill/>
          <a:ln w="9525">
            <a:noFill/>
            <a:miter lim="800000"/>
            <a:headEnd/>
            <a:tailEnd/>
          </a:ln>
        </p:spPr>
      </p:pic>
      <p:pic>
        <p:nvPicPr>
          <p:cNvPr id="4106" name="Picture 11"/>
          <p:cNvPicPr>
            <a:picLocks noChangeAspect="1" noChangeArrowheads="1"/>
          </p:cNvPicPr>
          <p:nvPr/>
        </p:nvPicPr>
        <p:blipFill>
          <a:blip r:embed="rId8"/>
          <a:srcRect/>
          <a:stretch>
            <a:fillRect/>
          </a:stretch>
        </p:blipFill>
        <p:spPr bwMode="auto">
          <a:xfrm>
            <a:off x="5105400" y="4110038"/>
            <a:ext cx="3505200" cy="2613025"/>
          </a:xfrm>
          <a:prstGeom prst="rect">
            <a:avLst/>
          </a:prstGeom>
          <a:noFill/>
          <a:ln w="9525">
            <a:noFill/>
            <a:miter lim="800000"/>
            <a:headEnd/>
            <a:tailEnd/>
          </a:ln>
        </p:spPr>
      </p:pic>
      <p:sp>
        <p:nvSpPr>
          <p:cNvPr id="11" name="TextBox 10"/>
          <p:cNvSpPr txBox="1"/>
          <p:nvPr/>
        </p:nvSpPr>
        <p:spPr>
          <a:xfrm>
            <a:off x="152400" y="152400"/>
            <a:ext cx="6172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solidFill>
                  <a:srgbClr val="BEE395"/>
                </a:solidFill>
                <a:effectLst>
                  <a:glow rad="101600">
                    <a:srgbClr val="000000">
                      <a:alpha val="60000"/>
                    </a:srgbClr>
                  </a:glow>
                  <a:outerShdw blurRad="50800" dist="39000" dir="5460000" algn="tl">
                    <a:srgbClr val="000000">
                      <a:alpha val="38000"/>
                    </a:srgbClr>
                  </a:outerShdw>
                </a:effectLst>
                <a:latin typeface="Pythagoras" pitchFamily="2" charset="0"/>
              </a:rPr>
              <a:t>Dealing With Worldliness</a:t>
            </a:r>
            <a:endParaRPr lang="en-US" sz="4000" b="1" dirty="0">
              <a:ln w="11430"/>
              <a:solidFill>
                <a:srgbClr val="BEE395"/>
              </a:solidFill>
              <a:effectLst>
                <a:glow rad="101600">
                  <a:srgbClr val="000000">
                    <a:alpha val="60000"/>
                  </a:srgbClr>
                </a:glow>
                <a:outerShdw blurRad="50800" dist="39000" dir="5460000" algn="tl">
                  <a:srgbClr val="000000">
                    <a:alpha val="38000"/>
                  </a:srgbClr>
                </a:outerShdw>
              </a:effectLst>
              <a:latin typeface="Pythagoras" pitchFamily="2" charset="0"/>
            </a:endParaRPr>
          </a:p>
        </p:txBody>
      </p:sp>
      <p:sp>
        <p:nvSpPr>
          <p:cNvPr id="12" name="Date Placeholder 11"/>
          <p:cNvSpPr>
            <a:spLocks noGrp="1"/>
          </p:cNvSpPr>
          <p:nvPr>
            <p:ph type="dt" sz="half" idx="10"/>
          </p:nvPr>
        </p:nvSpPr>
        <p:spPr/>
        <p:txBody>
          <a:bodyPr/>
          <a:lstStyle/>
          <a:p>
            <a:pPr>
              <a:defRPr/>
            </a:pPr>
            <a:r>
              <a:rPr lang="en-US" smtClean="0"/>
              <a:t>Don McClain</a:t>
            </a:r>
            <a:endParaRPr lang="en-US"/>
          </a:p>
        </p:txBody>
      </p:sp>
      <p:sp>
        <p:nvSpPr>
          <p:cNvPr id="13" name="Slide Number Placeholder 12"/>
          <p:cNvSpPr>
            <a:spLocks noGrp="1"/>
          </p:cNvSpPr>
          <p:nvPr>
            <p:ph type="sldNum" sz="quarter" idx="12"/>
          </p:nvPr>
        </p:nvSpPr>
        <p:spPr/>
        <p:txBody>
          <a:bodyPr/>
          <a:lstStyle/>
          <a:p>
            <a:pPr>
              <a:defRPr/>
            </a:pPr>
            <a:fld id="{63D79BE8-D8DB-4537-AF7F-538628B31DC1}" type="slidenum">
              <a:rPr lang="en-US" smtClean="0"/>
              <a:pPr>
                <a:defRPr/>
              </a:pPr>
              <a:t>2</a:t>
            </a:fld>
            <a:endParaRPr lang="en-US"/>
          </a:p>
        </p:txBody>
      </p:sp>
      <p:sp>
        <p:nvSpPr>
          <p:cNvPr id="14" name="Footer Placeholder 13"/>
          <p:cNvSpPr>
            <a:spLocks noGrp="1"/>
          </p:cNvSpPr>
          <p:nvPr>
            <p:ph type="ftr" sz="quarter" idx="11"/>
          </p:nvPr>
        </p:nvSpPr>
        <p:spPr/>
        <p:txBody>
          <a:bodyPr/>
          <a:lstStyle/>
          <a:p>
            <a:pPr>
              <a:defRPr/>
            </a:pPr>
            <a:r>
              <a:rPr lang="en-US" smtClean="0"/>
              <a:t>W. 65th St. church of Christ / March 15, 2009</a:t>
            </a:r>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ipe(left)">
                                      <p:cBhvr>
                                        <p:cTn id="7" dur="500"/>
                                        <p:tgtEl>
                                          <p:spTgt spid="410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422"/>
                                        </p:tgtEl>
                                        <p:attrNameLst>
                                          <p:attrName>style.visibility</p:attrName>
                                        </p:attrNameLst>
                                      </p:cBhvr>
                                      <p:to>
                                        <p:strVal val="visible"/>
                                      </p:to>
                                    </p:set>
                                    <p:animEffect transition="in" filter="wipe(left)">
                                      <p:cBhvr>
                                        <p:cTn id="10" dur="500"/>
                                        <p:tgtEl>
                                          <p:spTgt spid="17422"/>
                                        </p:tgtEl>
                                      </p:cBhvr>
                                    </p:animEffect>
                                  </p:childTnLst>
                                </p:cTn>
                              </p:par>
                              <p:par>
                                <p:cTn id="11" presetID="22" presetClass="entr" presetSubtype="8" fill="hold" nodeType="withEffect">
                                  <p:stCondLst>
                                    <p:cond delay="0"/>
                                  </p:stCondLst>
                                  <p:childTnLst>
                                    <p:set>
                                      <p:cBhvr>
                                        <p:cTn id="12" dur="1" fill="hold">
                                          <p:stCondLst>
                                            <p:cond delay="0"/>
                                          </p:stCondLst>
                                        </p:cTn>
                                        <p:tgtEl>
                                          <p:spTgt spid="4105"/>
                                        </p:tgtEl>
                                        <p:attrNameLst>
                                          <p:attrName>style.visibility</p:attrName>
                                        </p:attrNameLst>
                                      </p:cBhvr>
                                      <p:to>
                                        <p:strVal val="visible"/>
                                      </p:to>
                                    </p:set>
                                    <p:animEffect transition="in" filter="wipe(left)">
                                      <p:cBhvr>
                                        <p:cTn id="13" dur="500"/>
                                        <p:tgtEl>
                                          <p:spTgt spid="410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wipe(left)">
                                      <p:cBhvr>
                                        <p:cTn id="18" dur="500"/>
                                        <p:tgtEl>
                                          <p:spTgt spid="4100"/>
                                        </p:tgtEl>
                                      </p:cBhvr>
                                    </p:animEffect>
                                  </p:childTnLst>
                                </p:cTn>
                              </p:par>
                              <p:par>
                                <p:cTn id="19" presetID="22" presetClass="entr" presetSubtype="8" fill="hold" nodeType="withEffect">
                                  <p:stCondLst>
                                    <p:cond delay="0"/>
                                  </p:stCondLst>
                                  <p:childTnLst>
                                    <p:set>
                                      <p:cBhvr>
                                        <p:cTn id="20" dur="1" fill="hold">
                                          <p:stCondLst>
                                            <p:cond delay="0"/>
                                          </p:stCondLst>
                                        </p:cTn>
                                        <p:tgtEl>
                                          <p:spTgt spid="4106"/>
                                        </p:tgtEl>
                                        <p:attrNameLst>
                                          <p:attrName>style.visibility</p:attrName>
                                        </p:attrNameLst>
                                      </p:cBhvr>
                                      <p:to>
                                        <p:strVal val="visible"/>
                                      </p:to>
                                    </p:set>
                                    <p:animEffect transition="in" filter="wipe(left)">
                                      <p:cBhvr>
                                        <p:cTn id="21" dur="500"/>
                                        <p:tgtEl>
                                          <p:spTgt spid="410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7423"/>
                                        </p:tgtEl>
                                        <p:attrNameLst>
                                          <p:attrName>style.visibility</p:attrName>
                                        </p:attrNameLst>
                                      </p:cBhvr>
                                      <p:to>
                                        <p:strVal val="visible"/>
                                      </p:to>
                                    </p:set>
                                    <p:animEffect transition="in" filter="wipe(left)">
                                      <p:cBhvr>
                                        <p:cTn id="24" dur="500"/>
                                        <p:tgtEl>
                                          <p:spTgt spid="17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2" grpId="0" animBg="1"/>
      <p:bldP spid="174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triped Right Arrow 9"/>
          <p:cNvSpPr/>
          <p:nvPr/>
        </p:nvSpPr>
        <p:spPr bwMode="auto">
          <a:xfrm>
            <a:off x="0" y="1066800"/>
            <a:ext cx="8153400" cy="5105400"/>
          </a:xfrm>
          <a:prstGeom prst="stripedRightArrow">
            <a:avLst>
              <a:gd name="adj1" fmla="val 79254"/>
              <a:gd name="adj2" fmla="val 50000"/>
            </a:avLst>
          </a:prstGeom>
          <a:solidFill>
            <a:srgbClr val="BEE395"/>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pic>
        <p:nvPicPr>
          <p:cNvPr id="18443" name="Picture 11"/>
          <p:cNvPicPr>
            <a:picLocks noChangeAspect="1" noChangeArrowheads="1"/>
          </p:cNvPicPr>
          <p:nvPr/>
        </p:nvPicPr>
        <p:blipFill>
          <a:blip r:embed="rId3"/>
          <a:srcRect/>
          <a:stretch>
            <a:fillRect/>
          </a:stretch>
        </p:blipFill>
        <p:spPr bwMode="auto">
          <a:xfrm>
            <a:off x="1066800" y="1698625"/>
            <a:ext cx="4133096" cy="1273175"/>
          </a:xfrm>
          <a:prstGeom prst="rect">
            <a:avLst/>
          </a:prstGeom>
          <a:noFill/>
          <a:ln w="9525">
            <a:noFill/>
            <a:miter lim="800000"/>
            <a:headEnd/>
            <a:tailEnd/>
          </a:ln>
        </p:spPr>
      </p:pic>
      <p:pic>
        <p:nvPicPr>
          <p:cNvPr id="18444" name="Picture 12"/>
          <p:cNvPicPr>
            <a:picLocks noChangeAspect="1" noChangeArrowheads="1"/>
          </p:cNvPicPr>
          <p:nvPr/>
        </p:nvPicPr>
        <p:blipFill>
          <a:blip r:embed="rId4"/>
          <a:srcRect/>
          <a:stretch>
            <a:fillRect/>
          </a:stretch>
        </p:blipFill>
        <p:spPr bwMode="auto">
          <a:xfrm>
            <a:off x="1828800" y="3044825"/>
            <a:ext cx="4002756" cy="1273175"/>
          </a:xfrm>
          <a:prstGeom prst="rect">
            <a:avLst/>
          </a:prstGeom>
          <a:noFill/>
          <a:ln w="9525">
            <a:noFill/>
            <a:miter lim="800000"/>
            <a:headEnd/>
            <a:tailEnd/>
          </a:ln>
        </p:spPr>
      </p:pic>
      <p:pic>
        <p:nvPicPr>
          <p:cNvPr id="18445" name="Picture 13"/>
          <p:cNvPicPr>
            <a:picLocks noChangeAspect="1" noChangeArrowheads="1"/>
          </p:cNvPicPr>
          <p:nvPr/>
        </p:nvPicPr>
        <p:blipFill>
          <a:blip r:embed="rId5"/>
          <a:srcRect/>
          <a:stretch>
            <a:fillRect/>
          </a:stretch>
        </p:blipFill>
        <p:spPr bwMode="auto">
          <a:xfrm>
            <a:off x="2514599" y="4343400"/>
            <a:ext cx="4080205" cy="1273175"/>
          </a:xfrm>
          <a:prstGeom prst="rect">
            <a:avLst/>
          </a:prstGeom>
          <a:noFill/>
          <a:ln w="9525">
            <a:noFill/>
            <a:miter lim="800000"/>
            <a:headEnd/>
            <a:tailEnd/>
          </a:ln>
        </p:spPr>
      </p:pic>
      <p:sp>
        <p:nvSpPr>
          <p:cNvPr id="9" name="TextBox 8"/>
          <p:cNvSpPr txBox="1"/>
          <p:nvPr/>
        </p:nvSpPr>
        <p:spPr>
          <a:xfrm>
            <a:off x="152400" y="152400"/>
            <a:ext cx="6172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solidFill>
                  <a:srgbClr val="BEE395"/>
                </a:solidFill>
                <a:effectLst>
                  <a:glow rad="101600">
                    <a:srgbClr val="000000">
                      <a:alpha val="60000"/>
                    </a:srgbClr>
                  </a:glow>
                  <a:outerShdw blurRad="50800" dist="39000" dir="5460000" algn="tl">
                    <a:srgbClr val="000000">
                      <a:alpha val="38000"/>
                    </a:srgbClr>
                  </a:outerShdw>
                </a:effectLst>
                <a:latin typeface="Pythagoras" pitchFamily="2" charset="0"/>
              </a:rPr>
              <a:t>Dealing With Worldliness</a:t>
            </a:r>
            <a:endParaRPr lang="en-US" sz="4000" b="1" dirty="0">
              <a:ln w="11430"/>
              <a:solidFill>
                <a:srgbClr val="BEE395"/>
              </a:solidFill>
              <a:effectLst>
                <a:glow rad="101600">
                  <a:srgbClr val="000000">
                    <a:alpha val="60000"/>
                  </a:srgbClr>
                </a:glow>
                <a:outerShdw blurRad="50800" dist="39000" dir="5460000" algn="tl">
                  <a:srgbClr val="000000">
                    <a:alpha val="38000"/>
                  </a:srgbClr>
                </a:outerShdw>
              </a:effectLst>
              <a:latin typeface="Pythagoras" pitchFamily="2" charset="0"/>
            </a:endParaRPr>
          </a:p>
        </p:txBody>
      </p:sp>
      <p:sp>
        <p:nvSpPr>
          <p:cNvPr id="11" name="TextBox 10"/>
          <p:cNvSpPr txBox="1"/>
          <p:nvPr/>
        </p:nvSpPr>
        <p:spPr>
          <a:xfrm>
            <a:off x="8077200" y="0"/>
            <a:ext cx="872868" cy="6858000"/>
          </a:xfrm>
          <a:prstGeom prst="rect">
            <a:avLst/>
          </a:prstGeom>
          <a:noFill/>
        </p:spPr>
        <p:txBody>
          <a:bodyPr vert="wordArtVert" wrap="square" rtlCol="0" anchor="ctr">
            <a:spAutoFit/>
            <a:scene3d>
              <a:camera prst="orthographicFront"/>
              <a:lightRig rig="soft" dir="t">
                <a:rot lat="0" lon="0" rev="10800000"/>
              </a:lightRig>
            </a:scene3d>
            <a:sp3d>
              <a:bevelT w="27940" h="12700"/>
              <a:contourClr>
                <a:srgbClr val="DDDDDD"/>
              </a:contourClr>
            </a:sp3d>
          </a:bodyPr>
          <a:lstStyle/>
          <a:p>
            <a:pPr algn="ctr"/>
            <a:r>
              <a:rPr lang="en-US" sz="4000" b="1" spc="150" dirty="0" smtClean="0">
                <a:ln w="11430">
                  <a:gradFill>
                    <a:gsLst>
                      <a:gs pos="0">
                        <a:srgbClr val="669900"/>
                      </a:gs>
                      <a:gs pos="50000">
                        <a:schemeClr val="accent1">
                          <a:tint val="44500"/>
                          <a:satMod val="160000"/>
                        </a:schemeClr>
                      </a:gs>
                      <a:gs pos="100000">
                        <a:schemeClr val="accent1">
                          <a:tint val="23500"/>
                          <a:satMod val="160000"/>
                        </a:schemeClr>
                      </a:gs>
                    </a:gsLst>
                    <a:lin ang="5400000" scaled="0"/>
                  </a:gradFill>
                </a:ln>
                <a:gradFill flip="none" rotWithShape="1">
                  <a:gsLst>
                    <a:gs pos="0">
                      <a:srgbClr val="DDEBCF"/>
                    </a:gs>
                    <a:gs pos="50000">
                      <a:srgbClr val="9CB86E"/>
                    </a:gs>
                    <a:gs pos="100000">
                      <a:srgbClr val="156B13"/>
                    </a:gs>
                  </a:gsLst>
                  <a:lin ang="2700000" scaled="1"/>
                  <a:tileRect/>
                </a:gradFill>
                <a:effectLst>
                  <a:outerShdw blurRad="101600" dist="127000" dir="2700000" algn="tl" rotWithShape="0">
                    <a:prstClr val="black">
                      <a:alpha val="40000"/>
                    </a:prstClr>
                  </a:outerShdw>
                </a:effectLst>
                <a:latin typeface="Pythagoras" pitchFamily="2" charset="0"/>
              </a:rPr>
              <a:t>OBJECTIVE</a:t>
            </a:r>
            <a:endParaRPr lang="en-US" sz="4000" b="1" spc="150" dirty="0">
              <a:ln w="11430">
                <a:gradFill>
                  <a:gsLst>
                    <a:gs pos="0">
                      <a:srgbClr val="669900"/>
                    </a:gs>
                    <a:gs pos="50000">
                      <a:schemeClr val="accent1">
                        <a:tint val="44500"/>
                        <a:satMod val="160000"/>
                      </a:schemeClr>
                    </a:gs>
                    <a:gs pos="100000">
                      <a:schemeClr val="accent1">
                        <a:tint val="23500"/>
                        <a:satMod val="160000"/>
                      </a:schemeClr>
                    </a:gs>
                  </a:gsLst>
                  <a:lin ang="5400000" scaled="0"/>
                </a:gradFill>
              </a:ln>
              <a:gradFill flip="none" rotWithShape="1">
                <a:gsLst>
                  <a:gs pos="0">
                    <a:srgbClr val="DDEBCF"/>
                  </a:gs>
                  <a:gs pos="50000">
                    <a:srgbClr val="9CB86E"/>
                  </a:gs>
                  <a:gs pos="100000">
                    <a:srgbClr val="156B13"/>
                  </a:gs>
                </a:gsLst>
                <a:lin ang="2700000" scaled="1"/>
                <a:tileRect/>
              </a:gradFill>
              <a:effectLst>
                <a:outerShdw blurRad="101600" dist="127000" dir="2700000" algn="tl" rotWithShape="0">
                  <a:prstClr val="black">
                    <a:alpha val="40000"/>
                  </a:prstClr>
                </a:outerShdw>
              </a:effectLst>
              <a:latin typeface="Pythagoras" pitchFamily="2" charset="0"/>
            </a:endParaRPr>
          </a:p>
        </p:txBody>
      </p:sp>
      <p:sp>
        <p:nvSpPr>
          <p:cNvPr id="12" name="Date Placeholder 11"/>
          <p:cNvSpPr>
            <a:spLocks noGrp="1"/>
          </p:cNvSpPr>
          <p:nvPr>
            <p:ph type="dt" sz="half" idx="10"/>
          </p:nvPr>
        </p:nvSpPr>
        <p:spPr/>
        <p:txBody>
          <a:bodyPr/>
          <a:lstStyle/>
          <a:p>
            <a:pPr>
              <a:defRPr/>
            </a:pPr>
            <a:r>
              <a:rPr lang="en-US" smtClean="0"/>
              <a:t>Don McClain</a:t>
            </a:r>
            <a:endParaRPr lang="en-US"/>
          </a:p>
        </p:txBody>
      </p:sp>
      <p:sp>
        <p:nvSpPr>
          <p:cNvPr id="13" name="Slide Number Placeholder 12"/>
          <p:cNvSpPr>
            <a:spLocks noGrp="1"/>
          </p:cNvSpPr>
          <p:nvPr>
            <p:ph type="sldNum" sz="quarter" idx="12"/>
          </p:nvPr>
        </p:nvSpPr>
        <p:spPr/>
        <p:txBody>
          <a:bodyPr/>
          <a:lstStyle/>
          <a:p>
            <a:pPr>
              <a:defRPr/>
            </a:pPr>
            <a:fld id="{63D79BE8-D8DB-4537-AF7F-538628B31DC1}" type="slidenum">
              <a:rPr lang="en-US" smtClean="0"/>
              <a:pPr>
                <a:defRPr/>
              </a:pPr>
              <a:t>3</a:t>
            </a:fld>
            <a:endParaRPr lang="en-US"/>
          </a:p>
        </p:txBody>
      </p:sp>
      <p:sp>
        <p:nvSpPr>
          <p:cNvPr id="14" name="Footer Placeholder 13"/>
          <p:cNvSpPr>
            <a:spLocks noGrp="1"/>
          </p:cNvSpPr>
          <p:nvPr>
            <p:ph type="ftr" sz="quarter" idx="11"/>
          </p:nvPr>
        </p:nvSpPr>
        <p:spPr/>
        <p:txBody>
          <a:bodyPr/>
          <a:lstStyle/>
          <a:p>
            <a:pPr>
              <a:defRPr/>
            </a:pPr>
            <a:r>
              <a:rPr lang="en-US" smtClean="0"/>
              <a:t>W. 65th St. church of Christ / March 15, 2009</a:t>
            </a:r>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443"/>
                                        </p:tgtEl>
                                        <p:attrNameLst>
                                          <p:attrName>style.visibility</p:attrName>
                                        </p:attrNameLst>
                                      </p:cBhvr>
                                      <p:to>
                                        <p:strVal val="visible"/>
                                      </p:to>
                                    </p:set>
                                    <p:animEffect transition="in" filter="wipe(left)">
                                      <p:cBhvr>
                                        <p:cTn id="7" dur="500"/>
                                        <p:tgtEl>
                                          <p:spTgt spid="184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444"/>
                                        </p:tgtEl>
                                        <p:attrNameLst>
                                          <p:attrName>style.visibility</p:attrName>
                                        </p:attrNameLst>
                                      </p:cBhvr>
                                      <p:to>
                                        <p:strVal val="visible"/>
                                      </p:to>
                                    </p:set>
                                    <p:animEffect transition="in" filter="wipe(left)">
                                      <p:cBhvr>
                                        <p:cTn id="12" dur="500"/>
                                        <p:tgtEl>
                                          <p:spTgt spid="184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445"/>
                                        </p:tgtEl>
                                        <p:attrNameLst>
                                          <p:attrName>style.visibility</p:attrName>
                                        </p:attrNameLst>
                                      </p:cBhvr>
                                      <p:to>
                                        <p:strVal val="visible"/>
                                      </p:to>
                                    </p:set>
                                    <p:animEffect transition="in" filter="wipe(left)">
                                      <p:cBhvr>
                                        <p:cTn id="17" dur="500"/>
                                        <p:tgtEl>
                                          <p:spTgt spid="18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8"/>
          <p:cNvPicPr>
            <a:picLocks noChangeAspect="1" noChangeArrowheads="1"/>
          </p:cNvPicPr>
          <p:nvPr/>
        </p:nvPicPr>
        <p:blipFill>
          <a:blip r:embed="rId3"/>
          <a:srcRect/>
          <a:stretch>
            <a:fillRect/>
          </a:stretch>
        </p:blipFill>
        <p:spPr bwMode="auto">
          <a:xfrm>
            <a:off x="5162550" y="2819400"/>
            <a:ext cx="3981450" cy="4038600"/>
          </a:xfrm>
          <a:prstGeom prst="rect">
            <a:avLst/>
          </a:prstGeom>
          <a:noFill/>
          <a:ln w="9525">
            <a:noFill/>
            <a:miter lim="800000"/>
            <a:headEnd/>
            <a:tailEnd/>
          </a:ln>
        </p:spPr>
      </p:pic>
      <p:pic>
        <p:nvPicPr>
          <p:cNvPr id="8202" name="Picture 10"/>
          <p:cNvPicPr>
            <a:picLocks noChangeAspect="1" noChangeArrowheads="1"/>
          </p:cNvPicPr>
          <p:nvPr/>
        </p:nvPicPr>
        <p:blipFill>
          <a:blip r:embed="rId4"/>
          <a:srcRect/>
          <a:stretch>
            <a:fillRect/>
          </a:stretch>
        </p:blipFill>
        <p:spPr bwMode="auto">
          <a:xfrm>
            <a:off x="0" y="1600200"/>
            <a:ext cx="5715000" cy="5257800"/>
          </a:xfrm>
          <a:prstGeom prst="rect">
            <a:avLst/>
          </a:prstGeom>
          <a:noFill/>
          <a:ln w="9525">
            <a:noFill/>
            <a:miter lim="800000"/>
            <a:headEnd/>
            <a:tailEnd/>
          </a:ln>
        </p:spPr>
      </p:pic>
      <p:sp>
        <p:nvSpPr>
          <p:cNvPr id="8204" name="AutoShape 12"/>
          <p:cNvSpPr>
            <a:spLocks noChangeArrowheads="1"/>
          </p:cNvSpPr>
          <p:nvPr/>
        </p:nvSpPr>
        <p:spPr bwMode="auto">
          <a:xfrm>
            <a:off x="1219200" y="3810000"/>
            <a:ext cx="1828800" cy="381000"/>
          </a:xfrm>
          <a:prstGeom prst="flowChartPunchedTape">
            <a:avLst/>
          </a:prstGeom>
          <a:solidFill>
            <a:srgbClr val="FFFF00">
              <a:alpha val="54117"/>
            </a:srgbClr>
          </a:solidFill>
          <a:ln w="9525">
            <a:noFill/>
            <a:miter lim="800000"/>
            <a:headEnd/>
            <a:tailEnd/>
          </a:ln>
        </p:spPr>
        <p:txBody>
          <a:bodyPr wrap="none" anchor="ctr"/>
          <a:lstStyle/>
          <a:p>
            <a:endParaRPr lang="en-US"/>
          </a:p>
        </p:txBody>
      </p:sp>
      <p:sp>
        <p:nvSpPr>
          <p:cNvPr id="8205" name="AutoShape 13"/>
          <p:cNvSpPr>
            <a:spLocks noChangeArrowheads="1"/>
          </p:cNvSpPr>
          <p:nvPr/>
        </p:nvSpPr>
        <p:spPr bwMode="auto">
          <a:xfrm>
            <a:off x="3505200" y="3810000"/>
            <a:ext cx="1295400" cy="381000"/>
          </a:xfrm>
          <a:prstGeom prst="flowChartPunchedTape">
            <a:avLst/>
          </a:prstGeom>
          <a:solidFill>
            <a:srgbClr val="FFFF00">
              <a:alpha val="54117"/>
            </a:srgbClr>
          </a:solidFill>
          <a:ln w="9525">
            <a:noFill/>
            <a:miter lim="800000"/>
            <a:headEnd/>
            <a:tailEnd/>
          </a:ln>
        </p:spPr>
        <p:txBody>
          <a:bodyPr wrap="none" anchor="ctr"/>
          <a:lstStyle/>
          <a:p>
            <a:endParaRPr lang="en-US"/>
          </a:p>
        </p:txBody>
      </p:sp>
      <p:sp>
        <p:nvSpPr>
          <p:cNvPr id="8206" name="AutoShape 14"/>
          <p:cNvSpPr>
            <a:spLocks noChangeArrowheads="1"/>
          </p:cNvSpPr>
          <p:nvPr/>
        </p:nvSpPr>
        <p:spPr bwMode="auto">
          <a:xfrm>
            <a:off x="762000" y="4191000"/>
            <a:ext cx="685800" cy="381000"/>
          </a:xfrm>
          <a:prstGeom prst="flowChartPunchedTape">
            <a:avLst/>
          </a:prstGeom>
          <a:solidFill>
            <a:srgbClr val="FFFF00">
              <a:alpha val="54117"/>
            </a:srgbClr>
          </a:solidFill>
          <a:ln w="9525">
            <a:noFill/>
            <a:miter lim="800000"/>
            <a:headEnd/>
            <a:tailEnd/>
          </a:ln>
        </p:spPr>
        <p:txBody>
          <a:bodyPr wrap="none" anchor="ctr"/>
          <a:lstStyle/>
          <a:p>
            <a:endParaRPr lang="en-US"/>
          </a:p>
        </p:txBody>
      </p:sp>
      <p:sp>
        <p:nvSpPr>
          <p:cNvPr id="8207" name="AutoShape 15"/>
          <p:cNvSpPr>
            <a:spLocks noChangeArrowheads="1"/>
          </p:cNvSpPr>
          <p:nvPr/>
        </p:nvSpPr>
        <p:spPr bwMode="auto">
          <a:xfrm>
            <a:off x="2286000" y="4114800"/>
            <a:ext cx="1371600" cy="381000"/>
          </a:xfrm>
          <a:prstGeom prst="flowChartPunchedTape">
            <a:avLst/>
          </a:prstGeom>
          <a:solidFill>
            <a:srgbClr val="FFFF00">
              <a:alpha val="54117"/>
            </a:srgbClr>
          </a:solidFill>
          <a:ln w="9525">
            <a:noFill/>
            <a:miter lim="800000"/>
            <a:headEnd/>
            <a:tailEnd/>
          </a:ln>
        </p:spPr>
        <p:txBody>
          <a:bodyPr wrap="none" anchor="ctr"/>
          <a:lstStyle/>
          <a:p>
            <a:endParaRPr lang="en-US"/>
          </a:p>
        </p:txBody>
      </p:sp>
      <p:sp>
        <p:nvSpPr>
          <p:cNvPr id="8203" name="Text Box 11"/>
          <p:cNvSpPr txBox="1">
            <a:spLocks noChangeArrowheads="1"/>
          </p:cNvSpPr>
          <p:nvPr/>
        </p:nvSpPr>
        <p:spPr bwMode="auto">
          <a:xfrm>
            <a:off x="533400" y="1981200"/>
            <a:ext cx="4495800" cy="3894138"/>
          </a:xfrm>
          <a:prstGeom prst="rect">
            <a:avLst/>
          </a:prstGeom>
          <a:noFill/>
          <a:ln w="9525">
            <a:noFill/>
            <a:miter lim="800000"/>
            <a:headEnd/>
            <a:tailEnd/>
          </a:ln>
          <a:effectLst/>
        </p:spPr>
        <p:txBody>
          <a:bodyPr>
            <a:spAutoFit/>
          </a:bodyPr>
          <a:lstStyle/>
          <a:p>
            <a:pPr algn="ctr" eaLnBrk="1" hangingPunct="1">
              <a:spcBef>
                <a:spcPct val="35000"/>
              </a:spcBef>
              <a:defRPr/>
            </a:pPr>
            <a:r>
              <a:rPr lang="en-US" sz="2200">
                <a:solidFill>
                  <a:srgbClr val="000000"/>
                </a:solidFill>
                <a:effectLst>
                  <a:outerShdw blurRad="38100" dist="38100" dir="2700000" algn="tl">
                    <a:srgbClr val="FFFFFF"/>
                  </a:outerShdw>
                </a:effectLst>
                <a:latin typeface="Times New Roman" pitchFamily="18" charset="0"/>
              </a:rPr>
              <a:t>1 John 2:15-17 (NKJV)  </a:t>
            </a:r>
          </a:p>
          <a:p>
            <a:pPr algn="ctr" eaLnBrk="1" hangingPunct="1">
              <a:spcBef>
                <a:spcPct val="35000"/>
              </a:spcBef>
              <a:defRPr/>
            </a:pPr>
            <a:r>
              <a:rPr lang="en-US" sz="2200">
                <a:solidFill>
                  <a:srgbClr val="000000"/>
                </a:solidFill>
                <a:effectLst>
                  <a:outerShdw blurRad="38100" dist="38100" dir="2700000" algn="tl">
                    <a:srgbClr val="FFFFFF"/>
                  </a:outerShdw>
                </a:effectLst>
                <a:latin typeface="Times New Roman" pitchFamily="18" charset="0"/>
              </a:rPr>
              <a:t>    Do not love the world or the things in the world. If anyone loves the world, the love of the Father is not in him. [16] For all that is in the world--the lust of the flesh, the lust of the eyes, and the pride of life--is not of the Father but is of the world. [17] And the world is passing away, and the lust of it; but he who does the will of God abides forever.</a:t>
            </a:r>
          </a:p>
        </p:txBody>
      </p:sp>
      <p:sp>
        <p:nvSpPr>
          <p:cNvPr id="11" name="TextBox 10"/>
          <p:cNvSpPr txBox="1"/>
          <p:nvPr/>
        </p:nvSpPr>
        <p:spPr>
          <a:xfrm>
            <a:off x="152400" y="152400"/>
            <a:ext cx="6172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solidFill>
                  <a:srgbClr val="BEE395"/>
                </a:solidFill>
                <a:effectLst>
                  <a:glow rad="101600">
                    <a:srgbClr val="000000">
                      <a:alpha val="60000"/>
                    </a:srgbClr>
                  </a:glow>
                  <a:outerShdw blurRad="50800" dist="39000" dir="5460000" algn="tl">
                    <a:srgbClr val="000000">
                      <a:alpha val="38000"/>
                    </a:srgbClr>
                  </a:outerShdw>
                </a:effectLst>
                <a:latin typeface="Pythagoras" pitchFamily="2" charset="0"/>
              </a:rPr>
              <a:t>Dealing With Worldliness</a:t>
            </a:r>
            <a:endParaRPr lang="en-US" sz="4000" b="1" dirty="0">
              <a:ln w="11430"/>
              <a:solidFill>
                <a:srgbClr val="BEE395"/>
              </a:solidFill>
              <a:effectLst>
                <a:glow rad="101600">
                  <a:srgbClr val="000000">
                    <a:alpha val="60000"/>
                  </a:srgbClr>
                </a:glow>
                <a:outerShdw blurRad="50800" dist="39000" dir="5460000" algn="tl">
                  <a:srgbClr val="000000">
                    <a:alpha val="38000"/>
                  </a:srgbClr>
                </a:outerShdw>
              </a:effectLst>
              <a:latin typeface="Pythagoras" pitchFamily="2" charset="0"/>
            </a:endParaRPr>
          </a:p>
        </p:txBody>
      </p:sp>
      <p:sp>
        <p:nvSpPr>
          <p:cNvPr id="13" name="TextBox 12"/>
          <p:cNvSpPr txBox="1"/>
          <p:nvPr/>
        </p:nvSpPr>
        <p:spPr>
          <a:xfrm>
            <a:off x="0" y="838200"/>
            <a:ext cx="9144000" cy="1107996"/>
          </a:xfrm>
          <a:prstGeom prst="rect">
            <a:avLst/>
          </a:prstGeom>
          <a:noFill/>
        </p:spPr>
        <p:txBody>
          <a:bodyPr wrap="square" rtlCol="0">
            <a:spAutoFit/>
            <a:scene3d>
              <a:camera prst="orthographicFront"/>
              <a:lightRig rig="soft" dir="t">
                <a:rot lat="0" lon="0" rev="10800000"/>
              </a:lightRig>
            </a:scene3d>
            <a:sp3d extrusionH="57150">
              <a:bevelT w="27940" h="12700"/>
              <a:contourClr>
                <a:srgbClr val="DDDDDD"/>
              </a:contourClr>
            </a:sp3d>
          </a:bodyPr>
          <a:lstStyle/>
          <a:p>
            <a:pPr algn="ctr"/>
            <a:r>
              <a:rPr lang="en-US" sz="6600" b="1" spc="150" dirty="0" smtClean="0">
                <a:ln w="11430"/>
                <a:solidFill>
                  <a:srgbClr val="339966"/>
                </a:solidFill>
                <a:effectLst>
                  <a:outerShdw blurRad="60007" dist="310007" dir="7680000" sy="30000" kx="1300200" algn="ctr" rotWithShape="0">
                    <a:prstClr val="black">
                      <a:alpha val="32000"/>
                    </a:prstClr>
                  </a:outerShdw>
                </a:effectLst>
                <a:latin typeface="Rage Italic" pitchFamily="66" charset="0"/>
              </a:rPr>
              <a:t>What Is Worldliness?</a:t>
            </a:r>
            <a:endParaRPr lang="en-US" sz="6600" b="1" spc="150" dirty="0">
              <a:ln w="11430"/>
              <a:solidFill>
                <a:srgbClr val="339966"/>
              </a:solidFill>
              <a:effectLst>
                <a:outerShdw blurRad="60007" dist="310007" dir="7680000" sy="30000" kx="1300200" algn="ctr" rotWithShape="0">
                  <a:prstClr val="black">
                    <a:alpha val="32000"/>
                  </a:prstClr>
                </a:outerShdw>
              </a:effectLst>
              <a:latin typeface="Rage Italic" pitchFamily="66" charset="0"/>
            </a:endParaRPr>
          </a:p>
        </p:txBody>
      </p:sp>
      <p:sp>
        <p:nvSpPr>
          <p:cNvPr id="14" name="Date Placeholder 13"/>
          <p:cNvSpPr>
            <a:spLocks noGrp="1"/>
          </p:cNvSpPr>
          <p:nvPr>
            <p:ph type="dt" sz="half" idx="10"/>
          </p:nvPr>
        </p:nvSpPr>
        <p:spPr/>
        <p:txBody>
          <a:bodyPr/>
          <a:lstStyle/>
          <a:p>
            <a:pPr>
              <a:defRPr/>
            </a:pPr>
            <a:r>
              <a:rPr lang="en-US" smtClean="0"/>
              <a:t>Don McClain</a:t>
            </a:r>
            <a:endParaRPr lang="en-US"/>
          </a:p>
        </p:txBody>
      </p:sp>
      <p:sp>
        <p:nvSpPr>
          <p:cNvPr id="15" name="Slide Number Placeholder 14"/>
          <p:cNvSpPr>
            <a:spLocks noGrp="1"/>
          </p:cNvSpPr>
          <p:nvPr>
            <p:ph type="sldNum" sz="quarter" idx="12"/>
          </p:nvPr>
        </p:nvSpPr>
        <p:spPr/>
        <p:txBody>
          <a:bodyPr/>
          <a:lstStyle/>
          <a:p>
            <a:pPr>
              <a:defRPr/>
            </a:pPr>
            <a:fld id="{63D79BE8-D8DB-4537-AF7F-538628B31DC1}" type="slidenum">
              <a:rPr lang="en-US" smtClean="0"/>
              <a:pPr>
                <a:defRPr/>
              </a:pPr>
              <a:t>4</a:t>
            </a:fld>
            <a:endParaRPr lang="en-US"/>
          </a:p>
        </p:txBody>
      </p:sp>
      <p:sp>
        <p:nvSpPr>
          <p:cNvPr id="16" name="Footer Placeholder 15"/>
          <p:cNvSpPr>
            <a:spLocks noGrp="1"/>
          </p:cNvSpPr>
          <p:nvPr>
            <p:ph type="ftr" sz="quarter" idx="11"/>
          </p:nvPr>
        </p:nvSpPr>
        <p:spPr/>
        <p:txBody>
          <a:bodyPr/>
          <a:lstStyle/>
          <a:p>
            <a:pPr>
              <a:defRPr/>
            </a:pPr>
            <a:r>
              <a:rPr lang="en-US" smtClean="0"/>
              <a:t>W. 65th St. church of Christ / March 15, 2009</a:t>
            </a:r>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202"/>
                                        </p:tgtEl>
                                        <p:attrNameLst>
                                          <p:attrName>style.visibility</p:attrName>
                                        </p:attrNameLst>
                                      </p:cBhvr>
                                      <p:to>
                                        <p:strVal val="visible"/>
                                      </p:to>
                                    </p:set>
                                    <p:anim calcmode="lin" valueType="num">
                                      <p:cBhvr>
                                        <p:cTn id="7" dur="500" fill="hold"/>
                                        <p:tgtEl>
                                          <p:spTgt spid="8202"/>
                                        </p:tgtEl>
                                        <p:attrNameLst>
                                          <p:attrName>ppt_w</p:attrName>
                                        </p:attrNameLst>
                                      </p:cBhvr>
                                      <p:tavLst>
                                        <p:tav tm="0">
                                          <p:val>
                                            <p:fltVal val="0"/>
                                          </p:val>
                                        </p:tav>
                                        <p:tav tm="100000">
                                          <p:val>
                                            <p:strVal val="#ppt_w"/>
                                          </p:val>
                                        </p:tav>
                                      </p:tavLst>
                                    </p:anim>
                                    <p:anim calcmode="lin" valueType="num">
                                      <p:cBhvr>
                                        <p:cTn id="8" dur="500" fill="hold"/>
                                        <p:tgtEl>
                                          <p:spTgt spid="8202"/>
                                        </p:tgtEl>
                                        <p:attrNameLst>
                                          <p:attrName>ppt_h</p:attrName>
                                        </p:attrNameLst>
                                      </p:cBhvr>
                                      <p:tavLst>
                                        <p:tav tm="0">
                                          <p:val>
                                            <p:fltVal val="0"/>
                                          </p:val>
                                        </p:tav>
                                        <p:tav tm="100000">
                                          <p:val>
                                            <p:strVal val="#ppt_h"/>
                                          </p:val>
                                        </p:tav>
                                      </p:tavLst>
                                    </p:anim>
                                    <p:animEffect transition="in" filter="fade">
                                      <p:cBhvr>
                                        <p:cTn id="9" dur="500"/>
                                        <p:tgtEl>
                                          <p:spTgt spid="820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203"/>
                                        </p:tgtEl>
                                        <p:attrNameLst>
                                          <p:attrName>style.visibility</p:attrName>
                                        </p:attrNameLst>
                                      </p:cBhvr>
                                      <p:to>
                                        <p:strVal val="visible"/>
                                      </p:to>
                                    </p:set>
                                    <p:anim calcmode="lin" valueType="num">
                                      <p:cBhvr>
                                        <p:cTn id="12" dur="500" fill="hold"/>
                                        <p:tgtEl>
                                          <p:spTgt spid="8203"/>
                                        </p:tgtEl>
                                        <p:attrNameLst>
                                          <p:attrName>ppt_w</p:attrName>
                                        </p:attrNameLst>
                                      </p:cBhvr>
                                      <p:tavLst>
                                        <p:tav tm="0">
                                          <p:val>
                                            <p:fltVal val="0"/>
                                          </p:val>
                                        </p:tav>
                                        <p:tav tm="100000">
                                          <p:val>
                                            <p:strVal val="#ppt_w"/>
                                          </p:val>
                                        </p:tav>
                                      </p:tavLst>
                                    </p:anim>
                                    <p:anim calcmode="lin" valueType="num">
                                      <p:cBhvr>
                                        <p:cTn id="13" dur="500" fill="hold"/>
                                        <p:tgtEl>
                                          <p:spTgt spid="8203"/>
                                        </p:tgtEl>
                                        <p:attrNameLst>
                                          <p:attrName>ppt_h</p:attrName>
                                        </p:attrNameLst>
                                      </p:cBhvr>
                                      <p:tavLst>
                                        <p:tav tm="0">
                                          <p:val>
                                            <p:fltVal val="0"/>
                                          </p:val>
                                        </p:tav>
                                        <p:tav tm="100000">
                                          <p:val>
                                            <p:strVal val="#ppt_h"/>
                                          </p:val>
                                        </p:tav>
                                      </p:tavLst>
                                    </p:anim>
                                    <p:animEffect transition="in" filter="fade">
                                      <p:cBhvr>
                                        <p:cTn id="14" dur="500"/>
                                        <p:tgtEl>
                                          <p:spTgt spid="820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204"/>
                                        </p:tgtEl>
                                        <p:attrNameLst>
                                          <p:attrName>style.visibility</p:attrName>
                                        </p:attrNameLst>
                                      </p:cBhvr>
                                      <p:to>
                                        <p:strVal val="visible"/>
                                      </p:to>
                                    </p:set>
                                    <p:animEffect transition="in" filter="wipe(left)">
                                      <p:cBhvr>
                                        <p:cTn id="19" dur="500"/>
                                        <p:tgtEl>
                                          <p:spTgt spid="820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205"/>
                                        </p:tgtEl>
                                        <p:attrNameLst>
                                          <p:attrName>style.visibility</p:attrName>
                                        </p:attrNameLst>
                                      </p:cBhvr>
                                      <p:to>
                                        <p:strVal val="visible"/>
                                      </p:to>
                                    </p:set>
                                    <p:animEffect transition="in" filter="wipe(left)">
                                      <p:cBhvr>
                                        <p:cTn id="24" dur="500"/>
                                        <p:tgtEl>
                                          <p:spTgt spid="820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8206"/>
                                        </p:tgtEl>
                                        <p:attrNameLst>
                                          <p:attrName>style.visibility</p:attrName>
                                        </p:attrNameLst>
                                      </p:cBhvr>
                                      <p:to>
                                        <p:strVal val="visible"/>
                                      </p:to>
                                    </p:set>
                                    <p:animEffect transition="in" filter="wipe(left)">
                                      <p:cBhvr>
                                        <p:cTn id="28" dur="500"/>
                                        <p:tgtEl>
                                          <p:spTgt spid="820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207"/>
                                        </p:tgtEl>
                                        <p:attrNameLst>
                                          <p:attrName>style.visibility</p:attrName>
                                        </p:attrNameLst>
                                      </p:cBhvr>
                                      <p:to>
                                        <p:strVal val="visible"/>
                                      </p:to>
                                    </p:set>
                                    <p:animEffect transition="in" filter="wipe(left)">
                                      <p:cBhvr>
                                        <p:cTn id="33" dur="500"/>
                                        <p:tgtEl>
                                          <p:spTgt spid="8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4" grpId="0" animBg="1"/>
      <p:bldP spid="8205" grpId="0" animBg="1"/>
      <p:bldP spid="8206" grpId="0" animBg="1"/>
      <p:bldP spid="8207" grpId="0" animBg="1"/>
      <p:bldP spid="820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srcRect/>
          <a:stretch>
            <a:fillRect/>
          </a:stretch>
        </p:blipFill>
        <p:spPr bwMode="auto">
          <a:xfrm>
            <a:off x="5162550" y="2819400"/>
            <a:ext cx="3981450" cy="4038600"/>
          </a:xfrm>
          <a:prstGeom prst="rect">
            <a:avLst/>
          </a:prstGeom>
          <a:noFill/>
          <a:ln w="9525">
            <a:noFill/>
            <a:miter lim="800000"/>
            <a:headEnd/>
            <a:tailEnd/>
          </a:ln>
        </p:spPr>
      </p:pic>
      <p:pic>
        <p:nvPicPr>
          <p:cNvPr id="7173" name="Picture 5"/>
          <p:cNvPicPr>
            <a:picLocks noChangeAspect="1" noChangeArrowheads="1"/>
          </p:cNvPicPr>
          <p:nvPr/>
        </p:nvPicPr>
        <p:blipFill>
          <a:blip r:embed="rId4"/>
          <a:srcRect/>
          <a:stretch>
            <a:fillRect/>
          </a:stretch>
        </p:blipFill>
        <p:spPr bwMode="auto">
          <a:xfrm>
            <a:off x="0" y="1600200"/>
            <a:ext cx="5715000" cy="5257800"/>
          </a:xfrm>
          <a:prstGeom prst="rect">
            <a:avLst/>
          </a:prstGeom>
          <a:noFill/>
          <a:ln w="9525">
            <a:noFill/>
            <a:miter lim="800000"/>
            <a:headEnd/>
            <a:tailEnd/>
          </a:ln>
        </p:spPr>
      </p:pic>
      <p:sp>
        <p:nvSpPr>
          <p:cNvPr id="29706" name="Text Box 10"/>
          <p:cNvSpPr txBox="1">
            <a:spLocks noChangeArrowheads="1"/>
          </p:cNvSpPr>
          <p:nvPr/>
        </p:nvSpPr>
        <p:spPr bwMode="auto">
          <a:xfrm>
            <a:off x="533400" y="1981200"/>
            <a:ext cx="4572000" cy="3871913"/>
          </a:xfrm>
          <a:prstGeom prst="rect">
            <a:avLst/>
          </a:prstGeom>
          <a:noFill/>
          <a:ln w="9525">
            <a:noFill/>
            <a:miter lim="800000"/>
            <a:headEnd/>
            <a:tailEnd/>
          </a:ln>
          <a:effectLst/>
        </p:spPr>
        <p:txBody>
          <a:bodyPr>
            <a:spAutoFit/>
          </a:bodyPr>
          <a:lstStyle/>
          <a:p>
            <a:pPr algn="ctr" eaLnBrk="1" hangingPunct="1">
              <a:spcBef>
                <a:spcPct val="35000"/>
              </a:spcBef>
              <a:defRPr/>
            </a:pPr>
            <a:r>
              <a:rPr lang="en-US" sz="2400">
                <a:solidFill>
                  <a:srgbClr val="000000"/>
                </a:solidFill>
                <a:effectLst>
                  <a:outerShdw blurRad="38100" dist="38100" dir="2700000" algn="tl">
                    <a:srgbClr val="FFFFFF"/>
                  </a:outerShdw>
                </a:effectLst>
                <a:latin typeface="Times New Roman" pitchFamily="18" charset="0"/>
              </a:rPr>
              <a:t>Galatians 5:19-21 (NKJV)  </a:t>
            </a:r>
          </a:p>
          <a:p>
            <a:pPr algn="ctr" eaLnBrk="1" hangingPunct="1">
              <a:spcBef>
                <a:spcPct val="35000"/>
              </a:spcBef>
              <a:defRPr/>
            </a:pPr>
            <a:r>
              <a:rPr lang="en-US" sz="2400">
                <a:solidFill>
                  <a:srgbClr val="000000"/>
                </a:solidFill>
                <a:effectLst>
                  <a:outerShdw blurRad="38100" dist="38100" dir="2700000" algn="tl">
                    <a:srgbClr val="FFFFFF"/>
                  </a:outerShdw>
                </a:effectLst>
                <a:latin typeface="Times New Roman" pitchFamily="18" charset="0"/>
              </a:rPr>
              <a:t>    Now the works of the flesh are evident, which are: adultery, fornication, uncleanness, lewdness, [20] idolatry, sorcery, hatred, contentions, jealousies, outbursts of wrath, selfish ambitions, dissensions, heresies, [21] envy, murders, drunkenness, revelries, and the like; . . .</a:t>
            </a:r>
          </a:p>
        </p:txBody>
      </p:sp>
      <p:sp>
        <p:nvSpPr>
          <p:cNvPr id="7" name="TextBox 6"/>
          <p:cNvSpPr txBox="1"/>
          <p:nvPr/>
        </p:nvSpPr>
        <p:spPr>
          <a:xfrm>
            <a:off x="152400" y="152400"/>
            <a:ext cx="6172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solidFill>
                  <a:srgbClr val="BEE395"/>
                </a:solidFill>
                <a:effectLst>
                  <a:glow rad="101600">
                    <a:srgbClr val="000000">
                      <a:alpha val="60000"/>
                    </a:srgbClr>
                  </a:glow>
                  <a:outerShdw blurRad="50800" dist="39000" dir="5460000" algn="tl">
                    <a:srgbClr val="000000">
                      <a:alpha val="38000"/>
                    </a:srgbClr>
                  </a:outerShdw>
                </a:effectLst>
                <a:latin typeface="Pythagoras" pitchFamily="2" charset="0"/>
              </a:rPr>
              <a:t>Dealing With Worldliness</a:t>
            </a:r>
            <a:endParaRPr lang="en-US" sz="4000" b="1" dirty="0">
              <a:ln w="11430"/>
              <a:solidFill>
                <a:srgbClr val="BEE395"/>
              </a:solidFill>
              <a:effectLst>
                <a:glow rad="101600">
                  <a:srgbClr val="000000">
                    <a:alpha val="60000"/>
                  </a:srgbClr>
                </a:glow>
                <a:outerShdw blurRad="50800" dist="39000" dir="5460000" algn="tl">
                  <a:srgbClr val="000000">
                    <a:alpha val="38000"/>
                  </a:srgbClr>
                </a:outerShdw>
              </a:effectLst>
              <a:latin typeface="Pythagoras" pitchFamily="2" charset="0"/>
            </a:endParaRPr>
          </a:p>
        </p:txBody>
      </p:sp>
      <p:sp>
        <p:nvSpPr>
          <p:cNvPr id="9" name="TextBox 8"/>
          <p:cNvSpPr txBox="1"/>
          <p:nvPr/>
        </p:nvSpPr>
        <p:spPr>
          <a:xfrm>
            <a:off x="0" y="838200"/>
            <a:ext cx="9144000" cy="1107996"/>
          </a:xfrm>
          <a:prstGeom prst="rect">
            <a:avLst/>
          </a:prstGeom>
          <a:noFill/>
        </p:spPr>
        <p:txBody>
          <a:bodyPr wrap="square" rtlCol="0">
            <a:spAutoFit/>
            <a:scene3d>
              <a:camera prst="orthographicFront"/>
              <a:lightRig rig="soft" dir="t">
                <a:rot lat="0" lon="0" rev="10800000"/>
              </a:lightRig>
            </a:scene3d>
            <a:sp3d extrusionH="57150">
              <a:bevelT w="27940" h="12700"/>
              <a:contourClr>
                <a:srgbClr val="DDDDDD"/>
              </a:contourClr>
            </a:sp3d>
          </a:bodyPr>
          <a:lstStyle/>
          <a:p>
            <a:pPr algn="ctr"/>
            <a:r>
              <a:rPr lang="en-US" sz="6600" b="1" spc="150" dirty="0" smtClean="0">
                <a:ln w="11430"/>
                <a:solidFill>
                  <a:srgbClr val="339966"/>
                </a:solidFill>
                <a:effectLst>
                  <a:outerShdw blurRad="60007" dist="310007" dir="7680000" sy="30000" kx="1300200" algn="ctr" rotWithShape="0">
                    <a:prstClr val="black">
                      <a:alpha val="32000"/>
                    </a:prstClr>
                  </a:outerShdw>
                </a:effectLst>
                <a:latin typeface="Rage Italic" pitchFamily="66" charset="0"/>
              </a:rPr>
              <a:t>What Is Worldliness?</a:t>
            </a:r>
            <a:endParaRPr lang="en-US" sz="6600" b="1" spc="150" dirty="0">
              <a:ln w="11430"/>
              <a:solidFill>
                <a:srgbClr val="339966"/>
              </a:solidFill>
              <a:effectLst>
                <a:outerShdw blurRad="60007" dist="310007" dir="7680000" sy="30000" kx="1300200" algn="ctr" rotWithShape="0">
                  <a:prstClr val="black">
                    <a:alpha val="32000"/>
                  </a:prstClr>
                </a:outerShdw>
              </a:effectLst>
              <a:latin typeface="Rage Italic" pitchFamily="66" charset="0"/>
            </a:endParaRPr>
          </a:p>
        </p:txBody>
      </p:sp>
      <p:sp>
        <p:nvSpPr>
          <p:cNvPr id="10" name="Date Placeholder 9"/>
          <p:cNvSpPr>
            <a:spLocks noGrp="1"/>
          </p:cNvSpPr>
          <p:nvPr>
            <p:ph type="dt" sz="half" idx="10"/>
          </p:nvPr>
        </p:nvSpPr>
        <p:spPr/>
        <p:txBody>
          <a:bodyPr/>
          <a:lstStyle/>
          <a:p>
            <a:pPr>
              <a:defRPr/>
            </a:pPr>
            <a:r>
              <a:rPr lang="en-US" smtClean="0"/>
              <a:t>Don McClain</a:t>
            </a:r>
            <a:endParaRPr lang="en-US"/>
          </a:p>
        </p:txBody>
      </p:sp>
      <p:sp>
        <p:nvSpPr>
          <p:cNvPr id="11" name="Slide Number Placeholder 10"/>
          <p:cNvSpPr>
            <a:spLocks noGrp="1"/>
          </p:cNvSpPr>
          <p:nvPr>
            <p:ph type="sldNum" sz="quarter" idx="12"/>
          </p:nvPr>
        </p:nvSpPr>
        <p:spPr/>
        <p:txBody>
          <a:bodyPr/>
          <a:lstStyle/>
          <a:p>
            <a:pPr>
              <a:defRPr/>
            </a:pPr>
            <a:fld id="{63D79BE8-D8DB-4537-AF7F-538628B31DC1}" type="slidenum">
              <a:rPr lang="en-US" smtClean="0"/>
              <a:pPr>
                <a:defRPr/>
              </a:pPr>
              <a:t>5</a:t>
            </a:fld>
            <a:endParaRPr lang="en-US"/>
          </a:p>
        </p:txBody>
      </p:sp>
      <p:sp>
        <p:nvSpPr>
          <p:cNvPr id="12" name="Footer Placeholder 11"/>
          <p:cNvSpPr>
            <a:spLocks noGrp="1"/>
          </p:cNvSpPr>
          <p:nvPr>
            <p:ph type="ftr" sz="quarter" idx="11"/>
          </p:nvPr>
        </p:nvSpPr>
        <p:spPr/>
        <p:txBody>
          <a:bodyPr/>
          <a:lstStyle/>
          <a:p>
            <a:pPr>
              <a:defRPr/>
            </a:pPr>
            <a:r>
              <a:rPr lang="en-US" smtClean="0"/>
              <a:t>W. 65th St. church of Christ / March 15, 2009</a:t>
            </a:r>
            <a:endParaRPr lang="en-US"/>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3"/>
          <a:srcRect/>
          <a:stretch>
            <a:fillRect/>
          </a:stretch>
        </p:blipFill>
        <p:spPr bwMode="auto">
          <a:xfrm>
            <a:off x="5162550" y="2819400"/>
            <a:ext cx="3981450" cy="4038600"/>
          </a:xfrm>
          <a:prstGeom prst="rect">
            <a:avLst/>
          </a:prstGeom>
          <a:noFill/>
          <a:ln w="9525">
            <a:noFill/>
            <a:miter lim="800000"/>
            <a:headEnd/>
            <a:tailEnd/>
          </a:ln>
        </p:spPr>
      </p:pic>
      <p:sp>
        <p:nvSpPr>
          <p:cNvPr id="11" name="Round Diagonal Corner Rectangle 10"/>
          <p:cNvSpPr/>
          <p:nvPr/>
        </p:nvSpPr>
        <p:spPr bwMode="auto">
          <a:xfrm>
            <a:off x="152400" y="1828800"/>
            <a:ext cx="4648200" cy="4648200"/>
          </a:xfrm>
          <a:prstGeom prst="round2DiagRect">
            <a:avLst/>
          </a:prstGeom>
          <a:solidFill>
            <a:schemeClr val="accent3">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pic>
        <p:nvPicPr>
          <p:cNvPr id="8195" name="Picture 15"/>
          <p:cNvPicPr>
            <a:picLocks noChangeAspect="1" noChangeArrowheads="1"/>
          </p:cNvPicPr>
          <p:nvPr/>
        </p:nvPicPr>
        <p:blipFill>
          <a:blip r:embed="rId4"/>
          <a:srcRect/>
          <a:stretch>
            <a:fillRect/>
          </a:stretch>
        </p:blipFill>
        <p:spPr bwMode="auto">
          <a:xfrm>
            <a:off x="4724400" y="1524000"/>
            <a:ext cx="4419600" cy="5334000"/>
          </a:xfrm>
          <a:prstGeom prst="rect">
            <a:avLst/>
          </a:prstGeom>
          <a:noFill/>
          <a:ln w="9525">
            <a:noFill/>
            <a:miter lim="800000"/>
            <a:headEnd/>
            <a:tailEnd/>
          </a:ln>
        </p:spPr>
      </p:pic>
      <p:sp>
        <p:nvSpPr>
          <p:cNvPr id="28683" name="Text Box 11"/>
          <p:cNvSpPr txBox="1">
            <a:spLocks noChangeArrowheads="1"/>
          </p:cNvSpPr>
          <p:nvPr/>
        </p:nvSpPr>
        <p:spPr bwMode="auto">
          <a:xfrm>
            <a:off x="304800" y="1905000"/>
            <a:ext cx="4572000" cy="4487382"/>
          </a:xfrm>
          <a:prstGeom prst="rect">
            <a:avLst/>
          </a:prstGeom>
          <a:noFill/>
          <a:ln w="9525">
            <a:noFill/>
            <a:miter lim="800000"/>
            <a:headEnd/>
            <a:tailEnd/>
          </a:ln>
          <a:effectLst/>
        </p:spPr>
        <p:txBody>
          <a:bodyPr wrap="square">
            <a:spAutoFit/>
          </a:bodyPr>
          <a:lstStyle/>
          <a:p>
            <a:pPr marL="457200" indent="-457200">
              <a:spcBef>
                <a:spcPct val="40000"/>
              </a:spcBef>
              <a:buClr>
                <a:srgbClr val="339966"/>
              </a:buClr>
              <a:buFont typeface="Wingdings 2" pitchFamily="18" charset="2"/>
              <a:buChar char="ö"/>
              <a:defRPr/>
            </a:pPr>
            <a:r>
              <a:rPr lang="en-US" sz="2800" dirty="0">
                <a:solidFill>
                  <a:srgbClr val="000000"/>
                </a:solidFill>
                <a:effectLst>
                  <a:outerShdw blurRad="60007" dist="310007" dir="7680000" sy="30000" kx="1300200" algn="ctr" rotWithShape="0">
                    <a:prstClr val="black">
                      <a:alpha val="32000"/>
                    </a:prstClr>
                  </a:outerShdw>
                </a:effectLst>
                <a:latin typeface="Book Antiqua" pitchFamily="18" charset="0"/>
              </a:rPr>
              <a:t>Participation in sin – sphere of iniquity</a:t>
            </a:r>
          </a:p>
          <a:p>
            <a:pPr marL="457200" indent="-457200">
              <a:spcBef>
                <a:spcPct val="40000"/>
              </a:spcBef>
              <a:buClr>
                <a:srgbClr val="339966"/>
              </a:buClr>
              <a:buFont typeface="Wingdings 2" pitchFamily="18" charset="2"/>
              <a:buChar char="ö"/>
              <a:defRPr/>
            </a:pPr>
            <a:r>
              <a:rPr lang="en-US" sz="2800" dirty="0">
                <a:solidFill>
                  <a:srgbClr val="000000"/>
                </a:solidFill>
                <a:effectLst>
                  <a:outerShdw blurRad="60007" dist="310007" dir="7680000" sy="30000" kx="1300200" algn="ctr" rotWithShape="0">
                    <a:prstClr val="black">
                      <a:alpha val="32000"/>
                    </a:prstClr>
                  </a:outerShdw>
                </a:effectLst>
                <a:latin typeface="Book Antiqua" pitchFamily="18" charset="0"/>
              </a:rPr>
              <a:t>Given to a life of following passions</a:t>
            </a:r>
          </a:p>
          <a:p>
            <a:pPr marL="457200" indent="-457200">
              <a:spcBef>
                <a:spcPct val="40000"/>
              </a:spcBef>
              <a:buClr>
                <a:srgbClr val="339966"/>
              </a:buClr>
              <a:buFont typeface="Wingdings 2" pitchFamily="18" charset="2"/>
              <a:buChar char="ö"/>
              <a:defRPr/>
            </a:pPr>
            <a:r>
              <a:rPr lang="en-US" sz="2800" dirty="0">
                <a:solidFill>
                  <a:srgbClr val="000000"/>
                </a:solidFill>
                <a:effectLst>
                  <a:outerShdw blurRad="60007" dist="310007" dir="7680000" sy="30000" kx="1300200" algn="ctr" rotWithShape="0">
                    <a:prstClr val="black">
                      <a:alpha val="32000"/>
                    </a:prstClr>
                  </a:outerShdw>
                </a:effectLst>
                <a:latin typeface="Book Antiqua" pitchFamily="18" charset="0"/>
              </a:rPr>
              <a:t>Living like the world – not separate</a:t>
            </a:r>
          </a:p>
          <a:p>
            <a:pPr marL="457200" indent="-457200">
              <a:spcBef>
                <a:spcPct val="40000"/>
              </a:spcBef>
              <a:buClr>
                <a:srgbClr val="339966"/>
              </a:buClr>
              <a:buFont typeface="Wingdings 2" pitchFamily="18" charset="2"/>
              <a:buChar char="ö"/>
              <a:defRPr/>
            </a:pPr>
            <a:r>
              <a:rPr lang="en-US" sz="2800" dirty="0">
                <a:solidFill>
                  <a:srgbClr val="000000"/>
                </a:solidFill>
                <a:effectLst>
                  <a:outerShdw blurRad="60007" dist="310007" dir="7680000" sy="30000" kx="1300200" algn="ctr" rotWithShape="0">
                    <a:prstClr val="black">
                      <a:alpha val="32000"/>
                    </a:prstClr>
                  </a:outerShdw>
                </a:effectLst>
                <a:latin typeface="Book Antiqua" pitchFamily="18" charset="0"/>
              </a:rPr>
              <a:t>Living a life devoted to the temporal – a secular life - not spiritual</a:t>
            </a:r>
          </a:p>
        </p:txBody>
      </p:sp>
      <p:sp>
        <p:nvSpPr>
          <p:cNvPr id="28686" name="Text Box 14"/>
          <p:cNvSpPr txBox="1">
            <a:spLocks noChangeArrowheads="1"/>
          </p:cNvSpPr>
          <p:nvPr/>
        </p:nvSpPr>
        <p:spPr bwMode="auto">
          <a:xfrm>
            <a:off x="5181600" y="1981200"/>
            <a:ext cx="3505200" cy="3803650"/>
          </a:xfrm>
          <a:prstGeom prst="rect">
            <a:avLst/>
          </a:prstGeom>
          <a:noFill/>
          <a:ln w="9525">
            <a:noFill/>
            <a:miter lim="800000"/>
            <a:headEnd/>
            <a:tailEnd/>
          </a:ln>
          <a:effectLst/>
        </p:spPr>
        <p:txBody>
          <a:bodyPr>
            <a:spAutoFit/>
          </a:bodyPr>
          <a:lstStyle/>
          <a:p>
            <a:pPr algn="ctr" eaLnBrk="1" hangingPunct="1">
              <a:spcBef>
                <a:spcPct val="35000"/>
              </a:spcBef>
              <a:defRPr/>
            </a:pPr>
            <a:r>
              <a:rPr lang="en-US" sz="2600">
                <a:solidFill>
                  <a:srgbClr val="000000"/>
                </a:solidFill>
                <a:effectLst>
                  <a:outerShdw blurRad="38100" dist="38100" dir="2700000" algn="tl">
                    <a:srgbClr val="FFFFFF"/>
                  </a:outerShdw>
                </a:effectLst>
                <a:latin typeface="Berlin Sans FB Demi" pitchFamily="34" charset="0"/>
              </a:rPr>
              <a:t>Ephes. 2:2 (NKJV)</a:t>
            </a:r>
            <a:r>
              <a:rPr lang="en-US" sz="2600">
                <a:solidFill>
                  <a:srgbClr val="000000"/>
                </a:solidFill>
                <a:effectLst>
                  <a:outerShdw blurRad="38100" dist="38100" dir="2700000" algn="tl">
                    <a:srgbClr val="FFFFFF"/>
                  </a:outerShdw>
                </a:effectLst>
                <a:latin typeface="Times New Roman" pitchFamily="18" charset="0"/>
              </a:rPr>
              <a:t>  </a:t>
            </a:r>
          </a:p>
          <a:p>
            <a:pPr algn="ctr" eaLnBrk="1" hangingPunct="1">
              <a:spcBef>
                <a:spcPct val="35000"/>
              </a:spcBef>
              <a:defRPr/>
            </a:pPr>
            <a:r>
              <a:rPr lang="en-US" sz="2600">
                <a:solidFill>
                  <a:srgbClr val="000000"/>
                </a:solidFill>
                <a:effectLst>
                  <a:outerShdw blurRad="38100" dist="38100" dir="2700000" algn="tl">
                    <a:srgbClr val="FFFFFF"/>
                  </a:outerShdw>
                </a:effectLst>
                <a:latin typeface="Times New Roman" pitchFamily="18" charset="0"/>
              </a:rPr>
              <a:t>in which you once walked according to the course of this world, according to the prince of the power of the air, the spirit who now works in the sons of disobedience, </a:t>
            </a:r>
          </a:p>
        </p:txBody>
      </p:sp>
      <p:sp>
        <p:nvSpPr>
          <p:cNvPr id="8" name="TextBox 7"/>
          <p:cNvSpPr txBox="1"/>
          <p:nvPr/>
        </p:nvSpPr>
        <p:spPr>
          <a:xfrm>
            <a:off x="152400" y="152400"/>
            <a:ext cx="6172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solidFill>
                  <a:srgbClr val="BEE395"/>
                </a:solidFill>
                <a:effectLst>
                  <a:glow rad="101600">
                    <a:srgbClr val="000000">
                      <a:alpha val="60000"/>
                    </a:srgbClr>
                  </a:glow>
                  <a:outerShdw blurRad="50800" dist="39000" dir="5460000" algn="tl">
                    <a:srgbClr val="000000">
                      <a:alpha val="38000"/>
                    </a:srgbClr>
                  </a:outerShdw>
                </a:effectLst>
                <a:latin typeface="Pythagoras" pitchFamily="2" charset="0"/>
              </a:rPr>
              <a:t>Dealing With Worldliness</a:t>
            </a:r>
            <a:endParaRPr lang="en-US" sz="4000" b="1" dirty="0">
              <a:ln w="11430"/>
              <a:solidFill>
                <a:srgbClr val="BEE395"/>
              </a:solidFill>
              <a:effectLst>
                <a:glow rad="101600">
                  <a:srgbClr val="000000">
                    <a:alpha val="60000"/>
                  </a:srgbClr>
                </a:glow>
                <a:outerShdw blurRad="50800" dist="39000" dir="5460000" algn="tl">
                  <a:srgbClr val="000000">
                    <a:alpha val="38000"/>
                  </a:srgbClr>
                </a:outerShdw>
              </a:effectLst>
              <a:latin typeface="Pythagoras" pitchFamily="2" charset="0"/>
            </a:endParaRPr>
          </a:p>
        </p:txBody>
      </p:sp>
      <p:sp>
        <p:nvSpPr>
          <p:cNvPr id="10" name="TextBox 9"/>
          <p:cNvSpPr txBox="1"/>
          <p:nvPr/>
        </p:nvSpPr>
        <p:spPr>
          <a:xfrm>
            <a:off x="0" y="838200"/>
            <a:ext cx="9144000" cy="1107996"/>
          </a:xfrm>
          <a:prstGeom prst="rect">
            <a:avLst/>
          </a:prstGeom>
          <a:noFill/>
        </p:spPr>
        <p:txBody>
          <a:bodyPr wrap="square" rtlCol="0">
            <a:spAutoFit/>
            <a:scene3d>
              <a:camera prst="orthographicFront"/>
              <a:lightRig rig="soft" dir="t">
                <a:rot lat="0" lon="0" rev="10800000"/>
              </a:lightRig>
            </a:scene3d>
            <a:sp3d extrusionH="57150">
              <a:bevelT w="27940" h="12700"/>
              <a:contourClr>
                <a:srgbClr val="DDDDDD"/>
              </a:contourClr>
            </a:sp3d>
          </a:bodyPr>
          <a:lstStyle/>
          <a:p>
            <a:pPr algn="ctr"/>
            <a:r>
              <a:rPr lang="en-US" sz="6600" b="1" spc="150" dirty="0" smtClean="0">
                <a:ln w="11430"/>
                <a:solidFill>
                  <a:srgbClr val="339966"/>
                </a:solidFill>
                <a:effectLst>
                  <a:outerShdw blurRad="60007" dist="310007" dir="7680000" sy="30000" kx="1300200" algn="ctr" rotWithShape="0">
                    <a:prstClr val="black">
                      <a:alpha val="32000"/>
                    </a:prstClr>
                  </a:outerShdw>
                </a:effectLst>
                <a:latin typeface="Rage Italic" pitchFamily="66" charset="0"/>
              </a:rPr>
              <a:t>What Is Worldliness?</a:t>
            </a:r>
            <a:endParaRPr lang="en-US" sz="6600" b="1" spc="150" dirty="0">
              <a:ln w="11430"/>
              <a:solidFill>
                <a:srgbClr val="339966"/>
              </a:solidFill>
              <a:effectLst>
                <a:outerShdw blurRad="60007" dist="310007" dir="7680000" sy="30000" kx="1300200" algn="ctr" rotWithShape="0">
                  <a:prstClr val="black">
                    <a:alpha val="32000"/>
                  </a:prstClr>
                </a:outerShdw>
              </a:effectLst>
              <a:latin typeface="Rage Italic" pitchFamily="66" charset="0"/>
            </a:endParaRPr>
          </a:p>
        </p:txBody>
      </p:sp>
      <p:sp>
        <p:nvSpPr>
          <p:cNvPr id="12" name="Date Placeholder 11"/>
          <p:cNvSpPr>
            <a:spLocks noGrp="1"/>
          </p:cNvSpPr>
          <p:nvPr>
            <p:ph type="dt" sz="half" idx="10"/>
          </p:nvPr>
        </p:nvSpPr>
        <p:spPr/>
        <p:txBody>
          <a:bodyPr/>
          <a:lstStyle/>
          <a:p>
            <a:pPr>
              <a:defRPr/>
            </a:pPr>
            <a:r>
              <a:rPr lang="en-US" smtClean="0"/>
              <a:t>Don McClain</a:t>
            </a:r>
            <a:endParaRPr lang="en-US"/>
          </a:p>
        </p:txBody>
      </p:sp>
      <p:sp>
        <p:nvSpPr>
          <p:cNvPr id="13" name="Slide Number Placeholder 12"/>
          <p:cNvSpPr>
            <a:spLocks noGrp="1"/>
          </p:cNvSpPr>
          <p:nvPr>
            <p:ph type="sldNum" sz="quarter" idx="12"/>
          </p:nvPr>
        </p:nvSpPr>
        <p:spPr/>
        <p:txBody>
          <a:bodyPr/>
          <a:lstStyle/>
          <a:p>
            <a:pPr>
              <a:defRPr/>
            </a:pPr>
            <a:fld id="{63D79BE8-D8DB-4537-AF7F-538628B31DC1}" type="slidenum">
              <a:rPr lang="en-US" smtClean="0"/>
              <a:pPr>
                <a:defRPr/>
              </a:pPr>
              <a:t>6</a:t>
            </a:fld>
            <a:endParaRPr lang="en-US"/>
          </a:p>
        </p:txBody>
      </p:sp>
      <p:sp>
        <p:nvSpPr>
          <p:cNvPr id="14" name="Footer Placeholder 13"/>
          <p:cNvSpPr>
            <a:spLocks noGrp="1"/>
          </p:cNvSpPr>
          <p:nvPr>
            <p:ph type="ftr" sz="quarter" idx="11"/>
          </p:nvPr>
        </p:nvSpPr>
        <p:spPr/>
        <p:txBody>
          <a:bodyPr/>
          <a:lstStyle/>
          <a:p>
            <a:pPr>
              <a:defRPr/>
            </a:pPr>
            <a:r>
              <a:rPr lang="en-US" smtClean="0"/>
              <a:t>W. 65th St. church of Christ / March 15, 2009</a:t>
            </a:r>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8683">
                                            <p:txEl>
                                              <p:pRg st="1" end="1"/>
                                            </p:txEl>
                                          </p:spTgt>
                                        </p:tgtEl>
                                        <p:attrNameLst>
                                          <p:attrName>style.visibility</p:attrName>
                                        </p:attrNameLst>
                                      </p:cBhvr>
                                      <p:to>
                                        <p:strVal val="visible"/>
                                      </p:to>
                                    </p:set>
                                    <p:animEffect transition="in" filter="randombar(horizontal)">
                                      <p:cBhvr>
                                        <p:cTn id="7" dur="500"/>
                                        <p:tgtEl>
                                          <p:spTgt spid="286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8683">
                                            <p:txEl>
                                              <p:pRg st="2" end="2"/>
                                            </p:txEl>
                                          </p:spTgt>
                                        </p:tgtEl>
                                        <p:attrNameLst>
                                          <p:attrName>style.visibility</p:attrName>
                                        </p:attrNameLst>
                                      </p:cBhvr>
                                      <p:to>
                                        <p:strVal val="visible"/>
                                      </p:to>
                                    </p:set>
                                    <p:animEffect transition="in" filter="randombar(horizontal)">
                                      <p:cBhvr>
                                        <p:cTn id="12" dur="500"/>
                                        <p:tgtEl>
                                          <p:spTgt spid="286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8683">
                                            <p:txEl>
                                              <p:pRg st="3" end="3"/>
                                            </p:txEl>
                                          </p:spTgt>
                                        </p:tgtEl>
                                        <p:attrNameLst>
                                          <p:attrName>style.visibility</p:attrName>
                                        </p:attrNameLst>
                                      </p:cBhvr>
                                      <p:to>
                                        <p:strVal val="visible"/>
                                      </p:to>
                                    </p:set>
                                    <p:animEffect transition="in" filter="randombar(horizontal)">
                                      <p:cBhvr>
                                        <p:cTn id="17" dur="500"/>
                                        <p:tgtEl>
                                          <p:spTgt spid="28683">
                                            <p:txEl>
                                              <p:pRg st="3" end="3"/>
                                            </p:txEl>
                                          </p:spTgt>
                                        </p:tgtEl>
                                      </p:cBhvr>
                                    </p:animEffect>
                                  </p:childTnLst>
                                </p:cTn>
                              </p:par>
                              <p:par>
                                <p:cTn id="18" presetID="53" presetClass="entr" presetSubtype="0" fill="hold" nodeType="withEffect">
                                  <p:stCondLst>
                                    <p:cond delay="0"/>
                                  </p:stCondLst>
                                  <p:childTnLst>
                                    <p:set>
                                      <p:cBhvr>
                                        <p:cTn id="19" dur="1" fill="hold">
                                          <p:stCondLst>
                                            <p:cond delay="0"/>
                                          </p:stCondLst>
                                        </p:cTn>
                                        <p:tgtEl>
                                          <p:spTgt spid="8195"/>
                                        </p:tgtEl>
                                        <p:attrNameLst>
                                          <p:attrName>style.visibility</p:attrName>
                                        </p:attrNameLst>
                                      </p:cBhvr>
                                      <p:to>
                                        <p:strVal val="visible"/>
                                      </p:to>
                                    </p:set>
                                    <p:anim calcmode="lin" valueType="num">
                                      <p:cBhvr>
                                        <p:cTn id="20" dur="500" fill="hold"/>
                                        <p:tgtEl>
                                          <p:spTgt spid="8195"/>
                                        </p:tgtEl>
                                        <p:attrNameLst>
                                          <p:attrName>ppt_w</p:attrName>
                                        </p:attrNameLst>
                                      </p:cBhvr>
                                      <p:tavLst>
                                        <p:tav tm="0">
                                          <p:val>
                                            <p:fltVal val="0"/>
                                          </p:val>
                                        </p:tav>
                                        <p:tav tm="100000">
                                          <p:val>
                                            <p:strVal val="#ppt_w"/>
                                          </p:val>
                                        </p:tav>
                                      </p:tavLst>
                                    </p:anim>
                                    <p:anim calcmode="lin" valueType="num">
                                      <p:cBhvr>
                                        <p:cTn id="21" dur="500" fill="hold"/>
                                        <p:tgtEl>
                                          <p:spTgt spid="8195"/>
                                        </p:tgtEl>
                                        <p:attrNameLst>
                                          <p:attrName>ppt_h</p:attrName>
                                        </p:attrNameLst>
                                      </p:cBhvr>
                                      <p:tavLst>
                                        <p:tav tm="0">
                                          <p:val>
                                            <p:fltVal val="0"/>
                                          </p:val>
                                        </p:tav>
                                        <p:tav tm="100000">
                                          <p:val>
                                            <p:strVal val="#ppt_h"/>
                                          </p:val>
                                        </p:tav>
                                      </p:tavLst>
                                    </p:anim>
                                    <p:animEffect transition="in" filter="fade">
                                      <p:cBhvr>
                                        <p:cTn id="22" dur="500"/>
                                        <p:tgtEl>
                                          <p:spTgt spid="8195"/>
                                        </p:tgtEl>
                                      </p:cBhvr>
                                    </p:animEffect>
                                  </p:childTnLst>
                                </p:cTn>
                              </p:par>
                              <p:par>
                                <p:cTn id="23" presetID="53" presetClass="entr" presetSubtype="0" fill="hold" grpId="0" nodeType="withEffect">
                                  <p:stCondLst>
                                    <p:cond delay="0"/>
                                  </p:stCondLst>
                                  <p:childTnLst>
                                    <p:set>
                                      <p:cBhvr>
                                        <p:cTn id="24" dur="1" fill="hold">
                                          <p:stCondLst>
                                            <p:cond delay="0"/>
                                          </p:stCondLst>
                                        </p:cTn>
                                        <p:tgtEl>
                                          <p:spTgt spid="28686"/>
                                        </p:tgtEl>
                                        <p:attrNameLst>
                                          <p:attrName>style.visibility</p:attrName>
                                        </p:attrNameLst>
                                      </p:cBhvr>
                                      <p:to>
                                        <p:strVal val="visible"/>
                                      </p:to>
                                    </p:set>
                                    <p:anim calcmode="lin" valueType="num">
                                      <p:cBhvr>
                                        <p:cTn id="25" dur="500" fill="hold"/>
                                        <p:tgtEl>
                                          <p:spTgt spid="28686"/>
                                        </p:tgtEl>
                                        <p:attrNameLst>
                                          <p:attrName>ppt_w</p:attrName>
                                        </p:attrNameLst>
                                      </p:cBhvr>
                                      <p:tavLst>
                                        <p:tav tm="0">
                                          <p:val>
                                            <p:fltVal val="0"/>
                                          </p:val>
                                        </p:tav>
                                        <p:tav tm="100000">
                                          <p:val>
                                            <p:strVal val="#ppt_w"/>
                                          </p:val>
                                        </p:tav>
                                      </p:tavLst>
                                    </p:anim>
                                    <p:anim calcmode="lin" valueType="num">
                                      <p:cBhvr>
                                        <p:cTn id="26" dur="500" fill="hold"/>
                                        <p:tgtEl>
                                          <p:spTgt spid="28686"/>
                                        </p:tgtEl>
                                        <p:attrNameLst>
                                          <p:attrName>ppt_h</p:attrName>
                                        </p:attrNameLst>
                                      </p:cBhvr>
                                      <p:tavLst>
                                        <p:tav tm="0">
                                          <p:val>
                                            <p:fltVal val="0"/>
                                          </p:val>
                                        </p:tav>
                                        <p:tav tm="100000">
                                          <p:val>
                                            <p:strVal val="#ppt_h"/>
                                          </p:val>
                                        </p:tav>
                                      </p:tavLst>
                                    </p:anim>
                                    <p:animEffect transition="in" filter="fade">
                                      <p:cBhvr>
                                        <p:cTn id="27" dur="500"/>
                                        <p:tgtEl>
                                          <p:spTgt spid="28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a:srcRect/>
          <a:stretch>
            <a:fillRect/>
          </a:stretch>
        </p:blipFill>
        <p:spPr bwMode="auto">
          <a:xfrm>
            <a:off x="4724400" y="1524000"/>
            <a:ext cx="4419600" cy="5334000"/>
          </a:xfrm>
          <a:prstGeom prst="rect">
            <a:avLst/>
          </a:prstGeom>
          <a:noFill/>
          <a:ln w="9525">
            <a:noFill/>
            <a:miter lim="800000"/>
            <a:headEnd/>
            <a:tailEnd/>
          </a:ln>
        </p:spPr>
      </p:pic>
      <p:sp>
        <p:nvSpPr>
          <p:cNvPr id="33799" name="Text Box 7"/>
          <p:cNvSpPr txBox="1">
            <a:spLocks noChangeArrowheads="1"/>
          </p:cNvSpPr>
          <p:nvPr/>
        </p:nvSpPr>
        <p:spPr bwMode="auto">
          <a:xfrm>
            <a:off x="5181600" y="1981200"/>
            <a:ext cx="3505200" cy="3803650"/>
          </a:xfrm>
          <a:prstGeom prst="rect">
            <a:avLst/>
          </a:prstGeom>
          <a:noFill/>
          <a:ln w="9525">
            <a:noFill/>
            <a:miter lim="800000"/>
            <a:headEnd/>
            <a:tailEnd/>
          </a:ln>
          <a:effectLst/>
        </p:spPr>
        <p:txBody>
          <a:bodyPr>
            <a:spAutoFit/>
          </a:bodyPr>
          <a:lstStyle/>
          <a:p>
            <a:pPr algn="ctr" eaLnBrk="1" hangingPunct="1">
              <a:spcBef>
                <a:spcPct val="35000"/>
              </a:spcBef>
              <a:defRPr/>
            </a:pPr>
            <a:r>
              <a:rPr lang="en-US" sz="2600">
                <a:solidFill>
                  <a:srgbClr val="000000"/>
                </a:solidFill>
                <a:effectLst>
                  <a:outerShdw blurRad="38100" dist="38100" dir="2700000" algn="tl">
                    <a:srgbClr val="FFFFFF"/>
                  </a:outerShdw>
                </a:effectLst>
                <a:latin typeface="Berlin Sans FB Demi" pitchFamily="34" charset="0"/>
              </a:rPr>
              <a:t>Romans 12:2 (NKJV)</a:t>
            </a:r>
            <a:endParaRPr lang="en-US" sz="2600">
              <a:solidFill>
                <a:srgbClr val="000000"/>
              </a:solidFill>
              <a:effectLst>
                <a:outerShdw blurRad="38100" dist="38100" dir="2700000" algn="tl">
                  <a:srgbClr val="FFFFFF"/>
                </a:outerShdw>
              </a:effectLst>
              <a:latin typeface="Times New Roman" pitchFamily="18" charset="0"/>
            </a:endParaRPr>
          </a:p>
          <a:p>
            <a:pPr algn="ctr" eaLnBrk="1" hangingPunct="1">
              <a:spcBef>
                <a:spcPct val="35000"/>
              </a:spcBef>
              <a:defRPr/>
            </a:pPr>
            <a:r>
              <a:rPr lang="en-US" sz="2600" baseline="30000">
                <a:solidFill>
                  <a:srgbClr val="000000"/>
                </a:solidFill>
                <a:effectLst>
                  <a:outerShdw blurRad="38100" dist="38100" dir="2700000" algn="tl">
                    <a:srgbClr val="FFFFFF"/>
                  </a:outerShdw>
                </a:effectLst>
                <a:latin typeface="Times New Roman" pitchFamily="18" charset="0"/>
              </a:rPr>
              <a:t>2 </a:t>
            </a:r>
            <a:r>
              <a:rPr lang="en-US" sz="2600">
                <a:solidFill>
                  <a:srgbClr val="000000"/>
                </a:solidFill>
                <a:effectLst>
                  <a:outerShdw blurRad="38100" dist="38100" dir="2700000" algn="tl">
                    <a:srgbClr val="FFFFFF"/>
                  </a:outerShdw>
                </a:effectLst>
                <a:latin typeface="Times New Roman" pitchFamily="18" charset="0"/>
              </a:rPr>
              <a:t>And do not be conformed to this world, but be transformed by the renewing of your mind, that you may prove what </a:t>
            </a:r>
            <a:r>
              <a:rPr lang="en-US" sz="2600" i="1">
                <a:solidFill>
                  <a:srgbClr val="000000"/>
                </a:solidFill>
                <a:effectLst>
                  <a:outerShdw blurRad="38100" dist="38100" dir="2700000" algn="tl">
                    <a:srgbClr val="FFFFFF"/>
                  </a:outerShdw>
                </a:effectLst>
                <a:latin typeface="Times New Roman" pitchFamily="18" charset="0"/>
              </a:rPr>
              <a:t>is</a:t>
            </a:r>
            <a:r>
              <a:rPr lang="en-US" sz="2600">
                <a:solidFill>
                  <a:srgbClr val="000000"/>
                </a:solidFill>
                <a:effectLst>
                  <a:outerShdw blurRad="38100" dist="38100" dir="2700000" algn="tl">
                    <a:srgbClr val="FFFFFF"/>
                  </a:outerShdw>
                </a:effectLst>
                <a:latin typeface="Times New Roman" pitchFamily="18" charset="0"/>
              </a:rPr>
              <a:t> that good and acceptable and perfect will of God.</a:t>
            </a:r>
          </a:p>
        </p:txBody>
      </p:sp>
      <p:sp>
        <p:nvSpPr>
          <p:cNvPr id="8" name="TextBox 7"/>
          <p:cNvSpPr txBox="1"/>
          <p:nvPr/>
        </p:nvSpPr>
        <p:spPr>
          <a:xfrm>
            <a:off x="152400" y="152400"/>
            <a:ext cx="6172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solidFill>
                  <a:srgbClr val="BEE395"/>
                </a:solidFill>
                <a:effectLst>
                  <a:glow rad="101600">
                    <a:srgbClr val="000000">
                      <a:alpha val="60000"/>
                    </a:srgbClr>
                  </a:glow>
                  <a:outerShdw blurRad="50800" dist="39000" dir="5460000" algn="tl">
                    <a:srgbClr val="000000">
                      <a:alpha val="38000"/>
                    </a:srgbClr>
                  </a:outerShdw>
                </a:effectLst>
                <a:latin typeface="Pythagoras" pitchFamily="2" charset="0"/>
              </a:rPr>
              <a:t>Dealing With Worldliness</a:t>
            </a:r>
            <a:endParaRPr lang="en-US" sz="4000" b="1" dirty="0">
              <a:ln w="11430"/>
              <a:solidFill>
                <a:srgbClr val="BEE395"/>
              </a:solidFill>
              <a:effectLst>
                <a:glow rad="101600">
                  <a:srgbClr val="000000">
                    <a:alpha val="60000"/>
                  </a:srgbClr>
                </a:glow>
                <a:outerShdw blurRad="50800" dist="39000" dir="5460000" algn="tl">
                  <a:srgbClr val="000000">
                    <a:alpha val="38000"/>
                  </a:srgbClr>
                </a:outerShdw>
              </a:effectLst>
              <a:latin typeface="Pythagoras" pitchFamily="2" charset="0"/>
            </a:endParaRPr>
          </a:p>
        </p:txBody>
      </p:sp>
      <p:sp>
        <p:nvSpPr>
          <p:cNvPr id="10" name="TextBox 9"/>
          <p:cNvSpPr txBox="1"/>
          <p:nvPr/>
        </p:nvSpPr>
        <p:spPr>
          <a:xfrm>
            <a:off x="0" y="838200"/>
            <a:ext cx="9144000" cy="1107996"/>
          </a:xfrm>
          <a:prstGeom prst="rect">
            <a:avLst/>
          </a:prstGeom>
          <a:noFill/>
        </p:spPr>
        <p:txBody>
          <a:bodyPr wrap="square" rtlCol="0">
            <a:spAutoFit/>
            <a:scene3d>
              <a:camera prst="orthographicFront"/>
              <a:lightRig rig="soft" dir="t">
                <a:rot lat="0" lon="0" rev="10800000"/>
              </a:lightRig>
            </a:scene3d>
            <a:sp3d extrusionH="57150">
              <a:bevelT w="27940" h="12700"/>
              <a:contourClr>
                <a:srgbClr val="DDDDDD"/>
              </a:contourClr>
            </a:sp3d>
          </a:bodyPr>
          <a:lstStyle/>
          <a:p>
            <a:pPr algn="ctr"/>
            <a:r>
              <a:rPr lang="en-US" sz="6600" b="1" spc="150" dirty="0" smtClean="0">
                <a:ln w="11430"/>
                <a:solidFill>
                  <a:srgbClr val="339966"/>
                </a:solidFill>
                <a:effectLst>
                  <a:outerShdw blurRad="60007" dist="310007" dir="7680000" sy="30000" kx="1300200" algn="ctr" rotWithShape="0">
                    <a:prstClr val="black">
                      <a:alpha val="32000"/>
                    </a:prstClr>
                  </a:outerShdw>
                </a:effectLst>
                <a:latin typeface="Rage Italic" pitchFamily="66" charset="0"/>
              </a:rPr>
              <a:t>What Is Worldliness?</a:t>
            </a:r>
            <a:endParaRPr lang="en-US" sz="6600" b="1" spc="150" dirty="0">
              <a:ln w="11430"/>
              <a:solidFill>
                <a:srgbClr val="339966"/>
              </a:solidFill>
              <a:effectLst>
                <a:outerShdw blurRad="60007" dist="310007" dir="7680000" sy="30000" kx="1300200" algn="ctr" rotWithShape="0">
                  <a:prstClr val="black">
                    <a:alpha val="32000"/>
                  </a:prstClr>
                </a:outerShdw>
              </a:effectLst>
              <a:latin typeface="Rage Italic" pitchFamily="66" charset="0"/>
            </a:endParaRPr>
          </a:p>
        </p:txBody>
      </p:sp>
      <p:sp>
        <p:nvSpPr>
          <p:cNvPr id="11" name="Round Diagonal Corner Rectangle 10"/>
          <p:cNvSpPr/>
          <p:nvPr/>
        </p:nvSpPr>
        <p:spPr bwMode="auto">
          <a:xfrm>
            <a:off x="152400" y="1828800"/>
            <a:ext cx="4648200" cy="4648200"/>
          </a:xfrm>
          <a:prstGeom prst="round2DiagRect">
            <a:avLst/>
          </a:prstGeom>
          <a:solidFill>
            <a:schemeClr val="accent3">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
        <p:nvSpPr>
          <p:cNvPr id="12" name="Text Box 11"/>
          <p:cNvSpPr txBox="1">
            <a:spLocks noChangeArrowheads="1"/>
          </p:cNvSpPr>
          <p:nvPr/>
        </p:nvSpPr>
        <p:spPr bwMode="auto">
          <a:xfrm>
            <a:off x="304800" y="1905000"/>
            <a:ext cx="4572000" cy="4487382"/>
          </a:xfrm>
          <a:prstGeom prst="rect">
            <a:avLst/>
          </a:prstGeom>
          <a:noFill/>
          <a:ln w="9525">
            <a:noFill/>
            <a:miter lim="800000"/>
            <a:headEnd/>
            <a:tailEnd/>
          </a:ln>
          <a:effectLst/>
        </p:spPr>
        <p:txBody>
          <a:bodyPr wrap="square">
            <a:spAutoFit/>
          </a:bodyPr>
          <a:lstStyle/>
          <a:p>
            <a:pPr marL="457200" indent="-457200">
              <a:spcBef>
                <a:spcPct val="40000"/>
              </a:spcBef>
              <a:buClr>
                <a:srgbClr val="339966"/>
              </a:buClr>
              <a:buFont typeface="Wingdings 2" pitchFamily="18" charset="2"/>
              <a:buChar char="ö"/>
              <a:defRPr/>
            </a:pPr>
            <a:r>
              <a:rPr lang="en-US" sz="2800" dirty="0">
                <a:solidFill>
                  <a:srgbClr val="000000"/>
                </a:solidFill>
                <a:effectLst>
                  <a:outerShdw blurRad="60007" dist="310007" dir="7680000" sy="30000" kx="1300200" algn="ctr" rotWithShape="0">
                    <a:prstClr val="black">
                      <a:alpha val="32000"/>
                    </a:prstClr>
                  </a:outerShdw>
                </a:effectLst>
                <a:latin typeface="Book Antiqua" pitchFamily="18" charset="0"/>
              </a:rPr>
              <a:t>Participation in sin – sphere of iniquity</a:t>
            </a:r>
          </a:p>
          <a:p>
            <a:pPr marL="457200" indent="-457200">
              <a:spcBef>
                <a:spcPct val="40000"/>
              </a:spcBef>
              <a:buClr>
                <a:srgbClr val="339966"/>
              </a:buClr>
              <a:buFont typeface="Wingdings 2" pitchFamily="18" charset="2"/>
              <a:buChar char="ö"/>
              <a:defRPr/>
            </a:pPr>
            <a:r>
              <a:rPr lang="en-US" sz="2800" dirty="0">
                <a:solidFill>
                  <a:srgbClr val="000000"/>
                </a:solidFill>
                <a:effectLst>
                  <a:outerShdw blurRad="60007" dist="310007" dir="7680000" sy="30000" kx="1300200" algn="ctr" rotWithShape="0">
                    <a:prstClr val="black">
                      <a:alpha val="32000"/>
                    </a:prstClr>
                  </a:outerShdw>
                </a:effectLst>
                <a:latin typeface="Book Antiqua" pitchFamily="18" charset="0"/>
              </a:rPr>
              <a:t>Given to a life of following passions</a:t>
            </a:r>
          </a:p>
          <a:p>
            <a:pPr marL="457200" indent="-457200">
              <a:spcBef>
                <a:spcPct val="40000"/>
              </a:spcBef>
              <a:buClr>
                <a:srgbClr val="339966"/>
              </a:buClr>
              <a:buFont typeface="Wingdings 2" pitchFamily="18" charset="2"/>
              <a:buChar char="ö"/>
              <a:defRPr/>
            </a:pPr>
            <a:r>
              <a:rPr lang="en-US" sz="2800" dirty="0">
                <a:solidFill>
                  <a:srgbClr val="000000"/>
                </a:solidFill>
                <a:effectLst>
                  <a:outerShdw blurRad="60007" dist="310007" dir="7680000" sy="30000" kx="1300200" algn="ctr" rotWithShape="0">
                    <a:prstClr val="black">
                      <a:alpha val="32000"/>
                    </a:prstClr>
                  </a:outerShdw>
                </a:effectLst>
                <a:latin typeface="Book Antiqua" pitchFamily="18" charset="0"/>
              </a:rPr>
              <a:t>Living like the world – not separate</a:t>
            </a:r>
          </a:p>
          <a:p>
            <a:pPr marL="457200" indent="-457200">
              <a:spcBef>
                <a:spcPct val="40000"/>
              </a:spcBef>
              <a:buClr>
                <a:srgbClr val="339966"/>
              </a:buClr>
              <a:buFont typeface="Wingdings 2" pitchFamily="18" charset="2"/>
              <a:buChar char="ö"/>
              <a:defRPr/>
            </a:pPr>
            <a:r>
              <a:rPr lang="en-US" sz="2800" dirty="0">
                <a:solidFill>
                  <a:srgbClr val="000000"/>
                </a:solidFill>
                <a:effectLst>
                  <a:outerShdw blurRad="60007" dist="310007" dir="7680000" sy="30000" kx="1300200" algn="ctr" rotWithShape="0">
                    <a:prstClr val="black">
                      <a:alpha val="32000"/>
                    </a:prstClr>
                  </a:outerShdw>
                </a:effectLst>
                <a:latin typeface="Book Antiqua" pitchFamily="18" charset="0"/>
              </a:rPr>
              <a:t>Living a life devoted to the temporal – a secular life - not spiritual</a:t>
            </a:r>
          </a:p>
        </p:txBody>
      </p:sp>
      <p:sp>
        <p:nvSpPr>
          <p:cNvPr id="13" name="Date Placeholder 12"/>
          <p:cNvSpPr>
            <a:spLocks noGrp="1"/>
          </p:cNvSpPr>
          <p:nvPr>
            <p:ph type="dt" sz="half" idx="10"/>
          </p:nvPr>
        </p:nvSpPr>
        <p:spPr/>
        <p:txBody>
          <a:bodyPr/>
          <a:lstStyle/>
          <a:p>
            <a:pPr>
              <a:defRPr/>
            </a:pPr>
            <a:r>
              <a:rPr lang="en-US" smtClean="0"/>
              <a:t>Don McClain</a:t>
            </a:r>
            <a:endParaRPr lang="en-US"/>
          </a:p>
        </p:txBody>
      </p:sp>
      <p:sp>
        <p:nvSpPr>
          <p:cNvPr id="14" name="Slide Number Placeholder 13"/>
          <p:cNvSpPr>
            <a:spLocks noGrp="1"/>
          </p:cNvSpPr>
          <p:nvPr>
            <p:ph type="sldNum" sz="quarter" idx="12"/>
          </p:nvPr>
        </p:nvSpPr>
        <p:spPr/>
        <p:txBody>
          <a:bodyPr/>
          <a:lstStyle/>
          <a:p>
            <a:pPr>
              <a:defRPr/>
            </a:pPr>
            <a:fld id="{63D79BE8-D8DB-4537-AF7F-538628B31DC1}" type="slidenum">
              <a:rPr lang="en-US" smtClean="0"/>
              <a:pPr>
                <a:defRPr/>
              </a:pPr>
              <a:t>7</a:t>
            </a:fld>
            <a:endParaRPr lang="en-US"/>
          </a:p>
        </p:txBody>
      </p:sp>
      <p:sp>
        <p:nvSpPr>
          <p:cNvPr id="15" name="Footer Placeholder 14"/>
          <p:cNvSpPr>
            <a:spLocks noGrp="1"/>
          </p:cNvSpPr>
          <p:nvPr>
            <p:ph type="ftr" sz="quarter" idx="11"/>
          </p:nvPr>
        </p:nvSpPr>
        <p:spPr/>
        <p:txBody>
          <a:bodyPr/>
          <a:lstStyle/>
          <a:p>
            <a:pPr>
              <a:defRPr/>
            </a:pPr>
            <a:r>
              <a:rPr lang="en-US" smtClean="0"/>
              <a:t>W. 65th St. church of Christ / March 15, 2009</a:t>
            </a:r>
            <a:endParaRPr lang="en-US"/>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srcRect/>
          <a:stretch>
            <a:fillRect/>
          </a:stretch>
        </p:blipFill>
        <p:spPr bwMode="auto">
          <a:xfrm>
            <a:off x="4724400" y="1524000"/>
            <a:ext cx="4419600" cy="5334000"/>
          </a:xfrm>
          <a:prstGeom prst="rect">
            <a:avLst/>
          </a:prstGeom>
          <a:noFill/>
          <a:ln w="9525">
            <a:noFill/>
            <a:miter lim="800000"/>
            <a:headEnd/>
            <a:tailEnd/>
          </a:ln>
        </p:spPr>
      </p:pic>
      <p:sp>
        <p:nvSpPr>
          <p:cNvPr id="34823" name="Text Box 7"/>
          <p:cNvSpPr txBox="1">
            <a:spLocks noChangeArrowheads="1"/>
          </p:cNvSpPr>
          <p:nvPr/>
        </p:nvSpPr>
        <p:spPr bwMode="auto">
          <a:xfrm>
            <a:off x="5105400" y="1968500"/>
            <a:ext cx="3581400" cy="3670300"/>
          </a:xfrm>
          <a:prstGeom prst="rect">
            <a:avLst/>
          </a:prstGeom>
          <a:noFill/>
          <a:ln w="9525">
            <a:noFill/>
            <a:miter lim="800000"/>
            <a:headEnd/>
            <a:tailEnd/>
          </a:ln>
          <a:effectLst/>
        </p:spPr>
        <p:txBody>
          <a:bodyPr>
            <a:spAutoFit/>
          </a:bodyPr>
          <a:lstStyle/>
          <a:p>
            <a:pPr algn="ctr" eaLnBrk="1" hangingPunct="1">
              <a:spcBef>
                <a:spcPct val="35000"/>
              </a:spcBef>
              <a:defRPr/>
            </a:pPr>
            <a:r>
              <a:rPr lang="en-US" sz="2600">
                <a:solidFill>
                  <a:srgbClr val="000000"/>
                </a:solidFill>
                <a:effectLst>
                  <a:outerShdw blurRad="38100" dist="38100" dir="2700000" algn="tl">
                    <a:srgbClr val="FFFFFF"/>
                  </a:outerShdw>
                </a:effectLst>
                <a:latin typeface="Berlin Sans FB Demi" pitchFamily="34" charset="0"/>
              </a:rPr>
              <a:t>James 4:4 (NKJV)</a:t>
            </a:r>
            <a:endParaRPr lang="en-US" sz="2600" b="1">
              <a:solidFill>
                <a:srgbClr val="000000"/>
              </a:solidFill>
              <a:effectLst>
                <a:outerShdw blurRad="38100" dist="38100" dir="2700000" algn="tl">
                  <a:srgbClr val="FFFFFF"/>
                </a:outerShdw>
              </a:effectLst>
              <a:latin typeface="Times New Roman" pitchFamily="18" charset="0"/>
            </a:endParaRPr>
          </a:p>
          <a:p>
            <a:pPr algn="ctr" eaLnBrk="1" hangingPunct="1">
              <a:spcBef>
                <a:spcPct val="35000"/>
              </a:spcBef>
              <a:defRPr/>
            </a:pPr>
            <a:r>
              <a:rPr lang="en-US" sz="2500" baseline="30000">
                <a:solidFill>
                  <a:srgbClr val="000000"/>
                </a:solidFill>
                <a:effectLst>
                  <a:outerShdw blurRad="38100" dist="38100" dir="2700000" algn="tl">
                    <a:srgbClr val="FFFFFF"/>
                  </a:outerShdw>
                </a:effectLst>
                <a:latin typeface="Times New Roman" pitchFamily="18" charset="0"/>
              </a:rPr>
              <a:t>4 </a:t>
            </a:r>
            <a:r>
              <a:rPr lang="en-US" sz="2500">
                <a:solidFill>
                  <a:srgbClr val="000000"/>
                </a:solidFill>
                <a:effectLst>
                  <a:outerShdw blurRad="38100" dist="38100" dir="2700000" algn="tl">
                    <a:srgbClr val="FFFFFF"/>
                  </a:outerShdw>
                </a:effectLst>
                <a:latin typeface="Times New Roman" pitchFamily="18" charset="0"/>
              </a:rPr>
              <a:t>Adulterers and adulteresses! Do you not know that friendship with the world is enmity with God? Whoever therefore wants to be a friend of the world makes himself an enemy of God.</a:t>
            </a:r>
          </a:p>
        </p:txBody>
      </p:sp>
      <p:sp>
        <p:nvSpPr>
          <p:cNvPr id="8" name="TextBox 7"/>
          <p:cNvSpPr txBox="1"/>
          <p:nvPr/>
        </p:nvSpPr>
        <p:spPr>
          <a:xfrm>
            <a:off x="152400" y="152400"/>
            <a:ext cx="6172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solidFill>
                  <a:srgbClr val="BEE395"/>
                </a:solidFill>
                <a:effectLst>
                  <a:glow rad="101600">
                    <a:srgbClr val="000000">
                      <a:alpha val="60000"/>
                    </a:srgbClr>
                  </a:glow>
                  <a:outerShdw blurRad="50800" dist="39000" dir="5460000" algn="tl">
                    <a:srgbClr val="000000">
                      <a:alpha val="38000"/>
                    </a:srgbClr>
                  </a:outerShdw>
                </a:effectLst>
                <a:latin typeface="Pythagoras" pitchFamily="2" charset="0"/>
              </a:rPr>
              <a:t>Dealing With Worldliness</a:t>
            </a:r>
            <a:endParaRPr lang="en-US" sz="4000" b="1" dirty="0">
              <a:ln w="11430"/>
              <a:solidFill>
                <a:srgbClr val="BEE395"/>
              </a:solidFill>
              <a:effectLst>
                <a:glow rad="101600">
                  <a:srgbClr val="000000">
                    <a:alpha val="60000"/>
                  </a:srgbClr>
                </a:glow>
                <a:outerShdw blurRad="50800" dist="39000" dir="5460000" algn="tl">
                  <a:srgbClr val="000000">
                    <a:alpha val="38000"/>
                  </a:srgbClr>
                </a:outerShdw>
              </a:effectLst>
              <a:latin typeface="Pythagoras" pitchFamily="2" charset="0"/>
            </a:endParaRPr>
          </a:p>
        </p:txBody>
      </p:sp>
      <p:sp>
        <p:nvSpPr>
          <p:cNvPr id="10" name="TextBox 9"/>
          <p:cNvSpPr txBox="1"/>
          <p:nvPr/>
        </p:nvSpPr>
        <p:spPr>
          <a:xfrm>
            <a:off x="0" y="838200"/>
            <a:ext cx="9144000" cy="1107996"/>
          </a:xfrm>
          <a:prstGeom prst="rect">
            <a:avLst/>
          </a:prstGeom>
          <a:noFill/>
        </p:spPr>
        <p:txBody>
          <a:bodyPr wrap="square" rtlCol="0">
            <a:spAutoFit/>
            <a:scene3d>
              <a:camera prst="orthographicFront"/>
              <a:lightRig rig="soft" dir="t">
                <a:rot lat="0" lon="0" rev="10800000"/>
              </a:lightRig>
            </a:scene3d>
            <a:sp3d extrusionH="57150">
              <a:bevelT w="27940" h="12700"/>
              <a:contourClr>
                <a:srgbClr val="DDDDDD"/>
              </a:contourClr>
            </a:sp3d>
          </a:bodyPr>
          <a:lstStyle/>
          <a:p>
            <a:pPr algn="ctr"/>
            <a:r>
              <a:rPr lang="en-US" sz="6600" b="1" spc="150" dirty="0" smtClean="0">
                <a:ln w="11430"/>
                <a:solidFill>
                  <a:srgbClr val="339966"/>
                </a:solidFill>
                <a:effectLst>
                  <a:outerShdw blurRad="60007" dist="310007" dir="7680000" sy="30000" kx="1300200" algn="ctr" rotWithShape="0">
                    <a:prstClr val="black">
                      <a:alpha val="32000"/>
                    </a:prstClr>
                  </a:outerShdw>
                </a:effectLst>
                <a:latin typeface="Rage Italic" pitchFamily="66" charset="0"/>
              </a:rPr>
              <a:t>What Is Worldliness?</a:t>
            </a:r>
            <a:endParaRPr lang="en-US" sz="6600" b="1" spc="150" dirty="0">
              <a:ln w="11430"/>
              <a:solidFill>
                <a:srgbClr val="339966"/>
              </a:solidFill>
              <a:effectLst>
                <a:outerShdw blurRad="60007" dist="310007" dir="7680000" sy="30000" kx="1300200" algn="ctr" rotWithShape="0">
                  <a:prstClr val="black">
                    <a:alpha val="32000"/>
                  </a:prstClr>
                </a:outerShdw>
              </a:effectLst>
              <a:latin typeface="Rage Italic" pitchFamily="66" charset="0"/>
            </a:endParaRPr>
          </a:p>
        </p:txBody>
      </p:sp>
      <p:sp>
        <p:nvSpPr>
          <p:cNvPr id="11" name="Round Diagonal Corner Rectangle 10"/>
          <p:cNvSpPr/>
          <p:nvPr/>
        </p:nvSpPr>
        <p:spPr bwMode="auto">
          <a:xfrm>
            <a:off x="152400" y="1828800"/>
            <a:ext cx="4648200" cy="4648200"/>
          </a:xfrm>
          <a:prstGeom prst="round2DiagRect">
            <a:avLst/>
          </a:prstGeom>
          <a:solidFill>
            <a:schemeClr val="accent3">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
        <p:nvSpPr>
          <p:cNvPr id="12" name="Text Box 11"/>
          <p:cNvSpPr txBox="1">
            <a:spLocks noChangeArrowheads="1"/>
          </p:cNvSpPr>
          <p:nvPr/>
        </p:nvSpPr>
        <p:spPr bwMode="auto">
          <a:xfrm>
            <a:off x="304800" y="1905000"/>
            <a:ext cx="4572000" cy="4487382"/>
          </a:xfrm>
          <a:prstGeom prst="rect">
            <a:avLst/>
          </a:prstGeom>
          <a:noFill/>
          <a:ln w="9525">
            <a:noFill/>
            <a:miter lim="800000"/>
            <a:headEnd/>
            <a:tailEnd/>
          </a:ln>
          <a:effectLst/>
        </p:spPr>
        <p:txBody>
          <a:bodyPr wrap="square">
            <a:spAutoFit/>
          </a:bodyPr>
          <a:lstStyle/>
          <a:p>
            <a:pPr marL="457200" indent="-457200">
              <a:spcBef>
                <a:spcPct val="40000"/>
              </a:spcBef>
              <a:buClr>
                <a:srgbClr val="339966"/>
              </a:buClr>
              <a:buFont typeface="Wingdings 2" pitchFamily="18" charset="2"/>
              <a:buChar char="ö"/>
              <a:defRPr/>
            </a:pPr>
            <a:r>
              <a:rPr lang="en-US" sz="2800" dirty="0">
                <a:solidFill>
                  <a:srgbClr val="000000"/>
                </a:solidFill>
                <a:effectLst>
                  <a:outerShdw blurRad="60007" dist="310007" dir="7680000" sy="30000" kx="1300200" algn="ctr" rotWithShape="0">
                    <a:prstClr val="black">
                      <a:alpha val="32000"/>
                    </a:prstClr>
                  </a:outerShdw>
                </a:effectLst>
                <a:latin typeface="Book Antiqua" pitchFamily="18" charset="0"/>
              </a:rPr>
              <a:t>Participation in sin – sphere of iniquity</a:t>
            </a:r>
          </a:p>
          <a:p>
            <a:pPr marL="457200" indent="-457200">
              <a:spcBef>
                <a:spcPct val="40000"/>
              </a:spcBef>
              <a:buClr>
                <a:srgbClr val="339966"/>
              </a:buClr>
              <a:buFont typeface="Wingdings 2" pitchFamily="18" charset="2"/>
              <a:buChar char="ö"/>
              <a:defRPr/>
            </a:pPr>
            <a:r>
              <a:rPr lang="en-US" sz="2800" dirty="0">
                <a:solidFill>
                  <a:srgbClr val="000000"/>
                </a:solidFill>
                <a:effectLst>
                  <a:outerShdw blurRad="60007" dist="310007" dir="7680000" sy="30000" kx="1300200" algn="ctr" rotWithShape="0">
                    <a:prstClr val="black">
                      <a:alpha val="32000"/>
                    </a:prstClr>
                  </a:outerShdw>
                </a:effectLst>
                <a:latin typeface="Book Antiqua" pitchFamily="18" charset="0"/>
              </a:rPr>
              <a:t>Given to a life of following passions</a:t>
            </a:r>
          </a:p>
          <a:p>
            <a:pPr marL="457200" indent="-457200">
              <a:spcBef>
                <a:spcPct val="40000"/>
              </a:spcBef>
              <a:buClr>
                <a:srgbClr val="339966"/>
              </a:buClr>
              <a:buFont typeface="Wingdings 2" pitchFamily="18" charset="2"/>
              <a:buChar char="ö"/>
              <a:defRPr/>
            </a:pPr>
            <a:r>
              <a:rPr lang="en-US" sz="2800" dirty="0">
                <a:solidFill>
                  <a:srgbClr val="000000"/>
                </a:solidFill>
                <a:effectLst>
                  <a:outerShdw blurRad="60007" dist="310007" dir="7680000" sy="30000" kx="1300200" algn="ctr" rotWithShape="0">
                    <a:prstClr val="black">
                      <a:alpha val="32000"/>
                    </a:prstClr>
                  </a:outerShdw>
                </a:effectLst>
                <a:latin typeface="Book Antiqua" pitchFamily="18" charset="0"/>
              </a:rPr>
              <a:t>Living like the world – not separate</a:t>
            </a:r>
          </a:p>
          <a:p>
            <a:pPr marL="457200" indent="-457200">
              <a:spcBef>
                <a:spcPct val="40000"/>
              </a:spcBef>
              <a:buClr>
                <a:srgbClr val="339966"/>
              </a:buClr>
              <a:buFont typeface="Wingdings 2" pitchFamily="18" charset="2"/>
              <a:buChar char="ö"/>
              <a:defRPr/>
            </a:pPr>
            <a:r>
              <a:rPr lang="en-US" sz="2800" dirty="0">
                <a:solidFill>
                  <a:srgbClr val="000000"/>
                </a:solidFill>
                <a:effectLst>
                  <a:outerShdw blurRad="60007" dist="310007" dir="7680000" sy="30000" kx="1300200" algn="ctr" rotWithShape="0">
                    <a:prstClr val="black">
                      <a:alpha val="32000"/>
                    </a:prstClr>
                  </a:outerShdw>
                </a:effectLst>
                <a:latin typeface="Book Antiqua" pitchFamily="18" charset="0"/>
              </a:rPr>
              <a:t>Living a life devoted to the temporal – a secular life - not spiritual</a:t>
            </a:r>
          </a:p>
        </p:txBody>
      </p:sp>
      <p:sp>
        <p:nvSpPr>
          <p:cNvPr id="13" name="Date Placeholder 12"/>
          <p:cNvSpPr>
            <a:spLocks noGrp="1"/>
          </p:cNvSpPr>
          <p:nvPr>
            <p:ph type="dt" sz="half" idx="10"/>
          </p:nvPr>
        </p:nvSpPr>
        <p:spPr/>
        <p:txBody>
          <a:bodyPr/>
          <a:lstStyle/>
          <a:p>
            <a:pPr>
              <a:defRPr/>
            </a:pPr>
            <a:r>
              <a:rPr lang="en-US" smtClean="0"/>
              <a:t>Don McClain</a:t>
            </a:r>
            <a:endParaRPr lang="en-US"/>
          </a:p>
        </p:txBody>
      </p:sp>
      <p:sp>
        <p:nvSpPr>
          <p:cNvPr id="14" name="Slide Number Placeholder 13"/>
          <p:cNvSpPr>
            <a:spLocks noGrp="1"/>
          </p:cNvSpPr>
          <p:nvPr>
            <p:ph type="sldNum" sz="quarter" idx="12"/>
          </p:nvPr>
        </p:nvSpPr>
        <p:spPr/>
        <p:txBody>
          <a:bodyPr/>
          <a:lstStyle/>
          <a:p>
            <a:pPr>
              <a:defRPr/>
            </a:pPr>
            <a:fld id="{63D79BE8-D8DB-4537-AF7F-538628B31DC1}" type="slidenum">
              <a:rPr lang="en-US" smtClean="0"/>
              <a:pPr>
                <a:defRPr/>
              </a:pPr>
              <a:t>8</a:t>
            </a:fld>
            <a:endParaRPr lang="en-US"/>
          </a:p>
        </p:txBody>
      </p:sp>
      <p:sp>
        <p:nvSpPr>
          <p:cNvPr id="15" name="Footer Placeholder 14"/>
          <p:cNvSpPr>
            <a:spLocks noGrp="1"/>
          </p:cNvSpPr>
          <p:nvPr>
            <p:ph type="ftr" sz="quarter" idx="11"/>
          </p:nvPr>
        </p:nvSpPr>
        <p:spPr/>
        <p:txBody>
          <a:bodyPr/>
          <a:lstStyle/>
          <a:p>
            <a:pPr>
              <a:defRPr/>
            </a:pPr>
            <a:r>
              <a:rPr lang="en-US" smtClean="0"/>
              <a:t>W. 65th St. church of Christ / March 15, 2009</a:t>
            </a:r>
            <a:endParaRPr lang="en-US"/>
          </a:p>
        </p:txBody>
      </p:sp>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6"/>
          <p:cNvPicPr>
            <a:picLocks noChangeAspect="1" noChangeArrowheads="1"/>
          </p:cNvPicPr>
          <p:nvPr/>
        </p:nvPicPr>
        <p:blipFill>
          <a:blip r:embed="rId3"/>
          <a:srcRect/>
          <a:stretch>
            <a:fillRect/>
          </a:stretch>
        </p:blipFill>
        <p:spPr bwMode="auto">
          <a:xfrm>
            <a:off x="4724400" y="1524000"/>
            <a:ext cx="4419600" cy="5334000"/>
          </a:xfrm>
          <a:prstGeom prst="rect">
            <a:avLst/>
          </a:prstGeom>
          <a:noFill/>
          <a:ln w="9525">
            <a:noFill/>
            <a:miter lim="800000"/>
            <a:headEnd/>
            <a:tailEnd/>
          </a:ln>
        </p:spPr>
      </p:pic>
      <p:sp>
        <p:nvSpPr>
          <p:cNvPr id="8" name="TextBox 7"/>
          <p:cNvSpPr txBox="1"/>
          <p:nvPr/>
        </p:nvSpPr>
        <p:spPr>
          <a:xfrm>
            <a:off x="152400" y="152400"/>
            <a:ext cx="6172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solidFill>
                  <a:srgbClr val="BEE395"/>
                </a:solidFill>
                <a:effectLst>
                  <a:glow rad="101600">
                    <a:srgbClr val="000000">
                      <a:alpha val="60000"/>
                    </a:srgbClr>
                  </a:glow>
                  <a:outerShdw blurRad="50800" dist="39000" dir="5460000" algn="tl">
                    <a:srgbClr val="000000">
                      <a:alpha val="38000"/>
                    </a:srgbClr>
                  </a:outerShdw>
                </a:effectLst>
                <a:latin typeface="Pythagoras" pitchFamily="2" charset="0"/>
              </a:rPr>
              <a:t>Dealing With Worldliness</a:t>
            </a:r>
            <a:endParaRPr lang="en-US" sz="4000" b="1" dirty="0">
              <a:ln w="11430"/>
              <a:solidFill>
                <a:srgbClr val="BEE395"/>
              </a:solidFill>
              <a:effectLst>
                <a:glow rad="101600">
                  <a:srgbClr val="000000">
                    <a:alpha val="60000"/>
                  </a:srgbClr>
                </a:glow>
                <a:outerShdw blurRad="50800" dist="39000" dir="5460000" algn="tl">
                  <a:srgbClr val="000000">
                    <a:alpha val="38000"/>
                  </a:srgbClr>
                </a:outerShdw>
              </a:effectLst>
              <a:latin typeface="Pythagoras" pitchFamily="2" charset="0"/>
            </a:endParaRPr>
          </a:p>
        </p:txBody>
      </p:sp>
      <p:sp>
        <p:nvSpPr>
          <p:cNvPr id="10" name="TextBox 9"/>
          <p:cNvSpPr txBox="1"/>
          <p:nvPr/>
        </p:nvSpPr>
        <p:spPr>
          <a:xfrm>
            <a:off x="0" y="838200"/>
            <a:ext cx="9144000" cy="1107996"/>
          </a:xfrm>
          <a:prstGeom prst="rect">
            <a:avLst/>
          </a:prstGeom>
          <a:noFill/>
        </p:spPr>
        <p:txBody>
          <a:bodyPr wrap="square" rtlCol="0">
            <a:spAutoFit/>
            <a:scene3d>
              <a:camera prst="orthographicFront"/>
              <a:lightRig rig="soft" dir="t">
                <a:rot lat="0" lon="0" rev="10800000"/>
              </a:lightRig>
            </a:scene3d>
            <a:sp3d extrusionH="57150">
              <a:bevelT w="27940" h="12700"/>
              <a:contourClr>
                <a:srgbClr val="DDDDDD"/>
              </a:contourClr>
            </a:sp3d>
          </a:bodyPr>
          <a:lstStyle/>
          <a:p>
            <a:pPr algn="ctr"/>
            <a:r>
              <a:rPr lang="en-US" sz="6600" b="1" spc="150" dirty="0" smtClean="0">
                <a:ln w="11430"/>
                <a:solidFill>
                  <a:srgbClr val="339966"/>
                </a:solidFill>
                <a:effectLst>
                  <a:outerShdw blurRad="60007" dist="310007" dir="7680000" sy="30000" kx="1300200" algn="ctr" rotWithShape="0">
                    <a:prstClr val="black">
                      <a:alpha val="32000"/>
                    </a:prstClr>
                  </a:outerShdw>
                </a:effectLst>
                <a:latin typeface="Rage Italic" pitchFamily="66" charset="0"/>
              </a:rPr>
              <a:t>What Is Worldliness?</a:t>
            </a:r>
            <a:endParaRPr lang="en-US" sz="6600" b="1" spc="150" dirty="0">
              <a:ln w="11430"/>
              <a:solidFill>
                <a:srgbClr val="339966"/>
              </a:solidFill>
              <a:effectLst>
                <a:outerShdw blurRad="60007" dist="310007" dir="7680000" sy="30000" kx="1300200" algn="ctr" rotWithShape="0">
                  <a:prstClr val="black">
                    <a:alpha val="32000"/>
                  </a:prstClr>
                </a:outerShdw>
              </a:effectLst>
              <a:latin typeface="Rage Italic" pitchFamily="66" charset="0"/>
            </a:endParaRPr>
          </a:p>
        </p:txBody>
      </p:sp>
      <p:sp>
        <p:nvSpPr>
          <p:cNvPr id="11" name="Round Diagonal Corner Rectangle 10"/>
          <p:cNvSpPr/>
          <p:nvPr/>
        </p:nvSpPr>
        <p:spPr bwMode="auto">
          <a:xfrm>
            <a:off x="152400" y="1828800"/>
            <a:ext cx="4648200" cy="4648200"/>
          </a:xfrm>
          <a:prstGeom prst="round2DiagRect">
            <a:avLst/>
          </a:prstGeom>
          <a:solidFill>
            <a:schemeClr val="accent3">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
        <p:nvSpPr>
          <p:cNvPr id="12" name="Text Box 11"/>
          <p:cNvSpPr txBox="1">
            <a:spLocks noChangeArrowheads="1"/>
          </p:cNvSpPr>
          <p:nvPr/>
        </p:nvSpPr>
        <p:spPr bwMode="auto">
          <a:xfrm>
            <a:off x="304800" y="1905000"/>
            <a:ext cx="4572000" cy="4487382"/>
          </a:xfrm>
          <a:prstGeom prst="rect">
            <a:avLst/>
          </a:prstGeom>
          <a:noFill/>
          <a:ln w="9525">
            <a:noFill/>
            <a:miter lim="800000"/>
            <a:headEnd/>
            <a:tailEnd/>
          </a:ln>
          <a:effectLst/>
        </p:spPr>
        <p:txBody>
          <a:bodyPr wrap="square">
            <a:spAutoFit/>
          </a:bodyPr>
          <a:lstStyle/>
          <a:p>
            <a:pPr marL="457200" indent="-457200">
              <a:spcBef>
                <a:spcPct val="40000"/>
              </a:spcBef>
              <a:buClr>
                <a:srgbClr val="339966"/>
              </a:buClr>
              <a:buFont typeface="Wingdings 2" pitchFamily="18" charset="2"/>
              <a:buChar char="ö"/>
              <a:defRPr/>
            </a:pPr>
            <a:r>
              <a:rPr lang="en-US" sz="2800" dirty="0">
                <a:solidFill>
                  <a:srgbClr val="000000"/>
                </a:solidFill>
                <a:effectLst>
                  <a:outerShdw blurRad="60007" dist="310007" dir="7680000" sy="30000" kx="1300200" algn="ctr" rotWithShape="0">
                    <a:prstClr val="black">
                      <a:alpha val="32000"/>
                    </a:prstClr>
                  </a:outerShdw>
                </a:effectLst>
                <a:latin typeface="Book Antiqua" pitchFamily="18" charset="0"/>
              </a:rPr>
              <a:t>Participation in sin – sphere of iniquity</a:t>
            </a:r>
          </a:p>
          <a:p>
            <a:pPr marL="457200" indent="-457200">
              <a:spcBef>
                <a:spcPct val="40000"/>
              </a:spcBef>
              <a:buClr>
                <a:srgbClr val="339966"/>
              </a:buClr>
              <a:buFont typeface="Wingdings 2" pitchFamily="18" charset="2"/>
              <a:buChar char="ö"/>
              <a:defRPr/>
            </a:pPr>
            <a:r>
              <a:rPr lang="en-US" sz="2800" dirty="0">
                <a:solidFill>
                  <a:srgbClr val="000000"/>
                </a:solidFill>
                <a:effectLst>
                  <a:outerShdw blurRad="60007" dist="310007" dir="7680000" sy="30000" kx="1300200" algn="ctr" rotWithShape="0">
                    <a:prstClr val="black">
                      <a:alpha val="32000"/>
                    </a:prstClr>
                  </a:outerShdw>
                </a:effectLst>
                <a:latin typeface="Book Antiqua" pitchFamily="18" charset="0"/>
              </a:rPr>
              <a:t>Given to a life of following passions</a:t>
            </a:r>
          </a:p>
          <a:p>
            <a:pPr marL="457200" indent="-457200">
              <a:spcBef>
                <a:spcPct val="40000"/>
              </a:spcBef>
              <a:buClr>
                <a:srgbClr val="339966"/>
              </a:buClr>
              <a:buFont typeface="Wingdings 2" pitchFamily="18" charset="2"/>
              <a:buChar char="ö"/>
              <a:defRPr/>
            </a:pPr>
            <a:r>
              <a:rPr lang="en-US" sz="2800" dirty="0">
                <a:solidFill>
                  <a:srgbClr val="000000"/>
                </a:solidFill>
                <a:effectLst>
                  <a:outerShdw blurRad="60007" dist="310007" dir="7680000" sy="30000" kx="1300200" algn="ctr" rotWithShape="0">
                    <a:prstClr val="black">
                      <a:alpha val="32000"/>
                    </a:prstClr>
                  </a:outerShdw>
                </a:effectLst>
                <a:latin typeface="Book Antiqua" pitchFamily="18" charset="0"/>
              </a:rPr>
              <a:t>Living like the world – not separate</a:t>
            </a:r>
          </a:p>
          <a:p>
            <a:pPr marL="457200" indent="-457200">
              <a:spcBef>
                <a:spcPct val="40000"/>
              </a:spcBef>
              <a:buClr>
                <a:srgbClr val="339966"/>
              </a:buClr>
              <a:buFont typeface="Wingdings 2" pitchFamily="18" charset="2"/>
              <a:buChar char="ö"/>
              <a:defRPr/>
            </a:pPr>
            <a:r>
              <a:rPr lang="en-US" sz="2800" dirty="0">
                <a:solidFill>
                  <a:srgbClr val="000000"/>
                </a:solidFill>
                <a:effectLst>
                  <a:outerShdw blurRad="60007" dist="310007" dir="7680000" sy="30000" kx="1300200" algn="ctr" rotWithShape="0">
                    <a:prstClr val="black">
                      <a:alpha val="32000"/>
                    </a:prstClr>
                  </a:outerShdw>
                </a:effectLst>
                <a:latin typeface="Book Antiqua" pitchFamily="18" charset="0"/>
              </a:rPr>
              <a:t>Living a life devoted to the temporal – a secular life - not spiritual</a:t>
            </a:r>
          </a:p>
        </p:txBody>
      </p:sp>
      <p:sp>
        <p:nvSpPr>
          <p:cNvPr id="13" name="Rectangle 12"/>
          <p:cNvSpPr/>
          <p:nvPr/>
        </p:nvSpPr>
        <p:spPr>
          <a:xfrm>
            <a:off x="5181600" y="1981200"/>
            <a:ext cx="3505200" cy="3785652"/>
          </a:xfrm>
          <a:prstGeom prst="rect">
            <a:avLst/>
          </a:prstGeom>
        </p:spPr>
        <p:txBody>
          <a:bodyPr wrap="square">
            <a:spAutoFit/>
          </a:bodyPr>
          <a:lstStyle/>
          <a:p>
            <a:pPr algn="ctr"/>
            <a:r>
              <a:rPr lang="en-US" sz="2400" b="1"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Romans 8:5-8 (NKJV) </a:t>
            </a: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
            </a:r>
            <a:b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br>
            <a:r>
              <a:rPr lang="en-US" sz="2400" baseline="300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5 </a:t>
            </a: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For those who live according to the flesh set their minds on the things of the flesh, but those </a:t>
            </a:r>
            <a:r>
              <a:rPr lang="en-US" sz="2400" i="1" dirty="0" smtClean="0">
                <a:solidFill>
                  <a:srgbClr val="000000"/>
                </a:solidFill>
                <a:effectLst>
                  <a:outerShdw blurRad="60007" dist="310007" dir="7680000" sy="30000" kx="1300200" algn="ctr" rotWithShape="0">
                    <a:prstClr val="black">
                      <a:alpha val="32000"/>
                    </a:prstClr>
                  </a:outerShdw>
                </a:effectLst>
                <a:latin typeface="Book Antiqua" pitchFamily="18" charset="0"/>
              </a:rPr>
              <a:t>who live</a:t>
            </a: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 according to the Spirit, the things of the Spirit. </a:t>
            </a: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 </a:t>
            </a:r>
            <a:r>
              <a:rPr lang="en-US" sz="2400" baseline="300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6 </a:t>
            </a: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For to be carnally minded </a:t>
            </a:r>
            <a:r>
              <a:rPr lang="en-US" sz="2400" i="1" dirty="0" smtClean="0">
                <a:solidFill>
                  <a:srgbClr val="000000"/>
                </a:solidFill>
                <a:effectLst>
                  <a:outerShdw blurRad="60007" dist="310007" dir="7680000" sy="30000" kx="1300200" algn="ctr" rotWithShape="0">
                    <a:prstClr val="black">
                      <a:alpha val="32000"/>
                    </a:prstClr>
                  </a:outerShdw>
                </a:effectLst>
                <a:latin typeface="Book Antiqua" pitchFamily="18" charset="0"/>
              </a:rPr>
              <a:t>is</a:t>
            </a: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 death, but to be </a:t>
            </a:r>
            <a:r>
              <a:rPr lang="en-US" sz="24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 . .</a:t>
            </a:r>
            <a:endParaRPr lang="en-US" sz="2400" dirty="0">
              <a:solidFill>
                <a:srgbClr val="000000"/>
              </a:solidFill>
              <a:effectLst>
                <a:outerShdw blurRad="60007" dist="310007" dir="7680000" sy="30000" kx="1300200" algn="ctr" rotWithShape="0">
                  <a:prstClr val="black">
                    <a:alpha val="32000"/>
                  </a:prstClr>
                </a:outerShdw>
              </a:effectLst>
              <a:latin typeface="Book Antiqua" pitchFamily="18" charset="0"/>
            </a:endParaRPr>
          </a:p>
        </p:txBody>
      </p:sp>
      <p:sp>
        <p:nvSpPr>
          <p:cNvPr id="14" name="Date Placeholder 13"/>
          <p:cNvSpPr>
            <a:spLocks noGrp="1"/>
          </p:cNvSpPr>
          <p:nvPr>
            <p:ph type="dt" sz="half" idx="10"/>
          </p:nvPr>
        </p:nvSpPr>
        <p:spPr/>
        <p:txBody>
          <a:bodyPr/>
          <a:lstStyle/>
          <a:p>
            <a:pPr>
              <a:defRPr/>
            </a:pPr>
            <a:r>
              <a:rPr lang="en-US" smtClean="0"/>
              <a:t>Don McClain</a:t>
            </a:r>
            <a:endParaRPr lang="en-US"/>
          </a:p>
        </p:txBody>
      </p:sp>
      <p:sp>
        <p:nvSpPr>
          <p:cNvPr id="15" name="Slide Number Placeholder 14"/>
          <p:cNvSpPr>
            <a:spLocks noGrp="1"/>
          </p:cNvSpPr>
          <p:nvPr>
            <p:ph type="sldNum" sz="quarter" idx="12"/>
          </p:nvPr>
        </p:nvSpPr>
        <p:spPr/>
        <p:txBody>
          <a:bodyPr/>
          <a:lstStyle/>
          <a:p>
            <a:pPr>
              <a:defRPr/>
            </a:pPr>
            <a:fld id="{63D79BE8-D8DB-4537-AF7F-538628B31DC1}" type="slidenum">
              <a:rPr lang="en-US" smtClean="0"/>
              <a:pPr>
                <a:defRPr/>
              </a:pPr>
              <a:t>9</a:t>
            </a:fld>
            <a:endParaRPr lang="en-US"/>
          </a:p>
        </p:txBody>
      </p:sp>
      <p:sp>
        <p:nvSpPr>
          <p:cNvPr id="16" name="Footer Placeholder 15"/>
          <p:cNvSpPr>
            <a:spLocks noGrp="1"/>
          </p:cNvSpPr>
          <p:nvPr>
            <p:ph type="ftr" sz="quarter" idx="11"/>
          </p:nvPr>
        </p:nvSpPr>
        <p:spPr/>
        <p:txBody>
          <a:bodyPr/>
          <a:lstStyle/>
          <a:p>
            <a:pPr>
              <a:defRPr/>
            </a:pPr>
            <a:r>
              <a:rPr lang="en-US" smtClean="0"/>
              <a:t>W. 65th St. church of Christ / March 15, 2009</a:t>
            </a:r>
            <a:endParaRPr lang="en-US"/>
          </a:p>
        </p:txBody>
      </p:sp>
    </p:spTree>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Textured">
  <a:themeElements>
    <a:clrScheme name="Custom 1">
      <a:dk1>
        <a:srgbClr val="DD7E0E"/>
      </a:dk1>
      <a:lt1>
        <a:sysClr val="window" lastClr="FFFFFF"/>
      </a:lt1>
      <a:dk2>
        <a:srgbClr val="C00000"/>
      </a:dk2>
      <a:lt2>
        <a:srgbClr val="FEFAC9"/>
      </a:lt2>
      <a:accent1>
        <a:srgbClr val="DD7E0E"/>
      </a:accent1>
      <a:accent2>
        <a:srgbClr val="F3A447"/>
      </a:accent2>
      <a:accent3>
        <a:srgbClr val="E7BC29"/>
      </a:accent3>
      <a:accent4>
        <a:srgbClr val="FADAB5"/>
      </a:accent4>
      <a:accent5>
        <a:srgbClr val="FCECDA"/>
      </a:accent5>
      <a:accent6>
        <a:srgbClr val="935409"/>
      </a:accent6>
      <a:hlink>
        <a:srgbClr val="F0D67E"/>
      </a:hlink>
      <a:folHlink>
        <a:srgbClr val="F3A447"/>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7719</TotalTime>
  <Words>1198</Words>
  <Application>Microsoft PowerPoint</Application>
  <PresentationFormat>On-screen Show (4:3)</PresentationFormat>
  <Paragraphs>161</Paragraphs>
  <Slides>16</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Textured</vt:lpstr>
      <vt:lpstr>Picture (32-bit)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El Bethel Church of Christ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Donnie V. Rader</dc:creator>
  <cp:lastModifiedBy> Don McClain</cp:lastModifiedBy>
  <cp:revision>33</cp:revision>
  <dcterms:created xsi:type="dcterms:W3CDTF">2003-03-29T22:40:07Z</dcterms:created>
  <dcterms:modified xsi:type="dcterms:W3CDTF">2009-03-17T16:28:04Z</dcterms:modified>
</cp:coreProperties>
</file>