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97" r:id="rId2"/>
    <p:sldId id="298" r:id="rId3"/>
    <p:sldId id="256" r:id="rId4"/>
    <p:sldId id="260" r:id="rId5"/>
    <p:sldId id="258" r:id="rId6"/>
    <p:sldId id="262" r:id="rId7"/>
    <p:sldId id="351" r:id="rId8"/>
    <p:sldId id="352" r:id="rId9"/>
    <p:sldId id="353" r:id="rId10"/>
    <p:sldId id="354" r:id="rId11"/>
    <p:sldId id="263" r:id="rId12"/>
    <p:sldId id="299" r:id="rId13"/>
    <p:sldId id="300" r:id="rId14"/>
    <p:sldId id="301" r:id="rId15"/>
    <p:sldId id="302" r:id="rId16"/>
    <p:sldId id="329" r:id="rId17"/>
    <p:sldId id="337" r:id="rId18"/>
    <p:sldId id="330" r:id="rId19"/>
    <p:sldId id="331" r:id="rId20"/>
    <p:sldId id="333" r:id="rId21"/>
    <p:sldId id="334" r:id="rId22"/>
    <p:sldId id="332" r:id="rId23"/>
    <p:sldId id="338" r:id="rId24"/>
    <p:sldId id="315" r:id="rId25"/>
    <p:sldId id="339" r:id="rId26"/>
    <p:sldId id="340" r:id="rId27"/>
    <p:sldId id="341" r:id="rId28"/>
    <p:sldId id="342" r:id="rId29"/>
    <p:sldId id="348" r:id="rId30"/>
    <p:sldId id="346" r:id="rId31"/>
    <p:sldId id="343" r:id="rId32"/>
    <p:sldId id="345" r:id="rId33"/>
    <p:sldId id="344" r:id="rId34"/>
    <p:sldId id="347" r:id="rId35"/>
    <p:sldId id="349" r:id="rId36"/>
    <p:sldId id="350" r:id="rId37"/>
    <p:sldId id="357" r:id="rId38"/>
    <p:sldId id="355" r:id="rId39"/>
    <p:sldId id="358" r:id="rId40"/>
    <p:sldId id="356" r:id="rId41"/>
    <p:sldId id="359" r:id="rId42"/>
    <p:sldId id="360" r:id="rId43"/>
    <p:sldId id="361" r:id="rId44"/>
    <p:sldId id="362" r:id="rId45"/>
    <p:sldId id="364" r:id="rId46"/>
    <p:sldId id="363" r:id="rId47"/>
    <p:sldId id="36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1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FE0F0-7481-466D-94AD-D43EDC85FD13}" type="datetimeFigureOut">
              <a:rPr lang="en-US" smtClean="0"/>
              <a:pPr/>
              <a:t>11/9/2007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3891C-8B76-43DA-9F41-0C873C7E98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91C-8B76-43DA-9F41-0C873C7E98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F65A2-50E5-4D8B-8835-EA7562D063D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November 11,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November 11,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November 11,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November 11,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November 11,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November 11, 2007</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November 11, 2007</a:t>
            </a:r>
            <a:endParaRPr lang="en-US"/>
          </a:p>
        </p:txBody>
      </p:sp>
      <p:sp>
        <p:nvSpPr>
          <p:cNvPr id="9" name="Slide Number Placeholder 8"/>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November 11, 2007</a:t>
            </a:r>
            <a:endParaRPr lang="en-US"/>
          </a:p>
        </p:txBody>
      </p:sp>
      <p:sp>
        <p:nvSpPr>
          <p:cNvPr id="5" name="Slide Number Placeholder 4"/>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Don McClain</a:t>
            </a:r>
            <a:endParaRPr lang="en-US"/>
          </a:p>
        </p:txBody>
      </p:sp>
      <p:sp>
        <p:nvSpPr>
          <p:cNvPr id="3" name="Footer Placeholder 2"/>
          <p:cNvSpPr>
            <a:spLocks noGrp="1"/>
          </p:cNvSpPr>
          <p:nvPr>
            <p:ph type="ftr" sz="quarter" idx="11"/>
          </p:nvPr>
        </p:nvSpPr>
        <p:spPr>
          <a:xfrm>
            <a:off x="5105400" y="6492875"/>
            <a:ext cx="4038600" cy="365125"/>
          </a:xfrm>
        </p:spPr>
        <p:txBody>
          <a:bodyPr/>
          <a:lstStyle>
            <a:lvl1pPr algn="r">
              <a:defRPr>
                <a:solidFill>
                  <a:schemeClr val="bg1"/>
                </a:solidFill>
                <a:effectLst>
                  <a:outerShdw blurRad="38100" dist="38100" dir="2700000" algn="tl">
                    <a:srgbClr val="000000">
                      <a:alpha val="43137"/>
                    </a:srgbClr>
                  </a:outerShdw>
                </a:effectLst>
              </a:defRPr>
            </a:lvl1pPr>
          </a:lstStyle>
          <a:p>
            <a:r>
              <a:rPr lang="en-US" smtClean="0"/>
              <a:t>W. 65th St church of Christ / November 11, 2007</a:t>
            </a:r>
            <a:endParaRPr lang="en-US" dirty="0"/>
          </a:p>
        </p:txBody>
      </p:sp>
      <p:sp>
        <p:nvSpPr>
          <p:cNvPr id="4" name="Slide Number Placeholder 3"/>
          <p:cNvSpPr>
            <a:spLocks noGrp="1"/>
          </p:cNvSpPr>
          <p:nvPr>
            <p:ph type="sldNum" sz="quarter" idx="12"/>
          </p:nvPr>
        </p:nvSpPr>
        <p:spPr>
          <a:xfrm>
            <a:off x="7010400" y="0"/>
            <a:ext cx="2133600" cy="365125"/>
          </a:xfrm>
        </p:spPr>
        <p:txBody>
          <a:bodyPr/>
          <a:lstStyle>
            <a:lvl1pPr>
              <a:defRPr>
                <a:solidFill>
                  <a:schemeClr val="bg1"/>
                </a:solidFill>
                <a:effectLst>
                  <a:outerShdw blurRad="38100" dist="38100" dir="2700000" algn="tl">
                    <a:srgbClr val="000000">
                      <a:alpha val="43137"/>
                    </a:srgbClr>
                  </a:outerShdw>
                </a:effectLst>
              </a:defRPr>
            </a:lvl1p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November 11, 2007</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November 11, 2007</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433" name="Picture 1"/>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553200"/>
            <a:ext cx="2514600" cy="304800"/>
          </a:xfrm>
          <a:prstGeom prst="rect">
            <a:avLst/>
          </a:prstGeom>
        </p:spPr>
        <p:txBody>
          <a:bodyPr vert="horz" lIns="91440" tIns="45720" rIns="91440" bIns="45720" rtlCol="0" anchor="ctr"/>
          <a:lstStyle>
            <a:lvl1pPr algn="l">
              <a:defRPr sz="1400">
                <a:solidFill>
                  <a:schemeClr val="bg1"/>
                </a:solidFill>
                <a:effectLst>
                  <a:outerShdw blurRad="38100" dist="38100" dir="2700000" algn="tl">
                    <a:srgbClr val="000000">
                      <a:alpha val="43137"/>
                    </a:srgbClr>
                  </a:outerShdw>
                </a:effectLst>
                <a:latin typeface="Calligraph421 BT" pitchFamily="66" charset="0"/>
              </a:defRPr>
            </a:lvl1pPr>
          </a:lstStyle>
          <a:p>
            <a:r>
              <a:rPr lang="en-US" smtClean="0"/>
              <a:t>Don McClain</a:t>
            </a:r>
            <a:endParaRPr lang="en-US"/>
          </a:p>
        </p:txBody>
      </p:sp>
      <p:sp>
        <p:nvSpPr>
          <p:cNvPr id="5" name="Footer Placeholder 4"/>
          <p:cNvSpPr>
            <a:spLocks noGrp="1"/>
          </p:cNvSpPr>
          <p:nvPr>
            <p:ph type="ftr" sz="quarter" idx="3"/>
          </p:nvPr>
        </p:nvSpPr>
        <p:spPr>
          <a:xfrm>
            <a:off x="4343400" y="6629400"/>
            <a:ext cx="4800600" cy="228600"/>
          </a:xfrm>
          <a:prstGeom prst="rect">
            <a:avLst/>
          </a:prstGeom>
        </p:spPr>
        <p:txBody>
          <a:bodyPr vert="horz" lIns="91440" tIns="45720" rIns="91440" bIns="45720" rtlCol="0" anchor="ctr"/>
          <a:lstStyle>
            <a:lvl1pPr algn="r">
              <a:defRPr sz="1400">
                <a:solidFill>
                  <a:schemeClr val="bg1"/>
                </a:solidFill>
                <a:effectLst>
                  <a:outerShdw blurRad="38100" dist="38100" dir="2700000" algn="tl">
                    <a:srgbClr val="000000">
                      <a:alpha val="43137"/>
                    </a:srgbClr>
                  </a:outerShdw>
                </a:effectLst>
                <a:latin typeface="Calligraph421 BT" pitchFamily="66" charset="0"/>
              </a:defRPr>
            </a:lvl1pPr>
          </a:lstStyle>
          <a:p>
            <a:r>
              <a:rPr lang="en-US" smtClean="0"/>
              <a:t>W. 65th St church of Christ / November 11, 2007</a:t>
            </a:r>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400">
                <a:solidFill>
                  <a:schemeClr val="bg1"/>
                </a:solidFill>
                <a:effectLst>
                  <a:outerShdw blurRad="38100" dist="38100" dir="2700000" algn="tl">
                    <a:srgbClr val="000000">
                      <a:alpha val="43137"/>
                    </a:srgbClr>
                  </a:outerShdw>
                </a:effectLst>
                <a:latin typeface="Calligraph421 BT" pitchFamily="66" charset="0"/>
              </a:defRPr>
            </a:lvl1pPr>
          </a:lstStyle>
          <a:p>
            <a:fld id="{91167DF9-BEF9-4898-8BC0-E82622A1D5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www.crossbooks.com/verse.asp?ref=Lk+21:32" TargetMode="External"/><Relationship Id="rId13" Type="http://schemas.openxmlformats.org/officeDocument/2006/relationships/hyperlink" Target="http://www.crossbooks.com/verse.asp?ref=Eph+3:5" TargetMode="External"/><Relationship Id="rId3" Type="http://schemas.openxmlformats.org/officeDocument/2006/relationships/hyperlink" Target="http://www.crossbooks.com/book.asp?strongs=G1074" TargetMode="External"/><Relationship Id="rId7" Type="http://schemas.openxmlformats.org/officeDocument/2006/relationships/hyperlink" Target="http://www.crossbooks.com/verse.asp?ref=Lk+1:48" TargetMode="External"/><Relationship Id="rId12" Type="http://schemas.openxmlformats.org/officeDocument/2006/relationships/hyperlink" Target="http://www.crossbooks.com/verse.asp?ref=Ac+15:21" TargetMode="External"/><Relationship Id="rId2" Type="http://schemas.openxmlformats.org/officeDocument/2006/relationships/notesSlide" Target="../notesSlides/notesSlide18.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hyperlink" Target="http://www.crossbooks.com/verse.asp?ref=Mk+13:30" TargetMode="External"/><Relationship Id="rId11" Type="http://schemas.openxmlformats.org/officeDocument/2006/relationships/hyperlink" Target="http://www.crossbooks.com/verse.asp?ref=Ac+14:16" TargetMode="External"/><Relationship Id="rId5" Type="http://schemas.openxmlformats.org/officeDocument/2006/relationships/hyperlink" Target="http://www.crossbooks.com/verse.asp?ref=Mt+24:34" TargetMode="External"/><Relationship Id="rId15" Type="http://schemas.openxmlformats.org/officeDocument/2006/relationships/hyperlink" Target="http://www.crossbooks.com/verse.asp?ref=Ge+15:16" TargetMode="External"/><Relationship Id="rId10" Type="http://schemas.openxmlformats.org/officeDocument/2006/relationships/hyperlink" Target="http://www.crossbooks.com/verse.asp?ref=Mt+11:16" TargetMode="External"/><Relationship Id="rId4" Type="http://schemas.openxmlformats.org/officeDocument/2006/relationships/hyperlink" Target="http://www.crossbooks.com/verse.asp?ref=Mt+1:17" TargetMode="External"/><Relationship Id="rId9" Type="http://schemas.openxmlformats.org/officeDocument/2006/relationships/hyperlink" Target="http://www.crossbooks.com/verse.asp?ref=Php+2:15" TargetMode="External"/><Relationship Id="rId14" Type="http://schemas.openxmlformats.org/officeDocument/2006/relationships/hyperlink" Target="http://www.crossbooks.com/verse.asp?ref=Col+1:2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48161"/>
            <a:ext cx="9144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8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10" name="TextBox 9"/>
          <p:cNvSpPr txBox="1"/>
          <p:nvPr/>
        </p:nvSpPr>
        <p:spPr>
          <a:xfrm>
            <a:off x="1981200" y="3886200"/>
            <a:ext cx="5254450" cy="2585323"/>
          </a:xfrm>
          <a:prstGeom prst="rect">
            <a:avLst/>
          </a:prstGeom>
          <a:noFill/>
        </p:spPr>
        <p:txBody>
          <a:bodyPr wrap="square" rtlCol="0">
            <a:spAutoFit/>
          </a:bodyPr>
          <a:lstStyle/>
          <a:p>
            <a:pPr algn="ctr"/>
            <a:r>
              <a:rPr lang="en-US" sz="5400" dirty="0" smtClean="0">
                <a:effectLst>
                  <a:reflection blurRad="6350" stA="55000" endA="300" endPos="45500" dir="5400000" sy="-100000" algn="bl" rotWithShape="0"/>
                </a:effectLst>
                <a:latin typeface="Pythagoras" pitchFamily="2" charset="0"/>
              </a:rPr>
              <a:t>A millennial?</a:t>
            </a:r>
          </a:p>
          <a:p>
            <a:pPr algn="ctr"/>
            <a:r>
              <a:rPr lang="en-US" sz="5400" dirty="0" smtClean="0">
                <a:effectLst>
                  <a:reflection blurRad="6350" stA="55000" endA="300" endPos="45500" dir="5400000" sy="-100000" algn="bl" rotWithShape="0"/>
                </a:effectLst>
                <a:latin typeface="Pythagoras" pitchFamily="2" charset="0"/>
              </a:rPr>
              <a:t>Pre millennial?</a:t>
            </a:r>
          </a:p>
          <a:p>
            <a:pPr algn="ctr"/>
            <a:r>
              <a:rPr lang="en-US" sz="5400" dirty="0" smtClean="0">
                <a:effectLst>
                  <a:reflection blurRad="6350" stA="55000" endA="300" endPos="45500" dir="5400000" sy="-100000" algn="bl" rotWithShape="0"/>
                </a:effectLst>
                <a:latin typeface="Pythagoras" pitchFamily="2" charset="0"/>
              </a:rPr>
              <a:t>Post millennial?</a:t>
            </a:r>
            <a:endParaRPr lang="en-US" sz="5400" dirty="0">
              <a:effectLst>
                <a:reflection blurRad="6350" stA="55000" endA="300" endPos="45500" dir="5400000" sy="-100000" algn="bl" rotWithShape="0"/>
              </a:effectLst>
              <a:latin typeface="Pythagoras" pitchFamily="2" charset="0"/>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W. 65th St church of Christ / November 11, 2007</a:t>
            </a:r>
            <a:endParaRPr lang="en-US"/>
          </a:p>
        </p:txBody>
      </p:sp>
      <p:sp>
        <p:nvSpPr>
          <p:cNvPr id="9" name="TextBox 8"/>
          <p:cNvSpPr txBox="1"/>
          <p:nvPr/>
        </p:nvSpPr>
        <p:spPr>
          <a:xfrm>
            <a:off x="0" y="2362200"/>
            <a:ext cx="9144000" cy="2215991"/>
          </a:xfrm>
          <a:prstGeom prst="rect">
            <a:avLst/>
          </a:prstGeom>
          <a:noFill/>
        </p:spPr>
        <p:txBody>
          <a:bodyPr wrap="square" rtlCol="0">
            <a:spAutoFit/>
            <a:scene3d>
              <a:camera prst="orthographicFront">
                <a:rot lat="0" lon="0" rev="0"/>
              </a:camera>
              <a:lightRig rig="sunset" dir="t"/>
            </a:scene3d>
            <a:sp3d extrusionH="57150" contourW="6350" prstMaterial="dkEdge">
              <a:bevelT w="146050" h="31750"/>
              <a:contourClr>
                <a:schemeClr val="accent1">
                  <a:shade val="75000"/>
                </a:schemeClr>
              </a:contourClr>
            </a:sp3d>
          </a:bodyPr>
          <a:lstStyle/>
          <a:p>
            <a:r>
              <a:rPr lang="en-US" sz="13800" b="1" dirty="0" smtClean="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rPr>
              <a:t>Eschatology</a:t>
            </a:r>
            <a:endParaRPr lang="en-US" sz="13800" b="1" dirty="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657600" y="2286000"/>
            <a:ext cx="4953000" cy="3416320"/>
          </a:xfrm>
          <a:prstGeom prst="rect">
            <a:avLst/>
          </a:prstGeom>
        </p:spPr>
        <p:txBody>
          <a:bodyPr wrap="square">
            <a:spAutoFit/>
          </a:bodyPr>
          <a:lstStyle/>
          <a:p>
            <a:pPr algn="ctr"/>
            <a:r>
              <a:rPr lang="en-US" sz="2400" b="1" dirty="0" smtClean="0"/>
              <a:t>Daniel 9:23-27 (NKJV) </a:t>
            </a:r>
            <a:r>
              <a:rPr lang="en-US" sz="2400" dirty="0" smtClean="0"/>
              <a:t/>
            </a:r>
            <a:br>
              <a:rPr lang="en-US" sz="2400" dirty="0" smtClean="0"/>
            </a:br>
            <a:r>
              <a:rPr lang="en-US" sz="2400" baseline="30000" dirty="0" smtClean="0"/>
              <a:t>27 </a:t>
            </a:r>
            <a:r>
              <a:rPr lang="en-US" sz="2400" dirty="0" smtClean="0"/>
              <a:t>Then he shall confirm a covenant with many for one week; But </a:t>
            </a:r>
            <a:r>
              <a:rPr lang="en-US" sz="2400" b="1" u="sng" dirty="0" smtClean="0"/>
              <a:t>in the middle of the week He shall bring an end to sacrifice and offering</a:t>
            </a:r>
            <a:r>
              <a:rPr lang="en-US" sz="2400" dirty="0" smtClean="0"/>
              <a:t>. And on the wing of </a:t>
            </a:r>
            <a:r>
              <a:rPr lang="en-US" sz="2400" b="1" u="sng" dirty="0" smtClean="0"/>
              <a:t>abominations</a:t>
            </a:r>
            <a:r>
              <a:rPr lang="en-US" sz="2400" dirty="0" smtClean="0"/>
              <a:t> shall be one who </a:t>
            </a:r>
            <a:r>
              <a:rPr lang="en-US" sz="2400" b="1" u="sng" dirty="0" smtClean="0"/>
              <a:t>makes desolate</a:t>
            </a:r>
            <a:r>
              <a:rPr lang="en-US" sz="2400" dirty="0" smtClean="0"/>
              <a:t>, Even until the consummation, which is determined, Is poured out on the desolate</a:t>
            </a:r>
            <a:r>
              <a:rPr lang="en-US" sz="2400" dirty="0" smtClean="0"/>
              <a:t>.“ </a:t>
            </a:r>
            <a:endParaRPr lang="en-US" sz="2400" dirty="0"/>
          </a:p>
        </p:txBody>
      </p:sp>
      <p:pic>
        <p:nvPicPr>
          <p:cNvPr id="1030" name="Picture 6" descr="http://store.khouse.org/p/m/200/300/DL111.jpg"/>
          <p:cNvPicPr>
            <a:picLocks noChangeAspect="1" noChangeArrowheads="1"/>
          </p:cNvPicPr>
          <p:nvPr/>
        </p:nvPicPr>
        <p:blipFill>
          <a:blip r:embed="rId4"/>
          <a:srcRect/>
          <a:stretch>
            <a:fillRect/>
          </a:stretch>
        </p:blipFill>
        <p:spPr bwMode="auto">
          <a:xfrm>
            <a:off x="381000" y="2095500"/>
            <a:ext cx="2768600" cy="41529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10</a:t>
            </a:fld>
            <a:endParaRPr lang="en-US"/>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2"/>
          <p:cNvSpPr>
            <a:spLocks noGrp="1"/>
          </p:cNvSpPr>
          <p:nvPr>
            <p:ph type="dt" sz="half" idx="10"/>
          </p:nvPr>
        </p:nvSpPr>
        <p:spPr/>
        <p:txBody>
          <a:bodyPr/>
          <a:lstStyle/>
          <a:p>
            <a:r>
              <a:rPr lang="en-US" smtClean="0"/>
              <a:t>Don McClain</a:t>
            </a:r>
            <a:endParaRPr lang="en-US"/>
          </a:p>
        </p:txBody>
      </p:sp>
      <p:sp>
        <p:nvSpPr>
          <p:cNvPr id="33" name="Footer Placeholder 3"/>
          <p:cNvSpPr>
            <a:spLocks noGrp="1"/>
          </p:cNvSpPr>
          <p:nvPr>
            <p:ph type="ftr" sz="quarter" idx="11"/>
          </p:nvPr>
        </p:nvSpPr>
        <p:spPr/>
        <p:txBody>
          <a:bodyPr/>
          <a:lstStyle/>
          <a:p>
            <a:r>
              <a:rPr lang="en-US" smtClean="0"/>
              <a:t>W. 65th St church of Christ / November 11, 2007</a:t>
            </a:r>
            <a:endParaRPr lang="en-US"/>
          </a:p>
        </p:txBody>
      </p:sp>
      <p:sp>
        <p:nvSpPr>
          <p:cNvPr id="37" name="Slide Number Placeholder 36"/>
          <p:cNvSpPr>
            <a:spLocks noGrp="1"/>
          </p:cNvSpPr>
          <p:nvPr>
            <p:ph type="sldNum" sz="quarter" idx="12"/>
          </p:nvPr>
        </p:nvSpPr>
        <p:spPr/>
        <p:txBody>
          <a:bodyPr/>
          <a:lstStyle/>
          <a:p>
            <a:fld id="{DAC66A8E-248A-456F-A86A-FE21BD86ECBC}" type="slidenum">
              <a:rPr lang="en-US" smtClean="0"/>
              <a:pPr/>
              <a:t>11</a:t>
            </a:fld>
            <a:endParaRPr lang="en-US"/>
          </a:p>
        </p:txBody>
      </p:sp>
      <p:sp>
        <p:nvSpPr>
          <p:cNvPr id="83970" name="AutoShape 2"/>
          <p:cNvSpPr>
            <a:spLocks noChangeArrowheads="1"/>
          </p:cNvSpPr>
          <p:nvPr/>
        </p:nvSpPr>
        <p:spPr bwMode="auto">
          <a:xfrm>
            <a:off x="304800" y="4953000"/>
            <a:ext cx="6019800" cy="1676400"/>
          </a:xfrm>
          <a:prstGeom prst="wedgeRectCallout">
            <a:avLst>
              <a:gd name="adj1" fmla="val -49083"/>
              <a:gd name="adj2" fmla="val -100250"/>
            </a:avLst>
          </a:prstGeom>
          <a:solidFill>
            <a:schemeClr val="bg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endParaRPr lang="en-US" sz="2400">
              <a:latin typeface="Times New Roman" pitchFamily="18" charset="0"/>
            </a:endParaRPr>
          </a:p>
        </p:txBody>
      </p:sp>
      <p:sp>
        <p:nvSpPr>
          <p:cNvPr id="83971" name="Line 3"/>
          <p:cNvSpPr>
            <a:spLocks noChangeShapeType="1"/>
          </p:cNvSpPr>
          <p:nvPr/>
        </p:nvSpPr>
        <p:spPr bwMode="auto">
          <a:xfrm>
            <a:off x="304800" y="3962400"/>
            <a:ext cx="8305800" cy="0"/>
          </a:xfrm>
          <a:prstGeom prst="line">
            <a:avLst/>
          </a:prstGeom>
          <a:ln>
            <a:solidFill>
              <a:srgbClr val="FFFF00"/>
            </a:solidFill>
            <a:headEnd/>
            <a:tailEnd/>
          </a:ln>
        </p:spPr>
        <p:style>
          <a:lnRef idx="3">
            <a:schemeClr val="accent4"/>
          </a:lnRef>
          <a:fillRef idx="0">
            <a:schemeClr val="accent4"/>
          </a:fillRef>
          <a:effectRef idx="2">
            <a:schemeClr val="accent4"/>
          </a:effectRef>
          <a:fontRef idx="minor">
            <a:schemeClr val="tx1"/>
          </a:fontRef>
        </p:style>
        <p:txBody>
          <a:bodyPr wrap="none" anchor="ctr"/>
          <a:lstStyle/>
          <a:p>
            <a:endParaRPr lang="en-US"/>
          </a:p>
        </p:txBody>
      </p:sp>
      <p:sp>
        <p:nvSpPr>
          <p:cNvPr id="83972" name="Line 4"/>
          <p:cNvSpPr>
            <a:spLocks noChangeShapeType="1"/>
          </p:cNvSpPr>
          <p:nvPr/>
        </p:nvSpPr>
        <p:spPr bwMode="auto">
          <a:xfrm>
            <a:off x="304800" y="3124200"/>
            <a:ext cx="0" cy="1752600"/>
          </a:xfrm>
          <a:prstGeom prst="line">
            <a:avLst/>
          </a:prstGeom>
          <a:ln>
            <a:solidFill>
              <a:srgbClr val="FFFF00"/>
            </a:solidFill>
            <a:headEnd/>
            <a:tailEnd/>
          </a:ln>
        </p:spPr>
        <p:style>
          <a:lnRef idx="3">
            <a:schemeClr val="accent4"/>
          </a:lnRef>
          <a:fillRef idx="0">
            <a:schemeClr val="accent4"/>
          </a:fillRef>
          <a:effectRef idx="2">
            <a:schemeClr val="accent4"/>
          </a:effectRef>
          <a:fontRef idx="minor">
            <a:schemeClr val="tx1"/>
          </a:fontRef>
        </p:style>
        <p:txBody>
          <a:bodyPr wrap="none" anchor="ctr"/>
          <a:lstStyle/>
          <a:p>
            <a:endParaRPr lang="en-US"/>
          </a:p>
        </p:txBody>
      </p:sp>
      <p:sp>
        <p:nvSpPr>
          <p:cNvPr id="83973" name="Line 5"/>
          <p:cNvSpPr>
            <a:spLocks noChangeShapeType="1"/>
          </p:cNvSpPr>
          <p:nvPr/>
        </p:nvSpPr>
        <p:spPr bwMode="auto">
          <a:xfrm>
            <a:off x="1447800" y="3657600"/>
            <a:ext cx="0" cy="304800"/>
          </a:xfrm>
          <a:prstGeom prst="line">
            <a:avLst/>
          </a:prstGeom>
          <a:ln>
            <a:solidFill>
              <a:srgbClr val="FFFF00"/>
            </a:solidFill>
            <a:headEnd/>
            <a:tailEnd/>
          </a:ln>
        </p:spPr>
        <p:style>
          <a:lnRef idx="3">
            <a:schemeClr val="accent4"/>
          </a:lnRef>
          <a:fillRef idx="0">
            <a:schemeClr val="accent4"/>
          </a:fillRef>
          <a:effectRef idx="2">
            <a:schemeClr val="accent4"/>
          </a:effectRef>
          <a:fontRef idx="minor">
            <a:schemeClr val="tx1"/>
          </a:fontRef>
        </p:style>
        <p:txBody>
          <a:bodyPr wrap="none" anchor="ctr"/>
          <a:lstStyle/>
          <a:p>
            <a:endParaRPr lang="en-US"/>
          </a:p>
        </p:txBody>
      </p:sp>
      <p:grpSp>
        <p:nvGrpSpPr>
          <p:cNvPr id="2" name="Group 6"/>
          <p:cNvGrpSpPr>
            <a:grpSpLocks/>
          </p:cNvGrpSpPr>
          <p:nvPr/>
        </p:nvGrpSpPr>
        <p:grpSpPr bwMode="auto">
          <a:xfrm>
            <a:off x="6096000" y="3200400"/>
            <a:ext cx="533400" cy="1066800"/>
            <a:chOff x="4272" y="1488"/>
            <a:chExt cx="96" cy="288"/>
          </a:xfrm>
        </p:grpSpPr>
        <p:sp>
          <p:nvSpPr>
            <p:cNvPr id="83975" name="Line 7"/>
            <p:cNvSpPr>
              <a:spLocks noChangeShapeType="1"/>
            </p:cNvSpPr>
            <p:nvPr/>
          </p:nvSpPr>
          <p:spPr bwMode="auto">
            <a:xfrm>
              <a:off x="4320" y="1488"/>
              <a:ext cx="0" cy="288"/>
            </a:xfrm>
            <a:prstGeom prst="line">
              <a:avLst/>
            </a:prstGeom>
            <a:noFill/>
            <a:ln w="76200">
              <a:solidFill>
                <a:srgbClr val="CC0000"/>
              </a:solidFill>
              <a:round/>
              <a:headEnd/>
              <a:tailEnd/>
            </a:ln>
            <a:effectLst/>
          </p:spPr>
          <p:txBody>
            <a:bodyPr wrap="none" anchor="ctr"/>
            <a:lstStyle/>
            <a:p>
              <a:endParaRPr lang="en-US"/>
            </a:p>
          </p:txBody>
        </p:sp>
        <p:sp>
          <p:nvSpPr>
            <p:cNvPr id="83976" name="Line 8"/>
            <p:cNvSpPr>
              <a:spLocks noChangeShapeType="1"/>
            </p:cNvSpPr>
            <p:nvPr/>
          </p:nvSpPr>
          <p:spPr bwMode="auto">
            <a:xfrm>
              <a:off x="4272" y="1584"/>
              <a:ext cx="96" cy="0"/>
            </a:xfrm>
            <a:prstGeom prst="line">
              <a:avLst/>
            </a:prstGeom>
            <a:noFill/>
            <a:ln w="76200">
              <a:solidFill>
                <a:srgbClr val="CC0000"/>
              </a:solidFill>
              <a:round/>
              <a:headEnd/>
              <a:tailEnd/>
            </a:ln>
            <a:effectLst/>
          </p:spPr>
          <p:txBody>
            <a:bodyPr wrap="none" anchor="ctr"/>
            <a:lstStyle/>
            <a:p>
              <a:endParaRPr lang="en-US"/>
            </a:p>
          </p:txBody>
        </p:sp>
      </p:grpSp>
      <p:sp>
        <p:nvSpPr>
          <p:cNvPr id="83977" name="Line 9"/>
          <p:cNvSpPr>
            <a:spLocks noChangeShapeType="1"/>
          </p:cNvSpPr>
          <p:nvPr/>
        </p:nvSpPr>
        <p:spPr bwMode="auto">
          <a:xfrm>
            <a:off x="8610600" y="3657600"/>
            <a:ext cx="0" cy="914400"/>
          </a:xfrm>
          <a:prstGeom prst="line">
            <a:avLst/>
          </a:prstGeom>
          <a:ln>
            <a:solidFill>
              <a:srgbClr val="FFFF00"/>
            </a:solidFill>
            <a:headEnd/>
            <a:tailEnd/>
          </a:ln>
        </p:spPr>
        <p:style>
          <a:lnRef idx="3">
            <a:schemeClr val="accent6"/>
          </a:lnRef>
          <a:fillRef idx="0">
            <a:schemeClr val="accent6"/>
          </a:fillRef>
          <a:effectRef idx="2">
            <a:schemeClr val="accent6"/>
          </a:effectRef>
          <a:fontRef idx="minor">
            <a:schemeClr val="tx1"/>
          </a:fontRef>
        </p:style>
        <p:txBody>
          <a:bodyPr wrap="none" anchor="ctr"/>
          <a:lstStyle/>
          <a:p>
            <a:endParaRPr lang="en-US"/>
          </a:p>
        </p:txBody>
      </p:sp>
      <p:sp>
        <p:nvSpPr>
          <p:cNvPr id="83978" name="Text Box 10"/>
          <p:cNvSpPr txBox="1">
            <a:spLocks noChangeArrowheads="1"/>
          </p:cNvSpPr>
          <p:nvPr/>
        </p:nvSpPr>
        <p:spPr bwMode="auto">
          <a:xfrm>
            <a:off x="2514600" y="3276600"/>
            <a:ext cx="2057400" cy="669925"/>
          </a:xfrm>
          <a:prstGeom prst="rect">
            <a:avLst/>
          </a:prstGeom>
          <a:solidFill>
            <a:schemeClr val="bg1"/>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0" hangingPunct="0"/>
            <a:r>
              <a:rPr lang="en-US" sz="3600" dirty="0">
                <a:latin typeface="Times New Roman" pitchFamily="18" charset="0"/>
              </a:rPr>
              <a:t>62 sevens</a:t>
            </a:r>
          </a:p>
        </p:txBody>
      </p:sp>
      <p:sp>
        <p:nvSpPr>
          <p:cNvPr id="83979" name="Text Box 11"/>
          <p:cNvSpPr txBox="1">
            <a:spLocks noChangeArrowheads="1"/>
          </p:cNvSpPr>
          <p:nvPr/>
        </p:nvSpPr>
        <p:spPr bwMode="auto">
          <a:xfrm>
            <a:off x="4876800" y="2514600"/>
            <a:ext cx="1676400" cy="608013"/>
          </a:xfrm>
          <a:prstGeom prst="rect">
            <a:avLst/>
          </a:prstGeom>
          <a:solidFill>
            <a:schemeClr val="bg1"/>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0" hangingPunct="0"/>
            <a:r>
              <a:rPr lang="en-US" sz="3200" dirty="0">
                <a:latin typeface="Times New Roman" pitchFamily="18" charset="0"/>
              </a:rPr>
              <a:t>Cut Off </a:t>
            </a:r>
          </a:p>
        </p:txBody>
      </p:sp>
      <p:sp>
        <p:nvSpPr>
          <p:cNvPr id="83980" name="Line 12"/>
          <p:cNvSpPr>
            <a:spLocks noChangeShapeType="1"/>
          </p:cNvSpPr>
          <p:nvPr/>
        </p:nvSpPr>
        <p:spPr bwMode="auto">
          <a:xfrm flipH="1">
            <a:off x="1600200" y="3810000"/>
            <a:ext cx="914400" cy="0"/>
          </a:xfrm>
          <a:prstGeom prst="line">
            <a:avLst/>
          </a:prstGeom>
          <a:ln>
            <a:solidFill>
              <a:srgbClr val="FFFF00"/>
            </a:solidFill>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83981" name="Line 13"/>
          <p:cNvSpPr>
            <a:spLocks noChangeShapeType="1"/>
          </p:cNvSpPr>
          <p:nvPr/>
        </p:nvSpPr>
        <p:spPr bwMode="auto">
          <a:xfrm>
            <a:off x="4572000" y="3810000"/>
            <a:ext cx="1676400" cy="0"/>
          </a:xfrm>
          <a:prstGeom prst="line">
            <a:avLst/>
          </a:prstGeom>
          <a:ln>
            <a:solidFill>
              <a:srgbClr val="FFFF00"/>
            </a:solidFill>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endParaRPr lang="en-US"/>
          </a:p>
        </p:txBody>
      </p:sp>
      <p:sp>
        <p:nvSpPr>
          <p:cNvPr id="83982" name="Line 14"/>
          <p:cNvSpPr>
            <a:spLocks noChangeShapeType="1"/>
          </p:cNvSpPr>
          <p:nvPr/>
        </p:nvSpPr>
        <p:spPr bwMode="auto">
          <a:xfrm>
            <a:off x="8229600" y="3810000"/>
            <a:ext cx="3048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83983" name="Text Box 15"/>
          <p:cNvSpPr txBox="1">
            <a:spLocks noChangeArrowheads="1"/>
          </p:cNvSpPr>
          <p:nvPr/>
        </p:nvSpPr>
        <p:spPr bwMode="auto">
          <a:xfrm>
            <a:off x="304800" y="2057400"/>
            <a:ext cx="3505200" cy="1096963"/>
          </a:xfrm>
          <a:prstGeom prst="rect">
            <a:avLst/>
          </a:prstGeom>
          <a:solidFill>
            <a:schemeClr val="bg1"/>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0" hangingPunct="0"/>
            <a:r>
              <a:rPr lang="en-US" sz="3600">
                <a:latin typeface="Times New Roman" pitchFamily="18" charset="0"/>
              </a:rPr>
              <a:t>7 sevens</a:t>
            </a:r>
          </a:p>
          <a:p>
            <a:pPr algn="ctr" eaLnBrk="0" hangingPunct="0"/>
            <a:r>
              <a:rPr lang="en-US" sz="2800" i="1">
                <a:solidFill>
                  <a:srgbClr val="FF0066"/>
                </a:solidFill>
                <a:latin typeface="Times New Roman" pitchFamily="18" charset="0"/>
              </a:rPr>
              <a:t>City rebuilt by 432 BC</a:t>
            </a:r>
          </a:p>
        </p:txBody>
      </p:sp>
      <p:sp>
        <p:nvSpPr>
          <p:cNvPr id="83984" name="Text Box 16"/>
          <p:cNvSpPr txBox="1">
            <a:spLocks noChangeArrowheads="1"/>
          </p:cNvSpPr>
          <p:nvPr/>
        </p:nvSpPr>
        <p:spPr bwMode="auto">
          <a:xfrm>
            <a:off x="1524000" y="4130675"/>
            <a:ext cx="4191000" cy="646331"/>
          </a:xfrm>
          <a:prstGeom prst="rect">
            <a:avLst/>
          </a:prstGeom>
          <a:solidFill>
            <a:schemeClr val="bg1"/>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3600" dirty="0">
                <a:latin typeface="Times New Roman" pitchFamily="18" charset="0"/>
              </a:rPr>
              <a:t>69 </a:t>
            </a:r>
            <a:r>
              <a:rPr lang="en-US" sz="3600" dirty="0" smtClean="0">
                <a:latin typeface="Times New Roman" pitchFamily="18" charset="0"/>
              </a:rPr>
              <a:t>sevens to Messiah</a:t>
            </a:r>
            <a:endParaRPr lang="en-US" sz="3600" dirty="0">
              <a:latin typeface="Times New Roman" pitchFamily="18" charset="0"/>
            </a:endParaRPr>
          </a:p>
        </p:txBody>
      </p:sp>
      <p:sp>
        <p:nvSpPr>
          <p:cNvPr id="83985" name="Line 17"/>
          <p:cNvSpPr>
            <a:spLocks noChangeShapeType="1"/>
          </p:cNvSpPr>
          <p:nvPr/>
        </p:nvSpPr>
        <p:spPr bwMode="auto">
          <a:xfrm flipH="1" flipV="1">
            <a:off x="304800" y="4419599"/>
            <a:ext cx="1143000" cy="45719"/>
          </a:xfrm>
          <a:prstGeom prst="line">
            <a:avLst/>
          </a:prstGeom>
          <a:ln>
            <a:solidFill>
              <a:srgbClr val="FFFF00"/>
            </a:solidFill>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endParaRPr lang="en-US"/>
          </a:p>
        </p:txBody>
      </p:sp>
      <p:sp>
        <p:nvSpPr>
          <p:cNvPr id="83986" name="Line 18"/>
          <p:cNvSpPr>
            <a:spLocks noChangeShapeType="1"/>
          </p:cNvSpPr>
          <p:nvPr/>
        </p:nvSpPr>
        <p:spPr bwMode="auto">
          <a:xfrm flipV="1">
            <a:off x="5638800" y="4419595"/>
            <a:ext cx="762000" cy="45719"/>
          </a:xfrm>
          <a:prstGeom prst="line">
            <a:avLst/>
          </a:prstGeom>
          <a:ln>
            <a:solidFill>
              <a:srgbClr val="FFFF00"/>
            </a:solidFill>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endParaRPr lang="en-US"/>
          </a:p>
        </p:txBody>
      </p:sp>
      <p:sp>
        <p:nvSpPr>
          <p:cNvPr id="83987" name="Line 19"/>
          <p:cNvSpPr>
            <a:spLocks noChangeShapeType="1"/>
          </p:cNvSpPr>
          <p:nvPr/>
        </p:nvSpPr>
        <p:spPr bwMode="auto">
          <a:xfrm>
            <a:off x="7543800" y="3429000"/>
            <a:ext cx="0" cy="1066800"/>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83988" name="Line 20"/>
          <p:cNvSpPr>
            <a:spLocks noChangeShapeType="1"/>
          </p:cNvSpPr>
          <p:nvPr/>
        </p:nvSpPr>
        <p:spPr bwMode="auto">
          <a:xfrm>
            <a:off x="6400800" y="4038600"/>
            <a:ext cx="0" cy="457200"/>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83990" name="Arc 22"/>
          <p:cNvSpPr>
            <a:spLocks/>
          </p:cNvSpPr>
          <p:nvPr/>
        </p:nvSpPr>
        <p:spPr bwMode="auto">
          <a:xfrm rot="16132577" flipV="1">
            <a:off x="7187894" y="2490381"/>
            <a:ext cx="640605" cy="2062162"/>
          </a:xfrm>
          <a:custGeom>
            <a:avLst/>
            <a:gdLst>
              <a:gd name="G0" fmla="+- 5834 0 0"/>
              <a:gd name="G1" fmla="+- 21600 0 0"/>
              <a:gd name="G2" fmla="+- 21600 0 0"/>
              <a:gd name="T0" fmla="*/ 5286 w 27434"/>
              <a:gd name="T1" fmla="*/ 7 h 43200"/>
              <a:gd name="T2" fmla="*/ 0 w 27434"/>
              <a:gd name="T3" fmla="*/ 42397 h 43200"/>
              <a:gd name="T4" fmla="*/ 5834 w 27434"/>
              <a:gd name="T5" fmla="*/ 21600 h 43200"/>
            </a:gdLst>
            <a:ahLst/>
            <a:cxnLst>
              <a:cxn ang="0">
                <a:pos x="T0" y="T1"/>
              </a:cxn>
              <a:cxn ang="0">
                <a:pos x="T2" y="T3"/>
              </a:cxn>
              <a:cxn ang="0">
                <a:pos x="T4" y="T5"/>
              </a:cxn>
            </a:cxnLst>
            <a:rect l="0" t="0" r="r" b="b"/>
            <a:pathLst>
              <a:path w="27434" h="43200" fill="none" extrusionOk="0">
                <a:moveTo>
                  <a:pt x="5285" y="6"/>
                </a:moveTo>
                <a:cubicBezTo>
                  <a:pt x="5468" y="2"/>
                  <a:pt x="5651" y="-1"/>
                  <a:pt x="5834" y="0"/>
                </a:cubicBezTo>
                <a:cubicBezTo>
                  <a:pt x="17763" y="0"/>
                  <a:pt x="27434" y="9670"/>
                  <a:pt x="27434" y="21600"/>
                </a:cubicBezTo>
                <a:cubicBezTo>
                  <a:pt x="27434" y="33529"/>
                  <a:pt x="17763" y="43200"/>
                  <a:pt x="5834" y="43200"/>
                </a:cubicBezTo>
                <a:cubicBezTo>
                  <a:pt x="3861" y="43200"/>
                  <a:pt x="1898" y="42929"/>
                  <a:pt x="-1" y="42397"/>
                </a:cubicBezTo>
              </a:path>
              <a:path w="27434" h="43200" stroke="0" extrusionOk="0">
                <a:moveTo>
                  <a:pt x="5285" y="6"/>
                </a:moveTo>
                <a:cubicBezTo>
                  <a:pt x="5468" y="2"/>
                  <a:pt x="5651" y="-1"/>
                  <a:pt x="5834" y="0"/>
                </a:cubicBezTo>
                <a:cubicBezTo>
                  <a:pt x="17763" y="0"/>
                  <a:pt x="27434" y="9670"/>
                  <a:pt x="27434" y="21600"/>
                </a:cubicBezTo>
                <a:cubicBezTo>
                  <a:pt x="27434" y="33529"/>
                  <a:pt x="17763" y="43200"/>
                  <a:pt x="5834" y="43200"/>
                </a:cubicBezTo>
                <a:cubicBezTo>
                  <a:pt x="3861" y="43200"/>
                  <a:pt x="1898" y="42929"/>
                  <a:pt x="-1" y="42397"/>
                </a:cubicBezTo>
                <a:lnTo>
                  <a:pt x="5834" y="21600"/>
                </a:lnTo>
                <a:close/>
              </a:path>
            </a:pathLst>
          </a:custGeom>
          <a:noFill/>
          <a:ln w="28575">
            <a:solidFill>
              <a:schemeClr val="tx1"/>
            </a:solidFill>
            <a:round/>
            <a:headEnd/>
            <a:tailEnd/>
          </a:ln>
          <a:effectLst/>
        </p:spPr>
        <p:txBody>
          <a:bodyPr wrap="none" anchor="ctr"/>
          <a:lstStyle/>
          <a:p>
            <a:endParaRPr lang="en-US"/>
          </a:p>
        </p:txBody>
      </p:sp>
      <p:sp>
        <p:nvSpPr>
          <p:cNvPr id="83991" name="Text Box 23"/>
          <p:cNvSpPr txBox="1">
            <a:spLocks noChangeArrowheads="1"/>
          </p:cNvSpPr>
          <p:nvPr/>
        </p:nvSpPr>
        <p:spPr bwMode="auto">
          <a:xfrm>
            <a:off x="6477000" y="1981200"/>
            <a:ext cx="2667000" cy="954107"/>
          </a:xfrm>
          <a:prstGeom prst="rect">
            <a:avLst/>
          </a:prstGeom>
          <a:noFill/>
          <a:ln w="28575">
            <a:noFill/>
            <a:miter lim="800000"/>
            <a:headEnd/>
            <a:tailEnd/>
          </a:ln>
          <a:effectLst/>
        </p:spPr>
        <p:txBody>
          <a:bodyPr wrap="square">
            <a:spAutoFit/>
          </a:bodyPr>
          <a:lstStyle/>
          <a:p>
            <a:pPr algn="ctr" eaLnBrk="0" hangingPunct="0"/>
            <a:r>
              <a:rPr lang="en-US" sz="2800" dirty="0">
                <a:ln w="18415" cmpd="sng">
                  <a:solidFill>
                    <a:schemeClr val="tx1"/>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Covenant confirmed</a:t>
            </a:r>
            <a:endParaRPr lang="en-US" sz="3200" dirty="0">
              <a:ln w="18415" cmpd="sng">
                <a:solidFill>
                  <a:schemeClr val="tx1"/>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83992" name="Text Box 24"/>
          <p:cNvSpPr txBox="1">
            <a:spLocks noChangeArrowheads="1"/>
          </p:cNvSpPr>
          <p:nvPr/>
        </p:nvSpPr>
        <p:spPr bwMode="auto">
          <a:xfrm>
            <a:off x="6934200" y="3429000"/>
            <a:ext cx="1258888" cy="519113"/>
          </a:xfrm>
          <a:prstGeom prst="rect">
            <a:avLst/>
          </a:prstGeom>
          <a:solidFill>
            <a:schemeClr val="bg1"/>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eaLnBrk="0" hangingPunct="0"/>
            <a:r>
              <a:rPr lang="en-US" sz="2800" dirty="0">
                <a:latin typeface="Times New Roman" pitchFamily="18" charset="0"/>
              </a:rPr>
              <a:t>1 seven</a:t>
            </a:r>
            <a:endParaRPr lang="en-US" sz="3200" dirty="0">
              <a:latin typeface="Times New Roman" pitchFamily="18" charset="0"/>
            </a:endParaRPr>
          </a:p>
        </p:txBody>
      </p:sp>
      <p:sp>
        <p:nvSpPr>
          <p:cNvPr id="83993" name="Line 25"/>
          <p:cNvSpPr>
            <a:spLocks noChangeShapeType="1"/>
          </p:cNvSpPr>
          <p:nvPr/>
        </p:nvSpPr>
        <p:spPr bwMode="auto">
          <a:xfrm flipH="1">
            <a:off x="6553200" y="3810000"/>
            <a:ext cx="3810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83994" name="Text Box 26"/>
          <p:cNvSpPr txBox="1">
            <a:spLocks noChangeArrowheads="1"/>
          </p:cNvSpPr>
          <p:nvPr/>
        </p:nvSpPr>
        <p:spPr bwMode="auto">
          <a:xfrm>
            <a:off x="304800" y="5059740"/>
            <a:ext cx="6019800" cy="156966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r>
              <a:rPr lang="en-US" sz="2400" b="1" dirty="0">
                <a:latin typeface="Times New Roman" pitchFamily="18" charset="0"/>
              </a:rPr>
              <a:t>Cyrus’ Proclamation 539 BC. </a:t>
            </a:r>
            <a:r>
              <a:rPr lang="en-US" sz="2400" b="1" dirty="0" smtClean="0">
                <a:latin typeface="Times New Roman" pitchFamily="18" charset="0"/>
              </a:rPr>
              <a:t>                  Ezra 1:1-4; Isaiah </a:t>
            </a:r>
            <a:r>
              <a:rPr lang="en-US" sz="2400" b="1" dirty="0">
                <a:latin typeface="Times New Roman" pitchFamily="18" charset="0"/>
              </a:rPr>
              <a:t>44:28;45:13</a:t>
            </a:r>
          </a:p>
          <a:p>
            <a:pPr algn="ctr" eaLnBrk="0" hangingPunct="0"/>
            <a:r>
              <a:rPr lang="en-US" sz="2400" b="1" dirty="0" err="1">
                <a:latin typeface="Times New Roman" pitchFamily="18" charset="0"/>
              </a:rPr>
              <a:t>Artaxerxes</a:t>
            </a:r>
            <a:r>
              <a:rPr lang="en-US" sz="2400" b="1" dirty="0">
                <a:latin typeface="Times New Roman" pitchFamily="18" charset="0"/>
              </a:rPr>
              <a:t> – 457 BC.</a:t>
            </a:r>
          </a:p>
          <a:p>
            <a:pPr algn="ctr" eaLnBrk="0" hangingPunct="0"/>
            <a:r>
              <a:rPr lang="en-US" sz="2400" b="1" dirty="0" err="1">
                <a:latin typeface="Times New Roman" pitchFamily="18" charset="0"/>
              </a:rPr>
              <a:t>Artaxerxes</a:t>
            </a:r>
            <a:r>
              <a:rPr lang="en-US" sz="2400" b="1" dirty="0">
                <a:latin typeface="Times New Roman" pitchFamily="18" charset="0"/>
              </a:rPr>
              <a:t> second decree – 444,445 BC.</a:t>
            </a:r>
          </a:p>
        </p:txBody>
      </p:sp>
      <p:sp>
        <p:nvSpPr>
          <p:cNvPr id="83996" name="AutoShape 28"/>
          <p:cNvSpPr>
            <a:spLocks/>
          </p:cNvSpPr>
          <p:nvPr/>
        </p:nvSpPr>
        <p:spPr bwMode="auto">
          <a:xfrm rot="5400000">
            <a:off x="4229100" y="-2476500"/>
            <a:ext cx="533400" cy="8229600"/>
          </a:xfrm>
          <a:prstGeom prst="leftBrace">
            <a:avLst>
              <a:gd name="adj1" fmla="val 128571"/>
              <a:gd name="adj2" fmla="val 50000"/>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83997" name="Line 29"/>
          <p:cNvSpPr>
            <a:spLocks noChangeShapeType="1"/>
          </p:cNvSpPr>
          <p:nvPr/>
        </p:nvSpPr>
        <p:spPr bwMode="auto">
          <a:xfrm>
            <a:off x="838200" y="3200400"/>
            <a:ext cx="0" cy="685800"/>
          </a:xfrm>
          <a:prstGeom prst="line">
            <a:avLst/>
          </a:prstGeom>
          <a:noFill/>
          <a:ln w="76200">
            <a:solidFill>
              <a:srgbClr val="FF0066"/>
            </a:solidFill>
            <a:round/>
            <a:headEnd/>
            <a:tailEnd type="triangle" w="med" len="med"/>
          </a:ln>
          <a:effectLst/>
        </p:spPr>
        <p:txBody>
          <a:bodyPr/>
          <a:lstStyle/>
          <a:p>
            <a:endParaRPr lang="en-US"/>
          </a:p>
        </p:txBody>
      </p:sp>
      <p:sp>
        <p:nvSpPr>
          <p:cNvPr id="34" name="Rectangle 33"/>
          <p:cNvSpPr/>
          <p:nvPr/>
        </p:nvSpPr>
        <p:spPr>
          <a:xfrm>
            <a:off x="0" y="685800"/>
            <a:ext cx="9144000" cy="584775"/>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Seventy Seven’s – Daniel 9:24-27</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36" name="Rectangle 35"/>
          <p:cNvSpPr/>
          <p:nvPr/>
        </p:nvSpPr>
        <p:spPr>
          <a:xfrm>
            <a:off x="6324600" y="4419600"/>
            <a:ext cx="2667000" cy="2308324"/>
          </a:xfrm>
          <a:prstGeom prst="rect">
            <a:avLst/>
          </a:prstGeom>
        </p:spPr>
        <p:txBody>
          <a:bodyPr wrap="square">
            <a:spAutoFit/>
          </a:bodyPr>
          <a:lstStyle/>
          <a:p>
            <a:pPr algn="ctr" eaLnBrk="0" hangingPunct="0"/>
            <a:r>
              <a:rPr lang="en-US" sz="2400" dirty="0" smtClean="0">
                <a:ln w="18415" cmpd="sng">
                  <a:noFill/>
                  <a:prstDash val="solid"/>
                </a:ln>
                <a:effectLst>
                  <a:outerShdw blurRad="60007" dist="310007" dir="7680000" sy="30000" kx="1300200" algn="ctr" rotWithShape="0">
                    <a:prstClr val="black">
                      <a:alpha val="32000"/>
                    </a:prstClr>
                  </a:outerShdw>
                </a:effectLst>
              </a:rPr>
              <a:t>End to sacrifice &amp; offering  - 30 AD /</a:t>
            </a:r>
          </a:p>
          <a:p>
            <a:pPr algn="ctr" eaLnBrk="0" hangingPunct="0"/>
            <a:r>
              <a:rPr lang="en-US" sz="2400" dirty="0" smtClean="0">
                <a:ln w="18415" cmpd="sng">
                  <a:noFill/>
                  <a:prstDash val="solid"/>
                </a:ln>
                <a:effectLst>
                  <a:outerShdw blurRad="60007" dist="310007" dir="7680000" sy="30000" kx="1300200" algn="ctr" rotWithShape="0">
                    <a:prstClr val="black">
                      <a:alpha val="32000"/>
                    </a:prstClr>
                  </a:outerShdw>
                </a:effectLst>
              </a:rPr>
              <a:t>Abomination of Desolation </a:t>
            </a:r>
          </a:p>
          <a:p>
            <a:pPr algn="ctr" eaLnBrk="0" hangingPunct="0"/>
            <a:r>
              <a:rPr lang="en-US" sz="2400" dirty="0" smtClean="0">
                <a:ln w="18415" cmpd="sng">
                  <a:noFill/>
                  <a:prstDash val="solid"/>
                </a:ln>
                <a:effectLst>
                  <a:outerShdw blurRad="60007" dist="310007" dir="7680000" sy="30000" kx="1300200" algn="ctr" rotWithShape="0">
                    <a:prstClr val="black">
                      <a:alpha val="32000"/>
                    </a:prstClr>
                  </a:outerShdw>
                </a:effectLst>
              </a:rPr>
              <a:t>70 AD / Fall of Rome – 476 AD</a:t>
            </a:r>
            <a:endParaRPr lang="en-US" sz="2800" dirty="0">
              <a:ln w="18415" cmpd="sng">
                <a:noFill/>
                <a:prstDash val="solid"/>
              </a:ln>
              <a:effectLst>
                <a:outerShdw blurRad="60007" dist="310007" dir="7680000" sy="30000" kx="1300200" algn="ctr" rotWithShape="0">
                  <a:prstClr val="black">
                    <a:alpha val="32000"/>
                  </a:prstClr>
                </a:outerShdw>
              </a:effectLst>
              <a:latin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37" name="Rectangle 36"/>
          <p:cNvSpPr/>
          <p:nvPr/>
        </p:nvSpPr>
        <p:spPr>
          <a:xfrm>
            <a:off x="76200" y="1907262"/>
            <a:ext cx="2209800" cy="4493538"/>
          </a:xfrm>
          <a:prstGeom prst="rect">
            <a:avLst/>
          </a:prstGeom>
          <a:solidFill>
            <a:schemeClr val="bg2"/>
          </a:solidFill>
          <a:ln>
            <a:noFill/>
          </a:ln>
          <a:effectLst>
            <a:outerShdw blurRad="44450" dist="27940" dir="5400000" algn="ctr">
              <a:srgbClr val="000000">
                <a:alpha val="32000"/>
              </a:srgbClr>
            </a:outerShdw>
            <a:softEdge rad="317500"/>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200" b="1" dirty="0" smtClean="0"/>
              <a:t>Matthew 24:15 (NKJV) </a:t>
            </a:r>
            <a:r>
              <a:rPr lang="en-US" sz="2200" dirty="0" smtClean="0"/>
              <a:t/>
            </a:r>
            <a:br>
              <a:rPr lang="en-US" sz="2200" dirty="0" smtClean="0"/>
            </a:br>
            <a:r>
              <a:rPr lang="en-US" sz="2200" baseline="30000" dirty="0" smtClean="0"/>
              <a:t>15 </a:t>
            </a:r>
            <a:r>
              <a:rPr lang="en-US" sz="2200" dirty="0" smtClean="0"/>
              <a:t>"Therefore when you see the </a:t>
            </a:r>
            <a:r>
              <a:rPr lang="en-US" sz="2200" i="1" u="sng" dirty="0" smtClean="0"/>
              <a:t>'abomination of desolation</a:t>
            </a:r>
            <a:r>
              <a:rPr lang="en-US" sz="2200" i="1" dirty="0" smtClean="0"/>
              <a:t>,'</a:t>
            </a:r>
            <a:r>
              <a:rPr lang="en-US" sz="2200" dirty="0" smtClean="0"/>
              <a:t> spoken of by Daniel the prophet, standing in the holy place" (whoever reads, let him understand), </a:t>
            </a:r>
            <a:endParaRPr lang="en-US" sz="2200" dirty="0"/>
          </a:p>
        </p:txBody>
      </p:sp>
      <p:sp>
        <p:nvSpPr>
          <p:cNvPr id="38" name="Rectangle 37"/>
          <p:cNvSpPr/>
          <p:nvPr/>
        </p:nvSpPr>
        <p:spPr>
          <a:xfrm>
            <a:off x="2438400" y="1907262"/>
            <a:ext cx="2438400" cy="4493538"/>
          </a:xfrm>
          <a:prstGeom prst="rect">
            <a:avLst/>
          </a:prstGeom>
          <a:solidFill>
            <a:schemeClr val="bg2"/>
          </a:solidFill>
          <a:ln>
            <a:noFill/>
          </a:ln>
          <a:effectLst>
            <a:outerShdw blurRad="44450" dist="27940" dir="5400000" algn="ctr">
              <a:srgbClr val="000000">
                <a:alpha val="32000"/>
              </a:srgbClr>
            </a:outerShdw>
            <a:softEdge rad="317500"/>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200" b="1" dirty="0" smtClean="0"/>
              <a:t>Mark 13:14    (NKJV) </a:t>
            </a:r>
            <a:r>
              <a:rPr lang="en-US" sz="2200" dirty="0" smtClean="0"/>
              <a:t/>
            </a:r>
            <a:br>
              <a:rPr lang="en-US" sz="2200" dirty="0" smtClean="0"/>
            </a:br>
            <a:r>
              <a:rPr lang="en-US" sz="2200" baseline="30000" dirty="0" smtClean="0"/>
              <a:t>14 </a:t>
            </a:r>
            <a:r>
              <a:rPr lang="en-US" sz="2200" dirty="0" smtClean="0"/>
              <a:t>"So when you see </a:t>
            </a:r>
            <a:r>
              <a:rPr lang="en-US" sz="2200" u="sng" dirty="0" smtClean="0"/>
              <a:t>the </a:t>
            </a:r>
            <a:r>
              <a:rPr lang="en-US" sz="2200" i="1" u="sng" dirty="0" smtClean="0"/>
              <a:t>'abomination of desolation</a:t>
            </a:r>
            <a:r>
              <a:rPr lang="en-US" sz="2200" i="1" dirty="0" smtClean="0"/>
              <a:t>,'</a:t>
            </a:r>
            <a:r>
              <a:rPr lang="en-US" sz="2200" dirty="0" smtClean="0"/>
              <a:t> spoken of by Daniel the prophet, standing where it ought not" (let the reader understand), "then let those who are in Judea flee to the mountains. </a:t>
            </a:r>
            <a:endParaRPr lang="en-US" sz="2200" dirty="0"/>
          </a:p>
        </p:txBody>
      </p:sp>
      <p:sp>
        <p:nvSpPr>
          <p:cNvPr id="39" name="Rectangle 38"/>
          <p:cNvSpPr/>
          <p:nvPr/>
        </p:nvSpPr>
        <p:spPr>
          <a:xfrm>
            <a:off x="5029200" y="1907262"/>
            <a:ext cx="3962400" cy="4493538"/>
          </a:xfrm>
          <a:prstGeom prst="rect">
            <a:avLst/>
          </a:prstGeom>
          <a:solidFill>
            <a:schemeClr val="bg2"/>
          </a:solidFill>
          <a:ln>
            <a:noFill/>
          </a:ln>
          <a:effectLst>
            <a:outerShdw blurRad="44450" dist="27940" dir="5400000" algn="ctr">
              <a:srgbClr val="000000">
                <a:alpha val="32000"/>
              </a:srgbClr>
            </a:outerShdw>
            <a:softEdge rad="317500"/>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200" b="1" dirty="0" smtClean="0"/>
              <a:t>Luke 21:20-22                       (NKJV) </a:t>
            </a:r>
            <a:r>
              <a:rPr lang="en-US" sz="2200" dirty="0" smtClean="0"/>
              <a:t/>
            </a:r>
            <a:br>
              <a:rPr lang="en-US" sz="2200" dirty="0" smtClean="0"/>
            </a:br>
            <a:r>
              <a:rPr lang="en-US" sz="2200" baseline="30000" dirty="0" smtClean="0"/>
              <a:t>20 </a:t>
            </a:r>
            <a:r>
              <a:rPr lang="en-US" sz="2200" dirty="0" smtClean="0"/>
              <a:t>"But when you see </a:t>
            </a:r>
            <a:r>
              <a:rPr lang="en-US" sz="2200" u="sng" dirty="0" smtClean="0"/>
              <a:t>Jerusalem</a:t>
            </a:r>
            <a:r>
              <a:rPr lang="en-US" sz="2200" dirty="0" smtClean="0"/>
              <a:t> surrounded by armies, then know that </a:t>
            </a:r>
            <a:r>
              <a:rPr lang="en-US" sz="2200" u="sng" dirty="0" smtClean="0"/>
              <a:t>its desolation is near</a:t>
            </a:r>
            <a:r>
              <a:rPr lang="en-US" sz="2200" dirty="0" smtClean="0"/>
              <a:t>.  </a:t>
            </a:r>
            <a:r>
              <a:rPr lang="en-US" sz="2200" baseline="30000" dirty="0" smtClean="0"/>
              <a:t>21 </a:t>
            </a:r>
            <a:r>
              <a:rPr lang="en-US" sz="2200" dirty="0" smtClean="0"/>
              <a:t>Then let those who are in Judea flee to the mountains, let those who are in the midst of her depart, and let not those who are in the country enter her. </a:t>
            </a:r>
            <a:br>
              <a:rPr lang="en-US" sz="2200" dirty="0" smtClean="0"/>
            </a:br>
            <a:r>
              <a:rPr lang="en-US" sz="2200" baseline="30000" dirty="0" smtClean="0"/>
              <a:t>22 </a:t>
            </a:r>
            <a:r>
              <a:rPr lang="en-US" sz="2200" u="sng" dirty="0" smtClean="0"/>
              <a:t>For these are the days of vengeance, that </a:t>
            </a:r>
            <a:r>
              <a:rPr lang="en-US" sz="2200" b="1" u="sng" dirty="0" smtClean="0"/>
              <a:t>all things which are written may be fulfilled</a:t>
            </a:r>
            <a:r>
              <a:rPr lang="en-US" sz="2200" dirty="0" smtClean="0"/>
              <a:t>. </a:t>
            </a:r>
            <a:endParaRPr lang="en-US" sz="2200" dirty="0"/>
          </a:p>
        </p:txBody>
      </p:sp>
      <p:sp>
        <p:nvSpPr>
          <p:cNvPr id="7" name="Date Placeholder 6"/>
          <p:cNvSpPr>
            <a:spLocks noGrp="1"/>
          </p:cNvSpPr>
          <p:nvPr>
            <p:ph type="dt" sz="half" idx="10"/>
          </p:nvPr>
        </p:nvSpPr>
        <p:spPr/>
        <p:txBody>
          <a:bodyPr/>
          <a:lstStyle/>
          <a:p>
            <a:r>
              <a:rPr lang="en-US" smtClean="0"/>
              <a:t>Don McClain</a:t>
            </a:r>
            <a:endParaRPr lang="en-US"/>
          </a:p>
        </p:txBody>
      </p:sp>
      <p:sp>
        <p:nvSpPr>
          <p:cNvPr id="9" name="Footer Placeholder 8"/>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12</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657600" y="2286000"/>
            <a:ext cx="4953000" cy="3416320"/>
          </a:xfrm>
          <a:prstGeom prst="rect">
            <a:avLst/>
          </a:prstGeom>
        </p:spPr>
        <p:txBody>
          <a:bodyPr wrap="square">
            <a:spAutoFit/>
          </a:bodyPr>
          <a:lstStyle/>
          <a:p>
            <a:pPr algn="ctr"/>
            <a:r>
              <a:rPr lang="en-US" sz="2400" b="1" dirty="0" smtClean="0"/>
              <a:t>Matthew 23:33-38 (NKJV) </a:t>
            </a:r>
            <a:r>
              <a:rPr lang="en-US" sz="2400" dirty="0" smtClean="0"/>
              <a:t/>
            </a:r>
            <a:br>
              <a:rPr lang="en-US" sz="2400" dirty="0" smtClean="0"/>
            </a:br>
            <a:r>
              <a:rPr lang="en-US" sz="2400" baseline="30000" dirty="0" smtClean="0"/>
              <a:t>33 </a:t>
            </a:r>
            <a:r>
              <a:rPr lang="en-US" sz="2400" dirty="0" smtClean="0"/>
              <a:t>Serpents, brood of vipers! How can you escape the condemnation of hell?  </a:t>
            </a:r>
            <a:r>
              <a:rPr lang="en-US" sz="2400" baseline="30000" dirty="0" smtClean="0"/>
              <a:t>34 </a:t>
            </a:r>
            <a:r>
              <a:rPr lang="en-US" sz="2400" dirty="0" smtClean="0"/>
              <a:t>Therefore, indeed, I send you prophets, wise men, and scribes: </a:t>
            </a:r>
            <a:r>
              <a:rPr lang="en-US" sz="2400" i="1" dirty="0" smtClean="0"/>
              <a:t>some</a:t>
            </a:r>
            <a:r>
              <a:rPr lang="en-US" sz="2400" dirty="0" smtClean="0"/>
              <a:t> of them you will kill and crucify, and </a:t>
            </a:r>
            <a:r>
              <a:rPr lang="en-US" sz="2400" i="1" dirty="0" smtClean="0"/>
              <a:t>some</a:t>
            </a:r>
            <a:r>
              <a:rPr lang="en-US" sz="2400" dirty="0" smtClean="0"/>
              <a:t> of them you will scourge in your synagogues and persecute from city to city,  </a:t>
            </a:r>
            <a:endParaRPr lang="en-US" sz="2400" dirty="0"/>
          </a:p>
        </p:txBody>
      </p:sp>
      <p:pic>
        <p:nvPicPr>
          <p:cNvPr id="2050" name="Picture 2" descr="http://oneyearbibleimages.com/jerusalem.jpg"/>
          <p:cNvPicPr>
            <a:picLocks noChangeAspect="1" noChangeArrowheads="1"/>
          </p:cNvPicPr>
          <p:nvPr/>
        </p:nvPicPr>
        <p:blipFill>
          <a:blip r:embed="rId4"/>
          <a:srcRect/>
          <a:stretch>
            <a:fillRect/>
          </a:stretch>
        </p:blipFill>
        <p:spPr bwMode="auto">
          <a:xfrm>
            <a:off x="95250" y="1857375"/>
            <a:ext cx="3028950" cy="46196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13</a:t>
            </a:fld>
            <a:endParaRPr lang="en-US"/>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657600" y="2286000"/>
            <a:ext cx="4953000" cy="3416320"/>
          </a:xfrm>
          <a:prstGeom prst="rect">
            <a:avLst/>
          </a:prstGeom>
        </p:spPr>
        <p:txBody>
          <a:bodyPr wrap="square">
            <a:spAutoFit/>
          </a:bodyPr>
          <a:lstStyle/>
          <a:p>
            <a:pPr algn="ctr"/>
            <a:r>
              <a:rPr lang="en-US" sz="2400" b="1" dirty="0" smtClean="0"/>
              <a:t>Matthew 23:33-38 (NKJV) </a:t>
            </a:r>
            <a:r>
              <a:rPr lang="en-US" sz="2400" dirty="0" smtClean="0"/>
              <a:t/>
            </a:r>
            <a:br>
              <a:rPr lang="en-US" sz="2400" dirty="0" smtClean="0"/>
            </a:br>
            <a:r>
              <a:rPr lang="en-US" sz="2400" baseline="30000" dirty="0" smtClean="0"/>
              <a:t>35 </a:t>
            </a:r>
            <a:r>
              <a:rPr lang="en-US" sz="2400" dirty="0" smtClean="0"/>
              <a:t>that on you may come all the righteous blood shed on the earth, from the blood of righteous Abel to the blood of Zechariah, son of </a:t>
            </a:r>
            <a:r>
              <a:rPr lang="en-US" sz="2400" dirty="0" err="1" smtClean="0"/>
              <a:t>Berechiah</a:t>
            </a:r>
            <a:r>
              <a:rPr lang="en-US" sz="2400" dirty="0" smtClean="0"/>
              <a:t>, whom you murdered between the temple and the altar.  </a:t>
            </a:r>
            <a:r>
              <a:rPr lang="en-US" sz="2400" baseline="30000" dirty="0" smtClean="0"/>
              <a:t>36 </a:t>
            </a:r>
            <a:r>
              <a:rPr lang="en-US" sz="2400" dirty="0" smtClean="0"/>
              <a:t>Assuredly, I say to you</a:t>
            </a:r>
            <a:r>
              <a:rPr lang="en-US" sz="2400" u="sng" dirty="0" smtClean="0"/>
              <a:t>, all these things will come upon this generation</a:t>
            </a:r>
            <a:r>
              <a:rPr lang="en-US" sz="2400" dirty="0" smtClean="0"/>
              <a:t>. </a:t>
            </a:r>
            <a:endParaRPr lang="en-US" sz="2400" dirty="0"/>
          </a:p>
        </p:txBody>
      </p:sp>
      <p:pic>
        <p:nvPicPr>
          <p:cNvPr id="2050" name="Picture 2" descr="http://oneyearbibleimages.com/jerusalem.jpg"/>
          <p:cNvPicPr>
            <a:picLocks noChangeAspect="1" noChangeArrowheads="1"/>
          </p:cNvPicPr>
          <p:nvPr/>
        </p:nvPicPr>
        <p:blipFill>
          <a:blip r:embed="rId4"/>
          <a:srcRect/>
          <a:stretch>
            <a:fillRect/>
          </a:stretch>
        </p:blipFill>
        <p:spPr bwMode="auto">
          <a:xfrm>
            <a:off x="95250" y="1857375"/>
            <a:ext cx="3028950" cy="46196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14</a:t>
            </a:fld>
            <a:endParaRPr lang="en-US"/>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657600" y="2286000"/>
            <a:ext cx="4953000" cy="3416320"/>
          </a:xfrm>
          <a:prstGeom prst="rect">
            <a:avLst/>
          </a:prstGeom>
        </p:spPr>
        <p:txBody>
          <a:bodyPr wrap="square">
            <a:spAutoFit/>
          </a:bodyPr>
          <a:lstStyle/>
          <a:p>
            <a:pPr algn="ctr"/>
            <a:r>
              <a:rPr lang="en-US" sz="2400" b="1" dirty="0" smtClean="0"/>
              <a:t>Matthew 23:33-38 (NKJV) </a:t>
            </a:r>
            <a:r>
              <a:rPr lang="en-US" sz="2400" dirty="0" smtClean="0"/>
              <a:t/>
            </a:r>
            <a:br>
              <a:rPr lang="en-US" sz="2400" dirty="0" smtClean="0"/>
            </a:br>
            <a:r>
              <a:rPr lang="en-US" sz="2400" baseline="30000" dirty="0" smtClean="0"/>
              <a:t>37 </a:t>
            </a:r>
            <a:r>
              <a:rPr lang="en-US" sz="2400" dirty="0" smtClean="0"/>
              <a:t>"O Jerusalem, Jerusalem, the one who kills the prophets and stones those who are sent to her! How often I wanted to gather your children together, as a hen gathers her chicks under </a:t>
            </a:r>
            <a:r>
              <a:rPr lang="en-US" sz="2400" i="1" dirty="0" smtClean="0"/>
              <a:t>her</a:t>
            </a:r>
            <a:r>
              <a:rPr lang="en-US" sz="2400" dirty="0" smtClean="0"/>
              <a:t> wings, but you were not willing!  </a:t>
            </a:r>
            <a:r>
              <a:rPr lang="en-US" sz="2400" baseline="30000" dirty="0" smtClean="0"/>
              <a:t>38 </a:t>
            </a:r>
            <a:r>
              <a:rPr lang="en-US" sz="2400" dirty="0" smtClean="0"/>
              <a:t>See! </a:t>
            </a:r>
            <a:r>
              <a:rPr lang="en-US" sz="2400" b="1" u="sng" dirty="0" smtClean="0"/>
              <a:t>Your house is left to you desolate;  </a:t>
            </a:r>
            <a:r>
              <a:rPr lang="en-US" sz="2400" baseline="30000" dirty="0" smtClean="0"/>
              <a:t>. . .</a:t>
            </a:r>
            <a:endParaRPr lang="en-US" sz="2400" dirty="0"/>
          </a:p>
        </p:txBody>
      </p:sp>
      <p:pic>
        <p:nvPicPr>
          <p:cNvPr id="2050" name="Picture 2" descr="http://oneyearbibleimages.com/jerusalem.jpg"/>
          <p:cNvPicPr>
            <a:picLocks noChangeAspect="1" noChangeArrowheads="1"/>
          </p:cNvPicPr>
          <p:nvPr/>
        </p:nvPicPr>
        <p:blipFill>
          <a:blip r:embed="rId4"/>
          <a:srcRect/>
          <a:stretch>
            <a:fillRect/>
          </a:stretch>
        </p:blipFill>
        <p:spPr bwMode="auto">
          <a:xfrm>
            <a:off x="95250" y="1857375"/>
            <a:ext cx="3028950" cy="46196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15</a:t>
            </a:fld>
            <a:endParaRPr lang="en-US"/>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584775"/>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810000" y="1981200"/>
            <a:ext cx="4648200" cy="3847207"/>
          </a:xfrm>
          <a:prstGeom prst="rect">
            <a:avLst/>
          </a:prstGeom>
        </p:spPr>
        <p:txBody>
          <a:bodyPr wrap="square">
            <a:spAutoFit/>
          </a:bodyPr>
          <a:lstStyle/>
          <a:p>
            <a:pPr algn="ctr"/>
            <a:r>
              <a:rPr lang="en-US" sz="3600" b="1" dirty="0" smtClean="0">
                <a:latin typeface="Californian FB" pitchFamily="18" charset="0"/>
              </a:rPr>
              <a:t>Matthew 24:34   </a:t>
            </a:r>
            <a:r>
              <a:rPr lang="en-US" sz="2800" b="1" dirty="0" smtClean="0">
                <a:latin typeface="Californian FB" pitchFamily="18" charset="0"/>
              </a:rPr>
              <a:t>(NKJV) </a:t>
            </a:r>
            <a:r>
              <a:rPr lang="en-US" sz="3600" dirty="0" smtClean="0">
                <a:latin typeface="Californian FB" pitchFamily="18" charset="0"/>
              </a:rPr>
              <a:t/>
            </a:r>
            <a:br>
              <a:rPr lang="en-US" sz="3600" dirty="0" smtClean="0">
                <a:latin typeface="Californian FB" pitchFamily="18" charset="0"/>
              </a:rPr>
            </a:br>
            <a:r>
              <a:rPr lang="en-US" sz="3600" baseline="30000" dirty="0" smtClean="0">
                <a:latin typeface="Californian FB" pitchFamily="18" charset="0"/>
              </a:rPr>
              <a:t>34 </a:t>
            </a:r>
            <a:r>
              <a:rPr lang="en-US" sz="3600" dirty="0" smtClean="0">
                <a:ln w="18415" cmpd="sng">
                  <a:noFill/>
                  <a:prstDash val="solid"/>
                </a:ln>
                <a:solidFill>
                  <a:srgbClr val="FF0000"/>
                </a:solidFill>
                <a:effectLst>
                  <a:outerShdw blurRad="63500" dir="3600000" algn="tl" rotWithShape="0">
                    <a:srgbClr val="000000">
                      <a:alpha val="70000"/>
                    </a:srgbClr>
                  </a:outerShdw>
                </a:effectLst>
                <a:latin typeface="Californian FB" pitchFamily="18" charset="0"/>
              </a:rPr>
              <a:t>Assuredly, I say to you, </a:t>
            </a:r>
            <a:r>
              <a:rPr lang="en-US" sz="3600" b="1" u="sng" dirty="0" smtClean="0">
                <a:ln w="18415" cmpd="sng">
                  <a:noFill/>
                  <a:prstDash val="solid"/>
                </a:ln>
                <a:solidFill>
                  <a:srgbClr val="FF0000"/>
                </a:solidFill>
                <a:effectLst>
                  <a:outerShdw blurRad="63500" dir="3600000" algn="tl" rotWithShape="0">
                    <a:srgbClr val="000000">
                      <a:alpha val="70000"/>
                    </a:srgbClr>
                  </a:outerShdw>
                </a:effectLst>
                <a:latin typeface="Californian FB" pitchFamily="18" charset="0"/>
              </a:rPr>
              <a:t>this generation </a:t>
            </a:r>
            <a:r>
              <a:rPr lang="en-US" sz="3600" dirty="0" smtClean="0">
                <a:ln w="18415" cmpd="sng">
                  <a:noFill/>
                  <a:prstDash val="solid"/>
                </a:ln>
                <a:solidFill>
                  <a:srgbClr val="FF0000"/>
                </a:solidFill>
                <a:effectLst>
                  <a:outerShdw blurRad="63500" dir="3600000" algn="tl" rotWithShape="0">
                    <a:srgbClr val="000000">
                      <a:alpha val="70000"/>
                    </a:srgbClr>
                  </a:outerShdw>
                </a:effectLst>
                <a:latin typeface="Californian FB" pitchFamily="18" charset="0"/>
              </a:rPr>
              <a:t>will by no means pass away till all these things take place</a:t>
            </a:r>
            <a:r>
              <a:rPr lang="en-US" sz="3600" dirty="0" smtClean="0">
                <a:latin typeface="Californian FB" pitchFamily="18" charset="0"/>
              </a:rPr>
              <a:t>. </a:t>
            </a:r>
            <a:endParaRPr lang="en-US" sz="3600" dirty="0">
              <a:latin typeface="Californian FB" pitchFamily="18" charset="0"/>
            </a:endParaRPr>
          </a:p>
        </p:txBody>
      </p:sp>
      <p:pic>
        <p:nvPicPr>
          <p:cNvPr id="118786" name="Picture 2"/>
          <p:cNvPicPr>
            <a:picLocks noChangeAspect="1" noChangeArrowheads="1"/>
          </p:cNvPicPr>
          <p:nvPr/>
        </p:nvPicPr>
        <p:blipFill>
          <a:blip r:embed="rId4"/>
          <a:srcRect/>
          <a:stretch>
            <a:fillRect/>
          </a:stretch>
        </p:blipFill>
        <p:spPr bwMode="auto">
          <a:xfrm flipH="1">
            <a:off x="304800" y="1523999"/>
            <a:ext cx="3048000" cy="5225143"/>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16</a:t>
            </a:fld>
            <a:endParaRPr lang="en-US"/>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americanvision.org/images/HalLindsey.jpg"/>
          <p:cNvPicPr>
            <a:picLocks noChangeAspect="1" noChangeArrowheads="1"/>
          </p:cNvPicPr>
          <p:nvPr/>
        </p:nvPicPr>
        <p:blipFill>
          <a:blip r:embed="rId3"/>
          <a:srcRect/>
          <a:stretch>
            <a:fillRect/>
          </a:stretch>
        </p:blipFill>
        <p:spPr bwMode="auto">
          <a:xfrm>
            <a:off x="304800" y="1523999"/>
            <a:ext cx="3810000" cy="464820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Rounded Rectangular Callout 10"/>
          <p:cNvSpPr/>
          <p:nvPr/>
        </p:nvSpPr>
        <p:spPr>
          <a:xfrm>
            <a:off x="3962400" y="1447800"/>
            <a:ext cx="4724400" cy="4953000"/>
          </a:xfrm>
          <a:prstGeom prst="wedgeRoundRectCallout">
            <a:avLst>
              <a:gd name="adj1" fmla="val -65844"/>
              <a:gd name="adj2" fmla="val -13041"/>
              <a:gd name="adj3" fmla="val 16667"/>
            </a:avLst>
          </a:prstGeom>
          <a:solidFill>
            <a:schemeClr val="bg1"/>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584775"/>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10" name="Rectangle 9"/>
          <p:cNvSpPr/>
          <p:nvPr/>
        </p:nvSpPr>
        <p:spPr>
          <a:xfrm>
            <a:off x="4114800" y="1770995"/>
            <a:ext cx="4419600" cy="4647426"/>
          </a:xfrm>
          <a:prstGeom prst="rect">
            <a:avLst/>
          </a:prstGeom>
        </p:spPr>
        <p:txBody>
          <a:bodyPr wrap="square">
            <a:spAutoFit/>
          </a:bodyPr>
          <a:lstStyle/>
          <a:p>
            <a:pPr algn="ctr"/>
            <a:r>
              <a:rPr lang="en-US" sz="3000" dirty="0" smtClean="0">
                <a:latin typeface="Californian FB" pitchFamily="18" charset="0"/>
              </a:rPr>
              <a:t>WE ARE THE GENERATION (JESUS) WAS TALKING ABOUT! I say that because, unmistakably, for the first time in history, all the signs are coming together at an accelerating rate" </a:t>
            </a:r>
          </a:p>
          <a:p>
            <a:pPr algn="ctr"/>
            <a:r>
              <a:rPr lang="en-US" sz="2800" dirty="0" smtClean="0"/>
              <a:t>(</a:t>
            </a:r>
            <a:r>
              <a:rPr lang="en-US" sz="2400" i="1" dirty="0" smtClean="0">
                <a:latin typeface="Californian FB" pitchFamily="18" charset="0"/>
              </a:rPr>
              <a:t>Hal Lindsey, The 1980's: Countdown To Armageddon, p.  162</a:t>
            </a:r>
            <a:r>
              <a:rPr lang="en-US" sz="2800" dirty="0" smtClean="0"/>
              <a:t>).</a:t>
            </a:r>
            <a:endParaRPr lang="en-US" sz="2800" dirty="0"/>
          </a:p>
        </p:txBody>
      </p:sp>
      <p:sp>
        <p:nvSpPr>
          <p:cNvPr id="7" name="Date Placeholder 6"/>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17</a:t>
            </a:fld>
            <a:endParaRPr lang="en-US"/>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1828800" y="1219200"/>
            <a:ext cx="7239000" cy="55626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584775"/>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9" name="TextBox 8"/>
          <p:cNvSpPr txBox="1"/>
          <p:nvPr/>
        </p:nvSpPr>
        <p:spPr>
          <a:xfrm>
            <a:off x="1981200" y="1351776"/>
            <a:ext cx="6934200" cy="5262979"/>
          </a:xfrm>
          <a:prstGeom prst="rect">
            <a:avLst/>
          </a:prstGeom>
          <a:noFill/>
        </p:spPr>
        <p:txBody>
          <a:bodyPr wrap="squar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Generation</a:t>
            </a:r>
            <a:r>
              <a:rPr lang="en-US" sz="2000" b="1" dirty="0" smtClean="0"/>
              <a:t> - </a:t>
            </a:r>
            <a:r>
              <a:rPr lang="en-US" sz="2000" b="1" dirty="0" err="1" smtClean="0">
                <a:solidFill>
                  <a:srgbClr val="0000FF"/>
                </a:solidFill>
                <a:latin typeface="Galatia SIL"/>
              </a:rPr>
              <a:t>γενεά</a:t>
            </a:r>
            <a:r>
              <a:rPr lang="en-US" sz="2000" dirty="0" smtClean="0"/>
              <a:t>, </a:t>
            </a:r>
            <a:r>
              <a:rPr lang="en-US" sz="2000" i="1" dirty="0" err="1" smtClean="0">
                <a:latin typeface="Gentium"/>
              </a:rPr>
              <a:t>genea</a:t>
            </a:r>
            <a:r>
              <a:rPr lang="en-US" sz="2000" i="1" dirty="0" smtClean="0">
                <a:latin typeface="Gentium"/>
              </a:rPr>
              <a:t> - </a:t>
            </a:r>
            <a:r>
              <a:rPr lang="en-US" sz="2000" b="1" dirty="0" smtClean="0"/>
              <a:t>Strong‘s:</a:t>
            </a:r>
            <a:r>
              <a:rPr lang="en-US" sz="2000" dirty="0" smtClean="0"/>
              <a:t> </a:t>
            </a:r>
            <a:r>
              <a:rPr lang="en-US" sz="2000" dirty="0" smtClean="0">
                <a:latin typeface="Courier New! important"/>
                <a:hlinkClick r:id="rId3"/>
              </a:rPr>
              <a:t>&lt;G1074&gt;</a:t>
            </a:r>
            <a:r>
              <a:rPr lang="en-US" sz="2000" dirty="0" smtClean="0">
                <a:latin typeface="Courier New! important"/>
              </a:rPr>
              <a:t> </a:t>
            </a:r>
            <a:r>
              <a:rPr lang="en-US" sz="2000" dirty="0" smtClean="0"/>
              <a:t>Noun</a:t>
            </a:r>
          </a:p>
          <a:p>
            <a:pPr algn="ctr"/>
            <a:r>
              <a:rPr lang="en-US" sz="2400" b="1" dirty="0" smtClean="0"/>
              <a:t>Usage Notes:</a:t>
            </a:r>
            <a:r>
              <a:rPr lang="en-US" sz="2400" dirty="0" smtClean="0"/>
              <a:t> . . . that which has been begotten, a family; or successive members of a genealogy, </a:t>
            </a:r>
            <a:r>
              <a:rPr lang="en-US" sz="2400" dirty="0" smtClean="0">
                <a:hlinkClick r:id="rId4"/>
              </a:rPr>
              <a:t>Matt. 1:17</a:t>
            </a:r>
            <a:r>
              <a:rPr lang="en-US" sz="2400" dirty="0" smtClean="0"/>
              <a:t>, or of a race of people, possessed of similar characteristics, pursuits, etc., . . .</a:t>
            </a:r>
            <a:r>
              <a:rPr lang="en-US" sz="2400" b="1" u="sng" dirty="0" smtClean="0"/>
              <a:t>of the whole multitude of men living at the same time, </a:t>
            </a:r>
            <a:r>
              <a:rPr lang="en-US" sz="2400" b="1" u="sng" dirty="0" smtClean="0">
                <a:hlinkClick r:id="rId5"/>
              </a:rPr>
              <a:t>Matt. 24:34</a:t>
            </a:r>
            <a:r>
              <a:rPr lang="en-US" sz="2400" b="1" u="sng" dirty="0" smtClean="0"/>
              <a:t>; </a:t>
            </a:r>
            <a:r>
              <a:rPr lang="en-US" sz="2400" dirty="0" smtClean="0">
                <a:hlinkClick r:id="rId6"/>
              </a:rPr>
              <a:t>Mark 13:30</a:t>
            </a:r>
            <a:r>
              <a:rPr lang="en-US" sz="2400" dirty="0" smtClean="0"/>
              <a:t>; </a:t>
            </a:r>
            <a:r>
              <a:rPr lang="en-US" sz="2400" dirty="0" smtClean="0">
                <a:hlinkClick r:id="rId7"/>
              </a:rPr>
              <a:t>Luke 1:48</a:t>
            </a:r>
            <a:r>
              <a:rPr lang="en-US" sz="2400" dirty="0" smtClean="0"/>
              <a:t>; </a:t>
            </a:r>
            <a:r>
              <a:rPr lang="en-US" sz="2400" dirty="0" smtClean="0">
                <a:hlinkClick r:id="rId8"/>
              </a:rPr>
              <a:t>Luke 21:32</a:t>
            </a:r>
            <a:r>
              <a:rPr lang="en-US" sz="2400" dirty="0" smtClean="0"/>
              <a:t>; </a:t>
            </a:r>
            <a:r>
              <a:rPr lang="en-US" sz="2400" dirty="0" smtClean="0">
                <a:hlinkClick r:id="rId9"/>
              </a:rPr>
              <a:t>Phil. 2:15</a:t>
            </a:r>
            <a:r>
              <a:rPr lang="en-US" sz="2400" dirty="0" smtClean="0"/>
              <a:t>, and </a:t>
            </a:r>
            <a:r>
              <a:rPr lang="en-US" sz="2400" b="1" u="sng" dirty="0" smtClean="0"/>
              <a:t>especially of those of the Jewish race living at the same period</a:t>
            </a:r>
            <a:r>
              <a:rPr lang="en-US" sz="2400" dirty="0" smtClean="0"/>
              <a:t>, </a:t>
            </a:r>
            <a:r>
              <a:rPr lang="en-US" sz="2400" dirty="0" smtClean="0">
                <a:hlinkClick r:id="rId10"/>
              </a:rPr>
              <a:t>Matt. 11:16</a:t>
            </a:r>
            <a:r>
              <a:rPr lang="en-US" sz="2400" dirty="0" smtClean="0"/>
              <a:t>, etc. Transferred from people to the time in which they lived, the word came to mean "an age," i.e., a period ordinarily occupied by each successive generation, say, of </a:t>
            </a:r>
            <a:r>
              <a:rPr lang="en-US" sz="2400" b="1" u="sng" dirty="0" smtClean="0"/>
              <a:t>thirty or forty years</a:t>
            </a:r>
            <a:r>
              <a:rPr lang="en-US" sz="2400" dirty="0" smtClean="0"/>
              <a:t>, </a:t>
            </a:r>
            <a:r>
              <a:rPr lang="en-US" sz="2400" dirty="0" smtClean="0">
                <a:hlinkClick r:id="rId11"/>
              </a:rPr>
              <a:t>Acts 14:16</a:t>
            </a:r>
            <a:r>
              <a:rPr lang="en-US" sz="2400" dirty="0" smtClean="0"/>
              <a:t>; </a:t>
            </a:r>
            <a:r>
              <a:rPr lang="en-US" sz="2400" dirty="0" smtClean="0">
                <a:hlinkClick r:id="rId12"/>
              </a:rPr>
              <a:t>Acts 15:21</a:t>
            </a:r>
            <a:r>
              <a:rPr lang="en-US" sz="2400" dirty="0" smtClean="0"/>
              <a:t>; </a:t>
            </a:r>
            <a:r>
              <a:rPr lang="en-US" sz="2400" dirty="0" smtClean="0">
                <a:hlinkClick r:id="rId13"/>
              </a:rPr>
              <a:t>Eph. 3:5</a:t>
            </a:r>
            <a:r>
              <a:rPr lang="en-US" sz="2400" dirty="0" smtClean="0"/>
              <a:t>; </a:t>
            </a:r>
            <a:r>
              <a:rPr lang="en-US" sz="2400" dirty="0" smtClean="0">
                <a:hlinkClick r:id="rId14"/>
              </a:rPr>
              <a:t>Col. 1:26</a:t>
            </a:r>
            <a:r>
              <a:rPr lang="en-US" sz="2400" dirty="0" smtClean="0"/>
              <a:t>; see also, e.g., </a:t>
            </a:r>
            <a:r>
              <a:rPr lang="en-US" sz="2400" dirty="0" smtClean="0">
                <a:hlinkClick r:id="rId15"/>
              </a:rPr>
              <a:t>Gen. 15:16</a:t>
            </a:r>
            <a:r>
              <a:rPr lang="en-US" sz="2400" dirty="0" smtClean="0"/>
              <a:t>. </a:t>
            </a:r>
            <a:endParaRPr lang="en-US" sz="2400" dirty="0"/>
          </a:p>
        </p:txBody>
      </p:sp>
      <p:pic>
        <p:nvPicPr>
          <p:cNvPr id="10" name="Picture 3"/>
          <p:cNvPicPr>
            <a:picLocks noChangeAspect="1" noChangeArrowheads="1"/>
          </p:cNvPicPr>
          <p:nvPr/>
        </p:nvPicPr>
        <p:blipFill>
          <a:blip r:embed="rId16"/>
          <a:srcRect/>
          <a:stretch>
            <a:fillRect/>
          </a:stretch>
        </p:blipFill>
        <p:spPr bwMode="auto">
          <a:xfrm>
            <a:off x="201323" y="2209800"/>
            <a:ext cx="2160877" cy="3200400"/>
          </a:xfrm>
          <a:prstGeom prst="rect">
            <a:avLst/>
          </a:prstGeom>
          <a:noFill/>
          <a:ln w="9525" algn="ctr">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Date Placeholder 6"/>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18</a:t>
            </a:fld>
            <a:endParaRPr lang="en-US"/>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584775"/>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810000" y="1981200"/>
            <a:ext cx="4648200" cy="3539430"/>
          </a:xfrm>
          <a:prstGeom prst="rect">
            <a:avLst/>
          </a:prstGeom>
        </p:spPr>
        <p:txBody>
          <a:bodyPr wrap="square">
            <a:spAutoFit/>
          </a:bodyPr>
          <a:lstStyle/>
          <a:p>
            <a:pPr algn="ctr"/>
            <a:r>
              <a:rPr lang="en-US" sz="3200" b="1" dirty="0" smtClean="0">
                <a:latin typeface="Californian FB" pitchFamily="18" charset="0"/>
              </a:rPr>
              <a:t>Mark 8:12 (NKJV) </a:t>
            </a:r>
            <a:r>
              <a:rPr lang="en-US" sz="3200" dirty="0" smtClean="0">
                <a:latin typeface="Californian FB" pitchFamily="18" charset="0"/>
              </a:rPr>
              <a:t/>
            </a:r>
            <a:br>
              <a:rPr lang="en-US" sz="3200" dirty="0" smtClean="0">
                <a:latin typeface="Californian FB" pitchFamily="18" charset="0"/>
              </a:rPr>
            </a:br>
            <a:r>
              <a:rPr lang="en-US" sz="3200" baseline="30000" dirty="0" smtClean="0">
                <a:latin typeface="Californian FB" pitchFamily="18" charset="0"/>
              </a:rPr>
              <a:t>12 </a:t>
            </a:r>
            <a:r>
              <a:rPr lang="en-US" sz="3200" dirty="0" smtClean="0">
                <a:solidFill>
                  <a:srgbClr val="FF0000"/>
                </a:solidFill>
                <a:latin typeface="Californian FB" pitchFamily="18" charset="0"/>
              </a:rPr>
              <a:t>But He sighed deeply in His spirit, and said, "Why does </a:t>
            </a:r>
            <a:r>
              <a:rPr lang="en-US" sz="3200" b="1" u="sng" dirty="0" smtClean="0">
                <a:solidFill>
                  <a:srgbClr val="FF0000"/>
                </a:solidFill>
                <a:latin typeface="Californian FB" pitchFamily="18" charset="0"/>
              </a:rPr>
              <a:t>this generation </a:t>
            </a:r>
            <a:r>
              <a:rPr lang="en-US" sz="3200" dirty="0" smtClean="0">
                <a:solidFill>
                  <a:srgbClr val="FF0000"/>
                </a:solidFill>
                <a:latin typeface="Californian FB" pitchFamily="18" charset="0"/>
              </a:rPr>
              <a:t>seek a sign? Assuredly, I say to you, no sign shall be given to </a:t>
            </a:r>
            <a:r>
              <a:rPr lang="en-US" sz="3200" b="1" u="sng" dirty="0" smtClean="0">
                <a:solidFill>
                  <a:srgbClr val="FF0000"/>
                </a:solidFill>
                <a:latin typeface="Californian FB" pitchFamily="18" charset="0"/>
              </a:rPr>
              <a:t>this generation</a:t>
            </a:r>
            <a:r>
              <a:rPr lang="en-US" sz="3200" dirty="0" smtClean="0">
                <a:latin typeface="Californian FB" pitchFamily="18" charset="0"/>
              </a:rPr>
              <a:t>." </a:t>
            </a:r>
            <a:endParaRPr lang="en-US" sz="3200" dirty="0">
              <a:latin typeface="Californian FB" pitchFamily="18" charset="0"/>
            </a:endParaRPr>
          </a:p>
        </p:txBody>
      </p:sp>
      <p:pic>
        <p:nvPicPr>
          <p:cNvPr id="11878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9" name="TextBox 8"/>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“This Generation”</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19</a:t>
            </a:fld>
            <a:endParaRPr lang="en-US"/>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Picture 7" descr="Dispensational Premillennialism"/>
          <p:cNvPicPr>
            <a:picLocks noChangeAspect="1" noChangeArrowheads="1"/>
          </p:cNvPicPr>
          <p:nvPr/>
        </p:nvPicPr>
        <p:blipFill>
          <a:blip r:embed="rId3"/>
          <a:srcRect/>
          <a:stretch>
            <a:fillRect/>
          </a:stretch>
        </p:blipFill>
        <p:spPr bwMode="auto">
          <a:xfrm>
            <a:off x="152400" y="990600"/>
            <a:ext cx="8763000" cy="5486400"/>
          </a:xfrm>
          <a:prstGeom prst="rect">
            <a:avLst/>
          </a:prstGeom>
          <a:noFill/>
          <a:ln w="9525">
            <a:solidFill>
              <a:schemeClr val="tx1"/>
            </a:solidFill>
            <a:miter lim="800000"/>
            <a:headEnd/>
            <a:tailEnd/>
          </a:ln>
        </p:spPr>
      </p:pic>
      <p:sp>
        <p:nvSpPr>
          <p:cNvPr id="70664" name="Text Box 8"/>
          <p:cNvSpPr txBox="1">
            <a:spLocks noChangeArrowheads="1"/>
          </p:cNvSpPr>
          <p:nvPr/>
        </p:nvSpPr>
        <p:spPr bwMode="auto">
          <a:xfrm>
            <a:off x="4246558" y="990600"/>
            <a:ext cx="4668842" cy="369332"/>
          </a:xfrm>
          <a:prstGeom prst="rect">
            <a:avLst/>
          </a:prstGeom>
          <a:noFill/>
          <a:ln w="9525">
            <a:noFill/>
            <a:miter lim="800000"/>
            <a:headEnd/>
            <a:tailEnd/>
          </a:ln>
          <a:effectLst/>
        </p:spPr>
        <p:txBody>
          <a:bodyPr wrap="none">
            <a:spAutoFit/>
          </a:bodyPr>
          <a:lstStyle/>
          <a:p>
            <a:r>
              <a:rPr lang="en-US" dirty="0">
                <a:solidFill>
                  <a:schemeClr val="accent1"/>
                </a:solidFill>
              </a:rPr>
              <a:t>http://www.blueletterbible.org/faq/dispre.html</a:t>
            </a:r>
          </a:p>
        </p:txBody>
      </p:sp>
      <p:sp>
        <p:nvSpPr>
          <p:cNvPr id="5" name="TextBox 4"/>
          <p:cNvSpPr txBox="1"/>
          <p:nvPr/>
        </p:nvSpPr>
        <p:spPr>
          <a:xfrm>
            <a:off x="1295400" y="0"/>
            <a:ext cx="6542945" cy="1107996"/>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600" b="1" kern="10" dirty="0" smtClean="0">
                <a:ln/>
                <a:solidFill>
                  <a:schemeClr val="accent4">
                    <a:lumMod val="40000"/>
                    <a:lumOff val="60000"/>
                  </a:schemeClr>
                </a:solidFill>
                <a:effectLst>
                  <a:glow rad="101600">
                    <a:schemeClr val="accent4">
                      <a:satMod val="175000"/>
                      <a:alpha val="40000"/>
                    </a:schemeClr>
                  </a:glow>
                  <a:reflection blurRad="6350" stA="55000" endA="300" endPos="45500" dir="5400000" sy="-100000" algn="bl" rotWithShape="0"/>
                </a:effectLst>
                <a:latin typeface="Times New Roman"/>
                <a:cs typeface="Times New Roman"/>
              </a:rPr>
              <a:t>Pre millennialism</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W. 65th St church of Christ / November 11, 2007</a:t>
            </a:r>
            <a:endParaRPr lang="en-US"/>
          </a:p>
        </p:txBody>
      </p:sp>
      <p:pic>
        <p:nvPicPr>
          <p:cNvPr id="23553" name="Picture 1"/>
          <p:cNvPicPr>
            <a:picLocks noChangeAspect="1" noChangeArrowheads="1"/>
          </p:cNvPicPr>
          <p:nvPr/>
        </p:nvPicPr>
        <p:blipFill>
          <a:blip r:embed="rId4"/>
          <a:srcRect/>
          <a:stretch>
            <a:fillRect/>
          </a:stretch>
        </p:blipFill>
        <p:spPr bwMode="auto">
          <a:xfrm>
            <a:off x="3962400" y="5029200"/>
            <a:ext cx="2349500" cy="901700"/>
          </a:xfrm>
          <a:prstGeom prst="rect">
            <a:avLst/>
          </a:prstGeom>
          <a:noFill/>
          <a:ln w="9525">
            <a:noFill/>
            <a:miter lim="800000"/>
            <a:headEnd/>
            <a:tailEnd/>
          </a:ln>
          <a:effectLst/>
        </p:spPr>
      </p:pic>
      <p:pic>
        <p:nvPicPr>
          <p:cNvPr id="23554" name="Picture 2"/>
          <p:cNvPicPr>
            <a:picLocks noChangeAspect="1" noChangeArrowheads="1"/>
          </p:cNvPicPr>
          <p:nvPr/>
        </p:nvPicPr>
        <p:blipFill>
          <a:blip r:embed="rId5"/>
          <a:srcRect/>
          <a:stretch>
            <a:fillRect/>
          </a:stretch>
        </p:blipFill>
        <p:spPr bwMode="auto">
          <a:xfrm>
            <a:off x="6248400" y="4419600"/>
            <a:ext cx="1083833" cy="99060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6"/>
          <a:srcRect/>
          <a:stretch>
            <a:fillRect/>
          </a:stretch>
        </p:blipFill>
        <p:spPr bwMode="auto">
          <a:xfrm>
            <a:off x="7391399" y="3810000"/>
            <a:ext cx="321869" cy="16764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584775"/>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810000" y="1981200"/>
            <a:ext cx="4648200" cy="3785652"/>
          </a:xfrm>
          <a:prstGeom prst="rect">
            <a:avLst/>
          </a:prstGeom>
        </p:spPr>
        <p:txBody>
          <a:bodyPr wrap="square">
            <a:spAutoFit/>
          </a:bodyPr>
          <a:lstStyle/>
          <a:p>
            <a:pPr algn="ctr"/>
            <a:r>
              <a:rPr lang="en-US" sz="2400" b="1" dirty="0" smtClean="0">
                <a:latin typeface="Californian FB" pitchFamily="18" charset="0"/>
              </a:rPr>
              <a:t>Luke 11:50-51 (NKJV) </a:t>
            </a:r>
            <a:r>
              <a:rPr lang="en-US" sz="2400" dirty="0" smtClean="0">
                <a:latin typeface="Californian FB" pitchFamily="18" charset="0"/>
              </a:rPr>
              <a:t/>
            </a:r>
            <a:br>
              <a:rPr lang="en-US" sz="2400" dirty="0" smtClean="0">
                <a:latin typeface="Californian FB" pitchFamily="18" charset="0"/>
              </a:rPr>
            </a:br>
            <a:r>
              <a:rPr lang="en-US" sz="2400" baseline="30000" dirty="0" smtClean="0">
                <a:latin typeface="Californian FB" pitchFamily="18" charset="0"/>
              </a:rPr>
              <a:t>50 </a:t>
            </a:r>
            <a:r>
              <a:rPr lang="en-US" sz="2400" dirty="0" smtClean="0">
                <a:solidFill>
                  <a:srgbClr val="FF0000"/>
                </a:solidFill>
                <a:latin typeface="Californian FB" pitchFamily="18" charset="0"/>
              </a:rPr>
              <a:t>that the blood of all the prophets which was shed from the foundation of the world may be </a:t>
            </a:r>
            <a:r>
              <a:rPr lang="en-US" sz="2400" b="1" u="sng" dirty="0" smtClean="0">
                <a:solidFill>
                  <a:srgbClr val="FF0000"/>
                </a:solidFill>
                <a:latin typeface="Californian FB" pitchFamily="18" charset="0"/>
              </a:rPr>
              <a:t>required of this generation</a:t>
            </a:r>
            <a:r>
              <a:rPr lang="en-US" sz="2400" dirty="0" smtClean="0">
                <a:latin typeface="Californian FB" pitchFamily="18" charset="0"/>
              </a:rPr>
              <a:t>, </a:t>
            </a:r>
            <a:br>
              <a:rPr lang="en-US" sz="2400" dirty="0" smtClean="0">
                <a:latin typeface="Californian FB" pitchFamily="18" charset="0"/>
              </a:rPr>
            </a:br>
            <a:r>
              <a:rPr lang="en-US" sz="2400" baseline="30000" dirty="0" smtClean="0">
                <a:latin typeface="Californian FB" pitchFamily="18" charset="0"/>
              </a:rPr>
              <a:t>51 </a:t>
            </a:r>
            <a:r>
              <a:rPr lang="en-US" sz="2400" dirty="0" smtClean="0">
                <a:solidFill>
                  <a:srgbClr val="FF0000"/>
                </a:solidFill>
                <a:latin typeface="Californian FB" pitchFamily="18" charset="0"/>
              </a:rPr>
              <a:t>from the blood of Abel to the blood of Zechariah who perished between the altar and the temple. Yes, I say to you, it shall be </a:t>
            </a:r>
            <a:r>
              <a:rPr lang="en-US" sz="2400" b="1" u="sng" dirty="0" smtClean="0">
                <a:solidFill>
                  <a:srgbClr val="FF0000"/>
                </a:solidFill>
                <a:latin typeface="Californian FB" pitchFamily="18" charset="0"/>
              </a:rPr>
              <a:t>required of this generation</a:t>
            </a:r>
            <a:r>
              <a:rPr lang="en-US" sz="2400" dirty="0" smtClean="0">
                <a:latin typeface="Californian FB" pitchFamily="18" charset="0"/>
              </a:rPr>
              <a:t>. </a:t>
            </a:r>
            <a:endParaRPr lang="en-US" sz="2400" dirty="0">
              <a:latin typeface="Californian FB" pitchFamily="18" charset="0"/>
            </a:endParaRPr>
          </a:p>
        </p:txBody>
      </p:sp>
      <p:pic>
        <p:nvPicPr>
          <p:cNvPr id="11878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9" name="TextBox 8"/>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“This Generation”</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20</a:t>
            </a:fld>
            <a:endParaRPr lang="en-US"/>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584775"/>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810000" y="1981200"/>
            <a:ext cx="4648200" cy="2862322"/>
          </a:xfrm>
          <a:prstGeom prst="rect">
            <a:avLst/>
          </a:prstGeom>
        </p:spPr>
        <p:txBody>
          <a:bodyPr wrap="square">
            <a:spAutoFit/>
          </a:bodyPr>
          <a:lstStyle/>
          <a:p>
            <a:pPr algn="ctr"/>
            <a:r>
              <a:rPr lang="en-US" sz="3600" b="1" dirty="0" smtClean="0">
                <a:latin typeface="Californian FB" pitchFamily="18" charset="0"/>
              </a:rPr>
              <a:t>Luke 17:25 (NKJV) </a:t>
            </a:r>
            <a:r>
              <a:rPr lang="en-US" sz="3600" dirty="0" smtClean="0">
                <a:latin typeface="Californian FB" pitchFamily="18" charset="0"/>
              </a:rPr>
              <a:t/>
            </a:r>
            <a:br>
              <a:rPr lang="en-US" sz="3600" dirty="0" smtClean="0">
                <a:latin typeface="Californian FB" pitchFamily="18" charset="0"/>
              </a:rPr>
            </a:br>
            <a:r>
              <a:rPr lang="en-US" sz="3600" baseline="30000" dirty="0" smtClean="0">
                <a:latin typeface="Californian FB" pitchFamily="18" charset="0"/>
              </a:rPr>
              <a:t>25 </a:t>
            </a:r>
            <a:r>
              <a:rPr lang="en-US" sz="3600" dirty="0" smtClean="0">
                <a:solidFill>
                  <a:srgbClr val="FF0000"/>
                </a:solidFill>
                <a:latin typeface="Californian FB" pitchFamily="18" charset="0"/>
              </a:rPr>
              <a:t>But first He must suffer many things and be </a:t>
            </a:r>
            <a:r>
              <a:rPr lang="en-US" sz="3600" b="1" u="sng" dirty="0" smtClean="0">
                <a:solidFill>
                  <a:srgbClr val="FF0000"/>
                </a:solidFill>
                <a:latin typeface="Californian FB" pitchFamily="18" charset="0"/>
              </a:rPr>
              <a:t>rejected by this generation</a:t>
            </a:r>
            <a:r>
              <a:rPr lang="en-US" sz="3600" dirty="0" smtClean="0">
                <a:latin typeface="Californian FB" pitchFamily="18" charset="0"/>
              </a:rPr>
              <a:t>. </a:t>
            </a:r>
            <a:endParaRPr lang="en-US" sz="3600" dirty="0">
              <a:latin typeface="Californian FB" pitchFamily="18" charset="0"/>
            </a:endParaRPr>
          </a:p>
        </p:txBody>
      </p:sp>
      <p:pic>
        <p:nvPicPr>
          <p:cNvPr id="11878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9" name="TextBox 8"/>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“This Generation”</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21</a:t>
            </a:fld>
            <a:endParaRPr lang="en-US"/>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Occurred During The Generation Then Living!</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8" name="Rectangle 7"/>
          <p:cNvSpPr/>
          <p:nvPr/>
        </p:nvSpPr>
        <p:spPr>
          <a:xfrm>
            <a:off x="3200400" y="1811953"/>
            <a:ext cx="2743200" cy="48936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dirty="0" smtClean="0">
                <a:latin typeface="Californian FB" pitchFamily="18" charset="0"/>
              </a:rPr>
              <a:t>Mark 13:29-30 (NKJV) </a:t>
            </a:r>
            <a:r>
              <a:rPr lang="en-US" sz="2400" dirty="0" smtClean="0">
                <a:latin typeface="Californian FB" pitchFamily="18" charset="0"/>
              </a:rPr>
              <a:t/>
            </a:r>
            <a:br>
              <a:rPr lang="en-US" sz="2400" dirty="0" smtClean="0">
                <a:latin typeface="Californian FB" pitchFamily="18" charset="0"/>
              </a:rPr>
            </a:br>
            <a:r>
              <a:rPr lang="en-US" sz="2400" baseline="30000" dirty="0" smtClean="0">
                <a:latin typeface="Californian FB" pitchFamily="18" charset="0"/>
              </a:rPr>
              <a:t>29 </a:t>
            </a:r>
            <a:r>
              <a:rPr lang="en-US" sz="2400" dirty="0" smtClean="0">
                <a:solidFill>
                  <a:srgbClr val="FF0000"/>
                </a:solidFill>
                <a:latin typeface="Californian FB" pitchFamily="18" charset="0"/>
              </a:rPr>
              <a:t>So you also, </a:t>
            </a:r>
            <a:r>
              <a:rPr lang="en-US" sz="2400" b="1" u="sng" dirty="0" smtClean="0">
                <a:solidFill>
                  <a:srgbClr val="FF0000"/>
                </a:solidFill>
                <a:latin typeface="Californian FB" pitchFamily="18" charset="0"/>
              </a:rPr>
              <a:t>when you see these things happening</a:t>
            </a:r>
            <a:r>
              <a:rPr lang="en-US" sz="2400" dirty="0" smtClean="0">
                <a:solidFill>
                  <a:srgbClr val="FF0000"/>
                </a:solidFill>
                <a:latin typeface="Californian FB" pitchFamily="18" charset="0"/>
              </a:rPr>
              <a:t>, know that it is near--at the doors!</a:t>
            </a:r>
            <a:r>
              <a:rPr lang="en-US" sz="2400" dirty="0" smtClean="0">
                <a:latin typeface="Californian FB" pitchFamily="18" charset="0"/>
              </a:rPr>
              <a:t>  </a:t>
            </a:r>
            <a:r>
              <a:rPr lang="en-US" sz="2400" baseline="30000" dirty="0" smtClean="0">
                <a:latin typeface="Californian FB" pitchFamily="18" charset="0"/>
              </a:rPr>
              <a:t>30 </a:t>
            </a:r>
            <a:r>
              <a:rPr lang="en-US" sz="2400" dirty="0" smtClean="0">
                <a:solidFill>
                  <a:srgbClr val="FF0000"/>
                </a:solidFill>
                <a:latin typeface="Californian FB" pitchFamily="18" charset="0"/>
              </a:rPr>
              <a:t>Assuredly, I say to you, </a:t>
            </a:r>
            <a:r>
              <a:rPr lang="en-US" sz="2400" b="1" u="sng" dirty="0" smtClean="0">
                <a:solidFill>
                  <a:srgbClr val="FF0000"/>
                </a:solidFill>
                <a:latin typeface="Californian FB" pitchFamily="18" charset="0"/>
              </a:rPr>
              <a:t>this generation </a:t>
            </a:r>
            <a:r>
              <a:rPr lang="en-US" sz="2400" dirty="0" smtClean="0">
                <a:solidFill>
                  <a:srgbClr val="FF0000"/>
                </a:solidFill>
                <a:latin typeface="Californian FB" pitchFamily="18" charset="0"/>
              </a:rPr>
              <a:t>will by no means pass away till all these things take place</a:t>
            </a:r>
            <a:r>
              <a:rPr lang="en-US" sz="2400" dirty="0" smtClean="0">
                <a:latin typeface="Californian FB" pitchFamily="18" charset="0"/>
              </a:rPr>
              <a:t>. </a:t>
            </a:r>
            <a:endParaRPr lang="en-US" sz="2400" dirty="0">
              <a:latin typeface="Californian FB" pitchFamily="18" charset="0"/>
            </a:endParaRPr>
          </a:p>
        </p:txBody>
      </p:sp>
      <p:sp>
        <p:nvSpPr>
          <p:cNvPr id="10" name="Rectangle 9"/>
          <p:cNvSpPr/>
          <p:nvPr/>
        </p:nvSpPr>
        <p:spPr>
          <a:xfrm>
            <a:off x="381000" y="1811953"/>
            <a:ext cx="2590800" cy="48936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dirty="0" smtClean="0">
                <a:latin typeface="Californian FB" pitchFamily="18" charset="0"/>
              </a:rPr>
              <a:t>Matthew 24:33-34 (NKJV) </a:t>
            </a:r>
            <a:r>
              <a:rPr lang="en-US" sz="2400" dirty="0" smtClean="0">
                <a:latin typeface="Californian FB" pitchFamily="18" charset="0"/>
              </a:rPr>
              <a:t/>
            </a:r>
            <a:br>
              <a:rPr lang="en-US" sz="2400" dirty="0" smtClean="0">
                <a:latin typeface="Californian FB" pitchFamily="18" charset="0"/>
              </a:rPr>
            </a:br>
            <a:r>
              <a:rPr lang="en-US" sz="2400" baseline="30000" dirty="0" smtClean="0">
                <a:latin typeface="Californian FB" pitchFamily="18" charset="0"/>
              </a:rPr>
              <a:t>33 </a:t>
            </a:r>
            <a:r>
              <a:rPr lang="en-US" sz="2400" dirty="0" smtClean="0">
                <a:solidFill>
                  <a:srgbClr val="FF0000"/>
                </a:solidFill>
                <a:latin typeface="Californian FB" pitchFamily="18" charset="0"/>
              </a:rPr>
              <a:t>So you also, </a:t>
            </a:r>
            <a:r>
              <a:rPr lang="en-US" sz="2400" b="1" u="sng" dirty="0" smtClean="0">
                <a:solidFill>
                  <a:srgbClr val="FF0000"/>
                </a:solidFill>
                <a:latin typeface="Californian FB" pitchFamily="18" charset="0"/>
              </a:rPr>
              <a:t>when you see all these things</a:t>
            </a:r>
            <a:r>
              <a:rPr lang="en-US" sz="2400" dirty="0" smtClean="0">
                <a:solidFill>
                  <a:srgbClr val="FF0000"/>
                </a:solidFill>
                <a:latin typeface="Californian FB" pitchFamily="18" charset="0"/>
              </a:rPr>
              <a:t>, know that it is near--at the doors</a:t>
            </a:r>
            <a:r>
              <a:rPr lang="en-US" sz="2400" dirty="0" smtClean="0">
                <a:latin typeface="Californian FB" pitchFamily="18" charset="0"/>
              </a:rPr>
              <a:t>! </a:t>
            </a:r>
            <a:br>
              <a:rPr lang="en-US" sz="2400" dirty="0" smtClean="0">
                <a:latin typeface="Californian FB" pitchFamily="18" charset="0"/>
              </a:rPr>
            </a:br>
            <a:r>
              <a:rPr lang="en-US" sz="2400" baseline="30000" dirty="0" smtClean="0">
                <a:latin typeface="Californian FB" pitchFamily="18" charset="0"/>
              </a:rPr>
              <a:t>34 </a:t>
            </a:r>
            <a:r>
              <a:rPr lang="en-US" sz="2400" dirty="0" smtClean="0">
                <a:solidFill>
                  <a:srgbClr val="FF0000"/>
                </a:solidFill>
                <a:latin typeface="Californian FB" pitchFamily="18" charset="0"/>
              </a:rPr>
              <a:t>Assuredly, I say to you</a:t>
            </a:r>
            <a:r>
              <a:rPr lang="en-US" sz="2400" b="1" u="sng" dirty="0" smtClean="0">
                <a:solidFill>
                  <a:srgbClr val="FF0000"/>
                </a:solidFill>
                <a:latin typeface="Californian FB" pitchFamily="18" charset="0"/>
              </a:rPr>
              <a:t>, this generation </a:t>
            </a:r>
            <a:r>
              <a:rPr lang="en-US" sz="2400" dirty="0" smtClean="0">
                <a:solidFill>
                  <a:srgbClr val="FF0000"/>
                </a:solidFill>
                <a:latin typeface="Californian FB" pitchFamily="18" charset="0"/>
              </a:rPr>
              <a:t>will by no means pass away till all these things take place</a:t>
            </a:r>
            <a:r>
              <a:rPr lang="en-US" sz="2400" dirty="0" smtClean="0">
                <a:latin typeface="Californian FB" pitchFamily="18" charset="0"/>
              </a:rPr>
              <a:t>. </a:t>
            </a:r>
            <a:endParaRPr lang="en-US" sz="2400" dirty="0">
              <a:latin typeface="Californian FB" pitchFamily="18" charset="0"/>
            </a:endParaRPr>
          </a:p>
        </p:txBody>
      </p:sp>
      <p:sp>
        <p:nvSpPr>
          <p:cNvPr id="11" name="Rectangle 10"/>
          <p:cNvSpPr/>
          <p:nvPr/>
        </p:nvSpPr>
        <p:spPr>
          <a:xfrm>
            <a:off x="6172200" y="1811953"/>
            <a:ext cx="2667000" cy="48936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dirty="0" smtClean="0">
                <a:latin typeface="Californian FB" pitchFamily="18" charset="0"/>
              </a:rPr>
              <a:t>Luke 21:31-32 (NKJV) </a:t>
            </a:r>
            <a:r>
              <a:rPr lang="en-US" sz="2400" dirty="0" smtClean="0">
                <a:latin typeface="Californian FB" pitchFamily="18" charset="0"/>
              </a:rPr>
              <a:t/>
            </a:r>
            <a:br>
              <a:rPr lang="en-US" sz="2400" dirty="0" smtClean="0">
                <a:latin typeface="Californian FB" pitchFamily="18" charset="0"/>
              </a:rPr>
            </a:br>
            <a:r>
              <a:rPr lang="en-US" sz="2400" baseline="30000" dirty="0" smtClean="0">
                <a:latin typeface="Californian FB" pitchFamily="18" charset="0"/>
              </a:rPr>
              <a:t>31 </a:t>
            </a:r>
            <a:r>
              <a:rPr lang="en-US" sz="2400" dirty="0" smtClean="0">
                <a:solidFill>
                  <a:srgbClr val="FF0000"/>
                </a:solidFill>
                <a:latin typeface="Californian FB" pitchFamily="18" charset="0"/>
              </a:rPr>
              <a:t>So you also, </a:t>
            </a:r>
            <a:r>
              <a:rPr lang="en-US" sz="2400" b="1" u="sng" dirty="0" smtClean="0">
                <a:solidFill>
                  <a:srgbClr val="FF0000"/>
                </a:solidFill>
                <a:latin typeface="Californian FB" pitchFamily="18" charset="0"/>
              </a:rPr>
              <a:t>when you see these things happening</a:t>
            </a:r>
            <a:r>
              <a:rPr lang="en-US" sz="2400" dirty="0" smtClean="0">
                <a:solidFill>
                  <a:srgbClr val="FF0000"/>
                </a:solidFill>
                <a:latin typeface="Californian FB" pitchFamily="18" charset="0"/>
              </a:rPr>
              <a:t>, know that the kingdom of God is near</a:t>
            </a:r>
            <a:r>
              <a:rPr lang="en-US" sz="2400" dirty="0" smtClean="0">
                <a:latin typeface="Californian FB" pitchFamily="18" charset="0"/>
              </a:rPr>
              <a:t>.  </a:t>
            </a:r>
            <a:r>
              <a:rPr lang="en-US" sz="2400" baseline="30000" dirty="0" smtClean="0">
                <a:latin typeface="Californian FB" pitchFamily="18" charset="0"/>
              </a:rPr>
              <a:t>32 </a:t>
            </a:r>
            <a:r>
              <a:rPr lang="en-US" sz="2400" dirty="0" smtClean="0">
                <a:solidFill>
                  <a:srgbClr val="FF0000"/>
                </a:solidFill>
                <a:latin typeface="Californian FB" pitchFamily="18" charset="0"/>
              </a:rPr>
              <a:t>Assuredly, I say to you, </a:t>
            </a:r>
            <a:r>
              <a:rPr lang="en-US" sz="2400" b="1" u="sng" dirty="0" smtClean="0">
                <a:solidFill>
                  <a:srgbClr val="FF0000"/>
                </a:solidFill>
                <a:latin typeface="Californian FB" pitchFamily="18" charset="0"/>
              </a:rPr>
              <a:t>this generation </a:t>
            </a:r>
            <a:r>
              <a:rPr lang="en-US" sz="2400" dirty="0" smtClean="0">
                <a:solidFill>
                  <a:srgbClr val="FF0000"/>
                </a:solidFill>
                <a:latin typeface="Californian FB" pitchFamily="18" charset="0"/>
              </a:rPr>
              <a:t>will by no means pass away till all things take place.</a:t>
            </a:r>
            <a:endParaRPr lang="en-US" sz="2400" dirty="0">
              <a:solidFill>
                <a:srgbClr val="FF0000"/>
              </a:solidFill>
              <a:latin typeface="Californian FB" pitchFamily="18" charset="0"/>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9" name="Slide Number Placeholder 8"/>
          <p:cNvSpPr>
            <a:spLocks noGrp="1"/>
          </p:cNvSpPr>
          <p:nvPr>
            <p:ph type="sldNum" sz="quarter" idx="12"/>
          </p:nvPr>
        </p:nvSpPr>
        <p:spPr/>
        <p:txBody>
          <a:bodyPr/>
          <a:lstStyle/>
          <a:p>
            <a:fld id="{DAC66A8E-248A-456F-A86A-FE21BD86ECBC}" type="slidenum">
              <a:rPr lang="en-US" smtClean="0"/>
              <a:pPr/>
              <a:t>22</a:t>
            </a:fld>
            <a:endParaRPr lang="en-US"/>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228600" y="1600200"/>
            <a:ext cx="8610600" cy="51054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7" name="Rectangle 6"/>
          <p:cNvSpPr/>
          <p:nvPr/>
        </p:nvSpPr>
        <p:spPr>
          <a:xfrm>
            <a:off x="304800" y="1674197"/>
            <a:ext cx="8534400" cy="1846659"/>
          </a:xfrm>
          <a:prstGeom prst="rect">
            <a:avLst/>
          </a:prstGeom>
        </p:spPr>
        <p:txBody>
          <a:bodyPr wrap="square">
            <a:spAutoFit/>
          </a:bodyPr>
          <a:lstStyle/>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“You” </a:t>
            </a:r>
            <a:r>
              <a:rPr lang="en-US" sz="2600" dirty="0" smtClean="0">
                <a:ln w="18415" cmpd="sng">
                  <a:noFill/>
                  <a:prstDash val="solid"/>
                </a:ln>
                <a:effectLst>
                  <a:outerShdw blurRad="63500" dir="3600000" algn="tl" rotWithShape="0">
                    <a:srgbClr val="000000">
                      <a:alpha val="70000"/>
                    </a:srgbClr>
                  </a:outerShdw>
                </a:effectLst>
              </a:rPr>
              <a:t>- 2,4,9,15,20,23,25,26,33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“False Christ” </a:t>
            </a:r>
            <a:r>
              <a:rPr lang="en-US" sz="2600" dirty="0" smtClean="0">
                <a:ln w="18415" cmpd="sng">
                  <a:noFill/>
                  <a:prstDash val="solid"/>
                </a:ln>
                <a:effectLst>
                  <a:outerShdw blurRad="63500" dir="3600000" algn="tl" rotWithShape="0">
                    <a:srgbClr val="000000">
                      <a:alpha val="70000"/>
                    </a:srgbClr>
                  </a:outerShdw>
                </a:effectLst>
              </a:rPr>
              <a:t>5  (Acts 5:36, </a:t>
            </a:r>
            <a:r>
              <a:rPr lang="en-US" sz="2600" dirty="0" err="1" smtClean="0">
                <a:ln w="18415" cmpd="sng">
                  <a:noFill/>
                  <a:prstDash val="solid"/>
                </a:ln>
                <a:effectLst>
                  <a:outerShdw blurRad="63500" dir="3600000" algn="tl" rotWithShape="0">
                    <a:srgbClr val="000000">
                      <a:alpha val="70000"/>
                    </a:srgbClr>
                  </a:outerShdw>
                </a:effectLst>
              </a:rPr>
              <a:t>Theudas</a:t>
            </a:r>
            <a:r>
              <a:rPr lang="en-US" sz="2600" dirty="0" smtClean="0">
                <a:ln w="18415" cmpd="sng">
                  <a:noFill/>
                  <a:prstDash val="solid"/>
                </a:ln>
                <a:effectLst>
                  <a:outerShdw blurRad="63500" dir="3600000" algn="tl" rotWithShape="0">
                    <a:srgbClr val="000000">
                      <a:alpha val="70000"/>
                    </a:srgbClr>
                  </a:outerShdw>
                </a:effectLst>
              </a:rPr>
              <a:t>, 8:9, Simon)</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“Wars, rumors, Natural Disasters &amp; persecution, Betrayal” </a:t>
            </a:r>
            <a:r>
              <a:rPr lang="en-US" sz="2600" dirty="0" smtClean="0">
                <a:ln w="18415" cmpd="sng">
                  <a:noFill/>
                  <a:prstDash val="solid"/>
                </a:ln>
                <a:effectLst>
                  <a:outerShdw blurRad="63500" dir="3600000" algn="tl" rotWithShape="0">
                    <a:srgbClr val="000000">
                      <a:alpha val="70000"/>
                    </a:srgbClr>
                  </a:outerShdw>
                </a:effectLst>
              </a:rPr>
              <a:t>6-13</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9" name="Footer Placeholder 8"/>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23</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5" name="Date Placeholder 1"/>
          <p:cNvSpPr>
            <a:spLocks noGrp="1"/>
          </p:cNvSpPr>
          <p:nvPr>
            <p:ph type="dt" sz="half" idx="10"/>
          </p:nvPr>
        </p:nvSpPr>
        <p:spPr/>
        <p:txBody>
          <a:bodyPr/>
          <a:lstStyle/>
          <a:p>
            <a:r>
              <a:rPr lang="en-US" smtClean="0"/>
              <a:t>Don McClain</a:t>
            </a:r>
            <a:endParaRPr lang="en-US"/>
          </a:p>
        </p:txBody>
      </p:sp>
      <p:sp>
        <p:nvSpPr>
          <p:cNvPr id="6" name="Footer Placeholder 2"/>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24</a:t>
            </a:fld>
            <a:endParaRPr lang="en-US"/>
          </a:p>
        </p:txBody>
      </p:sp>
      <p:pic>
        <p:nvPicPr>
          <p:cNvPr id="102402" name="Picture 2"/>
          <p:cNvPicPr>
            <a:picLocks noChangeAspect="1" noChangeArrowheads="1"/>
          </p:cNvPicPr>
          <p:nvPr/>
        </p:nvPicPr>
        <p:blipFill>
          <a:blip r:embed="rId3"/>
          <a:srcRect/>
          <a:stretch>
            <a:fillRect/>
          </a:stretch>
        </p:blipFill>
        <p:spPr bwMode="auto">
          <a:xfrm>
            <a:off x="381000" y="1447800"/>
            <a:ext cx="8763000" cy="5410200"/>
          </a:xfrm>
          <a:prstGeom prst="rect">
            <a:avLst/>
          </a:prstGeom>
          <a:noFill/>
          <a:ln w="9525">
            <a:noFill/>
            <a:miter lim="800000"/>
            <a:headEnd/>
            <a:tailEnd/>
          </a:ln>
          <a:effectLst/>
        </p:spPr>
      </p:pic>
      <p:sp>
        <p:nvSpPr>
          <p:cNvPr id="102403" name="Rectangle 3"/>
          <p:cNvSpPr>
            <a:spLocks noChangeArrowheads="1"/>
          </p:cNvSpPr>
          <p:nvPr/>
        </p:nvSpPr>
        <p:spPr bwMode="auto">
          <a:xfrm>
            <a:off x="685800" y="2861370"/>
            <a:ext cx="7543800" cy="3539430"/>
          </a:xfrm>
          <a:prstGeom prst="rect">
            <a:avLst/>
          </a:prstGeom>
          <a:noFill/>
          <a:ln w="9525" algn="ctr">
            <a:noFill/>
            <a:miter lim="800000"/>
            <a:headEnd/>
            <a:tailEnd/>
          </a:ln>
          <a:effectLst>
            <a:outerShdw dist="12700" dir="5400000" algn="ctr" rotWithShape="0">
              <a:schemeClr val="tx2"/>
            </a:outerShdw>
          </a:effectLst>
        </p:spPr>
        <p:txBody>
          <a:bodyPr wrap="square" anchor="ctr">
            <a:spAutoFit/>
          </a:bodyPr>
          <a:lstStyle/>
          <a:p>
            <a:pPr algn="ctr" eaLnBrk="0" hangingPunct="0"/>
            <a:r>
              <a:rPr lang="en-US" sz="3200" b="1" dirty="0" smtClean="0">
                <a:latin typeface="Californian FB" pitchFamily="18" charset="0"/>
                <a:cs typeface="Times New Roman" pitchFamily="18" charset="0"/>
              </a:rPr>
              <a:t>“The history on which I am entering is that of a period rich in disasters, terrible with battles, torn by civil struggles, horrible even in peace. Four emperors fell by the sword; there were three civil wars, more foreign wars, and often both at the same time.”</a:t>
            </a:r>
            <a:endParaRPr lang="en-US" sz="3200" dirty="0">
              <a:latin typeface="Californian FB" pitchFamily="18" charset="0"/>
              <a:cs typeface="Times New Roman" pitchFamily="18" charset="0"/>
            </a:endParaRPr>
          </a:p>
        </p:txBody>
      </p:sp>
      <p:sp>
        <p:nvSpPr>
          <p:cNvPr id="102404" name="Rectangle 4"/>
          <p:cNvSpPr>
            <a:spLocks noChangeArrowheads="1"/>
          </p:cNvSpPr>
          <p:nvPr/>
        </p:nvSpPr>
        <p:spPr bwMode="auto">
          <a:xfrm>
            <a:off x="2187310" y="2409313"/>
            <a:ext cx="4899290" cy="486287"/>
          </a:xfrm>
          <a:prstGeom prst="rect">
            <a:avLst/>
          </a:prstGeom>
          <a:noFill/>
          <a:ln w="9525" algn="ctr">
            <a:noFill/>
            <a:miter lim="800000"/>
            <a:headEnd/>
            <a:tailEnd/>
          </a:ln>
          <a:effectLst>
            <a:outerShdw dist="12700" dir="5400000" algn="ctr" rotWithShape="0">
              <a:schemeClr val="tx2"/>
            </a:outerShdw>
          </a:effectLst>
        </p:spPr>
        <p:txBody>
          <a:bodyPr wrap="none">
            <a:spAutoFit/>
          </a:bodyPr>
          <a:lstStyle/>
          <a:p>
            <a:pPr marL="342900" indent="-342900">
              <a:lnSpc>
                <a:spcPct val="80000"/>
              </a:lnSpc>
              <a:spcBef>
                <a:spcPts val="300"/>
              </a:spcBef>
              <a:spcAft>
                <a:spcPts val="300"/>
              </a:spcAft>
            </a:pPr>
            <a:r>
              <a:rPr lang="en-US" sz="3200" dirty="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(Tacitus, </a:t>
            </a:r>
            <a:r>
              <a:rPr lang="en-US" sz="3200" i="1" dirty="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The Histories</a:t>
            </a:r>
            <a:r>
              <a:rPr lang="en-US" sz="3200" dirty="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1:2).</a:t>
            </a:r>
          </a:p>
        </p:txBody>
      </p:sp>
      <p:sp>
        <p:nvSpPr>
          <p:cNvPr id="8" name="Rectangle 7"/>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9" name="TextBox 8"/>
          <p:cNvSpPr txBox="1"/>
          <p:nvPr/>
        </p:nvSpPr>
        <p:spPr>
          <a:xfrm>
            <a:off x="2057400" y="1752600"/>
            <a:ext cx="5036315" cy="523220"/>
          </a:xfrm>
          <a:prstGeom prst="rect">
            <a:avLst/>
          </a:prstGeom>
          <a:noFill/>
        </p:spPr>
        <p:txBody>
          <a:bodyPr wrap="non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Wars &amp; Rumors of Wars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5" name="Date Placeholder 1"/>
          <p:cNvSpPr>
            <a:spLocks noGrp="1"/>
          </p:cNvSpPr>
          <p:nvPr>
            <p:ph type="dt" sz="half" idx="10"/>
          </p:nvPr>
        </p:nvSpPr>
        <p:spPr/>
        <p:txBody>
          <a:bodyPr/>
          <a:lstStyle/>
          <a:p>
            <a:r>
              <a:rPr lang="en-US" smtClean="0"/>
              <a:t>Don McClain</a:t>
            </a:r>
            <a:endParaRPr lang="en-US"/>
          </a:p>
        </p:txBody>
      </p:sp>
      <p:sp>
        <p:nvSpPr>
          <p:cNvPr id="6" name="Footer Placeholder 2"/>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25</a:t>
            </a:fld>
            <a:endParaRPr lang="en-US"/>
          </a:p>
        </p:txBody>
      </p:sp>
      <p:pic>
        <p:nvPicPr>
          <p:cNvPr id="102402" name="Picture 2"/>
          <p:cNvPicPr>
            <a:picLocks noChangeAspect="1" noChangeArrowheads="1"/>
          </p:cNvPicPr>
          <p:nvPr/>
        </p:nvPicPr>
        <p:blipFill>
          <a:blip r:embed="rId3"/>
          <a:srcRect/>
          <a:stretch>
            <a:fillRect/>
          </a:stretch>
        </p:blipFill>
        <p:spPr bwMode="auto">
          <a:xfrm>
            <a:off x="381000" y="1447800"/>
            <a:ext cx="8763000" cy="5410200"/>
          </a:xfrm>
          <a:prstGeom prst="rect">
            <a:avLst/>
          </a:prstGeom>
          <a:noFill/>
          <a:ln w="9525">
            <a:noFill/>
            <a:miter lim="800000"/>
            <a:headEnd/>
            <a:tailEnd/>
          </a:ln>
          <a:effectLst/>
        </p:spPr>
      </p:pic>
      <p:sp>
        <p:nvSpPr>
          <p:cNvPr id="102403" name="Rectangle 3"/>
          <p:cNvSpPr>
            <a:spLocks noChangeArrowheads="1"/>
          </p:cNvSpPr>
          <p:nvPr/>
        </p:nvSpPr>
        <p:spPr bwMode="auto">
          <a:xfrm>
            <a:off x="685800" y="2861370"/>
            <a:ext cx="7772400" cy="3539430"/>
          </a:xfrm>
          <a:prstGeom prst="rect">
            <a:avLst/>
          </a:prstGeom>
          <a:noFill/>
          <a:ln w="9525" algn="ctr">
            <a:noFill/>
            <a:miter lim="800000"/>
            <a:headEnd/>
            <a:tailEnd/>
          </a:ln>
          <a:effectLst>
            <a:outerShdw dist="12700" dir="5400000" algn="ctr" rotWithShape="0">
              <a:schemeClr val="tx2"/>
            </a:outerShdw>
          </a:effectLst>
        </p:spPr>
        <p:txBody>
          <a:bodyPr wrap="square" anchor="ctr">
            <a:spAutoFit/>
          </a:bodyPr>
          <a:lstStyle/>
          <a:p>
            <a:pPr algn="ctr" eaLnBrk="0" hangingPunct="0"/>
            <a:r>
              <a:rPr lang="en-US" sz="2800" b="1" dirty="0" smtClean="0">
                <a:latin typeface="Californian FB" pitchFamily="18" charset="0"/>
                <a:cs typeface="Times New Roman" pitchFamily="18" charset="0"/>
              </a:rPr>
              <a:t>"Now her coming was of very great advantage to the people of Jerusalem; for whereas a famine did oppress them at that time, and many people died for want of what was necessary to produce food withal, queen Helena sent some of her servants to Alexandria with money to buy a great quantity of corn, and others to Cyprus, to bring a cargo of dried figs"</a:t>
            </a:r>
          </a:p>
        </p:txBody>
      </p:sp>
      <p:sp>
        <p:nvSpPr>
          <p:cNvPr id="102404" name="Rectangle 4"/>
          <p:cNvSpPr>
            <a:spLocks noChangeArrowheads="1"/>
          </p:cNvSpPr>
          <p:nvPr/>
        </p:nvSpPr>
        <p:spPr bwMode="auto">
          <a:xfrm>
            <a:off x="1874480" y="2310825"/>
            <a:ext cx="5440720" cy="486287"/>
          </a:xfrm>
          <a:prstGeom prst="rect">
            <a:avLst/>
          </a:prstGeom>
          <a:noFill/>
          <a:ln w="9525" algn="ctr">
            <a:noFill/>
            <a:miter lim="800000"/>
            <a:headEnd/>
            <a:tailEnd/>
          </a:ln>
          <a:effectLst>
            <a:outerShdw dist="12700" dir="5400000" algn="ctr" rotWithShape="0">
              <a:schemeClr val="tx2"/>
            </a:outerShdw>
          </a:effectLst>
        </p:spPr>
        <p:txBody>
          <a:bodyPr wrap="none">
            <a:spAutoFit/>
          </a:bodyPr>
          <a:lstStyle/>
          <a:p>
            <a:pPr marL="342900" indent="-342900">
              <a:lnSpc>
                <a:spcPct val="80000"/>
              </a:lnSpc>
              <a:spcBef>
                <a:spcPts val="300"/>
              </a:spcBef>
              <a:spcAft>
                <a:spcPts val="300"/>
              </a:spcAft>
            </a:pPr>
            <a:r>
              <a:rPr lang="en-US" sz="3200" dirty="0" smtClean="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(Josephus - Antiquities, 20:2:5).</a:t>
            </a:r>
          </a:p>
        </p:txBody>
      </p:sp>
      <p:sp>
        <p:nvSpPr>
          <p:cNvPr id="8" name="Rectangle 7"/>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9" name="TextBox 8"/>
          <p:cNvSpPr txBox="1"/>
          <p:nvPr/>
        </p:nvSpPr>
        <p:spPr>
          <a:xfrm>
            <a:off x="0" y="1752600"/>
            <a:ext cx="9144000"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Famines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5" name="Date Placeholder 1"/>
          <p:cNvSpPr>
            <a:spLocks noGrp="1"/>
          </p:cNvSpPr>
          <p:nvPr>
            <p:ph type="dt" sz="half" idx="10"/>
          </p:nvPr>
        </p:nvSpPr>
        <p:spPr/>
        <p:txBody>
          <a:bodyPr/>
          <a:lstStyle/>
          <a:p>
            <a:r>
              <a:rPr lang="en-US" smtClean="0"/>
              <a:t>Don McClain</a:t>
            </a:r>
            <a:endParaRPr lang="en-US"/>
          </a:p>
        </p:txBody>
      </p:sp>
      <p:sp>
        <p:nvSpPr>
          <p:cNvPr id="6" name="Footer Placeholder 2"/>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26</a:t>
            </a:fld>
            <a:endParaRPr lang="en-US"/>
          </a:p>
        </p:txBody>
      </p:sp>
      <p:pic>
        <p:nvPicPr>
          <p:cNvPr id="102402" name="Picture 2"/>
          <p:cNvPicPr>
            <a:picLocks noChangeAspect="1" noChangeArrowheads="1"/>
          </p:cNvPicPr>
          <p:nvPr/>
        </p:nvPicPr>
        <p:blipFill>
          <a:blip r:embed="rId3"/>
          <a:srcRect/>
          <a:stretch>
            <a:fillRect/>
          </a:stretch>
        </p:blipFill>
        <p:spPr bwMode="auto">
          <a:xfrm>
            <a:off x="381000" y="1447800"/>
            <a:ext cx="8763000" cy="5410200"/>
          </a:xfrm>
          <a:prstGeom prst="rect">
            <a:avLst/>
          </a:prstGeom>
          <a:noFill/>
          <a:ln w="9525">
            <a:noFill/>
            <a:miter lim="800000"/>
            <a:headEnd/>
            <a:tailEnd/>
          </a:ln>
          <a:effectLst/>
        </p:spPr>
      </p:pic>
      <p:sp>
        <p:nvSpPr>
          <p:cNvPr id="102403" name="Rectangle 3"/>
          <p:cNvSpPr>
            <a:spLocks noChangeArrowheads="1"/>
          </p:cNvSpPr>
          <p:nvPr/>
        </p:nvSpPr>
        <p:spPr bwMode="auto">
          <a:xfrm>
            <a:off x="685800" y="2861370"/>
            <a:ext cx="7772400" cy="3539430"/>
          </a:xfrm>
          <a:prstGeom prst="rect">
            <a:avLst/>
          </a:prstGeom>
          <a:noFill/>
          <a:ln w="9525" algn="ctr">
            <a:noFill/>
            <a:miter lim="800000"/>
            <a:headEnd/>
            <a:tailEnd/>
          </a:ln>
          <a:effectLst>
            <a:outerShdw dist="12700" dir="5400000" algn="ctr" rotWithShape="0">
              <a:schemeClr val="tx2"/>
            </a:outerShdw>
          </a:effectLst>
        </p:spPr>
        <p:txBody>
          <a:bodyPr wrap="square" anchor="ctr">
            <a:spAutoFit/>
          </a:bodyPr>
          <a:lstStyle/>
          <a:p>
            <a:pPr algn="ctr" eaLnBrk="0" hangingPunct="0"/>
            <a:r>
              <a:rPr lang="en-US" sz="2800" b="1" dirty="0" smtClean="0">
                <a:latin typeface="Californian FB" pitchFamily="18" charset="0"/>
                <a:cs typeface="Times New Roman" pitchFamily="18" charset="0"/>
              </a:rPr>
              <a:t>"Many prodigies occurred during the year. Ominous birds took their seat on the Capitol; houses were overturned by repeated shocks of earthquake, and, as the panic spread, the weak were trampled underfoot in the trepidation of the crowd. A shortage of corn, again, and the famine which resulted, were construed as a supernatural warning."</a:t>
            </a:r>
          </a:p>
        </p:txBody>
      </p:sp>
      <p:sp>
        <p:nvSpPr>
          <p:cNvPr id="102404" name="Rectangle 4"/>
          <p:cNvSpPr>
            <a:spLocks noChangeArrowheads="1"/>
          </p:cNvSpPr>
          <p:nvPr/>
        </p:nvSpPr>
        <p:spPr bwMode="auto">
          <a:xfrm>
            <a:off x="0" y="2310825"/>
            <a:ext cx="9144000" cy="486287"/>
          </a:xfrm>
          <a:prstGeom prst="rect">
            <a:avLst/>
          </a:prstGeom>
          <a:noFill/>
          <a:ln w="9525" algn="ctr">
            <a:noFill/>
            <a:miter lim="800000"/>
            <a:headEnd/>
            <a:tailEnd/>
          </a:ln>
          <a:effectLst>
            <a:outerShdw dist="12700" dir="5400000" algn="ctr" rotWithShape="0">
              <a:schemeClr val="tx2"/>
            </a:outerShdw>
          </a:effectLst>
        </p:spPr>
        <p:txBody>
          <a:bodyPr wrap="square">
            <a:spAutoFit/>
          </a:bodyPr>
          <a:lstStyle/>
          <a:p>
            <a:pPr marL="342900" indent="-342900" algn="ctr">
              <a:lnSpc>
                <a:spcPct val="80000"/>
              </a:lnSpc>
              <a:spcBef>
                <a:spcPts val="300"/>
              </a:spcBef>
              <a:spcAft>
                <a:spcPts val="300"/>
              </a:spcAft>
            </a:pPr>
            <a:r>
              <a:rPr lang="en-US" sz="3200" dirty="0" smtClean="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(Tacitus, The Annals of Imperial Rome, 12:43)</a:t>
            </a:r>
          </a:p>
        </p:txBody>
      </p:sp>
      <p:sp>
        <p:nvSpPr>
          <p:cNvPr id="8" name="Rectangle 7"/>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9" name="TextBox 8"/>
          <p:cNvSpPr txBox="1"/>
          <p:nvPr/>
        </p:nvSpPr>
        <p:spPr>
          <a:xfrm>
            <a:off x="0" y="1752600"/>
            <a:ext cx="9144000"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Pestilences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5" name="Date Placeholder 1"/>
          <p:cNvSpPr>
            <a:spLocks noGrp="1"/>
          </p:cNvSpPr>
          <p:nvPr>
            <p:ph type="dt" sz="half" idx="10"/>
          </p:nvPr>
        </p:nvSpPr>
        <p:spPr/>
        <p:txBody>
          <a:bodyPr/>
          <a:lstStyle/>
          <a:p>
            <a:r>
              <a:rPr lang="en-US" smtClean="0"/>
              <a:t>Don McClain</a:t>
            </a:r>
            <a:endParaRPr lang="en-US"/>
          </a:p>
        </p:txBody>
      </p:sp>
      <p:sp>
        <p:nvSpPr>
          <p:cNvPr id="6" name="Footer Placeholder 2"/>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27</a:t>
            </a:fld>
            <a:endParaRPr lang="en-US"/>
          </a:p>
        </p:txBody>
      </p:sp>
      <p:pic>
        <p:nvPicPr>
          <p:cNvPr id="102402" name="Picture 2"/>
          <p:cNvPicPr>
            <a:picLocks noChangeAspect="1" noChangeArrowheads="1"/>
          </p:cNvPicPr>
          <p:nvPr/>
        </p:nvPicPr>
        <p:blipFill>
          <a:blip r:embed="rId3"/>
          <a:srcRect/>
          <a:stretch>
            <a:fillRect/>
          </a:stretch>
        </p:blipFill>
        <p:spPr bwMode="auto">
          <a:xfrm>
            <a:off x="381000" y="1447800"/>
            <a:ext cx="8763000" cy="5410200"/>
          </a:xfrm>
          <a:prstGeom prst="rect">
            <a:avLst/>
          </a:prstGeom>
          <a:noFill/>
          <a:ln w="9525">
            <a:noFill/>
            <a:miter lim="800000"/>
            <a:headEnd/>
            <a:tailEnd/>
          </a:ln>
          <a:effectLst/>
        </p:spPr>
      </p:pic>
      <p:sp>
        <p:nvSpPr>
          <p:cNvPr id="102403" name="Rectangle 3"/>
          <p:cNvSpPr>
            <a:spLocks noChangeArrowheads="1"/>
          </p:cNvSpPr>
          <p:nvPr/>
        </p:nvSpPr>
        <p:spPr bwMode="auto">
          <a:xfrm>
            <a:off x="685800" y="2861370"/>
            <a:ext cx="7772400" cy="3539430"/>
          </a:xfrm>
          <a:prstGeom prst="rect">
            <a:avLst/>
          </a:prstGeom>
          <a:noFill/>
          <a:ln w="9525" algn="ctr">
            <a:noFill/>
            <a:miter lim="800000"/>
            <a:headEnd/>
            <a:tailEnd/>
          </a:ln>
          <a:effectLst>
            <a:outerShdw dist="12700" dir="5400000" algn="ctr" rotWithShape="0">
              <a:schemeClr val="tx2"/>
            </a:outerShdw>
          </a:effectLst>
        </p:spPr>
        <p:txBody>
          <a:bodyPr wrap="square" anchor="ctr">
            <a:spAutoFit/>
          </a:bodyPr>
          <a:lstStyle/>
          <a:p>
            <a:pPr algn="ctr" eaLnBrk="0" hangingPunct="0"/>
            <a:r>
              <a:rPr lang="en-US" sz="2800" b="1" dirty="0" smtClean="0">
                <a:latin typeface="Californian FB" pitchFamily="18" charset="0"/>
                <a:cs typeface="Times New Roman" pitchFamily="18" charset="0"/>
              </a:rPr>
              <a:t>"And as to earthquakes, many are mentioned by writers during a period just previous to 70 A.D. There were earthquakes in Crete, Smyrna, Miletus, Chios, Samos, Laodicea, Hierapolis, </a:t>
            </a:r>
            <a:r>
              <a:rPr lang="en-US" sz="2800" b="1" dirty="0" err="1" smtClean="0">
                <a:latin typeface="Californian FB" pitchFamily="18" charset="0"/>
                <a:cs typeface="Times New Roman" pitchFamily="18" charset="0"/>
              </a:rPr>
              <a:t>Colosse</a:t>
            </a:r>
            <a:r>
              <a:rPr lang="en-US" sz="2800" b="1" dirty="0" smtClean="0">
                <a:latin typeface="Californian FB" pitchFamily="18" charset="0"/>
                <a:cs typeface="Times New Roman" pitchFamily="18" charset="0"/>
              </a:rPr>
              <a:t>, Campania, Rome, and Judea. It is interesting to note that the city of Pompeii was much damaged by an earthquake occurring on February 5, 63 A.D."</a:t>
            </a:r>
          </a:p>
        </p:txBody>
      </p:sp>
      <p:sp>
        <p:nvSpPr>
          <p:cNvPr id="102404" name="Rectangle 4"/>
          <p:cNvSpPr>
            <a:spLocks noChangeArrowheads="1"/>
          </p:cNvSpPr>
          <p:nvPr/>
        </p:nvSpPr>
        <p:spPr bwMode="auto">
          <a:xfrm>
            <a:off x="0" y="2310825"/>
            <a:ext cx="9144000" cy="437043"/>
          </a:xfrm>
          <a:prstGeom prst="rect">
            <a:avLst/>
          </a:prstGeom>
          <a:noFill/>
          <a:ln w="9525" algn="ctr">
            <a:noFill/>
            <a:miter lim="800000"/>
            <a:headEnd/>
            <a:tailEnd/>
          </a:ln>
          <a:effectLst>
            <a:outerShdw dist="12700" dir="5400000" algn="ctr" rotWithShape="0">
              <a:schemeClr val="tx2"/>
            </a:outerShdw>
          </a:effectLst>
        </p:spPr>
        <p:txBody>
          <a:bodyPr wrap="square">
            <a:spAutoFit/>
          </a:bodyPr>
          <a:lstStyle/>
          <a:p>
            <a:pPr marL="342900" indent="-342900" algn="ctr">
              <a:lnSpc>
                <a:spcPct val="80000"/>
              </a:lnSpc>
              <a:spcBef>
                <a:spcPts val="300"/>
              </a:spcBef>
              <a:spcAft>
                <a:spcPts val="300"/>
              </a:spcAft>
            </a:pPr>
            <a:r>
              <a:rPr lang="en-US" sz="2800" dirty="0" smtClean="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J. Marcellus </a:t>
            </a:r>
            <a:r>
              <a:rPr lang="en-US" sz="2800" dirty="0" err="1" smtClean="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Kik</a:t>
            </a:r>
            <a:r>
              <a:rPr lang="en-US" sz="2800" dirty="0" smtClean="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(An Eschatology Of Victory, p. 93).</a:t>
            </a:r>
          </a:p>
        </p:txBody>
      </p:sp>
      <p:sp>
        <p:nvSpPr>
          <p:cNvPr id="8" name="Rectangle 7"/>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9" name="TextBox 8"/>
          <p:cNvSpPr txBox="1"/>
          <p:nvPr/>
        </p:nvSpPr>
        <p:spPr>
          <a:xfrm>
            <a:off x="0" y="1752600"/>
            <a:ext cx="9144000"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Earthquakes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228600" y="1600200"/>
            <a:ext cx="8610600" cy="51054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7" name="Rectangle 6"/>
          <p:cNvSpPr/>
          <p:nvPr/>
        </p:nvSpPr>
        <p:spPr>
          <a:xfrm>
            <a:off x="304800" y="1674197"/>
            <a:ext cx="8534400" cy="3600986"/>
          </a:xfrm>
          <a:prstGeom prst="rect">
            <a:avLst/>
          </a:prstGeom>
        </p:spPr>
        <p:txBody>
          <a:bodyPr wrap="square">
            <a:spAutoFit/>
          </a:bodyPr>
          <a:lstStyle/>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“You” </a:t>
            </a:r>
            <a:r>
              <a:rPr lang="en-US" sz="2600" dirty="0" smtClean="0">
                <a:ln w="18415" cmpd="sng">
                  <a:noFill/>
                  <a:prstDash val="solid"/>
                </a:ln>
                <a:effectLst>
                  <a:outerShdw blurRad="63500" dir="3600000" algn="tl" rotWithShape="0">
                    <a:srgbClr val="000000">
                      <a:alpha val="70000"/>
                    </a:srgbClr>
                  </a:outerShdw>
                </a:effectLst>
              </a:rPr>
              <a:t>- 2,4,9,15,20,23,25,26,33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“False Christ” </a:t>
            </a:r>
            <a:r>
              <a:rPr lang="en-US" sz="2600" dirty="0" smtClean="0">
                <a:ln w="18415" cmpd="sng">
                  <a:noFill/>
                  <a:prstDash val="solid"/>
                </a:ln>
                <a:effectLst>
                  <a:outerShdw blurRad="63500" dir="3600000" algn="tl" rotWithShape="0">
                    <a:srgbClr val="000000">
                      <a:alpha val="70000"/>
                    </a:srgbClr>
                  </a:outerShdw>
                </a:effectLst>
              </a:rPr>
              <a:t>5  (Acts 5:36, </a:t>
            </a:r>
            <a:r>
              <a:rPr lang="en-US" sz="2600" dirty="0" err="1" smtClean="0">
                <a:ln w="18415" cmpd="sng">
                  <a:noFill/>
                  <a:prstDash val="solid"/>
                </a:ln>
                <a:effectLst>
                  <a:outerShdw blurRad="63500" dir="3600000" algn="tl" rotWithShape="0">
                    <a:srgbClr val="000000">
                      <a:alpha val="70000"/>
                    </a:srgbClr>
                  </a:outerShdw>
                </a:effectLst>
              </a:rPr>
              <a:t>Theudas</a:t>
            </a:r>
            <a:r>
              <a:rPr lang="en-US" sz="2600" dirty="0" smtClean="0">
                <a:ln w="18415" cmpd="sng">
                  <a:noFill/>
                  <a:prstDash val="solid"/>
                </a:ln>
                <a:effectLst>
                  <a:outerShdw blurRad="63500" dir="3600000" algn="tl" rotWithShape="0">
                    <a:srgbClr val="000000">
                      <a:alpha val="70000"/>
                    </a:srgbClr>
                  </a:outerShdw>
                </a:effectLst>
              </a:rPr>
              <a:t>, 8:9, Simon)</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“Wars, rumors, Natural Disasters &amp; persecution, Betrayal” </a:t>
            </a:r>
            <a:r>
              <a:rPr lang="en-US" sz="2600" dirty="0" smtClean="0">
                <a:ln w="18415" cmpd="sng">
                  <a:noFill/>
                  <a:prstDash val="solid"/>
                </a:ln>
                <a:effectLst>
                  <a:outerShdw blurRad="63500" dir="3600000" algn="tl" rotWithShape="0">
                    <a:srgbClr val="000000">
                      <a:alpha val="70000"/>
                    </a:srgbClr>
                  </a:outerShdw>
                </a:effectLst>
              </a:rPr>
              <a:t>6-13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“Gospel of the kingdom preached” </a:t>
            </a:r>
            <a:r>
              <a:rPr lang="en-US" sz="2600" dirty="0" smtClean="0">
                <a:ln w="18415" cmpd="sng">
                  <a:noFill/>
                  <a:prstDash val="solid"/>
                </a:ln>
                <a:effectLst>
                  <a:outerShdw blurRad="63500" dir="3600000" algn="tl" rotWithShape="0">
                    <a:srgbClr val="000000">
                      <a:alpha val="70000"/>
                    </a:srgbClr>
                  </a:outerShdw>
                </a:effectLst>
              </a:rPr>
              <a:t>14 (Col 1:6,23)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“Abomination of Desolation” </a:t>
            </a:r>
            <a:r>
              <a:rPr lang="en-US" sz="2600" dirty="0" smtClean="0">
                <a:ln w="18415" cmpd="sng">
                  <a:noFill/>
                  <a:prstDash val="solid"/>
                </a:ln>
                <a:effectLst>
                  <a:outerShdw blurRad="63500" dir="3600000" algn="tl" rotWithShape="0">
                    <a:srgbClr val="000000">
                      <a:alpha val="70000"/>
                    </a:srgbClr>
                  </a:outerShdw>
                </a:effectLst>
              </a:rPr>
              <a:t>15 – (Dan. 9:27; 12:11; Luke 20-24)</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9" name="Footer Placeholder 8"/>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28</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5" name="Date Placeholder 1"/>
          <p:cNvSpPr>
            <a:spLocks noGrp="1"/>
          </p:cNvSpPr>
          <p:nvPr>
            <p:ph type="dt" sz="half" idx="10"/>
          </p:nvPr>
        </p:nvSpPr>
        <p:spPr/>
        <p:txBody>
          <a:bodyPr/>
          <a:lstStyle/>
          <a:p>
            <a:r>
              <a:rPr lang="en-US" smtClean="0"/>
              <a:t>Don McClain</a:t>
            </a:r>
            <a:endParaRPr lang="en-US"/>
          </a:p>
        </p:txBody>
      </p:sp>
      <p:sp>
        <p:nvSpPr>
          <p:cNvPr id="6" name="Footer Placeholder 2"/>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29</a:t>
            </a:fld>
            <a:endParaRPr lang="en-US"/>
          </a:p>
        </p:txBody>
      </p:sp>
      <p:pic>
        <p:nvPicPr>
          <p:cNvPr id="102402" name="Picture 2"/>
          <p:cNvPicPr>
            <a:picLocks noChangeAspect="1" noChangeArrowheads="1"/>
          </p:cNvPicPr>
          <p:nvPr/>
        </p:nvPicPr>
        <p:blipFill>
          <a:blip r:embed="rId3"/>
          <a:srcRect/>
          <a:stretch>
            <a:fillRect/>
          </a:stretch>
        </p:blipFill>
        <p:spPr bwMode="auto">
          <a:xfrm>
            <a:off x="381000" y="1447800"/>
            <a:ext cx="8763000" cy="5410200"/>
          </a:xfrm>
          <a:prstGeom prst="rect">
            <a:avLst/>
          </a:prstGeom>
          <a:noFill/>
          <a:ln w="9525">
            <a:noFill/>
            <a:miter lim="800000"/>
            <a:headEnd/>
            <a:tailEnd/>
          </a:ln>
          <a:effectLst/>
        </p:spPr>
      </p:pic>
      <p:sp>
        <p:nvSpPr>
          <p:cNvPr id="102403" name="Rectangle 3"/>
          <p:cNvSpPr>
            <a:spLocks noChangeArrowheads="1"/>
          </p:cNvSpPr>
          <p:nvPr/>
        </p:nvSpPr>
        <p:spPr bwMode="auto">
          <a:xfrm>
            <a:off x="3048000" y="2362200"/>
            <a:ext cx="5181600" cy="4154984"/>
          </a:xfrm>
          <a:prstGeom prst="rect">
            <a:avLst/>
          </a:prstGeom>
          <a:noFill/>
          <a:ln w="9525" algn="ctr">
            <a:noFill/>
            <a:miter lim="800000"/>
            <a:headEnd/>
            <a:tailEnd/>
          </a:ln>
          <a:effectLst>
            <a:outerShdw dist="12700" dir="5400000" algn="ctr" rotWithShape="0">
              <a:schemeClr val="tx2"/>
            </a:outerShdw>
          </a:effectLst>
        </p:spPr>
        <p:txBody>
          <a:bodyPr wrap="square" anchor="ctr">
            <a:spAutoFit/>
          </a:bodyPr>
          <a:lstStyle/>
          <a:p>
            <a:pPr algn="ctr" eaLnBrk="0" hangingPunct="0"/>
            <a:r>
              <a:rPr lang="en-US" sz="4400" dirty="0" smtClean="0">
                <a:latin typeface="Times New Roman" pitchFamily="18" charset="0"/>
                <a:cs typeface="Times New Roman" pitchFamily="18" charset="0"/>
              </a:rPr>
              <a:t>Jesus gave the Olivet discourse in about 30 A.D.; Jerusalem was destroyed by Titus, the Roman General, in 70 A.D.</a:t>
            </a:r>
          </a:p>
        </p:txBody>
      </p:sp>
      <p:sp>
        <p:nvSpPr>
          <p:cNvPr id="8" name="Rectangle 7"/>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9" name="TextBox 8"/>
          <p:cNvSpPr txBox="1"/>
          <p:nvPr/>
        </p:nvSpPr>
        <p:spPr>
          <a:xfrm>
            <a:off x="0" y="1752600"/>
            <a:ext cx="9144000"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Abomination of Desolation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pic>
        <p:nvPicPr>
          <p:cNvPr id="10" name="Picture 2" descr="http://www.artlex.com/ArtLex/a/images/arch_titus.relief.lg.jpg"/>
          <p:cNvPicPr>
            <a:picLocks noChangeAspect="1" noChangeArrowheads="1"/>
          </p:cNvPicPr>
          <p:nvPr/>
        </p:nvPicPr>
        <p:blipFill>
          <a:blip r:embed="rId4"/>
          <a:srcRect/>
          <a:stretch>
            <a:fillRect/>
          </a:stretch>
        </p:blipFill>
        <p:spPr bwMode="auto">
          <a:xfrm>
            <a:off x="304800" y="2667000"/>
            <a:ext cx="3028950" cy="382905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76200"/>
            <a:ext cx="5715000" cy="6555641"/>
          </a:xfrm>
          <a:prstGeom prst="rect">
            <a:avLst/>
          </a:prstGeom>
          <a:noFill/>
        </p:spPr>
        <p:txBody>
          <a:bodyPr wrap="square" rtlCol="0">
            <a:spAutoFit/>
          </a:bodyPr>
          <a:lstStyle/>
          <a:p>
            <a:pPr algn="ctr"/>
            <a:r>
              <a:rPr lang="en-US" sz="6000" b="1" dirty="0" smtClean="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Should We Be Looking For A Future “</a:t>
            </a:r>
            <a:r>
              <a:rPr lang="en-US" sz="6000" b="1" dirty="0" smtClean="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GREAT Tribulation”</a:t>
            </a:r>
          </a:p>
          <a:p>
            <a:pPr algn="ctr"/>
            <a:r>
              <a:rPr lang="en-US" sz="6000" b="1" dirty="0" smtClean="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On Earth?</a:t>
            </a:r>
            <a:endParaRPr lang="en-US" sz="6000" b="1" dirty="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pic>
        <p:nvPicPr>
          <p:cNvPr id="83970" name="Picture 2" descr="Tribulation Force, Left Behind Series #2, Hardcover"/>
          <p:cNvPicPr>
            <a:picLocks noChangeAspect="1" noChangeArrowheads="1"/>
          </p:cNvPicPr>
          <p:nvPr/>
        </p:nvPicPr>
        <p:blipFill>
          <a:blip r:embed="rId3"/>
          <a:srcRect/>
          <a:stretch>
            <a:fillRect/>
          </a:stretch>
        </p:blipFill>
        <p:spPr bwMode="auto">
          <a:xfrm>
            <a:off x="304800" y="914400"/>
            <a:ext cx="3581400" cy="5563472"/>
          </a:xfrm>
          <a:prstGeom prst="rect">
            <a:avLst/>
          </a:prstGeom>
          <a:ln>
            <a:noFill/>
          </a:ln>
          <a:effectLst>
            <a:outerShdw blurRad="76200" dir="13500000" sy="23000" kx="1200000" algn="br" rotWithShape="0">
              <a:prstClr val="black">
                <a:alpha val="20000"/>
              </a:prst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Date Placeholder 4"/>
          <p:cNvSpPr>
            <a:spLocks noGrp="1"/>
          </p:cNvSpPr>
          <p:nvPr>
            <p:ph type="dt" sz="half" idx="10"/>
          </p:nvPr>
        </p:nvSpPr>
        <p:spPr/>
        <p:txBody>
          <a:bodyPr/>
          <a:lstStyle/>
          <a:p>
            <a:r>
              <a:rPr lang="en-US" smtClean="0"/>
              <a:t>Don McClain</a:t>
            </a:r>
            <a:endParaRPr lang="en-US"/>
          </a:p>
        </p:txBody>
      </p:sp>
      <p:sp>
        <p:nvSpPr>
          <p:cNvPr id="7" name="Footer Placeholder 6"/>
          <p:cNvSpPr>
            <a:spLocks noGrp="1"/>
          </p:cNvSpPr>
          <p:nvPr>
            <p:ph type="ftr" sz="quarter" idx="11"/>
          </p:nvPr>
        </p:nvSpPr>
        <p:spPr/>
        <p:txBody>
          <a:bodyPr/>
          <a:lstStyle/>
          <a:p>
            <a:r>
              <a:rPr lang="en-US" smtClean="0"/>
              <a:t>W. 65th St church of Christ / November 11, 2007</a:t>
            </a:r>
            <a:endParaRPr lang="en-US"/>
          </a:p>
        </p:txBody>
      </p:sp>
      <p:sp>
        <p:nvSpPr>
          <p:cNvPr id="6" name="Slide Number Placeholder 5"/>
          <p:cNvSpPr>
            <a:spLocks noGrp="1"/>
          </p:cNvSpPr>
          <p:nvPr>
            <p:ph type="sldNum" sz="quarter" idx="12"/>
          </p:nvPr>
        </p:nvSpPr>
        <p:spPr/>
        <p:txBody>
          <a:bodyPr/>
          <a:lstStyle/>
          <a:p>
            <a:fld id="{DAC66A8E-248A-456F-A86A-FE21BD86ECBC}" type="slidenum">
              <a:rPr lang="en-US" smtClean="0"/>
              <a:pPr/>
              <a:t>3</a:t>
            </a:fld>
            <a:endParaRPr lang="en-US"/>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5" name="Date Placeholder 1"/>
          <p:cNvSpPr>
            <a:spLocks noGrp="1"/>
          </p:cNvSpPr>
          <p:nvPr>
            <p:ph type="dt" sz="half" idx="10"/>
          </p:nvPr>
        </p:nvSpPr>
        <p:spPr/>
        <p:txBody>
          <a:bodyPr/>
          <a:lstStyle/>
          <a:p>
            <a:r>
              <a:rPr lang="en-US" smtClean="0"/>
              <a:t>Don McClain</a:t>
            </a:r>
            <a:endParaRPr lang="en-US"/>
          </a:p>
        </p:txBody>
      </p:sp>
      <p:sp>
        <p:nvSpPr>
          <p:cNvPr id="6" name="Footer Placeholder 2"/>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30</a:t>
            </a:fld>
            <a:endParaRPr lang="en-US"/>
          </a:p>
        </p:txBody>
      </p:sp>
      <p:pic>
        <p:nvPicPr>
          <p:cNvPr id="102402" name="Picture 2"/>
          <p:cNvPicPr>
            <a:picLocks noChangeAspect="1" noChangeArrowheads="1"/>
          </p:cNvPicPr>
          <p:nvPr/>
        </p:nvPicPr>
        <p:blipFill>
          <a:blip r:embed="rId3"/>
          <a:srcRect/>
          <a:stretch>
            <a:fillRect/>
          </a:stretch>
        </p:blipFill>
        <p:spPr bwMode="auto">
          <a:xfrm>
            <a:off x="381000" y="1447800"/>
            <a:ext cx="8763000" cy="5410200"/>
          </a:xfrm>
          <a:prstGeom prst="rect">
            <a:avLst/>
          </a:prstGeom>
          <a:noFill/>
          <a:ln w="9525">
            <a:noFill/>
            <a:miter lim="800000"/>
            <a:headEnd/>
            <a:tailEnd/>
          </a:ln>
          <a:effectLst/>
        </p:spPr>
      </p:pic>
      <p:sp>
        <p:nvSpPr>
          <p:cNvPr id="102403" name="Rectangle 3"/>
          <p:cNvSpPr>
            <a:spLocks noChangeArrowheads="1"/>
          </p:cNvSpPr>
          <p:nvPr/>
        </p:nvSpPr>
        <p:spPr bwMode="auto">
          <a:xfrm>
            <a:off x="685800" y="3139857"/>
            <a:ext cx="7772400" cy="3108543"/>
          </a:xfrm>
          <a:prstGeom prst="rect">
            <a:avLst/>
          </a:prstGeom>
          <a:noFill/>
          <a:ln w="9525" algn="ctr">
            <a:noFill/>
            <a:miter lim="800000"/>
            <a:headEnd/>
            <a:tailEnd/>
          </a:ln>
          <a:effectLst>
            <a:outerShdw dist="12700" dir="5400000" algn="ctr" rotWithShape="0">
              <a:schemeClr val="tx2"/>
            </a:outerShdw>
          </a:effectLst>
        </p:spPr>
        <p:txBody>
          <a:bodyPr wrap="square" anchor="ctr">
            <a:spAutoFit/>
          </a:bodyPr>
          <a:lstStyle/>
          <a:p>
            <a:pPr algn="ctr" eaLnBrk="0" hangingPunct="0"/>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Agnus</a:t>
            </a:r>
            <a:r>
              <a:rPr lang="en-US" sz="2800" dirty="0" smtClean="0">
                <a:latin typeface="Times New Roman" pitchFamily="18" charset="0"/>
                <a:cs typeface="Times New Roman" pitchFamily="18" charset="0"/>
              </a:rPr>
              <a:t> stood in the midst of them, and casting his eyes frequently at the temple, and having a flood of tears in his eyes he said, 'Certainly, it had been good for me to die before I had seen the house of God full of so many abominations, or these sacred places that ought not to be trodden upon at random, filled with the feet of these </a:t>
            </a:r>
            <a:r>
              <a:rPr lang="en-US" sz="2800" dirty="0" err="1" smtClean="0">
                <a:latin typeface="Times New Roman" pitchFamily="18" charset="0"/>
                <a:cs typeface="Times New Roman" pitchFamily="18" charset="0"/>
              </a:rPr>
              <a:t>bloodshedding</a:t>
            </a:r>
            <a:r>
              <a:rPr lang="en-US" sz="2800" dirty="0" smtClean="0">
                <a:latin typeface="Times New Roman" pitchFamily="18" charset="0"/>
                <a:cs typeface="Times New Roman" pitchFamily="18" charset="0"/>
              </a:rPr>
              <a:t> villains'"</a:t>
            </a:r>
            <a:endParaRPr lang="en-US" sz="2800" dirty="0">
              <a:latin typeface="Times New Roman" pitchFamily="18" charset="0"/>
              <a:cs typeface="Times New Roman" pitchFamily="18" charset="0"/>
            </a:endParaRPr>
          </a:p>
        </p:txBody>
      </p:sp>
      <p:sp>
        <p:nvSpPr>
          <p:cNvPr id="102404" name="Rectangle 4"/>
          <p:cNvSpPr>
            <a:spLocks noChangeArrowheads="1"/>
          </p:cNvSpPr>
          <p:nvPr/>
        </p:nvSpPr>
        <p:spPr bwMode="auto">
          <a:xfrm>
            <a:off x="0" y="2534757"/>
            <a:ext cx="9144000" cy="437043"/>
          </a:xfrm>
          <a:prstGeom prst="rect">
            <a:avLst/>
          </a:prstGeom>
          <a:noFill/>
          <a:ln w="9525" algn="ctr">
            <a:noFill/>
            <a:miter lim="800000"/>
            <a:headEnd/>
            <a:tailEnd/>
          </a:ln>
          <a:effectLst>
            <a:outerShdw dist="12700" dir="5400000" algn="ctr" rotWithShape="0">
              <a:schemeClr val="tx2"/>
            </a:outerShdw>
          </a:effectLst>
        </p:spPr>
        <p:txBody>
          <a:bodyPr wrap="square">
            <a:spAutoFit/>
          </a:bodyPr>
          <a:lstStyle/>
          <a:p>
            <a:pPr marL="342900" indent="-342900" algn="ctr">
              <a:lnSpc>
                <a:spcPct val="80000"/>
              </a:lnSpc>
              <a:spcBef>
                <a:spcPts val="300"/>
              </a:spcBef>
              <a:spcAft>
                <a:spcPts val="300"/>
              </a:spcAft>
            </a:pPr>
            <a:r>
              <a:rPr lang="en-US" sz="2800" dirty="0" smtClean="0">
                <a:ln w="1841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(Josephus - The Wars Of The Jews, 4:3:10).</a:t>
            </a:r>
          </a:p>
        </p:txBody>
      </p:sp>
      <p:sp>
        <p:nvSpPr>
          <p:cNvPr id="8" name="Rectangle 7"/>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9" name="TextBox 8"/>
          <p:cNvSpPr txBox="1"/>
          <p:nvPr/>
        </p:nvSpPr>
        <p:spPr>
          <a:xfrm>
            <a:off x="0" y="1752600"/>
            <a:ext cx="9144000"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Abomination of Desolation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228600" y="1600200"/>
            <a:ext cx="8610600" cy="51054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7" name="Rectangle 6"/>
          <p:cNvSpPr/>
          <p:nvPr/>
        </p:nvSpPr>
        <p:spPr>
          <a:xfrm>
            <a:off x="304800" y="1674197"/>
            <a:ext cx="8534400" cy="4078039"/>
          </a:xfrm>
          <a:prstGeom prst="rect">
            <a:avLst/>
          </a:prstGeom>
        </p:spPr>
        <p:txBody>
          <a:bodyPr wrap="square">
            <a:spAutoFit/>
          </a:bodyPr>
          <a:lstStyle/>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“You” </a:t>
            </a:r>
            <a:r>
              <a:rPr lang="en-US" sz="2600" dirty="0" smtClean="0">
                <a:ln w="18415" cmpd="sng">
                  <a:noFill/>
                  <a:prstDash val="solid"/>
                </a:ln>
                <a:effectLst>
                  <a:outerShdw blurRad="63500" dir="3600000" algn="tl" rotWithShape="0">
                    <a:srgbClr val="000000">
                      <a:alpha val="70000"/>
                    </a:srgbClr>
                  </a:outerShdw>
                </a:effectLst>
              </a:rPr>
              <a:t>- 2,4,9,15,20,23,25,26,33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“False Christ” </a:t>
            </a:r>
            <a:r>
              <a:rPr lang="en-US" sz="2600" dirty="0" smtClean="0">
                <a:ln w="18415" cmpd="sng">
                  <a:noFill/>
                  <a:prstDash val="solid"/>
                </a:ln>
                <a:effectLst>
                  <a:outerShdw blurRad="63500" dir="3600000" algn="tl" rotWithShape="0">
                    <a:srgbClr val="000000">
                      <a:alpha val="70000"/>
                    </a:srgbClr>
                  </a:outerShdw>
                </a:effectLst>
              </a:rPr>
              <a:t>5  (Acts 5:36, </a:t>
            </a:r>
            <a:r>
              <a:rPr lang="en-US" sz="2600" dirty="0" err="1" smtClean="0">
                <a:ln w="18415" cmpd="sng">
                  <a:noFill/>
                  <a:prstDash val="solid"/>
                </a:ln>
                <a:effectLst>
                  <a:outerShdw blurRad="63500" dir="3600000" algn="tl" rotWithShape="0">
                    <a:srgbClr val="000000">
                      <a:alpha val="70000"/>
                    </a:srgbClr>
                  </a:outerShdw>
                </a:effectLst>
              </a:rPr>
              <a:t>Theudas</a:t>
            </a:r>
            <a:r>
              <a:rPr lang="en-US" sz="2600" dirty="0" smtClean="0">
                <a:ln w="18415" cmpd="sng">
                  <a:noFill/>
                  <a:prstDash val="solid"/>
                </a:ln>
                <a:effectLst>
                  <a:outerShdw blurRad="63500" dir="3600000" algn="tl" rotWithShape="0">
                    <a:srgbClr val="000000">
                      <a:alpha val="70000"/>
                    </a:srgbClr>
                  </a:outerShdw>
                </a:effectLst>
              </a:rPr>
              <a:t>, 8:9, Simon)</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“Wars, rumors, Natural Disasters &amp; persecution, Betrayal” </a:t>
            </a:r>
            <a:r>
              <a:rPr lang="en-US" sz="2600" dirty="0" smtClean="0">
                <a:ln w="18415" cmpd="sng">
                  <a:noFill/>
                  <a:prstDash val="solid"/>
                </a:ln>
                <a:effectLst>
                  <a:outerShdw blurRad="63500" dir="3600000" algn="tl" rotWithShape="0">
                    <a:srgbClr val="000000">
                      <a:alpha val="70000"/>
                    </a:srgbClr>
                  </a:outerShdw>
                </a:effectLst>
              </a:rPr>
              <a:t>6-13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“Gospel of the kingdom preached” </a:t>
            </a:r>
            <a:r>
              <a:rPr lang="en-US" sz="2600" dirty="0" smtClean="0">
                <a:ln w="18415" cmpd="sng">
                  <a:noFill/>
                  <a:prstDash val="solid"/>
                </a:ln>
                <a:effectLst>
                  <a:outerShdw blurRad="63500" dir="3600000" algn="tl" rotWithShape="0">
                    <a:srgbClr val="000000">
                      <a:alpha val="70000"/>
                    </a:srgbClr>
                  </a:outerShdw>
                </a:effectLst>
              </a:rPr>
              <a:t>14 (Col 1:6,23)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“Abomination of Desolation” </a:t>
            </a:r>
            <a:r>
              <a:rPr lang="en-US" sz="2600" dirty="0" smtClean="0">
                <a:ln w="18415" cmpd="sng">
                  <a:noFill/>
                  <a:prstDash val="solid"/>
                </a:ln>
                <a:effectLst>
                  <a:outerShdw blurRad="63500" dir="3600000" algn="tl" rotWithShape="0">
                    <a:srgbClr val="000000">
                      <a:alpha val="70000"/>
                    </a:srgbClr>
                  </a:outerShdw>
                </a:effectLst>
              </a:rPr>
              <a:t>15 – (Dan. 9:27; 12:11; Luke 20-24)</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“A local tribulation” </a:t>
            </a:r>
            <a:r>
              <a:rPr lang="en-US" sz="2600" dirty="0" smtClean="0">
                <a:ln w="18415" cmpd="sng">
                  <a:noFill/>
                  <a:prstDash val="solid"/>
                </a:ln>
                <a:effectLst>
                  <a:outerShdw blurRad="63500" dir="3600000" algn="tl" rotWithShape="0">
                    <a:srgbClr val="000000">
                      <a:alpha val="70000"/>
                    </a:srgbClr>
                  </a:outerShdw>
                </a:effectLst>
              </a:rPr>
              <a:t>16-28</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9" name="Footer Placeholder 8"/>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31</a:t>
            </a:fld>
            <a:endParaRPr lang="en-US"/>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429000" y="1600200"/>
            <a:ext cx="5410200" cy="51054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185346" name="Picture 2"/>
          <p:cNvPicPr>
            <a:picLocks noChangeAspect="1" noChangeArrowheads="1"/>
          </p:cNvPicPr>
          <p:nvPr/>
        </p:nvPicPr>
        <p:blipFill>
          <a:blip r:embed="rId3"/>
          <a:srcRect/>
          <a:stretch>
            <a:fillRect/>
          </a:stretch>
        </p:blipFill>
        <p:spPr bwMode="auto">
          <a:xfrm>
            <a:off x="304800" y="1828800"/>
            <a:ext cx="3200400" cy="4649787"/>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Rectangle 7"/>
          <p:cNvSpPr/>
          <p:nvPr/>
        </p:nvSpPr>
        <p:spPr>
          <a:xfrm>
            <a:off x="3657600" y="1752600"/>
            <a:ext cx="5105400" cy="4416594"/>
          </a:xfrm>
          <a:prstGeom prst="rect">
            <a:avLst/>
          </a:prstGeom>
        </p:spPr>
        <p:txBody>
          <a:bodyPr wrap="square">
            <a:spAutoFit/>
          </a:bodyPr>
          <a:lstStyle/>
          <a:p>
            <a:pPr algn="ctr">
              <a:spcBef>
                <a:spcPts val="600"/>
              </a:spcBef>
            </a:pPr>
            <a:r>
              <a:rPr lang="en-US" sz="3200" dirty="0" smtClean="0">
                <a:latin typeface="Copperplate Gothic Bold" pitchFamily="34" charset="0"/>
              </a:rPr>
              <a:t>A Local Tribulation!</a:t>
            </a:r>
          </a:p>
          <a:p>
            <a:pPr marL="468313" indent="-468313">
              <a:spcBef>
                <a:spcPts val="600"/>
              </a:spcBef>
              <a:buClr>
                <a:srgbClr val="7030A0"/>
              </a:buClr>
              <a:buFont typeface="Wingdings 2" pitchFamily="18" charset="2"/>
              <a:buChar char="ö"/>
            </a:pPr>
            <a:r>
              <a:rPr lang="en-US" sz="3200" dirty="0" smtClean="0">
                <a:latin typeface="Californian FB" pitchFamily="18" charset="0"/>
              </a:rPr>
              <a:t>Those in Judea flee . . . (16)</a:t>
            </a:r>
          </a:p>
          <a:p>
            <a:pPr marL="468313" indent="-468313">
              <a:spcBef>
                <a:spcPts val="600"/>
              </a:spcBef>
              <a:buClr>
                <a:srgbClr val="7030A0"/>
              </a:buClr>
              <a:buFont typeface="Wingdings 2" pitchFamily="18" charset="2"/>
              <a:buChar char="ö"/>
            </a:pPr>
            <a:r>
              <a:rPr lang="en-US" sz="3200" dirty="0" smtClean="0">
                <a:latin typeface="Californian FB" pitchFamily="18" charset="0"/>
              </a:rPr>
              <a:t>On the house top . . . (17)</a:t>
            </a:r>
          </a:p>
          <a:p>
            <a:pPr marL="468313" indent="-468313">
              <a:spcBef>
                <a:spcPts val="600"/>
              </a:spcBef>
              <a:buClr>
                <a:srgbClr val="7030A0"/>
              </a:buClr>
              <a:buFont typeface="Wingdings 2" pitchFamily="18" charset="2"/>
              <a:buChar char="ö"/>
            </a:pPr>
            <a:r>
              <a:rPr lang="en-US" sz="3200" dirty="0" smtClean="0">
                <a:latin typeface="Californian FB" pitchFamily="18" charset="0"/>
              </a:rPr>
              <a:t>In the field . . . (18)</a:t>
            </a:r>
          </a:p>
          <a:p>
            <a:pPr marL="468313" indent="-468313">
              <a:spcBef>
                <a:spcPts val="600"/>
              </a:spcBef>
              <a:buClr>
                <a:srgbClr val="7030A0"/>
              </a:buClr>
              <a:buFont typeface="Wingdings 2" pitchFamily="18" charset="2"/>
              <a:buChar char="ö"/>
            </a:pPr>
            <a:r>
              <a:rPr lang="en-US" sz="3200" dirty="0" smtClean="0">
                <a:latin typeface="Californian FB" pitchFamily="18" charset="0"/>
              </a:rPr>
              <a:t>The pregnant . . . (19)</a:t>
            </a:r>
          </a:p>
          <a:p>
            <a:pPr marL="468313" indent="-468313">
              <a:spcBef>
                <a:spcPts val="600"/>
              </a:spcBef>
              <a:buClr>
                <a:srgbClr val="7030A0"/>
              </a:buClr>
              <a:buFont typeface="Wingdings 2" pitchFamily="18" charset="2"/>
              <a:buChar char="ö"/>
            </a:pPr>
            <a:r>
              <a:rPr lang="en-US" sz="3200" dirty="0" smtClean="0">
                <a:latin typeface="Californian FB" pitchFamily="18" charset="0"/>
              </a:rPr>
              <a:t>Pray that your flight may not be in the winter or on the Sabbath . . . (20)</a:t>
            </a:r>
            <a:endParaRPr lang="en-US" sz="3200" dirty="0">
              <a:latin typeface="Californian FB" pitchFamily="18" charset="0"/>
            </a:endParaRPr>
          </a:p>
        </p:txBody>
      </p:sp>
      <p:sp>
        <p:nvSpPr>
          <p:cNvPr id="10" name="TextBox 9"/>
          <p:cNvSpPr txBox="1"/>
          <p:nvPr/>
        </p:nvSpPr>
        <p:spPr>
          <a:xfrm>
            <a:off x="3505200" y="6096000"/>
            <a:ext cx="5181600" cy="584775"/>
          </a:xfrm>
          <a:prstGeom prst="rect">
            <a:avLst/>
          </a:prstGeom>
          <a:noFill/>
        </p:spPr>
        <p:txBody>
          <a:bodyPr wrap="square" rtlCol="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Was Escapable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sp>
        <p:nvSpPr>
          <p:cNvPr id="11" name="Date Placeholder 10"/>
          <p:cNvSpPr>
            <a:spLocks noGrp="1"/>
          </p:cNvSpPr>
          <p:nvPr>
            <p:ph type="dt" sz="half" idx="10"/>
          </p:nvPr>
        </p:nvSpPr>
        <p:spPr/>
        <p:txBody>
          <a:bodyPr/>
          <a:lstStyle/>
          <a:p>
            <a:r>
              <a:rPr lang="en-US" smtClean="0"/>
              <a:t>Don McClain</a:t>
            </a:r>
            <a:endParaRPr lang="en-US"/>
          </a:p>
        </p:txBody>
      </p:sp>
      <p:sp>
        <p:nvSpPr>
          <p:cNvPr id="13" name="Footer Placeholder 12"/>
          <p:cNvSpPr>
            <a:spLocks noGrp="1"/>
          </p:cNvSpPr>
          <p:nvPr>
            <p:ph type="ftr" sz="quarter" idx="11"/>
          </p:nvPr>
        </p:nvSpPr>
        <p:spPr/>
        <p:txBody>
          <a:bodyPr/>
          <a:lstStyle/>
          <a:p>
            <a:r>
              <a:rPr lang="en-US" smtClean="0"/>
              <a:t>W. 65th St church of Christ / November 11, 2007</a:t>
            </a:r>
            <a:endParaRPr lang="en-US"/>
          </a:p>
        </p:txBody>
      </p:sp>
      <p:sp>
        <p:nvSpPr>
          <p:cNvPr id="12" name="Slide Number Placeholder 11"/>
          <p:cNvSpPr>
            <a:spLocks noGrp="1"/>
          </p:cNvSpPr>
          <p:nvPr>
            <p:ph type="sldNum" sz="quarter" idx="12"/>
          </p:nvPr>
        </p:nvSpPr>
        <p:spPr/>
        <p:txBody>
          <a:bodyPr/>
          <a:lstStyle/>
          <a:p>
            <a:fld id="{DAC66A8E-248A-456F-A86A-FE21BD86ECBC}" type="slidenum">
              <a:rPr lang="en-US" smtClean="0"/>
              <a:pPr/>
              <a:t>32</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228600" y="1600200"/>
            <a:ext cx="8610600" cy="51054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7" name="Rectangle 6"/>
          <p:cNvSpPr/>
          <p:nvPr/>
        </p:nvSpPr>
        <p:spPr>
          <a:xfrm>
            <a:off x="304800" y="1674197"/>
            <a:ext cx="8534400" cy="4955203"/>
          </a:xfrm>
          <a:prstGeom prst="rect">
            <a:avLst/>
          </a:prstGeom>
        </p:spPr>
        <p:txBody>
          <a:bodyPr wrap="square">
            <a:spAutoFit/>
          </a:bodyPr>
          <a:lstStyle/>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“You” </a:t>
            </a:r>
            <a:r>
              <a:rPr lang="en-US" sz="2600" dirty="0" smtClean="0">
                <a:ln w="18415" cmpd="sng">
                  <a:noFill/>
                  <a:prstDash val="solid"/>
                </a:ln>
                <a:effectLst>
                  <a:outerShdw blurRad="63500" dir="3600000" algn="tl" rotWithShape="0">
                    <a:srgbClr val="000000">
                      <a:alpha val="70000"/>
                    </a:srgbClr>
                  </a:outerShdw>
                </a:effectLst>
              </a:rPr>
              <a:t>- 2,4,9,15,20,23,25,26,33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“False Christ” </a:t>
            </a:r>
            <a:r>
              <a:rPr lang="en-US" sz="2600" dirty="0" smtClean="0">
                <a:ln w="18415" cmpd="sng">
                  <a:noFill/>
                  <a:prstDash val="solid"/>
                </a:ln>
                <a:effectLst>
                  <a:outerShdw blurRad="63500" dir="3600000" algn="tl" rotWithShape="0">
                    <a:srgbClr val="000000">
                      <a:alpha val="70000"/>
                    </a:srgbClr>
                  </a:outerShdw>
                </a:effectLst>
              </a:rPr>
              <a:t>5  (Acts 5:36, </a:t>
            </a:r>
            <a:r>
              <a:rPr lang="en-US" sz="2600" dirty="0" err="1" smtClean="0">
                <a:ln w="18415" cmpd="sng">
                  <a:noFill/>
                  <a:prstDash val="solid"/>
                </a:ln>
                <a:effectLst>
                  <a:outerShdw blurRad="63500" dir="3600000" algn="tl" rotWithShape="0">
                    <a:srgbClr val="000000">
                      <a:alpha val="70000"/>
                    </a:srgbClr>
                  </a:outerShdw>
                </a:effectLst>
              </a:rPr>
              <a:t>Theudas</a:t>
            </a:r>
            <a:r>
              <a:rPr lang="en-US" sz="2600" dirty="0" smtClean="0">
                <a:ln w="18415" cmpd="sng">
                  <a:noFill/>
                  <a:prstDash val="solid"/>
                </a:ln>
                <a:effectLst>
                  <a:outerShdw blurRad="63500" dir="3600000" algn="tl" rotWithShape="0">
                    <a:srgbClr val="000000">
                      <a:alpha val="70000"/>
                    </a:srgbClr>
                  </a:outerShdw>
                </a:effectLst>
              </a:rPr>
              <a:t>, 8:9, Simon)</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“Wars, rumors, Natural Disasters &amp; persecution, Betrayal” </a:t>
            </a:r>
            <a:r>
              <a:rPr lang="en-US" sz="2600" dirty="0" smtClean="0">
                <a:ln w="18415" cmpd="sng">
                  <a:noFill/>
                  <a:prstDash val="solid"/>
                </a:ln>
                <a:effectLst>
                  <a:outerShdw blurRad="63500" dir="3600000" algn="tl" rotWithShape="0">
                    <a:srgbClr val="000000">
                      <a:alpha val="70000"/>
                    </a:srgbClr>
                  </a:outerShdw>
                </a:effectLst>
              </a:rPr>
              <a:t>6-13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“Gospel of the kingdom preached” </a:t>
            </a:r>
            <a:r>
              <a:rPr lang="en-US" sz="2600" dirty="0" smtClean="0">
                <a:ln w="18415" cmpd="sng">
                  <a:noFill/>
                  <a:prstDash val="solid"/>
                </a:ln>
                <a:effectLst>
                  <a:outerShdw blurRad="63500" dir="3600000" algn="tl" rotWithShape="0">
                    <a:srgbClr val="000000">
                      <a:alpha val="70000"/>
                    </a:srgbClr>
                  </a:outerShdw>
                </a:effectLst>
              </a:rPr>
              <a:t>14 (Col 1:6,23)</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“Abomination of Desolation” </a:t>
            </a:r>
            <a:r>
              <a:rPr lang="en-US" sz="2600" dirty="0" smtClean="0">
                <a:ln w="18415" cmpd="sng">
                  <a:noFill/>
                  <a:prstDash val="solid"/>
                </a:ln>
                <a:effectLst>
                  <a:outerShdw blurRad="63500" dir="3600000" algn="tl" rotWithShape="0">
                    <a:srgbClr val="000000">
                      <a:alpha val="70000"/>
                    </a:srgbClr>
                  </a:outerShdw>
                </a:effectLst>
              </a:rPr>
              <a:t>15 – (Dan. 9:27; 12:11; Luke 20-24)</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“A local tribulation” </a:t>
            </a:r>
            <a:r>
              <a:rPr lang="en-US" sz="2600" dirty="0" smtClean="0">
                <a:ln w="18415" cmpd="sng">
                  <a:noFill/>
                  <a:prstDash val="solid"/>
                </a:ln>
                <a:effectLst>
                  <a:outerShdw blurRad="63500" dir="3600000" algn="tl" rotWithShape="0">
                    <a:srgbClr val="000000">
                      <a:alpha val="70000"/>
                    </a:srgbClr>
                  </a:outerShdw>
                </a:effectLst>
              </a:rPr>
              <a:t>16-28</a:t>
            </a:r>
          </a:p>
          <a:p>
            <a:pPr marL="468313" indent="-468313">
              <a:spcBef>
                <a:spcPts val="600"/>
              </a:spcBef>
              <a:buFont typeface="Wingdings 2" pitchFamily="18" charset="2"/>
              <a:buChar char="ö"/>
            </a:pPr>
            <a:r>
              <a:rPr lang="en-US" sz="2600" dirty="0" smtClean="0">
                <a:ln w="18415" cmpd="sng">
                  <a:noFill/>
                  <a:prstDash val="solid"/>
                </a:ln>
                <a:effectLst>
                  <a:outerShdw blurRad="63500" dir="3600000" algn="tl" rotWithShape="0">
                    <a:srgbClr val="000000">
                      <a:alpha val="70000"/>
                    </a:srgbClr>
                  </a:outerShdw>
                </a:effectLst>
                <a:latin typeface="Copperplate Gothic Bold" pitchFamily="34" charset="0"/>
              </a:rPr>
              <a:t>“Judgment upon National Israel” </a:t>
            </a:r>
            <a:r>
              <a:rPr lang="en-US" sz="2600" dirty="0" smtClean="0">
                <a:ln w="18415" cmpd="sng">
                  <a:noFill/>
                  <a:prstDash val="solid"/>
                </a:ln>
                <a:effectLst>
                  <a:outerShdw blurRad="63500" dir="3600000" algn="tl" rotWithShape="0">
                    <a:srgbClr val="000000">
                      <a:alpha val="70000"/>
                    </a:srgbClr>
                  </a:outerShdw>
                </a:effectLst>
              </a:rPr>
              <a:t>27-35 (23:34-38)</a:t>
            </a:r>
            <a:endParaRPr lang="en-US" sz="2600" dirty="0">
              <a:ln w="18415" cmpd="sng">
                <a:noFill/>
                <a:prstDash val="solid"/>
              </a:ln>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9" name="Footer Placeholder 8"/>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33</a:t>
            </a:fld>
            <a:endParaRPr lang="en-US"/>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5" name="Picture 3"/>
          <p:cNvPicPr>
            <a:picLocks noChangeAspect="1" noChangeArrowheads="1"/>
          </p:cNvPicPr>
          <p:nvPr/>
        </p:nvPicPr>
        <p:blipFill>
          <a:blip r:embed="rId3"/>
          <a:srcRect/>
          <a:stretch>
            <a:fillRect/>
          </a:stretch>
        </p:blipFill>
        <p:spPr bwMode="auto">
          <a:xfrm>
            <a:off x="0" y="3124200"/>
            <a:ext cx="2165884" cy="1905000"/>
          </a:xfrm>
          <a:prstGeom prst="rect">
            <a:avLst/>
          </a:prstGeom>
          <a:noFill/>
          <a:ln w="9525">
            <a:noFill/>
            <a:miter lim="800000"/>
            <a:headEnd/>
            <a:tailEnd/>
          </a:ln>
          <a:effectLst/>
        </p:spPr>
      </p:pic>
      <p:pic>
        <p:nvPicPr>
          <p:cNvPr id="187397" name="Picture 5"/>
          <p:cNvPicPr>
            <a:picLocks noChangeAspect="1" noChangeArrowheads="1"/>
          </p:cNvPicPr>
          <p:nvPr/>
        </p:nvPicPr>
        <p:blipFill>
          <a:blip r:embed="rId4"/>
          <a:srcRect/>
          <a:stretch>
            <a:fillRect/>
          </a:stretch>
        </p:blipFill>
        <p:spPr bwMode="auto">
          <a:xfrm>
            <a:off x="0" y="2667000"/>
            <a:ext cx="5412905" cy="4191000"/>
          </a:xfrm>
          <a:prstGeom prst="rect">
            <a:avLst/>
          </a:prstGeom>
          <a:noFill/>
          <a:ln w="9525">
            <a:noFill/>
            <a:miter lim="800000"/>
            <a:headEnd/>
            <a:tailEnd/>
          </a:ln>
          <a:effectLst/>
        </p:spPr>
      </p:pic>
      <p:sp>
        <p:nvSpPr>
          <p:cNvPr id="9" name="Round Diagonal Corner Rectangle 8"/>
          <p:cNvSpPr/>
          <p:nvPr/>
        </p:nvSpPr>
        <p:spPr>
          <a:xfrm>
            <a:off x="3429000" y="1600200"/>
            <a:ext cx="5410200" cy="51054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8" name="Rectangle 7"/>
          <p:cNvSpPr/>
          <p:nvPr/>
        </p:nvSpPr>
        <p:spPr>
          <a:xfrm>
            <a:off x="3657600" y="2058918"/>
            <a:ext cx="5105400" cy="4570482"/>
          </a:xfrm>
          <a:prstGeom prst="rect">
            <a:avLst/>
          </a:prstGeom>
        </p:spPr>
        <p:txBody>
          <a:bodyPr wrap="square">
            <a:spAutoFit/>
          </a:bodyPr>
          <a:lstStyle/>
          <a:p>
            <a:pPr marL="468313" indent="-468313">
              <a:spcBef>
                <a:spcPts val="600"/>
              </a:spcBef>
              <a:buClr>
                <a:srgbClr val="7030A0"/>
              </a:buClr>
              <a:buFont typeface="Wingdings 2" pitchFamily="18" charset="2"/>
              <a:buChar char="ö"/>
            </a:pPr>
            <a:r>
              <a:rPr lang="en-US" sz="3200" dirty="0" smtClean="0">
                <a:latin typeface="Californian FB" pitchFamily="18" charset="0"/>
              </a:rPr>
              <a:t>Babylon (Isa. 13:10, 13) </a:t>
            </a:r>
          </a:p>
          <a:p>
            <a:pPr marL="468313" indent="-468313">
              <a:spcBef>
                <a:spcPts val="600"/>
              </a:spcBef>
              <a:buClr>
                <a:srgbClr val="7030A0"/>
              </a:buClr>
              <a:buFont typeface="Wingdings 2" pitchFamily="18" charset="2"/>
              <a:buChar char="ö"/>
            </a:pPr>
            <a:r>
              <a:rPr lang="en-US" sz="3200" dirty="0" smtClean="0">
                <a:latin typeface="Californian FB" pitchFamily="18" charset="0"/>
              </a:rPr>
              <a:t>Edom (Isa. 34:4-6) </a:t>
            </a:r>
          </a:p>
          <a:p>
            <a:pPr marL="468313" indent="-468313">
              <a:spcBef>
                <a:spcPts val="600"/>
              </a:spcBef>
              <a:buClr>
                <a:srgbClr val="7030A0"/>
              </a:buClr>
              <a:buFont typeface="Wingdings 2" pitchFamily="18" charset="2"/>
              <a:buChar char="ö"/>
            </a:pPr>
            <a:r>
              <a:rPr lang="en-US" sz="3200" dirty="0" smtClean="0">
                <a:latin typeface="Californian FB" pitchFamily="18" charset="0"/>
              </a:rPr>
              <a:t>The Peoples (Isa. 51:5-6) </a:t>
            </a:r>
          </a:p>
          <a:p>
            <a:pPr marL="468313" indent="-468313">
              <a:spcBef>
                <a:spcPts val="600"/>
              </a:spcBef>
              <a:buClr>
                <a:srgbClr val="7030A0"/>
              </a:buClr>
              <a:buFont typeface="Wingdings 2" pitchFamily="18" charset="2"/>
              <a:buChar char="ö"/>
            </a:pPr>
            <a:r>
              <a:rPr lang="en-US" sz="3200" dirty="0" smtClean="0">
                <a:latin typeface="Californian FB" pitchFamily="18" charset="0"/>
              </a:rPr>
              <a:t>Judah (Jer. 4:1-6, 23-28) </a:t>
            </a:r>
          </a:p>
          <a:p>
            <a:pPr marL="468313" indent="-468313">
              <a:spcBef>
                <a:spcPts val="600"/>
              </a:spcBef>
              <a:buClr>
                <a:srgbClr val="7030A0"/>
              </a:buClr>
              <a:buFont typeface="Wingdings 2" pitchFamily="18" charset="2"/>
              <a:buChar char="ö"/>
            </a:pPr>
            <a:r>
              <a:rPr lang="en-US" sz="3200" dirty="0" smtClean="0">
                <a:latin typeface="Californian FB" pitchFamily="18" charset="0"/>
              </a:rPr>
              <a:t>Egypt (Ezek. 32:7-8) </a:t>
            </a:r>
          </a:p>
          <a:p>
            <a:pPr marL="468313" indent="-468313">
              <a:spcBef>
                <a:spcPts val="600"/>
              </a:spcBef>
              <a:buClr>
                <a:srgbClr val="7030A0"/>
              </a:buClr>
              <a:buFont typeface="Wingdings 2" pitchFamily="18" charset="2"/>
              <a:buChar char="ö"/>
            </a:pPr>
            <a:r>
              <a:rPr lang="en-US" sz="3200" dirty="0" smtClean="0">
                <a:latin typeface="Californian FB" pitchFamily="18" charset="0"/>
              </a:rPr>
              <a:t>The Nations (Joel 3:15-16) </a:t>
            </a:r>
          </a:p>
          <a:p>
            <a:pPr marL="468313" indent="-468313">
              <a:spcBef>
                <a:spcPts val="600"/>
              </a:spcBef>
              <a:buClr>
                <a:srgbClr val="7030A0"/>
              </a:buClr>
              <a:buFont typeface="Wingdings 2" pitchFamily="18" charset="2"/>
              <a:buChar char="ö"/>
            </a:pPr>
            <a:r>
              <a:rPr lang="en-US" sz="3200" dirty="0" smtClean="0">
                <a:latin typeface="Californian FB" pitchFamily="18" charset="0"/>
              </a:rPr>
              <a:t>Nineveh (Nah. 1:1-5) </a:t>
            </a:r>
          </a:p>
          <a:p>
            <a:pPr marL="468313" indent="-468313">
              <a:spcBef>
                <a:spcPts val="600"/>
              </a:spcBef>
              <a:buClr>
                <a:srgbClr val="7030A0"/>
              </a:buClr>
              <a:buFont typeface="Wingdings 2" pitchFamily="18" charset="2"/>
              <a:buChar char="ö"/>
            </a:pPr>
            <a:r>
              <a:rPr lang="en-US" sz="3200" dirty="0" smtClean="0">
                <a:latin typeface="Californian FB" pitchFamily="18" charset="0"/>
              </a:rPr>
              <a:t>Israel (Amos 8:1-2, 9) </a:t>
            </a:r>
          </a:p>
        </p:txBody>
      </p:sp>
      <p:sp>
        <p:nvSpPr>
          <p:cNvPr id="11" name="TextBox 10"/>
          <p:cNvSpPr txBox="1"/>
          <p:nvPr/>
        </p:nvSpPr>
        <p:spPr>
          <a:xfrm>
            <a:off x="76200" y="1219200"/>
            <a:ext cx="2971800" cy="1938992"/>
          </a:xfrm>
          <a:prstGeom prst="rect">
            <a:avLst/>
          </a:prstGeom>
          <a:noFill/>
        </p:spPr>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rPr>
              <a:t>Apocryphal Language Describing Judgment upon National Israel</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pperplate Gothic Bold" pitchFamily="34" charset="0"/>
            </a:endParaRPr>
          </a:p>
        </p:txBody>
      </p:sp>
      <p:pic>
        <p:nvPicPr>
          <p:cNvPr id="187398" name="Picture 6"/>
          <p:cNvPicPr>
            <a:picLocks noChangeAspect="1" noChangeArrowheads="1"/>
          </p:cNvPicPr>
          <p:nvPr/>
        </p:nvPicPr>
        <p:blipFill>
          <a:blip r:embed="rId5"/>
          <a:srcRect/>
          <a:stretch>
            <a:fillRect/>
          </a:stretch>
        </p:blipFill>
        <p:spPr bwMode="auto">
          <a:xfrm>
            <a:off x="2590800" y="3048000"/>
            <a:ext cx="431800" cy="838200"/>
          </a:xfrm>
          <a:prstGeom prst="rect">
            <a:avLst/>
          </a:prstGeom>
          <a:noFill/>
          <a:ln w="9525">
            <a:noFill/>
            <a:miter lim="800000"/>
            <a:headEnd/>
            <a:tailEnd/>
          </a:ln>
          <a:effectLst/>
        </p:spPr>
      </p:pic>
      <p:pic>
        <p:nvPicPr>
          <p:cNvPr id="187399" name="Picture 7"/>
          <p:cNvPicPr>
            <a:picLocks noChangeAspect="1" noChangeArrowheads="1"/>
          </p:cNvPicPr>
          <p:nvPr/>
        </p:nvPicPr>
        <p:blipFill>
          <a:blip r:embed="rId5"/>
          <a:srcRect/>
          <a:stretch>
            <a:fillRect/>
          </a:stretch>
        </p:blipFill>
        <p:spPr bwMode="auto">
          <a:xfrm>
            <a:off x="1981200" y="2895600"/>
            <a:ext cx="549564" cy="1066800"/>
          </a:xfrm>
          <a:prstGeom prst="rect">
            <a:avLst/>
          </a:prstGeom>
          <a:noFill/>
          <a:ln w="9525">
            <a:noFill/>
            <a:miter lim="800000"/>
            <a:headEnd/>
            <a:tailEnd/>
          </a:ln>
          <a:effectLst/>
        </p:spPr>
      </p:pic>
      <p:pic>
        <p:nvPicPr>
          <p:cNvPr id="187400" name="Picture 8"/>
          <p:cNvPicPr>
            <a:picLocks noChangeAspect="1" noChangeArrowheads="1"/>
          </p:cNvPicPr>
          <p:nvPr/>
        </p:nvPicPr>
        <p:blipFill>
          <a:blip r:embed="rId5"/>
          <a:srcRect/>
          <a:stretch>
            <a:fillRect/>
          </a:stretch>
        </p:blipFill>
        <p:spPr bwMode="auto">
          <a:xfrm rot="20804467">
            <a:off x="2667000" y="2971800"/>
            <a:ext cx="825500" cy="1602441"/>
          </a:xfrm>
          <a:prstGeom prst="rect">
            <a:avLst/>
          </a:prstGeom>
          <a:noFill/>
          <a:ln w="9525">
            <a:noFill/>
            <a:miter lim="800000"/>
            <a:headEnd/>
            <a:tailEnd/>
          </a:ln>
          <a:effectLst/>
        </p:spPr>
      </p:pic>
      <p:pic>
        <p:nvPicPr>
          <p:cNvPr id="16" name="Picture 8"/>
          <p:cNvPicPr>
            <a:picLocks noChangeAspect="1" noChangeArrowheads="1"/>
          </p:cNvPicPr>
          <p:nvPr/>
        </p:nvPicPr>
        <p:blipFill>
          <a:blip r:embed="rId5"/>
          <a:srcRect/>
          <a:stretch>
            <a:fillRect/>
          </a:stretch>
        </p:blipFill>
        <p:spPr bwMode="auto">
          <a:xfrm rot="20804467">
            <a:off x="1391959" y="2740308"/>
            <a:ext cx="825500" cy="1602441"/>
          </a:xfrm>
          <a:prstGeom prst="rect">
            <a:avLst/>
          </a:prstGeom>
          <a:noFill/>
          <a:ln w="9525">
            <a:noFill/>
            <a:miter lim="800000"/>
            <a:headEnd/>
            <a:tailEnd/>
          </a:ln>
          <a:effectLst/>
        </p:spPr>
      </p:pic>
      <p:pic>
        <p:nvPicPr>
          <p:cNvPr id="17" name="Picture 8"/>
          <p:cNvPicPr>
            <a:picLocks noChangeAspect="1" noChangeArrowheads="1"/>
          </p:cNvPicPr>
          <p:nvPr/>
        </p:nvPicPr>
        <p:blipFill>
          <a:blip r:embed="rId5"/>
          <a:srcRect/>
          <a:stretch>
            <a:fillRect/>
          </a:stretch>
        </p:blipFill>
        <p:spPr bwMode="auto">
          <a:xfrm rot="20804467">
            <a:off x="678141" y="3658251"/>
            <a:ext cx="825500" cy="1602441"/>
          </a:xfrm>
          <a:prstGeom prst="rect">
            <a:avLst/>
          </a:prstGeom>
          <a:noFill/>
          <a:ln w="9525">
            <a:noFill/>
            <a:miter lim="800000"/>
            <a:headEnd/>
            <a:tailEnd/>
          </a:ln>
          <a:effectLst/>
        </p:spPr>
      </p:pic>
      <p:pic>
        <p:nvPicPr>
          <p:cNvPr id="18" name="Picture 8"/>
          <p:cNvPicPr>
            <a:picLocks noChangeAspect="1" noChangeArrowheads="1"/>
          </p:cNvPicPr>
          <p:nvPr/>
        </p:nvPicPr>
        <p:blipFill>
          <a:blip r:embed="rId5"/>
          <a:srcRect/>
          <a:stretch>
            <a:fillRect/>
          </a:stretch>
        </p:blipFill>
        <p:spPr bwMode="auto">
          <a:xfrm rot="20804467">
            <a:off x="172759" y="3277251"/>
            <a:ext cx="825500" cy="1602441"/>
          </a:xfrm>
          <a:prstGeom prst="rect">
            <a:avLst/>
          </a:prstGeom>
          <a:noFill/>
          <a:ln w="9525">
            <a:noFill/>
            <a:miter lim="800000"/>
            <a:headEnd/>
            <a:tailEnd/>
          </a:ln>
          <a:effectLst/>
        </p:spPr>
      </p:pic>
      <p:pic>
        <p:nvPicPr>
          <p:cNvPr id="19" name="Picture 8"/>
          <p:cNvPicPr>
            <a:picLocks noChangeAspect="1" noChangeArrowheads="1"/>
          </p:cNvPicPr>
          <p:nvPr/>
        </p:nvPicPr>
        <p:blipFill>
          <a:blip r:embed="rId5"/>
          <a:srcRect/>
          <a:stretch>
            <a:fillRect/>
          </a:stretch>
        </p:blipFill>
        <p:spPr bwMode="auto">
          <a:xfrm rot="20804467">
            <a:off x="1696758" y="4873908"/>
            <a:ext cx="825500" cy="1602441"/>
          </a:xfrm>
          <a:prstGeom prst="rect">
            <a:avLst/>
          </a:prstGeom>
          <a:noFill/>
          <a:ln w="9525">
            <a:noFill/>
            <a:miter lim="800000"/>
            <a:headEnd/>
            <a:tailEnd/>
          </a:ln>
          <a:effectLst/>
        </p:spPr>
      </p:pic>
      <p:sp>
        <p:nvSpPr>
          <p:cNvPr id="20" name="Date Placeholder 19"/>
          <p:cNvSpPr>
            <a:spLocks noGrp="1"/>
          </p:cNvSpPr>
          <p:nvPr>
            <p:ph type="dt" sz="half" idx="10"/>
          </p:nvPr>
        </p:nvSpPr>
        <p:spPr/>
        <p:txBody>
          <a:bodyPr/>
          <a:lstStyle/>
          <a:p>
            <a:r>
              <a:rPr lang="en-US" smtClean="0"/>
              <a:t>Don McClain</a:t>
            </a:r>
            <a:endParaRPr lang="en-US"/>
          </a:p>
        </p:txBody>
      </p:sp>
      <p:sp>
        <p:nvSpPr>
          <p:cNvPr id="22" name="Footer Placeholder 21"/>
          <p:cNvSpPr>
            <a:spLocks noGrp="1"/>
          </p:cNvSpPr>
          <p:nvPr>
            <p:ph type="ftr" sz="quarter" idx="11"/>
          </p:nvPr>
        </p:nvSpPr>
        <p:spPr/>
        <p:txBody>
          <a:bodyPr/>
          <a:lstStyle/>
          <a:p>
            <a:r>
              <a:rPr lang="en-US" smtClean="0"/>
              <a:t>W. 65th St church of Christ / November 11, 2007</a:t>
            </a:r>
            <a:endParaRPr lang="en-US"/>
          </a:p>
        </p:txBody>
      </p:sp>
      <p:sp>
        <p:nvSpPr>
          <p:cNvPr id="21" name="Slide Number Placeholder 20"/>
          <p:cNvSpPr>
            <a:spLocks noGrp="1"/>
          </p:cNvSpPr>
          <p:nvPr>
            <p:ph type="sldNum" sz="quarter" idx="12"/>
          </p:nvPr>
        </p:nvSpPr>
        <p:spPr/>
        <p:txBody>
          <a:bodyPr/>
          <a:lstStyle/>
          <a:p>
            <a:fld id="{DAC66A8E-248A-456F-A86A-FE21BD86ECBC}" type="slidenum">
              <a:rPr lang="en-US" smtClean="0"/>
              <a:pPr/>
              <a:t>34</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429000" y="1600200"/>
            <a:ext cx="5410200" cy="5105400"/>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Examining The Signs!</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8" name="Rectangle 7"/>
          <p:cNvSpPr/>
          <p:nvPr/>
        </p:nvSpPr>
        <p:spPr>
          <a:xfrm>
            <a:off x="3657600" y="2058918"/>
            <a:ext cx="5105400" cy="4031873"/>
          </a:xfrm>
          <a:prstGeom prst="rect">
            <a:avLst/>
          </a:prstGeom>
        </p:spPr>
        <p:txBody>
          <a:bodyPr wrap="square">
            <a:spAutoFit/>
          </a:bodyPr>
          <a:lstStyle/>
          <a:p>
            <a:pPr marL="468313" indent="-468313">
              <a:spcBef>
                <a:spcPts val="600"/>
              </a:spcBef>
              <a:buClr>
                <a:srgbClr val="7030A0"/>
              </a:buClr>
              <a:buFont typeface="Wingdings 2" pitchFamily="18" charset="2"/>
              <a:buChar char="ö"/>
            </a:pPr>
            <a:r>
              <a:rPr lang="en-US" sz="3200" dirty="0" smtClean="0">
                <a:latin typeface="Californian FB" pitchFamily="18" charset="0"/>
              </a:rPr>
              <a:t>Over 1 million Jews died in the destruction of Jerusalem – thousands more were killed outside of the city and in other cities in Judea – over 97,000 were carried away captive . . . </a:t>
            </a:r>
          </a:p>
        </p:txBody>
      </p:sp>
      <p:pic>
        <p:nvPicPr>
          <p:cNvPr id="209923" name="Picture 3"/>
          <p:cNvPicPr>
            <a:picLocks noChangeAspect="1" noChangeArrowheads="1"/>
          </p:cNvPicPr>
          <p:nvPr/>
        </p:nvPicPr>
        <p:blipFill>
          <a:blip r:embed="rId3"/>
          <a:srcRect/>
          <a:stretch>
            <a:fillRect/>
          </a:stretch>
        </p:blipFill>
        <p:spPr bwMode="auto">
          <a:xfrm>
            <a:off x="176746" y="1524000"/>
            <a:ext cx="3709454" cy="5029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Date Placeholder 6"/>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35</a:t>
            </a:fld>
            <a:endParaRPr lang="en-US"/>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954107"/>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Matthew 24</a:t>
            </a:r>
          </a:p>
          <a:p>
            <a:pPr algn="ctr" eaLnBrk="0" hangingPunct="0"/>
            <a:r>
              <a:rPr lang="en-US" sz="2400" dirty="0" smtClean="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Occurred During The Generation Then Living!</a:t>
            </a:r>
            <a:endParaRPr lang="en-US" sz="3200" dirty="0">
              <a:ln w="18415" cmpd="sng">
                <a:no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8" name="Rectangle 7"/>
          <p:cNvSpPr/>
          <p:nvPr/>
        </p:nvSpPr>
        <p:spPr>
          <a:xfrm>
            <a:off x="3200400" y="1811953"/>
            <a:ext cx="2743200" cy="48936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dirty="0" smtClean="0">
                <a:latin typeface="Californian FB" pitchFamily="18" charset="0"/>
              </a:rPr>
              <a:t>Mark 13:29-30 (NKJV) </a:t>
            </a:r>
            <a:r>
              <a:rPr lang="en-US" sz="2400" dirty="0" smtClean="0">
                <a:latin typeface="Californian FB" pitchFamily="18" charset="0"/>
              </a:rPr>
              <a:t/>
            </a:r>
            <a:br>
              <a:rPr lang="en-US" sz="2400" dirty="0" smtClean="0">
                <a:latin typeface="Californian FB" pitchFamily="18" charset="0"/>
              </a:rPr>
            </a:br>
            <a:r>
              <a:rPr lang="en-US" sz="2400" baseline="30000" dirty="0" smtClean="0">
                <a:latin typeface="Californian FB" pitchFamily="18" charset="0"/>
              </a:rPr>
              <a:t>29 </a:t>
            </a:r>
            <a:r>
              <a:rPr lang="en-US" sz="2400" dirty="0" smtClean="0">
                <a:solidFill>
                  <a:srgbClr val="FF0000"/>
                </a:solidFill>
                <a:latin typeface="Californian FB" pitchFamily="18" charset="0"/>
              </a:rPr>
              <a:t>So you also, </a:t>
            </a:r>
            <a:r>
              <a:rPr lang="en-US" sz="2400" b="1" u="sng" dirty="0" smtClean="0">
                <a:solidFill>
                  <a:srgbClr val="FF0000"/>
                </a:solidFill>
                <a:latin typeface="Californian FB" pitchFamily="18" charset="0"/>
              </a:rPr>
              <a:t>when you see these things happening</a:t>
            </a:r>
            <a:r>
              <a:rPr lang="en-US" sz="2400" dirty="0" smtClean="0">
                <a:solidFill>
                  <a:srgbClr val="FF0000"/>
                </a:solidFill>
                <a:latin typeface="Californian FB" pitchFamily="18" charset="0"/>
              </a:rPr>
              <a:t>, know that it is near--at the doors!</a:t>
            </a:r>
            <a:r>
              <a:rPr lang="en-US" sz="2400" dirty="0" smtClean="0">
                <a:latin typeface="Californian FB" pitchFamily="18" charset="0"/>
              </a:rPr>
              <a:t>  </a:t>
            </a:r>
            <a:r>
              <a:rPr lang="en-US" sz="2400" baseline="30000" dirty="0" smtClean="0">
                <a:latin typeface="Californian FB" pitchFamily="18" charset="0"/>
              </a:rPr>
              <a:t>30 </a:t>
            </a:r>
            <a:r>
              <a:rPr lang="en-US" sz="2400" dirty="0" smtClean="0">
                <a:solidFill>
                  <a:srgbClr val="FF0000"/>
                </a:solidFill>
                <a:latin typeface="Californian FB" pitchFamily="18" charset="0"/>
              </a:rPr>
              <a:t>Assuredly, I say to you, </a:t>
            </a:r>
            <a:r>
              <a:rPr lang="en-US" sz="2400" b="1" u="sng" dirty="0" smtClean="0">
                <a:solidFill>
                  <a:srgbClr val="FF0000"/>
                </a:solidFill>
                <a:latin typeface="Californian FB" pitchFamily="18" charset="0"/>
              </a:rPr>
              <a:t>this generation </a:t>
            </a:r>
            <a:r>
              <a:rPr lang="en-US" sz="2400" dirty="0" smtClean="0">
                <a:solidFill>
                  <a:srgbClr val="FF0000"/>
                </a:solidFill>
                <a:latin typeface="Californian FB" pitchFamily="18" charset="0"/>
              </a:rPr>
              <a:t>will by no means pass away till all these things take place</a:t>
            </a:r>
            <a:r>
              <a:rPr lang="en-US" sz="2400" dirty="0" smtClean="0">
                <a:latin typeface="Californian FB" pitchFamily="18" charset="0"/>
              </a:rPr>
              <a:t>. </a:t>
            </a:r>
            <a:endParaRPr lang="en-US" sz="2400" dirty="0">
              <a:latin typeface="Californian FB" pitchFamily="18" charset="0"/>
            </a:endParaRPr>
          </a:p>
        </p:txBody>
      </p:sp>
      <p:sp>
        <p:nvSpPr>
          <p:cNvPr id="10" name="Rectangle 9"/>
          <p:cNvSpPr/>
          <p:nvPr/>
        </p:nvSpPr>
        <p:spPr>
          <a:xfrm>
            <a:off x="381000" y="1811953"/>
            <a:ext cx="2590800" cy="48936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dirty="0" smtClean="0">
                <a:latin typeface="Californian FB" pitchFamily="18" charset="0"/>
              </a:rPr>
              <a:t>Matthew 24:33-34 (NKJV) </a:t>
            </a:r>
            <a:r>
              <a:rPr lang="en-US" sz="2400" dirty="0" smtClean="0">
                <a:latin typeface="Californian FB" pitchFamily="18" charset="0"/>
              </a:rPr>
              <a:t/>
            </a:r>
            <a:br>
              <a:rPr lang="en-US" sz="2400" dirty="0" smtClean="0">
                <a:latin typeface="Californian FB" pitchFamily="18" charset="0"/>
              </a:rPr>
            </a:br>
            <a:r>
              <a:rPr lang="en-US" sz="2400" baseline="30000" dirty="0" smtClean="0">
                <a:latin typeface="Californian FB" pitchFamily="18" charset="0"/>
              </a:rPr>
              <a:t>33 </a:t>
            </a:r>
            <a:r>
              <a:rPr lang="en-US" sz="2400" dirty="0" smtClean="0">
                <a:solidFill>
                  <a:srgbClr val="FF0000"/>
                </a:solidFill>
                <a:latin typeface="Californian FB" pitchFamily="18" charset="0"/>
              </a:rPr>
              <a:t>So you also, </a:t>
            </a:r>
            <a:r>
              <a:rPr lang="en-US" sz="2400" b="1" u="sng" dirty="0" smtClean="0">
                <a:solidFill>
                  <a:srgbClr val="FF0000"/>
                </a:solidFill>
                <a:latin typeface="Californian FB" pitchFamily="18" charset="0"/>
              </a:rPr>
              <a:t>when you see all these things</a:t>
            </a:r>
            <a:r>
              <a:rPr lang="en-US" sz="2400" dirty="0" smtClean="0">
                <a:solidFill>
                  <a:srgbClr val="FF0000"/>
                </a:solidFill>
                <a:latin typeface="Californian FB" pitchFamily="18" charset="0"/>
              </a:rPr>
              <a:t>, know that it is near--at the doors</a:t>
            </a:r>
            <a:r>
              <a:rPr lang="en-US" sz="2400" dirty="0" smtClean="0">
                <a:latin typeface="Californian FB" pitchFamily="18" charset="0"/>
              </a:rPr>
              <a:t>! </a:t>
            </a:r>
            <a:br>
              <a:rPr lang="en-US" sz="2400" dirty="0" smtClean="0">
                <a:latin typeface="Californian FB" pitchFamily="18" charset="0"/>
              </a:rPr>
            </a:br>
            <a:r>
              <a:rPr lang="en-US" sz="2400" baseline="30000" dirty="0" smtClean="0">
                <a:latin typeface="Californian FB" pitchFamily="18" charset="0"/>
              </a:rPr>
              <a:t>34 </a:t>
            </a:r>
            <a:r>
              <a:rPr lang="en-US" sz="2400" dirty="0" smtClean="0">
                <a:solidFill>
                  <a:srgbClr val="FF0000"/>
                </a:solidFill>
                <a:latin typeface="Californian FB" pitchFamily="18" charset="0"/>
              </a:rPr>
              <a:t>Assuredly, I say to you</a:t>
            </a:r>
            <a:r>
              <a:rPr lang="en-US" sz="2400" b="1" u="sng" dirty="0" smtClean="0">
                <a:solidFill>
                  <a:srgbClr val="FF0000"/>
                </a:solidFill>
                <a:latin typeface="Californian FB" pitchFamily="18" charset="0"/>
              </a:rPr>
              <a:t>, this generation </a:t>
            </a:r>
            <a:r>
              <a:rPr lang="en-US" sz="2400" dirty="0" smtClean="0">
                <a:solidFill>
                  <a:srgbClr val="FF0000"/>
                </a:solidFill>
                <a:latin typeface="Californian FB" pitchFamily="18" charset="0"/>
              </a:rPr>
              <a:t>will by no means pass away till all these things take place</a:t>
            </a:r>
            <a:r>
              <a:rPr lang="en-US" sz="2400" dirty="0" smtClean="0">
                <a:latin typeface="Californian FB" pitchFamily="18" charset="0"/>
              </a:rPr>
              <a:t>. </a:t>
            </a:r>
            <a:endParaRPr lang="en-US" sz="2400" dirty="0">
              <a:latin typeface="Californian FB" pitchFamily="18" charset="0"/>
            </a:endParaRPr>
          </a:p>
        </p:txBody>
      </p:sp>
      <p:sp>
        <p:nvSpPr>
          <p:cNvPr id="11" name="Rectangle 10"/>
          <p:cNvSpPr/>
          <p:nvPr/>
        </p:nvSpPr>
        <p:spPr>
          <a:xfrm>
            <a:off x="6172200" y="1811953"/>
            <a:ext cx="2667000" cy="48936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dirty="0" smtClean="0">
                <a:latin typeface="Californian FB" pitchFamily="18" charset="0"/>
              </a:rPr>
              <a:t>Luke 21:31-32 (NKJV) </a:t>
            </a:r>
            <a:r>
              <a:rPr lang="en-US" sz="2400" dirty="0" smtClean="0">
                <a:latin typeface="Californian FB" pitchFamily="18" charset="0"/>
              </a:rPr>
              <a:t/>
            </a:r>
            <a:br>
              <a:rPr lang="en-US" sz="2400" dirty="0" smtClean="0">
                <a:latin typeface="Californian FB" pitchFamily="18" charset="0"/>
              </a:rPr>
            </a:br>
            <a:r>
              <a:rPr lang="en-US" sz="2400" baseline="30000" dirty="0" smtClean="0">
                <a:latin typeface="Californian FB" pitchFamily="18" charset="0"/>
              </a:rPr>
              <a:t>31 </a:t>
            </a:r>
            <a:r>
              <a:rPr lang="en-US" sz="2400" dirty="0" smtClean="0">
                <a:solidFill>
                  <a:srgbClr val="FF0000"/>
                </a:solidFill>
                <a:latin typeface="Californian FB" pitchFamily="18" charset="0"/>
              </a:rPr>
              <a:t>So you also, </a:t>
            </a:r>
            <a:r>
              <a:rPr lang="en-US" sz="2400" b="1" u="sng" dirty="0" smtClean="0">
                <a:solidFill>
                  <a:srgbClr val="FF0000"/>
                </a:solidFill>
                <a:latin typeface="Californian FB" pitchFamily="18" charset="0"/>
              </a:rPr>
              <a:t>when you see these things happening</a:t>
            </a:r>
            <a:r>
              <a:rPr lang="en-US" sz="2400" dirty="0" smtClean="0">
                <a:solidFill>
                  <a:srgbClr val="FF0000"/>
                </a:solidFill>
                <a:latin typeface="Californian FB" pitchFamily="18" charset="0"/>
              </a:rPr>
              <a:t>, know that the kingdom of God is near</a:t>
            </a:r>
            <a:r>
              <a:rPr lang="en-US" sz="2400" dirty="0" smtClean="0">
                <a:latin typeface="Californian FB" pitchFamily="18" charset="0"/>
              </a:rPr>
              <a:t>.  </a:t>
            </a:r>
            <a:r>
              <a:rPr lang="en-US" sz="2400" baseline="30000" dirty="0" smtClean="0">
                <a:latin typeface="Californian FB" pitchFamily="18" charset="0"/>
              </a:rPr>
              <a:t>32 </a:t>
            </a:r>
            <a:r>
              <a:rPr lang="en-US" sz="2400" dirty="0" smtClean="0">
                <a:solidFill>
                  <a:srgbClr val="FF0000"/>
                </a:solidFill>
                <a:latin typeface="Californian FB" pitchFamily="18" charset="0"/>
              </a:rPr>
              <a:t>Assuredly, I say to you, </a:t>
            </a:r>
            <a:r>
              <a:rPr lang="en-US" sz="2400" b="1" u="sng" dirty="0" smtClean="0">
                <a:solidFill>
                  <a:srgbClr val="FF0000"/>
                </a:solidFill>
                <a:latin typeface="Californian FB" pitchFamily="18" charset="0"/>
              </a:rPr>
              <a:t>this generation </a:t>
            </a:r>
            <a:r>
              <a:rPr lang="en-US" sz="2400" dirty="0" smtClean="0">
                <a:solidFill>
                  <a:srgbClr val="FF0000"/>
                </a:solidFill>
                <a:latin typeface="Californian FB" pitchFamily="18" charset="0"/>
              </a:rPr>
              <a:t>will by no means pass away till all things take place.</a:t>
            </a:r>
            <a:endParaRPr lang="en-US" sz="2400" dirty="0">
              <a:solidFill>
                <a:srgbClr val="FF0000"/>
              </a:solidFill>
              <a:latin typeface="Californian FB" pitchFamily="18" charset="0"/>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9" name="Slide Number Placeholder 8"/>
          <p:cNvSpPr>
            <a:spLocks noGrp="1"/>
          </p:cNvSpPr>
          <p:nvPr>
            <p:ph type="sldNum" sz="quarter" idx="12"/>
          </p:nvPr>
        </p:nvSpPr>
        <p:spPr/>
        <p:txBody>
          <a:bodyPr/>
          <a:lstStyle/>
          <a:p>
            <a:fld id="{DAC66A8E-248A-456F-A86A-FE21BD86ECBC}" type="slidenum">
              <a:rPr lang="en-US" smtClean="0"/>
              <a:pPr/>
              <a:t>36</a:t>
            </a:fld>
            <a:endParaRPr lang="en-US"/>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523220"/>
          </a:xfrm>
          <a:prstGeom prst="rect">
            <a:avLst/>
          </a:prstGeom>
        </p:spPr>
        <p:txBody>
          <a:bodyPr wrap="square">
            <a:spAutoFit/>
          </a:bodyPr>
          <a:lstStyle/>
          <a:p>
            <a:pPr algn="ctr" eaLnBrk="0" hangingPunct="0"/>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a:t>
            </a: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Revelation 6-18</a:t>
            </a:r>
            <a:endPar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4" name="Rectangle 3"/>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5"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7" name="TextBox 6"/>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“Shortly Take Place”</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8" name="Rectangle 7"/>
          <p:cNvSpPr/>
          <p:nvPr/>
        </p:nvSpPr>
        <p:spPr>
          <a:xfrm>
            <a:off x="3733800" y="2209800"/>
            <a:ext cx="4800600" cy="3108543"/>
          </a:xfrm>
          <a:prstGeom prst="rect">
            <a:avLst/>
          </a:prstGeom>
        </p:spPr>
        <p:txBody>
          <a:bodyPr wrap="square">
            <a:spAutoFit/>
          </a:bodyPr>
          <a:lstStyle/>
          <a:p>
            <a:pPr algn="ctr"/>
            <a:r>
              <a:rPr lang="en-US" sz="2800" b="1" dirty="0" smtClean="0">
                <a:latin typeface="Berlin Sans FB Demi" pitchFamily="34" charset="0"/>
              </a:rPr>
              <a:t>Revelation 1:1 (NKJV) </a:t>
            </a:r>
            <a:r>
              <a:rPr lang="en-US" sz="2800" dirty="0" smtClean="0">
                <a:latin typeface="Californian FB" pitchFamily="18" charset="0"/>
              </a:rPr>
              <a:t/>
            </a:r>
            <a:br>
              <a:rPr lang="en-US" sz="2800" dirty="0" smtClean="0">
                <a:latin typeface="Californian FB" pitchFamily="18" charset="0"/>
              </a:rPr>
            </a:br>
            <a:r>
              <a:rPr lang="en-US" sz="2800" baseline="30000" dirty="0" smtClean="0">
                <a:latin typeface="Californian FB" pitchFamily="18" charset="0"/>
              </a:rPr>
              <a:t>1 </a:t>
            </a:r>
            <a:r>
              <a:rPr lang="en-US" sz="2800" dirty="0" smtClean="0">
                <a:latin typeface="Californian FB" pitchFamily="18" charset="0"/>
              </a:rPr>
              <a:t>The Revelation of Jesus Christ, which God gave Him to show His servants--</a:t>
            </a:r>
            <a:r>
              <a:rPr lang="en-US" sz="2800" b="1" u="sng" dirty="0" smtClean="0">
                <a:latin typeface="Californian FB" pitchFamily="18" charset="0"/>
              </a:rPr>
              <a:t>things which must shortly take place</a:t>
            </a:r>
            <a:r>
              <a:rPr lang="en-US" sz="2800" dirty="0" smtClean="0">
                <a:latin typeface="Californian FB" pitchFamily="18" charset="0"/>
              </a:rPr>
              <a:t>. And He sent and signified </a:t>
            </a:r>
            <a:r>
              <a:rPr lang="en-US" sz="2800" i="1" dirty="0" smtClean="0">
                <a:latin typeface="Californian FB" pitchFamily="18" charset="0"/>
              </a:rPr>
              <a:t>it</a:t>
            </a:r>
            <a:r>
              <a:rPr lang="en-US" sz="2800" dirty="0" smtClean="0">
                <a:latin typeface="Californian FB" pitchFamily="18" charset="0"/>
              </a:rPr>
              <a:t> by His angel to His servant John, </a:t>
            </a:r>
            <a:endParaRPr lang="en-US" sz="2800" dirty="0">
              <a:latin typeface="Californian FB"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37</a:t>
            </a:fld>
            <a:endParaRPr lang="en-US"/>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523220"/>
          </a:xfrm>
          <a:prstGeom prst="rect">
            <a:avLst/>
          </a:prstGeom>
        </p:spPr>
        <p:txBody>
          <a:bodyPr wrap="square">
            <a:spAutoFit/>
          </a:bodyPr>
          <a:lstStyle/>
          <a:p>
            <a:pPr algn="ctr" eaLnBrk="0" hangingPunct="0"/>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a:t>
            </a: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Revelation 6-18</a:t>
            </a:r>
            <a:endPar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4" name="Rectangle 3"/>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5"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7" name="TextBox 6"/>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“Time Is Near”</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8" name="Rectangle 7"/>
          <p:cNvSpPr/>
          <p:nvPr/>
        </p:nvSpPr>
        <p:spPr>
          <a:xfrm>
            <a:off x="3733800" y="2209800"/>
            <a:ext cx="4800600" cy="3662541"/>
          </a:xfrm>
          <a:prstGeom prst="rect">
            <a:avLst/>
          </a:prstGeom>
        </p:spPr>
        <p:txBody>
          <a:bodyPr wrap="square">
            <a:spAutoFit/>
          </a:bodyPr>
          <a:lstStyle/>
          <a:p>
            <a:pPr algn="ctr"/>
            <a:r>
              <a:rPr lang="en-US" sz="3200" b="1" dirty="0" smtClean="0">
                <a:latin typeface="Berlin Sans FB Demi" pitchFamily="34" charset="0"/>
              </a:rPr>
              <a:t>Revelation 1:3 (NKJV) </a:t>
            </a:r>
            <a:r>
              <a:rPr lang="en-US" sz="3200" dirty="0" smtClean="0">
                <a:latin typeface="Californian FB" pitchFamily="18" charset="0"/>
              </a:rPr>
              <a:t/>
            </a:r>
            <a:br>
              <a:rPr lang="en-US" sz="3200" dirty="0" smtClean="0">
                <a:latin typeface="Californian FB" pitchFamily="18" charset="0"/>
              </a:rPr>
            </a:br>
            <a:r>
              <a:rPr lang="en-US" sz="3200" baseline="30000" dirty="0" smtClean="0">
                <a:latin typeface="Californian FB" pitchFamily="18" charset="0"/>
              </a:rPr>
              <a:t>3 </a:t>
            </a:r>
            <a:r>
              <a:rPr lang="en-US" sz="3200" dirty="0" smtClean="0">
                <a:latin typeface="Californian FB" pitchFamily="18" charset="0"/>
              </a:rPr>
              <a:t>Blessed </a:t>
            </a:r>
            <a:r>
              <a:rPr lang="en-US" sz="3200" i="1" dirty="0" smtClean="0">
                <a:latin typeface="Californian FB" pitchFamily="18" charset="0"/>
              </a:rPr>
              <a:t>is</a:t>
            </a:r>
            <a:r>
              <a:rPr lang="en-US" sz="3200" dirty="0" smtClean="0">
                <a:latin typeface="Californian FB" pitchFamily="18" charset="0"/>
              </a:rPr>
              <a:t> he who reads and those who hear the words of this prophecy, and keep those things which are written in it; </a:t>
            </a:r>
            <a:r>
              <a:rPr lang="en-US" sz="3600" b="1" u="sng" dirty="0" smtClean="0">
                <a:latin typeface="Californian FB" pitchFamily="18" charset="0"/>
              </a:rPr>
              <a:t>for the time </a:t>
            </a:r>
            <a:r>
              <a:rPr lang="en-US" sz="3600" b="1" i="1" u="sng" dirty="0" smtClean="0">
                <a:latin typeface="Californian FB" pitchFamily="18" charset="0"/>
              </a:rPr>
              <a:t>is</a:t>
            </a:r>
            <a:r>
              <a:rPr lang="en-US" sz="3600" b="1" u="sng" dirty="0" smtClean="0">
                <a:latin typeface="Californian FB" pitchFamily="18" charset="0"/>
              </a:rPr>
              <a:t> near</a:t>
            </a:r>
            <a:r>
              <a:rPr lang="en-US" sz="3200" dirty="0" smtClean="0">
                <a:latin typeface="Californian FB" pitchFamily="18" charset="0"/>
              </a:rPr>
              <a:t>. </a:t>
            </a:r>
            <a:endParaRPr lang="en-US" sz="3200" dirty="0">
              <a:latin typeface="Californian FB"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38</a:t>
            </a:fld>
            <a:endParaRPr lang="en-US"/>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523220"/>
          </a:xfrm>
          <a:prstGeom prst="rect">
            <a:avLst/>
          </a:prstGeom>
        </p:spPr>
        <p:txBody>
          <a:bodyPr wrap="square">
            <a:spAutoFit/>
          </a:bodyPr>
          <a:lstStyle/>
          <a:p>
            <a:pPr algn="ctr" eaLnBrk="0" hangingPunct="0"/>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a:t>
            </a: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Revelation 6-18</a:t>
            </a:r>
            <a:endPar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4" name="Rectangle 3"/>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5"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8" name="Rectangle 7"/>
          <p:cNvSpPr/>
          <p:nvPr/>
        </p:nvSpPr>
        <p:spPr>
          <a:xfrm>
            <a:off x="3733800" y="2363212"/>
            <a:ext cx="4800600" cy="3046988"/>
          </a:xfrm>
          <a:prstGeom prst="rect">
            <a:avLst/>
          </a:prstGeom>
        </p:spPr>
        <p:txBody>
          <a:bodyPr wrap="square">
            <a:spAutoFit/>
          </a:bodyPr>
          <a:lstStyle/>
          <a:p>
            <a:pPr algn="ctr"/>
            <a:r>
              <a:rPr lang="en-US" sz="3200" b="1" dirty="0" smtClean="0">
                <a:latin typeface="Berlin Sans FB Demi" pitchFamily="34" charset="0"/>
              </a:rPr>
              <a:t>Revelation 1:19 (NKJV) </a:t>
            </a:r>
            <a:r>
              <a:rPr lang="en-US" sz="3200" dirty="0" smtClean="0">
                <a:latin typeface="Californian FB" pitchFamily="18" charset="0"/>
              </a:rPr>
              <a:t/>
            </a:r>
            <a:br>
              <a:rPr lang="en-US" sz="3200" dirty="0" smtClean="0">
                <a:latin typeface="Californian FB" pitchFamily="18" charset="0"/>
              </a:rPr>
            </a:br>
            <a:r>
              <a:rPr lang="en-US" sz="3200" baseline="30000" dirty="0" smtClean="0">
                <a:latin typeface="Californian FB" pitchFamily="18" charset="0"/>
              </a:rPr>
              <a:t>19 </a:t>
            </a:r>
            <a:r>
              <a:rPr lang="en-US" sz="3200" dirty="0" smtClean="0">
                <a:latin typeface="Californian FB" pitchFamily="18" charset="0"/>
              </a:rPr>
              <a:t>Write the </a:t>
            </a:r>
            <a:r>
              <a:rPr lang="en-US" sz="3200" u="sng" dirty="0" smtClean="0">
                <a:latin typeface="Californian FB" pitchFamily="18" charset="0"/>
              </a:rPr>
              <a:t>things which you </a:t>
            </a:r>
            <a:r>
              <a:rPr lang="en-US" sz="3200" b="1" u="sng" dirty="0" smtClean="0">
                <a:latin typeface="Californian FB" pitchFamily="18" charset="0"/>
              </a:rPr>
              <a:t>have seen</a:t>
            </a:r>
            <a:r>
              <a:rPr lang="en-US" sz="3200" dirty="0" smtClean="0">
                <a:latin typeface="Californian FB" pitchFamily="18" charset="0"/>
              </a:rPr>
              <a:t>, and the </a:t>
            </a:r>
            <a:r>
              <a:rPr lang="en-US" sz="3200" u="sng" dirty="0" smtClean="0">
                <a:latin typeface="Californian FB" pitchFamily="18" charset="0"/>
              </a:rPr>
              <a:t>things which </a:t>
            </a:r>
            <a:r>
              <a:rPr lang="en-US" sz="3200" b="1" u="sng" dirty="0" smtClean="0">
                <a:latin typeface="Californian FB" pitchFamily="18" charset="0"/>
              </a:rPr>
              <a:t>are</a:t>
            </a:r>
            <a:r>
              <a:rPr lang="en-US" sz="3200" b="1" dirty="0" smtClean="0">
                <a:latin typeface="Californian FB" pitchFamily="18" charset="0"/>
              </a:rPr>
              <a:t>,</a:t>
            </a:r>
            <a:r>
              <a:rPr lang="en-US" sz="3200" dirty="0" smtClean="0">
                <a:latin typeface="Californian FB" pitchFamily="18" charset="0"/>
              </a:rPr>
              <a:t> and the </a:t>
            </a:r>
            <a:r>
              <a:rPr lang="en-US" sz="3200" u="sng" dirty="0" smtClean="0">
                <a:latin typeface="Californian FB" pitchFamily="18" charset="0"/>
              </a:rPr>
              <a:t>things </a:t>
            </a:r>
            <a:r>
              <a:rPr lang="en-US" sz="3200" b="1" u="sng" dirty="0" smtClean="0">
                <a:latin typeface="Californian FB" pitchFamily="18" charset="0"/>
              </a:rPr>
              <a:t>which will take place </a:t>
            </a:r>
            <a:r>
              <a:rPr lang="en-US" sz="3200" u="sng" dirty="0" smtClean="0">
                <a:latin typeface="Californian FB" pitchFamily="18" charset="0"/>
              </a:rPr>
              <a:t>after this</a:t>
            </a:r>
            <a:r>
              <a:rPr lang="en-US" sz="3200" dirty="0" smtClean="0">
                <a:latin typeface="Californian FB" pitchFamily="18" charset="0"/>
              </a:rPr>
              <a:t>. </a:t>
            </a:r>
            <a:endParaRPr lang="en-US" sz="3200" dirty="0">
              <a:latin typeface="Californian FB" pitchFamily="18" charset="0"/>
            </a:endParaRPr>
          </a:p>
        </p:txBody>
      </p:sp>
      <p:sp>
        <p:nvSpPr>
          <p:cNvPr id="9" name="TextBox 8"/>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“Time Is Near”</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39</a:t>
            </a:fld>
            <a:endParaRPr lang="en-US"/>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1143000"/>
            <a:ext cx="6324600" cy="72866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465138" indent="-465138">
              <a:spcBef>
                <a:spcPts val="300"/>
              </a:spcBef>
              <a:buClr>
                <a:schemeClr val="accent4"/>
              </a:buClr>
              <a:buFont typeface="Wingdings 2" pitchFamily="18" charset="2"/>
              <a:buChar char="è"/>
            </a:pPr>
            <a:r>
              <a:rPr lang="en-US" sz="2000" dirty="0" err="1" smtClean="0">
                <a:ln w="18415" cmpd="sng">
                  <a:noFill/>
                  <a:prstDash val="solid"/>
                </a:ln>
                <a:solidFill>
                  <a:sysClr val="windowText" lastClr="000000"/>
                </a:solidFill>
                <a:effectLst>
                  <a:outerShdw blurRad="63500" dir="3600000" algn="tl" rotWithShape="0">
                    <a:srgbClr val="000000">
                      <a:alpha val="70000"/>
                    </a:srgbClr>
                  </a:outerShdw>
                </a:effectLst>
              </a:rPr>
              <a:t>Hizbullah</a:t>
            </a: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 undertakes massive exercise as warning to Israel</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Hamas setting stage for West Bank seizure</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Thousands of Palestinians apply for Israeli citizenship seeking to escape life under the Palestinian Authority</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EU seeks mediating role in Mideast conflict - looking to develop Mediterranean Union – (Revived Roman Empire?)</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Britain 'No Longer Christian,' Says Influential Liberal Think Tank</a:t>
            </a:r>
          </a:p>
          <a:p>
            <a:pPr marL="465138" indent="-465138">
              <a:spcBef>
                <a:spcPts val="300"/>
              </a:spcBef>
              <a:buClr>
                <a:schemeClr val="accent4"/>
              </a:buClr>
              <a:buFont typeface="Wingdings 2" pitchFamily="18" charset="2"/>
              <a:buChar char="è"/>
            </a:pPr>
            <a:r>
              <a:rPr lang="en-US" sz="2000" dirty="0">
                <a:ln w="18415" cmpd="sng">
                  <a:noFill/>
                  <a:prstDash val="solid"/>
                </a:ln>
                <a:solidFill>
                  <a:sysClr val="windowText" lastClr="000000"/>
                </a:solidFill>
                <a:effectLst>
                  <a:outerShdw blurRad="63500" dir="3600000" algn="tl" rotWithShape="0">
                    <a:srgbClr val="000000">
                      <a:alpha val="70000"/>
                    </a:srgbClr>
                  </a:outerShdw>
                </a:effectLst>
              </a:rPr>
              <a:t>The Gog/</a:t>
            </a:r>
            <a:r>
              <a:rPr lang="en-US" sz="2000" dirty="0" err="1">
                <a:ln w="18415" cmpd="sng">
                  <a:noFill/>
                  <a:prstDash val="solid"/>
                </a:ln>
                <a:solidFill>
                  <a:sysClr val="windowText" lastClr="000000"/>
                </a:solidFill>
                <a:effectLst>
                  <a:outerShdw blurRad="63500" dir="3600000" algn="tl" rotWithShape="0">
                    <a:srgbClr val="000000">
                      <a:alpha val="70000"/>
                    </a:srgbClr>
                  </a:outerShdw>
                </a:effectLst>
              </a:rPr>
              <a:t>Magog</a:t>
            </a:r>
            <a:r>
              <a:rPr lang="en-US" sz="2000" dirty="0">
                <a:ln w="18415" cmpd="sng">
                  <a:noFill/>
                  <a:prstDash val="solid"/>
                </a:ln>
                <a:solidFill>
                  <a:sysClr val="windowText" lastClr="000000"/>
                </a:solidFill>
                <a:effectLst>
                  <a:outerShdw blurRad="63500" dir="3600000" algn="tl" rotWithShape="0">
                    <a:srgbClr val="000000">
                      <a:alpha val="70000"/>
                    </a:srgbClr>
                  </a:outerShdw>
                </a:effectLst>
              </a:rPr>
              <a:t> </a:t>
            </a: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War - Russia suspends arms treaty</a:t>
            </a:r>
          </a:p>
          <a:p>
            <a:pPr marL="465138" indent="-465138">
              <a:spcBef>
                <a:spcPts val="300"/>
              </a:spcBef>
              <a:buClr>
                <a:schemeClr val="accent4"/>
              </a:buClr>
              <a:buFont typeface="Wingdings 2" pitchFamily="18" charset="2"/>
              <a:buChar char="è"/>
            </a:pPr>
            <a:r>
              <a:rPr lang="en-US" sz="2000" dirty="0">
                <a:ln w="18415" cmpd="sng">
                  <a:noFill/>
                  <a:prstDash val="solid"/>
                </a:ln>
                <a:solidFill>
                  <a:sysClr val="windowText" lastClr="000000"/>
                </a:solidFill>
                <a:effectLst>
                  <a:outerShdw blurRad="63500" dir="3600000" algn="tl" rotWithShape="0">
                    <a:srgbClr val="000000">
                      <a:alpha val="70000"/>
                    </a:srgbClr>
                  </a:outerShdw>
                </a:effectLst>
              </a:rPr>
              <a:t>Apostate </a:t>
            </a: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Christianity - Senate Panel Probes 6 Top Televangelists</a:t>
            </a:r>
          </a:p>
          <a:p>
            <a:pPr marL="465138" indent="-465138">
              <a:spcBef>
                <a:spcPts val="300"/>
              </a:spcBef>
              <a:buClr>
                <a:schemeClr val="accent4"/>
              </a:buClr>
              <a:buFont typeface="Wingdings 2" pitchFamily="18" charset="2"/>
              <a:buChar char="è"/>
            </a:pPr>
            <a:r>
              <a:rPr lang="en-US" sz="2000" dirty="0">
                <a:ln w="18415" cmpd="sng">
                  <a:noFill/>
                  <a:prstDash val="solid"/>
                </a:ln>
                <a:solidFill>
                  <a:sysClr val="windowText" lastClr="000000"/>
                </a:solidFill>
                <a:effectLst>
                  <a:outerShdw blurRad="63500" dir="3600000" algn="tl" rotWithShape="0">
                    <a:srgbClr val="000000">
                      <a:alpha val="70000"/>
                    </a:srgbClr>
                  </a:outerShdw>
                </a:effectLst>
              </a:rPr>
              <a:t>Increase in Knowledge/New </a:t>
            </a: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Technologies - Poll finds nearly 80 percent of U.S. adults go online</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Genetic Modification - the path to becoming superhuman</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U.K. Kids Get RFID Chips In School Uniforms </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Indonesia Sentences 41 Christians To Five Years Imprisonment for praying that Muslims "come to know Christ" </a:t>
            </a:r>
          </a:p>
          <a:p>
            <a:pPr marL="465138" indent="-465138">
              <a:spcBef>
                <a:spcPts val="300"/>
              </a:spcBef>
              <a:buClr>
                <a:schemeClr val="accent4"/>
              </a:buClr>
              <a:buFont typeface="Wingdings 2" pitchFamily="18" charset="2"/>
              <a:buChar char="è"/>
            </a:pPr>
            <a:r>
              <a:rPr lang="en-US" sz="2000" dirty="0" smtClean="0">
                <a:ln w="18415" cmpd="sng">
                  <a:noFill/>
                  <a:prstDash val="solid"/>
                </a:ln>
                <a:solidFill>
                  <a:sysClr val="windowText" lastClr="000000"/>
                </a:solidFill>
                <a:effectLst>
                  <a:outerShdw blurRad="63500" dir="3600000" algn="tl" rotWithShape="0">
                    <a:srgbClr val="000000">
                      <a:alpha val="70000"/>
                    </a:srgbClr>
                  </a:outerShdw>
                </a:effectLst>
              </a:rPr>
              <a:t>Bibles banned from 2008 Olympic village</a:t>
            </a:r>
            <a:endParaRPr lang="en-US" sz="2000" dirty="0">
              <a:ln w="18415" cmpd="sng">
                <a:noFill/>
                <a:prstDash val="solid"/>
              </a:ln>
              <a:solidFill>
                <a:sysClr val="windowText" lastClr="000000"/>
              </a:solidFill>
              <a:effectLst>
                <a:outerShdw blurRad="63500" dir="3600000" algn="tl" rotWithShape="0">
                  <a:srgbClr val="000000">
                    <a:alpha val="70000"/>
                  </a:srgbClr>
                </a:outerShdw>
              </a:effectLst>
            </a:endParaRPr>
          </a:p>
        </p:txBody>
      </p:sp>
      <p:pic>
        <p:nvPicPr>
          <p:cNvPr id="17412" name="Picture 4" descr="Irvin and Jesse"/>
          <p:cNvPicPr>
            <a:picLocks noChangeAspect="1" noChangeArrowheads="1"/>
          </p:cNvPicPr>
          <p:nvPr/>
        </p:nvPicPr>
        <p:blipFill>
          <a:blip r:embed="rId3"/>
          <a:srcRect/>
          <a:stretch>
            <a:fillRect/>
          </a:stretch>
        </p:blipFill>
        <p:spPr bwMode="auto">
          <a:xfrm flipH="1">
            <a:off x="-10" y="1676400"/>
            <a:ext cx="1676407" cy="4495800"/>
          </a:xfrm>
          <a:prstGeom prst="rect">
            <a:avLst/>
          </a:prstGeom>
          <a:noFill/>
        </p:spPr>
      </p:pic>
      <p:pic>
        <p:nvPicPr>
          <p:cNvPr id="7" name="Picture 2" descr="http://www.prophecynewswatch.com/PNWtitle.jpg"/>
          <p:cNvPicPr>
            <a:picLocks noChangeAspect="1" noChangeArrowheads="1"/>
          </p:cNvPicPr>
          <p:nvPr/>
        </p:nvPicPr>
        <p:blipFill>
          <a:blip r:embed="rId4"/>
          <a:srcRect/>
          <a:stretch>
            <a:fillRect/>
          </a:stretch>
        </p:blipFill>
        <p:spPr bwMode="auto">
          <a:xfrm>
            <a:off x="0" y="5943600"/>
            <a:ext cx="9144001" cy="914400"/>
          </a:xfrm>
          <a:prstGeom prst="rect">
            <a:avLst/>
          </a:prstGeom>
          <a:noFill/>
        </p:spPr>
      </p:pic>
      <p:sp>
        <p:nvSpPr>
          <p:cNvPr id="6" name="Round Diagonal Corner Rectangle 5"/>
          <p:cNvSpPr/>
          <p:nvPr/>
        </p:nvSpPr>
        <p:spPr>
          <a:xfrm>
            <a:off x="1676400" y="1143000"/>
            <a:ext cx="5867400" cy="1447800"/>
          </a:xfrm>
          <a:prstGeom prst="round2Diag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3" name="Picture 5"/>
          <p:cNvPicPr>
            <a:picLocks noChangeAspect="1" noChangeArrowheads="1"/>
          </p:cNvPicPr>
          <p:nvPr/>
        </p:nvPicPr>
        <p:blipFill>
          <a:blip r:embed="rId5"/>
          <a:srcRect/>
          <a:stretch>
            <a:fillRect/>
          </a:stretch>
        </p:blipFill>
        <p:spPr bwMode="auto">
          <a:xfrm>
            <a:off x="-14288" y="0"/>
            <a:ext cx="9158288" cy="2146300"/>
          </a:xfrm>
          <a:prstGeom prst="rect">
            <a:avLst/>
          </a:prstGeom>
          <a:noFill/>
          <a:ln w="9525">
            <a:noFill/>
            <a:miter lim="800000"/>
            <a:headEnd/>
            <a:tailEnd/>
          </a:ln>
          <a:effectLst/>
        </p:spPr>
      </p:pic>
      <p:sp>
        <p:nvSpPr>
          <p:cNvPr id="4" name="TextBox 3"/>
          <p:cNvSpPr txBox="1"/>
          <p:nvPr/>
        </p:nvSpPr>
        <p:spPr>
          <a:xfrm>
            <a:off x="1981200" y="1752600"/>
            <a:ext cx="5029200" cy="830997"/>
          </a:xfrm>
          <a:prstGeom prst="rect">
            <a:avLst/>
          </a:prstGeom>
          <a:noFill/>
        </p:spPr>
        <p:txBody>
          <a:bodyPr wrap="square" rtlCol="0">
            <a:spAutoFit/>
          </a:bodyPr>
          <a:lstStyle/>
          <a:p>
            <a:pPr algn="ctr"/>
            <a:r>
              <a:rPr lang="en-US" sz="2400" dirty="0" smtClean="0">
                <a:latin typeface="Calligraph421 BT" pitchFamily="66" charset="0"/>
              </a:rPr>
              <a:t>“Bible prophecy is being fulfilled right NOW” </a:t>
            </a:r>
            <a:r>
              <a:rPr lang="en-US" dirty="0" smtClean="0">
                <a:latin typeface="Calligraph421 BT" pitchFamily="66" charset="0"/>
              </a:rPr>
              <a:t>November </a:t>
            </a:r>
            <a:r>
              <a:rPr lang="en-US" dirty="0" smtClean="0">
                <a:latin typeface="Calligraph421 BT" pitchFamily="66" charset="0"/>
              </a:rPr>
              <a:t>9, </a:t>
            </a:r>
            <a:r>
              <a:rPr lang="en-US" dirty="0" smtClean="0">
                <a:latin typeface="Calligraph421 BT" pitchFamily="66" charset="0"/>
              </a:rPr>
              <a:t>2007</a:t>
            </a:r>
            <a:endParaRPr lang="en-US" dirty="0">
              <a:latin typeface="Calligraph421 BT" pitchFamily="66" charset="0"/>
            </a:endParaRPr>
          </a:p>
        </p:txBody>
      </p:sp>
      <p:sp>
        <p:nvSpPr>
          <p:cNvPr id="8" name="Rectangle 7"/>
          <p:cNvSpPr/>
          <p:nvPr/>
        </p:nvSpPr>
        <p:spPr>
          <a:xfrm>
            <a:off x="152400" y="6553200"/>
            <a:ext cx="3886200" cy="338554"/>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dirty="0" smtClean="0">
                <a:ln/>
                <a:solidFill>
                  <a:srgbClr val="0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November </a:t>
            </a:r>
            <a:r>
              <a:rPr lang="en-US" sz="1600" b="1" cap="all" dirty="0">
                <a:ln/>
                <a:solidFill>
                  <a:srgbClr val="0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07, 2007</a:t>
            </a:r>
          </a:p>
        </p:txBody>
      </p:sp>
      <p:sp>
        <p:nvSpPr>
          <p:cNvPr id="9" name="TextBox 8"/>
          <p:cNvSpPr txBox="1"/>
          <p:nvPr/>
        </p:nvSpPr>
        <p:spPr>
          <a:xfrm>
            <a:off x="1828800" y="2514600"/>
            <a:ext cx="7086600" cy="3477875"/>
          </a:xfrm>
          <a:prstGeom prst="rect">
            <a:avLst/>
          </a:prstGeom>
          <a:noFill/>
        </p:spPr>
        <p:txBody>
          <a:bodyPr wrap="square" rtlCol="0">
            <a:spAutoFit/>
          </a:bodyPr>
          <a:lstStyle/>
          <a:p>
            <a:pPr algn="ctr"/>
            <a:r>
              <a:rPr lang="en-US" sz="440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Copperplate Gothic Bold" pitchFamily="34" charset="0"/>
              </a:rPr>
              <a:t>Many Are WRONGFULLY Applying Fulfilled Prophecies To Current Events</a:t>
            </a:r>
            <a:endParaRPr lang="en-US" sz="4400"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Copperplate Gothic Bold" pitchFamily="34"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4</a:t>
            </a:fld>
            <a:endParaRPr lang="en-US"/>
          </a:p>
        </p:txBody>
      </p:sp>
      <p:sp>
        <p:nvSpPr>
          <p:cNvPr id="13" name="Rectangle 12"/>
          <p:cNvSpPr/>
          <p:nvPr/>
        </p:nvSpPr>
        <p:spPr>
          <a:xfrm>
            <a:off x="2819400" y="762000"/>
            <a:ext cx="3736344" cy="369332"/>
          </a:xfrm>
          <a:prstGeom prst="rect">
            <a:avLst/>
          </a:prstGeom>
        </p:spPr>
        <p:txBody>
          <a:bodyPr wrap="none">
            <a:spAutoFit/>
          </a:bodyPr>
          <a:lstStyle/>
          <a:p>
            <a:r>
              <a:rPr lang="en-US" dirty="0" smtClean="0">
                <a:solidFill>
                  <a:srgbClr val="FFFF00"/>
                </a:solidFill>
              </a:rPr>
              <a:t>POLITICS &amp; RELIGION-IRVING BAXTER </a:t>
            </a:r>
            <a:endParaRPr lang="en-US" dirty="0">
              <a:solidFill>
                <a:srgbClr val="FFFF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5000" fill="hold"/>
                                        <p:tgtEl>
                                          <p:spTgt spid="5"/>
                                        </p:tgtEl>
                                        <p:attrNameLst>
                                          <p:attrName>ppt_x</p:attrName>
                                        </p:attrNameLst>
                                      </p:cBhvr>
                                      <p:tavLst>
                                        <p:tav tm="0">
                                          <p:val>
                                            <p:strVal val="#ppt_x"/>
                                          </p:val>
                                        </p:tav>
                                        <p:tav tm="100000">
                                          <p:val>
                                            <p:strVal val="#ppt_x"/>
                                          </p:val>
                                        </p:tav>
                                      </p:tavLst>
                                    </p:anim>
                                    <p:anim calcmode="lin" valueType="num">
                                      <p:cBhvr>
                                        <p:cTn id="8" dur="45000" fill="hold"/>
                                        <p:tgtEl>
                                          <p:spTgt spid="5"/>
                                        </p:tgtEl>
                                        <p:attrNameLst>
                                          <p:attrName>ppt_y</p:attrName>
                                        </p:attrNameLst>
                                      </p:cBhvr>
                                      <p:tavLst>
                                        <p:tav tm="0">
                                          <p:val>
                                            <p:strVal val="#ppt_y+1"/>
                                          </p:val>
                                        </p:tav>
                                        <p:tav tm="100000">
                                          <p:val>
                                            <p:strVal val="#ppt_y-1"/>
                                          </p:val>
                                        </p:tav>
                                      </p:tavLst>
                                    </p:anim>
                                  </p:childTnLst>
                                </p:cTn>
                              </p:par>
                            </p:childTnLst>
                          </p:cTn>
                        </p:par>
                        <p:par>
                          <p:cTn id="9" fill="hold">
                            <p:stCondLst>
                              <p:cond delay="450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523220"/>
          </a:xfrm>
          <a:prstGeom prst="rect">
            <a:avLst/>
          </a:prstGeom>
        </p:spPr>
        <p:txBody>
          <a:bodyPr wrap="square">
            <a:spAutoFit/>
          </a:bodyPr>
          <a:lstStyle/>
          <a:p>
            <a:pPr algn="ctr" eaLnBrk="0" hangingPunct="0"/>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a:t>
            </a: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Revelation 6-18</a:t>
            </a:r>
            <a:endPar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4" name="Rectangle 3"/>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5"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8" name="Rectangle 7"/>
          <p:cNvSpPr/>
          <p:nvPr/>
        </p:nvSpPr>
        <p:spPr>
          <a:xfrm>
            <a:off x="3733800" y="2209800"/>
            <a:ext cx="4800600" cy="3539430"/>
          </a:xfrm>
          <a:prstGeom prst="rect">
            <a:avLst/>
          </a:prstGeom>
        </p:spPr>
        <p:txBody>
          <a:bodyPr wrap="square">
            <a:spAutoFit/>
          </a:bodyPr>
          <a:lstStyle/>
          <a:p>
            <a:pPr algn="ctr"/>
            <a:r>
              <a:rPr lang="en-US" sz="2800" b="1" dirty="0" smtClean="0">
                <a:latin typeface="Berlin Sans FB Demi" pitchFamily="34" charset="0"/>
              </a:rPr>
              <a:t>Revelation 22:6 (NKJV) </a:t>
            </a:r>
            <a:r>
              <a:rPr lang="en-US" sz="2800" dirty="0" smtClean="0">
                <a:latin typeface="Californian FB" pitchFamily="18" charset="0"/>
              </a:rPr>
              <a:t/>
            </a:r>
            <a:br>
              <a:rPr lang="en-US" sz="2800" dirty="0" smtClean="0">
                <a:latin typeface="Californian FB" pitchFamily="18" charset="0"/>
              </a:rPr>
            </a:br>
            <a:r>
              <a:rPr lang="en-US" sz="2800" baseline="30000" dirty="0" smtClean="0">
                <a:latin typeface="Californian FB" pitchFamily="18" charset="0"/>
              </a:rPr>
              <a:t>6 </a:t>
            </a:r>
            <a:r>
              <a:rPr lang="en-US" sz="2800" dirty="0" smtClean="0">
                <a:latin typeface="Californian FB" pitchFamily="18" charset="0"/>
              </a:rPr>
              <a:t>Then he said to me, "These words </a:t>
            </a:r>
            <a:r>
              <a:rPr lang="en-US" sz="2800" i="1" dirty="0" smtClean="0">
                <a:latin typeface="Californian FB" pitchFamily="18" charset="0"/>
              </a:rPr>
              <a:t>are</a:t>
            </a:r>
            <a:r>
              <a:rPr lang="en-US" sz="2800" dirty="0" smtClean="0">
                <a:latin typeface="Californian FB" pitchFamily="18" charset="0"/>
              </a:rPr>
              <a:t> faithful and true." And the Lord God of the holy prophets sent His angel to show His servants </a:t>
            </a:r>
            <a:r>
              <a:rPr lang="en-US" sz="2800" b="1" u="sng" dirty="0" smtClean="0">
                <a:latin typeface="Californian FB" pitchFamily="18" charset="0"/>
              </a:rPr>
              <a:t>the things which must shortly take place</a:t>
            </a:r>
            <a:r>
              <a:rPr lang="en-US" sz="2800" dirty="0" smtClean="0">
                <a:latin typeface="Californian FB" pitchFamily="18" charset="0"/>
              </a:rPr>
              <a:t>. </a:t>
            </a:r>
            <a:endParaRPr lang="en-US" sz="2800" dirty="0">
              <a:latin typeface="Californian FB" pitchFamily="18" charset="0"/>
            </a:endParaRPr>
          </a:p>
        </p:txBody>
      </p:sp>
      <p:sp>
        <p:nvSpPr>
          <p:cNvPr id="9" name="TextBox 8"/>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“Shortly Take Place”</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40</a:t>
            </a:fld>
            <a:endParaRPr lang="en-US"/>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523220"/>
          </a:xfrm>
          <a:prstGeom prst="rect">
            <a:avLst/>
          </a:prstGeom>
        </p:spPr>
        <p:txBody>
          <a:bodyPr wrap="square">
            <a:spAutoFit/>
          </a:bodyPr>
          <a:lstStyle/>
          <a:p>
            <a:pPr algn="ctr" eaLnBrk="0" hangingPunct="0"/>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a:t>
            </a: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Revelation 6-18</a:t>
            </a:r>
            <a:endPar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4" name="Rectangle 3"/>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5"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8" name="Rectangle 7"/>
          <p:cNvSpPr/>
          <p:nvPr/>
        </p:nvSpPr>
        <p:spPr>
          <a:xfrm>
            <a:off x="3733800" y="2209800"/>
            <a:ext cx="4800600" cy="3046988"/>
          </a:xfrm>
          <a:prstGeom prst="rect">
            <a:avLst/>
          </a:prstGeom>
        </p:spPr>
        <p:txBody>
          <a:bodyPr wrap="square">
            <a:spAutoFit/>
          </a:bodyPr>
          <a:lstStyle/>
          <a:p>
            <a:pPr algn="ctr"/>
            <a:r>
              <a:rPr lang="en-US" sz="3200" b="1" dirty="0" smtClean="0">
                <a:latin typeface="Berlin Sans FB Demi" pitchFamily="34" charset="0"/>
              </a:rPr>
              <a:t>Revelation 22:10 (NKJV) </a:t>
            </a:r>
            <a:r>
              <a:rPr lang="en-US" sz="3200" dirty="0" smtClean="0">
                <a:latin typeface="Californian FB" pitchFamily="18" charset="0"/>
              </a:rPr>
              <a:t/>
            </a:r>
            <a:br>
              <a:rPr lang="en-US" sz="3200" dirty="0" smtClean="0">
                <a:latin typeface="Californian FB" pitchFamily="18" charset="0"/>
              </a:rPr>
            </a:br>
            <a:endParaRPr lang="en-US" sz="3200" dirty="0" smtClean="0">
              <a:latin typeface="Californian FB" pitchFamily="18" charset="0"/>
            </a:endParaRPr>
          </a:p>
          <a:p>
            <a:pPr algn="ctr"/>
            <a:r>
              <a:rPr lang="en-US" sz="3200" baseline="30000" dirty="0" smtClean="0">
                <a:latin typeface="Californian FB" pitchFamily="18" charset="0"/>
              </a:rPr>
              <a:t>10 </a:t>
            </a:r>
            <a:r>
              <a:rPr lang="en-US" sz="3200" dirty="0" smtClean="0">
                <a:latin typeface="Californian FB" pitchFamily="18" charset="0"/>
              </a:rPr>
              <a:t>And he said to me, "Do not seal the words of the prophecy of this book, </a:t>
            </a:r>
            <a:r>
              <a:rPr lang="en-US" sz="3200" b="1" u="sng" dirty="0" smtClean="0">
                <a:latin typeface="Californian FB" pitchFamily="18" charset="0"/>
              </a:rPr>
              <a:t>for the time is at hand</a:t>
            </a:r>
            <a:r>
              <a:rPr lang="en-US" sz="3200" dirty="0" smtClean="0">
                <a:latin typeface="Californian FB" pitchFamily="18" charset="0"/>
              </a:rPr>
              <a:t>. </a:t>
            </a:r>
            <a:endParaRPr lang="en-US" sz="3200" dirty="0">
              <a:latin typeface="Californian FB" pitchFamily="18" charset="0"/>
            </a:endParaRPr>
          </a:p>
        </p:txBody>
      </p:sp>
      <p:sp>
        <p:nvSpPr>
          <p:cNvPr id="9" name="TextBox 8"/>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“Time Is At Hand”</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41</a:t>
            </a:fld>
            <a:endParaRPr lang="en-US"/>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523220"/>
          </a:xfrm>
          <a:prstGeom prst="rect">
            <a:avLst/>
          </a:prstGeom>
        </p:spPr>
        <p:txBody>
          <a:bodyPr wrap="square">
            <a:spAutoFit/>
          </a:bodyPr>
          <a:lstStyle/>
          <a:p>
            <a:pPr algn="ctr" eaLnBrk="0" hangingPunct="0"/>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a:t>
            </a: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Revelation 6-18</a:t>
            </a:r>
            <a:endPar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4" name="Rectangle 3"/>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5"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7" name="TextBox 6"/>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“Tribulation - THEN”</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8" name="Rectangle 7"/>
          <p:cNvSpPr/>
          <p:nvPr/>
        </p:nvSpPr>
        <p:spPr>
          <a:xfrm>
            <a:off x="3733800" y="2209800"/>
            <a:ext cx="4800600" cy="3539430"/>
          </a:xfrm>
          <a:prstGeom prst="rect">
            <a:avLst/>
          </a:prstGeom>
        </p:spPr>
        <p:txBody>
          <a:bodyPr wrap="square">
            <a:spAutoFit/>
          </a:bodyPr>
          <a:lstStyle/>
          <a:p>
            <a:pPr algn="ctr"/>
            <a:r>
              <a:rPr lang="en-US" sz="2800" b="1" dirty="0" smtClean="0">
                <a:latin typeface="Berlin Sans FB Demi" pitchFamily="34" charset="0"/>
              </a:rPr>
              <a:t>Revelation 1:9 (NKJV) </a:t>
            </a:r>
            <a:r>
              <a:rPr lang="en-US" sz="2800" dirty="0" smtClean="0">
                <a:latin typeface="Californian FB" pitchFamily="18" charset="0"/>
              </a:rPr>
              <a:t/>
            </a:r>
            <a:br>
              <a:rPr lang="en-US" sz="2800" dirty="0" smtClean="0">
                <a:latin typeface="Californian FB" pitchFamily="18" charset="0"/>
              </a:rPr>
            </a:br>
            <a:r>
              <a:rPr lang="en-US" sz="2800" baseline="30000" dirty="0" smtClean="0">
                <a:latin typeface="Californian FB" pitchFamily="18" charset="0"/>
              </a:rPr>
              <a:t>9 </a:t>
            </a:r>
            <a:r>
              <a:rPr lang="en-US" sz="2800" dirty="0" smtClean="0">
                <a:latin typeface="Californian FB" pitchFamily="18" charset="0"/>
              </a:rPr>
              <a:t>I, John, both your brother and companion </a:t>
            </a:r>
            <a:r>
              <a:rPr lang="en-US" sz="2800" b="1" u="sng" dirty="0" smtClean="0">
                <a:latin typeface="Californian FB" pitchFamily="18" charset="0"/>
              </a:rPr>
              <a:t>in the tribulation </a:t>
            </a:r>
            <a:r>
              <a:rPr lang="en-US" sz="2800" dirty="0" smtClean="0">
                <a:latin typeface="Californian FB" pitchFamily="18" charset="0"/>
              </a:rPr>
              <a:t>and kingdom and patience of Jesus Christ, was on the island that is called Patmos for the word of God and for the testimony of Jesus Christ. </a:t>
            </a:r>
            <a:endParaRPr lang="en-US" sz="2800" dirty="0">
              <a:latin typeface="Californian FB"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42</a:t>
            </a:fld>
            <a:endParaRPr lang="en-US"/>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flipH="1">
            <a:off x="76200" y="1523999"/>
            <a:ext cx="3429000" cy="522514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4" name="TextBox 13"/>
          <p:cNvSpPr txBox="1"/>
          <p:nvPr/>
        </p:nvSpPr>
        <p:spPr>
          <a:xfrm>
            <a:off x="381000" y="2209800"/>
            <a:ext cx="198120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rPr>
              <a:t>“Tribulation - THEN”</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Californian FB" pitchFamily="18" charset="0"/>
            </a:endParaRPr>
          </a:p>
        </p:txBody>
      </p:sp>
      <p:sp>
        <p:nvSpPr>
          <p:cNvPr id="3" name="Rectangle 2"/>
          <p:cNvSpPr/>
          <p:nvPr/>
        </p:nvSpPr>
        <p:spPr>
          <a:xfrm>
            <a:off x="0" y="685800"/>
            <a:ext cx="9144000" cy="523220"/>
          </a:xfrm>
          <a:prstGeom prst="rect">
            <a:avLst/>
          </a:prstGeom>
        </p:spPr>
        <p:txBody>
          <a:bodyPr wrap="square">
            <a:spAutoFit/>
          </a:bodyPr>
          <a:lstStyle/>
          <a:p>
            <a:pPr algn="ctr" eaLnBrk="0" hangingPunct="0"/>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The Great Tribulation of </a:t>
            </a: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Revelation 6-18</a:t>
            </a:r>
            <a:endPar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4" name="Rectangle 3"/>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10" name="Rectangle 9"/>
          <p:cNvSpPr/>
          <p:nvPr/>
        </p:nvSpPr>
        <p:spPr>
          <a:xfrm>
            <a:off x="1752600" y="1371600"/>
            <a:ext cx="7162800" cy="5201424"/>
          </a:xfrm>
          <a:prstGeom prst="rect">
            <a:avLst/>
          </a:prstGeom>
          <a:solidFill>
            <a:schemeClr val="bg2"/>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indent="-457200">
              <a:spcBef>
                <a:spcPts val="600"/>
              </a:spcBef>
            </a:pPr>
            <a:r>
              <a:rPr lang="en-US" sz="2400" dirty="0" smtClean="0">
                <a:latin typeface="Californian FB" pitchFamily="18" charset="0"/>
              </a:rPr>
              <a:t>1. Written PRIMARILY for the encouragement and edification of Christians living in his own time.</a:t>
            </a:r>
          </a:p>
          <a:p>
            <a:pPr marL="457200" indent="-457200">
              <a:spcBef>
                <a:spcPts val="600"/>
              </a:spcBef>
            </a:pPr>
            <a:r>
              <a:rPr lang="en-US" sz="2400" dirty="0" smtClean="0">
                <a:latin typeface="Californian FB" pitchFamily="18" charset="0"/>
              </a:rPr>
              <a:t>2. Written largely in symbolic language,  . . .  must strive to be certain interpretation agrees with the context of the book AS WELL as with the rest of the Bible!</a:t>
            </a:r>
          </a:p>
          <a:p>
            <a:pPr marL="457200" indent="-457200">
              <a:spcBef>
                <a:spcPts val="600"/>
              </a:spcBef>
            </a:pPr>
            <a:r>
              <a:rPr lang="en-US" sz="2400" dirty="0" smtClean="0">
                <a:latin typeface="Californian FB" pitchFamily="18" charset="0"/>
              </a:rPr>
              <a:t>3. Uses Old Testament terminology with New Testament meaning . . . .over 400 allusions to the Old Testament are made in Revelation.</a:t>
            </a:r>
          </a:p>
          <a:p>
            <a:pPr marL="457200" indent="-457200">
              <a:spcBef>
                <a:spcPts val="600"/>
              </a:spcBef>
            </a:pPr>
            <a:r>
              <a:rPr lang="en-US" sz="2400" dirty="0" smtClean="0">
                <a:latin typeface="Californian FB" pitchFamily="18" charset="0"/>
              </a:rPr>
              <a:t>4. Must seek to grasp the vision or series of visions as a whole without pressing the details of each symbol.</a:t>
            </a:r>
          </a:p>
          <a:p>
            <a:pPr marL="457200" indent="-457200">
              <a:spcBef>
                <a:spcPts val="600"/>
              </a:spcBef>
            </a:pPr>
            <a:r>
              <a:rPr lang="en-US" sz="2400" dirty="0" smtClean="0">
                <a:latin typeface="Californian FB" pitchFamily="18" charset="0"/>
              </a:rPr>
              <a:t>5. Understand the difficult passages in the light of clearer passages. Make all interpretations consistent with the teaching of the whole Bible.</a:t>
            </a:r>
            <a:endParaRPr lang="en-US" sz="2400" dirty="0">
              <a:latin typeface="Californian FB" pitchFamily="18" charset="0"/>
            </a:endParaRPr>
          </a:p>
        </p:txBody>
      </p:sp>
      <p:sp>
        <p:nvSpPr>
          <p:cNvPr id="11" name="Date Placeholder 10"/>
          <p:cNvSpPr>
            <a:spLocks noGrp="1"/>
          </p:cNvSpPr>
          <p:nvPr>
            <p:ph type="dt" sz="half" idx="10"/>
          </p:nvPr>
        </p:nvSpPr>
        <p:spPr/>
        <p:txBody>
          <a:bodyPr/>
          <a:lstStyle/>
          <a:p>
            <a:r>
              <a:rPr lang="en-US" smtClean="0"/>
              <a:t>Don McClain</a:t>
            </a:r>
            <a:endParaRPr lang="en-US"/>
          </a:p>
        </p:txBody>
      </p:sp>
      <p:sp>
        <p:nvSpPr>
          <p:cNvPr id="13" name="Footer Placeholder 12"/>
          <p:cNvSpPr>
            <a:spLocks noGrp="1"/>
          </p:cNvSpPr>
          <p:nvPr>
            <p:ph type="ftr" sz="quarter" idx="11"/>
          </p:nvPr>
        </p:nvSpPr>
        <p:spPr/>
        <p:txBody>
          <a:bodyPr/>
          <a:lstStyle/>
          <a:p>
            <a:r>
              <a:rPr lang="en-US" smtClean="0"/>
              <a:t>W. 65th St church of Christ / November 11, 2007</a:t>
            </a:r>
            <a:endParaRPr lang="en-US"/>
          </a:p>
        </p:txBody>
      </p:sp>
      <p:sp>
        <p:nvSpPr>
          <p:cNvPr id="12" name="Slide Number Placeholder 11"/>
          <p:cNvSpPr>
            <a:spLocks noGrp="1"/>
          </p:cNvSpPr>
          <p:nvPr>
            <p:ph type="sldNum" sz="quarter" idx="12"/>
          </p:nvPr>
        </p:nvSpPr>
        <p:spPr/>
        <p:txBody>
          <a:bodyPr/>
          <a:lstStyle/>
          <a:p>
            <a:fld id="{DAC66A8E-248A-456F-A86A-FE21BD86ECBC}" type="slidenum">
              <a:rPr lang="en-US" smtClean="0"/>
              <a:pPr/>
              <a:t>43</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Tribulation Force, Left Behind Series #2, Hardcover"/>
          <p:cNvPicPr>
            <a:picLocks noChangeAspect="1" noChangeArrowheads="1"/>
          </p:cNvPicPr>
          <p:nvPr/>
        </p:nvPicPr>
        <p:blipFill>
          <a:blip r:embed="rId3"/>
          <a:srcRect/>
          <a:stretch>
            <a:fillRect/>
          </a:stretch>
        </p:blipFill>
        <p:spPr bwMode="auto">
          <a:xfrm>
            <a:off x="304800" y="990600"/>
            <a:ext cx="3581400" cy="5563472"/>
          </a:xfrm>
          <a:prstGeom prst="rect">
            <a:avLst/>
          </a:prstGeom>
          <a:ln>
            <a:noFill/>
          </a:ln>
          <a:effectLst>
            <a:outerShdw blurRad="76200" dir="13500000" sy="23000" kx="1200000" algn="br" rotWithShape="0">
              <a:prstClr val="black">
                <a:alpha val="20000"/>
              </a:prst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Explosion 2 4"/>
          <p:cNvSpPr/>
          <p:nvPr/>
        </p:nvSpPr>
        <p:spPr>
          <a:xfrm>
            <a:off x="228600" y="1981200"/>
            <a:ext cx="4876800" cy="3505200"/>
          </a:xfrm>
          <a:prstGeom prst="irregularSeal2">
            <a:avLst/>
          </a:prstGeom>
          <a:solidFill>
            <a:schemeClr val="accent4"/>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dirty="0" smtClean="0">
                <a:ln w="18415" cmpd="sng">
                  <a:solidFill>
                    <a:sysClr val="windowText" lastClr="000000"/>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NO!!</a:t>
            </a:r>
            <a:endParaRPr lang="en-US" sz="6000" dirty="0">
              <a:ln w="18415" cmpd="sng">
                <a:solidFill>
                  <a:sysClr val="windowText" lastClr="000000"/>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6" name="TextBox 5"/>
          <p:cNvSpPr txBox="1"/>
          <p:nvPr/>
        </p:nvSpPr>
        <p:spPr>
          <a:xfrm>
            <a:off x="3429000" y="76200"/>
            <a:ext cx="5715000" cy="6555641"/>
          </a:xfrm>
          <a:prstGeom prst="rect">
            <a:avLst/>
          </a:prstGeom>
          <a:noFill/>
        </p:spPr>
        <p:txBody>
          <a:bodyPr wrap="square" rtlCol="0">
            <a:spAutoFit/>
          </a:bodyPr>
          <a:lstStyle/>
          <a:p>
            <a:pPr algn="ctr"/>
            <a:r>
              <a:rPr lang="en-US" sz="6000" b="1" dirty="0" smtClean="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Should We Be Looking For A Future “</a:t>
            </a:r>
            <a:r>
              <a:rPr lang="en-US" sz="6000" b="1" dirty="0" smtClean="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GREAT Tribulation”</a:t>
            </a:r>
          </a:p>
          <a:p>
            <a:pPr algn="ctr"/>
            <a:r>
              <a:rPr lang="en-US" sz="6000" b="1" dirty="0" smtClean="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On Earth?</a:t>
            </a:r>
            <a:endParaRPr lang="en-US" sz="6000" b="1" dirty="0">
              <a:ln w="1905">
                <a:solidFill>
                  <a:sysClr val="windowText" lastClr="000000"/>
                </a:solidFill>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9" name="Footer Placeholder 8"/>
          <p:cNvSpPr>
            <a:spLocks noGrp="1"/>
          </p:cNvSpPr>
          <p:nvPr>
            <p:ph type="ftr" sz="quarter" idx="11"/>
          </p:nvPr>
        </p:nvSpPr>
        <p:spPr/>
        <p:txBody>
          <a:bodyPr/>
          <a:lstStyle/>
          <a:p>
            <a:r>
              <a:rPr lang="en-US" smtClean="0"/>
              <a:t>W. 65th St church of Christ / November 11, 2007</a:t>
            </a:r>
            <a:endParaRPr lang="en-US"/>
          </a:p>
        </p:txBody>
      </p:sp>
      <p:sp>
        <p:nvSpPr>
          <p:cNvPr id="8" name="Slide Number Placeholder 7"/>
          <p:cNvSpPr>
            <a:spLocks noGrp="1"/>
          </p:cNvSpPr>
          <p:nvPr>
            <p:ph type="sldNum" sz="quarter" idx="12"/>
          </p:nvPr>
        </p:nvSpPr>
        <p:spPr/>
        <p:txBody>
          <a:bodyPr/>
          <a:lstStyle/>
          <a:p>
            <a:fld id="{DAC66A8E-248A-456F-A86A-FE21BD86ECBC}" type="slidenum">
              <a:rPr lang="en-US" smtClean="0"/>
              <a:pPr/>
              <a:t>44</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Don McClain</a:t>
            </a:r>
            <a:endParaRPr lang="en-US"/>
          </a:p>
        </p:txBody>
      </p:sp>
      <p:sp>
        <p:nvSpPr>
          <p:cNvPr id="9" name="Footer Placeholder 4"/>
          <p:cNvSpPr>
            <a:spLocks noGrp="1"/>
          </p:cNvSpPr>
          <p:nvPr>
            <p:ph type="ftr" sz="quarter" idx="11"/>
          </p:nvPr>
        </p:nvSpPr>
        <p:spPr/>
        <p:txBody>
          <a:bodyPr/>
          <a:lstStyle/>
          <a:p>
            <a:r>
              <a:rPr lang="en-US" smtClean="0"/>
              <a:t>W. 65th St church of Christ / November 11, 2007</a:t>
            </a:r>
            <a:endParaRPr lang="en-US"/>
          </a:p>
        </p:txBody>
      </p:sp>
      <p:sp>
        <p:nvSpPr>
          <p:cNvPr id="7" name="Slide Number Placeholder 6"/>
          <p:cNvSpPr>
            <a:spLocks noGrp="1"/>
          </p:cNvSpPr>
          <p:nvPr>
            <p:ph type="sldNum" sz="quarter" idx="12"/>
          </p:nvPr>
        </p:nvSpPr>
        <p:spPr/>
        <p:txBody>
          <a:bodyPr/>
          <a:lstStyle/>
          <a:p>
            <a:fld id="{DAC66A8E-248A-456F-A86A-FE21BD86ECBC}" type="slidenum">
              <a:rPr lang="en-US" smtClean="0"/>
              <a:pPr/>
              <a:t>45</a:t>
            </a:fld>
            <a:endParaRPr lang="en-US"/>
          </a:p>
        </p:txBody>
      </p:sp>
      <p:sp>
        <p:nvSpPr>
          <p:cNvPr id="10" name="Rectangle 9"/>
          <p:cNvSpPr/>
          <p:nvPr/>
        </p:nvSpPr>
        <p:spPr>
          <a:xfrm>
            <a:off x="0" y="0"/>
            <a:ext cx="9144000" cy="1754326"/>
          </a:xfrm>
          <a:prstGeom prst="rect">
            <a:avLst/>
          </a:prstGeom>
        </p:spPr>
        <p:txBody>
          <a:bodyPr wrap="square">
            <a:spAutoFit/>
          </a:bodyPr>
          <a:lstStyle/>
          <a:p>
            <a:pPr lvl="0" algn="ctr"/>
            <a:r>
              <a:rPr lang="en-US" sz="54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54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11" name="Rectangle 10"/>
          <p:cNvSpPr/>
          <p:nvPr/>
        </p:nvSpPr>
        <p:spPr>
          <a:xfrm>
            <a:off x="228600" y="1905000"/>
            <a:ext cx="4876800" cy="4247317"/>
          </a:xfrm>
          <a:prstGeom prst="rect">
            <a:avLst/>
          </a:prstGeom>
          <a:solidFill>
            <a:schemeClr val="accent4"/>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a:r>
              <a:rPr lang="en-US" sz="5400" dirty="0" smtClean="0">
                <a:ln w="18415" cmpd="sng">
                  <a:solidFill>
                    <a:sysClr val="windowText" lastClr="000000"/>
                  </a:solidFill>
                  <a:prstDash val="solid"/>
                </a:ln>
                <a:solidFill>
                  <a:schemeClr val="bg1"/>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Proposed Proof Text:</a:t>
            </a:r>
          </a:p>
          <a:p>
            <a:pPr algn="ctr"/>
            <a:r>
              <a:rPr lang="en-US" sz="5400" dirty="0" smtClean="0">
                <a:ln w="18415" cmpd="sng">
                  <a:solidFill>
                    <a:schemeClr val="tx1"/>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mj-lt"/>
              </a:rPr>
              <a:t>Daniel 9:27</a:t>
            </a:r>
          </a:p>
          <a:p>
            <a:pPr algn="ctr"/>
            <a:r>
              <a:rPr lang="en-US" sz="5400" dirty="0" smtClean="0">
                <a:ln w="18415" cmpd="sng">
                  <a:solidFill>
                    <a:schemeClr val="tx1"/>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mj-lt"/>
              </a:rPr>
              <a:t>Matthew 24</a:t>
            </a:r>
          </a:p>
          <a:p>
            <a:pPr algn="ctr"/>
            <a:r>
              <a:rPr lang="en-US" sz="5400" dirty="0" smtClean="0">
                <a:ln w="18415" cmpd="sng">
                  <a:solidFill>
                    <a:schemeClr val="tx1"/>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mj-lt"/>
              </a:rPr>
              <a:t>Revelation 6-18</a:t>
            </a:r>
          </a:p>
        </p:txBody>
      </p:sp>
      <p:sp>
        <p:nvSpPr>
          <p:cNvPr id="12" name="TextBox 11"/>
          <p:cNvSpPr txBox="1"/>
          <p:nvPr/>
        </p:nvSpPr>
        <p:spPr>
          <a:xfrm>
            <a:off x="4800600" y="1676400"/>
            <a:ext cx="3886200" cy="48320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chemeClr val="tx1"/>
                  </a:solidFill>
                </a:ln>
                <a:effectLst>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These Passages Do Not Teach A Future Period of “Great Tribulation” On The Earth!</a:t>
            </a:r>
            <a:endParaRPr lang="en-US" sz="4400" b="1" dirty="0">
              <a:ln w="11430">
                <a:solidFill>
                  <a:schemeClr val="tx1"/>
                </a:solidFill>
              </a:ln>
              <a:effectLst>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Don McClain</a:t>
            </a:r>
            <a:endParaRPr lang="en-US"/>
          </a:p>
        </p:txBody>
      </p:sp>
      <p:sp>
        <p:nvSpPr>
          <p:cNvPr id="9" name="Footer Placeholder 4"/>
          <p:cNvSpPr>
            <a:spLocks noGrp="1"/>
          </p:cNvSpPr>
          <p:nvPr>
            <p:ph type="ftr" sz="quarter" idx="11"/>
          </p:nvPr>
        </p:nvSpPr>
        <p:spPr/>
        <p:txBody>
          <a:bodyPr/>
          <a:lstStyle/>
          <a:p>
            <a:r>
              <a:rPr lang="en-US" smtClean="0"/>
              <a:t>W. 65th St church of Christ / November 11, 2007</a:t>
            </a:r>
            <a:endParaRPr lang="en-US"/>
          </a:p>
        </p:txBody>
      </p:sp>
      <p:sp>
        <p:nvSpPr>
          <p:cNvPr id="14" name="Slide Number Placeholder 13"/>
          <p:cNvSpPr>
            <a:spLocks noGrp="1"/>
          </p:cNvSpPr>
          <p:nvPr>
            <p:ph type="sldNum" sz="quarter" idx="12"/>
          </p:nvPr>
        </p:nvSpPr>
        <p:spPr/>
        <p:txBody>
          <a:bodyPr/>
          <a:lstStyle/>
          <a:p>
            <a:fld id="{DAC66A8E-248A-456F-A86A-FE21BD86ECBC}" type="slidenum">
              <a:rPr lang="en-US" smtClean="0"/>
              <a:pPr/>
              <a:t>46</a:t>
            </a:fld>
            <a:endParaRPr lang="en-US"/>
          </a:p>
        </p:txBody>
      </p:sp>
      <p:sp>
        <p:nvSpPr>
          <p:cNvPr id="10" name="Rectangle 9"/>
          <p:cNvSpPr/>
          <p:nvPr/>
        </p:nvSpPr>
        <p:spPr>
          <a:xfrm>
            <a:off x="0" y="0"/>
            <a:ext cx="9144000" cy="1754326"/>
          </a:xfrm>
          <a:prstGeom prst="rect">
            <a:avLst/>
          </a:prstGeom>
        </p:spPr>
        <p:txBody>
          <a:bodyPr wrap="square">
            <a:spAutoFit/>
          </a:bodyPr>
          <a:lstStyle/>
          <a:p>
            <a:pPr lvl="0" algn="ctr"/>
            <a:r>
              <a:rPr lang="en-US" sz="54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54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12" name="TextBox 11"/>
          <p:cNvSpPr txBox="1"/>
          <p:nvPr/>
        </p:nvSpPr>
        <p:spPr>
          <a:xfrm>
            <a:off x="152400" y="1600200"/>
            <a:ext cx="3124200" cy="452431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tx1"/>
                  </a:solidFill>
                </a:ln>
                <a:effectLst>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Bible Does Teach That Those Who Do Not Obey The Gospel Will Suffer Great Tribulation!!</a:t>
            </a:r>
            <a:endParaRPr lang="en-US" sz="3600" b="1" dirty="0">
              <a:ln w="11430">
                <a:solidFill>
                  <a:schemeClr val="tx1"/>
                </a:solidFill>
              </a:ln>
              <a:effectLst>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7" name="Picture 28"/>
          <p:cNvPicPr>
            <a:picLocks noChangeAspect="1" noChangeArrowheads="1"/>
          </p:cNvPicPr>
          <p:nvPr/>
        </p:nvPicPr>
        <p:blipFill>
          <a:blip r:embed="rId3"/>
          <a:srcRect/>
          <a:stretch>
            <a:fillRect/>
          </a:stretch>
        </p:blipFill>
        <p:spPr bwMode="auto">
          <a:xfrm>
            <a:off x="2971800" y="1371600"/>
            <a:ext cx="6172200" cy="5257800"/>
          </a:xfrm>
          <a:prstGeom prst="rect">
            <a:avLst/>
          </a:prstGeom>
          <a:noFill/>
          <a:ln w="9525">
            <a:noFill/>
            <a:miter lim="800000"/>
            <a:headEnd/>
            <a:tailEnd/>
          </a:ln>
          <a:effectLst/>
        </p:spPr>
      </p:pic>
      <p:sp>
        <p:nvSpPr>
          <p:cNvPr id="13" name="Rectangle 12"/>
          <p:cNvSpPr/>
          <p:nvPr/>
        </p:nvSpPr>
        <p:spPr>
          <a:xfrm>
            <a:off x="3581400" y="1813679"/>
            <a:ext cx="4953000" cy="3785652"/>
          </a:xfrm>
          <a:prstGeom prst="rect">
            <a:avLst/>
          </a:prstGeom>
        </p:spPr>
        <p:txBody>
          <a:bodyPr wrap="square">
            <a:spAutoFit/>
          </a:bodyPr>
          <a:lstStyle/>
          <a:p>
            <a:pPr algn="ctr"/>
            <a:r>
              <a:rPr lang="en-US" sz="2000" b="1" dirty="0" smtClean="0">
                <a:latin typeface="Berlin Sans FB Demi" pitchFamily="34" charset="0"/>
              </a:rPr>
              <a:t>2 Thessalonians 1:6-9 (NKJV) </a:t>
            </a:r>
            <a:r>
              <a:rPr lang="en-US" sz="2000" dirty="0" smtClean="0">
                <a:latin typeface="Californian FB" pitchFamily="18" charset="0"/>
              </a:rPr>
              <a:t/>
            </a:r>
            <a:br>
              <a:rPr lang="en-US" sz="2000" dirty="0" smtClean="0">
                <a:latin typeface="Californian FB" pitchFamily="18" charset="0"/>
              </a:rPr>
            </a:br>
            <a:r>
              <a:rPr lang="en-US" sz="2000" baseline="30000" dirty="0" smtClean="0">
                <a:latin typeface="Californian FB" pitchFamily="18" charset="0"/>
              </a:rPr>
              <a:t>6 </a:t>
            </a:r>
            <a:r>
              <a:rPr lang="en-US" sz="2000" dirty="0" smtClean="0">
                <a:latin typeface="Californian FB" pitchFamily="18" charset="0"/>
              </a:rPr>
              <a:t>since </a:t>
            </a:r>
            <a:r>
              <a:rPr lang="en-US" sz="2000" i="1" dirty="0" smtClean="0">
                <a:latin typeface="Californian FB" pitchFamily="18" charset="0"/>
              </a:rPr>
              <a:t>it is</a:t>
            </a:r>
            <a:r>
              <a:rPr lang="en-US" sz="2000" dirty="0" smtClean="0">
                <a:latin typeface="Californian FB" pitchFamily="18" charset="0"/>
              </a:rPr>
              <a:t> a righteous thing with God to </a:t>
            </a:r>
            <a:r>
              <a:rPr lang="en-US" sz="2000" b="1" u="sng" dirty="0" smtClean="0">
                <a:latin typeface="Californian FB" pitchFamily="18" charset="0"/>
              </a:rPr>
              <a:t>repay with tribulation </a:t>
            </a:r>
            <a:r>
              <a:rPr lang="en-US" sz="2000" dirty="0" smtClean="0">
                <a:latin typeface="Californian FB" pitchFamily="18" charset="0"/>
              </a:rPr>
              <a:t>those who trouble you, </a:t>
            </a:r>
            <a:r>
              <a:rPr lang="en-US" sz="2000" dirty="0" smtClean="0">
                <a:latin typeface="Californian FB" pitchFamily="18" charset="0"/>
              </a:rPr>
              <a:t> </a:t>
            </a:r>
            <a:r>
              <a:rPr lang="en-US" sz="2000" baseline="30000" dirty="0" smtClean="0">
                <a:latin typeface="Californian FB" pitchFamily="18" charset="0"/>
              </a:rPr>
              <a:t>7 </a:t>
            </a:r>
            <a:r>
              <a:rPr lang="en-US" sz="2000" dirty="0" smtClean="0">
                <a:latin typeface="Californian FB" pitchFamily="18" charset="0"/>
              </a:rPr>
              <a:t>and to </a:t>
            </a:r>
            <a:r>
              <a:rPr lang="en-US" sz="2000" i="1" dirty="0" smtClean="0">
                <a:latin typeface="Californian FB" pitchFamily="18" charset="0"/>
              </a:rPr>
              <a:t>give</a:t>
            </a:r>
            <a:r>
              <a:rPr lang="en-US" sz="2000" dirty="0" smtClean="0">
                <a:latin typeface="Californian FB" pitchFamily="18" charset="0"/>
              </a:rPr>
              <a:t> you who are troubled rest with us when the Lord Jesus is revealed from heaven with His mighty angels, </a:t>
            </a:r>
            <a:r>
              <a:rPr lang="en-US" sz="2000" dirty="0" smtClean="0">
                <a:latin typeface="Californian FB" pitchFamily="18" charset="0"/>
              </a:rPr>
              <a:t> </a:t>
            </a:r>
            <a:r>
              <a:rPr lang="en-US" sz="2000" baseline="30000" dirty="0" smtClean="0">
                <a:latin typeface="Californian FB" pitchFamily="18" charset="0"/>
              </a:rPr>
              <a:t>8 </a:t>
            </a:r>
            <a:r>
              <a:rPr lang="en-US" sz="2000" b="1" u="sng" dirty="0" smtClean="0">
                <a:latin typeface="Californian FB" pitchFamily="18" charset="0"/>
              </a:rPr>
              <a:t>in flaming fire</a:t>
            </a:r>
            <a:r>
              <a:rPr lang="en-US" sz="2000" dirty="0" smtClean="0">
                <a:latin typeface="Californian FB" pitchFamily="18" charset="0"/>
              </a:rPr>
              <a:t> taking vengeance on those who do not know God, and on those who do not obey the gospel of our Lord Jesus Christ. </a:t>
            </a:r>
            <a:r>
              <a:rPr lang="en-US" sz="2000" dirty="0" smtClean="0">
                <a:latin typeface="Californian FB" pitchFamily="18" charset="0"/>
              </a:rPr>
              <a:t> </a:t>
            </a:r>
            <a:r>
              <a:rPr lang="en-US" sz="2000" baseline="30000" dirty="0" smtClean="0">
                <a:latin typeface="Californian FB" pitchFamily="18" charset="0"/>
              </a:rPr>
              <a:t>9 </a:t>
            </a:r>
            <a:r>
              <a:rPr lang="en-US" sz="2000" dirty="0" smtClean="0">
                <a:latin typeface="Californian FB" pitchFamily="18" charset="0"/>
              </a:rPr>
              <a:t>These shall be </a:t>
            </a:r>
            <a:r>
              <a:rPr lang="en-US" sz="2000" b="1" u="sng" dirty="0" smtClean="0">
                <a:latin typeface="Californian FB" pitchFamily="18" charset="0"/>
              </a:rPr>
              <a:t>punished with everlasting destruction </a:t>
            </a:r>
            <a:r>
              <a:rPr lang="en-US" sz="2000" dirty="0" smtClean="0">
                <a:latin typeface="Californian FB" pitchFamily="18" charset="0"/>
              </a:rPr>
              <a:t>from the presence of the Lord and from the glory of His power, </a:t>
            </a:r>
            <a:endParaRPr lang="en-US" sz="2000" dirty="0">
              <a:latin typeface="Californian FB"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November 11,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47</a:t>
            </a:fld>
            <a:endParaRPr lang="en-US"/>
          </a:p>
        </p:txBody>
      </p:sp>
      <p:sp>
        <p:nvSpPr>
          <p:cNvPr id="7" name="Rectangle 6"/>
          <p:cNvSpPr/>
          <p:nvPr/>
        </p:nvSpPr>
        <p:spPr>
          <a:xfrm>
            <a:off x="0" y="0"/>
            <a:ext cx="9144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228600" y="1371600"/>
            <a:ext cx="4572000" cy="5257800"/>
          </a:xfrm>
          <a:prstGeom prst="round2Diag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www.countdown.org/armageddon/panels/titleback.jpg"/>
          <p:cNvPicPr>
            <a:picLocks noChangeAspect="1" noChangeArrowheads="1"/>
          </p:cNvPicPr>
          <p:nvPr/>
        </p:nvPicPr>
        <p:blipFill>
          <a:blip r:embed="rId3"/>
          <a:srcRect/>
          <a:stretch>
            <a:fillRect/>
          </a:stretch>
        </p:blipFill>
        <p:spPr bwMode="auto">
          <a:xfrm>
            <a:off x="0" y="0"/>
            <a:ext cx="9144000" cy="1143000"/>
          </a:xfrm>
          <a:prstGeom prst="rect">
            <a:avLst/>
          </a:prstGeom>
          <a:noFill/>
        </p:spPr>
      </p:pic>
      <p:pic>
        <p:nvPicPr>
          <p:cNvPr id="15386" name="Picture 26" descr="http://www.countdown.org/common/commonredbullet.gif"/>
          <p:cNvPicPr>
            <a:picLocks noChangeAspect="1" noChangeArrowheads="1"/>
          </p:cNvPicPr>
          <p:nvPr/>
        </p:nvPicPr>
        <p:blipFill>
          <a:blip r:embed="rId4"/>
          <a:srcRect/>
          <a:stretch>
            <a:fillRect/>
          </a:stretch>
        </p:blipFill>
        <p:spPr bwMode="auto">
          <a:xfrm>
            <a:off x="119063" y="-1069975"/>
            <a:ext cx="104775" cy="123825"/>
          </a:xfrm>
          <a:prstGeom prst="rect">
            <a:avLst/>
          </a:prstGeom>
          <a:noFill/>
        </p:spPr>
      </p:pic>
      <p:pic>
        <p:nvPicPr>
          <p:cNvPr id="15387" name="Picture 27" descr="http://www.countdown.org/common/commonredbullet.gif"/>
          <p:cNvPicPr>
            <a:picLocks noChangeAspect="1" noChangeArrowheads="1"/>
          </p:cNvPicPr>
          <p:nvPr/>
        </p:nvPicPr>
        <p:blipFill>
          <a:blip r:embed="rId4"/>
          <a:srcRect/>
          <a:stretch>
            <a:fillRect/>
          </a:stretch>
        </p:blipFill>
        <p:spPr bwMode="auto">
          <a:xfrm>
            <a:off x="119063" y="-963613"/>
            <a:ext cx="104775" cy="123825"/>
          </a:xfrm>
          <a:prstGeom prst="rect">
            <a:avLst/>
          </a:prstGeom>
          <a:noFill/>
        </p:spPr>
      </p:pic>
      <p:pic>
        <p:nvPicPr>
          <p:cNvPr id="15388" name="Picture 28" descr="http://www.countdown.org/common/commonredbullet.gif"/>
          <p:cNvPicPr>
            <a:picLocks noChangeAspect="1" noChangeArrowheads="1"/>
          </p:cNvPicPr>
          <p:nvPr/>
        </p:nvPicPr>
        <p:blipFill>
          <a:blip r:embed="rId4"/>
          <a:srcRect/>
          <a:stretch>
            <a:fillRect/>
          </a:stretch>
        </p:blipFill>
        <p:spPr bwMode="auto">
          <a:xfrm>
            <a:off x="119063" y="125413"/>
            <a:ext cx="104775" cy="123825"/>
          </a:xfrm>
          <a:prstGeom prst="rect">
            <a:avLst/>
          </a:prstGeom>
          <a:noFill/>
        </p:spPr>
      </p:pic>
      <p:pic>
        <p:nvPicPr>
          <p:cNvPr id="15389" name="Picture 29" descr="http://www.countdown.org/common/commonredbullet.gif"/>
          <p:cNvPicPr>
            <a:picLocks noChangeAspect="1" noChangeArrowheads="1"/>
          </p:cNvPicPr>
          <p:nvPr/>
        </p:nvPicPr>
        <p:blipFill>
          <a:blip r:embed="rId4"/>
          <a:srcRect/>
          <a:stretch>
            <a:fillRect/>
          </a:stretch>
        </p:blipFill>
        <p:spPr bwMode="auto">
          <a:xfrm>
            <a:off x="119063" y="293688"/>
            <a:ext cx="104775" cy="123825"/>
          </a:xfrm>
          <a:prstGeom prst="rect">
            <a:avLst/>
          </a:prstGeom>
          <a:noFill/>
        </p:spPr>
      </p:pic>
      <p:pic>
        <p:nvPicPr>
          <p:cNvPr id="15390" name="Picture 30" descr="http://www.countdown.org/common/commonredbullet.gif"/>
          <p:cNvPicPr>
            <a:picLocks noChangeAspect="1" noChangeArrowheads="1"/>
          </p:cNvPicPr>
          <p:nvPr/>
        </p:nvPicPr>
        <p:blipFill>
          <a:blip r:embed="rId4"/>
          <a:srcRect/>
          <a:stretch>
            <a:fillRect/>
          </a:stretch>
        </p:blipFill>
        <p:spPr bwMode="auto">
          <a:xfrm>
            <a:off x="119063" y="461963"/>
            <a:ext cx="104775" cy="123825"/>
          </a:xfrm>
          <a:prstGeom prst="rect">
            <a:avLst/>
          </a:prstGeom>
          <a:noFill/>
        </p:spPr>
      </p:pic>
      <p:pic>
        <p:nvPicPr>
          <p:cNvPr id="15391" name="Picture 31" descr="http://www.countdown.org/common/commonredbullet.gif"/>
          <p:cNvPicPr>
            <a:picLocks noChangeAspect="1" noChangeArrowheads="1"/>
          </p:cNvPicPr>
          <p:nvPr/>
        </p:nvPicPr>
        <p:blipFill>
          <a:blip r:embed="rId4"/>
          <a:srcRect/>
          <a:stretch>
            <a:fillRect/>
          </a:stretch>
        </p:blipFill>
        <p:spPr bwMode="auto">
          <a:xfrm>
            <a:off x="119063" y="568325"/>
            <a:ext cx="104775" cy="123825"/>
          </a:xfrm>
          <a:prstGeom prst="rect">
            <a:avLst/>
          </a:prstGeom>
          <a:noFill/>
        </p:spPr>
      </p:pic>
      <p:pic>
        <p:nvPicPr>
          <p:cNvPr id="15392" name="Picture 32" descr="http://www.countdown.org/common/commonredbullet.gif"/>
          <p:cNvPicPr>
            <a:picLocks noChangeAspect="1" noChangeArrowheads="1"/>
          </p:cNvPicPr>
          <p:nvPr/>
        </p:nvPicPr>
        <p:blipFill>
          <a:blip r:embed="rId4"/>
          <a:srcRect/>
          <a:stretch>
            <a:fillRect/>
          </a:stretch>
        </p:blipFill>
        <p:spPr bwMode="auto">
          <a:xfrm>
            <a:off x="119063" y="674688"/>
            <a:ext cx="104775" cy="123825"/>
          </a:xfrm>
          <a:prstGeom prst="rect">
            <a:avLst/>
          </a:prstGeom>
          <a:noFill/>
        </p:spPr>
      </p:pic>
      <p:pic>
        <p:nvPicPr>
          <p:cNvPr id="15393" name="Picture 33" descr="http://www.countdown.org/common/commonredbullet.gif"/>
          <p:cNvPicPr>
            <a:picLocks noChangeAspect="1" noChangeArrowheads="1"/>
          </p:cNvPicPr>
          <p:nvPr/>
        </p:nvPicPr>
        <p:blipFill>
          <a:blip r:embed="rId4"/>
          <a:srcRect/>
          <a:stretch>
            <a:fillRect/>
          </a:stretch>
        </p:blipFill>
        <p:spPr bwMode="auto">
          <a:xfrm>
            <a:off x="119063" y="781050"/>
            <a:ext cx="104775" cy="123825"/>
          </a:xfrm>
          <a:prstGeom prst="rect">
            <a:avLst/>
          </a:prstGeom>
          <a:noFill/>
        </p:spPr>
      </p:pic>
      <p:pic>
        <p:nvPicPr>
          <p:cNvPr id="12" name="Picture 3"/>
          <p:cNvPicPr>
            <a:picLocks noChangeAspect="1" noChangeArrowheads="1"/>
          </p:cNvPicPr>
          <p:nvPr/>
        </p:nvPicPr>
        <p:blipFill>
          <a:blip r:embed="rId5"/>
          <a:srcRect/>
          <a:stretch>
            <a:fillRect/>
          </a:stretch>
        </p:blipFill>
        <p:spPr bwMode="auto">
          <a:xfrm flipH="1">
            <a:off x="4802187" y="3135312"/>
            <a:ext cx="4341813" cy="3722688"/>
          </a:xfrm>
          <a:prstGeom prst="rect">
            <a:avLst/>
          </a:prstGeom>
          <a:noFill/>
          <a:ln w="9525">
            <a:noFill/>
            <a:miter lim="800000"/>
            <a:headEnd/>
            <a:tailEnd/>
          </a:ln>
          <a:effectLst/>
        </p:spPr>
      </p:pic>
      <p:pic>
        <p:nvPicPr>
          <p:cNvPr id="96258" name="Picture 2" descr="Jerusalem Countdown"/>
          <p:cNvPicPr>
            <a:picLocks noChangeAspect="1" noChangeArrowheads="1"/>
          </p:cNvPicPr>
          <p:nvPr/>
        </p:nvPicPr>
        <p:blipFill>
          <a:blip r:embed="rId6"/>
          <a:srcRect/>
          <a:stretch>
            <a:fillRect/>
          </a:stretch>
        </p:blipFill>
        <p:spPr bwMode="auto">
          <a:xfrm rot="21221063">
            <a:off x="4831383" y="273868"/>
            <a:ext cx="2615509" cy="3962893"/>
          </a:xfrm>
          <a:prstGeom prst="rect">
            <a:avLst/>
          </a:prstGeom>
          <a:ln>
            <a:noFill/>
          </a:ln>
          <a:effectLst>
            <a:outerShdw blurRad="76200" dir="13500000" sy="23000" kx="1200000" algn="br" rotWithShape="0">
              <a:prstClr val="black">
                <a:alpha val="20000"/>
              </a:prstClr>
            </a:outerShdw>
          </a:effectLst>
          <a:scene3d>
            <a:camera prst="perspectiveContrastingLeftFacing">
              <a:rot lat="300000" lon="19800000" rev="0"/>
            </a:camera>
            <a:lightRig rig="threePt" dir="t">
              <a:rot lat="0" lon="0" rev="2700000"/>
            </a:lightRig>
          </a:scene3d>
          <a:sp3d>
            <a:bevelT w="63500" h="50800"/>
          </a:sp3d>
        </p:spPr>
      </p:pic>
      <p:sp>
        <p:nvSpPr>
          <p:cNvPr id="33" name="Rectangle 32"/>
          <p:cNvSpPr/>
          <p:nvPr/>
        </p:nvSpPr>
        <p:spPr>
          <a:xfrm>
            <a:off x="304800" y="1600200"/>
            <a:ext cx="4572000" cy="4909036"/>
          </a:xfrm>
          <a:prstGeom prst="rect">
            <a:avLst/>
          </a:prstGeom>
        </p:spPr>
        <p:txBody>
          <a:bodyPr wrap="square">
            <a:spAutoFit/>
          </a:bodyPr>
          <a:lstStyle/>
          <a:p>
            <a:pPr marL="457200" indent="-457200">
              <a:spcBef>
                <a:spcPts val="600"/>
              </a:spcBef>
              <a:buClr>
                <a:srgbClr val="FFFF00"/>
              </a:buClr>
              <a:buFont typeface="Wingdings 2" pitchFamily="18" charset="2"/>
              <a:buChar char="è"/>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fornian FB" pitchFamily="18" charset="0"/>
              </a:rPr>
              <a:t>The Signs -   Wars -  Famine -  Plague &amp; Disease -  Earthquakes -  Traffic Accidents -  Rapid Transport -  Knowledge -  Violence -  The Occult -  Gospel Preached -    </a:t>
            </a:r>
          </a:p>
          <a:p>
            <a:pPr marL="457200" indent="-457200">
              <a:spcBef>
                <a:spcPts val="600"/>
              </a:spcBef>
              <a:buClr>
                <a:srgbClr val="FFFF00"/>
              </a:buClr>
              <a:buFont typeface="Wingdings 2" pitchFamily="18" charset="2"/>
              <a:buChar char="è"/>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fornian FB" pitchFamily="18" charset="0"/>
              </a:rPr>
              <a:t>The Antichrist -    The Mark -   Great Tribulation -   The Rapture -    Armageddon</a:t>
            </a:r>
          </a:p>
        </p:txBody>
      </p:sp>
      <p:sp>
        <p:nvSpPr>
          <p:cNvPr id="15" name="Date Placeholder 14"/>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lang="en-US" smtClean="0"/>
              <a:t>W. 65th St church of Christ / November 11, 2007</a:t>
            </a:r>
            <a:endParaRPr lang="en-US"/>
          </a:p>
        </p:txBody>
      </p:sp>
      <p:sp>
        <p:nvSpPr>
          <p:cNvPr id="16" name="Slide Number Placeholder 15"/>
          <p:cNvSpPr>
            <a:spLocks noGrp="1"/>
          </p:cNvSpPr>
          <p:nvPr>
            <p:ph type="sldNum" sz="quarter" idx="12"/>
          </p:nvPr>
        </p:nvSpPr>
        <p:spPr/>
        <p:txBody>
          <a:bodyPr/>
          <a:lstStyle/>
          <a:p>
            <a:fld id="{DAC66A8E-248A-456F-A86A-FE21BD86ECBC}" type="slidenum">
              <a:rPr lang="en-US" smtClean="0"/>
              <a:pPr/>
              <a:t>5</a:t>
            </a:fld>
            <a:endParaRPr lang="en-US"/>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Don McClain</a:t>
            </a:r>
            <a:endParaRPr lang="en-US"/>
          </a:p>
        </p:txBody>
      </p:sp>
      <p:sp>
        <p:nvSpPr>
          <p:cNvPr id="9" name="Footer Placeholder 4"/>
          <p:cNvSpPr>
            <a:spLocks noGrp="1"/>
          </p:cNvSpPr>
          <p:nvPr>
            <p:ph type="ftr" sz="quarter" idx="11"/>
          </p:nvPr>
        </p:nvSpPr>
        <p:spPr/>
        <p:txBody>
          <a:bodyPr/>
          <a:lstStyle/>
          <a:p>
            <a:r>
              <a:rPr lang="en-US" smtClean="0"/>
              <a:t>W. 65th St church of Christ / November 11, 2007</a:t>
            </a:r>
            <a:endParaRPr lang="en-US"/>
          </a:p>
        </p:txBody>
      </p:sp>
      <p:sp>
        <p:nvSpPr>
          <p:cNvPr id="7" name="Slide Number Placeholder 6"/>
          <p:cNvSpPr>
            <a:spLocks noGrp="1"/>
          </p:cNvSpPr>
          <p:nvPr>
            <p:ph type="sldNum" sz="quarter" idx="12"/>
          </p:nvPr>
        </p:nvSpPr>
        <p:spPr/>
        <p:txBody>
          <a:bodyPr/>
          <a:lstStyle/>
          <a:p>
            <a:fld id="{DAC66A8E-248A-456F-A86A-FE21BD86ECBC}" type="slidenum">
              <a:rPr lang="en-US" smtClean="0"/>
              <a:pPr/>
              <a:t>6</a:t>
            </a:fld>
            <a:endParaRPr lang="en-US"/>
          </a:p>
        </p:txBody>
      </p:sp>
      <p:sp>
        <p:nvSpPr>
          <p:cNvPr id="10" name="Rectangle 9"/>
          <p:cNvSpPr/>
          <p:nvPr/>
        </p:nvSpPr>
        <p:spPr>
          <a:xfrm>
            <a:off x="0" y="0"/>
            <a:ext cx="9144000" cy="1754326"/>
          </a:xfrm>
          <a:prstGeom prst="rect">
            <a:avLst/>
          </a:prstGeom>
        </p:spPr>
        <p:txBody>
          <a:bodyPr wrap="square">
            <a:spAutoFit/>
          </a:bodyPr>
          <a:lstStyle/>
          <a:p>
            <a:pPr lvl="0" algn="ctr"/>
            <a:r>
              <a:rPr lang="en-US" sz="54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54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sp>
        <p:nvSpPr>
          <p:cNvPr id="11" name="Rectangle 10"/>
          <p:cNvSpPr/>
          <p:nvPr/>
        </p:nvSpPr>
        <p:spPr>
          <a:xfrm>
            <a:off x="228600" y="1905000"/>
            <a:ext cx="4876800" cy="4247317"/>
          </a:xfrm>
          <a:prstGeom prst="rect">
            <a:avLst/>
          </a:prstGeom>
          <a:solidFill>
            <a:schemeClr val="accent4"/>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a:r>
              <a:rPr lang="en-US" sz="5400" dirty="0" smtClean="0">
                <a:ln w="18415" cmpd="sng">
                  <a:solidFill>
                    <a:sysClr val="windowText" lastClr="000000"/>
                  </a:solidFill>
                  <a:prstDash val="solid"/>
                </a:ln>
                <a:solidFill>
                  <a:schemeClr val="bg1"/>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Proposed Proof Text:</a:t>
            </a:r>
          </a:p>
          <a:p>
            <a:pPr algn="ctr"/>
            <a:r>
              <a:rPr lang="en-US" sz="5400" dirty="0" smtClean="0">
                <a:ln w="18415" cmpd="sng">
                  <a:solidFill>
                    <a:schemeClr val="tx1"/>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mj-lt"/>
              </a:rPr>
              <a:t>Daniel 9:27</a:t>
            </a:r>
          </a:p>
          <a:p>
            <a:pPr algn="ctr"/>
            <a:r>
              <a:rPr lang="en-US" sz="5400" dirty="0" smtClean="0">
                <a:ln w="18415" cmpd="sng">
                  <a:solidFill>
                    <a:schemeClr val="tx1"/>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mj-lt"/>
              </a:rPr>
              <a:t>Matthew 24</a:t>
            </a:r>
          </a:p>
          <a:p>
            <a:pPr algn="ctr"/>
            <a:r>
              <a:rPr lang="en-US" sz="5400" dirty="0" smtClean="0">
                <a:ln w="18415" cmpd="sng">
                  <a:solidFill>
                    <a:schemeClr val="tx1"/>
                  </a:solidFill>
                  <a:prstDash val="solid"/>
                </a:ln>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mj-lt"/>
              </a:rPr>
              <a:t>Revelation 6-18</a:t>
            </a:r>
          </a:p>
        </p:txBody>
      </p:sp>
      <p:sp>
        <p:nvSpPr>
          <p:cNvPr id="12" name="TextBox 11"/>
          <p:cNvSpPr txBox="1"/>
          <p:nvPr/>
        </p:nvSpPr>
        <p:spPr>
          <a:xfrm>
            <a:off x="5181600" y="1676400"/>
            <a:ext cx="3505200" cy="507831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chemeClr val="tx1"/>
                  </a:solidFill>
                </a:ln>
                <a:effectLst>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If Not In These Passages – Then Not In The Bible</a:t>
            </a:r>
            <a:endParaRPr lang="en-US" sz="5400" b="1" dirty="0">
              <a:ln w="11430">
                <a:solidFill>
                  <a:schemeClr val="tx1"/>
                </a:solidFill>
              </a:ln>
              <a:effectLst>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657600" y="2286000"/>
            <a:ext cx="4953000" cy="3416320"/>
          </a:xfrm>
          <a:prstGeom prst="rect">
            <a:avLst/>
          </a:prstGeom>
        </p:spPr>
        <p:txBody>
          <a:bodyPr wrap="square">
            <a:spAutoFit/>
          </a:bodyPr>
          <a:lstStyle/>
          <a:p>
            <a:pPr algn="ctr"/>
            <a:r>
              <a:rPr lang="en-US" sz="2400" b="1" dirty="0" smtClean="0"/>
              <a:t>Daniel 9:23-27 (NKJV) </a:t>
            </a:r>
            <a:r>
              <a:rPr lang="en-US" sz="2400" dirty="0" smtClean="0"/>
              <a:t/>
            </a:r>
            <a:br>
              <a:rPr lang="en-US" sz="2400" dirty="0" smtClean="0"/>
            </a:br>
            <a:r>
              <a:rPr lang="en-US" sz="2400" baseline="30000" dirty="0" smtClean="0"/>
              <a:t>24 </a:t>
            </a:r>
            <a:r>
              <a:rPr lang="en-US" sz="2400" dirty="0" smtClean="0"/>
              <a:t>"Seventy weeks are determined </a:t>
            </a:r>
            <a:r>
              <a:rPr lang="en-US" sz="2400" b="1" u="sng" dirty="0" smtClean="0"/>
              <a:t>For your people and for your holy city</a:t>
            </a:r>
            <a:r>
              <a:rPr lang="en-US" sz="2400" dirty="0" smtClean="0"/>
              <a:t>, To finish the transgression, To make an end of sins, To make reconciliation for iniquity, To bring in everlasting righteousness, To seal up vision and prophecy, And to anoint the Most Holy. </a:t>
            </a:r>
            <a:r>
              <a:rPr lang="en-US" sz="2400" dirty="0" smtClean="0"/>
              <a:t> </a:t>
            </a:r>
            <a:endParaRPr lang="en-US" sz="2400" dirty="0"/>
          </a:p>
        </p:txBody>
      </p:sp>
      <p:pic>
        <p:nvPicPr>
          <p:cNvPr id="1030" name="Picture 6" descr="http://store.khouse.org/p/m/200/300/DL111.jpg"/>
          <p:cNvPicPr>
            <a:picLocks noChangeAspect="1" noChangeArrowheads="1"/>
          </p:cNvPicPr>
          <p:nvPr/>
        </p:nvPicPr>
        <p:blipFill>
          <a:blip r:embed="rId4"/>
          <a:srcRect/>
          <a:stretch>
            <a:fillRect/>
          </a:stretch>
        </p:blipFill>
        <p:spPr bwMode="auto">
          <a:xfrm>
            <a:off x="381000" y="2095500"/>
            <a:ext cx="2768600" cy="41529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7</a:t>
            </a:fld>
            <a:endParaRPr lang="en-US"/>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657600" y="2286000"/>
            <a:ext cx="4953000" cy="3785652"/>
          </a:xfrm>
          <a:prstGeom prst="rect">
            <a:avLst/>
          </a:prstGeom>
        </p:spPr>
        <p:txBody>
          <a:bodyPr wrap="square">
            <a:spAutoFit/>
          </a:bodyPr>
          <a:lstStyle/>
          <a:p>
            <a:pPr algn="ctr"/>
            <a:r>
              <a:rPr lang="en-US" sz="2400" b="1" dirty="0" smtClean="0"/>
              <a:t>Daniel 9:23-27 (NKJV) </a:t>
            </a:r>
            <a:r>
              <a:rPr lang="en-US" sz="2400" dirty="0" smtClean="0"/>
              <a:t/>
            </a:r>
            <a:br>
              <a:rPr lang="en-US" sz="2400" dirty="0" smtClean="0"/>
            </a:br>
            <a:r>
              <a:rPr lang="en-US" sz="2400" baseline="30000" dirty="0" smtClean="0"/>
              <a:t>25 </a:t>
            </a:r>
            <a:r>
              <a:rPr lang="en-US" sz="2400" dirty="0" smtClean="0"/>
              <a:t>"Know therefore and understand, </a:t>
            </a:r>
            <a:r>
              <a:rPr lang="en-US" sz="2400" b="1" i="1" u="sng" dirty="0" smtClean="0"/>
              <a:t>That</a:t>
            </a:r>
            <a:r>
              <a:rPr lang="en-US" sz="2400" b="1" u="sng" dirty="0" smtClean="0"/>
              <a:t> from the going forth of the command To restore and build Jerusalem Until Messiah the Prince, </a:t>
            </a:r>
            <a:r>
              <a:rPr lang="en-US" sz="2400" i="1" u="sng" dirty="0" smtClean="0"/>
              <a:t>There shall be</a:t>
            </a:r>
            <a:r>
              <a:rPr lang="en-US" sz="2400" u="sng" dirty="0" smtClean="0"/>
              <a:t> seven weeks and sixty-two weeks</a:t>
            </a:r>
            <a:r>
              <a:rPr lang="en-US" sz="2400" dirty="0" smtClean="0"/>
              <a:t>; The street shall be built again, and the wall, Even in troublesome times. </a:t>
            </a:r>
            <a:br>
              <a:rPr lang="en-US" sz="2400" dirty="0" smtClean="0"/>
            </a:br>
            <a:r>
              <a:rPr lang="en-US" sz="2400" dirty="0" smtClean="0"/>
              <a:t> </a:t>
            </a:r>
            <a:endParaRPr lang="en-US" sz="2400" dirty="0"/>
          </a:p>
        </p:txBody>
      </p:sp>
      <p:pic>
        <p:nvPicPr>
          <p:cNvPr id="1030" name="Picture 6" descr="http://store.khouse.org/p/m/200/300/DL111.jpg"/>
          <p:cNvPicPr>
            <a:picLocks noChangeAspect="1" noChangeArrowheads="1"/>
          </p:cNvPicPr>
          <p:nvPr/>
        </p:nvPicPr>
        <p:blipFill>
          <a:blip r:embed="rId4"/>
          <a:srcRect/>
          <a:stretch>
            <a:fillRect/>
          </a:stretch>
        </p:blipFill>
        <p:spPr bwMode="auto">
          <a:xfrm>
            <a:off x="381000" y="2095500"/>
            <a:ext cx="2768600" cy="41529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2" name="Footer Placeholder 11"/>
          <p:cNvSpPr>
            <a:spLocks noGrp="1"/>
          </p:cNvSpPr>
          <p:nvPr>
            <p:ph type="ftr" sz="quarter" idx="11"/>
          </p:nvPr>
        </p:nvSpPr>
        <p:spPr/>
        <p:txBody>
          <a:bodyPr/>
          <a:lstStyle/>
          <a:p>
            <a:r>
              <a:rPr lang="en-US" smtClean="0"/>
              <a:t>W. 65th St church of Christ / November 11, 2007</a:t>
            </a:r>
            <a:endParaRPr lang="en-US"/>
          </a:p>
        </p:txBody>
      </p:sp>
      <p:sp>
        <p:nvSpPr>
          <p:cNvPr id="11" name="Slide Number Placeholder 10"/>
          <p:cNvSpPr>
            <a:spLocks noGrp="1"/>
          </p:cNvSpPr>
          <p:nvPr>
            <p:ph type="sldNum" sz="quarter" idx="12"/>
          </p:nvPr>
        </p:nvSpPr>
        <p:spPr/>
        <p:txBody>
          <a:bodyPr/>
          <a:lstStyle/>
          <a:p>
            <a:fld id="{DAC66A8E-248A-456F-A86A-FE21BD86ECBC}" type="slidenum">
              <a:rPr lang="en-US" smtClean="0"/>
              <a:pPr/>
              <a:t>8</a:t>
            </a:fld>
            <a:endParaRPr lang="en-US"/>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685800"/>
            <a:ext cx="9144000" cy="1077218"/>
          </a:xfrm>
          <a:prstGeom prst="rect">
            <a:avLst/>
          </a:prstGeom>
        </p:spPr>
        <p:txBody>
          <a:bodyPr wrap="square">
            <a:spAutoFit/>
          </a:bodyPr>
          <a:lstStyle/>
          <a:p>
            <a:pPr algn="ctr" eaLnBrk="0" hangingPunct="0"/>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rPr>
              <a:t>Abomination of Desolation            Daniel 9:24-27; 12:11</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pperplate Gothic Bold" pitchFamily="34" charset="0"/>
            </a:endParaRPr>
          </a:p>
        </p:txBody>
      </p:sp>
      <p:sp>
        <p:nvSpPr>
          <p:cNvPr id="35" name="Rectangle 34"/>
          <p:cNvSpPr/>
          <p:nvPr/>
        </p:nvSpPr>
        <p:spPr>
          <a:xfrm>
            <a:off x="0" y="0"/>
            <a:ext cx="9144000" cy="707886"/>
          </a:xfrm>
          <a:prstGeom prst="rect">
            <a:avLst/>
          </a:prstGeom>
        </p:spPr>
        <p:txBody>
          <a:bodyPr wrap="square">
            <a:spAutoFit/>
          </a:bodyPr>
          <a:lstStyle/>
          <a:p>
            <a:pPr lvl="0" algn="ctr"/>
            <a:r>
              <a:rPr lang="en-US" sz="4000" b="1" dirty="0" smtClean="0">
                <a:ln w="11430">
                  <a:solidFill>
                    <a:schemeClr val="accent4">
                      <a:lumMod val="75000"/>
                    </a:schemeClr>
                  </a:solidFill>
                </a:ln>
                <a:solidFill>
                  <a:schemeClr val="accent4"/>
                </a:solidFill>
                <a:effectLst>
                  <a:outerShdw blurRad="80000" dist="40000" dir="5040000" algn="tl">
                    <a:srgbClr val="000000">
                      <a:alpha val="30000"/>
                    </a:srgbClr>
                  </a:outerShdw>
                </a:effectLst>
                <a:latin typeface="Copperplate Gothic Bold" pitchFamily="34" charset="0"/>
              </a:rPr>
              <a:t>A Future “GREAT” Tribulation?</a:t>
            </a:r>
            <a:endParaRPr lang="en-US" sz="4000" b="1" dirty="0">
              <a:ln w="11430">
                <a:solidFill>
                  <a:srgbClr val="8064A2">
                    <a:lumMod val="75000"/>
                  </a:srgbClr>
                </a:solidFill>
              </a:ln>
              <a:solidFill>
                <a:srgbClr val="8064A2"/>
              </a:solidFill>
              <a:effectLst>
                <a:outerShdw blurRad="80000" dist="40000" dir="5040000" algn="tl">
                  <a:srgbClr val="000000">
                    <a:alpha val="30000"/>
                  </a:srgbClr>
                </a:outerShdw>
              </a:effectLst>
              <a:latin typeface="Copperplate Gothic Bold" pitchFamily="34" charset="0"/>
            </a:endParaRPr>
          </a:p>
        </p:txBody>
      </p:sp>
      <p:pic>
        <p:nvPicPr>
          <p:cNvPr id="7" name="Picture 28"/>
          <p:cNvPicPr>
            <a:picLocks noChangeAspect="1" noChangeArrowheads="1"/>
          </p:cNvPicPr>
          <p:nvPr/>
        </p:nvPicPr>
        <p:blipFill>
          <a:blip r:embed="rId3"/>
          <a:srcRect/>
          <a:stretch>
            <a:fillRect/>
          </a:stretch>
        </p:blipFill>
        <p:spPr bwMode="auto">
          <a:xfrm>
            <a:off x="3124200" y="1600200"/>
            <a:ext cx="6019800" cy="5257800"/>
          </a:xfrm>
          <a:prstGeom prst="rect">
            <a:avLst/>
          </a:prstGeom>
          <a:noFill/>
          <a:ln w="9525">
            <a:noFill/>
            <a:miter lim="800000"/>
            <a:headEnd/>
            <a:tailEnd/>
          </a:ln>
          <a:effectLst/>
        </p:spPr>
      </p:pic>
      <p:sp>
        <p:nvSpPr>
          <p:cNvPr id="8" name="Rectangle 7"/>
          <p:cNvSpPr/>
          <p:nvPr/>
        </p:nvSpPr>
        <p:spPr>
          <a:xfrm>
            <a:off x="3657600" y="2286000"/>
            <a:ext cx="4953000" cy="3046988"/>
          </a:xfrm>
          <a:prstGeom prst="rect">
            <a:avLst/>
          </a:prstGeom>
        </p:spPr>
        <p:txBody>
          <a:bodyPr wrap="square">
            <a:spAutoFit/>
          </a:bodyPr>
          <a:lstStyle/>
          <a:p>
            <a:pPr algn="ctr"/>
            <a:r>
              <a:rPr lang="en-US" sz="2400" b="1" dirty="0" smtClean="0"/>
              <a:t>Daniel 9:23-27 (NKJV) </a:t>
            </a:r>
            <a:r>
              <a:rPr lang="en-US" sz="2400" dirty="0" smtClean="0"/>
              <a:t/>
            </a:r>
            <a:br>
              <a:rPr lang="en-US" sz="2400" dirty="0" smtClean="0"/>
            </a:br>
            <a:r>
              <a:rPr lang="en-US" sz="2400" baseline="30000" dirty="0" smtClean="0"/>
              <a:t>26 </a:t>
            </a:r>
            <a:r>
              <a:rPr lang="en-US" sz="2400" dirty="0" smtClean="0"/>
              <a:t>"And </a:t>
            </a:r>
            <a:r>
              <a:rPr lang="en-US" sz="2400" b="1" u="sng" dirty="0" smtClean="0"/>
              <a:t>after the sixty-two weeks Messiah shall be cut off</a:t>
            </a:r>
            <a:r>
              <a:rPr lang="en-US" sz="2400" dirty="0" smtClean="0"/>
              <a:t>, but not for Himself; And the people of the prince who is to come </a:t>
            </a:r>
            <a:r>
              <a:rPr lang="en-US" sz="2400" b="1" u="sng" dirty="0" smtClean="0"/>
              <a:t>Shall destroy the city and the sanctuary</a:t>
            </a:r>
            <a:r>
              <a:rPr lang="en-US" sz="2400" dirty="0" smtClean="0"/>
              <a:t>. The end of it </a:t>
            </a:r>
            <a:r>
              <a:rPr lang="en-US" sz="2400" i="1" dirty="0" smtClean="0"/>
              <a:t>shall be</a:t>
            </a:r>
            <a:r>
              <a:rPr lang="en-US" sz="2400" dirty="0" smtClean="0"/>
              <a:t> with a flood, And till the end of the war </a:t>
            </a:r>
            <a:r>
              <a:rPr lang="en-US" sz="2400" b="1" u="sng" dirty="0" smtClean="0"/>
              <a:t>desolations</a:t>
            </a:r>
            <a:r>
              <a:rPr lang="en-US" sz="2400" dirty="0" smtClean="0"/>
              <a:t> are determined. </a:t>
            </a:r>
            <a:endParaRPr lang="en-US" sz="2400" dirty="0"/>
          </a:p>
        </p:txBody>
      </p:sp>
      <p:pic>
        <p:nvPicPr>
          <p:cNvPr id="1030" name="Picture 6" descr="http://store.khouse.org/p/m/200/300/DL111.jpg"/>
          <p:cNvPicPr>
            <a:picLocks noChangeAspect="1" noChangeArrowheads="1"/>
          </p:cNvPicPr>
          <p:nvPr/>
        </p:nvPicPr>
        <p:blipFill>
          <a:blip r:embed="rId4"/>
          <a:srcRect/>
          <a:stretch>
            <a:fillRect/>
          </a:stretch>
        </p:blipFill>
        <p:spPr bwMode="auto">
          <a:xfrm>
            <a:off x="381000" y="2095500"/>
            <a:ext cx="2768600" cy="41529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1" name="Footer Placeholder 10"/>
          <p:cNvSpPr>
            <a:spLocks noGrp="1"/>
          </p:cNvSpPr>
          <p:nvPr>
            <p:ph type="ftr" sz="quarter" idx="11"/>
          </p:nvPr>
        </p:nvSpPr>
        <p:spPr/>
        <p:txBody>
          <a:bodyPr/>
          <a:lstStyle/>
          <a:p>
            <a:r>
              <a:rPr lang="en-US" smtClean="0"/>
              <a:t>W. 65th St church of Christ / November 11, 2007</a:t>
            </a:r>
            <a:endParaRPr lang="en-US"/>
          </a:p>
        </p:txBody>
      </p:sp>
      <p:sp>
        <p:nvSpPr>
          <p:cNvPr id="10" name="Slide Number Placeholder 9"/>
          <p:cNvSpPr>
            <a:spLocks noGrp="1"/>
          </p:cNvSpPr>
          <p:nvPr>
            <p:ph type="sldNum" sz="quarter" idx="12"/>
          </p:nvPr>
        </p:nvSpPr>
        <p:spPr/>
        <p:txBody>
          <a:bodyPr/>
          <a:lstStyle/>
          <a:p>
            <a:fld id="{DAC66A8E-248A-456F-A86A-FE21BD86ECBC}" type="slidenum">
              <a:rPr lang="en-US" smtClean="0"/>
              <a:pPr/>
              <a:t>9</a:t>
            </a:fld>
            <a:endParaRPr lang="en-US"/>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TotalTime>
  <Words>3003</Words>
  <Application>Microsoft Office PowerPoint</Application>
  <PresentationFormat>On-screen Show (4:3)</PresentationFormat>
  <Paragraphs>436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56</cp:revision>
  <dcterms:created xsi:type="dcterms:W3CDTF">2007-11-08T19:38:22Z</dcterms:created>
  <dcterms:modified xsi:type="dcterms:W3CDTF">2007-11-09T23:56:33Z</dcterms:modified>
</cp:coreProperties>
</file>