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67" r:id="rId4"/>
    <p:sldId id="266" r:id="rId5"/>
    <p:sldId id="268" r:id="rId6"/>
    <p:sldId id="269" r:id="rId7"/>
    <p:sldId id="270" r:id="rId8"/>
    <p:sldId id="271" r:id="rId9"/>
    <p:sldId id="272" r:id="rId10"/>
    <p:sldId id="260" r:id="rId11"/>
    <p:sldId id="261"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000000"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B45DF-DE4D-41DF-BC61-BE515273CACE}" type="datetimeFigureOut">
              <a:rPr lang="en-US" smtClean="0"/>
              <a:t>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A7284-24B4-4E9D-8086-160C8750097A}" type="slidenum">
              <a:rPr lang="en-US" smtClean="0"/>
              <a:t>‹#›</a:t>
            </a:fld>
            <a:endParaRPr lang="en-US"/>
          </a:p>
        </p:txBody>
      </p:sp>
    </p:spTree>
    <p:extLst>
      <p:ext uri="{BB962C8B-B14F-4D97-AF65-F5344CB8AC3E}">
        <p14:creationId xmlns:p14="http://schemas.microsoft.com/office/powerpoint/2010/main" val="267111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rossbooks.com/book.asp?strongs=G304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3720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0814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1725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120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A7284-24B4-4E9D-8086-160C8750097A}" type="slidenum">
              <a:rPr lang="en-US" smtClean="0"/>
              <a:t>3</a:t>
            </a:fld>
            <a:endParaRPr lang="en-US"/>
          </a:p>
        </p:txBody>
      </p:sp>
    </p:spTree>
    <p:extLst>
      <p:ext uri="{BB962C8B-B14F-4D97-AF65-F5344CB8AC3E}">
        <p14:creationId xmlns:p14="http://schemas.microsoft.com/office/powerpoint/2010/main" val="203003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A7284-24B4-4E9D-8086-160C8750097A}" type="slidenum">
              <a:rPr lang="en-US" smtClean="0"/>
              <a:t>4</a:t>
            </a:fld>
            <a:endParaRPr lang="en-US"/>
          </a:p>
        </p:txBody>
      </p:sp>
    </p:spTree>
    <p:extLst>
      <p:ext uri="{BB962C8B-B14F-4D97-AF65-F5344CB8AC3E}">
        <p14:creationId xmlns:p14="http://schemas.microsoft.com/office/powerpoint/2010/main" val="91038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your hypocrisy and crimes the pagan world is led to despise a religion which is observed to have no effect in purifying and restraining its professors; and of course the reproach will terminate on the Author of your religion-that is, the true God. A life of purity would tend to </a:t>
            </a:r>
            <a:r>
              <a:rPr lang="en-US" dirty="0" err="1" smtClean="0"/>
              <a:t>honour</a:t>
            </a:r>
            <a:r>
              <a:rPr lang="en-US" dirty="0" smtClean="0"/>
              <a:t> religion and its Author; a life of impurity does the reverse.— Barnes' Notes on the New Testament</a:t>
            </a:r>
          </a:p>
          <a:p>
            <a:endParaRPr lang="en-US" dirty="0"/>
          </a:p>
        </p:txBody>
      </p:sp>
      <p:sp>
        <p:nvSpPr>
          <p:cNvPr id="4" name="Slide Number Placeholder 3"/>
          <p:cNvSpPr>
            <a:spLocks noGrp="1"/>
          </p:cNvSpPr>
          <p:nvPr>
            <p:ph type="sldNum" sz="quarter" idx="10"/>
          </p:nvPr>
        </p:nvSpPr>
        <p:spPr/>
        <p:txBody>
          <a:bodyPr/>
          <a:lstStyle/>
          <a:p>
            <a:fld id="{07BA7284-24B4-4E9D-8086-160C8750097A}" type="slidenum">
              <a:rPr lang="en-US" smtClean="0"/>
              <a:t>5</a:t>
            </a:fld>
            <a:endParaRPr lang="en-US"/>
          </a:p>
        </p:txBody>
      </p:sp>
    </p:spTree>
    <p:extLst>
      <p:ext uri="{BB962C8B-B14F-4D97-AF65-F5344CB8AC3E}">
        <p14:creationId xmlns:p14="http://schemas.microsoft.com/office/powerpoint/2010/main" val="176127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your hypocrisy and crimes the pagan world is led to despise a religion which is observed to have no effect in purifying and restraining its professors; and of course the reproach will terminate on the Author of your religion-that is, the true God. A life of purity would tend to </a:t>
            </a:r>
            <a:r>
              <a:rPr lang="en-US" dirty="0" err="1" smtClean="0"/>
              <a:t>honour</a:t>
            </a:r>
            <a:r>
              <a:rPr lang="en-US" smtClean="0"/>
              <a:t> religion and its Author; a life of impurity does the reverse.— Barnes' Notes on the New Testament</a:t>
            </a:r>
          </a:p>
          <a:p>
            <a:endParaRPr lang="en-US"/>
          </a:p>
        </p:txBody>
      </p:sp>
      <p:sp>
        <p:nvSpPr>
          <p:cNvPr id="4" name="Slide Number Placeholder 3"/>
          <p:cNvSpPr>
            <a:spLocks noGrp="1"/>
          </p:cNvSpPr>
          <p:nvPr>
            <p:ph type="sldNum" sz="quarter" idx="10"/>
          </p:nvPr>
        </p:nvSpPr>
        <p:spPr/>
        <p:txBody>
          <a:bodyPr/>
          <a:lstStyle/>
          <a:p>
            <a:fld id="{07BA7284-24B4-4E9D-8086-160C8750097A}" type="slidenum">
              <a:rPr lang="en-US" smtClean="0"/>
              <a:t>6</a:t>
            </a:fld>
            <a:endParaRPr lang="en-US"/>
          </a:p>
        </p:txBody>
      </p:sp>
    </p:spTree>
    <p:extLst>
      <p:ext uri="{BB962C8B-B14F-4D97-AF65-F5344CB8AC3E}">
        <p14:creationId xmlns:p14="http://schemas.microsoft.com/office/powerpoint/2010/main" val="176127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Paul is arguing in the closest and the most difficult way. It will make it easier to understand if we remember that he is carrying on an argument with an imaginary objector. The argument stated in full would run something like this. </a:t>
            </a:r>
            <a:br>
              <a:rPr lang="en-US" dirty="0" smtClean="0"/>
            </a:br>
            <a:r>
              <a:rPr lang="en-US" dirty="0" smtClean="0"/>
              <a:t/>
            </a:r>
            <a:br>
              <a:rPr lang="en-US" dirty="0" smtClean="0"/>
            </a:br>
            <a:r>
              <a:rPr lang="en-US" dirty="0" smtClean="0"/>
              <a:t>     The objector: The result of all that you have been saying is that there is no difference between Gentile and Jew and that they are in exactly the same position. Do you really mean that? </a:t>
            </a:r>
            <a:br>
              <a:rPr lang="en-US" dirty="0" smtClean="0"/>
            </a:br>
            <a:r>
              <a:rPr lang="en-US" dirty="0" smtClean="0"/>
              <a:t/>
            </a:r>
            <a:br>
              <a:rPr lang="en-US" dirty="0" smtClean="0"/>
            </a:br>
            <a:r>
              <a:rPr lang="en-US" dirty="0" smtClean="0"/>
              <a:t>     Paul: By no means. </a:t>
            </a:r>
            <a:br>
              <a:rPr lang="en-US" dirty="0" smtClean="0"/>
            </a:br>
            <a:r>
              <a:rPr lang="en-US" dirty="0" smtClean="0"/>
              <a:t/>
            </a:r>
            <a:br>
              <a:rPr lang="en-US" dirty="0" smtClean="0"/>
            </a:br>
            <a:r>
              <a:rPr lang="en-US" dirty="0" smtClean="0"/>
              <a:t>     The objector: What, then, is the difference? </a:t>
            </a:r>
            <a:br>
              <a:rPr lang="en-US" dirty="0" smtClean="0"/>
            </a:br>
            <a:r>
              <a:rPr lang="en-US" dirty="0" smtClean="0"/>
              <a:t/>
            </a:r>
            <a:br>
              <a:rPr lang="en-US" dirty="0" smtClean="0"/>
            </a:br>
            <a:r>
              <a:rPr lang="en-US" dirty="0" smtClean="0"/>
              <a:t>     Paul: For one thing, the Jew possesses what the Gentile never so directly possessed--the commandments of God. </a:t>
            </a:r>
            <a:br>
              <a:rPr lang="en-US" dirty="0" smtClean="0"/>
            </a:br>
            <a:r>
              <a:rPr lang="en-US" dirty="0" smtClean="0"/>
              <a:t/>
            </a:r>
            <a:br>
              <a:rPr lang="en-US" dirty="0" smtClean="0"/>
            </a:br>
            <a:r>
              <a:rPr lang="en-US" dirty="0" smtClean="0"/>
              <a:t>     The objector: Granted! But what if some of the Jews disobeyed these commandments and were unfaithful to God and came under his condemnation? You have just said that God gave the Jews a special position and a special promise. Now you go on to say that at least some of them are under the condemnation of God. Does that mean that God has broken his promise and shown himself to be unjust and unreliable? </a:t>
            </a:r>
            <a:br>
              <a:rPr lang="en-US" dirty="0" smtClean="0"/>
            </a:br>
            <a:r>
              <a:rPr lang="en-US" dirty="0" smtClean="0"/>
              <a:t/>
            </a:r>
            <a:br>
              <a:rPr lang="en-US" dirty="0" smtClean="0"/>
            </a:br>
            <a:r>
              <a:rPr lang="en-US" dirty="0" smtClean="0"/>
              <a:t>     Paul: Far from it! What it does show is that there is no </a:t>
            </a:r>
            <a:r>
              <a:rPr lang="en-US" dirty="0" err="1" smtClean="0"/>
              <a:t>favouritism</a:t>
            </a:r>
            <a:r>
              <a:rPr lang="en-US" dirty="0" smtClean="0"/>
              <a:t> with God and that he punishes sin wherever he sees it. The very fact that he condemns the unfaithful Jews is the best possible proof of his absolute justice. He might have been expected to overlook the sins of this special people of his but he does not. </a:t>
            </a:r>
            <a:br>
              <a:rPr lang="en-US" dirty="0" smtClean="0"/>
            </a:br>
            <a:r>
              <a:rPr lang="en-US" dirty="0" smtClean="0"/>
              <a:t/>
            </a:r>
            <a:br>
              <a:rPr lang="en-US" dirty="0" smtClean="0"/>
            </a:br>
            <a:r>
              <a:rPr lang="en-US" dirty="0" smtClean="0"/>
              <a:t>     The objector: Very well then! All you have done is to succeed in showing that my disobedience has given God an opportunity to demonstrate his righteousness. My infidelity has given God a </a:t>
            </a:r>
            <a:r>
              <a:rPr lang="en-US" dirty="0" err="1" smtClean="0"/>
              <a:t>marvellous</a:t>
            </a:r>
            <a:r>
              <a:rPr lang="en-US" dirty="0" smtClean="0"/>
              <a:t> opportunity to demonstrate his fidelity. My sin is, therefore, an excellent thing! It has given God a chance to show how good he is! I may have done evil, but good has come of it! You can't surely condemn a man for giving God a chance to show his justice! </a:t>
            </a:r>
            <a:br>
              <a:rPr lang="en-US" dirty="0" smtClean="0"/>
            </a:br>
            <a:r>
              <a:rPr lang="en-US" dirty="0" smtClean="0"/>
              <a:t/>
            </a:r>
            <a:br>
              <a:rPr lang="en-US" dirty="0" smtClean="0"/>
            </a:br>
            <a:r>
              <a:rPr lang="en-US" dirty="0" smtClean="0"/>
              <a:t>     Paul: An argument like that is beneath contempt! You have only to state it to see how intolerable it is! </a:t>
            </a:r>
            <a:br>
              <a:rPr lang="en-US" dirty="0" smtClean="0"/>
            </a:br>
            <a:r>
              <a:rPr lang="en-US" dirty="0" smtClean="0"/>
              <a:t/>
            </a:r>
            <a:br>
              <a:rPr lang="en-US" dirty="0" smtClean="0"/>
            </a:br>
            <a:r>
              <a:rPr lang="en-US" dirty="0" smtClean="0"/>
              <a:t>     When we disentangle this passage in this way, we see that there are in it certain basic thoughts of Paul in regard to the Jews. </a:t>
            </a:r>
            <a:br>
              <a:rPr lang="en-US" dirty="0" smtClean="0"/>
            </a:br>
            <a:r>
              <a:rPr lang="en-US" dirty="0" smtClean="0"/>
              <a:t/>
            </a:r>
            <a:br>
              <a:rPr lang="en-US" dirty="0" smtClean="0"/>
            </a:br>
            <a:r>
              <a:rPr lang="en-US" dirty="0" smtClean="0"/>
              <a:t>     (i) To the end of the day he believed the Jews to be in a special position in regard to God. That, in fact, is what they believed themselves. The difference was that Paul believed that their special position was one of special responsibility; the Jew believed it to be one of special privilege. What did Paul say that the Jew had been specially entrusted with? The oracles of God. What does he mean by that? The word he uses is logia (</a:t>
            </a:r>
            <a:r>
              <a:rPr lang="en-US" sz="1200" u="none" strike="noStrike" kern="1200" dirty="0" smtClean="0">
                <a:solidFill>
                  <a:schemeClr val="tx1"/>
                </a:solidFill>
                <a:effectLst/>
                <a:latin typeface="+mn-lt"/>
                <a:ea typeface="+mn-ea"/>
                <a:cs typeface="+mn-cs"/>
                <a:hlinkClick r:id="rId3"/>
              </a:rPr>
              <a:t>&lt;G3048&gt;</a:t>
            </a:r>
            <a:r>
              <a:rPr lang="en-US" dirty="0" smtClean="0"/>
              <a:t>), the regular word in the Greek Old Testament for a special statement or pronouncement of God. Here it means The Ten Commandments. God entrusted the Jews with commandments, not privileges. He said to them, "You are a special people; therefore you must live a special life." He did not say, "You are a special people; therefore you can do what you like." He did say, "You are a special people; therefore you must do what I like." When Lord Dunsany came in safety through the 1914-18 war he tells us that he said to himself, "In some strange way I am still alive. I wonder what God means me to do with a life so specially spared?" That thought never struck the Jews. They never could grasp the fact that God's special choice was for special duty. </a:t>
            </a:r>
            <a:br>
              <a:rPr lang="en-US" dirty="0" smtClean="0"/>
            </a:br>
            <a:r>
              <a:rPr lang="en-US" dirty="0" smtClean="0"/>
              <a:t/>
            </a:r>
            <a:br>
              <a:rPr lang="en-US" dirty="0" smtClean="0"/>
            </a:br>
            <a:r>
              <a:rPr lang="en-US" dirty="0" smtClean="0"/>
              <a:t>     (ii) All through his writings there are three basic facts in Paul's mind about the Jews. They occur in embryo here; and they are in fact the three thoughts that it takes this whole letter to work out. We must note that he does not place all the Jews under the one condemnation. He puts it in this way: "What if some of them were unfaithful?" </a:t>
            </a:r>
            <a:br>
              <a:rPr lang="en-US" dirty="0" smtClean="0"/>
            </a:br>
            <a:r>
              <a:rPr lang="en-US" dirty="0" smtClean="0"/>
              <a:t/>
            </a:r>
            <a:br>
              <a:rPr lang="en-US" dirty="0" smtClean="0"/>
            </a:br>
            <a:r>
              <a:rPr lang="en-US" dirty="0" smtClean="0"/>
              <a:t>     (a) He was quite sure that God was justified in condemning the Jews. They had their special place and their special promises; and that very fact made their condemnation all the greater. Responsibility is always the obverse of privilege. The more opportunity a man has to do right, the greater his condemnation if he does wrong. </a:t>
            </a:r>
            <a:br>
              <a:rPr lang="en-US" dirty="0" smtClean="0"/>
            </a:br>
            <a:r>
              <a:rPr lang="en-US" dirty="0" smtClean="0"/>
              <a:t/>
            </a:r>
            <a:br>
              <a:rPr lang="en-US" dirty="0" smtClean="0"/>
            </a:br>
            <a:r>
              <a:rPr lang="en-US" dirty="0" smtClean="0"/>
              <a:t>     (b) But not all of them were unfaithful. Paul never forgot the faithful remnant; and he was quite sure that that faithful remnant--however small it was in numbers--was the true Jewish race. The others had lost their privileges and were under condemnation. They were no longer Jews at all. The remnant was the real nation. </a:t>
            </a:r>
            <a:br>
              <a:rPr lang="en-US" dirty="0" smtClean="0"/>
            </a:br>
            <a:r>
              <a:rPr lang="en-US" dirty="0" smtClean="0"/>
              <a:t/>
            </a:r>
            <a:br>
              <a:rPr lang="en-US" dirty="0" smtClean="0"/>
            </a:br>
            <a:r>
              <a:rPr lang="en-US" dirty="0" smtClean="0"/>
              <a:t>     (c) Paul was always sure that God's rejection of Israel was not final. Because of this rejection, a door was opened to the Gentiles; and, in the end, the Gentiles would bring the Jews back within the fold, and Gentile and Jew would be one in Christ. The tragedy of the Jew was that the great task of world evangelization that he might have had, and was designed to have, was refused by him. It was therefore given to the Gentiles, and God's plan was, as it were, reversed, and it was not, as it should have been, the Jew who evangelized the Gentile, but the Gentile who evangelized the Jew--a process which is still going on. </a:t>
            </a:r>
            <a:br>
              <a:rPr lang="en-US" dirty="0" smtClean="0"/>
            </a:br>
            <a:r>
              <a:rPr lang="en-US" dirty="0" smtClean="0"/>
              <a:t/>
            </a:r>
            <a:br>
              <a:rPr lang="en-US" dirty="0" smtClean="0"/>
            </a:br>
            <a:r>
              <a:rPr lang="en-US" dirty="0" smtClean="0"/>
              <a:t>     Further, this passage contains two great universal human truths. </a:t>
            </a:r>
            <a:br>
              <a:rPr lang="en-US" dirty="0" smtClean="0"/>
            </a:br>
            <a:r>
              <a:rPr lang="en-US" dirty="0" smtClean="0"/>
              <a:t/>
            </a:r>
            <a:br>
              <a:rPr lang="en-US" dirty="0" smtClean="0"/>
            </a:br>
            <a:r>
              <a:rPr lang="en-US" dirty="0" smtClean="0"/>
              <a:t>     (i) The root of all sin is disobedience. The root of the Jew's sin was disobedience to the known law of God. As Milton wrote, it was "man's first disobedience" which was responsible for paradise lost. When pride sets tip the will of man against the will of God, there is sin. If there were no disobedience, there would be no sin. </a:t>
            </a:r>
            <a:br>
              <a:rPr lang="en-US" dirty="0" smtClean="0"/>
            </a:br>
            <a:r>
              <a:rPr lang="en-US" dirty="0" smtClean="0"/>
              <a:t/>
            </a:r>
            <a:br>
              <a:rPr lang="en-US" dirty="0" smtClean="0"/>
            </a:br>
            <a:r>
              <a:rPr lang="en-US" dirty="0" smtClean="0"/>
              <a:t>     (ii) Once a man has sinned, he displays an amazing ingenuity in justifying his sin. Here we come across an argument that reappears again and again in religious thought, the argument that sin gives God a chance to show at once his justice and his mercy and is therefore a good thing. It is a twisted argument. One might as well argue--it would, in fact, be the same argument--that it is a good thing to break a person's heart, because it gives him a chance to show how much he loves you. When a man sins, the need is not for ingenuity to justify his sin, but for humility to confess it in penitence and in shame. — Barclay's Daily Study Bible (NT)</a:t>
            </a:r>
          </a:p>
          <a:p>
            <a:endParaRPr lang="en-US" dirty="0"/>
          </a:p>
        </p:txBody>
      </p:sp>
      <p:sp>
        <p:nvSpPr>
          <p:cNvPr id="4" name="Slide Number Placeholder 3"/>
          <p:cNvSpPr>
            <a:spLocks noGrp="1"/>
          </p:cNvSpPr>
          <p:nvPr>
            <p:ph type="sldNum" sz="quarter" idx="10"/>
          </p:nvPr>
        </p:nvSpPr>
        <p:spPr/>
        <p:txBody>
          <a:bodyPr/>
          <a:lstStyle/>
          <a:p>
            <a:fld id="{07BA7284-24B4-4E9D-8086-160C8750097A}" type="slidenum">
              <a:rPr lang="en-US" smtClean="0"/>
              <a:t>7</a:t>
            </a:fld>
            <a:endParaRPr lang="en-US"/>
          </a:p>
        </p:txBody>
      </p:sp>
    </p:spTree>
    <p:extLst>
      <p:ext uri="{BB962C8B-B14F-4D97-AF65-F5344CB8AC3E}">
        <p14:creationId xmlns:p14="http://schemas.microsoft.com/office/powerpoint/2010/main" val="176127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A7284-24B4-4E9D-8086-160C8750097A}" type="slidenum">
              <a:rPr lang="en-US" smtClean="0"/>
              <a:t>8</a:t>
            </a:fld>
            <a:endParaRPr lang="en-US"/>
          </a:p>
        </p:txBody>
      </p:sp>
    </p:spTree>
    <p:extLst>
      <p:ext uri="{BB962C8B-B14F-4D97-AF65-F5344CB8AC3E}">
        <p14:creationId xmlns:p14="http://schemas.microsoft.com/office/powerpoint/2010/main" val="176127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A7284-24B4-4E9D-8086-160C8750097A}" type="slidenum">
              <a:rPr lang="en-US" smtClean="0"/>
              <a:t>9</a:t>
            </a:fld>
            <a:endParaRPr lang="en-US"/>
          </a:p>
        </p:txBody>
      </p:sp>
    </p:spTree>
    <p:extLst>
      <p:ext uri="{BB962C8B-B14F-4D97-AF65-F5344CB8AC3E}">
        <p14:creationId xmlns:p14="http://schemas.microsoft.com/office/powerpoint/2010/main" val="39241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xmlns:mc="http://schemas.openxmlformats.org/markup-compatibility/2006" xmlns:a14="http://schemas.microsoft.com/office/drawing/2010/main" val="F9F9F9" mc:Ignorable=""/>
                </a:solidFill>
                <a:effectLst>
                  <a:innerShdw blurRad="50800" dist="25400" dir="13500000">
                    <a:srgbClr xmlns:mc="http://schemas.openxmlformats.org/markup-compatibility/2006" xmlns:a14="http://schemas.microsoft.com/office/drawing/2010/main" val="000000" mc:Ignorable="">
                      <a:alpha val="70000"/>
                    </a:srgbClr>
                  </a:innerShdw>
                </a:effectLst>
              </a:defRPr>
            </a:lvl1pPr>
          </a:lstStyle>
          <a:p>
            <a:r>
              <a:rPr kumimoji="0" lang="en-US" smtClean="0"/>
              <a:t>Click to edit Master title style</a:t>
            </a:r>
            <a:endParaRPr kumimoji="0" lang="en-US"/>
          </a:p>
        </p:txBody>
      </p:sp>
      <p:sp>
        <p:nvSpPr>
          <p:cNvPr id="15" name="Date Placeholder 14"/>
          <p:cNvSpPr>
            <a:spLocks noGrp="1"/>
          </p:cNvSpPr>
          <p:nvPr>
            <p:ph type="dt" sz="half" idx="10"/>
          </p:nvPr>
        </p:nvSpPr>
        <p:spPr/>
        <p:txBody>
          <a:bodyPr/>
          <a:lstStyle/>
          <a:p>
            <a:fld id="{12F59900-A033-4D3E-9694-C40AD2A7F171}"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16" name="Slide Number Placeholder 15"/>
          <p:cNvSpPr>
            <a:spLocks noGrp="1"/>
          </p:cNvSpPr>
          <p:nvPr>
            <p:ph type="sldNum" sz="quarter" idx="11"/>
          </p:nvPr>
        </p:nvSpPr>
        <p:spPr>
          <a:xfrm>
            <a:off x="8534400" y="0"/>
            <a:ext cx="609600" cy="457200"/>
          </a:xfrm>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17" name="Footer Placeholder 16"/>
          <p:cNvSpPr>
            <a:spLocks noGrp="1"/>
          </p:cNvSpPr>
          <p:nvPr>
            <p:ph type="ftr" sz="quarter" idx="12"/>
          </p:nvPr>
        </p:nvSpPr>
        <p:spPr/>
        <p:txBody>
          <a:bodyPr/>
          <a:lstStyle/>
          <a:p>
            <a:endParaRPr lang="en-US">
              <a:solidFill>
                <a:srgbClr xmlns:mc="http://schemas.openxmlformats.org/markup-compatibility/2006" xmlns:a14="http://schemas.microsoft.com/office/drawing/2010/main" val="FFF9E5" mc:Ignorable=""/>
              </a:solidFill>
            </a:endParaRPr>
          </a:p>
        </p:txBody>
      </p:sp>
    </p:spTree>
    <p:extLst>
      <p:ext uri="{BB962C8B-B14F-4D97-AF65-F5344CB8AC3E}">
        <p14:creationId xmlns:p14="http://schemas.microsoft.com/office/powerpoint/2010/main" val="140898356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12514D-32AD-484A-8517-1DF0FDE567B6}"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5" name="Footer Placeholder 4"/>
          <p:cNvSpPr>
            <a:spLocks noGrp="1"/>
          </p:cNvSpPr>
          <p:nvPr>
            <p:ph type="ftr" sz="quarter" idx="11"/>
          </p:nvPr>
        </p:nvSpPr>
        <p:spPr/>
        <p:txBody>
          <a:bodyPr/>
          <a:lstStyle/>
          <a:p>
            <a:endParaRPr lang="en-US">
              <a:solidFill>
                <a:srgbClr xmlns:mc="http://schemas.openxmlformats.org/markup-compatibility/2006" xmlns:a14="http://schemas.microsoft.com/office/drawing/2010/main" val="FFF9E5" mc:Ignorable=""/>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Tree>
    <p:extLst>
      <p:ext uri="{BB962C8B-B14F-4D97-AF65-F5344CB8AC3E}">
        <p14:creationId xmlns:p14="http://schemas.microsoft.com/office/powerpoint/2010/main" val="167846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BD2EBE-1435-44A5-A419-F446275ECA92}"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5" name="Footer Placeholder 4"/>
          <p:cNvSpPr>
            <a:spLocks noGrp="1"/>
          </p:cNvSpPr>
          <p:nvPr>
            <p:ph type="ftr" sz="quarter" idx="11"/>
          </p:nvPr>
        </p:nvSpPr>
        <p:spPr/>
        <p:txBody>
          <a:bodyPr/>
          <a:lstStyle/>
          <a:p>
            <a:endParaRPr lang="en-US">
              <a:solidFill>
                <a:srgbClr xmlns:mc="http://schemas.openxmlformats.org/markup-compatibility/2006" xmlns:a14="http://schemas.microsoft.com/office/drawing/2010/main" val="FFF9E5" mc:Ignorable=""/>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Tree>
    <p:extLst>
      <p:ext uri="{BB962C8B-B14F-4D97-AF65-F5344CB8AC3E}">
        <p14:creationId xmlns:p14="http://schemas.microsoft.com/office/powerpoint/2010/main" val="51938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B9EAB34-FAB5-4C0E-83DE-29C1758BCC4A}"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16" name="Footer Placeholder 15"/>
          <p:cNvSpPr>
            <a:spLocks noGrp="1"/>
          </p:cNvSpPr>
          <p:nvPr>
            <p:ph type="ftr" sz="quarter" idx="16"/>
          </p:nvPr>
        </p:nvSpPr>
        <p:spPr/>
        <p:txBody>
          <a:bodyPr/>
          <a:lstStyle/>
          <a:p>
            <a:endParaRPr lang="en-US">
              <a:solidFill>
                <a:srgbClr xmlns:mc="http://schemas.openxmlformats.org/markup-compatibility/2006" xmlns:a14="http://schemas.microsoft.com/office/drawing/2010/main" val="FFF9E5" mc:Ignorable=""/>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38867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63C35E-1952-4568-BB75-01186E28911C}"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5" name="Footer Placeholder 4"/>
          <p:cNvSpPr>
            <a:spLocks noGrp="1"/>
          </p:cNvSpPr>
          <p:nvPr>
            <p:ph type="ftr" sz="quarter" idx="11"/>
          </p:nvPr>
        </p:nvSpPr>
        <p:spPr/>
        <p:txBody>
          <a:bodyPr/>
          <a:lstStyle/>
          <a:p>
            <a:endParaRPr lang="en-US">
              <a:solidFill>
                <a:srgbClr xmlns:mc="http://schemas.openxmlformats.org/markup-compatibility/2006" xmlns:a14="http://schemas.microsoft.com/office/drawing/2010/main" val="FFF9E5" mc:Ignorable=""/>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xmlns:mc="http://schemas.openxmlformats.org/markup-compatibility/2006" xmlns:a14="http://schemas.microsoft.com/office/drawing/2010/main" val="F9F9F9" mc:Ignorable=""/>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xmlns:mc="http://schemas.openxmlformats.org/markup-compatibility/2006" xmlns:a14="http://schemas.microsoft.com/office/drawing/2010/main" val="E9E9E8" mc:Ignorable=""/>
            </a:solidFill>
            <a:prstDash val="solid"/>
          </a:ln>
          <a:effectLst>
            <a:outerShdw blurRad="31750" dir="2700000" algn="tl" rotWithShape="0">
              <a:srgbClr xmlns:mc="http://schemas.openxmlformats.org/markup-compatibility/2006" xmlns:a14="http://schemas.microsoft.com/office/drawing/2010/main" val="000000" mc:Ignorable="">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29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56F4E5-C087-4DDA-AA23-3944D369F7DE}"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6" name="Footer Placeholder 5"/>
          <p:cNvSpPr>
            <a:spLocks noGrp="1"/>
          </p:cNvSpPr>
          <p:nvPr>
            <p:ph type="ftr" sz="quarter" idx="11"/>
          </p:nvPr>
        </p:nvSpPr>
        <p:spPr/>
        <p:txBody>
          <a:bodyPr/>
          <a:lstStyle/>
          <a:p>
            <a:endParaRPr lang="en-US">
              <a:solidFill>
                <a:srgbClr xmlns:mc="http://schemas.openxmlformats.org/markup-compatibility/2006" xmlns:a14="http://schemas.microsoft.com/office/drawing/2010/main" val="FFF9E5" mc:Ignorable=""/>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8120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8" name="Footer Placeholder 7"/>
          <p:cNvSpPr>
            <a:spLocks noGrp="1"/>
          </p:cNvSpPr>
          <p:nvPr>
            <p:ph type="ftr" sz="quarter" idx="11"/>
          </p:nvPr>
        </p:nvSpPr>
        <p:spPr/>
        <p:txBody>
          <a:bodyPr/>
          <a:lstStyle/>
          <a:p>
            <a:endParaRPr lang="en-US">
              <a:solidFill>
                <a:srgbClr xmlns:mc="http://schemas.openxmlformats.org/markup-compatibility/2006" xmlns:a14="http://schemas.microsoft.com/office/drawing/2010/main" val="FFF9E5" mc:Ignorable=""/>
              </a:solidFill>
            </a:endParaRPr>
          </a:p>
        </p:txBody>
      </p:sp>
      <p:sp>
        <p:nvSpPr>
          <p:cNvPr id="7" name="Date Placeholder 6"/>
          <p:cNvSpPr>
            <a:spLocks noGrp="1"/>
          </p:cNvSpPr>
          <p:nvPr>
            <p:ph type="dt" sz="half" idx="10"/>
          </p:nvPr>
        </p:nvSpPr>
        <p:spPr/>
        <p:txBody>
          <a:bodyPr/>
          <a:lstStyle/>
          <a:p>
            <a:fld id="{B9A2049E-6C42-4A96-94FB-CA1741656877}"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xmlns:mc="http://schemas.openxmlformats.org/markup-compatibility/2006" xmlns:a14="http://schemas.microsoft.com/office/drawing/2010/main" val="000000" mc:Ignorable="">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xmlns:mc="http://schemas.openxmlformats.org/markup-compatibility/2006" xmlns:a14="http://schemas.microsoft.com/office/drawing/2010/main" val="000000" mc:Ignorable="">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20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98562-27A1-4495-A951-74198BB394D4}"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4" name="Footer Placeholder 3"/>
          <p:cNvSpPr>
            <a:spLocks noGrp="1"/>
          </p:cNvSpPr>
          <p:nvPr>
            <p:ph type="ftr" sz="quarter" idx="11"/>
          </p:nvPr>
        </p:nvSpPr>
        <p:spPr/>
        <p:txBody>
          <a:bodyPr/>
          <a:lstStyle/>
          <a:p>
            <a:endParaRPr lang="en-US">
              <a:solidFill>
                <a:srgbClr xmlns:mc="http://schemas.openxmlformats.org/markup-compatibility/2006" xmlns:a14="http://schemas.microsoft.com/office/drawing/2010/main" val="FFF9E5" mc:Ignorable=""/>
              </a:solidFill>
            </a:endParaRPr>
          </a:p>
        </p:txBody>
      </p:sp>
      <p:sp>
        <p:nvSpPr>
          <p:cNvPr id="5" name="Slide Number Placeholder 4"/>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3725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CB5D8-97F6-4A74-BDE8-C3D275BAA92F}"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3" name="Footer Placeholder 2"/>
          <p:cNvSpPr>
            <a:spLocks noGrp="1"/>
          </p:cNvSpPr>
          <p:nvPr>
            <p:ph type="ftr" sz="quarter" idx="11"/>
          </p:nvPr>
        </p:nvSpPr>
        <p:spPr/>
        <p:txBody>
          <a:bodyPr/>
          <a:lstStyle/>
          <a:p>
            <a:endParaRPr lang="en-US">
              <a:solidFill>
                <a:srgbClr xmlns:mc="http://schemas.openxmlformats.org/markup-compatibility/2006" xmlns:a14="http://schemas.microsoft.com/office/drawing/2010/main" val="FFF9E5" mc:Ignorable=""/>
              </a:solidFill>
            </a:endParaRPr>
          </a:p>
        </p:txBody>
      </p:sp>
      <p:sp>
        <p:nvSpPr>
          <p:cNvPr id="4" name="Slide Number Placeholder 3"/>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Tree>
    <p:extLst>
      <p:ext uri="{BB962C8B-B14F-4D97-AF65-F5344CB8AC3E}">
        <p14:creationId xmlns:p14="http://schemas.microsoft.com/office/powerpoint/2010/main" val="260458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99A343D-AD7A-439E-9942-EC14245E9925}"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9" name="Slide Number Placeholder 8"/>
          <p:cNvSpPr>
            <a:spLocks noGrp="1"/>
          </p:cNvSpPr>
          <p:nvPr>
            <p:ph type="sldNum" sz="quarter" idx="15"/>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10" name="Footer Placeholder 9"/>
          <p:cNvSpPr>
            <a:spLocks noGrp="1"/>
          </p:cNvSpPr>
          <p:nvPr>
            <p:ph type="ftr" sz="quarter" idx="16"/>
          </p:nvPr>
        </p:nvSpPr>
        <p:spPr/>
        <p:txBody>
          <a:bodyPr/>
          <a:lstStyle/>
          <a:p>
            <a:endParaRPr lang="en-US">
              <a:solidFill>
                <a:srgbClr xmlns:mc="http://schemas.openxmlformats.org/markup-compatibility/2006" xmlns:a14="http://schemas.microsoft.com/office/drawing/2010/main" val="FFF9E5" mc:Ignorable=""/>
              </a:solidFill>
            </a:endParaRPr>
          </a:p>
        </p:txBody>
      </p:sp>
    </p:spTree>
    <p:extLst>
      <p:ext uri="{BB962C8B-B14F-4D97-AF65-F5344CB8AC3E}">
        <p14:creationId xmlns:p14="http://schemas.microsoft.com/office/powerpoint/2010/main" val="307734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DABF92D-DF30-4E48-81EF-98CB3FEB0B48}"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9" name="Slide Number Placeholder 8"/>
          <p:cNvSpPr>
            <a:spLocks noGrp="1"/>
          </p:cNvSpPr>
          <p:nvPr>
            <p:ph type="sldNum" sz="quarter" idx="11"/>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10" name="Footer Placeholder 9"/>
          <p:cNvSpPr>
            <a:spLocks noGrp="1"/>
          </p:cNvSpPr>
          <p:nvPr>
            <p:ph type="ftr" sz="quarter" idx="12"/>
          </p:nvPr>
        </p:nvSpPr>
        <p:spPr/>
        <p:txBody>
          <a:bodyPr/>
          <a:lstStyle/>
          <a:p>
            <a:endParaRPr lang="en-US">
              <a:solidFill>
                <a:srgbClr xmlns:mc="http://schemas.openxmlformats.org/markup-compatibility/2006" xmlns:a14="http://schemas.microsoft.com/office/drawing/2010/main" val="FFF9E5" mc:Ignorable=""/>
              </a:solidFill>
            </a:endParaRPr>
          </a:p>
        </p:txBody>
      </p:sp>
    </p:spTree>
    <p:extLst>
      <p:ext uri="{BB962C8B-B14F-4D97-AF65-F5344CB8AC3E}">
        <p14:creationId xmlns:p14="http://schemas.microsoft.com/office/powerpoint/2010/main" val="169838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C32C37-E4CF-40FE-9DC3-90CE76394FC5}" type="datetime1">
              <a:rPr lang="en-US" smtClean="0">
                <a:solidFill>
                  <a:srgbClr xmlns:mc="http://schemas.openxmlformats.org/markup-compatibility/2006" xmlns:a14="http://schemas.microsoft.com/office/drawing/2010/main" val="FFF9E5" mc:Ignorable=""/>
                </a:solidFill>
              </a:rPr>
              <a:pPr/>
              <a:t>2/2/2010</a:t>
            </a:fld>
            <a:endParaRPr lang="en-US">
              <a:solidFill>
                <a:srgbClr xmlns:mc="http://schemas.openxmlformats.org/markup-compatibility/2006" xmlns:a14="http://schemas.microsoft.com/office/drawing/2010/main" val="FFF9E5" mc:Ignorable=""/>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xmlns:mc="http://schemas.openxmlformats.org/markup-compatibility/2006" xmlns:a14="http://schemas.microsoft.com/office/drawing/2010/main" val="FFF9E5" mc:Ignorable=""/>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lang="en-US" smtClean="0">
                <a:solidFill>
                  <a:srgbClr xmlns:mc="http://schemas.openxmlformats.org/markup-compatibility/2006" xmlns:a14="http://schemas.microsoft.com/office/drawing/2010/main" val="FFF9E5" mc:Ignorable=""/>
                </a:solidFill>
              </a:rPr>
              <a:pPr/>
              <a:t>‹#›</a:t>
            </a:fld>
            <a:endParaRPr lang="en-US">
              <a:solidFill>
                <a:srgbClr xmlns:mc="http://schemas.openxmlformats.org/markup-compatibility/2006" xmlns:a14="http://schemas.microsoft.com/office/drawing/2010/main" val="FFF9E5" mc:Ignorable=""/>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42681683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xmlns:mc="http://schemas.openxmlformats.org/markup-compatibility/2006" xmlns:a14="http://schemas.microsoft.com/office/drawing/2010/main" val="F9F9F9" mc:Ignorable=""/>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microsoft.com/office/2010/en/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ingodsimage.com/wp-content/uploads/2009/09/RomansGraph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ound Diagonal Corner Rectangle 2"/>
          <p:cNvSpPr/>
          <p:nvPr/>
        </p:nvSpPr>
        <p:spPr>
          <a:xfrm>
            <a:off x="2209800" y="4953000"/>
            <a:ext cx="6477000" cy="1676400"/>
          </a:xfrm>
          <a:prstGeom prst="round2DiagRect">
            <a:avLst>
              <a:gd name="adj1" fmla="val 40044"/>
              <a:gd name="adj2" fmla="val 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xmlns:mc="http://schemas.openxmlformats.org/markup-compatibility/2006" xmlns:a14="http://schemas.microsoft.com/office/drawing/2010/main" val="FDF1DC"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1</a:t>
            </a:fld>
            <a:endParaRPr lang="en-US">
              <a:solidFill>
                <a:srgbClr xmlns:mc="http://schemas.openxmlformats.org/markup-compatibility/2006" xmlns:a14="http://schemas.microsoft.com/office/drawing/2010/main" val="FFF9E5" mc:Ignorable=""/>
              </a:solidFill>
            </a:endParaRPr>
          </a:p>
        </p:txBody>
      </p:sp>
      <p:sp>
        <p:nvSpPr>
          <p:cNvPr id="4" name="TextBox 3"/>
          <p:cNvSpPr txBox="1"/>
          <p:nvPr/>
        </p:nvSpPr>
        <p:spPr>
          <a:xfrm>
            <a:off x="5829300" y="4038600"/>
            <a:ext cx="3238500" cy="584775"/>
          </a:xfrm>
          <a:prstGeom prst="rect">
            <a:avLst/>
          </a:prstGeom>
          <a:noFill/>
        </p:spPr>
        <p:txBody>
          <a:bodyPr wrap="square" rtlCol="0">
            <a:spAutoFit/>
          </a:bodyPr>
          <a:lstStyle/>
          <a:p>
            <a:pPr algn="ctr"/>
            <a:r>
              <a:rPr lang="en-US" sz="3200" dirty="0">
                <a:solidFill>
                  <a:srgbClr xmlns:mc="http://schemas.openxmlformats.org/markup-compatibility/2006" xmlns:a14="http://schemas.microsoft.com/office/drawing/2010/main" val="000000" mc:Ignorable=""/>
                </a:solidFill>
                <a:effectLst>
                  <a:outerShdw blurRad="139700" dist="101600" dir="2700000" algn="tl" rotWithShape="0">
                    <a:prstClr val="black">
                      <a:alpha val="34000"/>
                    </a:prstClr>
                  </a:outerShdw>
                </a:effectLst>
              </a:rPr>
              <a:t>Romans </a:t>
            </a:r>
            <a:r>
              <a:rPr lang="en-US" sz="3200" dirty="0" smtClean="0">
                <a:solidFill>
                  <a:srgbClr xmlns:mc="http://schemas.openxmlformats.org/markup-compatibility/2006" xmlns:a14="http://schemas.microsoft.com/office/drawing/2010/main" val="000000" mc:Ignorable=""/>
                </a:solidFill>
                <a:effectLst>
                  <a:outerShdw blurRad="139700" dist="101600" dir="2700000" algn="tl" rotWithShape="0">
                    <a:prstClr val="black">
                      <a:alpha val="34000"/>
                    </a:prstClr>
                  </a:outerShdw>
                </a:effectLst>
              </a:rPr>
              <a:t>2:1-3:20</a:t>
            </a:r>
            <a:endParaRPr lang="en-US" sz="3200" dirty="0">
              <a:solidFill>
                <a:srgbClr xmlns:mc="http://schemas.openxmlformats.org/markup-compatibility/2006" xmlns:a14="http://schemas.microsoft.com/office/drawing/2010/main" val="000000" mc:Ignorable=""/>
              </a:solidFill>
              <a:effectLst>
                <a:outerShdw blurRad="139700" dist="101600" dir="2700000" algn="tl" rotWithShape="0">
                  <a:prstClr val="black">
                    <a:alpha val="34000"/>
                  </a:prstClr>
                </a:outerShdw>
              </a:effectLst>
            </a:endParaRPr>
          </a:p>
        </p:txBody>
      </p:sp>
      <p:sp>
        <p:nvSpPr>
          <p:cNvPr id="5" name="TextBox 4"/>
          <p:cNvSpPr txBox="1"/>
          <p:nvPr/>
        </p:nvSpPr>
        <p:spPr>
          <a:xfrm>
            <a:off x="2743200" y="4953000"/>
            <a:ext cx="6019800" cy="1600438"/>
          </a:xfrm>
          <a:prstGeom prst="rect">
            <a:avLst/>
          </a:prstGeom>
          <a:noFill/>
          <a:ln>
            <a:noFill/>
          </a:ln>
          <a:effectLst>
            <a:outerShdw blurRad="177800" dist="165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9E6806" mc:Ignorable="">
                    <a:lumMod val="20000"/>
                    <a:lumOff val="80000"/>
                  </a:srgbClr>
                </a:solidFill>
                <a:effectLst>
                  <a:outerShdw blurRad="139700" dist="101600" dir="2700000" algn="tl" rotWithShape="0">
                    <a:prstClr val="black">
                      <a:alpha val="40000"/>
                    </a:prstClr>
                  </a:outerShdw>
                </a:effectLst>
              </a:rPr>
              <a:t>Lesson </a:t>
            </a:r>
            <a:r>
              <a:rPr lang="en-US" i="1" dirty="0" smtClean="0">
                <a:solidFill>
                  <a:srgbClr xmlns:mc="http://schemas.openxmlformats.org/markup-compatibility/2006" xmlns:a14="http://schemas.microsoft.com/office/drawing/2010/main" val="9E6806" mc:Ignorable="">
                    <a:lumMod val="20000"/>
                    <a:lumOff val="80000"/>
                  </a:srgbClr>
                </a:solidFill>
                <a:effectLst>
                  <a:outerShdw blurRad="139700" dist="101600" dir="2700000" algn="tl" rotWithShape="0">
                    <a:prstClr val="black">
                      <a:alpha val="40000"/>
                    </a:prstClr>
                  </a:outerShdw>
                </a:effectLst>
              </a:rPr>
              <a:t>3</a:t>
            </a:r>
            <a:endParaRPr lang="en-US" sz="3600" i="1" dirty="0">
              <a:solidFill>
                <a:srgbClr xmlns:mc="http://schemas.openxmlformats.org/markup-compatibility/2006" xmlns:a14="http://schemas.microsoft.com/office/drawing/2010/main" val="9E6806" mc:Ignorable="">
                  <a:lumMod val="20000"/>
                  <a:lumOff val="80000"/>
                </a:srgbClr>
              </a:solidFill>
              <a:effectLst>
                <a:outerShdw blurRad="139700" dist="101600" dir="2700000" algn="tl" rotWithShape="0">
                  <a:prstClr val="black">
                    <a:alpha val="40000"/>
                  </a:prstClr>
                </a:outerShdw>
              </a:effectLst>
            </a:endParaRPr>
          </a:p>
          <a:p>
            <a:r>
              <a:rPr lang="en-US" sz="4000" dirty="0">
                <a:solidFill>
                  <a:srgbClr xmlns:mc="http://schemas.openxmlformats.org/markup-compatibility/2006" xmlns:a14="http://schemas.microsoft.com/office/drawing/2010/main" val="9E6806" mc:Ignorable="">
                    <a:lumMod val="20000"/>
                    <a:lumOff val="80000"/>
                  </a:srgbClr>
                </a:solidFill>
                <a:effectLst>
                  <a:outerShdw blurRad="139700" dist="101600" dir="2700000" algn="tl" rotWithShape="0">
                    <a:prstClr val="black">
                      <a:alpha val="40000"/>
                    </a:prstClr>
                  </a:outerShdw>
                </a:effectLst>
                <a:latin typeface="Berlin Sans FB Demi" pitchFamily="34" charset="0"/>
              </a:rPr>
              <a:t>The Wrath of God </a:t>
            </a:r>
            <a:r>
              <a:rPr lang="en-US" sz="4000" dirty="0">
                <a:solidFill>
                  <a:srgbClr xmlns:mc="http://schemas.openxmlformats.org/markup-compatibility/2006" xmlns:a14="http://schemas.microsoft.com/office/drawing/2010/main" val="9E6806" mc:Ignorable="">
                    <a:lumMod val="20000"/>
                    <a:lumOff val="80000"/>
                  </a:srgbClr>
                </a:solidFill>
                <a:effectLst>
                  <a:outerShdw blurRad="139700" dist="101600" dir="2700000" algn="tl" rotWithShape="0">
                    <a:prstClr val="black">
                      <a:alpha val="40000"/>
                    </a:prstClr>
                  </a:outerShdw>
                </a:effectLst>
                <a:latin typeface="Berylium" pitchFamily="2" charset="0"/>
              </a:rPr>
              <a:t>– </a:t>
            </a:r>
          </a:p>
          <a:p>
            <a:pPr algn="ctr"/>
            <a:r>
              <a:rPr lang="en-US" sz="4000" dirty="0">
                <a:solidFill>
                  <a:srgbClr xmlns:mc="http://schemas.openxmlformats.org/markup-compatibility/2006" xmlns:a14="http://schemas.microsoft.com/office/drawing/2010/main" val="9E6806" mc:Ignorable="">
                    <a:lumMod val="20000"/>
                    <a:lumOff val="80000"/>
                  </a:srgbClr>
                </a:solidFill>
                <a:effectLst>
                  <a:outerShdw blurRad="139700" dist="101600" dir="2700000" algn="tl" rotWithShape="0">
                    <a:prstClr val="black">
                      <a:alpha val="40000"/>
                    </a:prstClr>
                  </a:outerShdw>
                </a:effectLst>
                <a:latin typeface="Berylium" pitchFamily="2" charset="0"/>
              </a:rPr>
              <a:t>Sinfulness of The </a:t>
            </a:r>
            <a:r>
              <a:rPr lang="en-US" sz="4000" dirty="0" smtClean="0">
                <a:solidFill>
                  <a:srgbClr xmlns:mc="http://schemas.openxmlformats.org/markup-compatibility/2006" xmlns:a14="http://schemas.microsoft.com/office/drawing/2010/main" val="9E6806" mc:Ignorable="">
                    <a:lumMod val="20000"/>
                    <a:lumOff val="80000"/>
                  </a:srgbClr>
                </a:solidFill>
                <a:effectLst>
                  <a:outerShdw blurRad="139700" dist="101600" dir="2700000" algn="tl" rotWithShape="0">
                    <a:prstClr val="black">
                      <a:alpha val="40000"/>
                    </a:prstClr>
                  </a:outerShdw>
                </a:effectLst>
                <a:latin typeface="Berylium" pitchFamily="2" charset="0"/>
              </a:rPr>
              <a:t>Jews</a:t>
            </a:r>
            <a:endParaRPr lang="en-US" sz="4000" dirty="0">
              <a:solidFill>
                <a:srgbClr xmlns:mc="http://schemas.openxmlformats.org/markup-compatibility/2006" xmlns:a14="http://schemas.microsoft.com/office/drawing/2010/main" val="9E6806" mc:Ignorable="">
                  <a:lumMod val="20000"/>
                  <a:lumOff val="80000"/>
                </a:srgbClr>
              </a:solidFill>
              <a:effectLst>
                <a:outerShdw blurRad="139700" dist="101600" dir="2700000" algn="tl" rotWithShape="0">
                  <a:prstClr val="black">
                    <a:alpha val="40000"/>
                  </a:prstClr>
                </a:outerShdw>
              </a:effectLst>
              <a:latin typeface="Berylium" pitchFamily="2" charset="0"/>
            </a:endParaRPr>
          </a:p>
        </p:txBody>
      </p:sp>
      <p:sp>
        <p:nvSpPr>
          <p:cNvPr id="6" name="TextBox 5"/>
          <p:cNvSpPr txBox="1"/>
          <p:nvPr/>
        </p:nvSpPr>
        <p:spPr>
          <a:xfrm>
            <a:off x="76200" y="1219200"/>
            <a:ext cx="4114800" cy="400110"/>
          </a:xfrm>
          <a:prstGeom prst="rect">
            <a:avLst/>
          </a:prstGeom>
          <a:noFill/>
        </p:spPr>
        <p:txBody>
          <a:bodyPr wrap="square" rtlCol="0">
            <a:spAutoFit/>
          </a:bodyPr>
          <a:lstStyle/>
          <a:p>
            <a:r>
              <a:rPr lang="en-US" sz="2000" i="1" dirty="0">
                <a:solidFill>
                  <a:srgbClr xmlns:mc="http://schemas.openxmlformats.org/markup-compatibility/2006" xmlns:a14="http://schemas.microsoft.com/office/drawing/2010/main" val="000000" mc:Ignorable=""/>
                </a:solidFill>
              </a:rPr>
              <a:t>All Are Guilty Before God – 1:18-3:20</a:t>
            </a:r>
          </a:p>
        </p:txBody>
      </p:sp>
    </p:spTree>
    <p:extLst>
      <p:ext uri="{BB962C8B-B14F-4D97-AF65-F5344CB8AC3E}">
        <p14:creationId xmlns:p14="http://schemas.microsoft.com/office/powerpoint/2010/main" val="2599729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par>
                                <p:cTn id="11" presetID="2" presetClass="entr" presetSubtype="8" accel="5000" decel="21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0-#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10</a:t>
            </a:fld>
            <a:endParaRPr lang="en-US">
              <a:solidFill>
                <a:srgbClr xmlns:mc="http://schemas.openxmlformats.org/markup-compatibility/2006" xmlns:a14="http://schemas.microsoft.com/office/drawing/2010/main" val="FFF9E5" mc:Ignorable=""/>
              </a:solidFill>
            </a:endParaRPr>
          </a:p>
        </p:txBody>
      </p:sp>
      <p:pic>
        <p:nvPicPr>
          <p:cNvPr id="3" name="Picture 2"/>
          <p:cNvPicPr>
            <a:picLocks noChangeAspect="1" noChangeArrowheads="1"/>
          </p:cNvPicPr>
          <p:nvPr/>
        </p:nvPicPr>
        <p:blipFill>
          <a:blip r:embed="rId4" cstate="print"/>
          <a:srcRect/>
          <a:stretch>
            <a:fillRect/>
          </a:stretch>
        </p:blipFill>
        <p:spPr bwMode="auto">
          <a:xfrm>
            <a:off x="1600200" y="1352728"/>
            <a:ext cx="7543800" cy="5535751"/>
          </a:xfrm>
          <a:prstGeom prst="rect">
            <a:avLst/>
          </a:prstGeom>
          <a:noFill/>
          <a:ln w="9525">
            <a:noFill/>
            <a:miter lim="800000"/>
            <a:headEnd/>
            <a:tailEnd/>
          </a:ln>
          <a:effectLst/>
        </p:spPr>
      </p:pic>
      <p:sp>
        <p:nvSpPr>
          <p:cNvPr id="7" name="Rectangle 6"/>
          <p:cNvSpPr/>
          <p:nvPr/>
        </p:nvSpPr>
        <p:spPr>
          <a:xfrm>
            <a:off x="2438400" y="1752600"/>
            <a:ext cx="5791200" cy="3581400"/>
          </a:xfrm>
          <a:prstGeom prst="rect">
            <a:avLst/>
          </a:prstGeom>
        </p:spPr>
        <p:txBody>
          <a:bodyPr wrap="square">
            <a:spAutoFit/>
          </a:bodyPr>
          <a:lstStyle/>
          <a:p>
            <a:pPr algn="ctr">
              <a:spcAft>
                <a:spcPts val="1200"/>
              </a:spcAft>
            </a:pPr>
            <a:r>
              <a:rPr lang="en-US" sz="2800" dirty="0">
                <a:solidFill>
                  <a:srgbClr xmlns:mc="http://schemas.openxmlformats.org/markup-compatibility/2006" xmlns:a14="http://schemas.microsoft.com/office/drawing/2010/main" val="000000" mc:Ignorable=""/>
                </a:solidFill>
                <a:effectLst>
                  <a:outerShdw blurRad="139700" dist="127000" dir="2700000" algn="tl" rotWithShape="0">
                    <a:prstClr val="black">
                      <a:alpha val="40000"/>
                    </a:prstClr>
                  </a:outerShdw>
                </a:effectLst>
                <a:latin typeface="Berlin Sans FB Demi" pitchFamily="34" charset="0"/>
              </a:rPr>
              <a:t>Romans 1:16,17</a:t>
            </a:r>
          </a:p>
          <a:p>
            <a:pPr algn="ctr">
              <a:spcAft>
                <a:spcPts val="1200"/>
              </a:spcAft>
            </a:pPr>
            <a:r>
              <a:rPr lang="en-US" sz="2600" baseline="30000" dirty="0">
                <a:solidFill>
                  <a:srgbClr xmlns:mc="http://schemas.openxmlformats.org/markup-compatibility/2006" xmlns:a14="http://schemas.microsoft.com/office/drawing/2010/main" val="000000" mc:Ignorable=""/>
                </a:solidFill>
                <a:effectLst>
                  <a:outerShdw blurRad="139700" dist="127000" dir="2700000" algn="tl" rotWithShape="0">
                    <a:prstClr val="black">
                      <a:alpha val="40000"/>
                    </a:prstClr>
                  </a:outerShdw>
                </a:effectLst>
              </a:rPr>
              <a:t>16</a:t>
            </a:r>
            <a:r>
              <a:rPr lang="en-US" sz="2600" dirty="0">
                <a:solidFill>
                  <a:srgbClr xmlns:mc="http://schemas.openxmlformats.org/markup-compatibility/2006" xmlns:a14="http://schemas.microsoft.com/office/drawing/2010/main" val="000000" mc:Ignorable=""/>
                </a:solidFill>
                <a:effectLst>
                  <a:outerShdw blurRad="139700" dist="127000" dir="2700000" algn="tl" rotWithShape="0">
                    <a:prstClr val="black">
                      <a:alpha val="40000"/>
                    </a:prstClr>
                  </a:outerShdw>
                </a:effectLst>
              </a:rPr>
              <a:t>For I am not ashamed of the gospel, for it is the power of God for salvation to everyone who believes, to the Jew first and also to the Greek.  </a:t>
            </a:r>
            <a:r>
              <a:rPr lang="en-US" sz="2600" baseline="30000" dirty="0">
                <a:solidFill>
                  <a:srgbClr xmlns:mc="http://schemas.openxmlformats.org/markup-compatibility/2006" xmlns:a14="http://schemas.microsoft.com/office/drawing/2010/main" val="000000" mc:Ignorable=""/>
                </a:solidFill>
                <a:effectLst>
                  <a:outerShdw blurRad="139700" dist="127000" dir="2700000" algn="tl" rotWithShape="0">
                    <a:prstClr val="black">
                      <a:alpha val="40000"/>
                    </a:prstClr>
                  </a:outerShdw>
                </a:effectLst>
              </a:rPr>
              <a:t>17</a:t>
            </a:r>
            <a:r>
              <a:rPr lang="en-US" sz="2600" dirty="0">
                <a:solidFill>
                  <a:srgbClr xmlns:mc="http://schemas.openxmlformats.org/markup-compatibility/2006" xmlns:a14="http://schemas.microsoft.com/office/drawing/2010/main" val="000000" mc:Ignorable=""/>
                </a:solidFill>
                <a:effectLst>
                  <a:outerShdw blurRad="139700" dist="127000" dir="2700000" algn="tl" rotWithShape="0">
                    <a:prstClr val="black">
                      <a:alpha val="40000"/>
                    </a:prstClr>
                  </a:outerShdw>
                </a:effectLst>
              </a:rPr>
              <a:t>For in it the righteousness of God is revealed from faith for faith, as it is written, "The righteous shall live by faith.“</a:t>
            </a:r>
          </a:p>
        </p:txBody>
      </p:sp>
      <p:sp>
        <p:nvSpPr>
          <p:cNvPr id="8" name="TextBox 7"/>
          <p:cNvSpPr txBox="1"/>
          <p:nvPr/>
        </p:nvSpPr>
        <p:spPr>
          <a:xfrm>
            <a:off x="228600" y="152400"/>
            <a:ext cx="8686800" cy="1200329"/>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b="1" spc="50" dirty="0" smtClean="0">
                <a:ln w="12700" cmpd="sng">
                  <a:solidFill>
                    <a:schemeClr val="accent4">
                      <a:lumMod val="75000"/>
                    </a:schemeClr>
                  </a:solidFill>
                  <a:prstDash val="solid"/>
                </a:ln>
                <a:solidFill>
                  <a:schemeClr val="accent4">
                    <a:lumMod val="40000"/>
                    <a:lumOff val="60000"/>
                  </a:schemeClr>
                </a:solidFill>
                <a:effectLst>
                  <a:glow rad="63500">
                    <a:schemeClr val="accent1">
                      <a:satMod val="175000"/>
                      <a:alpha val="40000"/>
                    </a:schemeClr>
                  </a:glow>
                  <a:outerShdw blurRad="127000" dist="127000" dir="2700000" algn="tl" rotWithShape="0">
                    <a:prstClr val="black">
                      <a:alpha val="40000"/>
                    </a:prstClr>
                  </a:outerShdw>
                </a:effectLst>
                <a:latin typeface="Berlin Sans FB Demi" pitchFamily="34" charset="0"/>
              </a:rPr>
              <a:t>All Men Are Guilty Before God – Therefore Every Man Needs Salvation</a:t>
            </a:r>
            <a:endParaRPr lang="en-US" sz="4000" b="1" spc="50" dirty="0">
              <a:ln w="12700" cmpd="sng">
                <a:solidFill>
                  <a:schemeClr val="accent4">
                    <a:lumMod val="75000"/>
                  </a:schemeClr>
                </a:solidFill>
                <a:prstDash val="solid"/>
              </a:ln>
              <a:solidFill>
                <a:schemeClr val="accent4">
                  <a:lumMod val="40000"/>
                  <a:lumOff val="60000"/>
                </a:schemeClr>
              </a:solidFill>
              <a:effectLst>
                <a:glow rad="63500">
                  <a:schemeClr val="accent1">
                    <a:satMod val="175000"/>
                    <a:alpha val="40000"/>
                  </a:schemeClr>
                </a:glow>
                <a:outerShdw blurRad="127000" dist="127000" dir="2700000" algn="tl" rotWithShape="0">
                  <a:prstClr val="black">
                    <a:alpha val="40000"/>
                  </a:prstClr>
                </a:outerShdw>
              </a:effectLst>
              <a:latin typeface="Berylium" pitchFamily="2" charset="0"/>
            </a:endParaRPr>
          </a:p>
        </p:txBody>
      </p:sp>
    </p:spTree>
    <p:extLst>
      <p:ext uri="{BB962C8B-B14F-4D97-AF65-F5344CB8AC3E}">
        <p14:creationId xmlns:p14="http://schemas.microsoft.com/office/powerpoint/2010/main" val="18913396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11</a:t>
            </a:fld>
            <a:endParaRPr lang="en-US">
              <a:solidFill>
                <a:srgbClr xmlns:mc="http://schemas.openxmlformats.org/markup-compatibility/2006" xmlns:a14="http://schemas.microsoft.com/office/drawing/2010/main" val="FFF9E5" mc:Ignorable=""/>
              </a:solidFill>
            </a:endParaRPr>
          </a:p>
        </p:txBody>
      </p:sp>
      <p:sp>
        <p:nvSpPr>
          <p:cNvPr id="3" name="Rectangle 2"/>
          <p:cNvSpPr/>
          <p:nvPr/>
        </p:nvSpPr>
        <p:spPr>
          <a:xfrm>
            <a:off x="0" y="0"/>
            <a:ext cx="9144000" cy="6858000"/>
          </a:xfrm>
          <a:prstGeom prst="rect">
            <a:avLst/>
          </a:prstGeom>
          <a:solidFill>
            <a:srgbClr xmlns:mc="http://schemas.openxmlformats.org/markup-compatibility/2006" xmlns:a14="http://schemas.microsoft.com/office/drawing/2010/main" val="000000" mc:Ignorable=""/>
          </a:solidFill>
          <a:ln>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xmlns:mc="http://schemas.openxmlformats.org/markup-compatibility/2006" xmlns:a14="http://schemas.microsoft.com/office/drawing/2010/main" val="FDF1DC" mc:Ignorable=""/>
              </a:solidFill>
            </a:endParaRPr>
          </a:p>
        </p:txBody>
      </p:sp>
    </p:spTree>
    <p:extLst>
      <p:ext uri="{BB962C8B-B14F-4D97-AF65-F5344CB8AC3E}">
        <p14:creationId xmlns:p14="http://schemas.microsoft.com/office/powerpoint/2010/main" val="13813871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12</a:t>
            </a:fld>
            <a:endParaRPr lang="en-US">
              <a:solidFill>
                <a:srgbClr xmlns:mc="http://schemas.openxmlformats.org/markup-compatibility/2006" xmlns:a14="http://schemas.microsoft.com/office/drawing/2010/main" val="FFF9E5" mc:Ignorable=""/>
              </a:solidFill>
            </a:endParaRPr>
          </a:p>
        </p:txBody>
      </p:sp>
      <p:sp>
        <p:nvSpPr>
          <p:cNvPr id="4" name="TextBox 3"/>
          <p:cNvSpPr txBox="1"/>
          <p:nvPr/>
        </p:nvSpPr>
        <p:spPr>
          <a:xfrm>
            <a:off x="1905000" y="1295400"/>
            <a:ext cx="5410200" cy="3354765"/>
          </a:xfrm>
          <a:prstGeom prst="rect">
            <a:avLst/>
          </a:prstGeom>
          <a:solidFill>
            <a:srgbClr xmlns:mc="http://schemas.openxmlformats.org/markup-compatibility/2006" xmlns:a14="http://schemas.microsoft.com/office/drawing/2010/main" val="7E6BC9" mc:Ignorable="">
              <a:lumMod val="20000"/>
              <a:lumOff val="80000"/>
            </a:srgbClr>
          </a:solidFill>
          <a:ln w="25400" cap="flat" cmpd="sng" algn="ctr">
            <a:solidFill>
              <a:srgbClr xmlns:mc="http://schemas.openxmlformats.org/markup-compatibility/2006" xmlns:a14="http://schemas.microsoft.com/office/drawing/2010/main" val="9CB084" mc:Ignorable=""/>
            </a:solidFill>
            <a:prstDash val="solid"/>
          </a:ln>
          <a:effectLst>
            <a:glow rad="63500">
              <a:srgbClr xmlns:mc="http://schemas.openxmlformats.org/markup-compatibility/2006" xmlns:a14="http://schemas.microsoft.com/office/drawing/2010/main" val="9CB084" mc:Ignorable="">
                <a:satMod val="175000"/>
                <a:alpha val="40000"/>
              </a:srgbClr>
            </a:glow>
            <a:outerShdw blurRad="50800" dist="38100" dir="8100000" algn="tr" rotWithShape="0">
              <a:prstClr val="black">
                <a:alpha val="40000"/>
              </a:prstClr>
            </a:outerShdw>
            <a:reflection blurRad="6350" stA="50000" endA="300" endPos="55000" dir="5400000" sy="-100000" algn="bl" rotWithShape="0"/>
          </a:effectLst>
          <a:scene3d>
            <a:camera prst="orthographicFront"/>
            <a:lightRig rig="threePt" dir="t"/>
          </a:scene3d>
          <a:sp3d>
            <a:bevelT/>
          </a:sp3d>
        </p:spPr>
        <p:txBody>
          <a:bodyPr wrap="square" rtlCol="0">
            <a:spAutoFit/>
          </a:bodyPr>
          <a:lstStyle/>
          <a:p>
            <a:pPr algn="ctr">
              <a:defRPr/>
            </a:pPr>
            <a:r>
              <a:rPr lang="en-US" sz="3200" kern="0" dirty="0">
                <a:solidFill>
                  <a:sysClr val="windowText" lastClr="000000"/>
                </a:solidFill>
                <a:effectLst>
                  <a:outerShdw blurRad="127000" dist="114300" dir="8100000" algn="tr" rotWithShape="0">
                    <a:prstClr val="black">
                      <a:alpha val="40000"/>
                    </a:prstClr>
                  </a:outerShdw>
                </a:effectLst>
                <a:latin typeface="Berlin Sans FB Demi" pitchFamily="34" charset="0"/>
              </a:rPr>
              <a:t>Charts by Don McClain</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Prepared January </a:t>
            </a: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29,30, </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2010</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Preached January </a:t>
            </a: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31, </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2010</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West 65</a:t>
            </a:r>
            <a:r>
              <a:rPr lang="en-US" sz="2400" kern="0" baseline="30000" dirty="0">
                <a:solidFill>
                  <a:sysClr val="windowText" lastClr="000000"/>
                </a:solidFill>
                <a:effectLst>
                  <a:outerShdw blurRad="127000" dist="114300" dir="8100000" algn="tr" rotWithShape="0">
                    <a:prstClr val="black">
                      <a:alpha val="40000"/>
                    </a:prstClr>
                  </a:outerShdw>
                </a:effectLst>
                <a:latin typeface="Book Antiqua"/>
              </a:rPr>
              <a:t>th</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 Street church of Christ</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Little Rock AR 72209</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501-568-1062</a:t>
            </a:r>
          </a:p>
          <a:p>
            <a:pPr algn="ctr">
              <a:defRPr/>
            </a:pPr>
            <a:endParaRPr lang="en-US" kern="0" dirty="0">
              <a:solidFill>
                <a:sysClr val="windowText" lastClr="000000"/>
              </a:solidFill>
              <a:effectLst>
                <a:outerShdw blurRad="127000" dist="114300" dir="8100000" algn="tr" rotWithShape="0">
                  <a:prstClr val="black">
                    <a:alpha val="40000"/>
                  </a:prstClr>
                </a:outerShdw>
              </a:effectLst>
              <a:latin typeface="Book Antiqua"/>
            </a:endParaRPr>
          </a:p>
          <a:p>
            <a:pPr algn="ctr">
              <a:defRPr/>
            </a:pPr>
            <a:r>
              <a:rPr lang="en-US" kern="0" dirty="0" smtClean="0">
                <a:solidFill>
                  <a:sysClr val="windowText" lastClr="000000"/>
                </a:solidFill>
                <a:effectLst>
                  <a:outerShdw blurRad="127000" dist="114300" dir="8100000" algn="tr" rotWithShape="0">
                    <a:prstClr val="black">
                      <a:alpha val="40000"/>
                    </a:prstClr>
                  </a:outerShdw>
                </a:effectLst>
                <a:latin typeface="Book Antiqua"/>
              </a:rPr>
              <a:t>Prepared using PPT 2010 Beta</a:t>
            </a:r>
            <a:endParaRPr lang="en-US" kern="0" dirty="0">
              <a:solidFill>
                <a:sysClr val="windowText" lastClr="000000"/>
              </a:solidFill>
              <a:effectLst>
                <a:outerShdw blurRad="127000" dist="114300" dir="8100000" algn="tr" rotWithShape="0">
                  <a:prstClr val="black">
                    <a:alpha val="40000"/>
                  </a:prstClr>
                </a:outerShdw>
              </a:effectLst>
              <a:latin typeface="Book Antiqua"/>
            </a:endParaRP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Email – </a:t>
            </a:r>
            <a:r>
              <a:rPr lang="en-US" sz="2400" u="sng" kern="0" dirty="0">
                <a:solidFill>
                  <a:srgbClr xmlns:mc="http://schemas.openxmlformats.org/markup-compatibility/2006" xmlns:a14="http://schemas.microsoft.com/office/drawing/2010/main" val="0070C0" mc:Ignorable=""/>
                </a:solidFill>
                <a:effectLst>
                  <a:outerShdw blurRad="127000" dist="114300" dir="8100000" algn="tr" rotWithShape="0">
                    <a:prstClr val="black">
                      <a:alpha val="40000"/>
                    </a:prstClr>
                  </a:outerShdw>
                </a:effectLst>
                <a:latin typeface="Book Antiqua"/>
              </a:rPr>
              <a:t>donmcclain@sbcglobal.net</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 </a:t>
            </a:r>
          </a:p>
        </p:txBody>
      </p:sp>
      <p:sp>
        <p:nvSpPr>
          <p:cNvPr id="5" name="TextBox 4"/>
          <p:cNvSpPr txBox="1"/>
          <p:nvPr/>
        </p:nvSpPr>
        <p:spPr>
          <a:xfrm>
            <a:off x="914401" y="5080337"/>
            <a:ext cx="7239000" cy="1323439"/>
          </a:xfrm>
          <a:prstGeom prst="rect">
            <a:avLst/>
          </a:prstGeom>
          <a:noFill/>
        </p:spPr>
        <p:txBody>
          <a:bodyPr wrap="square" rtlCol="0">
            <a:spAutoFit/>
          </a:bodyPr>
          <a:lstStyle/>
          <a:p>
            <a:pPr algn="ctr"/>
            <a:r>
              <a:rPr lang="en-US" sz="2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Note – Many of the transition effects used in this presentation are lost using PPT 2007 Viewer</a:t>
            </a:r>
          </a:p>
          <a:p>
            <a:pPr algn="ctr"/>
            <a:r>
              <a:rPr lang="en-US" sz="2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To view transitions you can download Office 2010 Beta for free:</a:t>
            </a:r>
          </a:p>
          <a:p>
            <a:pPr algn="ct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hlinkClick r:id="rId3"/>
              </a:rPr>
              <a:t>http://</a:t>
            </a:r>
            <a:r>
              <a:rPr lang="en-US" sz="2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hlinkClick r:id="rId3"/>
              </a:rPr>
              <a:t>www.microsoft.com/office/2010/en/default.aspx</a:t>
            </a:r>
            <a:r>
              <a:rPr lang="en-US" sz="2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 </a:t>
            </a:r>
            <a:endPar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spTree>
    <p:extLst>
      <p:ext uri="{BB962C8B-B14F-4D97-AF65-F5344CB8AC3E}">
        <p14:creationId xmlns:p14="http://schemas.microsoft.com/office/powerpoint/2010/main" val="12872691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2971800" y="1295400"/>
            <a:ext cx="5791200" cy="5105400"/>
          </a:xfrm>
          <a:prstGeom prst="round2DiagRect">
            <a:avLst/>
          </a:prstGeom>
          <a:gradFill flip="none" rotWithShape="1">
            <a:gsLst>
              <a:gs pos="12000">
                <a:schemeClr val="tx2">
                  <a:lumMod val="90000"/>
                </a:schemeClr>
              </a:gs>
              <a:gs pos="64999">
                <a:schemeClr val="bg2">
                  <a:lumMod val="40000"/>
                  <a:lumOff val="60000"/>
                </a:schemeClr>
              </a:gs>
              <a:gs pos="100000">
                <a:schemeClr val="tx1">
                  <a:lumMod val="75000"/>
                </a:schemeClr>
              </a:gs>
            </a:gsLst>
            <a:path path="rect">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xmlns:mc="http://schemas.openxmlformats.org/markup-compatibility/2006" xmlns:a14="http://schemas.microsoft.com/office/drawing/2010/main" val="FFDD6B"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2</a:t>
            </a:fld>
            <a:endParaRPr lang="en-US">
              <a:solidFill>
                <a:srgbClr xmlns:mc="http://schemas.openxmlformats.org/markup-compatibility/2006" xmlns:a14="http://schemas.microsoft.com/office/drawing/2010/main" val="FFF9E5" mc:Ignorable=""/>
              </a:solidFill>
            </a:endParaRPr>
          </a:p>
        </p:txBody>
      </p:sp>
      <p:sp>
        <p:nvSpPr>
          <p:cNvPr id="3" name="TextBox 2"/>
          <p:cNvSpPr txBox="1"/>
          <p:nvPr/>
        </p:nvSpPr>
        <p:spPr>
          <a:xfrm>
            <a:off x="228600" y="152400"/>
            <a:ext cx="8686800" cy="923330"/>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000000" mc:Ignorable=""/>
                </a:solidFill>
                <a:effectLst>
                  <a:outerShdw blurRad="139700" dist="101600" dir="2700000" algn="tl" rotWithShape="0">
                    <a:prstClr val="black">
                      <a:alpha val="40000"/>
                    </a:prstClr>
                  </a:outerShdw>
                </a:effectLst>
              </a:rPr>
              <a:t>Lesson </a:t>
            </a:r>
            <a:r>
              <a:rPr lang="en-US" i="1" dirty="0" smtClean="0">
                <a:solidFill>
                  <a:srgbClr xmlns:mc="http://schemas.openxmlformats.org/markup-compatibility/2006" xmlns:a14="http://schemas.microsoft.com/office/drawing/2010/main" val="000000" mc:Ignorable=""/>
                </a:solidFill>
                <a:effectLst>
                  <a:outerShdw blurRad="139700" dist="101600" dir="2700000" algn="tl" rotWithShape="0">
                    <a:prstClr val="black">
                      <a:alpha val="40000"/>
                    </a:prstClr>
                  </a:outerShdw>
                </a:effectLst>
              </a:rPr>
              <a:t>3 </a:t>
            </a:r>
            <a:r>
              <a:rPr lang="en-US" i="1" dirty="0">
                <a:solidFill>
                  <a:srgbClr xmlns:mc="http://schemas.openxmlformats.org/markup-compatibility/2006" xmlns:a14="http://schemas.microsoft.com/office/drawing/2010/main" val="000000" mc:Ignorable=""/>
                </a:solidFill>
                <a:effectLst>
                  <a:outerShdw blurRad="139700" dist="101600" dir="2700000" algn="tl" rotWithShape="0">
                    <a:prstClr val="black">
                      <a:alpha val="40000"/>
                    </a:prstClr>
                  </a:outerShdw>
                </a:effectLst>
              </a:rPr>
              <a:t>– Romans </a:t>
            </a:r>
            <a:r>
              <a:rPr lang="en-US" i="1" dirty="0" smtClean="0">
                <a:solidFill>
                  <a:srgbClr xmlns:mc="http://schemas.openxmlformats.org/markup-compatibility/2006" xmlns:a14="http://schemas.microsoft.com/office/drawing/2010/main" val="000000" mc:Ignorable=""/>
                </a:solidFill>
                <a:effectLst>
                  <a:outerShdw blurRad="139700" dist="101600" dir="2700000" algn="tl" rotWithShape="0">
                    <a:prstClr val="black">
                      <a:alpha val="40000"/>
                    </a:prstClr>
                  </a:outerShdw>
                </a:effectLst>
              </a:rPr>
              <a:t>2:1-3:20</a:t>
            </a:r>
            <a:endParaRPr lang="en-US" sz="3600" i="1" dirty="0">
              <a:solidFill>
                <a:srgbClr xmlns:mc="http://schemas.openxmlformats.org/markup-compatibility/2006" xmlns:a14="http://schemas.microsoft.com/office/drawing/2010/main" val="000000" mc:Ignorable=""/>
              </a:solidFill>
              <a:effectLst>
                <a:outerShdw blurRad="139700" dist="101600" dir="2700000" algn="tl" rotWithShape="0">
                  <a:prstClr val="black">
                    <a:alpha val="40000"/>
                  </a:prstClr>
                </a:outerShdw>
              </a:effectLst>
            </a:endParaRPr>
          </a:p>
          <a:p>
            <a:pPr algn="ctr"/>
            <a:r>
              <a:rPr lang="en-US" sz="3600" dirty="0">
                <a:solidFill>
                  <a:srgbClr xmlns:mc="http://schemas.openxmlformats.org/markup-compatibility/2006" xmlns:a14="http://schemas.microsoft.com/office/drawing/2010/main" val="000000" mc:Ignorable=""/>
                </a:solidFill>
                <a:effectLst>
                  <a:outerShdw blurRad="139700" dist="101600" dir="2700000" algn="tl" rotWithShape="0">
                    <a:prstClr val="black">
                      <a:alpha val="40000"/>
                    </a:prstClr>
                  </a:outerShdw>
                </a:effectLst>
                <a:latin typeface="Berlin Sans FB Demi" pitchFamily="34" charset="0"/>
              </a:rPr>
              <a:t>The Gospel </a:t>
            </a:r>
            <a:r>
              <a:rPr lang="en-US" sz="3600" dirty="0">
                <a:solidFill>
                  <a:srgbClr xmlns:mc="http://schemas.openxmlformats.org/markup-compatibility/2006" xmlns:a14="http://schemas.microsoft.com/office/drawing/2010/main" val="000000" mc:Ignorable=""/>
                </a:solidFill>
                <a:effectLst>
                  <a:outerShdw blurRad="139700" dist="101600" dir="2700000" algn="tl" rotWithShape="0">
                    <a:prstClr val="black">
                      <a:alpha val="40000"/>
                    </a:prstClr>
                  </a:outerShdw>
                </a:effectLst>
                <a:latin typeface="Berylium" pitchFamily="2" charset="0"/>
              </a:rPr>
              <a:t>– God’s Power To Save Man</a:t>
            </a:r>
            <a:endParaRPr lang="en-US" sz="4000" dirty="0">
              <a:solidFill>
                <a:srgbClr xmlns:mc="http://schemas.openxmlformats.org/markup-compatibility/2006" xmlns:a14="http://schemas.microsoft.com/office/drawing/2010/main" val="000000" mc:Ignorable=""/>
              </a:solidFill>
              <a:effectLst>
                <a:outerShdw blurRad="139700" dist="101600" dir="2700000" algn="tl" rotWithShape="0">
                  <a:prstClr val="black">
                    <a:alpha val="40000"/>
                  </a:prstClr>
                </a:outerShdw>
              </a:effectLst>
              <a:latin typeface="Berylium" pitchFamily="2" charset="0"/>
            </a:endParaRPr>
          </a:p>
        </p:txBody>
      </p:sp>
      <p:pic>
        <p:nvPicPr>
          <p:cNvPr id="19458" name="Picture 2"/>
          <p:cNvPicPr>
            <a:picLocks noChangeAspect="1" noChangeArrowheads="1"/>
          </p:cNvPicPr>
          <p:nvPr/>
        </p:nvPicPr>
        <p:blipFill>
          <a:blip r:embed="rId3" cstate="print"/>
          <a:srcRect/>
          <a:stretch>
            <a:fillRect/>
          </a:stretch>
        </p:blipFill>
        <p:spPr bwMode="auto">
          <a:xfrm>
            <a:off x="381000" y="1600200"/>
            <a:ext cx="2743200" cy="419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artDeco"/>
          </a:sp3d>
        </p:spPr>
      </p:pic>
      <p:sp>
        <p:nvSpPr>
          <p:cNvPr id="5" name="TextBox 4"/>
          <p:cNvSpPr txBox="1"/>
          <p:nvPr/>
        </p:nvSpPr>
        <p:spPr>
          <a:xfrm>
            <a:off x="3124201" y="1447800"/>
            <a:ext cx="5638800" cy="5062924"/>
          </a:xfrm>
          <a:prstGeom prst="rect">
            <a:avLst/>
          </a:prstGeom>
          <a:noFill/>
        </p:spPr>
        <p:txBody>
          <a:bodyPr wrap="square" rtlCol="0">
            <a:spAutoFit/>
          </a:bodyPr>
          <a:lstStyle/>
          <a:p>
            <a:pPr marL="457200" indent="-457200">
              <a:spcAft>
                <a:spcPts val="600"/>
              </a:spcAft>
              <a:buClr>
                <a:srgbClr xmlns:mc="http://schemas.openxmlformats.org/markup-compatibility/2006" xmlns:a14="http://schemas.microsoft.com/office/drawing/2010/main" val="9E6806" mc:Ignorable=""/>
              </a:buClr>
              <a:buFont typeface="Wingdings 2" pitchFamily="18" charset="2"/>
              <a:buChar char="ö"/>
            </a:pPr>
            <a:r>
              <a:rPr lang="en-US" sz="2800" dirty="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latin typeface="Berlin Sans FB Demi" pitchFamily="34" charset="0"/>
              </a:rPr>
              <a:t>The sinful condition of the whole world and its need for salvation </a:t>
            </a:r>
            <a:r>
              <a:rPr lang="en-US" sz="2800" dirty="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rPr>
              <a:t>– (1:18-3:20)</a:t>
            </a:r>
          </a:p>
          <a:p>
            <a:pPr marL="457200" indent="-457200">
              <a:spcAft>
                <a:spcPts val="600"/>
              </a:spcAft>
              <a:buClr>
                <a:srgbClr xmlns:mc="http://schemas.openxmlformats.org/markup-compatibility/2006" xmlns:a14="http://schemas.microsoft.com/office/drawing/2010/main" val="9E6806" mc:Ignorable=""/>
              </a:buClr>
              <a:buFont typeface="Wingdings 2" pitchFamily="18" charset="2"/>
              <a:buChar char="ö"/>
            </a:pPr>
            <a:r>
              <a:rPr lang="en-US" sz="2800" dirty="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latin typeface="Berlin Sans FB Demi" pitchFamily="34" charset="0"/>
              </a:rPr>
              <a:t>The Gospel of Christ is the ONLY hope for sinful man </a:t>
            </a:r>
            <a:r>
              <a:rPr lang="en-US" sz="2800" dirty="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rPr>
              <a:t>– (1:16,17; 3:21-23)</a:t>
            </a:r>
          </a:p>
          <a:p>
            <a:pPr marL="457200" indent="-457200">
              <a:spcAft>
                <a:spcPts val="600"/>
              </a:spcAft>
              <a:buClr>
                <a:srgbClr xmlns:mc="http://schemas.openxmlformats.org/markup-compatibility/2006" xmlns:a14="http://schemas.microsoft.com/office/drawing/2010/main" val="9E6806" mc:Ignorable=""/>
              </a:buClr>
              <a:buFont typeface="Wingdings 2" pitchFamily="18" charset="2"/>
              <a:buChar char="ö"/>
            </a:pPr>
            <a:r>
              <a:rPr lang="en-US" sz="2800" dirty="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latin typeface="Berlin Sans FB Demi" pitchFamily="34" charset="0"/>
              </a:rPr>
              <a:t>The sinful condition of the Gentile world </a:t>
            </a:r>
            <a:r>
              <a:rPr lang="en-US" sz="2800" dirty="0" smtClean="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latin typeface="Berlin Sans FB Demi" pitchFamily="34" charset="0"/>
              </a:rPr>
              <a:t> has been described – </a:t>
            </a:r>
            <a:r>
              <a:rPr lang="en-US" sz="2800" dirty="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rPr>
              <a:t>(1:18-32)</a:t>
            </a:r>
          </a:p>
          <a:p>
            <a:pPr marL="457200" indent="-457200">
              <a:spcAft>
                <a:spcPts val="600"/>
              </a:spcAft>
              <a:buClr>
                <a:srgbClr xmlns:mc="http://schemas.openxmlformats.org/markup-compatibility/2006" xmlns:a14="http://schemas.microsoft.com/office/drawing/2010/main" val="9E6806" mc:Ignorable=""/>
              </a:buClr>
              <a:buFont typeface="Wingdings 2" pitchFamily="18" charset="2"/>
              <a:buChar char="ö"/>
            </a:pPr>
            <a:r>
              <a:rPr lang="en-US" sz="2800" dirty="0" smtClean="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latin typeface="Berlin Sans FB Demi" pitchFamily="34" charset="0"/>
              </a:rPr>
              <a:t>Paul now turns his attention to the Jews </a:t>
            </a:r>
            <a:r>
              <a:rPr lang="en-US" sz="2800" dirty="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rPr>
              <a:t>– </a:t>
            </a:r>
            <a:r>
              <a:rPr lang="en-US" sz="2800" dirty="0" smtClean="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rPr>
              <a:t>(2:1-3:20)</a:t>
            </a:r>
            <a:endParaRPr lang="en-US" sz="2800" dirty="0">
              <a:solidFill>
                <a:srgbClr xmlns:mc="http://schemas.openxmlformats.org/markup-compatibility/2006" xmlns:a14="http://schemas.microsoft.com/office/drawing/2010/main" val="000000" mc:Ignorable=""/>
              </a:solidFill>
              <a:effectLst>
                <a:outerShdw blurRad="203200" dist="101600" dir="2700000" algn="tl" rotWithShape="0">
                  <a:prstClr val="black">
                    <a:alpha val="40000"/>
                  </a:prstClr>
                </a:outerShdw>
              </a:effectLst>
            </a:endParaRPr>
          </a:p>
        </p:txBody>
      </p:sp>
    </p:spTree>
    <p:extLst>
      <p:ext uri="{BB962C8B-B14F-4D97-AF65-F5344CB8AC3E}">
        <p14:creationId xmlns:p14="http://schemas.microsoft.com/office/powerpoint/2010/main" val="406643906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7" name="Round Diagonal Corner Rectangle 6"/>
          <p:cNvSpPr/>
          <p:nvPr/>
        </p:nvSpPr>
        <p:spPr>
          <a:xfrm>
            <a:off x="3276600" y="2362200"/>
            <a:ext cx="5486400" cy="4038600"/>
          </a:xfrm>
          <a:prstGeom prst="round2DiagRect">
            <a:avLst/>
          </a:prstGeom>
          <a:gradFill flip="none" rotWithShape="1">
            <a:gsLst>
              <a:gs pos="12000">
                <a:schemeClr val="tx2">
                  <a:lumMod val="90000"/>
                </a:schemeClr>
              </a:gs>
              <a:gs pos="64999">
                <a:schemeClr val="bg2">
                  <a:lumMod val="40000"/>
                  <a:lumOff val="60000"/>
                </a:schemeClr>
              </a:gs>
              <a:gs pos="100000">
                <a:schemeClr val="tx1">
                  <a:lumMod val="75000"/>
                </a:schemeClr>
              </a:gs>
            </a:gsLst>
            <a:path path="rect">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xmlns:mc="http://schemas.openxmlformats.org/markup-compatibility/2006" xmlns:a14="http://schemas.microsoft.com/office/drawing/2010/main" val="FFDD6B"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3</a:t>
            </a:fld>
            <a:endParaRPr lang="en-US">
              <a:solidFill>
                <a:srgbClr xmlns:mc="http://schemas.openxmlformats.org/markup-compatibility/2006" xmlns:a14="http://schemas.microsoft.com/office/drawing/2010/main" val="FFF9E5" mc:Ignorable=""/>
              </a:solidFill>
            </a:endParaRPr>
          </a:p>
        </p:txBody>
      </p:sp>
      <p:sp>
        <p:nvSpPr>
          <p:cNvPr id="5" name="TextBox 4"/>
          <p:cNvSpPr txBox="1"/>
          <p:nvPr/>
        </p:nvSpPr>
        <p:spPr>
          <a:xfrm>
            <a:off x="3429000" y="2438400"/>
            <a:ext cx="5334000" cy="3877985"/>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According </a:t>
            </a:r>
            <a:r>
              <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to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truth (2)</a:t>
            </a:r>
            <a:endPar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endParaRP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Accumulated </a:t>
            </a:r>
            <a:r>
              <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guilt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(5</a:t>
            </a:r>
            <a:r>
              <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According to works (6)</a:t>
            </a:r>
            <a:endPar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endParaRP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Impartial (11)</a:t>
            </a:r>
            <a:endPar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endParaRP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According </a:t>
            </a:r>
            <a:r>
              <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to performance, not knowledge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(13)</a:t>
            </a:r>
            <a:endPar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endParaRP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Reaches </a:t>
            </a:r>
            <a:r>
              <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secrets of the heart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(16)</a:t>
            </a:r>
            <a:endPar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endParaRP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According </a:t>
            </a:r>
            <a:r>
              <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to reality, not religious profession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(17-29)</a:t>
            </a:r>
            <a:endPar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6" name="TextBox 5"/>
          <p:cNvSpPr txBox="1"/>
          <p:nvPr/>
        </p:nvSpPr>
        <p:spPr>
          <a:xfrm>
            <a:off x="228600" y="152400"/>
            <a:ext cx="8686800" cy="923330"/>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Lesson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3 </a:t>
            </a:r>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Romans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2:1-3:20</a:t>
            </a:r>
            <a:endParaRPr lang="en-US" sz="3600"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a:p>
            <a:pPr algn="ct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Wrath </a:t>
            </a: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rPr>
              <a:t>– Jews Guilty Before God</a:t>
            </a:r>
            <a:endParaRPr lang="en-US" sz="40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endParaRPr>
          </a:p>
        </p:txBody>
      </p:sp>
      <p:sp>
        <p:nvSpPr>
          <p:cNvPr id="4" name="Rectangle 3"/>
          <p:cNvSpPr/>
          <p:nvPr/>
        </p:nvSpPr>
        <p:spPr>
          <a:xfrm>
            <a:off x="381000" y="991850"/>
            <a:ext cx="8382000" cy="1323439"/>
          </a:xfrm>
          <a:prstGeom prst="rect">
            <a:avLst/>
          </a:prstGeom>
        </p:spPr>
        <p:txBody>
          <a:bodyPr wrap="square">
            <a:spAutoFit/>
          </a:bodyPr>
          <a:lstStyle/>
          <a:p>
            <a:pPr algn="ctr"/>
            <a:r>
              <a:rPr lang="en-US" sz="4000" b="1" spc="50" dirty="0">
                <a:ln w="12700" cmpd="sng">
                  <a:solidFill>
                    <a:schemeClr val="accent4">
                      <a:lumMod val="75000"/>
                    </a:schemeClr>
                  </a:solidFill>
                  <a:prstDash val="solid"/>
                </a:ln>
                <a:solidFill>
                  <a:schemeClr val="accent4">
                    <a:lumMod val="40000"/>
                    <a:lumOff val="60000"/>
                  </a:schemeClr>
                </a:solidFill>
                <a:effectLst>
                  <a:glow rad="304800">
                    <a:srgbClr xmlns:mc="http://schemas.openxmlformats.org/markup-compatibility/2006" xmlns:a14="http://schemas.microsoft.com/office/drawing/2010/main" val="000000" mc:Ignorable="">
                      <a:alpha val="27000"/>
                    </a:srgbClr>
                  </a:glow>
                  <a:outerShdw blurRad="139700" dist="139700" dir="2700000" algn="tl" rotWithShape="0">
                    <a:prstClr val="black">
                      <a:alpha val="40000"/>
                    </a:prstClr>
                  </a:outerShdw>
                  <a:reflection blurRad="342900" stA="89000" endPos="26000" dir="5400000" sy="-100000" algn="bl" rotWithShape="0"/>
                </a:effectLst>
                <a:latin typeface="Bodoni MT Black" pitchFamily="18" charset="0"/>
              </a:rPr>
              <a:t>Seven Great Principles of God’s Judgment</a:t>
            </a:r>
          </a:p>
        </p:txBody>
      </p:sp>
      <p:sp>
        <p:nvSpPr>
          <p:cNvPr id="10" name="TextBox 9"/>
          <p:cNvSpPr txBox="1"/>
          <p:nvPr/>
        </p:nvSpPr>
        <p:spPr>
          <a:xfrm>
            <a:off x="5791200" y="6423768"/>
            <a:ext cx="2757806" cy="369332"/>
          </a:xfrm>
          <a:prstGeom prst="rect">
            <a:avLst/>
          </a:prstGeom>
          <a:noFill/>
        </p:spPr>
        <p:txBody>
          <a:bodyPr wrap="none" rtlCol="0">
            <a:spAutoFit/>
          </a:bodyPr>
          <a:lstStyle/>
          <a:p>
            <a:r>
              <a:rPr lang="en-US" dirty="0" smtClean="0"/>
              <a:t>Barclays notes on Romans</a:t>
            </a:r>
            <a:endParaRPr lang="en-US" dirty="0"/>
          </a:p>
        </p:txBody>
      </p:sp>
    </p:spTree>
    <p:extLst>
      <p:ext uri="{BB962C8B-B14F-4D97-AF65-F5344CB8AC3E}">
        <p14:creationId xmlns:p14="http://schemas.microsoft.com/office/powerpoint/2010/main" val="2106846735"/>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fill="hold" grpId="0" nodeType="with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000"/>
                                        <p:tgtEl>
                                          <p:spTgt spid="5">
                                            <p:txEl>
                                              <p:pRg st="4" end="4"/>
                                            </p:txEl>
                                          </p:spTgt>
                                        </p:tgtEl>
                                      </p:cBhvr>
                                    </p:animEffect>
                                    <p:anim calcmode="lin" valueType="num">
                                      <p:cBhvr>
                                        <p:cTn id="4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1000"/>
                                        <p:tgtEl>
                                          <p:spTgt spid="5">
                                            <p:txEl>
                                              <p:pRg st="5" end="5"/>
                                            </p:txEl>
                                          </p:spTgt>
                                        </p:tgtEl>
                                      </p:cBhvr>
                                    </p:animEffect>
                                    <p:anim calcmode="lin" valueType="num">
                                      <p:cBhvr>
                                        <p:cTn id="5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1000"/>
                                        <p:tgtEl>
                                          <p:spTgt spid="5">
                                            <p:txEl>
                                              <p:pRg st="6" end="6"/>
                                            </p:txEl>
                                          </p:spTgt>
                                        </p:tgtEl>
                                      </p:cBhvr>
                                    </p:animEffect>
                                    <p:anim calcmode="lin" valueType="num">
                                      <p:cBhvr>
                                        <p:cTn id="6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7" name="Round Diagonal Corner Rectangle 6"/>
          <p:cNvSpPr/>
          <p:nvPr/>
        </p:nvSpPr>
        <p:spPr>
          <a:xfrm>
            <a:off x="3276600" y="2315289"/>
            <a:ext cx="5486400" cy="4237911"/>
          </a:xfrm>
          <a:prstGeom prst="round2DiagRect">
            <a:avLst/>
          </a:prstGeom>
          <a:gradFill flip="none" rotWithShape="1">
            <a:gsLst>
              <a:gs pos="12000">
                <a:schemeClr val="tx2">
                  <a:lumMod val="90000"/>
                </a:schemeClr>
              </a:gs>
              <a:gs pos="64999">
                <a:schemeClr val="bg2">
                  <a:lumMod val="40000"/>
                  <a:lumOff val="60000"/>
                </a:schemeClr>
              </a:gs>
              <a:gs pos="100000">
                <a:schemeClr val="tx1">
                  <a:lumMod val="75000"/>
                </a:schemeClr>
              </a:gs>
            </a:gsLst>
            <a:path path="rect">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xmlns:mc="http://schemas.openxmlformats.org/markup-compatibility/2006" xmlns:a14="http://schemas.microsoft.com/office/drawing/2010/main" val="FFDD6B"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4</a:t>
            </a:fld>
            <a:endParaRPr lang="en-US">
              <a:solidFill>
                <a:srgbClr xmlns:mc="http://schemas.openxmlformats.org/markup-compatibility/2006" xmlns:a14="http://schemas.microsoft.com/office/drawing/2010/main" val="FFF9E5" mc:Ignorable=""/>
              </a:solidFill>
            </a:endParaRPr>
          </a:p>
        </p:txBody>
      </p:sp>
      <p:sp>
        <p:nvSpPr>
          <p:cNvPr id="5" name="TextBox 4"/>
          <p:cNvSpPr txBox="1"/>
          <p:nvPr/>
        </p:nvSpPr>
        <p:spPr>
          <a:xfrm>
            <a:off x="3352800" y="2514600"/>
            <a:ext cx="5486400" cy="4016484"/>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fallacy of partial judgment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2:1,3; Mat 7:1-5</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judgment shows no respect for persons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2:2-3,11</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judgment demonstrates His goodness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2:4-10</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All men under law to God, </a:t>
            </a:r>
            <a:r>
              <a:rPr lang="en-US" sz="2400"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ook Antiqua" pitchFamily="18" charset="0"/>
              </a:rPr>
              <a:t>(men in the past were just not under the same law; 1 Cor. 9:21)</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 – and will be judged by Jesus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2:12-16; 4:15; 5:13</a:t>
            </a:r>
            <a:endPar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152400"/>
            <a:ext cx="8686800" cy="923330"/>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Lesson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3 </a:t>
            </a:r>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Romans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2:1-3:20</a:t>
            </a:r>
            <a:endParaRPr lang="en-US" sz="3600"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a:p>
            <a:pPr algn="ct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Wrath </a:t>
            </a: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rPr>
              <a:t>– Jews Guilty Before God</a:t>
            </a:r>
            <a:endParaRPr lang="en-US" sz="40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endParaRPr>
          </a:p>
        </p:txBody>
      </p:sp>
      <p:sp>
        <p:nvSpPr>
          <p:cNvPr id="8" name="Rectangle 7"/>
          <p:cNvSpPr/>
          <p:nvPr/>
        </p:nvSpPr>
        <p:spPr>
          <a:xfrm>
            <a:off x="381000" y="991850"/>
            <a:ext cx="8382000" cy="1323439"/>
          </a:xfrm>
          <a:prstGeom prst="rect">
            <a:avLst/>
          </a:prstGeom>
        </p:spPr>
        <p:txBody>
          <a:bodyPr wrap="square">
            <a:spAutoFit/>
          </a:bodyPr>
          <a:lstStyle/>
          <a:p>
            <a:pPr algn="ctr"/>
            <a:r>
              <a:rPr lang="en-US" sz="4000" b="1" spc="50" dirty="0">
                <a:ln w="12700" cmpd="sng">
                  <a:solidFill>
                    <a:schemeClr val="accent4">
                      <a:lumMod val="75000"/>
                    </a:schemeClr>
                  </a:solidFill>
                  <a:prstDash val="solid"/>
                </a:ln>
                <a:solidFill>
                  <a:schemeClr val="accent4">
                    <a:lumMod val="40000"/>
                    <a:lumOff val="60000"/>
                  </a:schemeClr>
                </a:solidFill>
                <a:effectLst>
                  <a:glow rad="177800">
                    <a:srgbClr xmlns:mc="http://schemas.openxmlformats.org/markup-compatibility/2006" xmlns:a14="http://schemas.microsoft.com/office/drawing/2010/main" val="000000" mc:Ignorable="">
                      <a:alpha val="13000"/>
                    </a:srgbClr>
                  </a:glow>
                  <a:outerShdw blurRad="139700" dist="139700" dir="2700000" algn="tl" rotWithShape="0">
                    <a:prstClr val="black">
                      <a:alpha val="40000"/>
                    </a:prstClr>
                  </a:outerShdw>
                  <a:reflection blurRad="342900" stA="89000" endPos="26000" dir="5400000" sy="-100000" algn="bl" rotWithShape="0"/>
                </a:effectLst>
                <a:latin typeface="Bodoni MT Black" pitchFamily="18" charset="0"/>
              </a:rPr>
              <a:t>The Righteous  &amp; Impartial Judgment of God – 2:1-16</a:t>
            </a:r>
          </a:p>
        </p:txBody>
      </p:sp>
    </p:spTree>
    <p:extLst>
      <p:ext uri="{BB962C8B-B14F-4D97-AF65-F5344CB8AC3E}">
        <p14:creationId xmlns:p14="http://schemas.microsoft.com/office/powerpoint/2010/main" val="191938243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7" name="Round Diagonal Corner Rectangle 6"/>
          <p:cNvSpPr/>
          <p:nvPr/>
        </p:nvSpPr>
        <p:spPr>
          <a:xfrm>
            <a:off x="3200400" y="2391489"/>
            <a:ext cx="5715000" cy="4237911"/>
          </a:xfrm>
          <a:prstGeom prst="round2DiagRect">
            <a:avLst/>
          </a:prstGeom>
          <a:gradFill flip="none" rotWithShape="1">
            <a:gsLst>
              <a:gs pos="12000">
                <a:schemeClr val="tx2">
                  <a:lumMod val="90000"/>
                </a:schemeClr>
              </a:gs>
              <a:gs pos="64999">
                <a:schemeClr val="bg2">
                  <a:lumMod val="40000"/>
                  <a:lumOff val="60000"/>
                </a:schemeClr>
              </a:gs>
              <a:gs pos="100000">
                <a:schemeClr val="tx1">
                  <a:lumMod val="75000"/>
                </a:schemeClr>
              </a:gs>
            </a:gsLst>
            <a:path path="rect">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xmlns:mc="http://schemas.openxmlformats.org/markup-compatibility/2006" xmlns:a14="http://schemas.microsoft.com/office/drawing/2010/main" val="FFDD6B"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5</a:t>
            </a:fld>
            <a:endParaRPr lang="en-US">
              <a:solidFill>
                <a:srgbClr xmlns:mc="http://schemas.openxmlformats.org/markup-compatibility/2006" xmlns:a14="http://schemas.microsoft.com/office/drawing/2010/main" val="FFF9E5" mc:Ignorable=""/>
              </a:solidFill>
            </a:endParaRPr>
          </a:p>
        </p:txBody>
      </p:sp>
      <p:sp>
        <p:nvSpPr>
          <p:cNvPr id="5" name="TextBox 4"/>
          <p:cNvSpPr txBox="1"/>
          <p:nvPr/>
        </p:nvSpPr>
        <p:spPr>
          <a:xfrm>
            <a:off x="3352800" y="2514600"/>
            <a:ext cx="5486400" cy="4093428"/>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Jews made the right claim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2:17; Rom. 9:4-7;  Is. 48:1,2; </a:t>
            </a:r>
            <a:r>
              <a:rPr lang="en-US" sz="2400" dirty="0" err="1"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Phili</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3:3-7</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Jews were without excuse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2:18</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Jews saw themselves as superior in knowledge of God and needed by the sinful Gentile world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2:19,20</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Jews didn’t practice what they preached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2:21-23; Mat 7:1-5; 23:3</a:t>
            </a:r>
          </a:p>
          <a:p>
            <a:pPr marL="457200" indent="-457200">
              <a:spcAft>
                <a:spcPts val="600"/>
              </a:spcAft>
              <a:buClr>
                <a:schemeClr val="bg2">
                  <a:lumMod val="75000"/>
                </a:schemeClr>
              </a:buClr>
              <a:buFont typeface="Wingdings 2" pitchFamily="18" charset="2"/>
              <a:buChar char="è"/>
            </a:pPr>
            <a:r>
              <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Jews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brought reproach upon God </a:t>
            </a:r>
            <a:r>
              <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2:24; Ez. 36:20-23</a:t>
            </a:r>
            <a:endParaRPr lang="en-US" sz="24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152400"/>
            <a:ext cx="8686800" cy="923330"/>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Lesson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3 </a:t>
            </a:r>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Romans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2:1-3:20</a:t>
            </a:r>
            <a:endParaRPr lang="en-US" sz="3600"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a:p>
            <a:pPr algn="ct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Wrath </a:t>
            </a: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rPr>
              <a:t>– Jews Guilty Before God</a:t>
            </a:r>
            <a:endParaRPr lang="en-US" sz="40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endParaRPr>
          </a:p>
        </p:txBody>
      </p:sp>
      <p:sp>
        <p:nvSpPr>
          <p:cNvPr id="8" name="Rectangle 7"/>
          <p:cNvSpPr/>
          <p:nvPr/>
        </p:nvSpPr>
        <p:spPr>
          <a:xfrm>
            <a:off x="990600" y="991850"/>
            <a:ext cx="7162800" cy="1323439"/>
          </a:xfrm>
          <a:prstGeom prst="rect">
            <a:avLst/>
          </a:prstGeom>
        </p:spPr>
        <p:txBody>
          <a:bodyPr wrap="square">
            <a:spAutoFit/>
          </a:bodyPr>
          <a:lstStyle/>
          <a:p>
            <a:pPr algn="ctr"/>
            <a:r>
              <a:rPr lang="en-US" sz="4000" b="1" spc="50" dirty="0">
                <a:ln w="12700" cmpd="sng">
                  <a:solidFill>
                    <a:schemeClr val="accent4">
                      <a:lumMod val="75000"/>
                    </a:schemeClr>
                  </a:solidFill>
                  <a:prstDash val="solid"/>
                </a:ln>
                <a:solidFill>
                  <a:schemeClr val="accent4">
                    <a:lumMod val="40000"/>
                    <a:lumOff val="60000"/>
                  </a:schemeClr>
                </a:solidFill>
                <a:effectLst>
                  <a:glow rad="177800">
                    <a:srgbClr xmlns:mc="http://schemas.openxmlformats.org/markup-compatibility/2006" xmlns:a14="http://schemas.microsoft.com/office/drawing/2010/main" val="000000" mc:Ignorable="">
                      <a:alpha val="13000"/>
                    </a:srgbClr>
                  </a:glow>
                  <a:outerShdw blurRad="139700" dist="139700" dir="2700000" algn="tl" rotWithShape="0">
                    <a:prstClr val="black">
                      <a:alpha val="40000"/>
                    </a:prstClr>
                  </a:outerShdw>
                  <a:reflection blurRad="342900" stA="89000" endPos="26000" dir="5400000" sy="-100000" algn="bl" rotWithShape="0"/>
                </a:effectLst>
                <a:latin typeface="Bodoni MT Black" pitchFamily="18" charset="0"/>
              </a:rPr>
              <a:t>The Jew  Condemned By The Law – 2:17-24</a:t>
            </a:r>
          </a:p>
        </p:txBody>
      </p:sp>
    </p:spTree>
    <p:extLst>
      <p:ext uri="{BB962C8B-B14F-4D97-AF65-F5344CB8AC3E}">
        <p14:creationId xmlns:p14="http://schemas.microsoft.com/office/powerpoint/2010/main" val="15302996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7" name="Round Diagonal Corner Rectangle 6"/>
          <p:cNvSpPr/>
          <p:nvPr/>
        </p:nvSpPr>
        <p:spPr>
          <a:xfrm>
            <a:off x="3276600" y="2315289"/>
            <a:ext cx="5486400" cy="4237911"/>
          </a:xfrm>
          <a:prstGeom prst="round2DiagRect">
            <a:avLst/>
          </a:prstGeom>
          <a:gradFill flip="none" rotWithShape="1">
            <a:gsLst>
              <a:gs pos="12000">
                <a:schemeClr val="tx2">
                  <a:lumMod val="90000"/>
                </a:schemeClr>
              </a:gs>
              <a:gs pos="64999">
                <a:schemeClr val="bg2">
                  <a:lumMod val="40000"/>
                  <a:lumOff val="60000"/>
                </a:schemeClr>
              </a:gs>
              <a:gs pos="100000">
                <a:schemeClr val="tx1">
                  <a:lumMod val="75000"/>
                </a:schemeClr>
              </a:gs>
            </a:gsLst>
            <a:path path="rect">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xmlns:mc="http://schemas.openxmlformats.org/markup-compatibility/2006" xmlns:a14="http://schemas.microsoft.com/office/drawing/2010/main" val="FFDD6B"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6</a:t>
            </a:fld>
            <a:endParaRPr lang="en-US">
              <a:solidFill>
                <a:srgbClr xmlns:mc="http://schemas.openxmlformats.org/markup-compatibility/2006" xmlns:a14="http://schemas.microsoft.com/office/drawing/2010/main" val="FFF9E5" mc:Ignorable=""/>
              </a:solidFill>
            </a:endParaRPr>
          </a:p>
        </p:txBody>
      </p:sp>
      <p:sp>
        <p:nvSpPr>
          <p:cNvPr id="5" name="TextBox 4"/>
          <p:cNvSpPr txBox="1"/>
          <p:nvPr/>
        </p:nvSpPr>
        <p:spPr>
          <a:xfrm>
            <a:off x="3352800" y="2514600"/>
            <a:ext cx="5486400" cy="4016484"/>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Circumcision was unprofitable to the Jew who violated the Law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2:25; Jer. 4:4; Gal. 5:1-6</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status of the Gentile who by conscience keeps the Law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2:26</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uncircumcised Gentile who is righteous will judge the Jew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2:27</a:t>
            </a:r>
          </a:p>
          <a:p>
            <a:pPr marL="457200" indent="-457200">
              <a:spcAft>
                <a:spcPts val="6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true Jew is the one who is righteous before God because he obeys God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2:29</a:t>
            </a:r>
          </a:p>
        </p:txBody>
      </p:sp>
      <p:sp>
        <p:nvSpPr>
          <p:cNvPr id="6" name="TextBox 5"/>
          <p:cNvSpPr txBox="1"/>
          <p:nvPr/>
        </p:nvSpPr>
        <p:spPr>
          <a:xfrm>
            <a:off x="228600" y="152400"/>
            <a:ext cx="8686800" cy="923330"/>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Lesson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3 </a:t>
            </a:r>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Romans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2:1-3:20</a:t>
            </a:r>
            <a:endParaRPr lang="en-US" sz="3600"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a:p>
            <a:pPr algn="ct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Wrath </a:t>
            </a: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rPr>
              <a:t>– Jews Guilty Before God</a:t>
            </a:r>
            <a:endParaRPr lang="en-US" sz="40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endParaRPr>
          </a:p>
        </p:txBody>
      </p:sp>
      <p:sp>
        <p:nvSpPr>
          <p:cNvPr id="8" name="Rectangle 7"/>
          <p:cNvSpPr/>
          <p:nvPr/>
        </p:nvSpPr>
        <p:spPr>
          <a:xfrm>
            <a:off x="990600" y="991850"/>
            <a:ext cx="7162800" cy="1323439"/>
          </a:xfrm>
          <a:prstGeom prst="rect">
            <a:avLst/>
          </a:prstGeom>
        </p:spPr>
        <p:txBody>
          <a:bodyPr wrap="square">
            <a:spAutoFit/>
          </a:bodyPr>
          <a:lstStyle/>
          <a:p>
            <a:pPr algn="ctr"/>
            <a:r>
              <a:rPr lang="en-US" sz="4000" b="1" spc="50" dirty="0">
                <a:ln w="12700" cmpd="sng">
                  <a:solidFill>
                    <a:schemeClr val="accent4">
                      <a:lumMod val="75000"/>
                    </a:schemeClr>
                  </a:solidFill>
                  <a:prstDash val="solid"/>
                </a:ln>
                <a:solidFill>
                  <a:schemeClr val="accent4">
                    <a:lumMod val="40000"/>
                    <a:lumOff val="60000"/>
                  </a:schemeClr>
                </a:solidFill>
                <a:effectLst>
                  <a:glow rad="177800">
                    <a:srgbClr xmlns:mc="http://schemas.openxmlformats.org/markup-compatibility/2006" xmlns:a14="http://schemas.microsoft.com/office/drawing/2010/main" val="000000" mc:Ignorable="">
                      <a:alpha val="13000"/>
                    </a:srgbClr>
                  </a:glow>
                  <a:outerShdw blurRad="139700" dist="139700" dir="2700000" algn="tl" rotWithShape="0">
                    <a:prstClr val="black">
                      <a:alpha val="40000"/>
                    </a:prstClr>
                  </a:outerShdw>
                  <a:reflection blurRad="342900" stA="89000" endPos="26000" dir="5400000" sy="-100000" algn="bl" rotWithShape="0"/>
                </a:effectLst>
                <a:latin typeface="Bodoni MT Black" pitchFamily="18" charset="0"/>
              </a:rPr>
              <a:t>True Circumcision, The True Jew – 2:25-29</a:t>
            </a:r>
          </a:p>
        </p:txBody>
      </p:sp>
    </p:spTree>
    <p:extLst>
      <p:ext uri="{BB962C8B-B14F-4D97-AF65-F5344CB8AC3E}">
        <p14:creationId xmlns:p14="http://schemas.microsoft.com/office/powerpoint/2010/main" val="12321366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7" name="Round Diagonal Corner Rectangle 6"/>
          <p:cNvSpPr/>
          <p:nvPr/>
        </p:nvSpPr>
        <p:spPr>
          <a:xfrm>
            <a:off x="3276600" y="2315289"/>
            <a:ext cx="5486400" cy="4237911"/>
          </a:xfrm>
          <a:prstGeom prst="round2DiagRect">
            <a:avLst/>
          </a:prstGeom>
          <a:gradFill flip="none" rotWithShape="1">
            <a:gsLst>
              <a:gs pos="12000">
                <a:schemeClr val="tx2">
                  <a:lumMod val="90000"/>
                </a:schemeClr>
              </a:gs>
              <a:gs pos="64999">
                <a:schemeClr val="bg2">
                  <a:lumMod val="40000"/>
                  <a:lumOff val="60000"/>
                </a:schemeClr>
              </a:gs>
              <a:gs pos="100000">
                <a:schemeClr val="tx1">
                  <a:lumMod val="75000"/>
                </a:schemeClr>
              </a:gs>
            </a:gsLst>
            <a:path path="rect">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xmlns:mc="http://schemas.openxmlformats.org/markup-compatibility/2006" xmlns:a14="http://schemas.microsoft.com/office/drawing/2010/main" val="FFDD6B"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7</a:t>
            </a:fld>
            <a:endParaRPr lang="en-US">
              <a:solidFill>
                <a:srgbClr xmlns:mc="http://schemas.openxmlformats.org/markup-compatibility/2006" xmlns:a14="http://schemas.microsoft.com/office/drawing/2010/main" val="FFF9E5" mc:Ignorable=""/>
              </a:solidFill>
            </a:endParaRPr>
          </a:p>
        </p:txBody>
      </p:sp>
      <p:sp>
        <p:nvSpPr>
          <p:cNvPr id="5" name="TextBox 4"/>
          <p:cNvSpPr txBox="1"/>
          <p:nvPr/>
        </p:nvSpPr>
        <p:spPr>
          <a:xfrm>
            <a:off x="3352800" y="2631281"/>
            <a:ext cx="5486400" cy="3724096"/>
          </a:xfrm>
          <a:prstGeom prst="rect">
            <a:avLst/>
          </a:prstGeom>
          <a:noFill/>
        </p:spPr>
        <p:txBody>
          <a:bodyPr wrap="square" rtlCol="0">
            <a:spAutoFit/>
          </a:bodyPr>
          <a:lstStyle/>
          <a:p>
            <a:pPr marL="457200" indent="-457200">
              <a:spcAft>
                <a:spcPts val="12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advantage of the Jews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3:1,2; 9:4; Deut. 4:7,8; John 5:39</a:t>
            </a:r>
          </a:p>
          <a:p>
            <a:pPr marL="457200" indent="-457200">
              <a:spcAft>
                <a:spcPts val="12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Sinful Jews will NOT make void the faithfulness of God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3:3,4; Is. 55:11;  2 Tim. 2:13; Heb. 6:13-18; Ps. 51:4</a:t>
            </a:r>
          </a:p>
          <a:p>
            <a:pPr marL="457200" indent="-457200">
              <a:spcAft>
                <a:spcPts val="12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condemnation of the wicked is just – even though their wickedness magnified the righteousness of God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3:5-8,25,26; 5:20,21</a:t>
            </a:r>
          </a:p>
        </p:txBody>
      </p:sp>
      <p:sp>
        <p:nvSpPr>
          <p:cNvPr id="6" name="TextBox 5"/>
          <p:cNvSpPr txBox="1"/>
          <p:nvPr/>
        </p:nvSpPr>
        <p:spPr>
          <a:xfrm>
            <a:off x="228600" y="152400"/>
            <a:ext cx="8686800" cy="923330"/>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Lesson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3 </a:t>
            </a:r>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Romans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2:1-3:20</a:t>
            </a:r>
            <a:endParaRPr lang="en-US" sz="3600"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a:p>
            <a:pPr algn="ct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Wrath </a:t>
            </a: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rPr>
              <a:t>– Jews Guilty Before God</a:t>
            </a:r>
            <a:endParaRPr lang="en-US" sz="40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endParaRPr>
          </a:p>
        </p:txBody>
      </p:sp>
      <p:sp>
        <p:nvSpPr>
          <p:cNvPr id="8" name="Rectangle 7"/>
          <p:cNvSpPr/>
          <p:nvPr/>
        </p:nvSpPr>
        <p:spPr>
          <a:xfrm>
            <a:off x="685800" y="991850"/>
            <a:ext cx="7772400" cy="1323439"/>
          </a:xfrm>
          <a:prstGeom prst="rect">
            <a:avLst/>
          </a:prstGeom>
        </p:spPr>
        <p:txBody>
          <a:bodyPr wrap="square">
            <a:spAutoFit/>
          </a:bodyPr>
          <a:lstStyle/>
          <a:p>
            <a:pPr algn="ctr"/>
            <a:r>
              <a:rPr lang="en-US" sz="4000" b="1" spc="50" dirty="0">
                <a:ln w="12700" cmpd="sng">
                  <a:solidFill>
                    <a:schemeClr val="accent4">
                      <a:lumMod val="75000"/>
                    </a:schemeClr>
                  </a:solidFill>
                  <a:prstDash val="solid"/>
                </a:ln>
                <a:solidFill>
                  <a:schemeClr val="accent4">
                    <a:lumMod val="40000"/>
                    <a:lumOff val="60000"/>
                  </a:schemeClr>
                </a:solidFill>
                <a:effectLst>
                  <a:glow rad="177800">
                    <a:srgbClr xmlns:mc="http://schemas.openxmlformats.org/markup-compatibility/2006" xmlns:a14="http://schemas.microsoft.com/office/drawing/2010/main" val="000000" mc:Ignorable="">
                      <a:alpha val="13000"/>
                    </a:srgbClr>
                  </a:glow>
                  <a:outerShdw blurRad="139700" dist="139700" dir="2700000" algn="tl" rotWithShape="0">
                    <a:prstClr val="black">
                      <a:alpha val="40000"/>
                    </a:prstClr>
                  </a:outerShdw>
                  <a:reflection blurRad="342900" stA="89000" endPos="26000" dir="5400000" sy="-100000" algn="bl" rotWithShape="0"/>
                </a:effectLst>
                <a:latin typeface="Bodoni MT Black" pitchFamily="18" charset="0"/>
              </a:rPr>
              <a:t>God’s Righteous Judgment Defended - (3:1-8)</a:t>
            </a:r>
          </a:p>
        </p:txBody>
      </p:sp>
    </p:spTree>
    <p:extLst>
      <p:ext uri="{BB962C8B-B14F-4D97-AF65-F5344CB8AC3E}">
        <p14:creationId xmlns:p14="http://schemas.microsoft.com/office/powerpoint/2010/main" val="288565541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7" name="Round Diagonal Corner Rectangle 6"/>
          <p:cNvSpPr/>
          <p:nvPr/>
        </p:nvSpPr>
        <p:spPr>
          <a:xfrm>
            <a:off x="3276600" y="2315289"/>
            <a:ext cx="5486400" cy="4237911"/>
          </a:xfrm>
          <a:prstGeom prst="round2DiagRect">
            <a:avLst/>
          </a:prstGeom>
          <a:gradFill flip="none" rotWithShape="1">
            <a:gsLst>
              <a:gs pos="12000">
                <a:schemeClr val="tx2">
                  <a:lumMod val="90000"/>
                </a:schemeClr>
              </a:gs>
              <a:gs pos="64999">
                <a:schemeClr val="bg2">
                  <a:lumMod val="40000"/>
                  <a:lumOff val="60000"/>
                </a:schemeClr>
              </a:gs>
              <a:gs pos="100000">
                <a:schemeClr val="tx1">
                  <a:lumMod val="75000"/>
                </a:schemeClr>
              </a:gs>
            </a:gsLst>
            <a:path path="rect">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xmlns:mc="http://schemas.openxmlformats.org/markup-compatibility/2006" xmlns:a14="http://schemas.microsoft.com/office/drawing/2010/main" val="FFDD6B"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8</a:t>
            </a:fld>
            <a:endParaRPr lang="en-US">
              <a:solidFill>
                <a:srgbClr xmlns:mc="http://schemas.openxmlformats.org/markup-compatibility/2006" xmlns:a14="http://schemas.microsoft.com/office/drawing/2010/main" val="FFF9E5" mc:Ignorable=""/>
              </a:solidFill>
            </a:endParaRPr>
          </a:p>
        </p:txBody>
      </p:sp>
      <p:sp>
        <p:nvSpPr>
          <p:cNvPr id="5" name="TextBox 4"/>
          <p:cNvSpPr txBox="1"/>
          <p:nvPr/>
        </p:nvSpPr>
        <p:spPr>
          <a:xfrm>
            <a:off x="3352800" y="2631281"/>
            <a:ext cx="5486400" cy="3724096"/>
          </a:xfrm>
          <a:prstGeom prst="rect">
            <a:avLst/>
          </a:prstGeom>
          <a:noFill/>
        </p:spPr>
        <p:txBody>
          <a:bodyPr wrap="square" rtlCol="0">
            <a:spAutoFit/>
          </a:bodyPr>
          <a:lstStyle/>
          <a:p>
            <a:pPr marL="457200" indent="-457200">
              <a:spcAft>
                <a:spcPts val="12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Sin is a universal problem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3:9-19,23; Ps. 14:3; 51:1-3; </a:t>
            </a:r>
            <a:r>
              <a:rPr lang="en-US" sz="2400" dirty="0" err="1"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Ecc</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7:20; Ps. 5:9; 140:3; 10:7; Isa. 59:7,8; Ps. 36:1 </a:t>
            </a:r>
          </a:p>
          <a:p>
            <a:pPr marL="457200" indent="-457200">
              <a:spcAft>
                <a:spcPts val="12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Law manifested sin and magnified man’s guilt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3:19,20; Gal. 3:10,22; Rom. 7:7-12</a:t>
            </a:r>
          </a:p>
          <a:p>
            <a:pPr marL="457200" indent="-457200">
              <a:spcAft>
                <a:spcPts val="1200"/>
              </a:spcAft>
              <a:buClr>
                <a:schemeClr val="bg2">
                  <a:lumMod val="75000"/>
                </a:schemeClr>
              </a:buClr>
              <a:buFont typeface="Wingdings 2" pitchFamily="18" charset="2"/>
              <a:buChar char="è"/>
            </a:pP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No man can be justified by the Law </a:t>
            </a:r>
            <a:r>
              <a:rPr lang="en-US" sz="24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3:20; 2:13; Gal. 2:16; 3:10-12; 5:4; James 2:9,10</a:t>
            </a:r>
          </a:p>
        </p:txBody>
      </p:sp>
      <p:sp>
        <p:nvSpPr>
          <p:cNvPr id="6" name="TextBox 5"/>
          <p:cNvSpPr txBox="1"/>
          <p:nvPr/>
        </p:nvSpPr>
        <p:spPr>
          <a:xfrm>
            <a:off x="228600" y="152400"/>
            <a:ext cx="8686800" cy="923330"/>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Lesson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3 </a:t>
            </a:r>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Romans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2:1-3:20</a:t>
            </a:r>
            <a:endParaRPr lang="en-US" sz="3600"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a:p>
            <a:pPr algn="ct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Wrath </a:t>
            </a: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rPr>
              <a:t>– Jews Guilty Before God</a:t>
            </a:r>
            <a:endParaRPr lang="en-US" sz="40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endParaRPr>
          </a:p>
        </p:txBody>
      </p:sp>
      <p:sp>
        <p:nvSpPr>
          <p:cNvPr id="8" name="Rectangle 7"/>
          <p:cNvSpPr/>
          <p:nvPr/>
        </p:nvSpPr>
        <p:spPr>
          <a:xfrm>
            <a:off x="685800" y="991850"/>
            <a:ext cx="7772400" cy="1323439"/>
          </a:xfrm>
          <a:prstGeom prst="rect">
            <a:avLst/>
          </a:prstGeom>
        </p:spPr>
        <p:txBody>
          <a:bodyPr wrap="square">
            <a:spAutoFit/>
          </a:bodyPr>
          <a:lstStyle/>
          <a:p>
            <a:pPr algn="ctr"/>
            <a:r>
              <a:rPr lang="en-US" sz="4000" b="1" spc="50" dirty="0">
                <a:ln w="12700" cmpd="sng">
                  <a:solidFill>
                    <a:schemeClr val="accent4">
                      <a:lumMod val="75000"/>
                    </a:schemeClr>
                  </a:solidFill>
                  <a:prstDash val="solid"/>
                </a:ln>
                <a:solidFill>
                  <a:schemeClr val="accent4">
                    <a:lumMod val="40000"/>
                    <a:lumOff val="60000"/>
                  </a:schemeClr>
                </a:solidFill>
                <a:effectLst>
                  <a:glow rad="177800">
                    <a:srgbClr xmlns:mc="http://schemas.openxmlformats.org/markup-compatibility/2006" xmlns:a14="http://schemas.microsoft.com/office/drawing/2010/main" val="000000" mc:Ignorable="">
                      <a:alpha val="13000"/>
                    </a:srgbClr>
                  </a:glow>
                  <a:outerShdw blurRad="139700" dist="139700" dir="2700000" algn="tl" rotWithShape="0">
                    <a:prstClr val="black">
                      <a:alpha val="40000"/>
                    </a:prstClr>
                  </a:outerShdw>
                  <a:reflection blurRad="342900" stA="89000" endPos="26000" dir="5400000" sy="-100000" algn="bl" rotWithShape="0"/>
                </a:effectLst>
                <a:latin typeface="Bodoni MT Black" pitchFamily="18" charset="0"/>
              </a:rPr>
              <a:t>All Stand Condemned Before God – 3:9-20</a:t>
            </a:r>
          </a:p>
        </p:txBody>
      </p:sp>
    </p:spTree>
    <p:extLst>
      <p:ext uri="{BB962C8B-B14F-4D97-AF65-F5344CB8AC3E}">
        <p14:creationId xmlns:p14="http://schemas.microsoft.com/office/powerpoint/2010/main" val="36876543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76600" y="1295400"/>
            <a:ext cx="5486400" cy="5105400"/>
          </a:xfrm>
          <a:prstGeom prst="round2DiagRect">
            <a:avLst/>
          </a:prstGeom>
          <a:gradFill flip="none" rotWithShape="1">
            <a:gsLst>
              <a:gs pos="12000">
                <a:schemeClr val="tx2">
                  <a:lumMod val="90000"/>
                </a:schemeClr>
              </a:gs>
              <a:gs pos="64999">
                <a:schemeClr val="bg2">
                  <a:lumMod val="40000"/>
                  <a:lumOff val="60000"/>
                </a:schemeClr>
              </a:gs>
              <a:gs pos="100000">
                <a:schemeClr val="tx1">
                  <a:lumMod val="75000"/>
                </a:schemeClr>
              </a:gs>
            </a:gsLst>
            <a:path path="rect">
              <a:fillToRect l="100000" t="100000"/>
            </a:path>
            <a:tileRect r="-100000" b="-100000"/>
          </a:gra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xmlns:mc="http://schemas.openxmlformats.org/markup-compatibility/2006" xmlns:a14="http://schemas.microsoft.com/office/drawing/2010/main" val="FFDD6B" mc:Ignorable=""/>
              </a:solidFill>
            </a:endParaRPr>
          </a:p>
        </p:txBody>
      </p:sp>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9</a:t>
            </a:fld>
            <a:endParaRPr lang="en-US">
              <a:solidFill>
                <a:srgbClr xmlns:mc="http://schemas.openxmlformats.org/markup-compatibility/2006" xmlns:a14="http://schemas.microsoft.com/office/drawing/2010/main" val="FFF9E5" mc:Ignorable=""/>
              </a:solidFill>
            </a:endParaRPr>
          </a:p>
        </p:txBody>
      </p:sp>
      <p:sp>
        <p:nvSpPr>
          <p:cNvPr id="5" name="TextBox 4"/>
          <p:cNvSpPr txBox="1"/>
          <p:nvPr/>
        </p:nvSpPr>
        <p:spPr>
          <a:xfrm>
            <a:off x="3657600" y="1539419"/>
            <a:ext cx="5105400" cy="4708981"/>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8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Righteous  &amp; Impartial Judgment of God </a:t>
            </a:r>
            <a:r>
              <a:rPr lang="en-US" sz="28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2:1-16</a:t>
            </a:r>
          </a:p>
          <a:p>
            <a:pPr marL="457200" indent="-457200">
              <a:spcAft>
                <a:spcPts val="600"/>
              </a:spcAft>
              <a:buClr>
                <a:schemeClr val="bg2">
                  <a:lumMod val="75000"/>
                </a:schemeClr>
              </a:buClr>
              <a:buFont typeface="Wingdings 2" pitchFamily="18" charset="2"/>
              <a:buChar char="è"/>
            </a:pPr>
            <a:r>
              <a:rPr lang="en-US" sz="28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The Jew  Condemned By The Law </a:t>
            </a:r>
            <a:r>
              <a:rPr lang="en-US" sz="28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2:17-24</a:t>
            </a:r>
          </a:p>
          <a:p>
            <a:pPr marL="457200" indent="-457200">
              <a:spcAft>
                <a:spcPts val="600"/>
              </a:spcAft>
              <a:buClr>
                <a:schemeClr val="bg2">
                  <a:lumMod val="75000"/>
                </a:schemeClr>
              </a:buClr>
              <a:buFont typeface="Wingdings 2" pitchFamily="18" charset="2"/>
              <a:buChar char="è"/>
            </a:pPr>
            <a:r>
              <a:rPr lang="en-US" sz="28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True Circumcision, The True Jew </a:t>
            </a:r>
            <a:r>
              <a:rPr lang="en-US" sz="28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2:25-29</a:t>
            </a:r>
          </a:p>
          <a:p>
            <a:pPr marL="457200" indent="-457200">
              <a:spcAft>
                <a:spcPts val="600"/>
              </a:spcAft>
              <a:buClr>
                <a:schemeClr val="bg2">
                  <a:lumMod val="75000"/>
                </a:schemeClr>
              </a:buClr>
              <a:buFont typeface="Wingdings 2" pitchFamily="18" charset="2"/>
              <a:buChar char="è"/>
            </a:pPr>
            <a:r>
              <a:rPr lang="en-US" sz="28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Righteous Judgment Defended </a:t>
            </a:r>
            <a:r>
              <a:rPr lang="en-US" sz="28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mj-lt"/>
              </a:rPr>
              <a:t>- (3:1-8)</a:t>
            </a:r>
          </a:p>
          <a:p>
            <a:pPr marL="457200" indent="-457200">
              <a:spcAft>
                <a:spcPts val="600"/>
              </a:spcAft>
              <a:buClr>
                <a:schemeClr val="bg2">
                  <a:lumMod val="75000"/>
                </a:schemeClr>
              </a:buClr>
              <a:buFont typeface="Wingdings 2" pitchFamily="18" charset="2"/>
              <a:buChar char="è"/>
            </a:pPr>
            <a:r>
              <a:rPr lang="en-US" sz="28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All Stand Condemned Before God </a:t>
            </a:r>
            <a:r>
              <a:rPr lang="en-US" sz="28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3:9-20</a:t>
            </a:r>
            <a:endParaRPr lang="en-US" sz="28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152400"/>
            <a:ext cx="8686800" cy="923330"/>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spAutoFit/>
            <a:sp3d extrusionH="57150">
              <a:bevelT w="38100" h="38100" prst="angle"/>
            </a:sp3d>
          </a:bodyPr>
          <a:lstStyle/>
          <a:p>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Lesson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3 </a:t>
            </a:r>
            <a:r>
              <a:rPr lang="en-US"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 Romans </a:t>
            </a:r>
            <a:r>
              <a:rPr lang="en-US" i="1"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rPr>
              <a:t>2:1-3:20</a:t>
            </a:r>
            <a:endParaRPr lang="en-US" sz="3600" i="1"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endParaRPr>
          </a:p>
          <a:p>
            <a:pPr algn="ct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lin Sans FB Demi" pitchFamily="34" charset="0"/>
              </a:rPr>
              <a:t>God’s Wrath </a:t>
            </a:r>
            <a:r>
              <a:rPr lang="en-US" sz="3600" dirty="0" smtClean="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rPr>
              <a:t>– Jews Guilty Before God</a:t>
            </a:r>
            <a:endParaRPr lang="en-US" sz="4000" dirty="0">
              <a:solidFill>
                <a:srgbClr xmlns:mc="http://schemas.openxmlformats.org/markup-compatibility/2006" xmlns:a14="http://schemas.microsoft.com/office/drawing/2010/main" val="000000" mc:Ignorable=""/>
              </a:solidFill>
              <a:effectLst>
                <a:outerShdw blurRad="60007" dist="310007" dir="7680000" sy="30000" kx="1300200" algn="ctr" rotWithShape="0">
                  <a:prstClr val="black">
                    <a:alpha val="32000"/>
                  </a:prstClr>
                </a:outerShdw>
              </a:effectLst>
              <a:latin typeface="Berylium" pitchFamily="2" charset="0"/>
            </a:endParaRPr>
          </a:p>
        </p:txBody>
      </p:sp>
      <p:pic>
        <p:nvPicPr>
          <p:cNvPr id="8" name="Picture 2"/>
          <p:cNvPicPr>
            <a:picLocks noChangeAspect="1" noChangeArrowheads="1"/>
          </p:cNvPicPr>
          <p:nvPr/>
        </p:nvPicPr>
        <p:blipFill>
          <a:blip r:embed="rId3" cstate="print"/>
          <a:srcRect/>
          <a:stretch>
            <a:fillRect/>
          </a:stretch>
        </p:blipFill>
        <p:spPr bwMode="auto">
          <a:xfrm>
            <a:off x="381000" y="1600200"/>
            <a:ext cx="2743200" cy="419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artDeco"/>
          </a:sp3d>
        </p:spPr>
      </p:pic>
    </p:spTree>
    <p:extLst>
      <p:ext uri="{BB962C8B-B14F-4D97-AF65-F5344CB8AC3E}">
        <p14:creationId xmlns:p14="http://schemas.microsoft.com/office/powerpoint/2010/main" val="2033149548"/>
      </p:ext>
    </p:extLst>
  </p:cSld>
  <p:clrMapOvr>
    <a:masterClrMapping/>
  </p:clrMapOvr>
  <mc:AlternateContent xmlns:mc="http://schemas.openxmlformats.org/markup-compatibility/2006" xmlns:p14="http://schemas.microsoft.com/office/powerpoint/2010/main">
    <mc:Choice Requires="p14">
      <p:transition spd="slow" p14:dur="1399">
        <p:blinds/>
      </p:transition>
    </mc:Choice>
    <mc:Fallback xmlns="">
      <p:transition xmlns:p14="http://schemas.microsoft.com/office/powerpoint/2010/main" spd="slow">
        <p:blind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
      <a:dk1>
        <a:srgbClr xmlns:mc="http://schemas.openxmlformats.org/markup-compatibility/2006" xmlns:a14="http://schemas.microsoft.com/office/drawing/2010/main" val="FFDD6B" mc:Ignorable=""/>
      </a:dk1>
      <a:lt1>
        <a:srgbClr xmlns:mc="http://schemas.openxmlformats.org/markup-compatibility/2006" xmlns:a14="http://schemas.microsoft.com/office/drawing/2010/main" val="FDF1DC" mc:Ignorable=""/>
      </a:lt1>
      <a:dk2>
        <a:srgbClr xmlns:mc="http://schemas.openxmlformats.org/markup-compatibility/2006" xmlns:a14="http://schemas.microsoft.com/office/drawing/2010/main" val="F2BA00" mc:Ignorable=""/>
      </a:dk2>
      <a:lt2>
        <a:srgbClr xmlns:mc="http://schemas.openxmlformats.org/markup-compatibility/2006" xmlns:a14="http://schemas.microsoft.com/office/drawing/2010/main" val="FFF9E5" mc:Ignorable=""/>
      </a:lt2>
      <a:accent1>
        <a:srgbClr xmlns:mc="http://schemas.openxmlformats.org/markup-compatibility/2006" xmlns:a14="http://schemas.microsoft.com/office/drawing/2010/main" val="9E6806" mc:Ignorable=""/>
      </a:accent1>
      <a:accent2>
        <a:srgbClr xmlns:mc="http://schemas.openxmlformats.org/markup-compatibility/2006" xmlns:a14="http://schemas.microsoft.com/office/drawing/2010/main" val="FF6F61" mc:Ignorable=""/>
      </a:accent2>
      <a:accent3>
        <a:srgbClr xmlns:mc="http://schemas.openxmlformats.org/markup-compatibility/2006" xmlns:a14="http://schemas.microsoft.com/office/drawing/2010/main" val="FF953E" mc:Ignorable=""/>
      </a:accent3>
      <a:accent4>
        <a:srgbClr xmlns:mc="http://schemas.openxmlformats.org/markup-compatibility/2006" xmlns:a14="http://schemas.microsoft.com/office/drawing/2010/main" val="F8BD52" mc:Ignorable=""/>
      </a:accent4>
      <a:accent5>
        <a:srgbClr xmlns:mc="http://schemas.openxmlformats.org/markup-compatibility/2006" xmlns:a14="http://schemas.microsoft.com/office/drawing/2010/main" val="46A6BD" mc:Ignorable=""/>
      </a:accent5>
      <a:accent6>
        <a:srgbClr xmlns:mc="http://schemas.openxmlformats.org/markup-compatibility/2006" xmlns:a14="http://schemas.microsoft.com/office/drawing/2010/main" val="5488BC" mc:Ignorable=""/>
      </a:accent6>
      <a:hlink>
        <a:srgbClr xmlns:mc="http://schemas.openxmlformats.org/markup-compatibility/2006" xmlns:a14="http://schemas.microsoft.com/office/drawing/2010/main" val="FA7D7A" mc:Ignorable=""/>
      </a:hlink>
      <a:folHlink>
        <a:srgbClr xmlns:mc="http://schemas.openxmlformats.org/markup-compatibility/2006" xmlns:a14="http://schemas.microsoft.com/office/drawing/2010/main" val="FFCF3E" mc:Ignorable=""/>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xmlns:mc="http://schemas.openxmlformats.org/markup-compatibility/2006" xmlns:a14="http://schemas.microsoft.com/office/drawing/2010/main" val="000000" mc:Ignorable="">
                <a:alpha val="50000"/>
              </a:srgbClr>
            </a:outerShdw>
            <a:softEdge rad="12700"/>
          </a:effectLst>
        </a:effectStyle>
        <a:effectStyle>
          <a:effectLst>
            <a:outerShdw blurRad="95000" rotWithShape="0">
              <a:srgbClr xmlns:mc="http://schemas.openxmlformats.org/markup-compatibility/2006" xmlns:a14="http://schemas.microsoft.com/office/drawing/2010/main" val="000000" mc:Ignorable="">
                <a:alpha val="50000"/>
              </a:srgbClr>
            </a:outerShdw>
            <a:softEdge rad="12700"/>
          </a:effectLst>
        </a:effectStyle>
        <a:effectStyle>
          <a:effectLst>
            <a:outerShdw blurRad="95000" algn="tl" rotWithShape="0">
              <a:srgbClr xmlns:mc="http://schemas.openxmlformats.org/markup-compatibility/2006" xmlns:a14="http://schemas.microsoft.com/office/drawing/2010/main" val="000000" mc:Ignorable="">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3366</TotalTime>
  <Words>1010</Words>
  <Application>Microsoft Office PowerPoint</Application>
  <PresentationFormat>On-screen Show (4:3)</PresentationFormat>
  <Paragraphs>105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 </cp:lastModifiedBy>
  <cp:revision>59</cp:revision>
  <dcterms:created xsi:type="dcterms:W3CDTF">2010-01-28T00:03:37Z</dcterms:created>
  <dcterms:modified xsi:type="dcterms:W3CDTF">2010-02-02T18:19:11Z</dcterms:modified>
</cp:coreProperties>
</file>