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41"/>
  </p:notesMasterIdLst>
  <p:sldIdLst>
    <p:sldId id="345" r:id="rId3"/>
    <p:sldId id="352" r:id="rId4"/>
    <p:sldId id="353" r:id="rId5"/>
    <p:sldId id="354" r:id="rId6"/>
    <p:sldId id="403" r:id="rId7"/>
    <p:sldId id="400" r:id="rId8"/>
    <p:sldId id="401" r:id="rId9"/>
    <p:sldId id="402" r:id="rId10"/>
    <p:sldId id="404" r:id="rId11"/>
    <p:sldId id="405" r:id="rId12"/>
    <p:sldId id="406" r:id="rId13"/>
    <p:sldId id="407" r:id="rId14"/>
    <p:sldId id="416" r:id="rId15"/>
    <p:sldId id="351" r:id="rId16"/>
    <p:sldId id="348" r:id="rId17"/>
    <p:sldId id="349" r:id="rId18"/>
    <p:sldId id="355" r:id="rId19"/>
    <p:sldId id="356" r:id="rId20"/>
    <p:sldId id="357" r:id="rId21"/>
    <p:sldId id="350" r:id="rId22"/>
    <p:sldId id="344" r:id="rId23"/>
    <p:sldId id="346" r:id="rId24"/>
    <p:sldId id="358" r:id="rId25"/>
    <p:sldId id="361" r:id="rId26"/>
    <p:sldId id="362" r:id="rId27"/>
    <p:sldId id="410" r:id="rId28"/>
    <p:sldId id="364" r:id="rId29"/>
    <p:sldId id="363" r:id="rId30"/>
    <p:sldId id="378" r:id="rId31"/>
    <p:sldId id="379" r:id="rId32"/>
    <p:sldId id="380" r:id="rId33"/>
    <p:sldId id="411" r:id="rId34"/>
    <p:sldId id="412" r:id="rId35"/>
    <p:sldId id="413" r:id="rId36"/>
    <p:sldId id="414" r:id="rId37"/>
    <p:sldId id="418" r:id="rId38"/>
    <p:sldId id="417" r:id="rId39"/>
    <p:sldId id="41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07" autoAdjust="0"/>
  </p:normalViewPr>
  <p:slideViewPr>
    <p:cSldViewPr>
      <p:cViewPr varScale="1">
        <p:scale>
          <a:sx n="53" d="100"/>
          <a:sy n="53" d="100"/>
        </p:scale>
        <p:origin x="-35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40031-ACD4-482E-85CE-8105B7962722}" type="datetimeFigureOut">
              <a:rPr lang="en-US" smtClean="0"/>
              <a:t>5/27/2009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A607CD-F2A6-45AC-8CD1-63379C272A1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nservapedia.com/Homosexuality_Statistics#cite_note-34#cite_note-34"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worldnetdaily.com/news/article.asp?ARTICLE_ID=49958" TargetMode="External"/><Relationship Id="rId4" Type="http://schemas.openxmlformats.org/officeDocument/2006/relationships/hyperlink" Target="http://www.conservapedia.com/Homosexuality_Statistics#cite_ref-34#cite_ref-34"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Same-sex_marriage_in_Massachusetts" TargetMode="External"/><Relationship Id="rId13" Type="http://schemas.openxmlformats.org/officeDocument/2006/relationships/hyperlink" Target="http://en.wikipedia.org/wiki/Same-sex_marriage_in_New_England" TargetMode="External"/><Relationship Id="rId3" Type="http://schemas.openxmlformats.org/officeDocument/2006/relationships/hyperlink" Target="http://en.wikipedia.org/wiki/Marriage" TargetMode="External"/><Relationship Id="rId7" Type="http://schemas.openxmlformats.org/officeDocument/2006/relationships/hyperlink" Target="http://en.wikipedia.org/wiki/U.S._state" TargetMode="External"/><Relationship Id="rId12" Type="http://schemas.openxmlformats.org/officeDocument/2006/relationships/hyperlink" Target="http://en.wikipedia.org/wiki/Same-sex_marriage_in_Maine"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Defense_of_Marriage_Act" TargetMode="External"/><Relationship Id="rId11" Type="http://schemas.openxmlformats.org/officeDocument/2006/relationships/hyperlink" Target="http://en.wikipedia.org/wiki/Same-sex_marriage_in_Vermont" TargetMode="External"/><Relationship Id="rId5" Type="http://schemas.openxmlformats.org/officeDocument/2006/relationships/hyperlink" Target="http://en.wikipedia.org/wiki/Same-sex_marriage" TargetMode="External"/><Relationship Id="rId10" Type="http://schemas.openxmlformats.org/officeDocument/2006/relationships/hyperlink" Target="http://en.wikipedia.org/wiki/Same-sex_marriage_in_Iowa" TargetMode="External"/><Relationship Id="rId4" Type="http://schemas.openxmlformats.org/officeDocument/2006/relationships/hyperlink" Target="http://en.wikipedia.org/wiki/Federal_government_of_the_United_States" TargetMode="External"/><Relationship Id="rId9" Type="http://schemas.openxmlformats.org/officeDocument/2006/relationships/hyperlink" Target="http://en.wikipedia.org/wiki/Same-sex_marriage_in_Connecticu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onservapedia.com/Homosexuality_Statistics#cite_note-34#cite_note-34"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worldnetdaily.com/news/article.asp?ARTICLE_ID=49958" TargetMode="External"/><Relationship Id="rId4" Type="http://schemas.openxmlformats.org/officeDocument/2006/relationships/hyperlink" Target="http://www.conservapedia.com/Homosexuality_Statistics#cite_ref-34#cite_ref-34"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onservapedia.com/Homosexuality_Statistics#cite_note-34#cite_note-34"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worldnetdaily.com/news/article.asp?ARTICLE_ID=49958" TargetMode="External"/><Relationship Id="rId4" Type="http://schemas.openxmlformats.org/officeDocument/2006/relationships/hyperlink" Target="http://www.conservapedia.com/Homosexuality_Statistics#cite_ref-34#cite_ref-34"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onservapedia.com/Homosexuality_Statistics#cite_note-34#cite_note-34"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worldnetdaily.com/news/article.asp?ARTICLE_ID=49958" TargetMode="External"/><Relationship Id="rId4" Type="http://schemas.openxmlformats.org/officeDocument/2006/relationships/hyperlink" Target="http://www.conservapedia.com/Homosexuality_Statistics#cite_ref-34#cite_ref-34"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onservapedia.com/Homosexuality_Statistics#cite_note-34#cite_note-34"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worldnetdaily.com/news/article.asp?ARTICLE_ID=49958" TargetMode="External"/><Relationship Id="rId4" Type="http://schemas.openxmlformats.org/officeDocument/2006/relationships/hyperlink" Target="http://www.conservapedia.com/Homosexuality_Statistics#cite_ref-34#cite_ref-34"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onservapedia.com/Homosexuality_Statistics#cite_note-34#cite_note-34"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worldnetdaily.com/news/article.asp?ARTICLE_ID=49958" TargetMode="External"/><Relationship Id="rId4" Type="http://schemas.openxmlformats.org/officeDocument/2006/relationships/hyperlink" Target="http://www.conservapedia.com/Homosexuality_Statistics#cite_ref-34#cite_ref-34"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onservapedia.com/Homosexuality_Statistics#cite_note-34#cite_note-34"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worldnetdaily.com/news/article.asp?ARTICLE_ID=49958" TargetMode="External"/><Relationship Id="rId4" Type="http://schemas.openxmlformats.org/officeDocument/2006/relationships/hyperlink" Target="http://www.conservapedia.com/Homosexuality_Statistics#cite_ref-34#cite_ref-34"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onservapedia.com/Homosexuality_Statistics#cite_note-34#cite_note-34"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worldnetdaily.com/news/article.asp?ARTICLE_ID=49958" TargetMode="External"/><Relationship Id="rId4" Type="http://schemas.openxmlformats.org/officeDocument/2006/relationships/hyperlink" Target="http://www.conservapedia.com/Homosexuality_Statistics#cite_ref-34#cite_ref-3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 sophisticated strategy Kirk and Madsen lay out for changing the way Americans think about homosexuality boasts three phases: "Desensitization," "Jamming" and "Conversion." </a:t>
            </a:r>
          </a:p>
          <a:p>
            <a:r>
              <a:rPr lang="en-US" sz="1200" kern="1200" dirty="0" smtClean="0">
                <a:solidFill>
                  <a:schemeClr val="tx1"/>
                </a:solidFill>
                <a:latin typeface="+mn-lt"/>
                <a:ea typeface="+mn-ea"/>
                <a:cs typeface="+mn-cs"/>
              </a:rPr>
              <a:t>"Desensitization," these two gay marketing gurus tell us, consists of inundating the public in a "continuous flood of gay-related advertising, presented in the least offensive fashion possible. If straights can't shut off the shower, they may at least eventually get used to being wet."... </a:t>
            </a:r>
          </a:p>
          <a:p>
            <a:r>
              <a:rPr lang="en-US" sz="1200" kern="1200" dirty="0" smtClean="0">
                <a:solidFill>
                  <a:schemeClr val="tx1"/>
                </a:solidFill>
                <a:latin typeface="+mn-lt"/>
                <a:ea typeface="+mn-ea"/>
                <a:cs typeface="+mn-cs"/>
              </a:rPr>
              <a:t>"Jamming," explains marketing expert Paul E. </a:t>
            </a:r>
            <a:r>
              <a:rPr lang="en-US" sz="1200" kern="1200" dirty="0" err="1" smtClean="0">
                <a:solidFill>
                  <a:schemeClr val="tx1"/>
                </a:solidFill>
                <a:latin typeface="+mn-lt"/>
                <a:ea typeface="+mn-ea"/>
                <a:cs typeface="+mn-cs"/>
              </a:rPr>
              <a:t>Rondeau</a:t>
            </a:r>
            <a:r>
              <a:rPr lang="en-US" sz="1200" kern="1200" dirty="0" smtClean="0">
                <a:solidFill>
                  <a:schemeClr val="tx1"/>
                </a:solidFill>
                <a:latin typeface="+mn-lt"/>
                <a:ea typeface="+mn-ea"/>
                <a:cs typeface="+mn-cs"/>
              </a:rPr>
              <a:t> of Regent University, in his comprehensive study "Selling Homosexuality to America," "is psychological terrorism meant to silence expression of or even support for dissenting opinion." Radio counselor and psychologist Dr. Laura </a:t>
            </a:r>
            <a:r>
              <a:rPr lang="en-US" sz="1200" kern="1200" dirty="0" err="1" smtClean="0">
                <a:solidFill>
                  <a:schemeClr val="tx1"/>
                </a:solidFill>
                <a:latin typeface="+mn-lt"/>
                <a:ea typeface="+mn-ea"/>
                <a:cs typeface="+mn-cs"/>
              </a:rPr>
              <a:t>Schlessinger</a:t>
            </a:r>
            <a:r>
              <a:rPr lang="en-US" sz="1200" kern="1200" dirty="0" smtClean="0">
                <a:solidFill>
                  <a:schemeClr val="tx1"/>
                </a:solidFill>
                <a:latin typeface="+mn-lt"/>
                <a:ea typeface="+mn-ea"/>
                <a:cs typeface="+mn-cs"/>
              </a:rPr>
              <a:t> experienced big-time jamming during the run-up to her planned television show. Outraged over a single comment critical of homosexuals she had made on her radio program, activists launched a massive intimidation campaign against the television program's advertisers. As a result, the new show was stillborn. </a:t>
            </a:r>
          </a:p>
          <a:p>
            <a:r>
              <a:rPr lang="en-US" sz="1200" kern="1200" dirty="0" smtClean="0">
                <a:solidFill>
                  <a:schemeClr val="tx1"/>
                </a:solidFill>
                <a:latin typeface="+mn-lt"/>
                <a:ea typeface="+mn-ea"/>
                <a:cs typeface="+mn-cs"/>
              </a:rPr>
              <a:t>"After the Ball" tries to inspire potential jammers by providing a juicy list of negative associations with which opponents, usually Christians, are to be smeared. They include: "Klansmen demanding that gays be slaughtered or castrated," "hysterical backwoods preachers, drooling with hate," "menacing punks, thugs and convicts who speak coolly about the 'fags' they have bashed," and a "tour of Nazi concentration camps where homosexuals were tortured and gassed.".... </a:t>
            </a:r>
          </a:p>
          <a:p>
            <a:r>
              <a:rPr lang="en-US" sz="1200" kern="1200" dirty="0" smtClean="0">
                <a:solidFill>
                  <a:schemeClr val="tx1"/>
                </a:solidFill>
                <a:latin typeface="+mn-lt"/>
                <a:ea typeface="+mn-ea"/>
                <a:cs typeface="+mn-cs"/>
              </a:rPr>
              <a:t>For the inside scoop on the meaning of conversion, let's check in with our gay brainwashing experts, Kirk and Madsen: </a:t>
            </a:r>
          </a:p>
          <a:p>
            <a:r>
              <a:rPr lang="en-US" sz="1200" kern="1200" dirty="0" smtClean="0">
                <a:solidFill>
                  <a:schemeClr val="tx1"/>
                </a:solidFill>
                <a:latin typeface="+mn-lt"/>
                <a:ea typeface="+mn-ea"/>
                <a:cs typeface="+mn-cs"/>
              </a:rPr>
              <a:t>We mean conversion of the average American’s emotions, mind, and will, through a planned psychological attack, in the form of propaganda fed to the nation via the media. We mean "subverting" the mechanism of prejudice to our own ends – using the very processes that made America hate us to turn their hatred into warm regard – whether they like it or not.</a:t>
            </a:r>
            <a:r>
              <a:rPr lang="en-US" sz="1200" u="sng" kern="1200" baseline="30000" dirty="0" smtClean="0">
                <a:solidFill>
                  <a:schemeClr val="tx1"/>
                </a:solidFill>
                <a:latin typeface="+mn-lt"/>
                <a:ea typeface="+mn-ea"/>
                <a:cs typeface="+mn-cs"/>
                <a:hlinkClick r:id="rId3"/>
              </a:rPr>
              <a:t>[35]</a:t>
            </a:r>
            <a:r>
              <a:rPr lang="en-US" sz="1200" kern="1200" baseline="300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tooltip="http://www.worldnetdaily.com/news/article.asp?ARTICLE_ID=49958"/>
              </a:rPr>
              <a:t>http://www.worldnetdaily.com/news/article.asp?ARTICLE_ID=49958</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Current research shows that the true percentage of homosexuals is in the 1-2% range. Consider how small this number is when compared to most of the numbers above. </a:t>
            </a:r>
          </a:p>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Current research shows that the true percentage of homosexuals is in the 1-2% range. Consider how small this number is when compared to most of the numbers above. </a:t>
            </a:r>
          </a:p>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Current research shows that the true percentage of homosexuals is in the 1-2% range. Consider how small this number is when compared to most of the numbers above.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228600" indent="-228600"/>
            <a:r>
              <a:rPr lang="en-US" b="1" dirty="0" smtClean="0">
                <a:latin typeface="Humanst521 BT" pitchFamily="34" charset="0"/>
              </a:rPr>
              <a:t>Should Homosexuality Be Legal? </a:t>
            </a:r>
            <a:endParaRPr lang="en-US" dirty="0" smtClean="0">
              <a:latin typeface="Humanst521 BT" pitchFamily="34" charset="0"/>
            </a:endParaRPr>
          </a:p>
          <a:p>
            <a:pPr marL="228600" indent="-228600"/>
            <a:r>
              <a:rPr lang="en-US" dirty="0" smtClean="0">
                <a:latin typeface="Humanst521 BT" pitchFamily="34" charset="0"/>
              </a:rPr>
              <a:t>Gallup first asked about the legality of homosexuality in 1977, with a basic question worded as follows: "Do you think homosexual relations between consenting adults should or should not be legal?" At that point, Americans were evenly divided on the issue, as 43% said yes, 43% said no, and 14% were not sure. </a:t>
            </a:r>
          </a:p>
          <a:p>
            <a:pPr marL="228600" indent="-228600"/>
            <a:r>
              <a:rPr lang="en-US" dirty="0" smtClean="0">
                <a:latin typeface="Humanst521 BT" pitchFamily="34" charset="0"/>
              </a:rPr>
              <a:t>In Gallup's most recent Values and Beliefs poll, the public has clearly become more moderate toward homosexuality than was the case two decades earlier: </a:t>
            </a:r>
          </a:p>
          <a:p>
            <a:pPr marL="228600" indent="-228600"/>
            <a:r>
              <a:rPr lang="en-US" b="1" dirty="0" smtClean="0">
                <a:latin typeface="Humanst521 BT" pitchFamily="34" charset="0"/>
              </a:rPr>
              <a:t>60% of Americans now say that homosexual relations should be legal</a:t>
            </a:r>
            <a:r>
              <a:rPr lang="en-US" dirty="0" smtClean="0">
                <a:latin typeface="Humanst521 BT" pitchFamily="34" charset="0"/>
              </a:rPr>
              <a:t>, 35% not legal, with 5% unsure. </a:t>
            </a:r>
          </a:p>
          <a:p>
            <a:pPr lvl="1"/>
            <a:r>
              <a:rPr lang="en-US" dirty="0" smtClean="0">
                <a:latin typeface="Humanst521 BT" pitchFamily="34" charset="0"/>
              </a:rPr>
              <a:t>During the mid-1980s, the percentage saying that homosexual relations should be legal dropped to as low as 32%, perhaps resulting from either the conservative environment ushered in by the Reagan administration, or the beginning of widespread publicity surrounding AIDS and its prevalence in the homosexual community.</a:t>
            </a:r>
          </a:p>
          <a:p>
            <a:pPr marL="228600" indent="-228600"/>
            <a:endParaRPr lang="en-US" dirty="0" smtClean="0">
              <a:latin typeface="Humanst521 BT" pitchFamily="34" charset="0"/>
            </a:endParaRPr>
          </a:p>
          <a:p>
            <a:pPr marL="228600" indent="-228600"/>
            <a:r>
              <a:rPr lang="en-US" b="1" dirty="0" smtClean="0">
                <a:latin typeface="Humanst521 BT" pitchFamily="34" charset="0"/>
              </a:rPr>
              <a:t>Rationale implausible</a:t>
            </a:r>
            <a:br>
              <a:rPr lang="en-US" b="1" dirty="0" smtClean="0">
                <a:latin typeface="Humanst521 BT" pitchFamily="34" charset="0"/>
              </a:rPr>
            </a:br>
            <a:r>
              <a:rPr lang="en-US" b="1" dirty="0" smtClean="0">
                <a:latin typeface="Humanst521 BT" pitchFamily="34" charset="0"/>
              </a:rPr>
              <a:t>(Arkansas Democrat - Letters - 0 3-8-04)   </a:t>
            </a:r>
            <a:r>
              <a:rPr lang="en-US" dirty="0" smtClean="0">
                <a:latin typeface="Humanst521 BT" pitchFamily="34" charset="0"/>
              </a:rPr>
              <a:t/>
            </a:r>
            <a:br>
              <a:rPr lang="en-US" dirty="0" smtClean="0">
                <a:latin typeface="Humanst521 BT" pitchFamily="34" charset="0"/>
              </a:rPr>
            </a:br>
            <a:r>
              <a:rPr lang="en-US" dirty="0" smtClean="0">
                <a:latin typeface="Humanst521 BT" pitchFamily="34" charset="0"/>
              </a:rPr>
              <a:t>The letter "Different point of view" by Betty </a:t>
            </a:r>
            <a:r>
              <a:rPr lang="en-US" dirty="0" err="1" smtClean="0">
                <a:latin typeface="Humanst521 BT" pitchFamily="34" charset="0"/>
              </a:rPr>
              <a:t>Tollett</a:t>
            </a:r>
            <a:r>
              <a:rPr lang="en-US" dirty="0" smtClean="0">
                <a:latin typeface="Humanst521 BT" pitchFamily="34" charset="0"/>
              </a:rPr>
              <a:t> gave perhaps one of the most unscientific and implausible reasons I have ever read as to why </a:t>
            </a:r>
            <a:r>
              <a:rPr lang="en-US" dirty="0" err="1" smtClean="0">
                <a:latin typeface="Humanst521 BT" pitchFamily="34" charset="0"/>
              </a:rPr>
              <a:t>samesex</a:t>
            </a:r>
            <a:r>
              <a:rPr lang="en-US" dirty="0" smtClean="0">
                <a:latin typeface="Humanst521 BT" pitchFamily="34" charset="0"/>
              </a:rPr>
              <a:t> couples should not get married.</a:t>
            </a:r>
            <a:br>
              <a:rPr lang="en-US" dirty="0" smtClean="0">
                <a:latin typeface="Humanst521 BT" pitchFamily="34" charset="0"/>
              </a:rPr>
            </a:br>
            <a:r>
              <a:rPr lang="en-US" dirty="0" smtClean="0">
                <a:latin typeface="Humanst521 BT" pitchFamily="34" charset="0"/>
              </a:rPr>
              <a:t>   Possibly, even probably, there were not two gays on the ark. However, since the ark contained Noah and his family plus assorted animals, I’m quite sure there were not two left-handed people, two blue-eyed people, two Chinese, two Japanese—you must get my drift.</a:t>
            </a:r>
            <a:br>
              <a:rPr lang="en-US" dirty="0" smtClean="0">
                <a:latin typeface="Humanst521 BT" pitchFamily="34" charset="0"/>
              </a:rPr>
            </a:br>
            <a:r>
              <a:rPr lang="en-US" dirty="0" smtClean="0">
                <a:latin typeface="Humanst521 BT" pitchFamily="34" charset="0"/>
              </a:rPr>
              <a:t>   Also, does she really think if two </a:t>
            </a:r>
            <a:r>
              <a:rPr lang="en-US" dirty="0" err="1" smtClean="0">
                <a:latin typeface="Humanst521 BT" pitchFamily="34" charset="0"/>
              </a:rPr>
              <a:t>samesex</a:t>
            </a:r>
            <a:r>
              <a:rPr lang="en-US" dirty="0" smtClean="0">
                <a:latin typeface="Humanst521 BT" pitchFamily="34" charset="0"/>
              </a:rPr>
              <a:t> people were allowed to have a marriage, everyone would suddenly "choose" to be gay, if indeed one could possibly choose his sexual orientation, which, of course, he cannot? If that were the case, then </a:t>
            </a:r>
            <a:r>
              <a:rPr lang="en-US" dirty="0" err="1" smtClean="0">
                <a:latin typeface="Humanst521 BT" pitchFamily="34" charset="0"/>
              </a:rPr>
              <a:t>Tollett</a:t>
            </a:r>
            <a:r>
              <a:rPr lang="en-US" dirty="0" smtClean="0">
                <a:latin typeface="Humanst521 BT" pitchFamily="34" charset="0"/>
              </a:rPr>
              <a:t> would have had to make a conscious choice to be heterosexual.</a:t>
            </a:r>
            <a:br>
              <a:rPr lang="en-US" dirty="0" smtClean="0">
                <a:latin typeface="Humanst521 BT" pitchFamily="34" charset="0"/>
              </a:rPr>
            </a:br>
            <a:r>
              <a:rPr lang="en-US" dirty="0" smtClean="0">
                <a:latin typeface="Humanst521 BT" pitchFamily="34" charset="0"/>
              </a:rPr>
              <a:t>   I really can’t see what the fuss is all about. No one who doesn’t desire a same-sex marriage will be forced into one. Of course, there is the tired argument that it will destroy the family, but no one to date has ever explained how that would happen.</a:t>
            </a:r>
            <a:br>
              <a:rPr lang="en-US" dirty="0" smtClean="0">
                <a:latin typeface="Humanst521 BT" pitchFamily="34" charset="0"/>
              </a:rPr>
            </a:br>
            <a:r>
              <a:rPr lang="en-US" dirty="0" smtClean="0">
                <a:latin typeface="Humanst521 BT" pitchFamily="34" charset="0"/>
              </a:rPr>
              <a:t>   But maybe </a:t>
            </a:r>
            <a:r>
              <a:rPr lang="en-US" dirty="0" err="1" smtClean="0">
                <a:latin typeface="Humanst521 BT" pitchFamily="34" charset="0"/>
              </a:rPr>
              <a:t>Tollett</a:t>
            </a:r>
            <a:r>
              <a:rPr lang="en-US" dirty="0" smtClean="0">
                <a:latin typeface="Humanst521 BT" pitchFamily="34" charset="0"/>
              </a:rPr>
              <a:t> is right. Everyone finds gay life so exciting, they think everyone would suddenly divorce their current spouses and "choose" to live the remainder of their lives as gays?</a:t>
            </a:r>
            <a:br>
              <a:rPr lang="en-US" dirty="0" smtClean="0">
                <a:latin typeface="Humanst521 BT" pitchFamily="34" charset="0"/>
              </a:rPr>
            </a:br>
            <a:r>
              <a:rPr lang="en-US" dirty="0" smtClean="0">
                <a:latin typeface="Humanst521 BT" pitchFamily="34" charset="0"/>
              </a:rPr>
              <a:t>   THEODORE B. HENSLEY</a:t>
            </a:r>
            <a:br>
              <a:rPr lang="en-US" dirty="0" smtClean="0">
                <a:latin typeface="Humanst521 BT" pitchFamily="34" charset="0"/>
              </a:rPr>
            </a:br>
            <a:r>
              <a:rPr lang="en-US" dirty="0" smtClean="0">
                <a:latin typeface="Humanst521 BT" pitchFamily="34" charset="0"/>
              </a:rPr>
              <a:t>   Eudora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Same-sex marriage</a:t>
            </a:r>
            <a:r>
              <a:rPr lang="en-US" sz="1200" kern="1200" dirty="0" smtClean="0">
                <a:solidFill>
                  <a:schemeClr val="tx1"/>
                </a:solidFill>
                <a:latin typeface="+mn-lt"/>
                <a:ea typeface="+mn-ea"/>
                <a:cs typeface="+mn-cs"/>
              </a:rPr>
              <a:t>, also referred to as </a:t>
            </a:r>
            <a:r>
              <a:rPr lang="en-US" sz="1200" b="1" kern="1200" dirty="0" smtClean="0">
                <a:solidFill>
                  <a:schemeClr val="tx1"/>
                </a:solidFill>
                <a:latin typeface="+mn-lt"/>
                <a:ea typeface="+mn-ea"/>
                <a:cs typeface="+mn-cs"/>
              </a:rPr>
              <a:t>gay marriage</a:t>
            </a:r>
            <a:r>
              <a:rPr lang="en-US" sz="1200" kern="1200" dirty="0" smtClean="0">
                <a:solidFill>
                  <a:schemeClr val="tx1"/>
                </a:solidFill>
                <a:latin typeface="+mn-lt"/>
                <a:ea typeface="+mn-ea"/>
                <a:cs typeface="+mn-cs"/>
              </a:rPr>
              <a:t>, is a </a:t>
            </a:r>
            <a:r>
              <a:rPr lang="en-US" sz="1200" u="sng" kern="1200" dirty="0" smtClean="0">
                <a:solidFill>
                  <a:schemeClr val="tx1"/>
                </a:solidFill>
                <a:latin typeface="+mn-lt"/>
                <a:ea typeface="+mn-ea"/>
                <a:cs typeface="+mn-cs"/>
                <a:hlinkClick r:id="rId3" tooltip="Marriage"/>
              </a:rPr>
              <a:t>marriage</a:t>
            </a:r>
            <a:r>
              <a:rPr lang="en-US" sz="1200" kern="1200" dirty="0" smtClean="0">
                <a:solidFill>
                  <a:schemeClr val="tx1"/>
                </a:solidFill>
                <a:latin typeface="+mn-lt"/>
                <a:ea typeface="+mn-ea"/>
                <a:cs typeface="+mn-cs"/>
              </a:rPr>
              <a:t> between two persons of the same sex. The </a:t>
            </a:r>
            <a:r>
              <a:rPr lang="en-US" sz="1200" u="sng" kern="1200" dirty="0" smtClean="0">
                <a:solidFill>
                  <a:schemeClr val="tx1"/>
                </a:solidFill>
                <a:latin typeface="+mn-lt"/>
                <a:ea typeface="+mn-ea"/>
                <a:cs typeface="+mn-cs"/>
                <a:hlinkClick r:id="rId4" tooltip="Federal government of the United States"/>
              </a:rPr>
              <a:t>federal government of the United States</a:t>
            </a:r>
            <a:r>
              <a:rPr lang="en-US" sz="1200" kern="1200" dirty="0" smtClean="0">
                <a:solidFill>
                  <a:schemeClr val="tx1"/>
                </a:solidFill>
                <a:latin typeface="+mn-lt"/>
                <a:ea typeface="+mn-ea"/>
                <a:cs typeface="+mn-cs"/>
              </a:rPr>
              <a:t> does not recognize </a:t>
            </a:r>
            <a:r>
              <a:rPr lang="en-US" sz="1200" u="sng" kern="1200" dirty="0" smtClean="0">
                <a:solidFill>
                  <a:schemeClr val="tx1"/>
                </a:solidFill>
                <a:latin typeface="+mn-lt"/>
                <a:ea typeface="+mn-ea"/>
                <a:cs typeface="+mn-cs"/>
                <a:hlinkClick r:id="rId5" tooltip="Same-sex marriage"/>
              </a:rPr>
              <a:t>same-sex marriage</a:t>
            </a:r>
            <a:r>
              <a:rPr lang="en-US" sz="1200" kern="1200" dirty="0" smtClean="0">
                <a:solidFill>
                  <a:schemeClr val="tx1"/>
                </a:solidFill>
                <a:latin typeface="+mn-lt"/>
                <a:ea typeface="+mn-ea"/>
                <a:cs typeface="+mn-cs"/>
              </a:rPr>
              <a:t>, and is prohibited from doing so by the </a:t>
            </a:r>
            <a:r>
              <a:rPr lang="en-US" sz="1200" u="sng" kern="1200" dirty="0" smtClean="0">
                <a:solidFill>
                  <a:schemeClr val="tx1"/>
                </a:solidFill>
                <a:latin typeface="+mn-lt"/>
                <a:ea typeface="+mn-ea"/>
                <a:cs typeface="+mn-cs"/>
                <a:hlinkClick r:id="rId6" tooltip="Defense of Marriage Act"/>
              </a:rPr>
              <a:t>Defense of Marriage Act</a:t>
            </a:r>
            <a:r>
              <a:rPr lang="en-US" sz="1200" kern="1200" dirty="0" smtClean="0">
                <a:solidFill>
                  <a:schemeClr val="tx1"/>
                </a:solidFill>
                <a:latin typeface="+mn-lt"/>
                <a:ea typeface="+mn-ea"/>
                <a:cs typeface="+mn-cs"/>
              </a:rPr>
              <a:t>. Same-sex marriage is currently legal in three </a:t>
            </a:r>
            <a:r>
              <a:rPr lang="en-US" sz="1200" u="sng" kern="1200" dirty="0" smtClean="0">
                <a:solidFill>
                  <a:schemeClr val="tx1"/>
                </a:solidFill>
                <a:latin typeface="+mn-lt"/>
                <a:ea typeface="+mn-ea"/>
                <a:cs typeface="+mn-cs"/>
                <a:hlinkClick r:id="rId7" tooltip="U.S. state"/>
              </a:rPr>
              <a:t>states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8" tooltip="Same-sex marriage in Massachusetts"/>
              </a:rPr>
              <a:t>Massachusetts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9" tooltip="Same-sex marriage in Connecticut"/>
              </a:rPr>
              <a:t>Connecticut</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10" tooltip="Same-sex marriage in Iowa"/>
              </a:rPr>
              <a:t>Iowa</a:t>
            </a:r>
            <a:r>
              <a:rPr lang="en-US" sz="1200" kern="1200" dirty="0" smtClean="0">
                <a:solidFill>
                  <a:schemeClr val="tx1"/>
                </a:solidFill>
                <a:latin typeface="+mn-lt"/>
                <a:ea typeface="+mn-ea"/>
                <a:cs typeface="+mn-cs"/>
              </a:rPr>
              <a:t>, and will be legal in </a:t>
            </a:r>
            <a:r>
              <a:rPr lang="en-US" sz="1200" u="sng" kern="1200" dirty="0" smtClean="0">
                <a:solidFill>
                  <a:schemeClr val="tx1"/>
                </a:solidFill>
                <a:latin typeface="+mn-lt"/>
                <a:ea typeface="+mn-ea"/>
                <a:cs typeface="+mn-cs"/>
                <a:hlinkClick r:id="rId11" tooltip="Same-sex marriage in Vermont"/>
              </a:rPr>
              <a:t>Vermont</a:t>
            </a:r>
            <a:r>
              <a:rPr lang="en-US" sz="1200" kern="1200" dirty="0" smtClean="0">
                <a:solidFill>
                  <a:schemeClr val="tx1"/>
                </a:solidFill>
                <a:latin typeface="+mn-lt"/>
                <a:ea typeface="+mn-ea"/>
                <a:cs typeface="+mn-cs"/>
              </a:rPr>
              <a:t> on September 1, 2009, and in </a:t>
            </a:r>
            <a:r>
              <a:rPr lang="en-US" sz="1200" u="sng" kern="1200" dirty="0" smtClean="0">
                <a:solidFill>
                  <a:schemeClr val="tx1"/>
                </a:solidFill>
                <a:latin typeface="+mn-lt"/>
                <a:ea typeface="+mn-ea"/>
                <a:cs typeface="+mn-cs"/>
                <a:hlinkClick r:id="rId12" tooltip="Same-sex marriage in Maine"/>
              </a:rPr>
              <a:t>Maine</a:t>
            </a:r>
            <a:r>
              <a:rPr lang="en-US" sz="1200" kern="1200" dirty="0" smtClean="0">
                <a:solidFill>
                  <a:schemeClr val="tx1"/>
                </a:solidFill>
                <a:latin typeface="+mn-lt"/>
                <a:ea typeface="+mn-ea"/>
                <a:cs typeface="+mn-cs"/>
              </a:rPr>
              <a:t> on September 14, 2009. Maine was the most recent state to allow same-sex marriage and the second state, after Vermont, to do so through legislative means.</a:t>
            </a:r>
          </a:p>
          <a:p>
            <a:r>
              <a:rPr lang="en-US" sz="1200" kern="1200" dirty="0" smtClean="0">
                <a:solidFill>
                  <a:schemeClr val="tx1"/>
                </a:solidFill>
                <a:latin typeface="+mn-lt"/>
                <a:ea typeface="+mn-ea"/>
                <a:cs typeface="+mn-cs"/>
              </a:rPr>
              <a:t>The movement to obtain marriages rights and benefits for same-sex couples in the United States began in the early 1970s. The issue became a prominent one in U.S. politics in the 1990s, with </a:t>
            </a:r>
            <a:r>
              <a:rPr lang="en-US" sz="1200" u="sng" kern="1200" dirty="0" smtClean="0">
                <a:solidFill>
                  <a:schemeClr val="tx1"/>
                </a:solidFill>
                <a:latin typeface="+mn-lt"/>
                <a:ea typeface="+mn-ea"/>
                <a:cs typeface="+mn-cs"/>
                <a:hlinkClick r:id="rId13" tooltip="Same-sex marriage in New England"/>
              </a:rPr>
              <a:t>New England</a:t>
            </a:r>
            <a:r>
              <a:rPr lang="en-US" sz="1200" kern="1200" dirty="0" smtClean="0">
                <a:solidFill>
                  <a:schemeClr val="tx1"/>
                </a:solidFill>
                <a:latin typeface="+mn-lt"/>
                <a:ea typeface="+mn-ea"/>
                <a:cs typeface="+mn-cs"/>
              </a:rPr>
              <a:t> being the center of same-sex marriage legalization in the United States. The issue remains politically divisive in the United States and elsewhere in the world.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A607CD-F2A6-45AC-8CD1-63379C272A15}" type="slidenum">
              <a:rPr lang="en-US" smtClean="0"/>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EF4E3500-F246-46A2-9C26-2675D52E0C00}" type="slidenum">
              <a:rPr lang="en-US" sz="1200" kern="1200">
                <a:solidFill>
                  <a:prstClr val="black"/>
                </a:solidFill>
                <a:latin typeface="Arial" charset="0"/>
                <a:ea typeface="+mn-ea"/>
                <a:cs typeface="+mn-cs"/>
              </a:rPr>
              <a:pPr algn="r" rtl="0" fontAlgn="base">
                <a:spcBef>
                  <a:spcPct val="0"/>
                </a:spcBef>
                <a:spcAft>
                  <a:spcPct val="0"/>
                </a:spcAft>
              </a:pPr>
              <a:t>27</a:t>
            </a:fld>
            <a:endParaRPr lang="en-US" sz="1200" kern="1200" dirty="0">
              <a:solidFill>
                <a:prstClr val="black"/>
              </a:solidFill>
              <a:latin typeface="Arial"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of the argument about homosexuality through the years has focused on the issue of how much control an individual has over his or her sexual orientation. Many gay and lesbian leaders stress the fact that homosexuality is an inborn trait, and -- similar to gender or race -- is not a decision over which an individual has direct control. </a:t>
            </a:r>
          </a:p>
          <a:p>
            <a:r>
              <a:rPr lang="en-US" dirty="0" smtClean="0"/>
              <a:t>In 1977, the public was more likely to agree with the argument that homosexuality is due to factors such as one's upbringing and environment, rather than the argument that homosexuality is something with which a person is born -- by a margin of 56% to 13%. Twenty-six years later, in 2003, the percentage of Americans accepting the genetic argument has more than doubled to 38%, while the percentage agreeing that homosexuality is environmentally caused has dropped to 44%. Thus, a slight plurality of Americans now agrees with the "nurture" argument over the "nature" argument. Still, unlike other trend questions that have moved to a more liberal orientation in this year's survey, the "upbringing/environment" alternative in response to this question is more prevalent now than it was in either 2001 or 2002. </a:t>
            </a:r>
          </a:p>
          <a:p>
            <a:endParaRPr lang="en-US" dirty="0" smtClean="0"/>
          </a:p>
          <a:p>
            <a:r>
              <a:rPr lang="en-US" dirty="0" smtClean="0"/>
              <a:t>1. Our scenario starts with birth. The boy (for example) who one day may go on to struggle with homosexuality is born with certain features that are somewhat more common among homosexuals than in the population at large. Some of these traits </a:t>
            </a:r>
            <a:r>
              <a:rPr lang="en-US" b="1" dirty="0" smtClean="0"/>
              <a:t>might be</a:t>
            </a:r>
            <a:r>
              <a:rPr lang="en-US" dirty="0" smtClean="0"/>
              <a:t> inherited (genetic), while others might have been caused by the "intrauterine environment" (hormones).</a:t>
            </a:r>
          </a:p>
          <a:p>
            <a:r>
              <a:rPr lang="en-US" dirty="0" smtClean="0"/>
              <a:t>What are these traits? If we could identify them precisely, many of them would turn out to be gifts rather than "problems," for example a "</a:t>
            </a:r>
            <a:r>
              <a:rPr lang="en-US" b="1" dirty="0" smtClean="0"/>
              <a:t>sensitive" disposition</a:t>
            </a:r>
            <a:r>
              <a:rPr lang="en-US" dirty="0" smtClean="0"/>
              <a:t>, a </a:t>
            </a:r>
            <a:r>
              <a:rPr lang="en-US" b="1" dirty="0" smtClean="0"/>
              <a:t>strong creative drive</a:t>
            </a:r>
            <a:r>
              <a:rPr lang="en-US" dirty="0" smtClean="0"/>
              <a:t>, a </a:t>
            </a:r>
            <a:r>
              <a:rPr lang="en-US" b="1" dirty="0" smtClean="0"/>
              <a:t>keen aesthetic sense</a:t>
            </a:r>
            <a:r>
              <a:rPr lang="en-US" dirty="0" smtClean="0"/>
              <a:t>. Some of these, such as greater sensitivity, could be related to--or even the same as--physiological traits that also cause trouble, such as a greater-than-average anxiety response to any given stimulus.</a:t>
            </a:r>
          </a:p>
          <a:p>
            <a:r>
              <a:rPr lang="en-US" dirty="0" smtClean="0"/>
              <a:t>No one knows with certainty just what these heritable characteristics are; at present we only have hints. In any case, </a:t>
            </a:r>
            <a:r>
              <a:rPr lang="en-US" b="1" dirty="0" smtClean="0">
                <a:effectLst>
                  <a:outerShdw blurRad="38100" dist="38100" dir="2700000" algn="tl">
                    <a:srgbClr val="C0C0C0"/>
                  </a:outerShdw>
                </a:effectLst>
              </a:rPr>
              <a:t>there is absolutely no evidence whatsoever that the behavior "homosexuality" is itself directly inherited</a:t>
            </a:r>
            <a:r>
              <a:rPr lang="en-US" dirty="0" smtClean="0">
                <a:effectLst>
                  <a:outerShdw blurRad="38100" dist="38100" dir="2700000" algn="tl">
                    <a:srgbClr val="C0C0C0"/>
                  </a:outerShdw>
                </a:effectLst>
              </a:rPr>
              <a:t>.</a:t>
            </a:r>
          </a:p>
          <a:p>
            <a:r>
              <a:rPr lang="en-US" dirty="0" smtClean="0">
                <a:effectLst>
                  <a:outerShdw blurRad="38100" dist="38100" dir="2700000" algn="tl">
                    <a:srgbClr val="C0C0C0"/>
                  </a:outerShdw>
                </a:effectLst>
              </a:rPr>
              <a:t>The stresses of "being gay" lead to more, not less, homosexual behavior. This principle, perhaps surprising to the layman (at least to the layman who has not himself gotten caught up in some such pattern, of whatever type) is typical of the compulsive or addictive cycle of self-destructive behavior: wracking guilt, shame, and self- condemnation only causes it to increase. It is not surprising that people therefore turn to denial to rid themselves of these feelings, and he does too. He tells himself, "It is not a problem, therefore there is no reason for me to feel so bad about it."</a:t>
            </a:r>
          </a:p>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 sophisticated strategy Kirk and Madsen lay out for changing the way Americans think about homosexuality boasts three phases: "Desensitization," "Jamming" and "Conversion." </a:t>
            </a:r>
          </a:p>
          <a:p>
            <a:r>
              <a:rPr lang="en-US" sz="1200" kern="1200" dirty="0" smtClean="0">
                <a:solidFill>
                  <a:schemeClr val="tx1"/>
                </a:solidFill>
                <a:latin typeface="+mn-lt"/>
                <a:ea typeface="+mn-ea"/>
                <a:cs typeface="+mn-cs"/>
              </a:rPr>
              <a:t>"Desensitization," these two gay marketing gurus tell us, consists of inundating the public in a "continuous flood of gay-related advertising, presented in the least offensive fashion possible. If straights can't shut off the shower, they may at least eventually get used to being wet."... </a:t>
            </a:r>
          </a:p>
          <a:p>
            <a:r>
              <a:rPr lang="en-US" sz="1200" kern="1200" dirty="0" smtClean="0">
                <a:solidFill>
                  <a:schemeClr val="tx1"/>
                </a:solidFill>
                <a:latin typeface="+mn-lt"/>
                <a:ea typeface="+mn-ea"/>
                <a:cs typeface="+mn-cs"/>
              </a:rPr>
              <a:t>"Jamming," explains marketing expert Paul E. </a:t>
            </a:r>
            <a:r>
              <a:rPr lang="en-US" sz="1200" kern="1200" dirty="0" err="1" smtClean="0">
                <a:solidFill>
                  <a:schemeClr val="tx1"/>
                </a:solidFill>
                <a:latin typeface="+mn-lt"/>
                <a:ea typeface="+mn-ea"/>
                <a:cs typeface="+mn-cs"/>
              </a:rPr>
              <a:t>Rondeau</a:t>
            </a:r>
            <a:r>
              <a:rPr lang="en-US" sz="1200" kern="1200" dirty="0" smtClean="0">
                <a:solidFill>
                  <a:schemeClr val="tx1"/>
                </a:solidFill>
                <a:latin typeface="+mn-lt"/>
                <a:ea typeface="+mn-ea"/>
                <a:cs typeface="+mn-cs"/>
              </a:rPr>
              <a:t> of Regent University, in his comprehensive study "Selling Homosexuality to America," "is psychological terrorism meant to silence expression of or even support for dissenting opinion." Radio counselor and psychologist Dr. Laura </a:t>
            </a:r>
            <a:r>
              <a:rPr lang="en-US" sz="1200" kern="1200" dirty="0" err="1" smtClean="0">
                <a:solidFill>
                  <a:schemeClr val="tx1"/>
                </a:solidFill>
                <a:latin typeface="+mn-lt"/>
                <a:ea typeface="+mn-ea"/>
                <a:cs typeface="+mn-cs"/>
              </a:rPr>
              <a:t>Schlessinger</a:t>
            </a:r>
            <a:r>
              <a:rPr lang="en-US" sz="1200" kern="1200" dirty="0" smtClean="0">
                <a:solidFill>
                  <a:schemeClr val="tx1"/>
                </a:solidFill>
                <a:latin typeface="+mn-lt"/>
                <a:ea typeface="+mn-ea"/>
                <a:cs typeface="+mn-cs"/>
              </a:rPr>
              <a:t> experienced big-time jamming during the run-up to her planned television show. Outraged over a single comment critical of homosexuals she had made on her radio program, activists launched a massive intimidation campaign against the television program's advertisers. As a result, the new show was stillborn. </a:t>
            </a:r>
          </a:p>
          <a:p>
            <a:r>
              <a:rPr lang="en-US" sz="1200" kern="1200" dirty="0" smtClean="0">
                <a:solidFill>
                  <a:schemeClr val="tx1"/>
                </a:solidFill>
                <a:latin typeface="+mn-lt"/>
                <a:ea typeface="+mn-ea"/>
                <a:cs typeface="+mn-cs"/>
              </a:rPr>
              <a:t>"After the Ball" tries to inspire potential jammers by providing a juicy list of negative associations with which opponents, usually Christians, are to be smeared. They include: "Klansmen demanding that gays be slaughtered or castrated," "hysterical backwoods preachers, drooling with hate," "menacing punks, thugs and convicts who speak coolly about the 'fags' they have bashed," and a "tour of Nazi concentration camps where homosexuals were tortured and gassed.".... </a:t>
            </a:r>
          </a:p>
          <a:p>
            <a:r>
              <a:rPr lang="en-US" sz="1200" kern="1200" dirty="0" smtClean="0">
                <a:solidFill>
                  <a:schemeClr val="tx1"/>
                </a:solidFill>
                <a:latin typeface="+mn-lt"/>
                <a:ea typeface="+mn-ea"/>
                <a:cs typeface="+mn-cs"/>
              </a:rPr>
              <a:t>For the inside scoop on the meaning of conversion, let's check in with our gay brainwashing experts, Kirk and Madsen: </a:t>
            </a:r>
          </a:p>
          <a:p>
            <a:r>
              <a:rPr lang="en-US" sz="1200" kern="1200" dirty="0" smtClean="0">
                <a:solidFill>
                  <a:schemeClr val="tx1"/>
                </a:solidFill>
                <a:latin typeface="+mn-lt"/>
                <a:ea typeface="+mn-ea"/>
                <a:cs typeface="+mn-cs"/>
              </a:rPr>
              <a:t>We mean conversion of the average American’s emotions, mind, and will, through a planned psychological attack, in the form of propaganda fed to the nation via the media. We mean "subverting" the mechanism of prejudice to our own ends – using the very processes that made America hate us to turn their hatred into warm regard – whether they like it or not.</a:t>
            </a:r>
            <a:r>
              <a:rPr lang="en-US" sz="1200" u="sng" kern="1200" baseline="30000" dirty="0" smtClean="0">
                <a:solidFill>
                  <a:schemeClr val="tx1"/>
                </a:solidFill>
                <a:latin typeface="+mn-lt"/>
                <a:ea typeface="+mn-ea"/>
                <a:cs typeface="+mn-cs"/>
                <a:hlinkClick r:id="rId3"/>
              </a:rPr>
              <a:t>[35]</a:t>
            </a:r>
            <a:r>
              <a:rPr lang="en-US" sz="1200" kern="1200" baseline="300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tooltip="http://www.worldnetdaily.com/news/article.asp?ARTICLE_ID=49958"/>
              </a:rPr>
              <a:t>http://www.worldnetdaily.com/news/article.asp?ARTICLE_ID=49958</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 sophisticated strategy Kirk and Madsen lay out for changing the way Americans think about homosexuality boasts three phases: "Desensitization," "Jamming" and "Conversion." </a:t>
            </a:r>
          </a:p>
          <a:p>
            <a:r>
              <a:rPr lang="en-US" sz="1200" kern="1200" dirty="0" smtClean="0">
                <a:solidFill>
                  <a:schemeClr val="tx1"/>
                </a:solidFill>
                <a:latin typeface="+mn-lt"/>
                <a:ea typeface="+mn-ea"/>
                <a:cs typeface="+mn-cs"/>
              </a:rPr>
              <a:t>"Desensitization," these two gay marketing gurus tell us, consists of inundating the public in a "continuous flood of gay-related advertising, presented in the least offensive fashion possible. If straights can't shut off the shower, they may at least eventually get used to being wet."... </a:t>
            </a:r>
          </a:p>
          <a:p>
            <a:r>
              <a:rPr lang="en-US" sz="1200" kern="1200" dirty="0" smtClean="0">
                <a:solidFill>
                  <a:schemeClr val="tx1"/>
                </a:solidFill>
                <a:latin typeface="+mn-lt"/>
                <a:ea typeface="+mn-ea"/>
                <a:cs typeface="+mn-cs"/>
              </a:rPr>
              <a:t>"Jamming," explains marketing expert Paul E. </a:t>
            </a:r>
            <a:r>
              <a:rPr lang="en-US" sz="1200" kern="1200" dirty="0" err="1" smtClean="0">
                <a:solidFill>
                  <a:schemeClr val="tx1"/>
                </a:solidFill>
                <a:latin typeface="+mn-lt"/>
                <a:ea typeface="+mn-ea"/>
                <a:cs typeface="+mn-cs"/>
              </a:rPr>
              <a:t>Rondeau</a:t>
            </a:r>
            <a:r>
              <a:rPr lang="en-US" sz="1200" kern="1200" dirty="0" smtClean="0">
                <a:solidFill>
                  <a:schemeClr val="tx1"/>
                </a:solidFill>
                <a:latin typeface="+mn-lt"/>
                <a:ea typeface="+mn-ea"/>
                <a:cs typeface="+mn-cs"/>
              </a:rPr>
              <a:t> of Regent University, in his comprehensive study "Selling Homosexuality to America," "is psychological terrorism meant to silence expression of or even support for dissenting opinion." Radio counselor and psychologist Dr. Laura </a:t>
            </a:r>
            <a:r>
              <a:rPr lang="en-US" sz="1200" kern="1200" dirty="0" err="1" smtClean="0">
                <a:solidFill>
                  <a:schemeClr val="tx1"/>
                </a:solidFill>
                <a:latin typeface="+mn-lt"/>
                <a:ea typeface="+mn-ea"/>
                <a:cs typeface="+mn-cs"/>
              </a:rPr>
              <a:t>Schlessinger</a:t>
            </a:r>
            <a:r>
              <a:rPr lang="en-US" sz="1200" kern="1200" dirty="0" smtClean="0">
                <a:solidFill>
                  <a:schemeClr val="tx1"/>
                </a:solidFill>
                <a:latin typeface="+mn-lt"/>
                <a:ea typeface="+mn-ea"/>
                <a:cs typeface="+mn-cs"/>
              </a:rPr>
              <a:t> experienced big-time jamming during the run-up to her planned television show. Outraged over a single comment critical of homosexuals she had made on her radio program, activists launched a massive intimidation campaign against the television program's advertisers. As a result, the new show was stillborn. </a:t>
            </a:r>
          </a:p>
          <a:p>
            <a:r>
              <a:rPr lang="en-US" sz="1200" kern="1200" dirty="0" smtClean="0">
                <a:solidFill>
                  <a:schemeClr val="tx1"/>
                </a:solidFill>
                <a:latin typeface="+mn-lt"/>
                <a:ea typeface="+mn-ea"/>
                <a:cs typeface="+mn-cs"/>
              </a:rPr>
              <a:t>"After the Ball" tries to inspire potential jammers by providing a juicy list of negative associations with which opponents, usually Christians, are to be smeared. They include: "Klansmen demanding that gays be slaughtered or castrated," "hysterical backwoods preachers, drooling with hate," "menacing punks, thugs and convicts who speak coolly about the 'fags' they have bashed," and a "tour of Nazi concentration camps where homosexuals were tortured and gassed.".... </a:t>
            </a:r>
          </a:p>
          <a:p>
            <a:r>
              <a:rPr lang="en-US" sz="1200" kern="1200" dirty="0" smtClean="0">
                <a:solidFill>
                  <a:schemeClr val="tx1"/>
                </a:solidFill>
                <a:latin typeface="+mn-lt"/>
                <a:ea typeface="+mn-ea"/>
                <a:cs typeface="+mn-cs"/>
              </a:rPr>
              <a:t>For the inside scoop on the meaning of conversion, let's check in with our gay brainwashing experts, Kirk and Madsen: </a:t>
            </a:r>
          </a:p>
          <a:p>
            <a:r>
              <a:rPr lang="en-US" sz="1200" kern="1200" dirty="0" smtClean="0">
                <a:solidFill>
                  <a:schemeClr val="tx1"/>
                </a:solidFill>
                <a:latin typeface="+mn-lt"/>
                <a:ea typeface="+mn-ea"/>
                <a:cs typeface="+mn-cs"/>
              </a:rPr>
              <a:t>We mean conversion of the average American’s emotions, mind, and will, through a planned psychological attack, in the form of propaganda fed to the nation via the media. We mean "subverting" the mechanism of prejudice to our own ends – using the very processes that made America hate us to turn their hatred into warm regard – whether they like it or not.</a:t>
            </a:r>
            <a:r>
              <a:rPr lang="en-US" sz="1200" u="sng" kern="1200" baseline="30000" dirty="0" smtClean="0">
                <a:solidFill>
                  <a:schemeClr val="tx1"/>
                </a:solidFill>
                <a:latin typeface="+mn-lt"/>
                <a:ea typeface="+mn-ea"/>
                <a:cs typeface="+mn-cs"/>
                <a:hlinkClick r:id="rId3"/>
              </a:rPr>
              <a:t>[35]</a:t>
            </a:r>
            <a:r>
              <a:rPr lang="en-US" sz="1200" kern="1200" baseline="300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tooltip="http://www.worldnetdaily.com/news/article.asp?ARTICLE_ID=49958"/>
              </a:rPr>
              <a:t>http://www.worldnetdaily.com/news/article.asp?ARTICLE_ID=49958</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 sophisticated strategy Kirk and Madsen lay out for changing the way Americans think about homosexuality boasts three phases: "Desensitization," "Jamming" and "Conversion." </a:t>
            </a:r>
          </a:p>
          <a:p>
            <a:r>
              <a:rPr lang="en-US" sz="1200" kern="1200" dirty="0" smtClean="0">
                <a:solidFill>
                  <a:schemeClr val="tx1"/>
                </a:solidFill>
                <a:latin typeface="+mn-lt"/>
                <a:ea typeface="+mn-ea"/>
                <a:cs typeface="+mn-cs"/>
              </a:rPr>
              <a:t>"Desensitization," these two gay marketing gurus tell us, consists of inundating the public in a "continuous flood of gay-related advertising, presented in the least offensive fashion possible. If straights can't shut off the shower, they may at least eventually get used to being wet."... </a:t>
            </a:r>
          </a:p>
          <a:p>
            <a:r>
              <a:rPr lang="en-US" sz="1200" kern="1200" dirty="0" smtClean="0">
                <a:solidFill>
                  <a:schemeClr val="tx1"/>
                </a:solidFill>
                <a:latin typeface="+mn-lt"/>
                <a:ea typeface="+mn-ea"/>
                <a:cs typeface="+mn-cs"/>
              </a:rPr>
              <a:t>"Jamming," explains marketing expert Paul E. </a:t>
            </a:r>
            <a:r>
              <a:rPr lang="en-US" sz="1200" kern="1200" dirty="0" err="1" smtClean="0">
                <a:solidFill>
                  <a:schemeClr val="tx1"/>
                </a:solidFill>
                <a:latin typeface="+mn-lt"/>
                <a:ea typeface="+mn-ea"/>
                <a:cs typeface="+mn-cs"/>
              </a:rPr>
              <a:t>Rondeau</a:t>
            </a:r>
            <a:r>
              <a:rPr lang="en-US" sz="1200" kern="1200" dirty="0" smtClean="0">
                <a:solidFill>
                  <a:schemeClr val="tx1"/>
                </a:solidFill>
                <a:latin typeface="+mn-lt"/>
                <a:ea typeface="+mn-ea"/>
                <a:cs typeface="+mn-cs"/>
              </a:rPr>
              <a:t> of Regent University, in his comprehensive study "Selling Homosexuality to America," "is psychological terrorism meant to silence expression of or even support for dissenting opinion." Radio counselor and psychologist Dr. Laura </a:t>
            </a:r>
            <a:r>
              <a:rPr lang="en-US" sz="1200" kern="1200" dirty="0" err="1" smtClean="0">
                <a:solidFill>
                  <a:schemeClr val="tx1"/>
                </a:solidFill>
                <a:latin typeface="+mn-lt"/>
                <a:ea typeface="+mn-ea"/>
                <a:cs typeface="+mn-cs"/>
              </a:rPr>
              <a:t>Schlessinger</a:t>
            </a:r>
            <a:r>
              <a:rPr lang="en-US" sz="1200" kern="1200" dirty="0" smtClean="0">
                <a:solidFill>
                  <a:schemeClr val="tx1"/>
                </a:solidFill>
                <a:latin typeface="+mn-lt"/>
                <a:ea typeface="+mn-ea"/>
                <a:cs typeface="+mn-cs"/>
              </a:rPr>
              <a:t> experienced big-time jamming during the run-up to her planned television show. Outraged over a single comment critical of homosexuals she had made on her radio program, activists launched a massive intimidation campaign against the television program's advertisers. As a result, the new show was stillborn. </a:t>
            </a:r>
          </a:p>
          <a:p>
            <a:r>
              <a:rPr lang="en-US" sz="1200" kern="1200" dirty="0" smtClean="0">
                <a:solidFill>
                  <a:schemeClr val="tx1"/>
                </a:solidFill>
                <a:latin typeface="+mn-lt"/>
                <a:ea typeface="+mn-ea"/>
                <a:cs typeface="+mn-cs"/>
              </a:rPr>
              <a:t>"After the Ball" tries to inspire potential jammers by providing a juicy list of negative associations with which opponents, usually Christians, are to be smeared. They include: "Klansmen demanding that gays be slaughtered or castrated," "hysterical backwoods preachers, drooling with hate," "menacing punks, thugs and convicts who speak coolly about the 'fags' they have bashed," and a "tour of Nazi concentration camps where homosexuals were tortured and gassed.".... </a:t>
            </a:r>
          </a:p>
          <a:p>
            <a:r>
              <a:rPr lang="en-US" sz="1200" kern="1200" dirty="0" smtClean="0">
                <a:solidFill>
                  <a:schemeClr val="tx1"/>
                </a:solidFill>
                <a:latin typeface="+mn-lt"/>
                <a:ea typeface="+mn-ea"/>
                <a:cs typeface="+mn-cs"/>
              </a:rPr>
              <a:t>For the inside scoop on the meaning of conversion, let's check in with our gay brainwashing experts, Kirk and Madsen: </a:t>
            </a:r>
          </a:p>
          <a:p>
            <a:r>
              <a:rPr lang="en-US" sz="1200" kern="1200" dirty="0" smtClean="0">
                <a:solidFill>
                  <a:schemeClr val="tx1"/>
                </a:solidFill>
                <a:latin typeface="+mn-lt"/>
                <a:ea typeface="+mn-ea"/>
                <a:cs typeface="+mn-cs"/>
              </a:rPr>
              <a:t>We mean conversion of the average American’s emotions, mind, and will, through a planned psychological attack, in the form of propaganda fed to the nation via the media. We mean "subverting" the mechanism of prejudice to our own ends – using the very processes that made America hate us to turn their hatred into warm regard – whether they like it or not.</a:t>
            </a:r>
            <a:r>
              <a:rPr lang="en-US" sz="1200" u="sng" kern="1200" baseline="30000" dirty="0" smtClean="0">
                <a:solidFill>
                  <a:schemeClr val="tx1"/>
                </a:solidFill>
                <a:latin typeface="+mn-lt"/>
                <a:ea typeface="+mn-ea"/>
                <a:cs typeface="+mn-cs"/>
                <a:hlinkClick r:id="rId3"/>
              </a:rPr>
              <a:t>[35]</a:t>
            </a:r>
            <a:r>
              <a:rPr lang="en-US" sz="1200" kern="1200" baseline="300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tooltip="http://www.worldnetdaily.com/news/article.asp?ARTICLE_ID=49958"/>
              </a:rPr>
              <a:t>http://www.worldnetdaily.com/news/article.asp?ARTICLE_ID=49958</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 sophisticated strategy Kirk and Madsen lay out for changing the way Americans think about homosexuality boasts three phases: "Desensitization," "Jamming" and "Conversion." </a:t>
            </a:r>
          </a:p>
          <a:p>
            <a:r>
              <a:rPr lang="en-US" sz="1200" kern="1200" dirty="0" smtClean="0">
                <a:solidFill>
                  <a:schemeClr val="tx1"/>
                </a:solidFill>
                <a:latin typeface="+mn-lt"/>
                <a:ea typeface="+mn-ea"/>
                <a:cs typeface="+mn-cs"/>
              </a:rPr>
              <a:t>"Desensitization," these two gay marketing gurus tell us, consists of inundating the public in a "continuous flood of gay-related advertising, presented in the least offensive fashion possible. If straights can't shut off the shower, they may at least eventually get used to being wet."... </a:t>
            </a:r>
          </a:p>
          <a:p>
            <a:r>
              <a:rPr lang="en-US" sz="1200" kern="1200" dirty="0" smtClean="0">
                <a:solidFill>
                  <a:schemeClr val="tx1"/>
                </a:solidFill>
                <a:latin typeface="+mn-lt"/>
                <a:ea typeface="+mn-ea"/>
                <a:cs typeface="+mn-cs"/>
              </a:rPr>
              <a:t>"Jamming," explains marketing expert Paul E. </a:t>
            </a:r>
            <a:r>
              <a:rPr lang="en-US" sz="1200" kern="1200" dirty="0" err="1" smtClean="0">
                <a:solidFill>
                  <a:schemeClr val="tx1"/>
                </a:solidFill>
                <a:latin typeface="+mn-lt"/>
                <a:ea typeface="+mn-ea"/>
                <a:cs typeface="+mn-cs"/>
              </a:rPr>
              <a:t>Rondeau</a:t>
            </a:r>
            <a:r>
              <a:rPr lang="en-US" sz="1200" kern="1200" dirty="0" smtClean="0">
                <a:solidFill>
                  <a:schemeClr val="tx1"/>
                </a:solidFill>
                <a:latin typeface="+mn-lt"/>
                <a:ea typeface="+mn-ea"/>
                <a:cs typeface="+mn-cs"/>
              </a:rPr>
              <a:t> of Regent University, in his comprehensive study "Selling Homosexuality to America," "is psychological terrorism meant to silence expression of or even support for dissenting opinion." Radio counselor and psychologist Dr. Laura </a:t>
            </a:r>
            <a:r>
              <a:rPr lang="en-US" sz="1200" kern="1200" dirty="0" err="1" smtClean="0">
                <a:solidFill>
                  <a:schemeClr val="tx1"/>
                </a:solidFill>
                <a:latin typeface="+mn-lt"/>
                <a:ea typeface="+mn-ea"/>
                <a:cs typeface="+mn-cs"/>
              </a:rPr>
              <a:t>Schlessinger</a:t>
            </a:r>
            <a:r>
              <a:rPr lang="en-US" sz="1200" kern="1200" dirty="0" smtClean="0">
                <a:solidFill>
                  <a:schemeClr val="tx1"/>
                </a:solidFill>
                <a:latin typeface="+mn-lt"/>
                <a:ea typeface="+mn-ea"/>
                <a:cs typeface="+mn-cs"/>
              </a:rPr>
              <a:t> experienced big-time jamming during the run-up to her planned television show. Outraged over a single comment critical of homosexuals she had made on her radio program, activists launched a massive intimidation campaign against the television program's advertisers. As a result, the new show was stillborn. </a:t>
            </a:r>
          </a:p>
          <a:p>
            <a:r>
              <a:rPr lang="en-US" sz="1200" kern="1200" dirty="0" smtClean="0">
                <a:solidFill>
                  <a:schemeClr val="tx1"/>
                </a:solidFill>
                <a:latin typeface="+mn-lt"/>
                <a:ea typeface="+mn-ea"/>
                <a:cs typeface="+mn-cs"/>
              </a:rPr>
              <a:t>"After the Ball" tries to inspire potential jammers by providing a juicy list of negative associations with which opponents, usually Christians, are to be smeared. They include: "Klansmen demanding that gays be slaughtered or castrated," "hysterical backwoods preachers, drooling with hate," "menacing punks, thugs and convicts who speak coolly about the 'fags' they have bashed," and a "tour of Nazi concentration camps where homosexuals were tortured and gassed.".... </a:t>
            </a:r>
          </a:p>
          <a:p>
            <a:r>
              <a:rPr lang="en-US" sz="1200" kern="1200" dirty="0" smtClean="0">
                <a:solidFill>
                  <a:schemeClr val="tx1"/>
                </a:solidFill>
                <a:latin typeface="+mn-lt"/>
                <a:ea typeface="+mn-ea"/>
                <a:cs typeface="+mn-cs"/>
              </a:rPr>
              <a:t>For the inside scoop on the meaning of conversion, let's check in with our gay brainwashing experts, Kirk and Madsen: </a:t>
            </a:r>
          </a:p>
          <a:p>
            <a:r>
              <a:rPr lang="en-US" sz="1200" kern="1200" dirty="0" smtClean="0">
                <a:solidFill>
                  <a:schemeClr val="tx1"/>
                </a:solidFill>
                <a:latin typeface="+mn-lt"/>
                <a:ea typeface="+mn-ea"/>
                <a:cs typeface="+mn-cs"/>
              </a:rPr>
              <a:t>We mean conversion of the average American’s emotions, mind, and will, through a planned psychological attack, in the form of propaganda fed to the nation via the media. We mean "subverting" the mechanism of prejudice to our own ends – using the very processes that made America hate us to turn their hatred into warm regard – whether they like it or not.</a:t>
            </a:r>
            <a:r>
              <a:rPr lang="en-US" sz="1200" u="sng" kern="1200" baseline="30000" dirty="0" smtClean="0">
                <a:solidFill>
                  <a:schemeClr val="tx1"/>
                </a:solidFill>
                <a:latin typeface="+mn-lt"/>
                <a:ea typeface="+mn-ea"/>
                <a:cs typeface="+mn-cs"/>
                <a:hlinkClick r:id="rId3"/>
              </a:rPr>
              <a:t>[35]</a:t>
            </a:r>
            <a:r>
              <a:rPr lang="en-US" sz="1200" kern="1200" baseline="300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tooltip="http://www.worldnetdaily.com/news/article.asp?ARTICLE_ID=49958"/>
              </a:rPr>
              <a:t>http://www.worldnetdaily.com/news/article.asp?ARTICLE_ID=49958</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 sophisticated strategy Kirk and Madsen lay out for changing the way Americans think about homosexuality boasts three phases: "Desensitization," "Jamming" and "Conversion." </a:t>
            </a:r>
          </a:p>
          <a:p>
            <a:r>
              <a:rPr lang="en-US" sz="1200" kern="1200" dirty="0" smtClean="0">
                <a:solidFill>
                  <a:schemeClr val="tx1"/>
                </a:solidFill>
                <a:latin typeface="+mn-lt"/>
                <a:ea typeface="+mn-ea"/>
                <a:cs typeface="+mn-cs"/>
              </a:rPr>
              <a:t>"Desensitization," these two gay marketing gurus tell us, consists of inundating the public in a "continuous flood of gay-related advertising, presented in the least offensive fashion possible. If straights can't shut off the shower, they may at least eventually get used to being wet."... </a:t>
            </a:r>
          </a:p>
          <a:p>
            <a:r>
              <a:rPr lang="en-US" sz="1200" kern="1200" dirty="0" smtClean="0">
                <a:solidFill>
                  <a:schemeClr val="tx1"/>
                </a:solidFill>
                <a:latin typeface="+mn-lt"/>
                <a:ea typeface="+mn-ea"/>
                <a:cs typeface="+mn-cs"/>
              </a:rPr>
              <a:t>"Jamming," explains marketing expert Paul E. </a:t>
            </a:r>
            <a:r>
              <a:rPr lang="en-US" sz="1200" kern="1200" dirty="0" err="1" smtClean="0">
                <a:solidFill>
                  <a:schemeClr val="tx1"/>
                </a:solidFill>
                <a:latin typeface="+mn-lt"/>
                <a:ea typeface="+mn-ea"/>
                <a:cs typeface="+mn-cs"/>
              </a:rPr>
              <a:t>Rondeau</a:t>
            </a:r>
            <a:r>
              <a:rPr lang="en-US" sz="1200" kern="1200" dirty="0" smtClean="0">
                <a:solidFill>
                  <a:schemeClr val="tx1"/>
                </a:solidFill>
                <a:latin typeface="+mn-lt"/>
                <a:ea typeface="+mn-ea"/>
                <a:cs typeface="+mn-cs"/>
              </a:rPr>
              <a:t> of Regent University, in his comprehensive study "Selling Homosexuality to America," "is psychological terrorism meant to silence expression of or even support for dissenting opinion." Radio counselor and psychologist Dr. Laura </a:t>
            </a:r>
            <a:r>
              <a:rPr lang="en-US" sz="1200" kern="1200" dirty="0" err="1" smtClean="0">
                <a:solidFill>
                  <a:schemeClr val="tx1"/>
                </a:solidFill>
                <a:latin typeface="+mn-lt"/>
                <a:ea typeface="+mn-ea"/>
                <a:cs typeface="+mn-cs"/>
              </a:rPr>
              <a:t>Schlessinger</a:t>
            </a:r>
            <a:r>
              <a:rPr lang="en-US" sz="1200" kern="1200" dirty="0" smtClean="0">
                <a:solidFill>
                  <a:schemeClr val="tx1"/>
                </a:solidFill>
                <a:latin typeface="+mn-lt"/>
                <a:ea typeface="+mn-ea"/>
                <a:cs typeface="+mn-cs"/>
              </a:rPr>
              <a:t> experienced big-time jamming during the run-up to her planned television show. Outraged over a single comment critical of homosexuals she had made on her radio program, activists launched a massive intimidation campaign against the television program's advertisers. As a result, the new show was stillborn. </a:t>
            </a:r>
          </a:p>
          <a:p>
            <a:r>
              <a:rPr lang="en-US" sz="1200" kern="1200" dirty="0" smtClean="0">
                <a:solidFill>
                  <a:schemeClr val="tx1"/>
                </a:solidFill>
                <a:latin typeface="+mn-lt"/>
                <a:ea typeface="+mn-ea"/>
                <a:cs typeface="+mn-cs"/>
              </a:rPr>
              <a:t>"After the Ball" tries to inspire potential jammers by providing a juicy list of negative associations with which opponents, usually Christians, are to be smeared. They include: "Klansmen demanding that gays be slaughtered or castrated," "hysterical backwoods preachers, drooling with hate," "menacing punks, thugs and convicts who speak coolly about the 'fags' they have bashed," and a "tour of Nazi concentration camps where homosexuals were tortured and gassed.".... </a:t>
            </a:r>
          </a:p>
          <a:p>
            <a:r>
              <a:rPr lang="en-US" sz="1200" kern="1200" dirty="0" smtClean="0">
                <a:solidFill>
                  <a:schemeClr val="tx1"/>
                </a:solidFill>
                <a:latin typeface="+mn-lt"/>
                <a:ea typeface="+mn-ea"/>
                <a:cs typeface="+mn-cs"/>
              </a:rPr>
              <a:t>For the inside scoop on the meaning of conversion, let's check in with our gay brainwashing experts, Kirk and Madsen: </a:t>
            </a:r>
          </a:p>
          <a:p>
            <a:r>
              <a:rPr lang="en-US" sz="1200" kern="1200" dirty="0" smtClean="0">
                <a:solidFill>
                  <a:schemeClr val="tx1"/>
                </a:solidFill>
                <a:latin typeface="+mn-lt"/>
                <a:ea typeface="+mn-ea"/>
                <a:cs typeface="+mn-cs"/>
              </a:rPr>
              <a:t>We mean conversion of the average American’s emotions, mind, and will, through a planned psychological attack, in the form of propaganda fed to the nation via the media. We mean "subverting" the mechanism of prejudice to our own ends – using the very processes that made America hate us to turn their hatred into warm regard – whether they like it or not.</a:t>
            </a:r>
            <a:r>
              <a:rPr lang="en-US" sz="1200" u="sng" kern="1200" baseline="30000" dirty="0" smtClean="0">
                <a:solidFill>
                  <a:schemeClr val="tx1"/>
                </a:solidFill>
                <a:latin typeface="+mn-lt"/>
                <a:ea typeface="+mn-ea"/>
                <a:cs typeface="+mn-cs"/>
                <a:hlinkClick r:id="rId3"/>
              </a:rPr>
              <a:t>[35]</a:t>
            </a:r>
            <a:r>
              <a:rPr lang="en-US" sz="1200" kern="1200" baseline="300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tooltip="http://www.worldnetdaily.com/news/article.asp?ARTICLE_ID=49958"/>
              </a:rPr>
              <a:t>http://www.worldnetdaily.com/news/article.asp?ARTICLE_ID=49958</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 sophisticated strategy Kirk and Madsen lay out for changing the way Americans think about homosexuality boasts three phases: "Desensitization," "Jamming" and "Conversion." </a:t>
            </a:r>
          </a:p>
          <a:p>
            <a:r>
              <a:rPr lang="en-US" sz="1200" kern="1200" dirty="0" smtClean="0">
                <a:solidFill>
                  <a:schemeClr val="tx1"/>
                </a:solidFill>
                <a:latin typeface="+mn-lt"/>
                <a:ea typeface="+mn-ea"/>
                <a:cs typeface="+mn-cs"/>
              </a:rPr>
              <a:t>"Desensitization," these two gay marketing gurus tell us, consists of inundating the public in a "continuous flood of gay-related advertising, presented in the least offensive fashion possible. If straights can't shut off the shower, they may at least eventually get used to being wet."... </a:t>
            </a:r>
          </a:p>
          <a:p>
            <a:r>
              <a:rPr lang="en-US" sz="1200" kern="1200" dirty="0" smtClean="0">
                <a:solidFill>
                  <a:schemeClr val="tx1"/>
                </a:solidFill>
                <a:latin typeface="+mn-lt"/>
                <a:ea typeface="+mn-ea"/>
                <a:cs typeface="+mn-cs"/>
              </a:rPr>
              <a:t>"Jamming," explains marketing expert Paul E. </a:t>
            </a:r>
            <a:r>
              <a:rPr lang="en-US" sz="1200" kern="1200" dirty="0" err="1" smtClean="0">
                <a:solidFill>
                  <a:schemeClr val="tx1"/>
                </a:solidFill>
                <a:latin typeface="+mn-lt"/>
                <a:ea typeface="+mn-ea"/>
                <a:cs typeface="+mn-cs"/>
              </a:rPr>
              <a:t>Rondeau</a:t>
            </a:r>
            <a:r>
              <a:rPr lang="en-US" sz="1200" kern="1200" dirty="0" smtClean="0">
                <a:solidFill>
                  <a:schemeClr val="tx1"/>
                </a:solidFill>
                <a:latin typeface="+mn-lt"/>
                <a:ea typeface="+mn-ea"/>
                <a:cs typeface="+mn-cs"/>
              </a:rPr>
              <a:t> of Regent University, in his comprehensive study "Selling Homosexuality to America," "is psychological terrorism meant to silence expression of or even support for dissenting opinion." Radio counselor and psychologist Dr. Laura </a:t>
            </a:r>
            <a:r>
              <a:rPr lang="en-US" sz="1200" kern="1200" dirty="0" err="1" smtClean="0">
                <a:solidFill>
                  <a:schemeClr val="tx1"/>
                </a:solidFill>
                <a:latin typeface="+mn-lt"/>
                <a:ea typeface="+mn-ea"/>
                <a:cs typeface="+mn-cs"/>
              </a:rPr>
              <a:t>Schlessinger</a:t>
            </a:r>
            <a:r>
              <a:rPr lang="en-US" sz="1200" kern="1200" dirty="0" smtClean="0">
                <a:solidFill>
                  <a:schemeClr val="tx1"/>
                </a:solidFill>
                <a:latin typeface="+mn-lt"/>
                <a:ea typeface="+mn-ea"/>
                <a:cs typeface="+mn-cs"/>
              </a:rPr>
              <a:t> experienced big-time jamming during the run-up to her planned television show. Outraged over a single comment critical of homosexuals she had made on her radio program, activists launched a massive intimidation campaign against the television program's advertisers. As a result, the new show was stillborn. </a:t>
            </a:r>
          </a:p>
          <a:p>
            <a:r>
              <a:rPr lang="en-US" sz="1200" kern="1200" dirty="0" smtClean="0">
                <a:solidFill>
                  <a:schemeClr val="tx1"/>
                </a:solidFill>
                <a:latin typeface="+mn-lt"/>
                <a:ea typeface="+mn-ea"/>
                <a:cs typeface="+mn-cs"/>
              </a:rPr>
              <a:t>"After the Ball" tries to inspire potential jammers by providing a juicy list of negative associations with which opponents, usually Christians, are to be smeared. They include: "Klansmen demanding that gays be slaughtered or castrated," "hysterical backwoods preachers, drooling with hate," "menacing punks, thugs and convicts who speak coolly about the 'fags' they have bashed," and a "tour of Nazi concentration camps where homosexuals were tortured and gassed.".... </a:t>
            </a:r>
          </a:p>
          <a:p>
            <a:r>
              <a:rPr lang="en-US" sz="1200" kern="1200" dirty="0" smtClean="0">
                <a:solidFill>
                  <a:schemeClr val="tx1"/>
                </a:solidFill>
                <a:latin typeface="+mn-lt"/>
                <a:ea typeface="+mn-ea"/>
                <a:cs typeface="+mn-cs"/>
              </a:rPr>
              <a:t>For the inside scoop on the meaning of conversion, let's check in with our gay brainwashing experts, Kirk and Madsen: </a:t>
            </a:r>
          </a:p>
          <a:p>
            <a:r>
              <a:rPr lang="en-US" sz="1200" kern="1200" dirty="0" smtClean="0">
                <a:solidFill>
                  <a:schemeClr val="tx1"/>
                </a:solidFill>
                <a:latin typeface="+mn-lt"/>
                <a:ea typeface="+mn-ea"/>
                <a:cs typeface="+mn-cs"/>
              </a:rPr>
              <a:t>We mean conversion of the average American’s emotions, mind, and will, through a planned psychological attack, in the form of propaganda fed to the nation via the media. We mean "subverting" the mechanism of prejudice to our own ends – using the very processes that made America hate us to turn their hatred into warm regard – whether they like it or not.</a:t>
            </a:r>
            <a:r>
              <a:rPr lang="en-US" sz="1200" u="sng" kern="1200" baseline="30000" dirty="0" smtClean="0">
                <a:solidFill>
                  <a:schemeClr val="tx1"/>
                </a:solidFill>
                <a:latin typeface="+mn-lt"/>
                <a:ea typeface="+mn-ea"/>
                <a:cs typeface="+mn-cs"/>
                <a:hlinkClick r:id="rId3"/>
              </a:rPr>
              <a:t>[35]</a:t>
            </a:r>
            <a:r>
              <a:rPr lang="en-US" sz="1200" kern="1200" baseline="300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tooltip="http://www.worldnetdaily.com/news/article.asp?ARTICLE_ID=49958"/>
              </a:rPr>
              <a:t>http://www.worldnetdaily.com/news/article.asp?ARTICLE_ID=49958</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 sophisticated strategy Kirk and Madsen lay out for changing the way Americans think about homosexuality boasts three phases: "Desensitization," "Jamming" and "Conversion." </a:t>
            </a:r>
          </a:p>
          <a:p>
            <a:r>
              <a:rPr lang="en-US" sz="1200" kern="1200" dirty="0" smtClean="0">
                <a:solidFill>
                  <a:schemeClr val="tx1"/>
                </a:solidFill>
                <a:latin typeface="+mn-lt"/>
                <a:ea typeface="+mn-ea"/>
                <a:cs typeface="+mn-cs"/>
              </a:rPr>
              <a:t>"Desensitization," these two gay marketing gurus tell us, consists of inundating the public in a "continuous flood of gay-related advertising, presented in the least offensive fashion possible. If straights can't shut off the shower, they may at least eventually get used to being wet."... </a:t>
            </a:r>
          </a:p>
          <a:p>
            <a:r>
              <a:rPr lang="en-US" sz="1200" kern="1200" dirty="0" smtClean="0">
                <a:solidFill>
                  <a:schemeClr val="tx1"/>
                </a:solidFill>
                <a:latin typeface="+mn-lt"/>
                <a:ea typeface="+mn-ea"/>
                <a:cs typeface="+mn-cs"/>
              </a:rPr>
              <a:t>"Jamming," explains marketing expert Paul E. </a:t>
            </a:r>
            <a:r>
              <a:rPr lang="en-US" sz="1200" kern="1200" dirty="0" err="1" smtClean="0">
                <a:solidFill>
                  <a:schemeClr val="tx1"/>
                </a:solidFill>
                <a:latin typeface="+mn-lt"/>
                <a:ea typeface="+mn-ea"/>
                <a:cs typeface="+mn-cs"/>
              </a:rPr>
              <a:t>Rondeau</a:t>
            </a:r>
            <a:r>
              <a:rPr lang="en-US" sz="1200" kern="1200" dirty="0" smtClean="0">
                <a:solidFill>
                  <a:schemeClr val="tx1"/>
                </a:solidFill>
                <a:latin typeface="+mn-lt"/>
                <a:ea typeface="+mn-ea"/>
                <a:cs typeface="+mn-cs"/>
              </a:rPr>
              <a:t> of Regent University, in his comprehensive study "Selling Homosexuality to America," "is psychological terrorism meant to silence expression of or even support for dissenting opinion." Radio counselor and psychologist Dr. Laura </a:t>
            </a:r>
            <a:r>
              <a:rPr lang="en-US" sz="1200" kern="1200" dirty="0" err="1" smtClean="0">
                <a:solidFill>
                  <a:schemeClr val="tx1"/>
                </a:solidFill>
                <a:latin typeface="+mn-lt"/>
                <a:ea typeface="+mn-ea"/>
                <a:cs typeface="+mn-cs"/>
              </a:rPr>
              <a:t>Schlessinger</a:t>
            </a:r>
            <a:r>
              <a:rPr lang="en-US" sz="1200" kern="1200" dirty="0" smtClean="0">
                <a:solidFill>
                  <a:schemeClr val="tx1"/>
                </a:solidFill>
                <a:latin typeface="+mn-lt"/>
                <a:ea typeface="+mn-ea"/>
                <a:cs typeface="+mn-cs"/>
              </a:rPr>
              <a:t> experienced big-time jamming during the run-up to her planned television show. Outraged over a single comment critical of homosexuals she had made on her radio program, activists launched a massive intimidation campaign against the television program's advertisers. As a result, the new show was stillborn. </a:t>
            </a:r>
          </a:p>
          <a:p>
            <a:r>
              <a:rPr lang="en-US" sz="1200" kern="1200" dirty="0" smtClean="0">
                <a:solidFill>
                  <a:schemeClr val="tx1"/>
                </a:solidFill>
                <a:latin typeface="+mn-lt"/>
                <a:ea typeface="+mn-ea"/>
                <a:cs typeface="+mn-cs"/>
              </a:rPr>
              <a:t>"After the Ball" tries to inspire potential jammers by providing a juicy list of negative associations with which opponents, usually Christians, are to be smeared. They include: "Klansmen demanding that gays be slaughtered or castrated," "hysterical backwoods preachers, drooling with hate," "menacing punks, thugs and convicts who speak coolly about the 'fags' they have bashed," and a "tour of Nazi concentration camps where homosexuals were tortured and gassed.".... </a:t>
            </a:r>
          </a:p>
          <a:p>
            <a:r>
              <a:rPr lang="en-US" sz="1200" kern="1200" dirty="0" smtClean="0">
                <a:solidFill>
                  <a:schemeClr val="tx1"/>
                </a:solidFill>
                <a:latin typeface="+mn-lt"/>
                <a:ea typeface="+mn-ea"/>
                <a:cs typeface="+mn-cs"/>
              </a:rPr>
              <a:t>For the inside scoop on the meaning of conversion, let's check in with our gay brainwashing experts, Kirk and Madsen: </a:t>
            </a:r>
          </a:p>
          <a:p>
            <a:r>
              <a:rPr lang="en-US" sz="1200" kern="1200" dirty="0" smtClean="0">
                <a:solidFill>
                  <a:schemeClr val="tx1"/>
                </a:solidFill>
                <a:latin typeface="+mn-lt"/>
                <a:ea typeface="+mn-ea"/>
                <a:cs typeface="+mn-cs"/>
              </a:rPr>
              <a:t>We mean conversion of the average American’s emotions, mind, and will, through a planned psychological attack, in the form of propaganda fed to the nation via the media. We mean "subverting" the mechanism of prejudice to our own ends – using the very processes that made America hate us to turn their hatred into warm regard – whether they like it or not.</a:t>
            </a:r>
            <a:r>
              <a:rPr lang="en-US" sz="1200" u="sng" kern="1200" baseline="30000" dirty="0" smtClean="0">
                <a:solidFill>
                  <a:schemeClr val="tx1"/>
                </a:solidFill>
                <a:latin typeface="+mn-lt"/>
                <a:ea typeface="+mn-ea"/>
                <a:cs typeface="+mn-cs"/>
                <a:hlinkClick r:id="rId3"/>
              </a:rPr>
              <a:t>[35]</a:t>
            </a:r>
            <a:r>
              <a:rPr lang="en-US" sz="1200" kern="1200" baseline="300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tooltip="http://www.worldnetdaily.com/news/article.asp?ARTICLE_ID=49958"/>
              </a:rPr>
              <a:t>http://www.worldnetdaily.com/news/article.asp?ARTICLE_ID=49958</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0A607CD-F2A6-45AC-8CD1-63379C272A15}" type="slidenum">
              <a:rPr lang="en-US" smtClean="0"/>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Res_RdBklogo_Whback_pp"/>
          <p:cNvPicPr>
            <a:picLocks noChangeAspect="1" noChangeArrowheads="1"/>
          </p:cNvPicPr>
          <p:nvPr/>
        </p:nvPicPr>
        <p:blipFill>
          <a:blip r:embed="rId2"/>
          <a:srcRect/>
          <a:stretch>
            <a:fillRect/>
          </a:stretch>
        </p:blipFill>
        <p:spPr bwMode="auto">
          <a:xfrm>
            <a:off x="4114800" y="5867400"/>
            <a:ext cx="1676400" cy="617538"/>
          </a:xfrm>
          <a:prstGeom prst="rect">
            <a:avLst/>
          </a:prstGeom>
          <a:noFill/>
          <a:ln w="9525">
            <a:noFill/>
            <a:miter lim="800000"/>
            <a:headEnd/>
            <a:tailEnd/>
          </a:ln>
        </p:spPr>
      </p:pic>
      <p:sp>
        <p:nvSpPr>
          <p:cNvPr id="5" name="AutoShape 19"/>
          <p:cNvSpPr>
            <a:spLocks noChangeArrowheads="1"/>
          </p:cNvSpPr>
          <p:nvPr/>
        </p:nvSpPr>
        <p:spPr bwMode="auto">
          <a:xfrm>
            <a:off x="0" y="0"/>
            <a:ext cx="533400" cy="6858000"/>
          </a:xfrm>
          <a:prstGeom prst="flowChartPredefinedProcess">
            <a:avLst/>
          </a:prstGeom>
          <a:gradFill rotWithShape="1">
            <a:gsLst>
              <a:gs pos="0">
                <a:srgbClr val="990000"/>
              </a:gs>
              <a:gs pos="50000">
                <a:schemeClr val="accent1">
                  <a:alpha val="53000"/>
                </a:schemeClr>
              </a:gs>
              <a:gs pos="100000">
                <a:srgbClr val="990000"/>
              </a:gs>
            </a:gsLst>
            <a:lin ang="0" scaled="1"/>
          </a:gradFill>
          <a:ln w="9525">
            <a:solidFill>
              <a:schemeClr val="tx1"/>
            </a:solidFill>
            <a:miter lim="800000"/>
            <a:headEnd/>
            <a:tailEnd/>
          </a:ln>
          <a:effectLst/>
        </p:spPr>
        <p:txBody>
          <a:bodyPr wrap="none" anchor="ctr"/>
          <a:lstStyle/>
          <a:p>
            <a:pPr algn="l" rtl="0" fontAlgn="base">
              <a:spcBef>
                <a:spcPct val="0"/>
              </a:spcBef>
              <a:spcAft>
                <a:spcPct val="0"/>
              </a:spcAft>
              <a:defRPr/>
            </a:pPr>
            <a:endParaRPr lang="en-US" kern="1200">
              <a:solidFill>
                <a:srgbClr val="FFFFFF"/>
              </a:solidFill>
              <a:latin typeface="Arial" pitchFamily="34" charset="0"/>
              <a:ea typeface="+mn-ea"/>
              <a:cs typeface="+mn-cs"/>
            </a:endParaRPr>
          </a:p>
        </p:txBody>
      </p:sp>
      <p:sp>
        <p:nvSpPr>
          <p:cNvPr id="6" name="Text Box 10"/>
          <p:cNvSpPr txBox="1">
            <a:spLocks noChangeArrowheads="1"/>
          </p:cNvSpPr>
          <p:nvPr/>
        </p:nvSpPr>
        <p:spPr bwMode="auto">
          <a:xfrm rot="16200000">
            <a:off x="-899318" y="5196681"/>
            <a:ext cx="2286000" cy="274637"/>
          </a:xfrm>
          <a:prstGeom prst="rect">
            <a:avLst/>
          </a:prstGeom>
          <a:noFill/>
          <a:ln w="9525">
            <a:noFill/>
            <a:miter lim="800000"/>
            <a:headEnd/>
            <a:tailEnd/>
          </a:ln>
          <a:effectLst/>
        </p:spPr>
        <p:txBody>
          <a:bodyPr>
            <a:spAutoFit/>
          </a:bodyPr>
          <a:lstStyle/>
          <a:p>
            <a:pPr algn="l" rtl="0" fontAlgn="base">
              <a:spcBef>
                <a:spcPct val="50000"/>
              </a:spcBef>
              <a:spcAft>
                <a:spcPct val="0"/>
              </a:spcAft>
              <a:defRPr/>
            </a:pPr>
            <a:r>
              <a:rPr lang="en-US" sz="1200" i="1" kern="1200">
                <a:solidFill>
                  <a:srgbClr val="FFFFFF"/>
                </a:solidFill>
                <a:latin typeface="Tahoma" pitchFamily="34" charset="0"/>
                <a:ea typeface="+mn-ea"/>
                <a:cs typeface="+mn-cs"/>
              </a:rPr>
              <a:t>LifeWay Research</a:t>
            </a:r>
          </a:p>
        </p:txBody>
      </p:sp>
      <p:grpSp>
        <p:nvGrpSpPr>
          <p:cNvPr id="2" name="Group 26"/>
          <p:cNvGrpSpPr>
            <a:grpSpLocks/>
          </p:cNvGrpSpPr>
          <p:nvPr/>
        </p:nvGrpSpPr>
        <p:grpSpPr bwMode="auto">
          <a:xfrm>
            <a:off x="533400" y="6324600"/>
            <a:ext cx="8610600" cy="228600"/>
            <a:chOff x="432" y="3792"/>
            <a:chExt cx="5328" cy="144"/>
          </a:xfrm>
        </p:grpSpPr>
        <p:cxnSp>
          <p:nvCxnSpPr>
            <p:cNvPr id="8" name="AutoShape 21"/>
            <p:cNvCxnSpPr>
              <a:cxnSpLocks noChangeShapeType="1"/>
            </p:cNvCxnSpPr>
            <p:nvPr userDrawn="1"/>
          </p:nvCxnSpPr>
          <p:spPr bwMode="auto">
            <a:xfrm>
              <a:off x="1824" y="3792"/>
              <a:ext cx="1488" cy="144"/>
            </a:xfrm>
            <a:prstGeom prst="bentConnector3">
              <a:avLst>
                <a:gd name="adj1" fmla="val 50000"/>
              </a:avLst>
            </a:prstGeom>
            <a:noFill/>
            <a:ln w="9525">
              <a:solidFill>
                <a:schemeClr val="tx1"/>
              </a:solidFill>
              <a:miter lim="800000"/>
              <a:headEnd/>
              <a:tailEnd/>
            </a:ln>
          </p:spPr>
        </p:cxnSp>
        <p:cxnSp>
          <p:nvCxnSpPr>
            <p:cNvPr id="9" name="AutoShape 22"/>
            <p:cNvCxnSpPr>
              <a:cxnSpLocks noChangeShapeType="1"/>
            </p:cNvCxnSpPr>
            <p:nvPr userDrawn="1"/>
          </p:nvCxnSpPr>
          <p:spPr bwMode="auto">
            <a:xfrm flipV="1">
              <a:off x="2832" y="3792"/>
              <a:ext cx="1872" cy="144"/>
            </a:xfrm>
            <a:prstGeom prst="bentConnector3">
              <a:avLst>
                <a:gd name="adj1" fmla="val 50000"/>
              </a:avLst>
            </a:prstGeom>
            <a:noFill/>
            <a:ln w="9525">
              <a:solidFill>
                <a:schemeClr val="tx1"/>
              </a:solidFill>
              <a:miter lim="800000"/>
              <a:headEnd/>
              <a:tailEnd/>
            </a:ln>
          </p:spPr>
        </p:cxnSp>
        <p:sp>
          <p:nvSpPr>
            <p:cNvPr id="10" name="Line 24"/>
            <p:cNvSpPr>
              <a:spLocks noChangeShapeType="1"/>
            </p:cNvSpPr>
            <p:nvPr userDrawn="1"/>
          </p:nvSpPr>
          <p:spPr bwMode="auto">
            <a:xfrm flipH="1">
              <a:off x="432" y="3792"/>
              <a:ext cx="1392" cy="0"/>
            </a:xfrm>
            <a:prstGeom prst="line">
              <a:avLst/>
            </a:prstGeom>
            <a:noFill/>
            <a:ln w="9525">
              <a:solidFill>
                <a:schemeClr val="tx1"/>
              </a:solidFill>
              <a:round/>
              <a:headEnd/>
              <a:tailEnd/>
            </a:ln>
            <a:effectLst/>
          </p:spPr>
          <p:txBody>
            <a:bodyPr/>
            <a:lstStyle/>
            <a:p>
              <a:pPr algn="l" rtl="0" fontAlgn="base">
                <a:spcBef>
                  <a:spcPct val="0"/>
                </a:spcBef>
                <a:spcAft>
                  <a:spcPct val="0"/>
                </a:spcAft>
                <a:defRPr/>
              </a:pPr>
              <a:endParaRPr lang="en-US" kern="1200">
                <a:solidFill>
                  <a:srgbClr val="FFFFFF"/>
                </a:solidFill>
                <a:latin typeface="Arial" pitchFamily="34" charset="0"/>
                <a:ea typeface="+mn-ea"/>
                <a:cs typeface="+mn-cs"/>
              </a:endParaRPr>
            </a:p>
          </p:txBody>
        </p:sp>
        <p:sp>
          <p:nvSpPr>
            <p:cNvPr id="11" name="Line 25"/>
            <p:cNvSpPr>
              <a:spLocks noChangeShapeType="1"/>
            </p:cNvSpPr>
            <p:nvPr userDrawn="1"/>
          </p:nvSpPr>
          <p:spPr bwMode="auto">
            <a:xfrm flipH="1">
              <a:off x="4608" y="3792"/>
              <a:ext cx="1152" cy="0"/>
            </a:xfrm>
            <a:prstGeom prst="line">
              <a:avLst/>
            </a:prstGeom>
            <a:noFill/>
            <a:ln w="9525">
              <a:solidFill>
                <a:schemeClr val="tx1"/>
              </a:solidFill>
              <a:round/>
              <a:headEnd/>
              <a:tailEnd/>
            </a:ln>
            <a:effectLst/>
          </p:spPr>
          <p:txBody>
            <a:bodyPr/>
            <a:lstStyle/>
            <a:p>
              <a:pPr algn="l" rtl="0" fontAlgn="base">
                <a:spcBef>
                  <a:spcPct val="0"/>
                </a:spcBef>
                <a:spcAft>
                  <a:spcPct val="0"/>
                </a:spcAft>
                <a:defRPr/>
              </a:pPr>
              <a:endParaRPr lang="en-US" kern="1200">
                <a:solidFill>
                  <a:srgbClr val="FFFFFF"/>
                </a:solidFill>
                <a:latin typeface="Arial" pitchFamily="34" charset="0"/>
                <a:ea typeface="+mn-ea"/>
                <a:cs typeface="+mn-cs"/>
              </a:endParaRPr>
            </a:p>
          </p:txBody>
        </p:sp>
      </p:grpSp>
      <p:grpSp>
        <p:nvGrpSpPr>
          <p:cNvPr id="3" name="Group 28"/>
          <p:cNvGrpSpPr>
            <a:grpSpLocks/>
          </p:cNvGrpSpPr>
          <p:nvPr/>
        </p:nvGrpSpPr>
        <p:grpSpPr bwMode="auto">
          <a:xfrm>
            <a:off x="533400" y="533400"/>
            <a:ext cx="8610600" cy="304800"/>
            <a:chOff x="336" y="336"/>
            <a:chExt cx="5424" cy="192"/>
          </a:xfrm>
        </p:grpSpPr>
        <p:cxnSp>
          <p:nvCxnSpPr>
            <p:cNvPr id="13" name="AutoShape 12"/>
            <p:cNvCxnSpPr>
              <a:cxnSpLocks noChangeShapeType="1"/>
            </p:cNvCxnSpPr>
            <p:nvPr/>
          </p:nvCxnSpPr>
          <p:spPr bwMode="auto">
            <a:xfrm>
              <a:off x="2928" y="336"/>
              <a:ext cx="2832" cy="192"/>
            </a:xfrm>
            <a:prstGeom prst="bentConnector3">
              <a:avLst>
                <a:gd name="adj1" fmla="val 50000"/>
              </a:avLst>
            </a:prstGeom>
            <a:noFill/>
            <a:ln w="12700">
              <a:solidFill>
                <a:schemeClr val="tx1"/>
              </a:solidFill>
              <a:miter lim="800000"/>
              <a:headEnd/>
              <a:tailEnd/>
            </a:ln>
          </p:spPr>
        </p:cxnSp>
        <p:sp>
          <p:nvSpPr>
            <p:cNvPr id="14" name="Line 27"/>
            <p:cNvSpPr>
              <a:spLocks noChangeShapeType="1"/>
            </p:cNvSpPr>
            <p:nvPr userDrawn="1"/>
          </p:nvSpPr>
          <p:spPr bwMode="auto">
            <a:xfrm flipH="1" flipV="1">
              <a:off x="336" y="336"/>
              <a:ext cx="2592" cy="0"/>
            </a:xfrm>
            <a:prstGeom prst="line">
              <a:avLst/>
            </a:prstGeom>
            <a:noFill/>
            <a:ln w="9525">
              <a:solidFill>
                <a:schemeClr val="tx1"/>
              </a:solidFill>
              <a:round/>
              <a:headEnd/>
              <a:tailEnd/>
            </a:ln>
            <a:effectLst/>
          </p:spPr>
          <p:txBody>
            <a:bodyPr/>
            <a:lstStyle/>
            <a:p>
              <a:pPr algn="l" rtl="0" fontAlgn="base">
                <a:spcBef>
                  <a:spcPct val="0"/>
                </a:spcBef>
                <a:spcAft>
                  <a:spcPct val="0"/>
                </a:spcAft>
                <a:defRPr/>
              </a:pPr>
              <a:endParaRPr lang="en-US" kern="1200">
                <a:solidFill>
                  <a:srgbClr val="FFFFFF"/>
                </a:solidFill>
                <a:latin typeface="Arial" pitchFamily="34" charset="0"/>
                <a:ea typeface="+mn-ea"/>
                <a:cs typeface="+mn-cs"/>
              </a:endParaRPr>
            </a:p>
          </p:txBody>
        </p:sp>
      </p:grpSp>
      <p:sp>
        <p:nvSpPr>
          <p:cNvPr id="6146" name="Rectangle 2"/>
          <p:cNvSpPr>
            <a:spLocks noGrp="1" noChangeArrowheads="1"/>
          </p:cNvSpPr>
          <p:nvPr>
            <p:ph type="ctrTitle"/>
          </p:nvPr>
        </p:nvSpPr>
        <p:spPr>
          <a:xfrm>
            <a:off x="533400" y="1371600"/>
            <a:ext cx="7772400" cy="1470025"/>
          </a:xfrm>
          <a:gradFill rotWithShape="1">
            <a:gsLst>
              <a:gs pos="0">
                <a:srgbClr val="333333">
                  <a:alpha val="78999"/>
                </a:srgbClr>
              </a:gs>
              <a:gs pos="100000">
                <a:schemeClr val="accent1">
                  <a:alpha val="60001"/>
                </a:schemeClr>
              </a:gs>
            </a:gsLst>
            <a:lin ang="5400000" scaled="1"/>
          </a:gradFill>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2743200" y="3276600"/>
            <a:ext cx="6400800" cy="1219200"/>
          </a:xfrm>
          <a:gradFill rotWithShape="1">
            <a:gsLst>
              <a:gs pos="0">
                <a:schemeClr val="accent1">
                  <a:alpha val="60001"/>
                </a:schemeClr>
              </a:gs>
              <a:gs pos="100000">
                <a:srgbClr val="333333">
                  <a:alpha val="78999"/>
                </a:srgbClr>
              </a:gs>
            </a:gsLst>
            <a:lin ang="5400000" scaled="1"/>
          </a:gradFill>
        </p:spPr>
        <p:txBody>
          <a:bodyPr/>
          <a:lstStyle>
            <a:lvl1pPr marL="0" indent="0" algn="ctr">
              <a:buFontTx/>
              <a:buNone/>
              <a:defRPr/>
            </a:lvl1pPr>
          </a:lstStyle>
          <a:p>
            <a:r>
              <a:rPr lang="en-US"/>
              <a:t>Click to edit Master subtitle style</a:t>
            </a: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0"/>
            <a:ext cx="20955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61341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3820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62000" y="2286000"/>
            <a:ext cx="7924800" cy="3840163"/>
          </a:xfrm>
        </p:spPr>
        <p:txBody>
          <a:bodyPr/>
          <a:lstStyle/>
          <a:p>
            <a:pPr lvl="0"/>
            <a:endParaRPr lang="en-US" noProof="0" smtClean="0"/>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3820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86000"/>
            <a:ext cx="38862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2286000"/>
            <a:ext cx="3886200" cy="1843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4281488"/>
            <a:ext cx="3886200" cy="1844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C758AFC4-D746-4612-BEFA-61B0D02F1A7B}" type="slidenum">
              <a:rPr lang="en-US" sz="1400" kern="120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B905BF74-6DB1-41A9-8EC4-F7EC0273144E}" type="slidenum">
              <a:rPr lang="en-US" sz="1400" kern="120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1816AE29-3789-4B73-BC11-DCA2E4955502}" type="slidenum">
              <a:rPr lang="en-US" sz="1400" kern="120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8F0D1D2F-33A3-4606-B849-57BB0406E318}" type="slidenum">
              <a:rPr lang="en-US" sz="1400" kern="120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8" name="Footer Placeholder 7"/>
          <p:cNvSpPr>
            <a:spLocks noGrp="1"/>
          </p:cNvSpPr>
          <p:nvPr>
            <p:ph type="ftr" sz="quarter" idx="11"/>
          </p:nvPr>
        </p:nvSpPr>
        <p:spPr/>
        <p:txBody>
          <a:bodyPr/>
          <a:lstStyle>
            <a:lvl1pPr>
              <a:defRPr/>
            </a:lvl1p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6FAE3F0F-D32D-4C1C-8A38-38A1BB0A0155}" type="slidenum">
              <a:rPr lang="en-US" sz="1400" kern="120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4" name="Footer Placeholder 3"/>
          <p:cNvSpPr>
            <a:spLocks noGrp="1"/>
          </p:cNvSpPr>
          <p:nvPr>
            <p:ph type="ftr" sz="quarter" idx="11"/>
          </p:nvPr>
        </p:nvSpPr>
        <p:spPr/>
        <p:txBody>
          <a:bodyPr/>
          <a:lstStyle>
            <a:lvl1pPr>
              <a:defRPr/>
            </a:lvl1p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81D29B8D-E81C-461B-8950-2C9356CF6F6D}" type="slidenum">
              <a:rPr lang="en-US" sz="1400" kern="120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lvl1pPr>
              <a:defRPr/>
            </a:lvl1p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0AE3A53B-09C3-4221-9B71-0B4A46C38D43}" type="slidenum">
              <a:rPr lang="en-US" sz="1400" kern="120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E074F80F-F0BC-4C32-AF95-FAFB049E4AED}" type="slidenum">
              <a:rPr lang="en-US" sz="1400" kern="120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3C409FBB-6D26-4B88-BB25-1C5F125FE47C}" type="slidenum">
              <a:rPr lang="en-US" sz="1400" kern="120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300CDED-5B2E-401A-AEA1-E198882E875A}" type="slidenum">
              <a:rPr lang="en-US" sz="1400" kern="120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86000"/>
            <a:ext cx="38862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2286000"/>
            <a:ext cx="38862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11111"/>
            </a:gs>
            <a:gs pos="50000">
              <a:schemeClr val="bg1"/>
            </a:gs>
            <a:gs pos="100000">
              <a:srgbClr val="111111"/>
            </a:gs>
          </a:gsLst>
          <a:lin ang="189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762000" y="762000"/>
            <a:ext cx="8382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762000" y="2286000"/>
            <a:ext cx="79248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AutoShape 8"/>
          <p:cNvSpPr>
            <a:spLocks noChangeArrowheads="1"/>
          </p:cNvSpPr>
          <p:nvPr/>
        </p:nvSpPr>
        <p:spPr bwMode="auto">
          <a:xfrm>
            <a:off x="0" y="0"/>
            <a:ext cx="533400" cy="6858000"/>
          </a:xfrm>
          <a:prstGeom prst="flowChartPredefinedProcess">
            <a:avLst/>
          </a:prstGeom>
          <a:gradFill rotWithShape="1">
            <a:gsLst>
              <a:gs pos="0">
                <a:srgbClr val="990000"/>
              </a:gs>
              <a:gs pos="50000">
                <a:schemeClr val="accent1">
                  <a:alpha val="53000"/>
                </a:schemeClr>
              </a:gs>
              <a:gs pos="100000">
                <a:srgbClr val="990000"/>
              </a:gs>
            </a:gsLst>
            <a:lin ang="0" scaled="1"/>
          </a:gradFill>
          <a:ln w="9525">
            <a:solidFill>
              <a:schemeClr val="tx1"/>
            </a:solidFill>
            <a:miter lim="800000"/>
            <a:headEnd/>
            <a:tailEnd/>
          </a:ln>
          <a:effectLst/>
        </p:spPr>
        <p:txBody>
          <a:bodyPr wrap="none" anchor="ctr"/>
          <a:lstStyle/>
          <a:p>
            <a:pPr algn="l" rtl="0" fontAlgn="base">
              <a:spcBef>
                <a:spcPct val="0"/>
              </a:spcBef>
              <a:spcAft>
                <a:spcPct val="0"/>
              </a:spcAft>
              <a:defRPr/>
            </a:pPr>
            <a:endParaRPr lang="en-US" kern="1200">
              <a:solidFill>
                <a:srgbClr val="FFFFFF"/>
              </a:solidFill>
              <a:latin typeface="Arial" pitchFamily="34" charset="0"/>
              <a:ea typeface="+mn-ea"/>
              <a:cs typeface="+mn-cs"/>
            </a:endParaRPr>
          </a:p>
        </p:txBody>
      </p:sp>
      <p:sp>
        <p:nvSpPr>
          <p:cNvPr id="1033" name="Text Box 9"/>
          <p:cNvSpPr txBox="1">
            <a:spLocks noChangeArrowheads="1"/>
          </p:cNvSpPr>
          <p:nvPr/>
        </p:nvSpPr>
        <p:spPr bwMode="auto">
          <a:xfrm rot="16200000">
            <a:off x="-899318" y="5196681"/>
            <a:ext cx="2286000" cy="274637"/>
          </a:xfrm>
          <a:prstGeom prst="rect">
            <a:avLst/>
          </a:prstGeom>
          <a:noFill/>
          <a:ln w="9525">
            <a:noFill/>
            <a:miter lim="800000"/>
            <a:headEnd/>
            <a:tailEnd/>
          </a:ln>
          <a:effectLst/>
        </p:spPr>
        <p:txBody>
          <a:bodyPr>
            <a:spAutoFit/>
          </a:bodyPr>
          <a:lstStyle/>
          <a:p>
            <a:pPr algn="l" rtl="0" fontAlgn="base">
              <a:spcBef>
                <a:spcPct val="50000"/>
              </a:spcBef>
              <a:spcAft>
                <a:spcPct val="0"/>
              </a:spcAft>
              <a:defRPr/>
            </a:pPr>
            <a:r>
              <a:rPr lang="en-US" sz="1200" i="1" kern="1200">
                <a:solidFill>
                  <a:srgbClr val="FFFFFF"/>
                </a:solidFill>
                <a:latin typeface="Tahoma" pitchFamily="34" charset="0"/>
                <a:ea typeface="+mn-ea"/>
                <a:cs typeface="+mn-cs"/>
              </a:rPr>
              <a:t>LifeWay Research</a:t>
            </a:r>
          </a:p>
        </p:txBody>
      </p:sp>
      <p:pic>
        <p:nvPicPr>
          <p:cNvPr id="6152" name="Picture 12" descr="Res_RdBklogo_Whback_pp"/>
          <p:cNvPicPr>
            <a:picLocks noChangeAspect="1" noChangeArrowheads="1"/>
          </p:cNvPicPr>
          <p:nvPr/>
        </p:nvPicPr>
        <p:blipFill>
          <a:blip r:embed="rId15"/>
          <a:srcRect/>
          <a:stretch>
            <a:fillRect/>
          </a:stretch>
        </p:blipFill>
        <p:spPr bwMode="auto">
          <a:xfrm>
            <a:off x="7696200" y="6353175"/>
            <a:ext cx="1447800" cy="504825"/>
          </a:xfrm>
          <a:prstGeom prst="rect">
            <a:avLst/>
          </a:prstGeom>
          <a:noFill/>
          <a:ln w="9525">
            <a:noFill/>
            <a:miter lim="800000"/>
            <a:headEnd/>
            <a:tailEnd/>
          </a:ln>
        </p:spPr>
      </p:pic>
      <p:grpSp>
        <p:nvGrpSpPr>
          <p:cNvPr id="2" name="Group 14"/>
          <p:cNvGrpSpPr>
            <a:grpSpLocks/>
          </p:cNvGrpSpPr>
          <p:nvPr/>
        </p:nvGrpSpPr>
        <p:grpSpPr bwMode="auto">
          <a:xfrm>
            <a:off x="533400" y="6324600"/>
            <a:ext cx="8610600" cy="304800"/>
            <a:chOff x="336" y="3936"/>
            <a:chExt cx="5424" cy="192"/>
          </a:xfrm>
        </p:grpSpPr>
        <p:cxnSp>
          <p:nvCxnSpPr>
            <p:cNvPr id="6159" name="AutoShape 11"/>
            <p:cNvCxnSpPr>
              <a:cxnSpLocks noChangeShapeType="1"/>
            </p:cNvCxnSpPr>
            <p:nvPr/>
          </p:nvCxnSpPr>
          <p:spPr bwMode="auto">
            <a:xfrm flipV="1">
              <a:off x="3840" y="3936"/>
              <a:ext cx="1920" cy="192"/>
            </a:xfrm>
            <a:prstGeom prst="bentConnector3">
              <a:avLst>
                <a:gd name="adj1" fmla="val 50000"/>
              </a:avLst>
            </a:prstGeom>
            <a:noFill/>
            <a:ln w="12700">
              <a:solidFill>
                <a:schemeClr val="tx1"/>
              </a:solidFill>
              <a:miter lim="800000"/>
              <a:headEnd/>
              <a:tailEnd/>
            </a:ln>
          </p:spPr>
        </p:cxnSp>
        <p:sp>
          <p:nvSpPr>
            <p:cNvPr id="1037" name="Line 13"/>
            <p:cNvSpPr>
              <a:spLocks noChangeShapeType="1"/>
            </p:cNvSpPr>
            <p:nvPr userDrawn="1"/>
          </p:nvSpPr>
          <p:spPr bwMode="auto">
            <a:xfrm flipH="1">
              <a:off x="336" y="4128"/>
              <a:ext cx="3504" cy="0"/>
            </a:xfrm>
            <a:prstGeom prst="line">
              <a:avLst/>
            </a:prstGeom>
            <a:noFill/>
            <a:ln w="9525">
              <a:solidFill>
                <a:schemeClr val="tx1"/>
              </a:solidFill>
              <a:round/>
              <a:headEnd/>
              <a:tailEnd/>
            </a:ln>
            <a:effectLst/>
          </p:spPr>
          <p:txBody>
            <a:bodyPr/>
            <a:lstStyle/>
            <a:p>
              <a:pPr algn="l" rtl="0" fontAlgn="base">
                <a:spcBef>
                  <a:spcPct val="0"/>
                </a:spcBef>
                <a:spcAft>
                  <a:spcPct val="0"/>
                </a:spcAft>
                <a:defRPr/>
              </a:pPr>
              <a:endParaRPr lang="en-US" kern="1200">
                <a:solidFill>
                  <a:srgbClr val="FFFFFF"/>
                </a:solidFill>
                <a:latin typeface="Arial" pitchFamily="34" charset="0"/>
                <a:ea typeface="+mn-ea"/>
                <a:cs typeface="+mn-cs"/>
              </a:endParaRPr>
            </a:p>
          </p:txBody>
        </p:sp>
      </p:grpSp>
      <p:grpSp>
        <p:nvGrpSpPr>
          <p:cNvPr id="3" name="Group 17"/>
          <p:cNvGrpSpPr>
            <a:grpSpLocks/>
          </p:cNvGrpSpPr>
          <p:nvPr/>
        </p:nvGrpSpPr>
        <p:grpSpPr bwMode="auto">
          <a:xfrm>
            <a:off x="533400" y="381000"/>
            <a:ext cx="8610600" cy="304800"/>
            <a:chOff x="336" y="240"/>
            <a:chExt cx="5424" cy="192"/>
          </a:xfrm>
        </p:grpSpPr>
        <p:cxnSp>
          <p:nvCxnSpPr>
            <p:cNvPr id="6156" name="AutoShape 10"/>
            <p:cNvCxnSpPr>
              <a:cxnSpLocks noChangeShapeType="1"/>
            </p:cNvCxnSpPr>
            <p:nvPr/>
          </p:nvCxnSpPr>
          <p:spPr bwMode="auto">
            <a:xfrm>
              <a:off x="1200" y="240"/>
              <a:ext cx="2496" cy="192"/>
            </a:xfrm>
            <a:prstGeom prst="bentConnector3">
              <a:avLst>
                <a:gd name="adj1" fmla="val 50000"/>
              </a:avLst>
            </a:prstGeom>
            <a:noFill/>
            <a:ln w="12700">
              <a:solidFill>
                <a:schemeClr val="tx1"/>
              </a:solidFill>
              <a:miter lim="800000"/>
              <a:headEnd/>
              <a:tailEnd/>
            </a:ln>
          </p:spPr>
        </p:cxnSp>
        <p:sp>
          <p:nvSpPr>
            <p:cNvPr id="1039" name="Line 15"/>
            <p:cNvSpPr>
              <a:spLocks noChangeShapeType="1"/>
            </p:cNvSpPr>
            <p:nvPr userDrawn="1"/>
          </p:nvSpPr>
          <p:spPr bwMode="auto">
            <a:xfrm flipH="1">
              <a:off x="336" y="240"/>
              <a:ext cx="864" cy="0"/>
            </a:xfrm>
            <a:prstGeom prst="line">
              <a:avLst/>
            </a:prstGeom>
            <a:noFill/>
            <a:ln w="9525">
              <a:solidFill>
                <a:schemeClr val="tx1"/>
              </a:solidFill>
              <a:round/>
              <a:headEnd/>
              <a:tailEnd/>
            </a:ln>
            <a:effectLst/>
          </p:spPr>
          <p:txBody>
            <a:bodyPr/>
            <a:lstStyle/>
            <a:p>
              <a:pPr algn="l" rtl="0" fontAlgn="base">
                <a:spcBef>
                  <a:spcPct val="0"/>
                </a:spcBef>
                <a:spcAft>
                  <a:spcPct val="0"/>
                </a:spcAft>
                <a:defRPr/>
              </a:pPr>
              <a:endParaRPr lang="en-US" kern="1200">
                <a:solidFill>
                  <a:srgbClr val="FFFFFF"/>
                </a:solidFill>
                <a:latin typeface="Arial" pitchFamily="34" charset="0"/>
                <a:ea typeface="+mn-ea"/>
                <a:cs typeface="+mn-cs"/>
              </a:endParaRPr>
            </a:p>
          </p:txBody>
        </p:sp>
        <p:sp>
          <p:nvSpPr>
            <p:cNvPr id="1040" name="Line 16"/>
            <p:cNvSpPr>
              <a:spLocks noChangeShapeType="1"/>
            </p:cNvSpPr>
            <p:nvPr userDrawn="1"/>
          </p:nvSpPr>
          <p:spPr bwMode="auto">
            <a:xfrm flipV="1">
              <a:off x="3648" y="432"/>
              <a:ext cx="2112" cy="0"/>
            </a:xfrm>
            <a:prstGeom prst="line">
              <a:avLst/>
            </a:prstGeom>
            <a:noFill/>
            <a:ln w="9525">
              <a:solidFill>
                <a:schemeClr val="tx1"/>
              </a:solidFill>
              <a:round/>
              <a:headEnd/>
              <a:tailEnd/>
            </a:ln>
            <a:effectLst/>
          </p:spPr>
          <p:txBody>
            <a:bodyPr/>
            <a:lstStyle/>
            <a:p>
              <a:pPr algn="l" rtl="0" fontAlgn="base">
                <a:spcBef>
                  <a:spcPct val="0"/>
                </a:spcBef>
                <a:spcAft>
                  <a:spcPct val="0"/>
                </a:spcAft>
                <a:defRPr/>
              </a:pPr>
              <a:endParaRPr lang="en-US" kern="1200">
                <a:solidFill>
                  <a:srgbClr val="FFFFFF"/>
                </a:solidFill>
                <a:latin typeface="Arial" pitchFamily="34" charset="0"/>
                <a:ea typeface="+mn-ea"/>
                <a:cs typeface="+mn-cs"/>
              </a:endParaRPr>
            </a:p>
          </p:txBody>
        </p:sp>
      </p:grpSp>
      <p:sp>
        <p:nvSpPr>
          <p:cNvPr id="1042" name="Text Box 18"/>
          <p:cNvSpPr txBox="1">
            <a:spLocks noChangeArrowheads="1"/>
          </p:cNvSpPr>
          <p:nvPr userDrawn="1"/>
        </p:nvSpPr>
        <p:spPr bwMode="auto">
          <a:xfrm>
            <a:off x="8686800" y="152400"/>
            <a:ext cx="457200" cy="304800"/>
          </a:xfrm>
          <a:prstGeom prst="rect">
            <a:avLst/>
          </a:prstGeom>
          <a:noFill/>
          <a:ln w="9525">
            <a:noFill/>
            <a:miter lim="800000"/>
            <a:headEnd/>
            <a:tailEnd/>
          </a:ln>
          <a:effectLst/>
        </p:spPr>
        <p:txBody>
          <a:bodyPr>
            <a:spAutoFit/>
          </a:bodyPr>
          <a:lstStyle/>
          <a:p>
            <a:pPr algn="l" rtl="0" fontAlgn="base">
              <a:spcBef>
                <a:spcPct val="50000"/>
              </a:spcBef>
              <a:spcAft>
                <a:spcPct val="0"/>
              </a:spcAft>
              <a:defRPr/>
            </a:pPr>
            <a:fld id="{500BEA4A-53ED-41BF-B590-3670303514C5}" type="slidenum">
              <a:rPr lang="en-US" sz="1400" kern="1200">
                <a:solidFill>
                  <a:srgbClr val="FFFFFF"/>
                </a:solidFill>
                <a:latin typeface="Calibri" pitchFamily="34" charset="0"/>
                <a:ea typeface="+mn-ea"/>
                <a:cs typeface="+mn-cs"/>
              </a:rPr>
              <a:pPr algn="l" rtl="0" fontAlgn="base">
                <a:spcBef>
                  <a:spcPct val="50000"/>
                </a:spcBef>
                <a:spcAft>
                  <a:spcPct val="0"/>
                </a:spcAft>
                <a:defRPr/>
              </a:pPr>
              <a:t>‹#›</a:t>
            </a:fld>
            <a:endParaRPr lang="en-US" sz="1400" kern="1200">
              <a:solidFill>
                <a:srgbClr val="FFFFFF"/>
              </a:solidFill>
              <a:latin typeface="Calibri" pitchFamily="34" charset="0"/>
              <a:ea typeface="+mn-ea"/>
              <a:cs typeface="+mn-cs"/>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dissolve/>
  </p:transition>
  <p:hf hdr="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fontAlgn="base">
        <a:spcBef>
          <a:spcPct val="0"/>
        </a:spcBef>
        <a:spcAft>
          <a:spcPct val="0"/>
        </a:spcAft>
        <a:defRPr sz="4000">
          <a:solidFill>
            <a:schemeClr val="tx2"/>
          </a:solidFill>
          <a:latin typeface="Calibri" pitchFamily="34" charset="0"/>
        </a:defRPr>
      </a:lvl6pPr>
      <a:lvl7pPr marL="914400" algn="ctr" rtl="0" fontAlgn="base">
        <a:spcBef>
          <a:spcPct val="0"/>
        </a:spcBef>
        <a:spcAft>
          <a:spcPct val="0"/>
        </a:spcAft>
        <a:defRPr sz="4000">
          <a:solidFill>
            <a:schemeClr val="tx2"/>
          </a:solidFill>
          <a:latin typeface="Calibri" pitchFamily="34" charset="0"/>
        </a:defRPr>
      </a:lvl7pPr>
      <a:lvl8pPr marL="1371600" algn="ctr" rtl="0" fontAlgn="base">
        <a:spcBef>
          <a:spcPct val="0"/>
        </a:spcBef>
        <a:spcAft>
          <a:spcPct val="0"/>
        </a:spcAft>
        <a:defRPr sz="4000">
          <a:solidFill>
            <a:schemeClr val="tx2"/>
          </a:solidFill>
          <a:latin typeface="Calibri" pitchFamily="34" charset="0"/>
        </a:defRPr>
      </a:lvl8pPr>
      <a:lvl9pPr marL="1828800" algn="ctr" rtl="0" fontAlgn="base">
        <a:spcBef>
          <a:spcPct val="0"/>
        </a:spcBef>
        <a:spcAft>
          <a:spcPct val="0"/>
        </a:spcAft>
        <a:defRPr sz="40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3200">
          <a:solidFill>
            <a:schemeClr val="tx1"/>
          </a:solidFill>
          <a:latin typeface="+mn-lt"/>
        </a:defRPr>
      </a:lvl3pPr>
      <a:lvl4pPr marL="1600200" indent="-228600" algn="l" rtl="0" eaLnBrk="0" fontAlgn="base" hangingPunct="0">
        <a:spcBef>
          <a:spcPct val="20000"/>
        </a:spcBef>
        <a:spcAft>
          <a:spcPct val="0"/>
        </a:spcAft>
        <a:buChar char="–"/>
        <a:defRPr sz="32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fontAlgn="base">
        <a:spcBef>
          <a:spcPct val="20000"/>
        </a:spcBef>
        <a:spcAft>
          <a:spcPct val="0"/>
        </a:spcAft>
        <a:buChar char="»"/>
        <a:defRPr sz="3200">
          <a:solidFill>
            <a:schemeClr val="tx1"/>
          </a:solidFill>
          <a:latin typeface="+mn-lt"/>
        </a:defRPr>
      </a:lvl6pPr>
      <a:lvl7pPr marL="2971800" indent="-228600" algn="l" rtl="0" fontAlgn="base">
        <a:spcBef>
          <a:spcPct val="20000"/>
        </a:spcBef>
        <a:spcAft>
          <a:spcPct val="0"/>
        </a:spcAft>
        <a:buChar char="»"/>
        <a:defRPr sz="3200">
          <a:solidFill>
            <a:schemeClr val="tx1"/>
          </a:solidFill>
          <a:latin typeface="+mn-lt"/>
        </a:defRPr>
      </a:lvl7pPr>
      <a:lvl8pPr marL="3429000" indent="-228600" algn="l" rtl="0" fontAlgn="base">
        <a:spcBef>
          <a:spcPct val="20000"/>
        </a:spcBef>
        <a:spcAft>
          <a:spcPct val="0"/>
        </a:spcAft>
        <a:buChar char="»"/>
        <a:defRPr sz="3200">
          <a:solidFill>
            <a:schemeClr val="tx1"/>
          </a:solidFill>
          <a:latin typeface="+mn-lt"/>
        </a:defRPr>
      </a:lvl8pPr>
      <a:lvl9pPr marL="3886200" indent="-228600" algn="l" rtl="0" fontAlgn="base">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2626" name="Picture 2"/>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12700" cap="sq">
            <a:noFill/>
            <a:miter lim="800000"/>
            <a:headEnd type="none" w="sm" len="sm"/>
            <a:tailEnd type="none" w="sm" len="sm"/>
          </a:ln>
          <a:effectLst/>
        </p:spPr>
      </p:pic>
      <p:sp>
        <p:nvSpPr>
          <p:cNvPr id="28262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26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2629" name="Rectangle 5"/>
          <p:cNvSpPr>
            <a:spLocks noGrp="1" noChangeArrowheads="1"/>
          </p:cNvSpPr>
          <p:nvPr>
            <p:ph type="dt" sz="half" idx="2"/>
          </p:nvPr>
        </p:nvSpPr>
        <p:spPr bwMode="auto">
          <a:xfrm>
            <a:off x="0" y="6553200"/>
            <a:ext cx="4191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Footlight MT Light" pitchFamily="18" charset="0"/>
              </a:defRPr>
            </a:lvl1pPr>
          </a:lstStyle>
          <a:p>
            <a:pPr algn="l" rtl="0" fontAlgn="base">
              <a:spcBef>
                <a:spcPct val="0"/>
              </a:spcBef>
              <a:spcAft>
                <a:spcPct val="0"/>
              </a:spcAft>
            </a:pPr>
            <a:r>
              <a:rPr lang="en-US" kern="1200" smtClean="0">
                <a:solidFill>
                  <a:srgbClr val="000000"/>
                </a:solidFill>
                <a:ea typeface="+mn-ea"/>
                <a:cs typeface="+mn-cs"/>
              </a:rPr>
              <a:t>Don McClain</a:t>
            </a:r>
            <a:endParaRPr lang="en-US" kern="1200">
              <a:solidFill>
                <a:srgbClr val="000000"/>
              </a:solidFill>
              <a:ea typeface="+mn-ea"/>
              <a:cs typeface="+mn-cs"/>
            </a:endParaRPr>
          </a:p>
        </p:txBody>
      </p:sp>
      <p:sp>
        <p:nvSpPr>
          <p:cNvPr id="282630" name="Rectangle 6"/>
          <p:cNvSpPr>
            <a:spLocks noGrp="1" noChangeArrowheads="1"/>
          </p:cNvSpPr>
          <p:nvPr>
            <p:ph type="ftr" sz="quarter" idx="3"/>
          </p:nvPr>
        </p:nvSpPr>
        <p:spPr bwMode="auto">
          <a:xfrm>
            <a:off x="3886200" y="6553200"/>
            <a:ext cx="525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Footlight MT Light" pitchFamily="18" charset="0"/>
              </a:defRPr>
            </a:lvl1pPr>
          </a:lstStyle>
          <a:p>
            <a:pPr rtl="0" fontAlgn="base">
              <a:spcBef>
                <a:spcPct val="0"/>
              </a:spcBef>
              <a:spcAft>
                <a:spcPct val="0"/>
              </a:spcAft>
            </a:pPr>
            <a:r>
              <a:rPr lang="en-US" kern="1200" smtClean="0">
                <a:solidFill>
                  <a:srgbClr val="000000"/>
                </a:solidFill>
                <a:ea typeface="+mn-ea"/>
                <a:cs typeface="+mn-cs"/>
              </a:rPr>
              <a:t>W. 65th St church of Christ / May 31, 2009</a:t>
            </a:r>
            <a:endParaRPr lang="en-US" kern="1200">
              <a:solidFill>
                <a:srgbClr val="000000"/>
              </a:solidFill>
              <a:ea typeface="+mn-ea"/>
              <a:cs typeface="+mn-cs"/>
            </a:endParaRPr>
          </a:p>
        </p:txBody>
      </p:sp>
      <p:sp>
        <p:nvSpPr>
          <p:cNvPr id="282631" name="Rectangle 7"/>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pPr>
            <a:fld id="{0196DBC0-30B5-4BE2-9FB1-02C677B0BE11}" type="slidenum">
              <a:rPr lang="en-US" kern="1200">
                <a:solidFill>
                  <a:srgbClr val="000000"/>
                </a:solidFill>
                <a:latin typeface="Arial" pitchFamily="34" charset="0"/>
                <a:ea typeface="+mn-ea"/>
                <a:cs typeface="+mn-cs"/>
              </a:rPr>
              <a:pPr rtl="0" fontAlgn="base">
                <a:spcBef>
                  <a:spcPct val="0"/>
                </a:spcBef>
                <a:spcAft>
                  <a:spcPct val="0"/>
                </a:spcAft>
              </a:pPr>
              <a:t>‹#›</a:t>
            </a:fld>
            <a:endParaRPr lang="en-US" kern="1200">
              <a:solidFill>
                <a:srgbClr val="000000"/>
              </a:solidFill>
              <a:latin typeface="Arial"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dissolve/>
  </p:transition>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9.wmf"/></Relationships>
</file>

<file path=ppt/slides/_rels/slide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9.wmf"/></Relationships>
</file>

<file path=ppt/slides/_rels/slide3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9.wmf"/></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1</a:t>
            </a:fld>
            <a:endParaRPr lang="en-US" sz="1400" kern="1200">
              <a:solidFill>
                <a:srgbClr val="000000"/>
              </a:solidFill>
              <a:latin typeface="Arial" pitchFamily="34" charset="0"/>
              <a:ea typeface="+mn-ea"/>
              <a:cs typeface="+mn-cs"/>
            </a:endParaRPr>
          </a:p>
        </p:txBody>
      </p:sp>
      <p:sp>
        <p:nvSpPr>
          <p:cNvPr id="5" name="TextBox 4"/>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eaLnBrk="0" fontAlgn="base" hangingPunct="0">
              <a:spcBef>
                <a:spcPct val="0"/>
              </a:spcBef>
              <a:spcAft>
                <a:spcPct val="0"/>
              </a:spcAft>
            </a:pPr>
            <a:r>
              <a:rPr lang="en-US" sz="4000" b="1" kern="1200" dirty="0">
                <a:ln w="11430"/>
                <a:solidFill>
                  <a:srgbClr val="C00000">
                    <a:lumMod val="20000"/>
                    <a:lumOff val="80000"/>
                  </a:srgbClr>
                </a:solidFill>
                <a:effectLst>
                  <a:glow rad="101600">
                    <a:srgbClr val="000000">
                      <a:alpha val="60000"/>
                    </a:srgbClr>
                  </a:glow>
                  <a:outerShdw blurRad="50800" dist="39000" dir="5460000" algn="tl">
                    <a:srgbClr val="000000">
                      <a:alpha val="38000"/>
                    </a:srgbClr>
                  </a:outerShdw>
                </a:effectLst>
                <a:latin typeface="Pythagoras" pitchFamily="2" charset="0"/>
                <a:ea typeface="+mn-ea"/>
                <a:cs typeface="+mn-cs"/>
              </a:rPr>
              <a:t>Dealing With Worldliness</a:t>
            </a:r>
          </a:p>
        </p:txBody>
      </p:sp>
      <p:sp>
        <p:nvSpPr>
          <p:cNvPr id="6" name="TextBox 5"/>
          <p:cNvSpPr txBox="1"/>
          <p:nvPr/>
        </p:nvSpPr>
        <p:spPr>
          <a:xfrm>
            <a:off x="3276600" y="1066800"/>
            <a:ext cx="5638800"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7200" b="1" dirty="0">
              <a:ln w="11430"/>
              <a:solidFill>
                <a:schemeClr val="tx2"/>
              </a:solidFill>
              <a:effectLst>
                <a:outerShdw blurRad="50800" dist="39000" dir="5460000" algn="tl">
                  <a:srgbClr val="000000">
                    <a:alpha val="38000"/>
                  </a:srgbClr>
                </a:outerShdw>
              </a:effectLst>
              <a:latin typeface="Allegro BT" pitchFamily="82" charset="0"/>
            </a:endParaRPr>
          </a:p>
        </p:txBody>
      </p:sp>
      <p:pic>
        <p:nvPicPr>
          <p:cNvPr id="48130" name="Picture 2" descr="A02r01.jpg - 46821 Bytes"/>
          <p:cNvPicPr>
            <a:picLocks noChangeAspect="1" noChangeArrowheads="1"/>
          </p:cNvPicPr>
          <p:nvPr/>
        </p:nvPicPr>
        <p:blipFill>
          <a:blip r:embed="rId2"/>
          <a:srcRect/>
          <a:stretch>
            <a:fillRect/>
          </a:stretch>
        </p:blipFill>
        <p:spPr bwMode="auto">
          <a:xfrm>
            <a:off x="381000" y="1143000"/>
            <a:ext cx="2963733" cy="5181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17"/>
          <p:cNvPicPr>
            <a:picLocks noChangeAspect="1" noChangeArrowheads="1"/>
          </p:cNvPicPr>
          <p:nvPr/>
        </p:nvPicPr>
        <p:blipFill>
          <a:blip r:embed="rId3"/>
          <a:srcRect/>
          <a:stretch>
            <a:fillRect/>
          </a:stretch>
        </p:blipFill>
        <p:spPr bwMode="auto">
          <a:xfrm>
            <a:off x="3657600" y="3505200"/>
            <a:ext cx="4953000" cy="2895442"/>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10</a:t>
            </a:fld>
            <a:endParaRPr lang="en-US" sz="1400" kern="1200">
              <a:solidFill>
                <a:srgbClr val="000000"/>
              </a:solidFill>
              <a:latin typeface="Arial" pitchFamily="34" charset="0"/>
              <a:ea typeface="+mn-ea"/>
              <a:cs typeface="+mn-cs"/>
            </a:endParaRPr>
          </a:p>
        </p:txBody>
      </p:sp>
      <p:pic>
        <p:nvPicPr>
          <p:cNvPr id="5" name="Picture 4"/>
          <p:cNvPicPr>
            <a:picLocks noChangeAspect="1" noChangeArrowheads="1"/>
          </p:cNvPicPr>
          <p:nvPr/>
        </p:nvPicPr>
        <p:blipFill>
          <a:blip r:embed="rId3"/>
          <a:srcRect/>
          <a:stretch>
            <a:fillRect/>
          </a:stretch>
        </p:blipFill>
        <p:spPr bwMode="auto">
          <a:xfrm>
            <a:off x="0" y="685800"/>
            <a:ext cx="9144000" cy="6019800"/>
          </a:xfrm>
          <a:prstGeom prst="rect">
            <a:avLst/>
          </a:prstGeom>
          <a:noFill/>
          <a:ln w="9525">
            <a:noFill/>
            <a:miter lim="800000"/>
            <a:headEnd/>
            <a:tailEnd/>
          </a:ln>
          <a:effectLst/>
        </p:spPr>
      </p:pic>
      <p:sp>
        <p:nvSpPr>
          <p:cNvPr id="6" name="TextBox 5"/>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
        <p:nvSpPr>
          <p:cNvPr id="8" name="Rectangle 7"/>
          <p:cNvSpPr/>
          <p:nvPr/>
        </p:nvSpPr>
        <p:spPr>
          <a:xfrm>
            <a:off x="1143000" y="1295400"/>
            <a:ext cx="6858000" cy="4355038"/>
          </a:xfrm>
          <a:prstGeom prst="rect">
            <a:avLst/>
          </a:prstGeom>
        </p:spPr>
        <p:txBody>
          <a:bodyPr wrap="square">
            <a:spAutoFit/>
          </a:bodyPr>
          <a:lstStyle/>
          <a:p>
            <a:pPr algn="ctr"/>
            <a:r>
              <a:rPr lang="en-US" sz="2400" b="1" dirty="0" smtClean="0">
                <a:solidFill>
                  <a:srgbClr val="000000"/>
                </a:solidFill>
                <a:latin typeface="Book Antiqua" pitchFamily="18" charset="0"/>
              </a:rPr>
              <a:t>Romans 1:26-32 (NKJV) </a:t>
            </a:r>
            <a:r>
              <a:rPr lang="en-US" sz="2400" dirty="0" smtClean="0">
                <a:solidFill>
                  <a:srgbClr val="000000"/>
                </a:solidFill>
                <a:latin typeface="Book Antiqua" pitchFamily="18" charset="0"/>
              </a:rPr>
              <a:t/>
            </a:r>
            <a:br>
              <a:rPr lang="en-US" sz="2400" dirty="0" smtClean="0">
                <a:solidFill>
                  <a:srgbClr val="000000"/>
                </a:solidFill>
                <a:latin typeface="Book Antiqua" pitchFamily="18" charset="0"/>
              </a:rPr>
            </a:br>
            <a:r>
              <a:rPr lang="en-US" sz="2300" baseline="30000" dirty="0" smtClean="0">
                <a:solidFill>
                  <a:srgbClr val="000000"/>
                </a:solidFill>
                <a:latin typeface="Book Antiqua" pitchFamily="18" charset="0"/>
              </a:rPr>
              <a:t>29 </a:t>
            </a:r>
            <a:r>
              <a:rPr lang="en-US" sz="2300" dirty="0" smtClean="0">
                <a:solidFill>
                  <a:srgbClr val="000000"/>
                </a:solidFill>
                <a:latin typeface="Book Antiqua" pitchFamily="18" charset="0"/>
              </a:rPr>
              <a:t>being filled with all unrighteousness, sexual immorality, wickedness, covetousness, maliciousness; full of envy, murder, strife, deceit, evil-mindedness; </a:t>
            </a:r>
            <a:r>
              <a:rPr lang="en-US" sz="2300" i="1" dirty="0" smtClean="0">
                <a:solidFill>
                  <a:srgbClr val="000000"/>
                </a:solidFill>
                <a:latin typeface="Book Antiqua" pitchFamily="18" charset="0"/>
              </a:rPr>
              <a:t>they are</a:t>
            </a:r>
            <a:r>
              <a:rPr lang="en-US" sz="2300" dirty="0" smtClean="0">
                <a:solidFill>
                  <a:srgbClr val="000000"/>
                </a:solidFill>
                <a:latin typeface="Book Antiqua" pitchFamily="18" charset="0"/>
              </a:rPr>
              <a:t> whisperers,  </a:t>
            </a:r>
            <a:r>
              <a:rPr lang="en-US" sz="2300" baseline="30000" dirty="0" smtClean="0">
                <a:solidFill>
                  <a:srgbClr val="000000"/>
                </a:solidFill>
                <a:latin typeface="Book Antiqua" pitchFamily="18" charset="0"/>
              </a:rPr>
              <a:t>30 </a:t>
            </a:r>
            <a:r>
              <a:rPr lang="en-US" sz="2300" dirty="0" smtClean="0">
                <a:solidFill>
                  <a:srgbClr val="000000"/>
                </a:solidFill>
                <a:latin typeface="Book Antiqua" pitchFamily="18" charset="0"/>
              </a:rPr>
              <a:t>backbiters, haters of God, violent, proud, boasters, inventors of evil things, disobedient to parents,  </a:t>
            </a:r>
            <a:r>
              <a:rPr lang="en-US" sz="2300" baseline="30000" dirty="0" smtClean="0">
                <a:solidFill>
                  <a:srgbClr val="000000"/>
                </a:solidFill>
                <a:latin typeface="Book Antiqua" pitchFamily="18" charset="0"/>
              </a:rPr>
              <a:t>31 </a:t>
            </a:r>
            <a:r>
              <a:rPr lang="en-US" sz="2300" dirty="0" smtClean="0">
                <a:solidFill>
                  <a:srgbClr val="000000"/>
                </a:solidFill>
                <a:latin typeface="Book Antiqua" pitchFamily="18" charset="0"/>
              </a:rPr>
              <a:t>undiscerning, untrustworthy, unloving, unforgiving, unmerciful;  </a:t>
            </a:r>
            <a:r>
              <a:rPr lang="en-US" sz="2300" baseline="30000" dirty="0" smtClean="0">
                <a:solidFill>
                  <a:srgbClr val="000000"/>
                </a:solidFill>
                <a:latin typeface="Book Antiqua" pitchFamily="18" charset="0"/>
              </a:rPr>
              <a:t>32 </a:t>
            </a:r>
            <a:r>
              <a:rPr lang="en-US" sz="2300" dirty="0" smtClean="0">
                <a:solidFill>
                  <a:srgbClr val="000000"/>
                </a:solidFill>
                <a:latin typeface="Book Antiqua" pitchFamily="18" charset="0"/>
              </a:rPr>
              <a:t>who, knowing the righteous judgment of God, that those who practice such things are deserving of death, not only do the same but also approve of those who practice them. </a:t>
            </a:r>
            <a:endParaRPr lang="en-US" sz="2300" dirty="0">
              <a:solidFill>
                <a:srgbClr val="000000"/>
              </a:solidFill>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11</a:t>
            </a:fld>
            <a:endParaRPr lang="en-US" sz="1400" kern="1200">
              <a:solidFill>
                <a:srgbClr val="000000"/>
              </a:solidFill>
              <a:latin typeface="Arial" pitchFamily="34" charset="0"/>
              <a:ea typeface="+mn-ea"/>
              <a:cs typeface="+mn-cs"/>
            </a:endParaRPr>
          </a:p>
        </p:txBody>
      </p:sp>
      <p:pic>
        <p:nvPicPr>
          <p:cNvPr id="5" name="Picture 4"/>
          <p:cNvPicPr>
            <a:picLocks noChangeAspect="1" noChangeArrowheads="1"/>
          </p:cNvPicPr>
          <p:nvPr/>
        </p:nvPicPr>
        <p:blipFill>
          <a:blip r:embed="rId3"/>
          <a:srcRect/>
          <a:stretch>
            <a:fillRect/>
          </a:stretch>
        </p:blipFill>
        <p:spPr bwMode="auto">
          <a:xfrm>
            <a:off x="0" y="685800"/>
            <a:ext cx="9144000" cy="6019800"/>
          </a:xfrm>
          <a:prstGeom prst="rect">
            <a:avLst/>
          </a:prstGeom>
          <a:noFill/>
          <a:ln w="9525">
            <a:noFill/>
            <a:miter lim="800000"/>
            <a:headEnd/>
            <a:tailEnd/>
          </a:ln>
          <a:effectLst/>
        </p:spPr>
      </p:pic>
      <p:sp>
        <p:nvSpPr>
          <p:cNvPr id="6" name="TextBox 5"/>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
        <p:nvSpPr>
          <p:cNvPr id="9" name="Rectangle 8"/>
          <p:cNvSpPr/>
          <p:nvPr/>
        </p:nvSpPr>
        <p:spPr>
          <a:xfrm>
            <a:off x="1143000" y="1412081"/>
            <a:ext cx="6858000" cy="4154984"/>
          </a:xfrm>
          <a:prstGeom prst="rect">
            <a:avLst/>
          </a:prstGeom>
        </p:spPr>
        <p:txBody>
          <a:bodyPr wrap="square">
            <a:spAutoFit/>
          </a:bodyPr>
          <a:lstStyle/>
          <a:p>
            <a:pPr algn="ctr"/>
            <a:r>
              <a:rPr lang="en-US" sz="2400" b="1" dirty="0" smtClean="0">
                <a:solidFill>
                  <a:srgbClr val="000000"/>
                </a:solidFill>
                <a:latin typeface="Book Antiqua" pitchFamily="18" charset="0"/>
              </a:rPr>
              <a:t>1 Corinthians 6:9-11 (NKJV) </a:t>
            </a:r>
            <a:r>
              <a:rPr lang="en-US" sz="2400" dirty="0" smtClean="0">
                <a:solidFill>
                  <a:srgbClr val="000000"/>
                </a:solidFill>
                <a:latin typeface="Book Antiqua" pitchFamily="18" charset="0"/>
              </a:rPr>
              <a:t/>
            </a:r>
            <a:br>
              <a:rPr lang="en-US" sz="2400" dirty="0" smtClean="0">
                <a:solidFill>
                  <a:srgbClr val="000000"/>
                </a:solidFill>
                <a:latin typeface="Book Antiqua" pitchFamily="18" charset="0"/>
              </a:rPr>
            </a:br>
            <a:r>
              <a:rPr lang="en-US" sz="2400" baseline="30000" dirty="0" smtClean="0">
                <a:solidFill>
                  <a:srgbClr val="000000"/>
                </a:solidFill>
                <a:latin typeface="Book Antiqua" pitchFamily="18" charset="0"/>
              </a:rPr>
              <a:t>9 </a:t>
            </a:r>
            <a:r>
              <a:rPr lang="en-US" sz="2400" dirty="0" smtClean="0">
                <a:solidFill>
                  <a:srgbClr val="000000"/>
                </a:solidFill>
                <a:latin typeface="Book Antiqua" pitchFamily="18" charset="0"/>
              </a:rPr>
              <a:t>Do you not know that the unrighteous will not inherit the kingdom of God? Do not be deceived. Neither fornicators, nor idolaters, nor adulterers, nor homosexuals, nor sodomites,  </a:t>
            </a:r>
            <a:r>
              <a:rPr lang="en-US" sz="2400" baseline="30000" dirty="0" smtClean="0">
                <a:solidFill>
                  <a:srgbClr val="000000"/>
                </a:solidFill>
                <a:latin typeface="Book Antiqua" pitchFamily="18" charset="0"/>
              </a:rPr>
              <a:t>10 </a:t>
            </a:r>
            <a:r>
              <a:rPr lang="en-US" sz="2400" dirty="0" smtClean="0">
                <a:solidFill>
                  <a:srgbClr val="000000"/>
                </a:solidFill>
                <a:latin typeface="Book Antiqua" pitchFamily="18" charset="0"/>
              </a:rPr>
              <a:t>nor thieves, nor covetous, nor drunkards, nor revilers, nor </a:t>
            </a:r>
            <a:r>
              <a:rPr lang="en-US" sz="2400" dirty="0" err="1" smtClean="0">
                <a:solidFill>
                  <a:srgbClr val="000000"/>
                </a:solidFill>
                <a:latin typeface="Book Antiqua" pitchFamily="18" charset="0"/>
              </a:rPr>
              <a:t>extortioners</a:t>
            </a:r>
            <a:r>
              <a:rPr lang="en-US" sz="2400" dirty="0" smtClean="0">
                <a:solidFill>
                  <a:srgbClr val="000000"/>
                </a:solidFill>
                <a:latin typeface="Book Antiqua" pitchFamily="18" charset="0"/>
              </a:rPr>
              <a:t> will inherit the kingdom of God.  </a:t>
            </a:r>
            <a:r>
              <a:rPr lang="en-US" sz="2400" baseline="30000" dirty="0" smtClean="0">
                <a:solidFill>
                  <a:srgbClr val="000000"/>
                </a:solidFill>
                <a:latin typeface="Book Antiqua" pitchFamily="18" charset="0"/>
              </a:rPr>
              <a:t>11 </a:t>
            </a:r>
            <a:r>
              <a:rPr lang="en-US" sz="2400" dirty="0" smtClean="0">
                <a:solidFill>
                  <a:srgbClr val="000000"/>
                </a:solidFill>
                <a:latin typeface="Book Antiqua" pitchFamily="18" charset="0"/>
              </a:rPr>
              <a:t>And such were some of you. But you were washed, but you were sanctified, but you were justified in the name of the Lord Jesus and by the Spirit of our God. </a:t>
            </a:r>
            <a:endParaRPr lang="en-US" sz="2400" dirty="0">
              <a:solidFill>
                <a:srgbClr val="000000"/>
              </a:solidFill>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057400" y="914400"/>
            <a:ext cx="6781800" cy="57150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12</a:t>
            </a:fld>
            <a:endParaRPr lang="en-US" sz="1400" kern="1200">
              <a:solidFill>
                <a:srgbClr val="000000"/>
              </a:solidFill>
              <a:latin typeface="Arial" pitchFamily="34" charset="0"/>
              <a:ea typeface="+mn-ea"/>
              <a:cs typeface="+mn-cs"/>
            </a:endParaRPr>
          </a:p>
        </p:txBody>
      </p:sp>
      <p:sp>
        <p:nvSpPr>
          <p:cNvPr id="13" name="Rectangle 12"/>
          <p:cNvSpPr/>
          <p:nvPr/>
        </p:nvSpPr>
        <p:spPr>
          <a:xfrm>
            <a:off x="2362200" y="1143001"/>
            <a:ext cx="6477000" cy="5509200"/>
          </a:xfrm>
          <a:prstGeom prst="rect">
            <a:avLst/>
          </a:prstGeom>
        </p:spPr>
        <p:txBody>
          <a:bodyPr wrap="square">
            <a:spAutoFit/>
          </a:bodyPr>
          <a:lstStyle/>
          <a:p>
            <a:pPr marL="457200" indent="-457200">
              <a:spcAft>
                <a:spcPts val="4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Gen. 19:1-28  -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God Destroyed Sodom</a:t>
            </a:r>
          </a:p>
          <a:p>
            <a:pPr marL="457200" indent="-457200">
              <a:spcAft>
                <a:spcPts val="4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Lev. 18:22 –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Abomination</a:t>
            </a:r>
          </a:p>
          <a:p>
            <a:pPr marL="457200" indent="-457200">
              <a:spcAft>
                <a:spcPts val="4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Lev. 20:13 –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Abomination / Death</a:t>
            </a:r>
          </a:p>
          <a:p>
            <a:pPr marL="457200" indent="-457200">
              <a:spcAft>
                <a:spcPts val="4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Deut 23:17 –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Perverted</a:t>
            </a:r>
          </a:p>
          <a:p>
            <a:pPr marL="457200" indent="-457200">
              <a:spcAft>
                <a:spcPts val="4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1 Kings 14:24 –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Perverted</a:t>
            </a:r>
          </a:p>
          <a:p>
            <a:pPr marL="457200" indent="-457200">
              <a:spcAft>
                <a:spcPts val="4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1 Kings 15:12 –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Associated with idolatry</a:t>
            </a:r>
          </a:p>
          <a:p>
            <a:pPr marL="457200" indent="-457200">
              <a:spcAft>
                <a:spcPts val="4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1 Kings 22:46 –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Perverted Banished</a:t>
            </a:r>
          </a:p>
          <a:p>
            <a:pPr marL="457200" indent="-457200">
              <a:spcAft>
                <a:spcPts val="4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2 Kings 23:7 –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Perverted</a:t>
            </a:r>
          </a:p>
          <a:p>
            <a:pPr marL="457200" indent="-457200">
              <a:spcAft>
                <a:spcPts val="4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Judges 19:22-30 –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Wicked / Outrage / Vile</a:t>
            </a:r>
          </a:p>
          <a:p>
            <a:pPr marL="457200" indent="-457200">
              <a:spcAft>
                <a:spcPts val="4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Rom. 1:24-29 –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Against Nature</a:t>
            </a:r>
          </a:p>
          <a:p>
            <a:pPr marL="457200" indent="-457200">
              <a:spcAft>
                <a:spcPts val="4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1 Cor. 6:9-10 –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Can’t go to heaven</a:t>
            </a:r>
          </a:p>
          <a:p>
            <a:pPr marL="457200" indent="-457200">
              <a:spcAft>
                <a:spcPts val="4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1 Tim. 1:9-10 –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Law lies against (penalty)</a:t>
            </a:r>
          </a:p>
          <a:p>
            <a:pPr marL="457200" indent="-457200">
              <a:spcAft>
                <a:spcPts val="4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Jude 7 –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Suffer Vengeance</a:t>
            </a: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randombar(horizontal)">
                                      <p:cBhvr>
                                        <p:cTn id="27" dur="500"/>
                                        <p:tgtEl>
                                          <p:spTgt spid="1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32" dur="500"/>
                                        <p:tgtEl>
                                          <p:spTgt spid="1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3">
                                            <p:txEl>
                                              <p:pRg st="7" end="7"/>
                                            </p:txEl>
                                          </p:spTgt>
                                        </p:tgtEl>
                                        <p:attrNameLst>
                                          <p:attrName>style.visibility</p:attrName>
                                        </p:attrNameLst>
                                      </p:cBhvr>
                                      <p:to>
                                        <p:strVal val="visible"/>
                                      </p:to>
                                    </p:set>
                                    <p:animEffect transition="in" filter="randombar(horizontal)">
                                      <p:cBhvr>
                                        <p:cTn id="37" dur="500"/>
                                        <p:tgtEl>
                                          <p:spTgt spid="1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3">
                                            <p:txEl>
                                              <p:pRg st="8" end="8"/>
                                            </p:txEl>
                                          </p:spTgt>
                                        </p:tgtEl>
                                        <p:attrNameLst>
                                          <p:attrName>style.visibility</p:attrName>
                                        </p:attrNameLst>
                                      </p:cBhvr>
                                      <p:to>
                                        <p:strVal val="visible"/>
                                      </p:to>
                                    </p:set>
                                    <p:animEffect transition="in" filter="randombar(horizontal)">
                                      <p:cBhvr>
                                        <p:cTn id="42" dur="500"/>
                                        <p:tgtEl>
                                          <p:spTgt spid="1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3">
                                            <p:txEl>
                                              <p:pRg st="9" end="9"/>
                                            </p:txEl>
                                          </p:spTgt>
                                        </p:tgtEl>
                                        <p:attrNameLst>
                                          <p:attrName>style.visibility</p:attrName>
                                        </p:attrNameLst>
                                      </p:cBhvr>
                                      <p:to>
                                        <p:strVal val="visible"/>
                                      </p:to>
                                    </p:set>
                                    <p:animEffect transition="in" filter="randombar(horizontal)">
                                      <p:cBhvr>
                                        <p:cTn id="47" dur="500"/>
                                        <p:tgtEl>
                                          <p:spTgt spid="1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3">
                                            <p:txEl>
                                              <p:pRg st="10" end="10"/>
                                            </p:txEl>
                                          </p:spTgt>
                                        </p:tgtEl>
                                        <p:attrNameLst>
                                          <p:attrName>style.visibility</p:attrName>
                                        </p:attrNameLst>
                                      </p:cBhvr>
                                      <p:to>
                                        <p:strVal val="visible"/>
                                      </p:to>
                                    </p:set>
                                    <p:animEffect transition="in" filter="randombar(horizontal)">
                                      <p:cBhvr>
                                        <p:cTn id="52" dur="500"/>
                                        <p:tgtEl>
                                          <p:spTgt spid="1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3">
                                            <p:txEl>
                                              <p:pRg st="11" end="11"/>
                                            </p:txEl>
                                          </p:spTgt>
                                        </p:tgtEl>
                                        <p:attrNameLst>
                                          <p:attrName>style.visibility</p:attrName>
                                        </p:attrNameLst>
                                      </p:cBhvr>
                                      <p:to>
                                        <p:strVal val="visible"/>
                                      </p:to>
                                    </p:set>
                                    <p:animEffect transition="in" filter="randombar(horizontal)">
                                      <p:cBhvr>
                                        <p:cTn id="57" dur="500"/>
                                        <p:tgtEl>
                                          <p:spTgt spid="1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3">
                                            <p:txEl>
                                              <p:pRg st="12" end="12"/>
                                            </p:txEl>
                                          </p:spTgt>
                                        </p:tgtEl>
                                        <p:attrNameLst>
                                          <p:attrName>style.visibility</p:attrName>
                                        </p:attrNameLst>
                                      </p:cBhvr>
                                      <p:to>
                                        <p:strVal val="visible"/>
                                      </p:to>
                                    </p:set>
                                    <p:animEffect transition="in" filter="randombar(horizontal)">
                                      <p:cBhvr>
                                        <p:cTn id="62" dur="500"/>
                                        <p:tgtEl>
                                          <p:spTgt spid="1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819400" y="1905000"/>
            <a:ext cx="6019800" cy="45720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13</a:t>
            </a:fld>
            <a:endParaRPr lang="en-US" sz="1400" kern="1200">
              <a:solidFill>
                <a:srgbClr val="000000"/>
              </a:solidFill>
              <a:latin typeface="Arial" pitchFamily="34" charset="0"/>
              <a:ea typeface="+mn-ea"/>
              <a:cs typeface="+mn-cs"/>
            </a:endParaRPr>
          </a:p>
        </p:txBody>
      </p:sp>
      <p:sp>
        <p:nvSpPr>
          <p:cNvPr id="6" name="Rectangle 5"/>
          <p:cNvSpPr/>
          <p:nvPr/>
        </p:nvSpPr>
        <p:spPr>
          <a:xfrm>
            <a:off x="0" y="838200"/>
            <a:ext cx="9144000"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00000"/>
                </a:solidFill>
                <a:effectLst>
                  <a:outerShdw blurRad="50800" dist="39000" dir="5460000" algn="tl">
                    <a:srgbClr val="000000">
                      <a:alpha val="38000"/>
                    </a:srgbClr>
                  </a:outerShdw>
                </a:effectLst>
                <a:latin typeface="Britannic Bold" pitchFamily="34" charset="0"/>
              </a:rPr>
              <a:t>It Is Sinful</a:t>
            </a:r>
          </a:p>
        </p:txBody>
      </p:sp>
      <p:sp>
        <p:nvSpPr>
          <p:cNvPr id="13" name="Rectangle 12"/>
          <p:cNvSpPr/>
          <p:nvPr/>
        </p:nvSpPr>
        <p:spPr>
          <a:xfrm>
            <a:off x="2971800" y="2209800"/>
            <a:ext cx="5867400" cy="4262705"/>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Violates God’s plan for sexuality - </a:t>
            </a:r>
            <a:r>
              <a:rPr lang="en-US" sz="32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(Heb. 13:4;    Matt.  19:4-6)</a:t>
            </a:r>
          </a:p>
          <a:p>
            <a:pPr marL="457200" indent="-457200">
              <a:spcAft>
                <a:spcPts val="600"/>
              </a:spcAft>
              <a:buClr>
                <a:srgbClr val="C00000"/>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Fornication - </a:t>
            </a:r>
            <a:r>
              <a:rPr lang="en-US" sz="32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(1 Cor.  6:18)</a:t>
            </a:r>
          </a:p>
          <a:p>
            <a:pPr marL="457200" indent="-457200">
              <a:spcAft>
                <a:spcPts val="600"/>
              </a:spcAft>
              <a:buClr>
                <a:srgbClr val="C00000"/>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Against Nature -           </a:t>
            </a:r>
            <a:r>
              <a:rPr lang="en-US" sz="32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(Rom.  1:26-27)</a:t>
            </a:r>
          </a:p>
          <a:p>
            <a:pPr marL="457200" indent="-457200">
              <a:spcAft>
                <a:spcPts val="600"/>
              </a:spcAft>
              <a:buClr>
                <a:srgbClr val="C00000"/>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Specifically forbidden -        </a:t>
            </a:r>
            <a:r>
              <a:rPr lang="en-US" sz="32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(1 Cor.  6:9)</a:t>
            </a: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1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819400" y="1600200"/>
            <a:ext cx="6019800" cy="48768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14</a:t>
            </a:fld>
            <a:endParaRPr lang="en-US" sz="1400" kern="1200">
              <a:solidFill>
                <a:srgbClr val="000000"/>
              </a:solidFill>
              <a:latin typeface="Arial" pitchFamily="34" charset="0"/>
              <a:ea typeface="+mn-ea"/>
              <a:cs typeface="+mn-cs"/>
            </a:endParaRPr>
          </a:p>
        </p:txBody>
      </p:sp>
      <p:sp>
        <p:nvSpPr>
          <p:cNvPr id="6" name="Rectangle 5"/>
          <p:cNvSpPr/>
          <p:nvPr/>
        </p:nvSpPr>
        <p:spPr>
          <a:xfrm>
            <a:off x="0" y="838200"/>
            <a:ext cx="91440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C00000"/>
                </a:solidFill>
                <a:effectLst>
                  <a:outerShdw blurRad="50800" dist="39000" dir="5460000" algn="tl">
                    <a:srgbClr val="000000">
                      <a:alpha val="38000"/>
                    </a:srgbClr>
                  </a:outerShdw>
                </a:effectLst>
                <a:latin typeface="Britannic Bold" pitchFamily="34" charset="0"/>
              </a:rPr>
              <a:t>The Homosexual Agenda</a:t>
            </a:r>
          </a:p>
        </p:txBody>
      </p:sp>
      <p:sp>
        <p:nvSpPr>
          <p:cNvPr id="13" name="Rectangle 12"/>
          <p:cNvSpPr/>
          <p:nvPr/>
        </p:nvSpPr>
        <p:spPr>
          <a:xfrm>
            <a:off x="2895600" y="1828800"/>
            <a:ext cx="5943600" cy="4632037"/>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32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Harvard-educated marketing professionals Marshall Kirk and Hunter Madsen authored the acknowledged PR bible of the gay-rights movement</a:t>
            </a:r>
          </a:p>
          <a:p>
            <a:pPr marL="914400" lvl="1" indent="-457200">
              <a:spcAft>
                <a:spcPts val="600"/>
              </a:spcAft>
              <a:buClr>
                <a:schemeClr val="accent3">
                  <a:lumMod val="50000"/>
                </a:schemeClr>
              </a:buClr>
              <a:buFont typeface="Monotype Sorts" pitchFamily="2" charset="2"/>
              <a:buChar char="4"/>
            </a:pPr>
            <a:r>
              <a:rPr lang="en-US" sz="4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“Desensitization”</a:t>
            </a:r>
          </a:p>
          <a:p>
            <a:pPr marL="914400" lvl="1" indent="-457200">
              <a:spcAft>
                <a:spcPts val="600"/>
              </a:spcAft>
              <a:buClr>
                <a:schemeClr val="accent3">
                  <a:lumMod val="50000"/>
                </a:schemeClr>
              </a:buClr>
              <a:buFont typeface="Monotype Sorts" pitchFamily="2" charset="2"/>
              <a:buChar char="4"/>
            </a:pPr>
            <a:r>
              <a:rPr lang="en-US" sz="4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“Jamming”</a:t>
            </a:r>
          </a:p>
          <a:p>
            <a:pPr marL="914400" lvl="1" indent="-457200">
              <a:spcAft>
                <a:spcPts val="600"/>
              </a:spcAft>
              <a:buClr>
                <a:schemeClr val="accent3">
                  <a:lumMod val="50000"/>
                </a:schemeClr>
              </a:buClr>
              <a:buFont typeface="Monotype Sorts" pitchFamily="2" charset="2"/>
              <a:buChar char="4"/>
            </a:pPr>
            <a:r>
              <a:rPr lang="en-US" sz="4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“Conversion”</a:t>
            </a:r>
            <a:endParaRPr lang="en-US" sz="3600" dirty="0">
              <a:solidFill>
                <a:srgbClr val="000000"/>
              </a:solidFill>
              <a:effectLst>
                <a:outerShdw blurRad="60007" dist="310007" dir="7680000" sy="30000" kx="1300200" algn="ctr" rotWithShape="0">
                  <a:prstClr val="black">
                    <a:alpha val="32000"/>
                  </a:prstClr>
                </a:outerShdw>
              </a:effectLst>
              <a:latin typeface="Book Antiqua" pitchFamily="18" charset="0"/>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fade">
                                      <p:cBhvr>
                                        <p:cTn id="14" dur="1000"/>
                                        <p:tgtEl>
                                          <p:spTgt spid="13">
                                            <p:txEl>
                                              <p:pRg st="2" end="2"/>
                                            </p:txEl>
                                          </p:spTgt>
                                        </p:tgtEl>
                                      </p:cBhvr>
                                    </p:animEffect>
                                    <p:anim calcmode="lin" valueType="num">
                                      <p:cBhvr>
                                        <p:cTn id="1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1000"/>
                                        <p:tgtEl>
                                          <p:spTgt spid="13">
                                            <p:txEl>
                                              <p:pRg st="3" end="3"/>
                                            </p:txEl>
                                          </p:spTgt>
                                        </p:tgtEl>
                                      </p:cBhvr>
                                    </p:animEffect>
                                    <p:anim calcmode="lin" valueType="num">
                                      <p:cBhvr>
                                        <p:cTn id="2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2"/>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819400" y="1600200"/>
            <a:ext cx="6019800" cy="48768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15</a:t>
            </a:fld>
            <a:endParaRPr lang="en-US" sz="1400" kern="1200">
              <a:solidFill>
                <a:srgbClr val="000000"/>
              </a:solidFill>
              <a:latin typeface="Arial" pitchFamily="34" charset="0"/>
              <a:ea typeface="+mn-ea"/>
              <a:cs typeface="+mn-cs"/>
            </a:endParaRPr>
          </a:p>
        </p:txBody>
      </p:sp>
      <p:sp>
        <p:nvSpPr>
          <p:cNvPr id="6" name="Rectangle 5"/>
          <p:cNvSpPr/>
          <p:nvPr/>
        </p:nvSpPr>
        <p:spPr>
          <a:xfrm>
            <a:off x="0" y="838200"/>
            <a:ext cx="91440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C00000"/>
                </a:solidFill>
                <a:effectLst>
                  <a:outerShdw blurRad="50800" dist="39000" dir="5460000" algn="tl">
                    <a:srgbClr val="000000">
                      <a:alpha val="38000"/>
                    </a:srgbClr>
                  </a:outerShdw>
                </a:effectLst>
                <a:latin typeface="Britannic Bold" pitchFamily="34" charset="0"/>
              </a:rPr>
              <a:t>The Homosexual Agenda</a:t>
            </a:r>
          </a:p>
        </p:txBody>
      </p:sp>
      <p:sp>
        <p:nvSpPr>
          <p:cNvPr id="12" name="Rectangle 11"/>
          <p:cNvSpPr/>
          <p:nvPr/>
        </p:nvSpPr>
        <p:spPr>
          <a:xfrm>
            <a:off x="2895600" y="1752600"/>
            <a:ext cx="5867400" cy="4524315"/>
          </a:xfrm>
          <a:prstGeom prst="rect">
            <a:avLst/>
          </a:prstGeom>
        </p:spPr>
        <p:txBody>
          <a:bodyPr wrap="square">
            <a:spAutoFit/>
          </a:bodyPr>
          <a:lstStyle/>
          <a:p>
            <a:pPr algn="ctr"/>
            <a:r>
              <a:rPr lang="en-US" sz="2400" dirty="0" smtClean="0">
                <a:solidFill>
                  <a:srgbClr val="000000"/>
                </a:solidFill>
                <a:latin typeface="Book Antiqua" pitchFamily="18" charset="0"/>
              </a:rPr>
              <a:t>“The </a:t>
            </a:r>
            <a:r>
              <a:rPr lang="en-US" sz="2400" dirty="0">
                <a:solidFill>
                  <a:srgbClr val="000000"/>
                </a:solidFill>
                <a:latin typeface="Book Antiqua" pitchFamily="18" charset="0"/>
              </a:rPr>
              <a:t>first order of business is desensitization of the American public concerning gays and gay rights.....To desensitize the public is to help it view homosexuality with indifference instead of with keen emotion. Ideally, we would have straights register differences in sexual preferences the way they register different tastes for ice cream or sports games....At least in the beginning, we are seeking public desensitization and nothing </a:t>
            </a:r>
            <a:r>
              <a:rPr lang="en-US" sz="2400" dirty="0" smtClean="0">
                <a:solidFill>
                  <a:srgbClr val="000000"/>
                </a:solidFill>
                <a:latin typeface="Book Antiqua" pitchFamily="18" charset="0"/>
              </a:rPr>
              <a:t>more . . .”</a:t>
            </a:r>
            <a:endParaRPr lang="en-US" sz="2400" dirty="0">
              <a:solidFill>
                <a:srgbClr val="000000"/>
              </a:solidFill>
              <a:latin typeface="Book Antiqua" pitchFamily="18" charset="0"/>
            </a:endParaRPr>
          </a:p>
        </p:txBody>
      </p:sp>
      <p:sp>
        <p:nvSpPr>
          <p:cNvPr id="13" name="TextBox 12"/>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2"/>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819400" y="1600200"/>
            <a:ext cx="6019800" cy="48768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16</a:t>
            </a:fld>
            <a:endParaRPr lang="en-US" sz="1400" kern="1200">
              <a:solidFill>
                <a:srgbClr val="000000"/>
              </a:solidFill>
              <a:latin typeface="Arial" pitchFamily="34" charset="0"/>
              <a:ea typeface="+mn-ea"/>
              <a:cs typeface="+mn-cs"/>
            </a:endParaRPr>
          </a:p>
        </p:txBody>
      </p:sp>
      <p:sp>
        <p:nvSpPr>
          <p:cNvPr id="6" name="Rectangle 5"/>
          <p:cNvSpPr/>
          <p:nvPr/>
        </p:nvSpPr>
        <p:spPr>
          <a:xfrm>
            <a:off x="0" y="838200"/>
            <a:ext cx="91440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C00000"/>
                </a:solidFill>
                <a:effectLst>
                  <a:outerShdw blurRad="50800" dist="39000" dir="5460000" algn="tl">
                    <a:srgbClr val="000000">
                      <a:alpha val="38000"/>
                    </a:srgbClr>
                  </a:outerShdw>
                </a:effectLst>
                <a:latin typeface="Britannic Bold" pitchFamily="34" charset="0"/>
              </a:rPr>
              <a:t>The Homosexual Agenda</a:t>
            </a:r>
          </a:p>
        </p:txBody>
      </p:sp>
      <p:sp>
        <p:nvSpPr>
          <p:cNvPr id="12" name="Rectangle 11"/>
          <p:cNvSpPr/>
          <p:nvPr/>
        </p:nvSpPr>
        <p:spPr>
          <a:xfrm>
            <a:off x="2895600" y="1847195"/>
            <a:ext cx="5867400" cy="4401205"/>
          </a:xfrm>
          <a:prstGeom prst="rect">
            <a:avLst/>
          </a:prstGeom>
        </p:spPr>
        <p:txBody>
          <a:bodyPr wrap="square">
            <a:spAutoFit/>
          </a:bodyPr>
          <a:lstStyle/>
          <a:p>
            <a:pPr algn="ctr"/>
            <a:r>
              <a:rPr lang="en-US" sz="2800" dirty="0" smtClean="0">
                <a:solidFill>
                  <a:srgbClr val="000000"/>
                </a:solidFill>
                <a:latin typeface="Book Antiqua" pitchFamily="18" charset="0"/>
              </a:rPr>
              <a:t>“We </a:t>
            </a:r>
            <a:r>
              <a:rPr lang="en-US" sz="2800" dirty="0">
                <a:solidFill>
                  <a:srgbClr val="000000"/>
                </a:solidFill>
                <a:latin typeface="Book Antiqua" pitchFamily="18" charset="0"/>
              </a:rPr>
              <a:t>do not need and cannot expect a full 'appreciation' or 'understanding' of homosexuality from the average American. You can forget about trying to persuade the masses that homosexuality is a good thing. But if only you can get them to think that it is just another thing...then your battle for legal and social rights is virtually won" (25). </a:t>
            </a:r>
          </a:p>
        </p:txBody>
      </p:sp>
      <p:sp>
        <p:nvSpPr>
          <p:cNvPr id="13" name="TextBox 12"/>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819400" y="1600200"/>
            <a:ext cx="6019800" cy="48768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17</a:t>
            </a:fld>
            <a:endParaRPr lang="en-US" sz="1400" kern="1200">
              <a:solidFill>
                <a:srgbClr val="000000"/>
              </a:solidFill>
              <a:latin typeface="Arial" pitchFamily="34" charset="0"/>
              <a:ea typeface="+mn-ea"/>
              <a:cs typeface="+mn-cs"/>
            </a:endParaRPr>
          </a:p>
        </p:txBody>
      </p:sp>
      <p:sp>
        <p:nvSpPr>
          <p:cNvPr id="6" name="Rectangle 5"/>
          <p:cNvSpPr/>
          <p:nvPr/>
        </p:nvSpPr>
        <p:spPr>
          <a:xfrm>
            <a:off x="0" y="838200"/>
            <a:ext cx="91440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C00000"/>
                </a:solidFill>
                <a:effectLst>
                  <a:outerShdw blurRad="50800" dist="39000" dir="5460000" algn="tl">
                    <a:srgbClr val="000000">
                      <a:alpha val="38000"/>
                    </a:srgbClr>
                  </a:outerShdw>
                </a:effectLst>
                <a:latin typeface="Britannic Bold" pitchFamily="34" charset="0"/>
              </a:rPr>
              <a:t>The Homosexual Agenda</a:t>
            </a:r>
          </a:p>
        </p:txBody>
      </p:sp>
      <p:sp>
        <p:nvSpPr>
          <p:cNvPr id="13" name="Rectangle 12"/>
          <p:cNvSpPr/>
          <p:nvPr/>
        </p:nvSpPr>
        <p:spPr>
          <a:xfrm>
            <a:off x="2895600" y="1828800"/>
            <a:ext cx="5943600" cy="4508927"/>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"Desensitization," – </a:t>
            </a:r>
          </a:p>
          <a:p>
            <a:pPr marL="914400" lvl="1"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Consists of inundating the public in a "continuous flood of gay-related advertising, presented in the least offensive fashion possible.” </a:t>
            </a:r>
          </a:p>
          <a:p>
            <a:pPr marL="914400" lvl="1"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Use of entertainment industry, news media, public schools, politicians, judiciary system . . .</a:t>
            </a:r>
          </a:p>
          <a:p>
            <a:pPr marL="914400" lvl="1"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The idea is to change how Americans think about homosexuality . . . </a:t>
            </a:r>
            <a:endParaRPr lang="en-US" sz="2400" i="1" dirty="0">
              <a:solidFill>
                <a:srgbClr val="000000"/>
              </a:solidFill>
              <a:effectLst>
                <a:outerShdw blurRad="60007" dist="310007" dir="7680000" sy="30000" kx="1300200" algn="ctr" rotWithShape="0">
                  <a:prstClr val="black">
                    <a:alpha val="32000"/>
                  </a:prstClr>
                </a:outerShdw>
              </a:effectLst>
              <a:latin typeface="Book Antiqua" pitchFamily="18" charset="0"/>
            </a:endParaRPr>
          </a:p>
        </p:txBody>
      </p:sp>
      <p:sp>
        <p:nvSpPr>
          <p:cNvPr id="14" name="TextBox 13"/>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1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819400" y="1600200"/>
            <a:ext cx="6019800" cy="48768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18</a:t>
            </a:fld>
            <a:endParaRPr lang="en-US" sz="1400" kern="1200">
              <a:solidFill>
                <a:srgbClr val="000000"/>
              </a:solidFill>
              <a:latin typeface="Arial" pitchFamily="34" charset="0"/>
              <a:ea typeface="+mn-ea"/>
              <a:cs typeface="+mn-cs"/>
            </a:endParaRPr>
          </a:p>
        </p:txBody>
      </p:sp>
      <p:sp>
        <p:nvSpPr>
          <p:cNvPr id="6" name="Rectangle 5"/>
          <p:cNvSpPr/>
          <p:nvPr/>
        </p:nvSpPr>
        <p:spPr>
          <a:xfrm>
            <a:off x="0" y="838200"/>
            <a:ext cx="91440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C00000"/>
                </a:solidFill>
                <a:effectLst>
                  <a:outerShdw blurRad="50800" dist="39000" dir="5460000" algn="tl">
                    <a:srgbClr val="000000">
                      <a:alpha val="38000"/>
                    </a:srgbClr>
                  </a:outerShdw>
                </a:effectLst>
                <a:latin typeface="Britannic Bold" pitchFamily="34" charset="0"/>
              </a:rPr>
              <a:t>The Homosexual Agenda</a:t>
            </a:r>
          </a:p>
        </p:txBody>
      </p:sp>
      <p:sp>
        <p:nvSpPr>
          <p:cNvPr id="13" name="Rectangle 12"/>
          <p:cNvSpPr/>
          <p:nvPr/>
        </p:nvSpPr>
        <p:spPr>
          <a:xfrm>
            <a:off x="2895600" y="1828800"/>
            <a:ext cx="5943600" cy="4508927"/>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“Jamming," – </a:t>
            </a:r>
          </a:p>
          <a:p>
            <a:pPr marL="914400" lvl="1"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“Is psychological terrorism meant to silence expression of or even support for dissenting opinion." </a:t>
            </a:r>
          </a:p>
          <a:p>
            <a:pPr marL="914400" lvl="1"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Radio counselor and psychologist Dr. Laura </a:t>
            </a:r>
            <a:r>
              <a:rPr lang="en-US" sz="2400" dirty="0" err="1" smtClean="0">
                <a:solidFill>
                  <a:srgbClr val="000000"/>
                </a:solidFill>
                <a:effectLst>
                  <a:outerShdw blurRad="60007" dist="310007" dir="7680000" sy="30000" kx="1300200" algn="ctr" rotWithShape="0">
                    <a:prstClr val="black">
                      <a:alpha val="32000"/>
                    </a:prstClr>
                  </a:outerShdw>
                </a:effectLst>
                <a:latin typeface="Book Antiqua" pitchFamily="18" charset="0"/>
              </a:rPr>
              <a:t>Schlessinger</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experienced big-time jamming during the run-up to her planned television show. </a:t>
            </a:r>
          </a:p>
          <a:p>
            <a:pPr marL="914400" lvl="1"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Activists launched a massive intimidation campaign against the television program's advertisers. </a:t>
            </a:r>
            <a:endParaRPr lang="en-US" sz="2400" i="1" dirty="0">
              <a:solidFill>
                <a:srgbClr val="000000"/>
              </a:solidFill>
              <a:effectLst>
                <a:outerShdw blurRad="60007" dist="310007" dir="7680000" sy="30000" kx="1300200" algn="ctr" rotWithShape="0">
                  <a:prstClr val="black">
                    <a:alpha val="32000"/>
                  </a:prstClr>
                </a:outerShdw>
              </a:effectLst>
              <a:latin typeface="Book Antiqua" pitchFamily="18" charset="0"/>
            </a:endParaRPr>
          </a:p>
        </p:txBody>
      </p:sp>
      <p:sp>
        <p:nvSpPr>
          <p:cNvPr id="14" name="TextBox 13"/>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1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819400" y="1600200"/>
            <a:ext cx="6019800" cy="48768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19</a:t>
            </a:fld>
            <a:endParaRPr lang="en-US" sz="1400" kern="1200">
              <a:solidFill>
                <a:srgbClr val="000000"/>
              </a:solidFill>
              <a:latin typeface="Arial" pitchFamily="34" charset="0"/>
              <a:ea typeface="+mn-ea"/>
              <a:cs typeface="+mn-cs"/>
            </a:endParaRPr>
          </a:p>
        </p:txBody>
      </p:sp>
      <p:sp>
        <p:nvSpPr>
          <p:cNvPr id="6" name="Rectangle 5"/>
          <p:cNvSpPr/>
          <p:nvPr/>
        </p:nvSpPr>
        <p:spPr>
          <a:xfrm>
            <a:off x="0" y="838200"/>
            <a:ext cx="91440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C00000"/>
                </a:solidFill>
                <a:effectLst>
                  <a:outerShdw blurRad="50800" dist="39000" dir="5460000" algn="tl">
                    <a:srgbClr val="000000">
                      <a:alpha val="38000"/>
                    </a:srgbClr>
                  </a:outerShdw>
                </a:effectLst>
                <a:latin typeface="Britannic Bold" pitchFamily="34" charset="0"/>
              </a:rPr>
              <a:t>The Homosexual Agenda</a:t>
            </a:r>
          </a:p>
        </p:txBody>
      </p:sp>
      <p:sp>
        <p:nvSpPr>
          <p:cNvPr id="13" name="Rectangle 12"/>
          <p:cNvSpPr/>
          <p:nvPr/>
        </p:nvSpPr>
        <p:spPr>
          <a:xfrm>
            <a:off x="2895600" y="1752600"/>
            <a:ext cx="5943600" cy="4755148"/>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“Conversion," – </a:t>
            </a:r>
          </a:p>
          <a:p>
            <a:pPr marL="914400" lvl="1" indent="-457200">
              <a:spcAft>
                <a:spcPts val="600"/>
              </a:spcAft>
              <a:buClr>
                <a:srgbClr val="C00000"/>
              </a:buClr>
              <a:buFont typeface="Wingdings 2" pitchFamily="18" charset="2"/>
              <a:buChar char="ö"/>
            </a:pPr>
            <a:r>
              <a:rPr lang="en-US" sz="25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“We mean conversion of the average American’s emotions, mind, and will, through a planned psychological attack, in the form of propaganda fed to the nation via the media. </a:t>
            </a:r>
          </a:p>
          <a:p>
            <a:pPr marL="914400" lvl="1" indent="-457200">
              <a:spcAft>
                <a:spcPts val="600"/>
              </a:spcAft>
              <a:buClr>
                <a:srgbClr val="C00000"/>
              </a:buClr>
              <a:buFont typeface="Wingdings 2" pitchFamily="18" charset="2"/>
              <a:buChar char="ö"/>
            </a:pPr>
            <a:r>
              <a:rPr lang="en-US" sz="25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We mean "subverting" the mechanism of prejudice to our own ends –to turn their hatred into warm regard – whether they like it or not.” </a:t>
            </a:r>
            <a:r>
              <a:rPr lang="en-US" u="sng" dirty="0" smtClean="0">
                <a:solidFill>
                  <a:srgbClr val="0070C0"/>
                </a:solidFill>
                <a:effectLst>
                  <a:outerShdw blurRad="60007" dist="310007" dir="7680000" sy="30000" kx="1300200" algn="ctr" rotWithShape="0">
                    <a:prstClr val="black">
                      <a:alpha val="32000"/>
                    </a:prstClr>
                  </a:outerShdw>
                </a:effectLst>
                <a:latin typeface="Book Antiqua" pitchFamily="18" charset="0"/>
              </a:rPr>
              <a:t>http://www.worldnetdaily.com/news/article.asp?ARTICLE_ID=49958</a:t>
            </a:r>
            <a:endParaRPr lang="en-US" sz="2500" u="sng" dirty="0" smtClean="0">
              <a:solidFill>
                <a:srgbClr val="0070C0"/>
              </a:solidFill>
              <a:effectLst>
                <a:outerShdw blurRad="60007" dist="310007" dir="7680000" sy="30000" kx="1300200" algn="ctr" rotWithShape="0">
                  <a:prstClr val="black">
                    <a:alpha val="32000"/>
                  </a:prstClr>
                </a:outerShdw>
              </a:effectLst>
              <a:latin typeface="Book Antiqua" pitchFamily="18" charset="0"/>
            </a:endParaRPr>
          </a:p>
        </p:txBody>
      </p:sp>
      <p:sp>
        <p:nvSpPr>
          <p:cNvPr id="14" name="TextBox 13"/>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819400" y="1600200"/>
            <a:ext cx="6019800" cy="48768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2</a:t>
            </a:fld>
            <a:endParaRPr lang="en-US" sz="1400" kern="1200">
              <a:solidFill>
                <a:srgbClr val="000000"/>
              </a:solidFill>
              <a:latin typeface="Arial" pitchFamily="34" charset="0"/>
              <a:ea typeface="+mn-ea"/>
              <a:cs typeface="+mn-cs"/>
            </a:endParaRPr>
          </a:p>
        </p:txBody>
      </p:sp>
      <p:sp>
        <p:nvSpPr>
          <p:cNvPr id="13" name="Rectangle 12"/>
          <p:cNvSpPr/>
          <p:nvPr/>
        </p:nvSpPr>
        <p:spPr>
          <a:xfrm>
            <a:off x="2895600" y="1828800"/>
            <a:ext cx="5943600" cy="4555093"/>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Homosexuality has become an increasingly prevalent part of modern society. </a:t>
            </a:r>
          </a:p>
          <a:p>
            <a:pPr marL="457200" indent="-457200">
              <a:spcAft>
                <a:spcPts val="600"/>
              </a:spcAft>
              <a:buClr>
                <a:srgbClr val="C00000"/>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It has infiltrated our schools, our news media, our entertainment media and is attempting to redefine our concept of marriage. </a:t>
            </a:r>
          </a:p>
          <a:p>
            <a:pPr marL="457200" indent="-457200">
              <a:spcAft>
                <a:spcPts val="600"/>
              </a:spcAft>
              <a:buClr>
                <a:srgbClr val="C00000"/>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However, homosexuality is by its very nature dangerous to those who practice it. </a:t>
            </a:r>
            <a:endParaRPr lang="en-US" sz="2400" i="1" dirty="0">
              <a:solidFill>
                <a:srgbClr val="000000"/>
              </a:solidFill>
              <a:effectLst>
                <a:outerShdw blurRad="60007" dist="310007" dir="7680000" sy="30000" kx="1300200" algn="ctr" rotWithShape="0">
                  <a:prstClr val="black">
                    <a:alpha val="32000"/>
                  </a:prstClr>
                </a:outerShdw>
              </a:effectLst>
              <a:latin typeface="Book Antiqua" pitchFamily="18" charset="0"/>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819400" y="1600200"/>
            <a:ext cx="6019800" cy="48768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20</a:t>
            </a:fld>
            <a:endParaRPr lang="en-US" sz="1400" kern="1200">
              <a:solidFill>
                <a:srgbClr val="000000"/>
              </a:solidFill>
              <a:latin typeface="Arial" pitchFamily="34" charset="0"/>
              <a:ea typeface="+mn-ea"/>
              <a:cs typeface="+mn-cs"/>
            </a:endParaRPr>
          </a:p>
        </p:txBody>
      </p:sp>
      <p:sp>
        <p:nvSpPr>
          <p:cNvPr id="6" name="Rectangle 5"/>
          <p:cNvSpPr/>
          <p:nvPr/>
        </p:nvSpPr>
        <p:spPr>
          <a:xfrm>
            <a:off x="0" y="838200"/>
            <a:ext cx="91440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C00000"/>
                </a:solidFill>
                <a:effectLst>
                  <a:outerShdw blurRad="50800" dist="39000" dir="5460000" algn="tl">
                    <a:srgbClr val="000000">
                      <a:alpha val="38000"/>
                    </a:srgbClr>
                  </a:outerShdw>
                </a:effectLst>
                <a:latin typeface="Britannic Bold" pitchFamily="34" charset="0"/>
              </a:rPr>
              <a:t>The Homosexual Agenda</a:t>
            </a:r>
          </a:p>
        </p:txBody>
      </p:sp>
      <p:sp>
        <p:nvSpPr>
          <p:cNvPr id="13" name="Rectangle 12"/>
          <p:cNvSpPr/>
          <p:nvPr/>
        </p:nvSpPr>
        <p:spPr>
          <a:xfrm>
            <a:off x="2895600" y="1752600"/>
            <a:ext cx="5943600" cy="4724370"/>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Seek affirmation </a:t>
            </a:r>
            <a:r>
              <a:rPr lang="en-US" sz="28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"We are no longer seeking just a right to privacy and a protection from wrong. We also have a right -- as heterosexual Americans already have -- to see government and society affirm our lives" </a:t>
            </a:r>
            <a:endParaRPr lang="en-US" sz="2800" i="1" dirty="0">
              <a:solidFill>
                <a:srgbClr val="000000"/>
              </a:solidFill>
              <a:effectLst>
                <a:outerShdw blurRad="60007" dist="310007" dir="7680000" sy="30000" kx="1300200" algn="ctr" rotWithShape="0">
                  <a:prstClr val="black">
                    <a:alpha val="32000"/>
                  </a:prstClr>
                </a:outerShdw>
              </a:effectLst>
              <a:latin typeface="Book Antiqua" pitchFamily="18" charset="0"/>
            </a:endParaRPr>
          </a:p>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Destroy Christianity </a:t>
            </a:r>
            <a:r>
              <a:rPr lang="en-US" sz="28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"The teaching that only male-female sexual activity within the bounds and constraints of marriage is the only acceptable form should be reason enough for any homosexual to denounce the Christian religion" </a:t>
            </a:r>
            <a:endParaRPr lang="en-US" sz="2800" i="1" dirty="0">
              <a:solidFill>
                <a:srgbClr val="000000"/>
              </a:solidFill>
              <a:effectLst>
                <a:outerShdw blurRad="60007" dist="310007" dir="7680000" sy="30000" kx="1300200" algn="ctr" rotWithShape="0">
                  <a:prstClr val="black">
                    <a:alpha val="32000"/>
                  </a:prstClr>
                </a:outerShdw>
              </a:effectLst>
              <a:latin typeface="Book Antiqua" pitchFamily="18" charset="0"/>
            </a:endParaRPr>
          </a:p>
        </p:txBody>
      </p:sp>
      <p:sp>
        <p:nvSpPr>
          <p:cNvPr id="14" name="TextBox 13"/>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2"/>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819400" y="2133600"/>
            <a:ext cx="6019800" cy="4343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21</a:t>
            </a:fld>
            <a:endParaRPr lang="en-US" sz="1400" kern="1200">
              <a:solidFill>
                <a:srgbClr val="000000"/>
              </a:solidFill>
              <a:latin typeface="Arial" pitchFamily="34" charset="0"/>
              <a:ea typeface="+mn-ea"/>
              <a:cs typeface="+mn-cs"/>
            </a:endParaRPr>
          </a:p>
        </p:txBody>
      </p:sp>
      <p:sp>
        <p:nvSpPr>
          <p:cNvPr id="5" name="Rectangle 4"/>
          <p:cNvSpPr/>
          <p:nvPr/>
        </p:nvSpPr>
        <p:spPr>
          <a:xfrm>
            <a:off x="3048000" y="2438400"/>
            <a:ext cx="5715000" cy="4047262"/>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2800" dirty="0">
                <a:solidFill>
                  <a:srgbClr val="000000"/>
                </a:solidFill>
                <a:latin typeface="Book Antiqua" pitchFamily="18" charset="0"/>
              </a:rPr>
              <a:t>Homosexuals make up approximately 10% of the total population, and thus are found in every group.</a:t>
            </a:r>
          </a:p>
          <a:p>
            <a:pPr marL="457200" indent="-457200">
              <a:spcAft>
                <a:spcPts val="600"/>
              </a:spcAft>
              <a:buClr>
                <a:srgbClr val="C00000"/>
              </a:buClr>
              <a:buFont typeface="Wingdings 2" pitchFamily="18" charset="2"/>
              <a:buChar char="ö"/>
            </a:pPr>
            <a:r>
              <a:rPr lang="en-US" sz="2800" dirty="0">
                <a:solidFill>
                  <a:srgbClr val="000000"/>
                </a:solidFill>
                <a:latin typeface="Book Antiqua" pitchFamily="18" charset="0"/>
              </a:rPr>
              <a:t>A person’s sexual orientation is inherited genetically.  An individual has no choice in whether he is heterosexual or homosexual</a:t>
            </a:r>
          </a:p>
        </p:txBody>
      </p:sp>
      <p:sp>
        <p:nvSpPr>
          <p:cNvPr id="6" name="Rectangle 5"/>
          <p:cNvSpPr/>
          <p:nvPr/>
        </p:nvSpPr>
        <p:spPr>
          <a:xfrm>
            <a:off x="0" y="838200"/>
            <a:ext cx="9144000"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C00000"/>
                </a:solidFill>
                <a:effectLst>
                  <a:outerShdw blurRad="50800" dist="39000" dir="5460000" algn="tl">
                    <a:srgbClr val="000000">
                      <a:alpha val="38000"/>
                    </a:srgbClr>
                  </a:outerShdw>
                </a:effectLst>
                <a:latin typeface="Britannic Bold" pitchFamily="34" charset="0"/>
              </a:rPr>
              <a:t>Two </a:t>
            </a:r>
            <a:r>
              <a:rPr lang="en-US" sz="3600" b="1" dirty="0">
                <a:ln w="11430"/>
                <a:solidFill>
                  <a:srgbClr val="C00000"/>
                </a:solidFill>
                <a:effectLst>
                  <a:outerShdw blurRad="50800" dist="39000" dir="5460000" algn="tl">
                    <a:srgbClr val="000000">
                      <a:alpha val="38000"/>
                    </a:srgbClr>
                  </a:outerShdw>
                </a:effectLst>
                <a:latin typeface="Britannic Bold" pitchFamily="34" charset="0"/>
              </a:rPr>
              <a:t>Major </a:t>
            </a:r>
            <a:r>
              <a:rPr lang="en-US" sz="3600" b="1" u="sng" dirty="0">
                <a:ln w="11430"/>
                <a:solidFill>
                  <a:srgbClr val="C00000"/>
                </a:solidFill>
                <a:effectLst>
                  <a:outerShdw blurRad="50800" dist="39000" dir="5460000" algn="tl">
                    <a:srgbClr val="000000">
                      <a:alpha val="38000"/>
                    </a:srgbClr>
                  </a:outerShdw>
                </a:effectLst>
                <a:latin typeface="Britannic Bold" pitchFamily="34" charset="0"/>
              </a:rPr>
              <a:t>Misconceptions</a:t>
            </a:r>
            <a:r>
              <a:rPr lang="en-US" sz="3600" b="1" dirty="0">
                <a:ln w="11430"/>
                <a:solidFill>
                  <a:srgbClr val="C00000"/>
                </a:solidFill>
                <a:effectLst>
                  <a:outerShdw blurRad="50800" dist="39000" dir="5460000" algn="tl">
                    <a:srgbClr val="000000">
                      <a:alpha val="38000"/>
                    </a:srgbClr>
                  </a:outerShdw>
                </a:effectLst>
                <a:latin typeface="Britannic Bold" pitchFamily="34" charset="0"/>
              </a:rPr>
              <a:t> which have greatly furthered the Gay Agenda</a:t>
            </a:r>
            <a:endParaRPr lang="en-US" sz="36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2"/>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133600" y="2133600"/>
            <a:ext cx="6705600" cy="4343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effectLst>
                <a:outerShdw blurRad="60007" dist="310007" dir="7680000" sy="30000" kx="1300200" algn="ctr" rotWithShape="0">
                  <a:prstClr val="black">
                    <a:alpha val="32000"/>
                  </a:prstClr>
                </a:outerShdw>
              </a:effectLst>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22</a:t>
            </a:fld>
            <a:endParaRPr lang="en-US" sz="1400" kern="1200">
              <a:solidFill>
                <a:srgbClr val="000000"/>
              </a:solidFill>
              <a:latin typeface="Arial" pitchFamily="34" charset="0"/>
              <a:ea typeface="+mn-ea"/>
              <a:cs typeface="+mn-cs"/>
            </a:endParaRPr>
          </a:p>
        </p:txBody>
      </p:sp>
      <p:sp>
        <p:nvSpPr>
          <p:cNvPr id="5" name="Rectangle 4"/>
          <p:cNvSpPr/>
          <p:nvPr/>
        </p:nvSpPr>
        <p:spPr>
          <a:xfrm>
            <a:off x="2286000" y="2385060"/>
            <a:ext cx="6477000" cy="3939540"/>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Database included a high percentage of prison inmates and known sex offenders.</a:t>
            </a:r>
          </a:p>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Convicted criminals comprised a full 25% of  Kinsey’s male sample, compared to less than 1% of the total U.S. population</a:t>
            </a:r>
          </a:p>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Newsweek, (2/93) “Ideology, not sound science, has perpetuated a 1-in-10 myth.  In the nearly half century since Kinsey, no survey has come close to duplicating his findings.”</a:t>
            </a:r>
          </a:p>
        </p:txBody>
      </p:sp>
      <p:sp>
        <p:nvSpPr>
          <p:cNvPr id="6" name="Rectangle 5"/>
          <p:cNvSpPr/>
          <p:nvPr/>
        </p:nvSpPr>
        <p:spPr>
          <a:xfrm>
            <a:off x="0" y="838200"/>
            <a:ext cx="9144000"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C00000"/>
                </a:solidFill>
                <a:effectLst>
                  <a:outerShdw blurRad="50800" dist="39000" dir="5460000" algn="tl">
                    <a:srgbClr val="000000">
                      <a:alpha val="38000"/>
                    </a:srgbClr>
                  </a:outerShdw>
                </a:effectLst>
                <a:latin typeface="Britannic Bold" pitchFamily="34" charset="0"/>
              </a:rPr>
              <a:t>10% Figure – Based on 1948 FLAWED Kinsey Research Figures</a:t>
            </a:r>
            <a:endParaRPr lang="en-US" sz="36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133600" y="2133600"/>
            <a:ext cx="6705600" cy="4343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effectLst>
                <a:outerShdw blurRad="60007" dist="310007" dir="7680000" sy="30000" kx="1300200" algn="ctr" rotWithShape="0">
                  <a:prstClr val="black">
                    <a:alpha val="32000"/>
                  </a:prstClr>
                </a:outerShdw>
              </a:effectLst>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23</a:t>
            </a:fld>
            <a:endParaRPr lang="en-US" sz="1400" kern="1200">
              <a:solidFill>
                <a:srgbClr val="000000"/>
              </a:solidFill>
              <a:latin typeface="Arial" pitchFamily="34" charset="0"/>
              <a:ea typeface="+mn-ea"/>
              <a:cs typeface="+mn-cs"/>
            </a:endParaRPr>
          </a:p>
        </p:txBody>
      </p:sp>
      <p:sp>
        <p:nvSpPr>
          <p:cNvPr id="5" name="Rectangle 4"/>
          <p:cNvSpPr/>
          <p:nvPr/>
        </p:nvSpPr>
        <p:spPr>
          <a:xfrm>
            <a:off x="2286000" y="2385060"/>
            <a:ext cx="6477000" cy="3939540"/>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Men aged 20-39, 1.1% exclusively homosexual in past 10 years (Alan </a:t>
            </a:r>
            <a:r>
              <a:rPr lang="en-US" sz="2400" dirty="0" err="1" smtClean="0">
                <a:solidFill>
                  <a:srgbClr val="000000"/>
                </a:solidFill>
                <a:effectLst>
                  <a:outerShdw blurRad="60007" dist="310007" dir="7680000" sy="30000" kx="1300200" algn="ctr" rotWithShape="0">
                    <a:prstClr val="black">
                      <a:alpha val="32000"/>
                    </a:prstClr>
                  </a:outerShdw>
                </a:effectLst>
                <a:latin typeface="Book Antiqua" pitchFamily="18" charset="0"/>
              </a:rPr>
              <a:t>Guttmacher</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sponsored study)</a:t>
            </a:r>
          </a:p>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Less than 3% admit to being gay.  (1992 NY Times post election poll)</a:t>
            </a:r>
          </a:p>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Other figures:  &lt;2% (Bell/Weinberg, 1970) 3.1% (Cameron/Ross, 1975-1978) 2% (Catania/NABS, 1992) 1.1% (Billy/Battelle, 1993); Gay/Lesbian Couples, &lt;1% (Census)</a:t>
            </a:r>
          </a:p>
        </p:txBody>
      </p:sp>
      <p:sp>
        <p:nvSpPr>
          <p:cNvPr id="6" name="Rectangle 5"/>
          <p:cNvSpPr/>
          <p:nvPr/>
        </p:nvSpPr>
        <p:spPr>
          <a:xfrm>
            <a:off x="0" y="838200"/>
            <a:ext cx="9144000"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C00000"/>
                </a:solidFill>
                <a:effectLst>
                  <a:outerShdw blurRad="50800" dist="39000" dir="5460000" algn="tl">
                    <a:srgbClr val="000000">
                      <a:alpha val="38000"/>
                    </a:srgbClr>
                  </a:outerShdw>
                </a:effectLst>
                <a:latin typeface="Britannic Bold" pitchFamily="34" charset="0"/>
              </a:rPr>
              <a:t>10% Figure – Based on 1948 FLAWED Kinsey Research Figures</a:t>
            </a:r>
            <a:endParaRPr lang="en-US" sz="36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133600" y="2133600"/>
            <a:ext cx="6705600" cy="4343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effectLst>
                <a:outerShdw blurRad="60007" dist="310007" dir="7680000" sy="30000" kx="1300200" algn="ctr" rotWithShape="0">
                  <a:prstClr val="black">
                    <a:alpha val="32000"/>
                  </a:prstClr>
                </a:outerShdw>
              </a:effectLst>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24</a:t>
            </a:fld>
            <a:endParaRPr lang="en-US" sz="1400" kern="1200">
              <a:solidFill>
                <a:srgbClr val="000000"/>
              </a:solidFill>
              <a:latin typeface="Arial" pitchFamily="34" charset="0"/>
              <a:ea typeface="+mn-ea"/>
              <a:cs typeface="+mn-cs"/>
            </a:endParaRPr>
          </a:p>
        </p:txBody>
      </p:sp>
      <p:sp>
        <p:nvSpPr>
          <p:cNvPr id="5" name="Rectangle 4"/>
          <p:cNvSpPr/>
          <p:nvPr/>
        </p:nvSpPr>
        <p:spPr>
          <a:xfrm>
            <a:off x="2286000" y="2286000"/>
            <a:ext cx="6477000" cy="3862596"/>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“The most widely accepted study of sexual practices in the United States is the National Health and Social Life Survey (NHSLS).  </a:t>
            </a:r>
          </a:p>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The NHSLS found that 2.8% of the male, and 1.4% of the female, population identify themselves as gay, lesbian, or bisexual… This amounts to nearly 4 million openly gay men and 2 million who identify as lesbian.” </a:t>
            </a:r>
          </a:p>
        </p:txBody>
      </p:sp>
      <p:sp>
        <p:nvSpPr>
          <p:cNvPr id="6" name="Rectangle 5"/>
          <p:cNvSpPr/>
          <p:nvPr/>
        </p:nvSpPr>
        <p:spPr>
          <a:xfrm>
            <a:off x="0" y="838200"/>
            <a:ext cx="9144000"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C00000"/>
                </a:solidFill>
                <a:effectLst>
                  <a:outerShdw blurRad="50800" dist="39000" dir="5460000" algn="tl">
                    <a:srgbClr val="000000">
                      <a:alpha val="38000"/>
                    </a:srgbClr>
                  </a:outerShdw>
                </a:effectLst>
                <a:latin typeface="Britannic Bold" pitchFamily="34" charset="0"/>
              </a:rPr>
              <a:t>10% Figure – Based on 1948 FLAWED Kinsey Research Figures</a:t>
            </a:r>
            <a:endParaRPr lang="en-US" sz="36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
        <p:nvSpPr>
          <p:cNvPr id="14" name="Rectangle 13"/>
          <p:cNvSpPr/>
          <p:nvPr/>
        </p:nvSpPr>
        <p:spPr>
          <a:xfrm>
            <a:off x="3962400" y="5791200"/>
            <a:ext cx="5181600" cy="646331"/>
          </a:xfrm>
          <a:prstGeom prst="rect">
            <a:avLst/>
          </a:prstGeom>
        </p:spPr>
        <p:txBody>
          <a:bodyPr wrap="square">
            <a:spAutoFit/>
          </a:bodyPr>
          <a:lstStyle/>
          <a:p>
            <a:pPr algn="ctr"/>
            <a:r>
              <a:rPr lang="en-US" dirty="0" smtClean="0">
                <a:solidFill>
                  <a:srgbClr val="000000"/>
                </a:solidFill>
              </a:rPr>
              <a:t>(Friend of the Court brief, 31 homosexual and pro-homosexual groups.  Lawrence VS Texas)</a:t>
            </a:r>
            <a:endParaRPr lang="en-US" dirty="0">
              <a:solidFill>
                <a:srgbClr val="0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133600" y="1752600"/>
            <a:ext cx="6705600" cy="4724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effectLst>
                <a:outerShdw blurRad="60007" dist="310007" dir="7680000" sy="30000" kx="1300200" algn="ctr" rotWithShape="0">
                  <a:prstClr val="black">
                    <a:alpha val="32000"/>
                  </a:prstClr>
                </a:outerShdw>
              </a:effectLst>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25</a:t>
            </a:fld>
            <a:endParaRPr lang="en-US" sz="1400" kern="1200">
              <a:solidFill>
                <a:srgbClr val="000000"/>
              </a:solidFill>
              <a:latin typeface="Arial" pitchFamily="34" charset="0"/>
              <a:ea typeface="+mn-ea"/>
              <a:cs typeface="+mn-cs"/>
            </a:endParaRPr>
          </a:p>
        </p:txBody>
      </p:sp>
      <p:sp>
        <p:nvSpPr>
          <p:cNvPr id="5" name="Rectangle 4"/>
          <p:cNvSpPr/>
          <p:nvPr/>
        </p:nvSpPr>
        <p:spPr>
          <a:xfrm>
            <a:off x="2286000" y="1981200"/>
            <a:ext cx="6477000" cy="4308872"/>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60% of Americans think homosexual relations between consenting adults should be legal (up from 43% in 1977, 47% in 1989 and 54% in 2001)</a:t>
            </a:r>
          </a:p>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88% of Americans believe gays should receive “equal opportunity” provisions in the workplace, just like other “minorities”.  (up from 80% in 2001)</a:t>
            </a:r>
          </a:p>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Concerning marriage, 48% for and 52% against - granting gays the privileges and rights of marriage.</a:t>
            </a:r>
          </a:p>
        </p:txBody>
      </p:sp>
      <p:sp>
        <p:nvSpPr>
          <p:cNvPr id="6" name="Rectangle 5"/>
          <p:cNvSpPr/>
          <p:nvPr/>
        </p:nvSpPr>
        <p:spPr>
          <a:xfrm>
            <a:off x="0" y="8382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outerShdw blurRad="50800" dist="39000" dir="5460000" algn="tl">
                    <a:srgbClr val="000000">
                      <a:alpha val="38000"/>
                    </a:srgbClr>
                  </a:outerShdw>
                </a:effectLst>
                <a:latin typeface="Britannic Bold" pitchFamily="34" charset="0"/>
              </a:rPr>
              <a:t>Where Americans Stand</a:t>
            </a:r>
            <a:endParaRPr lang="en-US" sz="44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133600" y="1752600"/>
            <a:ext cx="6705600" cy="4724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effectLst>
                <a:outerShdw blurRad="60007" dist="310007" dir="7680000" sy="30000" kx="1300200" algn="ctr" rotWithShape="0">
                  <a:prstClr val="black">
                    <a:alpha val="32000"/>
                  </a:prstClr>
                </a:outerShdw>
              </a:effectLst>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26</a:t>
            </a:fld>
            <a:endParaRPr lang="en-US" sz="1400" kern="1200">
              <a:solidFill>
                <a:srgbClr val="000000"/>
              </a:solidFill>
              <a:latin typeface="Arial" pitchFamily="34" charset="0"/>
              <a:ea typeface="+mn-ea"/>
              <a:cs typeface="+mn-cs"/>
            </a:endParaRPr>
          </a:p>
        </p:txBody>
      </p:sp>
      <p:sp>
        <p:nvSpPr>
          <p:cNvPr id="5" name="Rectangle 4"/>
          <p:cNvSpPr/>
          <p:nvPr/>
        </p:nvSpPr>
        <p:spPr>
          <a:xfrm>
            <a:off x="2286000" y="1981200"/>
            <a:ext cx="6477000" cy="4601260"/>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The federal government of the United States does not recognize same-sex marriage, and is prohibited from doing so by the Defense of Marriage Act. </a:t>
            </a:r>
          </a:p>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Same-sex marriage is currently legal in three states: </a:t>
            </a:r>
            <a:r>
              <a:rPr lang="en-US" sz="2400" u="sng" dirty="0" smtClean="0">
                <a:solidFill>
                  <a:srgbClr val="000000"/>
                </a:solidFill>
                <a:effectLst>
                  <a:outerShdw blurRad="60007" dist="310007" dir="7680000" sy="30000" kx="1300200" algn="ctr" rotWithShape="0">
                    <a:prstClr val="black">
                      <a:alpha val="32000"/>
                    </a:prstClr>
                  </a:outerShdw>
                </a:effectLst>
                <a:latin typeface="Book Antiqua" pitchFamily="18" charset="0"/>
              </a:rPr>
              <a:t>Massachusetts</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a:t>
            </a:r>
            <a:r>
              <a:rPr lang="en-US" sz="2400" u="sng" dirty="0" smtClean="0">
                <a:solidFill>
                  <a:srgbClr val="000000"/>
                </a:solidFill>
                <a:effectLst>
                  <a:outerShdw blurRad="60007" dist="310007" dir="7680000" sy="30000" kx="1300200" algn="ctr" rotWithShape="0">
                    <a:prstClr val="black">
                      <a:alpha val="32000"/>
                    </a:prstClr>
                  </a:outerShdw>
                </a:effectLst>
                <a:latin typeface="Book Antiqua" pitchFamily="18" charset="0"/>
              </a:rPr>
              <a:t>Connecticut</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and </a:t>
            </a:r>
            <a:r>
              <a:rPr lang="en-US" sz="2400" u="sng" dirty="0" smtClean="0">
                <a:solidFill>
                  <a:srgbClr val="000000"/>
                </a:solidFill>
                <a:effectLst>
                  <a:outerShdw blurRad="60007" dist="310007" dir="7680000" sy="30000" kx="1300200" algn="ctr" rotWithShape="0">
                    <a:prstClr val="black">
                      <a:alpha val="32000"/>
                    </a:prstClr>
                  </a:outerShdw>
                </a:effectLst>
                <a:latin typeface="Book Antiqua" pitchFamily="18" charset="0"/>
              </a:rPr>
              <a:t>Iowa</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and will be legal in </a:t>
            </a:r>
            <a:r>
              <a:rPr lang="en-US" sz="2400" u="sng" dirty="0" smtClean="0">
                <a:solidFill>
                  <a:srgbClr val="000000"/>
                </a:solidFill>
                <a:effectLst>
                  <a:outerShdw blurRad="60007" dist="310007" dir="7680000" sy="30000" kx="1300200" algn="ctr" rotWithShape="0">
                    <a:prstClr val="black">
                      <a:alpha val="32000"/>
                    </a:prstClr>
                  </a:outerShdw>
                </a:effectLst>
                <a:latin typeface="Book Antiqua" pitchFamily="18" charset="0"/>
              </a:rPr>
              <a:t>Vermont</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on September 1, 2009, and in </a:t>
            </a:r>
            <a:r>
              <a:rPr lang="en-US" sz="2400" u="sng" dirty="0" smtClean="0">
                <a:solidFill>
                  <a:srgbClr val="000000"/>
                </a:solidFill>
                <a:effectLst>
                  <a:outerShdw blurRad="60007" dist="310007" dir="7680000" sy="30000" kx="1300200" algn="ctr" rotWithShape="0">
                    <a:prstClr val="black">
                      <a:alpha val="32000"/>
                    </a:prstClr>
                  </a:outerShdw>
                </a:effectLst>
                <a:latin typeface="Book Antiqua" pitchFamily="18" charset="0"/>
              </a:rPr>
              <a:t>Maine</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on September 14, 2009. Maine was the most recent state to allow same-sex marriage and the second state, after Vermont, to do so through legislative means.</a:t>
            </a:r>
          </a:p>
        </p:txBody>
      </p:sp>
      <p:sp>
        <p:nvSpPr>
          <p:cNvPr id="6" name="Rectangle 5"/>
          <p:cNvSpPr/>
          <p:nvPr/>
        </p:nvSpPr>
        <p:spPr>
          <a:xfrm>
            <a:off x="0" y="8382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outerShdw blurRad="50800" dist="39000" dir="5460000" algn="tl">
                    <a:srgbClr val="000000">
                      <a:alpha val="38000"/>
                    </a:srgbClr>
                  </a:outerShdw>
                </a:effectLst>
                <a:latin typeface="Britannic Bold" pitchFamily="34" charset="0"/>
              </a:rPr>
              <a:t>Where Americans Stand</a:t>
            </a:r>
            <a:endParaRPr lang="en-US" sz="44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xfrm>
            <a:off x="609600" y="762000"/>
            <a:ext cx="8534400" cy="1066800"/>
          </a:xfrm>
        </p:spPr>
        <p:txBody>
          <a:bodyPr/>
          <a:lstStyle/>
          <a:p>
            <a:pPr eaLnBrk="1" hangingPunct="1">
              <a:lnSpc>
                <a:spcPct val="90000"/>
              </a:lnSpc>
            </a:pPr>
            <a:r>
              <a:rPr lang="en-US" sz="3800" smtClean="0"/>
              <a:t>“Do you believe homosexual </a:t>
            </a:r>
            <a:br>
              <a:rPr lang="en-US" sz="3800" smtClean="0"/>
            </a:br>
            <a:r>
              <a:rPr lang="en-US" sz="3800" smtClean="0"/>
              <a:t>behavior is a sin?”</a:t>
            </a:r>
          </a:p>
        </p:txBody>
      </p:sp>
      <p:graphicFrame>
        <p:nvGraphicFramePr>
          <p:cNvPr id="1026" name="Object 4"/>
          <p:cNvGraphicFramePr>
            <a:graphicFrameLocks noChangeAspect="1"/>
          </p:cNvGraphicFramePr>
          <p:nvPr>
            <p:ph idx="1"/>
          </p:nvPr>
        </p:nvGraphicFramePr>
        <p:xfrm>
          <a:off x="717550" y="2209800"/>
          <a:ext cx="8202613" cy="4306888"/>
        </p:xfrm>
        <a:graphic>
          <a:graphicData uri="http://schemas.openxmlformats.org/presentationml/2006/ole">
            <p:oleObj spid="_x0000_s50178" name="Chart" r:id="rId4" imgW="8724900" imgH="4581449" progId="MSGraph.Chart.8">
              <p:embed followColorScheme="full"/>
            </p:oleObj>
          </a:graphicData>
        </a:graphic>
      </p:graphicFrame>
      <p:sp>
        <p:nvSpPr>
          <p:cNvPr id="1028" name="Text Box 7"/>
          <p:cNvSpPr txBox="1">
            <a:spLocks noChangeArrowheads="1"/>
          </p:cNvSpPr>
          <p:nvPr/>
        </p:nvSpPr>
        <p:spPr bwMode="auto">
          <a:xfrm>
            <a:off x="3124200" y="1828800"/>
            <a:ext cx="3581400" cy="406400"/>
          </a:xfrm>
          <a:prstGeom prst="rect">
            <a:avLst/>
          </a:prstGeom>
          <a:solidFill>
            <a:schemeClr val="bg2"/>
          </a:solidFill>
          <a:ln w="9525">
            <a:solidFill>
              <a:schemeClr val="tx1"/>
            </a:solidFill>
            <a:miter lim="800000"/>
            <a:headEnd/>
            <a:tailEnd/>
          </a:ln>
        </p:spPr>
        <p:txBody>
          <a:bodyPr>
            <a:spAutoFit/>
          </a:bodyPr>
          <a:lstStyle/>
          <a:p>
            <a:pPr algn="ctr" rtl="0" fontAlgn="base">
              <a:spcBef>
                <a:spcPct val="50000"/>
              </a:spcBef>
              <a:spcAft>
                <a:spcPct val="0"/>
              </a:spcAft>
            </a:pPr>
            <a:r>
              <a:rPr lang="en-US" sz="2000" kern="1200">
                <a:solidFill>
                  <a:srgbClr val="FFFFFF"/>
                </a:solidFill>
                <a:latin typeface="Calibri" pitchFamily="34" charset="0"/>
                <a:ea typeface="+mn-ea"/>
                <a:cs typeface="+mn-cs"/>
              </a:rPr>
              <a:t>Beliefs by Religious Affiliation</a:t>
            </a:r>
          </a:p>
        </p:txBody>
      </p:sp>
      <p:grpSp>
        <p:nvGrpSpPr>
          <p:cNvPr id="2" name="Group 15"/>
          <p:cNvGrpSpPr>
            <a:grpSpLocks/>
          </p:cNvGrpSpPr>
          <p:nvPr/>
        </p:nvGrpSpPr>
        <p:grpSpPr bwMode="auto">
          <a:xfrm>
            <a:off x="6781800" y="3179763"/>
            <a:ext cx="2286000" cy="2154237"/>
            <a:chOff x="4128" y="2003"/>
            <a:chExt cx="1440" cy="1357"/>
          </a:xfrm>
        </p:grpSpPr>
        <p:grpSp>
          <p:nvGrpSpPr>
            <p:cNvPr id="3" name="Group 13"/>
            <p:cNvGrpSpPr>
              <a:grpSpLocks/>
            </p:cNvGrpSpPr>
            <p:nvPr/>
          </p:nvGrpSpPr>
          <p:grpSpPr bwMode="auto">
            <a:xfrm>
              <a:off x="4224" y="2003"/>
              <a:ext cx="1344" cy="1357"/>
              <a:chOff x="4224" y="1030"/>
              <a:chExt cx="1344" cy="1357"/>
            </a:xfrm>
          </p:grpSpPr>
          <p:sp>
            <p:nvSpPr>
              <p:cNvPr id="1034" name="Text Box 8"/>
              <p:cNvSpPr txBox="1">
                <a:spLocks noChangeArrowheads="1"/>
              </p:cNvSpPr>
              <p:nvPr/>
            </p:nvSpPr>
            <p:spPr bwMode="auto">
              <a:xfrm>
                <a:off x="4320" y="1030"/>
                <a:ext cx="1248" cy="1357"/>
              </a:xfrm>
              <a:prstGeom prst="rect">
                <a:avLst/>
              </a:prstGeom>
              <a:noFill/>
              <a:ln w="9525">
                <a:noFill/>
                <a:miter lim="800000"/>
                <a:headEnd/>
                <a:tailEnd/>
              </a:ln>
            </p:spPr>
            <p:txBody>
              <a:bodyPr>
                <a:spAutoFit/>
              </a:bodyPr>
              <a:lstStyle/>
              <a:p>
                <a:pPr algn="l" rtl="0" fontAlgn="base">
                  <a:spcBef>
                    <a:spcPct val="50000"/>
                  </a:spcBef>
                  <a:spcAft>
                    <a:spcPct val="0"/>
                  </a:spcAft>
                </a:pPr>
                <a:r>
                  <a:rPr lang="en-US" b="1" kern="1200">
                    <a:solidFill>
                      <a:srgbClr val="FFFFFF"/>
                    </a:solidFill>
                    <a:latin typeface="Calibri" pitchFamily="34" charset="0"/>
                    <a:ea typeface="+mn-ea"/>
                    <a:cs typeface="+mn-cs"/>
                  </a:rPr>
                  <a:t>All Americans</a:t>
                </a:r>
              </a:p>
              <a:p>
                <a:pPr algn="l" rtl="0" fontAlgn="base">
                  <a:spcBef>
                    <a:spcPct val="50000"/>
                  </a:spcBef>
                  <a:spcAft>
                    <a:spcPct val="0"/>
                  </a:spcAft>
                </a:pPr>
                <a:r>
                  <a:rPr lang="en-US" b="1" kern="1200">
                    <a:solidFill>
                      <a:srgbClr val="FFFFFF"/>
                    </a:solidFill>
                    <a:latin typeface="Calibri" pitchFamily="34" charset="0"/>
                    <a:ea typeface="+mn-ea"/>
                    <a:cs typeface="+mn-cs"/>
                  </a:rPr>
                  <a:t>Catholic</a:t>
                </a:r>
              </a:p>
              <a:p>
                <a:pPr algn="l" rtl="0" fontAlgn="base">
                  <a:spcBef>
                    <a:spcPct val="50000"/>
                  </a:spcBef>
                  <a:spcAft>
                    <a:spcPct val="0"/>
                  </a:spcAft>
                </a:pPr>
                <a:r>
                  <a:rPr lang="en-US" b="1" kern="1200">
                    <a:solidFill>
                      <a:srgbClr val="FFFFFF"/>
                    </a:solidFill>
                    <a:latin typeface="Calibri" pitchFamily="34" charset="0"/>
                    <a:ea typeface="+mn-ea"/>
                    <a:cs typeface="+mn-cs"/>
                  </a:rPr>
                  <a:t>Protestant</a:t>
                </a:r>
              </a:p>
              <a:p>
                <a:pPr algn="l" rtl="0" fontAlgn="base">
                  <a:spcBef>
                    <a:spcPct val="50000"/>
                  </a:spcBef>
                  <a:spcAft>
                    <a:spcPct val="0"/>
                  </a:spcAft>
                </a:pPr>
                <a:r>
                  <a:rPr lang="en-US" b="1" kern="1200">
                    <a:solidFill>
                      <a:srgbClr val="FFFFFF"/>
                    </a:solidFill>
                    <a:latin typeface="Calibri" pitchFamily="34" charset="0"/>
                    <a:ea typeface="+mn-ea"/>
                    <a:cs typeface="+mn-cs"/>
                  </a:rPr>
                  <a:t>Born Again, Evangelical, or Fundamentalist*</a:t>
                </a:r>
              </a:p>
            </p:txBody>
          </p:sp>
          <p:sp>
            <p:nvSpPr>
              <p:cNvPr id="1035" name="Rectangle 9"/>
              <p:cNvSpPr>
                <a:spLocks noChangeArrowheads="1"/>
              </p:cNvSpPr>
              <p:nvPr/>
            </p:nvSpPr>
            <p:spPr bwMode="auto">
              <a:xfrm>
                <a:off x="4224" y="1104"/>
                <a:ext cx="96" cy="96"/>
              </a:xfrm>
              <a:prstGeom prst="rect">
                <a:avLst/>
              </a:prstGeom>
              <a:solidFill>
                <a:schemeClr val="accent1"/>
              </a:solidFill>
              <a:ln w="9525">
                <a:solidFill>
                  <a:schemeClr val="tx1"/>
                </a:solidFill>
                <a:miter lim="800000"/>
                <a:headEnd/>
                <a:tailEnd/>
              </a:ln>
            </p:spPr>
            <p:txBody>
              <a:bodyPr wrap="none" anchor="ctr"/>
              <a:lstStyle/>
              <a:p>
                <a:pPr algn="l" rtl="0" fontAlgn="base">
                  <a:spcBef>
                    <a:spcPct val="0"/>
                  </a:spcBef>
                  <a:spcAft>
                    <a:spcPct val="0"/>
                  </a:spcAft>
                </a:pPr>
                <a:endParaRPr lang="en-US" kern="1200">
                  <a:solidFill>
                    <a:srgbClr val="FFFFFF"/>
                  </a:solidFill>
                  <a:latin typeface="Arial" charset="0"/>
                  <a:ea typeface="+mn-ea"/>
                  <a:cs typeface="+mn-cs"/>
                </a:endParaRPr>
              </a:p>
            </p:txBody>
          </p:sp>
          <p:sp>
            <p:nvSpPr>
              <p:cNvPr id="1036" name="Rectangle 10"/>
              <p:cNvSpPr>
                <a:spLocks noChangeArrowheads="1"/>
              </p:cNvSpPr>
              <p:nvPr/>
            </p:nvSpPr>
            <p:spPr bwMode="auto">
              <a:xfrm>
                <a:off x="4224" y="1353"/>
                <a:ext cx="96" cy="96"/>
              </a:xfrm>
              <a:prstGeom prst="rect">
                <a:avLst/>
              </a:prstGeom>
              <a:solidFill>
                <a:srgbClr val="003366"/>
              </a:solidFill>
              <a:ln w="9525">
                <a:solidFill>
                  <a:schemeClr val="tx1"/>
                </a:solidFill>
                <a:miter lim="800000"/>
                <a:headEnd/>
                <a:tailEnd/>
              </a:ln>
            </p:spPr>
            <p:txBody>
              <a:bodyPr wrap="none" anchor="ctr"/>
              <a:lstStyle/>
              <a:p>
                <a:pPr algn="l" rtl="0" fontAlgn="base">
                  <a:spcBef>
                    <a:spcPct val="0"/>
                  </a:spcBef>
                  <a:spcAft>
                    <a:spcPct val="0"/>
                  </a:spcAft>
                </a:pPr>
                <a:endParaRPr lang="en-US" kern="1200">
                  <a:solidFill>
                    <a:srgbClr val="FFFFFF"/>
                  </a:solidFill>
                  <a:latin typeface="Arial" charset="0"/>
                  <a:ea typeface="+mn-ea"/>
                  <a:cs typeface="+mn-cs"/>
                </a:endParaRPr>
              </a:p>
            </p:txBody>
          </p:sp>
          <p:sp>
            <p:nvSpPr>
              <p:cNvPr id="1037" name="Rectangle 11"/>
              <p:cNvSpPr>
                <a:spLocks noChangeArrowheads="1"/>
              </p:cNvSpPr>
              <p:nvPr/>
            </p:nvSpPr>
            <p:spPr bwMode="auto">
              <a:xfrm>
                <a:off x="4224" y="1632"/>
                <a:ext cx="96" cy="96"/>
              </a:xfrm>
              <a:prstGeom prst="rect">
                <a:avLst/>
              </a:prstGeom>
              <a:solidFill>
                <a:schemeClr val="bg2"/>
              </a:solidFill>
              <a:ln w="9525">
                <a:solidFill>
                  <a:schemeClr val="tx1"/>
                </a:solidFill>
                <a:miter lim="800000"/>
                <a:headEnd/>
                <a:tailEnd/>
              </a:ln>
            </p:spPr>
            <p:txBody>
              <a:bodyPr wrap="none" anchor="ctr"/>
              <a:lstStyle/>
              <a:p>
                <a:pPr algn="l" rtl="0" fontAlgn="base">
                  <a:spcBef>
                    <a:spcPct val="0"/>
                  </a:spcBef>
                  <a:spcAft>
                    <a:spcPct val="0"/>
                  </a:spcAft>
                </a:pPr>
                <a:endParaRPr lang="en-US" kern="1200">
                  <a:solidFill>
                    <a:srgbClr val="FFFFFF"/>
                  </a:solidFill>
                  <a:latin typeface="Arial" charset="0"/>
                  <a:ea typeface="+mn-ea"/>
                  <a:cs typeface="+mn-cs"/>
                </a:endParaRPr>
              </a:p>
            </p:txBody>
          </p:sp>
          <p:sp>
            <p:nvSpPr>
              <p:cNvPr id="1038" name="Rectangle 12"/>
              <p:cNvSpPr>
                <a:spLocks noChangeArrowheads="1"/>
              </p:cNvSpPr>
              <p:nvPr/>
            </p:nvSpPr>
            <p:spPr bwMode="auto">
              <a:xfrm>
                <a:off x="4224" y="1888"/>
                <a:ext cx="96" cy="96"/>
              </a:xfrm>
              <a:prstGeom prst="rect">
                <a:avLst/>
              </a:prstGeom>
              <a:solidFill>
                <a:schemeClr val="accent2"/>
              </a:solidFill>
              <a:ln w="9525">
                <a:solidFill>
                  <a:schemeClr val="tx1"/>
                </a:solidFill>
                <a:miter lim="800000"/>
                <a:headEnd/>
                <a:tailEnd/>
              </a:ln>
            </p:spPr>
            <p:txBody>
              <a:bodyPr wrap="none" anchor="ctr"/>
              <a:lstStyle/>
              <a:p>
                <a:pPr algn="l" rtl="0" fontAlgn="base">
                  <a:spcBef>
                    <a:spcPct val="0"/>
                  </a:spcBef>
                  <a:spcAft>
                    <a:spcPct val="0"/>
                  </a:spcAft>
                </a:pPr>
                <a:endParaRPr lang="en-US" kern="1200">
                  <a:solidFill>
                    <a:srgbClr val="FFFFFF"/>
                  </a:solidFill>
                  <a:latin typeface="Arial" charset="0"/>
                  <a:ea typeface="+mn-ea"/>
                  <a:cs typeface="+mn-cs"/>
                </a:endParaRPr>
              </a:p>
            </p:txBody>
          </p:sp>
        </p:grpSp>
        <p:sp>
          <p:nvSpPr>
            <p:cNvPr id="1033" name="Rectangle 14"/>
            <p:cNvSpPr>
              <a:spLocks noChangeArrowheads="1"/>
            </p:cNvSpPr>
            <p:nvPr/>
          </p:nvSpPr>
          <p:spPr bwMode="auto">
            <a:xfrm>
              <a:off x="4128" y="2016"/>
              <a:ext cx="1344" cy="1344"/>
            </a:xfrm>
            <a:prstGeom prst="rect">
              <a:avLst/>
            </a:prstGeom>
            <a:noFill/>
            <a:ln w="9525">
              <a:solidFill>
                <a:schemeClr val="tx1"/>
              </a:solidFill>
              <a:miter lim="800000"/>
              <a:headEnd/>
              <a:tailEnd/>
            </a:ln>
          </p:spPr>
          <p:txBody>
            <a:bodyPr wrap="none" anchor="ctr"/>
            <a:lstStyle/>
            <a:p>
              <a:pPr algn="l" rtl="0" fontAlgn="base">
                <a:spcBef>
                  <a:spcPct val="0"/>
                </a:spcBef>
                <a:spcAft>
                  <a:spcPct val="0"/>
                </a:spcAft>
              </a:pPr>
              <a:endParaRPr lang="en-US" kern="1200">
                <a:solidFill>
                  <a:srgbClr val="FFFFFF"/>
                </a:solidFill>
                <a:latin typeface="Arial" charset="0"/>
                <a:ea typeface="+mn-ea"/>
                <a:cs typeface="+mn-cs"/>
              </a:endParaRPr>
            </a:p>
          </p:txBody>
        </p:sp>
      </p:grpSp>
      <p:sp>
        <p:nvSpPr>
          <p:cNvPr id="1030" name="Text Box 16"/>
          <p:cNvSpPr txBox="1">
            <a:spLocks noChangeArrowheads="1"/>
          </p:cNvSpPr>
          <p:nvPr/>
        </p:nvSpPr>
        <p:spPr bwMode="auto">
          <a:xfrm>
            <a:off x="6934200" y="5334000"/>
            <a:ext cx="2209800" cy="244475"/>
          </a:xfrm>
          <a:prstGeom prst="rect">
            <a:avLst/>
          </a:prstGeom>
          <a:noFill/>
          <a:ln w="9525">
            <a:noFill/>
            <a:miter lim="800000"/>
            <a:headEnd/>
            <a:tailEnd/>
          </a:ln>
        </p:spPr>
        <p:txBody>
          <a:bodyPr>
            <a:spAutoFit/>
          </a:bodyPr>
          <a:lstStyle/>
          <a:p>
            <a:pPr algn="l" rtl="0" fontAlgn="base">
              <a:spcBef>
                <a:spcPct val="50000"/>
              </a:spcBef>
              <a:spcAft>
                <a:spcPct val="0"/>
              </a:spcAft>
            </a:pPr>
            <a:r>
              <a:rPr lang="en-US" sz="1000" kern="1200">
                <a:solidFill>
                  <a:srgbClr val="FFFFFF"/>
                </a:solidFill>
                <a:latin typeface="Calibri" pitchFamily="34" charset="0"/>
                <a:ea typeface="+mn-ea"/>
                <a:cs typeface="+mn-cs"/>
              </a:rPr>
              <a:t>*Self-identified subset of Protestants</a:t>
            </a:r>
          </a:p>
        </p:txBody>
      </p:sp>
      <p:sp>
        <p:nvSpPr>
          <p:cNvPr id="1031" name="Text Box 17"/>
          <p:cNvSpPr txBox="1">
            <a:spLocks noChangeArrowheads="1"/>
          </p:cNvSpPr>
          <p:nvPr/>
        </p:nvSpPr>
        <p:spPr bwMode="auto">
          <a:xfrm>
            <a:off x="685800" y="6124575"/>
            <a:ext cx="6934200" cy="581025"/>
          </a:xfrm>
          <a:prstGeom prst="rect">
            <a:avLst/>
          </a:prstGeom>
          <a:noFill/>
          <a:ln w="9525">
            <a:noFill/>
            <a:miter lim="800000"/>
            <a:headEnd/>
            <a:tailEnd/>
          </a:ln>
        </p:spPr>
        <p:txBody>
          <a:bodyPr>
            <a:spAutoFit/>
          </a:bodyPr>
          <a:lstStyle/>
          <a:p>
            <a:pPr algn="l" rtl="0" fontAlgn="base">
              <a:spcBef>
                <a:spcPct val="50000"/>
              </a:spcBef>
              <a:spcAft>
                <a:spcPct val="0"/>
              </a:spcAft>
            </a:pPr>
            <a:r>
              <a:rPr lang="en-US" sz="1600" kern="1200">
                <a:solidFill>
                  <a:srgbClr val="FFFFFF"/>
                </a:solidFill>
                <a:latin typeface="Arial" charset="0"/>
                <a:ea typeface="+mn-ea"/>
                <a:cs typeface="+mn-cs"/>
              </a:rPr>
              <a:t>Among those personally acquainted with someone who has same-sex attraction, 44% believe homosexual behavior is sin and 49% do not</a:t>
            </a:r>
          </a:p>
        </p:txBody>
      </p:sp>
      <p:sp>
        <p:nvSpPr>
          <p:cNvPr id="15" name="Rectangle 14"/>
          <p:cNvSpPr/>
          <p:nvPr/>
        </p:nvSpPr>
        <p:spPr>
          <a:xfrm>
            <a:off x="4495800" y="0"/>
            <a:ext cx="3048000" cy="523220"/>
          </a:xfrm>
          <a:prstGeom prst="rect">
            <a:avLst/>
          </a:prstGeom>
        </p:spPr>
        <p:txBody>
          <a:bodyPr wrap="square">
            <a:spAutoFit/>
          </a:bodyPr>
          <a:lstStyle/>
          <a:p>
            <a:r>
              <a:rPr lang="en-US" sz="2800" dirty="0" smtClean="0"/>
              <a:t>April 10-12, 2008 </a:t>
            </a:r>
            <a:endParaRPr lang="en-US" sz="2800"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133600" y="1752600"/>
            <a:ext cx="6705600" cy="4724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effectLst>
                <a:outerShdw blurRad="60007" dist="310007" dir="7680000" sy="30000" kx="1300200" algn="ctr" rotWithShape="0">
                  <a:prstClr val="black">
                    <a:alpha val="32000"/>
                  </a:prstClr>
                </a:outerShdw>
              </a:effectLst>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28</a:t>
            </a:fld>
            <a:endParaRPr lang="en-US" sz="1400" kern="1200">
              <a:solidFill>
                <a:srgbClr val="000000"/>
              </a:solidFill>
              <a:latin typeface="Arial" pitchFamily="34" charset="0"/>
              <a:ea typeface="+mn-ea"/>
              <a:cs typeface="+mn-cs"/>
            </a:endParaRPr>
          </a:p>
        </p:txBody>
      </p:sp>
      <p:sp>
        <p:nvSpPr>
          <p:cNvPr id="5" name="Rectangle 4"/>
          <p:cNvSpPr/>
          <p:nvPr/>
        </p:nvSpPr>
        <p:spPr>
          <a:xfrm>
            <a:off x="2286000" y="1981200"/>
            <a:ext cx="6477000" cy="4401205"/>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25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In 1977, 56% believed that homosexuality was caused by </a:t>
            </a:r>
            <a:r>
              <a:rPr lang="en-US" sz="25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"upbringing/environment” </a:t>
            </a:r>
            <a:r>
              <a:rPr lang="en-US" sz="25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to 13% believing that homosexuals were born that way. </a:t>
            </a:r>
          </a:p>
          <a:p>
            <a:pPr marL="457200" indent="-457200">
              <a:spcAft>
                <a:spcPts val="600"/>
              </a:spcAft>
              <a:buClr>
                <a:srgbClr val="C00000"/>
              </a:buClr>
              <a:buFont typeface="Wingdings 2" pitchFamily="18" charset="2"/>
              <a:buChar char="ö"/>
            </a:pPr>
            <a:r>
              <a:rPr lang="en-US" sz="25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Twenty-six years later, in 2003, the percentage of Americans accepting the genetic argument has more than doubled to 38%, while the percentage agreeing that homosexuality is environmentally caused has dropped to 44%. </a:t>
            </a:r>
          </a:p>
        </p:txBody>
      </p:sp>
      <p:sp>
        <p:nvSpPr>
          <p:cNvPr id="6" name="Rectangle 5"/>
          <p:cNvSpPr/>
          <p:nvPr/>
        </p:nvSpPr>
        <p:spPr>
          <a:xfrm>
            <a:off x="0" y="8382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outerShdw blurRad="50800" dist="39000" dir="5460000" algn="tl">
                    <a:srgbClr val="000000">
                      <a:alpha val="38000"/>
                    </a:srgbClr>
                  </a:outerShdw>
                </a:effectLst>
                <a:latin typeface="Britannic Bold" pitchFamily="34" charset="0"/>
              </a:rPr>
              <a:t>Nature or Nurture?</a:t>
            </a:r>
            <a:endParaRPr lang="en-US" sz="44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133600" y="1752600"/>
            <a:ext cx="6705600" cy="4724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effectLst>
                <a:outerShdw blurRad="60007" dist="310007" dir="7680000" sy="30000" kx="1300200" algn="ctr" rotWithShape="0">
                  <a:prstClr val="black">
                    <a:alpha val="32000"/>
                  </a:prstClr>
                </a:outerShdw>
              </a:effectLst>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29</a:t>
            </a:fld>
            <a:endParaRPr lang="en-US" sz="1400" kern="1200">
              <a:solidFill>
                <a:srgbClr val="000000"/>
              </a:solidFill>
              <a:latin typeface="Arial" pitchFamily="34" charset="0"/>
              <a:ea typeface="+mn-ea"/>
              <a:cs typeface="+mn-cs"/>
            </a:endParaRPr>
          </a:p>
        </p:txBody>
      </p:sp>
      <p:sp>
        <p:nvSpPr>
          <p:cNvPr id="6" name="Rectangle 5"/>
          <p:cNvSpPr/>
          <p:nvPr/>
        </p:nvSpPr>
        <p:spPr>
          <a:xfrm>
            <a:off x="0" y="8382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outerShdw blurRad="50800" dist="39000" dir="5460000" algn="tl">
                    <a:srgbClr val="000000">
                      <a:alpha val="38000"/>
                    </a:srgbClr>
                  </a:outerShdw>
                </a:effectLst>
                <a:latin typeface="Britannic Bold" pitchFamily="34" charset="0"/>
              </a:rPr>
              <a:t>Nature or Nurture?</a:t>
            </a:r>
            <a:endParaRPr lang="en-US" sz="44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
        <p:nvSpPr>
          <p:cNvPr id="13" name="Rectangle 12"/>
          <p:cNvSpPr/>
          <p:nvPr/>
        </p:nvSpPr>
        <p:spPr>
          <a:xfrm>
            <a:off x="2286000" y="1997839"/>
            <a:ext cx="6477000" cy="4124206"/>
          </a:xfrm>
          <a:prstGeom prst="rect">
            <a:avLst/>
          </a:prstGeom>
        </p:spPr>
        <p:txBody>
          <a:bodyPr wrap="square">
            <a:spAutoFit/>
          </a:bodyPr>
          <a:lstStyle/>
          <a:p>
            <a:pPr algn="ctr"/>
            <a:r>
              <a:rPr lang="en-US" sz="2800" dirty="0" smtClean="0">
                <a:solidFill>
                  <a:srgbClr val="000000"/>
                </a:solidFill>
                <a:latin typeface="Berlin Sans FB Demi" pitchFamily="34" charset="0"/>
              </a:rPr>
              <a:t>Dean </a:t>
            </a:r>
            <a:r>
              <a:rPr lang="en-US" sz="2800" dirty="0" err="1" smtClean="0">
                <a:solidFill>
                  <a:srgbClr val="000000"/>
                </a:solidFill>
                <a:latin typeface="Berlin Sans FB Demi" pitchFamily="34" charset="0"/>
              </a:rPr>
              <a:t>Hamer</a:t>
            </a:r>
            <a:r>
              <a:rPr lang="en-US" sz="2800" dirty="0" smtClean="0">
                <a:solidFill>
                  <a:srgbClr val="000000"/>
                </a:solidFill>
                <a:latin typeface="Berlin Sans FB Demi" pitchFamily="34" charset="0"/>
              </a:rPr>
              <a:t> – Gay Researcher</a:t>
            </a:r>
          </a:p>
          <a:p>
            <a:pPr algn="ctr"/>
            <a:r>
              <a:rPr lang="en-US" sz="2600" dirty="0" smtClean="0">
                <a:solidFill>
                  <a:srgbClr val="000000"/>
                </a:solidFill>
                <a:latin typeface="Book Antiqua" pitchFamily="18" charset="0"/>
              </a:rPr>
              <a:t>“We knew that genes were only part of the answer. We assumed the environment also played a role in sexual orientation, as it does in most, if not all behaviors.... Homosexuality is not purely genetic... environmental factors play a role. There is not a single master gene that makes people gay....I don't think we will ever be able to predict who will be gay.”</a:t>
            </a:r>
            <a:endParaRPr lang="en-US" sz="2600" dirty="0">
              <a:solidFill>
                <a:srgbClr val="000000"/>
              </a:solidFill>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819400" y="1600200"/>
            <a:ext cx="6019800" cy="48768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3</a:t>
            </a:fld>
            <a:endParaRPr lang="en-US" sz="1400" kern="1200">
              <a:solidFill>
                <a:srgbClr val="000000"/>
              </a:solidFill>
              <a:latin typeface="Arial" pitchFamily="34" charset="0"/>
              <a:ea typeface="+mn-ea"/>
              <a:cs typeface="+mn-cs"/>
            </a:endParaRPr>
          </a:p>
        </p:txBody>
      </p:sp>
      <p:sp>
        <p:nvSpPr>
          <p:cNvPr id="13" name="Rectangle 12"/>
          <p:cNvSpPr/>
          <p:nvPr/>
        </p:nvSpPr>
        <p:spPr>
          <a:xfrm>
            <a:off x="2895600" y="1828800"/>
            <a:ext cx="5943600" cy="4555093"/>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Society is doing homosexuals a disservice when it endorses and promotes homosexuality – </a:t>
            </a:r>
          </a:p>
          <a:p>
            <a:pPr marL="457200" indent="-457200">
              <a:spcAft>
                <a:spcPts val="600"/>
              </a:spcAft>
              <a:buClr>
                <a:srgbClr val="C00000"/>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It is encouraging people to engage in sinful and self-destructive behavior. </a:t>
            </a:r>
          </a:p>
          <a:p>
            <a:pPr marL="457200" indent="-457200">
              <a:spcAft>
                <a:spcPts val="600"/>
              </a:spcAft>
              <a:buClr>
                <a:srgbClr val="C00000"/>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Homosexuality is an issue of morality - but it is also a fundamental issue of public health. </a:t>
            </a:r>
            <a:endParaRPr lang="en-US" sz="2400" i="1" dirty="0">
              <a:solidFill>
                <a:srgbClr val="000000"/>
              </a:solidFill>
              <a:effectLst>
                <a:outerShdw blurRad="60007" dist="310007" dir="7680000" sy="30000" kx="1300200" algn="ctr" rotWithShape="0">
                  <a:prstClr val="black">
                    <a:alpha val="32000"/>
                  </a:prstClr>
                </a:outerShdw>
              </a:effectLst>
              <a:latin typeface="Book Antiqua" pitchFamily="18" charset="0"/>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133600" y="1752600"/>
            <a:ext cx="6705600" cy="4724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effectLst>
                <a:outerShdw blurRad="60007" dist="310007" dir="7680000" sy="30000" kx="1300200" algn="ctr" rotWithShape="0">
                  <a:prstClr val="black">
                    <a:alpha val="32000"/>
                  </a:prstClr>
                </a:outerShdw>
              </a:effectLst>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30</a:t>
            </a:fld>
            <a:endParaRPr lang="en-US" sz="1400" kern="1200">
              <a:solidFill>
                <a:srgbClr val="000000"/>
              </a:solidFill>
              <a:latin typeface="Arial" pitchFamily="34" charset="0"/>
              <a:ea typeface="+mn-ea"/>
              <a:cs typeface="+mn-cs"/>
            </a:endParaRPr>
          </a:p>
        </p:txBody>
      </p:sp>
      <p:sp>
        <p:nvSpPr>
          <p:cNvPr id="6" name="Rectangle 5"/>
          <p:cNvSpPr/>
          <p:nvPr/>
        </p:nvSpPr>
        <p:spPr>
          <a:xfrm>
            <a:off x="0" y="8382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outerShdw blurRad="50800" dist="39000" dir="5460000" algn="tl">
                    <a:srgbClr val="000000">
                      <a:alpha val="38000"/>
                    </a:srgbClr>
                  </a:outerShdw>
                </a:effectLst>
                <a:latin typeface="Britannic Bold" pitchFamily="34" charset="0"/>
              </a:rPr>
              <a:t>Nature or Nurture?</a:t>
            </a:r>
            <a:endParaRPr lang="en-US" sz="44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
        <p:nvSpPr>
          <p:cNvPr id="13" name="Rectangle 12"/>
          <p:cNvSpPr/>
          <p:nvPr/>
        </p:nvSpPr>
        <p:spPr>
          <a:xfrm>
            <a:off x="2286000" y="1997839"/>
            <a:ext cx="6477000" cy="4524315"/>
          </a:xfrm>
          <a:prstGeom prst="rect">
            <a:avLst/>
          </a:prstGeom>
        </p:spPr>
        <p:txBody>
          <a:bodyPr wrap="square">
            <a:spAutoFit/>
          </a:bodyPr>
          <a:lstStyle/>
          <a:p>
            <a:pPr algn="ctr"/>
            <a:r>
              <a:rPr lang="en-US" sz="2800" dirty="0" smtClean="0">
                <a:solidFill>
                  <a:srgbClr val="000000"/>
                </a:solidFill>
                <a:latin typeface="Berlin Sans FB Demi" pitchFamily="34" charset="0"/>
              </a:rPr>
              <a:t>Simon </a:t>
            </a:r>
            <a:r>
              <a:rPr lang="en-US" sz="2800" dirty="0" err="1" smtClean="0">
                <a:solidFill>
                  <a:srgbClr val="000000"/>
                </a:solidFill>
                <a:latin typeface="Berlin Sans FB Demi" pitchFamily="34" charset="0"/>
              </a:rPr>
              <a:t>LeVay</a:t>
            </a:r>
            <a:r>
              <a:rPr lang="en-US" sz="2800" dirty="0" smtClean="0">
                <a:solidFill>
                  <a:srgbClr val="000000"/>
                </a:solidFill>
                <a:latin typeface="Berlin Sans FB Demi" pitchFamily="34" charset="0"/>
              </a:rPr>
              <a:t> – </a:t>
            </a:r>
            <a:r>
              <a:rPr lang="en-US" sz="2000" dirty="0" smtClean="0">
                <a:solidFill>
                  <a:srgbClr val="000000"/>
                </a:solidFill>
                <a:latin typeface="Berlin Sans FB Demi" pitchFamily="34" charset="0"/>
              </a:rPr>
              <a:t>Hypothalamic Brain Differences</a:t>
            </a:r>
            <a:endParaRPr lang="en-US" sz="2800" dirty="0" smtClean="0">
              <a:solidFill>
                <a:srgbClr val="000000"/>
              </a:solidFill>
              <a:latin typeface="Berlin Sans FB Demi" pitchFamily="34" charset="0"/>
            </a:endParaRPr>
          </a:p>
          <a:p>
            <a:pPr algn="ctr"/>
            <a:r>
              <a:rPr lang="en-US" sz="2600" dirty="0" smtClean="0">
                <a:solidFill>
                  <a:srgbClr val="000000"/>
                </a:solidFill>
                <a:latin typeface="Book Antiqua" pitchFamily="18" charset="0"/>
              </a:rPr>
              <a:t>“It's important to stress what I didn't find. I did not prove that homosexuality is genetic, or find a genetic cause for being gay. I didn't show that gay men are born that way, the most common mistake people make in interpreting my work. Nor did I locate a gay center in the brain… Since I looked at adult brains, we don't know if the difference I found were there at birth, or if they appeared later."</a:t>
            </a:r>
            <a:endParaRPr lang="en-US" sz="2600" dirty="0">
              <a:solidFill>
                <a:srgbClr val="000000"/>
              </a:solidFill>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133600" y="1752600"/>
            <a:ext cx="6705600" cy="4724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effectLst>
                <a:outerShdw blurRad="60007" dist="310007" dir="7680000" sy="30000" kx="1300200" algn="ctr" rotWithShape="0">
                  <a:prstClr val="black">
                    <a:alpha val="32000"/>
                  </a:prstClr>
                </a:outerShdw>
              </a:effectLst>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31</a:t>
            </a:fld>
            <a:endParaRPr lang="en-US" sz="1400" kern="1200">
              <a:solidFill>
                <a:srgbClr val="000000"/>
              </a:solidFill>
              <a:latin typeface="Arial" pitchFamily="34" charset="0"/>
              <a:ea typeface="+mn-ea"/>
              <a:cs typeface="+mn-cs"/>
            </a:endParaRPr>
          </a:p>
        </p:txBody>
      </p:sp>
      <p:sp>
        <p:nvSpPr>
          <p:cNvPr id="6" name="Rectangle 5"/>
          <p:cNvSpPr/>
          <p:nvPr/>
        </p:nvSpPr>
        <p:spPr>
          <a:xfrm>
            <a:off x="0" y="8382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outerShdw blurRad="50800" dist="39000" dir="5460000" algn="tl">
                    <a:srgbClr val="000000">
                      <a:alpha val="38000"/>
                    </a:srgbClr>
                  </a:outerShdw>
                </a:effectLst>
                <a:latin typeface="Britannic Bold" pitchFamily="34" charset="0"/>
              </a:rPr>
              <a:t>Nature or Nurture?</a:t>
            </a:r>
            <a:endParaRPr lang="en-US" sz="44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
        <p:nvSpPr>
          <p:cNvPr id="13" name="Rectangle 12"/>
          <p:cNvSpPr/>
          <p:nvPr/>
        </p:nvSpPr>
        <p:spPr>
          <a:xfrm>
            <a:off x="2286000" y="1997839"/>
            <a:ext cx="6477000" cy="4216539"/>
          </a:xfrm>
          <a:prstGeom prst="rect">
            <a:avLst/>
          </a:prstGeom>
        </p:spPr>
        <p:txBody>
          <a:bodyPr wrap="square">
            <a:spAutoFit/>
          </a:bodyPr>
          <a:lstStyle/>
          <a:p>
            <a:pPr algn="ctr"/>
            <a:r>
              <a:rPr lang="en-US" sz="3200" dirty="0" smtClean="0">
                <a:solidFill>
                  <a:srgbClr val="000000"/>
                </a:solidFill>
                <a:latin typeface="Berlin Sans FB Demi" pitchFamily="34" charset="0"/>
              </a:rPr>
              <a:t>Camille </a:t>
            </a:r>
            <a:r>
              <a:rPr lang="en-US" sz="3200" dirty="0" err="1" smtClean="0">
                <a:solidFill>
                  <a:srgbClr val="000000"/>
                </a:solidFill>
                <a:latin typeface="Berlin Sans FB Demi" pitchFamily="34" charset="0"/>
              </a:rPr>
              <a:t>Paglia</a:t>
            </a:r>
            <a:r>
              <a:rPr lang="en-US" sz="2800" dirty="0" smtClean="0">
                <a:solidFill>
                  <a:srgbClr val="000000"/>
                </a:solidFill>
                <a:latin typeface="Berlin Sans FB Demi" pitchFamily="34" charset="0"/>
              </a:rPr>
              <a:t>, - </a:t>
            </a:r>
          </a:p>
          <a:p>
            <a:pPr algn="ctr"/>
            <a:r>
              <a:rPr lang="en-US" sz="2800" b="1" i="1" dirty="0" smtClean="0">
                <a:solidFill>
                  <a:srgbClr val="000000"/>
                </a:solidFill>
                <a:latin typeface="Book Antiqua" pitchFamily="18" charset="0"/>
              </a:rPr>
              <a:t>Lesbian Activist &amp; Writer</a:t>
            </a:r>
          </a:p>
          <a:p>
            <a:pPr algn="ctr"/>
            <a:r>
              <a:rPr lang="en-US" sz="2600" dirty="0" smtClean="0">
                <a:solidFill>
                  <a:srgbClr val="000000"/>
                </a:solidFill>
                <a:latin typeface="Book Antiqua" pitchFamily="18" charset="0"/>
              </a:rPr>
              <a:t>“No one is born gay. The mere idea that that is possible is a flimsy fabrication of sloppy journalists and amoral queer activists. Any person, male or female, who cannot feel the sexual allure of the opposite sex has been traumatized by some early combination of social circumstances.”</a:t>
            </a: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32</a:t>
            </a:fld>
            <a:endParaRPr lang="en-US" sz="1400" kern="1200">
              <a:solidFill>
                <a:srgbClr val="000000"/>
              </a:solidFill>
              <a:latin typeface="Arial" pitchFamily="34" charset="0"/>
              <a:ea typeface="+mn-ea"/>
              <a:cs typeface="+mn-cs"/>
            </a:endParaRPr>
          </a:p>
        </p:txBody>
      </p:sp>
      <p:sp>
        <p:nvSpPr>
          <p:cNvPr id="6" name="Rectangle 5"/>
          <p:cNvSpPr/>
          <p:nvPr/>
        </p:nvSpPr>
        <p:spPr>
          <a:xfrm>
            <a:off x="0" y="8382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outerShdw blurRad="50800" dist="39000" dir="5460000" algn="tl">
                    <a:srgbClr val="000000">
                      <a:alpha val="38000"/>
                    </a:srgbClr>
                  </a:outerShdw>
                </a:effectLst>
                <a:latin typeface="Britannic Bold" pitchFamily="34" charset="0"/>
              </a:rPr>
              <a:t>Nature or Nurture?</a:t>
            </a:r>
            <a:endParaRPr lang="en-US" sz="44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
        <p:nvSpPr>
          <p:cNvPr id="14" name="Text Box 8"/>
          <p:cNvSpPr txBox="1">
            <a:spLocks noChangeArrowheads="1"/>
          </p:cNvSpPr>
          <p:nvPr/>
        </p:nvSpPr>
        <p:spPr bwMode="auto">
          <a:xfrm>
            <a:off x="2510631" y="2590800"/>
            <a:ext cx="3579813" cy="1382713"/>
          </a:xfrm>
          <a:prstGeom prst="rect">
            <a:avLst/>
          </a:prstGeom>
          <a:solidFill>
            <a:schemeClr val="bg1"/>
          </a:solidFill>
          <a:ln w="9525">
            <a:solidFill>
              <a:schemeClr val="tx1"/>
            </a:solidFill>
            <a:miter lim="800000"/>
            <a:headEnd/>
            <a:tailEnd/>
          </a:ln>
          <a:effectLst/>
        </p:spPr>
        <p:txBody>
          <a:bodyPr wrap="none">
            <a:spAutoFit/>
          </a:bodyPr>
          <a:lstStyle/>
          <a:p>
            <a:pPr algn="ctr" rtl="0" fontAlgn="base">
              <a:spcBef>
                <a:spcPct val="0"/>
              </a:spcBef>
              <a:spcAft>
                <a:spcPct val="0"/>
              </a:spcAft>
            </a:pPr>
            <a:r>
              <a:rPr lang="en-US" sz="2800" kern="1200">
                <a:solidFill>
                  <a:srgbClr val="000000"/>
                </a:solidFill>
                <a:effectLst>
                  <a:outerShdw blurRad="38100" dist="38100" dir="2700000" algn="tl">
                    <a:srgbClr val="C0C0C0"/>
                  </a:outerShdw>
                </a:effectLst>
                <a:latin typeface="Humanst521 BT" pitchFamily="34" charset="0"/>
                <a:ea typeface="+mn-ea"/>
                <a:cs typeface="+mn-cs"/>
              </a:rPr>
              <a:t>Height </a:t>
            </a:r>
          </a:p>
          <a:p>
            <a:pPr algn="ctr" rtl="0" fontAlgn="base">
              <a:spcBef>
                <a:spcPct val="0"/>
              </a:spcBef>
              <a:spcAft>
                <a:spcPct val="0"/>
              </a:spcAft>
            </a:pPr>
            <a:r>
              <a:rPr lang="en-US" sz="2800" kern="1200">
                <a:solidFill>
                  <a:srgbClr val="000000"/>
                </a:solidFill>
                <a:effectLst>
                  <a:outerShdw blurRad="38100" dist="38100" dir="2700000" algn="tl">
                    <a:srgbClr val="C0C0C0"/>
                  </a:outerShdw>
                </a:effectLst>
                <a:latin typeface="Humanst521 BT" pitchFamily="34" charset="0"/>
                <a:ea typeface="+mn-ea"/>
                <a:cs typeface="+mn-cs"/>
              </a:rPr>
              <a:t>Athletic</a:t>
            </a:r>
          </a:p>
          <a:p>
            <a:pPr algn="ctr" rtl="0" fontAlgn="base">
              <a:spcBef>
                <a:spcPct val="0"/>
              </a:spcBef>
              <a:spcAft>
                <a:spcPct val="0"/>
              </a:spcAft>
            </a:pPr>
            <a:r>
              <a:rPr lang="en-US" sz="2800" kern="1200">
                <a:solidFill>
                  <a:srgbClr val="000000"/>
                </a:solidFill>
                <a:effectLst>
                  <a:outerShdw blurRad="38100" dist="38100" dir="2700000" algn="tl">
                    <a:srgbClr val="C0C0C0"/>
                  </a:outerShdw>
                </a:effectLst>
                <a:latin typeface="Humanst521 BT" pitchFamily="34" charset="0"/>
                <a:ea typeface="+mn-ea"/>
                <a:cs typeface="+mn-cs"/>
              </a:rPr>
              <a:t>Hand Eye Coordination</a:t>
            </a:r>
          </a:p>
        </p:txBody>
      </p:sp>
      <p:sp>
        <p:nvSpPr>
          <p:cNvPr id="15" name="Rectangle 9"/>
          <p:cNvSpPr>
            <a:spLocks noChangeArrowheads="1"/>
          </p:cNvSpPr>
          <p:nvPr/>
        </p:nvSpPr>
        <p:spPr bwMode="auto">
          <a:xfrm>
            <a:off x="2505075" y="3962400"/>
            <a:ext cx="3590925" cy="701675"/>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fontAlgn="base">
              <a:spcBef>
                <a:spcPct val="0"/>
              </a:spcBef>
              <a:spcAft>
                <a:spcPct val="0"/>
              </a:spcAft>
            </a:pPr>
            <a:r>
              <a:rPr lang="en-US" sz="4000" b="1" kern="1200" dirty="0">
                <a:ln w="11430"/>
                <a:solidFill>
                  <a:schemeClr val="accent5">
                    <a:lumMod val="50000"/>
                  </a:schemeClr>
                </a:solidFill>
                <a:effectLst>
                  <a:outerShdw blurRad="50800" dist="39000" dir="5460000" algn="tl">
                    <a:srgbClr val="000000">
                      <a:alpha val="38000"/>
                    </a:srgbClr>
                  </a:outerShdw>
                </a:effectLst>
                <a:latin typeface="Berlin Sans FB Demi" pitchFamily="34" charset="0"/>
              </a:rPr>
              <a:t>Instilled Traits </a:t>
            </a:r>
          </a:p>
        </p:txBody>
      </p:sp>
      <p:sp>
        <p:nvSpPr>
          <p:cNvPr id="16" name="Text Box 10"/>
          <p:cNvSpPr txBox="1">
            <a:spLocks noChangeArrowheads="1"/>
          </p:cNvSpPr>
          <p:nvPr/>
        </p:nvSpPr>
        <p:spPr bwMode="auto">
          <a:xfrm>
            <a:off x="2660650" y="1828800"/>
            <a:ext cx="3279775" cy="641350"/>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fontAlgn="base">
              <a:spcBef>
                <a:spcPct val="0"/>
              </a:spcBef>
              <a:spcAft>
                <a:spcPct val="0"/>
              </a:spcAft>
            </a:pPr>
            <a:r>
              <a:rPr lang="en-US" sz="3600" b="1" kern="1200" dirty="0">
                <a:ln w="11430"/>
                <a:solidFill>
                  <a:schemeClr val="accent5">
                    <a:lumMod val="50000"/>
                  </a:schemeClr>
                </a:solidFill>
                <a:effectLst>
                  <a:outerShdw blurRad="50800" dist="39000" dir="5460000" algn="tl">
                    <a:srgbClr val="000000">
                      <a:alpha val="38000"/>
                    </a:srgbClr>
                  </a:outerShdw>
                </a:effectLst>
                <a:latin typeface="Gill Sans Ultra Bold Condensed" pitchFamily="34" charset="0"/>
                <a:ea typeface="+mn-ea"/>
                <a:cs typeface="+mn-cs"/>
              </a:rPr>
              <a:t>Inherited traits</a:t>
            </a:r>
          </a:p>
        </p:txBody>
      </p:sp>
      <p:sp>
        <p:nvSpPr>
          <p:cNvPr id="17" name="Rectangle 11"/>
          <p:cNvSpPr>
            <a:spLocks noChangeArrowheads="1"/>
          </p:cNvSpPr>
          <p:nvPr/>
        </p:nvSpPr>
        <p:spPr bwMode="auto">
          <a:xfrm>
            <a:off x="3231356" y="4876800"/>
            <a:ext cx="2138363" cy="1373188"/>
          </a:xfrm>
          <a:prstGeom prst="rect">
            <a:avLst/>
          </a:prstGeom>
          <a:solidFill>
            <a:schemeClr val="bg1"/>
          </a:solidFill>
          <a:ln w="9525">
            <a:noFill/>
            <a:miter lim="800000"/>
            <a:headEnd/>
            <a:tailEnd/>
          </a:ln>
          <a:effectLst/>
        </p:spPr>
        <p:txBody>
          <a:bodyPr wrap="none">
            <a:spAutoFit/>
          </a:bodyPr>
          <a:lstStyle/>
          <a:p>
            <a:pPr algn="ctr" rtl="0" fontAlgn="base">
              <a:spcBef>
                <a:spcPct val="0"/>
              </a:spcBef>
              <a:spcAft>
                <a:spcPct val="0"/>
              </a:spcAft>
            </a:pPr>
            <a:r>
              <a:rPr lang="en-US" sz="2800" kern="1200" dirty="0">
                <a:solidFill>
                  <a:srgbClr val="000000"/>
                </a:solidFill>
                <a:effectLst>
                  <a:outerShdw blurRad="38100" dist="38100" dir="2700000" algn="tl">
                    <a:srgbClr val="C0C0C0"/>
                  </a:outerShdw>
                </a:effectLst>
                <a:latin typeface="Humanst521 BT" pitchFamily="34" charset="0"/>
                <a:ea typeface="+mn-ea"/>
                <a:cs typeface="+mn-cs"/>
              </a:rPr>
              <a:t>Competitive</a:t>
            </a:r>
          </a:p>
          <a:p>
            <a:pPr algn="ctr" rtl="0" fontAlgn="base">
              <a:spcBef>
                <a:spcPct val="0"/>
              </a:spcBef>
              <a:spcAft>
                <a:spcPct val="0"/>
              </a:spcAft>
            </a:pPr>
            <a:r>
              <a:rPr lang="en-US" sz="2800" kern="1200" dirty="0">
                <a:solidFill>
                  <a:srgbClr val="000000"/>
                </a:solidFill>
                <a:effectLst>
                  <a:outerShdw blurRad="38100" dist="38100" dir="2700000" algn="tl">
                    <a:srgbClr val="C0C0C0"/>
                  </a:outerShdw>
                </a:effectLst>
                <a:latin typeface="Humanst521 BT" pitchFamily="34" charset="0"/>
                <a:ea typeface="+mn-ea"/>
                <a:cs typeface="+mn-cs"/>
              </a:rPr>
              <a:t>Hard Worker</a:t>
            </a:r>
          </a:p>
          <a:p>
            <a:pPr algn="ctr" rtl="0" fontAlgn="base">
              <a:spcBef>
                <a:spcPct val="0"/>
              </a:spcBef>
              <a:spcAft>
                <a:spcPct val="0"/>
              </a:spcAft>
            </a:pPr>
            <a:r>
              <a:rPr lang="en-US" sz="2800" kern="1200" dirty="0">
                <a:solidFill>
                  <a:srgbClr val="000000"/>
                </a:solidFill>
                <a:effectLst>
                  <a:outerShdw blurRad="38100" dist="38100" dir="2700000" algn="tl">
                    <a:srgbClr val="C0C0C0"/>
                  </a:outerShdw>
                </a:effectLst>
                <a:latin typeface="Humanst521 BT" pitchFamily="34" charset="0"/>
                <a:ea typeface="+mn-ea"/>
                <a:cs typeface="+mn-cs"/>
              </a:rPr>
              <a:t>Likes sports</a:t>
            </a:r>
          </a:p>
        </p:txBody>
      </p:sp>
      <p:pic>
        <p:nvPicPr>
          <p:cNvPr id="18" name="Picture 12" descr="j0260016"/>
          <p:cNvPicPr>
            <a:picLocks noChangeAspect="1" noChangeArrowheads="1"/>
          </p:cNvPicPr>
          <p:nvPr/>
        </p:nvPicPr>
        <p:blipFill>
          <a:blip r:embed="rId3"/>
          <a:srcRect/>
          <a:stretch>
            <a:fillRect/>
          </a:stretch>
        </p:blipFill>
        <p:spPr bwMode="auto">
          <a:xfrm>
            <a:off x="0" y="1981200"/>
            <a:ext cx="1900238" cy="4876800"/>
          </a:xfrm>
          <a:prstGeom prst="rect">
            <a:avLst/>
          </a:prstGeom>
          <a:noFill/>
        </p:spPr>
      </p:pic>
      <p:pic>
        <p:nvPicPr>
          <p:cNvPr id="19" name="Picture 13" descr="j0120243"/>
          <p:cNvPicPr>
            <a:picLocks noChangeAspect="1" noChangeArrowheads="1"/>
          </p:cNvPicPr>
          <p:nvPr/>
        </p:nvPicPr>
        <p:blipFill>
          <a:blip r:embed="rId4"/>
          <a:srcRect/>
          <a:stretch>
            <a:fillRect/>
          </a:stretch>
        </p:blipFill>
        <p:spPr bwMode="auto">
          <a:xfrm>
            <a:off x="6629400" y="2046288"/>
            <a:ext cx="2136775" cy="481171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33</a:t>
            </a:fld>
            <a:endParaRPr lang="en-US" sz="1400" kern="1200">
              <a:solidFill>
                <a:srgbClr val="000000"/>
              </a:solidFill>
              <a:latin typeface="Arial" pitchFamily="34" charset="0"/>
              <a:ea typeface="+mn-ea"/>
              <a:cs typeface="+mn-cs"/>
            </a:endParaRPr>
          </a:p>
        </p:txBody>
      </p:sp>
      <p:sp>
        <p:nvSpPr>
          <p:cNvPr id="6" name="Rectangle 5"/>
          <p:cNvSpPr/>
          <p:nvPr/>
        </p:nvSpPr>
        <p:spPr>
          <a:xfrm>
            <a:off x="0" y="8382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outerShdw blurRad="50800" dist="39000" dir="5460000" algn="tl">
                    <a:srgbClr val="000000">
                      <a:alpha val="38000"/>
                    </a:srgbClr>
                  </a:outerShdw>
                </a:effectLst>
                <a:latin typeface="Britannic Bold" pitchFamily="34" charset="0"/>
              </a:rPr>
              <a:t>Nature or Nurture?</a:t>
            </a:r>
            <a:endParaRPr lang="en-US" sz="44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
        <p:nvSpPr>
          <p:cNvPr id="14" name="Text Box 8"/>
          <p:cNvSpPr txBox="1">
            <a:spLocks noChangeArrowheads="1"/>
          </p:cNvSpPr>
          <p:nvPr/>
        </p:nvSpPr>
        <p:spPr bwMode="auto">
          <a:xfrm>
            <a:off x="2520618" y="2590800"/>
            <a:ext cx="3579813" cy="1382713"/>
          </a:xfrm>
          <a:prstGeom prst="rect">
            <a:avLst/>
          </a:prstGeom>
          <a:solidFill>
            <a:schemeClr val="bg1"/>
          </a:solidFill>
          <a:ln w="9525">
            <a:solidFill>
              <a:schemeClr val="tx1"/>
            </a:solidFill>
            <a:miter lim="800000"/>
            <a:headEnd/>
            <a:tailEnd/>
          </a:ln>
          <a:effectLst/>
        </p:spPr>
        <p:txBody>
          <a:bodyPr wrap="none">
            <a:spAutoFit/>
          </a:bodyPr>
          <a:lstStyle/>
          <a:p>
            <a:pPr algn="ctr" fontAlgn="base">
              <a:spcBef>
                <a:spcPct val="0"/>
              </a:spcBef>
              <a:spcAft>
                <a:spcPct val="0"/>
              </a:spcAft>
            </a:pPr>
            <a:r>
              <a:rPr lang="en-US" sz="2800" dirty="0">
                <a:solidFill>
                  <a:srgbClr val="000000"/>
                </a:solidFill>
                <a:effectLst>
                  <a:outerShdw blurRad="38100" dist="38100" dir="2700000" algn="tl">
                    <a:srgbClr val="C0C0C0"/>
                  </a:outerShdw>
                </a:effectLst>
                <a:latin typeface="Humanst521 BT" pitchFamily="34" charset="0"/>
              </a:rPr>
              <a:t>Sensitivity</a:t>
            </a:r>
          </a:p>
          <a:p>
            <a:pPr algn="ctr" fontAlgn="base">
              <a:spcBef>
                <a:spcPct val="0"/>
              </a:spcBef>
              <a:spcAft>
                <a:spcPct val="0"/>
              </a:spcAft>
            </a:pPr>
            <a:r>
              <a:rPr lang="en-US" sz="2800" dirty="0">
                <a:solidFill>
                  <a:srgbClr val="000000"/>
                </a:solidFill>
                <a:effectLst>
                  <a:outerShdw blurRad="38100" dist="38100" dir="2700000" algn="tl">
                    <a:srgbClr val="C0C0C0"/>
                  </a:outerShdw>
                </a:effectLst>
                <a:latin typeface="Humanst521 BT" pitchFamily="34" charset="0"/>
              </a:rPr>
              <a:t>Melancholy disposition</a:t>
            </a:r>
          </a:p>
          <a:p>
            <a:pPr algn="ctr" fontAlgn="base">
              <a:spcBef>
                <a:spcPct val="0"/>
              </a:spcBef>
              <a:spcAft>
                <a:spcPct val="0"/>
              </a:spcAft>
            </a:pPr>
            <a:r>
              <a:rPr lang="en-US" sz="2800" dirty="0">
                <a:solidFill>
                  <a:srgbClr val="000000"/>
                </a:solidFill>
                <a:effectLst>
                  <a:outerShdw blurRad="38100" dist="38100" dir="2700000" algn="tl">
                    <a:srgbClr val="C0C0C0"/>
                  </a:outerShdw>
                </a:effectLst>
                <a:latin typeface="Humanst521 BT" pitchFamily="34" charset="0"/>
              </a:rPr>
              <a:t>Hormone Levels</a:t>
            </a:r>
            <a:endParaRPr lang="en-US" sz="2800" dirty="0">
              <a:solidFill>
                <a:srgbClr val="000000"/>
              </a:solidFill>
              <a:effectLst>
                <a:outerShdw blurRad="38100" dist="38100" dir="2700000" algn="tl">
                  <a:srgbClr val="C0C0C0"/>
                </a:outerShdw>
              </a:effectLst>
              <a:latin typeface="Humanst521 BT" pitchFamily="34" charset="0"/>
            </a:endParaRPr>
          </a:p>
        </p:txBody>
      </p:sp>
      <p:sp>
        <p:nvSpPr>
          <p:cNvPr id="15" name="Rectangle 9"/>
          <p:cNvSpPr>
            <a:spLocks noChangeArrowheads="1"/>
          </p:cNvSpPr>
          <p:nvPr/>
        </p:nvSpPr>
        <p:spPr bwMode="auto">
          <a:xfrm>
            <a:off x="2515062" y="3962400"/>
            <a:ext cx="3590925" cy="701675"/>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fontAlgn="base">
              <a:spcBef>
                <a:spcPct val="0"/>
              </a:spcBef>
              <a:spcAft>
                <a:spcPct val="0"/>
              </a:spcAft>
            </a:pPr>
            <a:r>
              <a:rPr lang="en-US" sz="4000" b="1" kern="1200" dirty="0">
                <a:ln w="11430"/>
                <a:solidFill>
                  <a:schemeClr val="accent5">
                    <a:lumMod val="50000"/>
                  </a:schemeClr>
                </a:solidFill>
                <a:effectLst>
                  <a:outerShdw blurRad="50800" dist="39000" dir="5460000" algn="tl">
                    <a:srgbClr val="000000">
                      <a:alpha val="38000"/>
                    </a:srgbClr>
                  </a:outerShdw>
                </a:effectLst>
                <a:latin typeface="Berlin Sans FB Demi" pitchFamily="34" charset="0"/>
              </a:rPr>
              <a:t>Instilled Traits </a:t>
            </a:r>
          </a:p>
        </p:txBody>
      </p:sp>
      <p:sp>
        <p:nvSpPr>
          <p:cNvPr id="16" name="Text Box 10"/>
          <p:cNvSpPr txBox="1">
            <a:spLocks noChangeArrowheads="1"/>
          </p:cNvSpPr>
          <p:nvPr/>
        </p:nvSpPr>
        <p:spPr bwMode="auto">
          <a:xfrm>
            <a:off x="2670637" y="1828800"/>
            <a:ext cx="3279775" cy="641350"/>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fontAlgn="base">
              <a:spcBef>
                <a:spcPct val="0"/>
              </a:spcBef>
              <a:spcAft>
                <a:spcPct val="0"/>
              </a:spcAft>
            </a:pPr>
            <a:r>
              <a:rPr lang="en-US" sz="3600" b="1" kern="1200" dirty="0">
                <a:ln w="11430"/>
                <a:solidFill>
                  <a:schemeClr val="accent5">
                    <a:lumMod val="50000"/>
                  </a:schemeClr>
                </a:solidFill>
                <a:effectLst>
                  <a:outerShdw blurRad="50800" dist="39000" dir="5460000" algn="tl">
                    <a:srgbClr val="000000">
                      <a:alpha val="38000"/>
                    </a:srgbClr>
                  </a:outerShdw>
                </a:effectLst>
                <a:latin typeface="Gill Sans Ultra Bold Condensed" pitchFamily="34" charset="0"/>
                <a:ea typeface="+mn-ea"/>
                <a:cs typeface="+mn-cs"/>
              </a:rPr>
              <a:t>Inherited traits</a:t>
            </a:r>
          </a:p>
        </p:txBody>
      </p:sp>
      <p:sp>
        <p:nvSpPr>
          <p:cNvPr id="17" name="Rectangle 11"/>
          <p:cNvSpPr>
            <a:spLocks noChangeArrowheads="1"/>
          </p:cNvSpPr>
          <p:nvPr/>
        </p:nvSpPr>
        <p:spPr bwMode="auto">
          <a:xfrm>
            <a:off x="1981200" y="4876800"/>
            <a:ext cx="4658648" cy="1815882"/>
          </a:xfrm>
          <a:prstGeom prst="rect">
            <a:avLst/>
          </a:prstGeom>
          <a:solidFill>
            <a:schemeClr val="bg1"/>
          </a:solidFill>
          <a:ln w="9525">
            <a:noFill/>
            <a:miter lim="800000"/>
            <a:headEnd/>
            <a:tailEnd/>
          </a:ln>
          <a:effectLst/>
        </p:spPr>
        <p:txBody>
          <a:bodyPr wrap="none">
            <a:spAutoFit/>
          </a:bodyPr>
          <a:lstStyle/>
          <a:p>
            <a:pPr algn="ctr" fontAlgn="base">
              <a:spcBef>
                <a:spcPct val="0"/>
              </a:spcBef>
              <a:spcAft>
                <a:spcPct val="0"/>
              </a:spcAft>
            </a:pPr>
            <a:r>
              <a:rPr lang="en-US" sz="2800" dirty="0">
                <a:solidFill>
                  <a:srgbClr val="000000"/>
                </a:solidFill>
                <a:effectLst>
                  <a:outerShdw blurRad="38100" dist="38100" dir="2700000" algn="tl">
                    <a:srgbClr val="C0C0C0"/>
                  </a:outerShdw>
                </a:effectLst>
                <a:latin typeface="Humanst521 BT" pitchFamily="34" charset="0"/>
              </a:rPr>
              <a:t>Environment of Right &amp; Wrong</a:t>
            </a:r>
          </a:p>
          <a:p>
            <a:pPr algn="ctr" fontAlgn="base">
              <a:spcBef>
                <a:spcPct val="0"/>
              </a:spcBef>
              <a:spcAft>
                <a:spcPct val="0"/>
              </a:spcAft>
            </a:pPr>
            <a:r>
              <a:rPr lang="en-US" sz="2800" dirty="0">
                <a:solidFill>
                  <a:srgbClr val="000000"/>
                </a:solidFill>
                <a:effectLst>
                  <a:outerShdw blurRad="38100" dist="38100" dir="2700000" algn="tl">
                    <a:srgbClr val="C0C0C0"/>
                  </a:outerShdw>
                </a:effectLst>
                <a:latin typeface="Humanst521 BT" pitchFamily="34" charset="0"/>
              </a:rPr>
              <a:t>Role Models</a:t>
            </a:r>
          </a:p>
          <a:p>
            <a:pPr algn="ctr" fontAlgn="base">
              <a:spcBef>
                <a:spcPct val="0"/>
              </a:spcBef>
              <a:spcAft>
                <a:spcPct val="0"/>
              </a:spcAft>
            </a:pPr>
            <a:r>
              <a:rPr lang="en-US" sz="2800" dirty="0">
                <a:solidFill>
                  <a:srgbClr val="000000"/>
                </a:solidFill>
                <a:effectLst>
                  <a:outerShdw blurRad="38100" dist="38100" dir="2700000" algn="tl">
                    <a:srgbClr val="C0C0C0"/>
                  </a:outerShdw>
                </a:effectLst>
                <a:latin typeface="Humanst521 BT" pitchFamily="34" charset="0"/>
              </a:rPr>
              <a:t>Association</a:t>
            </a:r>
          </a:p>
          <a:p>
            <a:pPr algn="ctr" fontAlgn="base">
              <a:spcBef>
                <a:spcPct val="0"/>
              </a:spcBef>
              <a:spcAft>
                <a:spcPct val="0"/>
              </a:spcAft>
            </a:pPr>
            <a:r>
              <a:rPr lang="en-US" sz="2800" dirty="0">
                <a:solidFill>
                  <a:srgbClr val="000000"/>
                </a:solidFill>
                <a:effectLst>
                  <a:outerShdw blurRad="38100" dist="38100" dir="2700000" algn="tl">
                    <a:srgbClr val="C0C0C0"/>
                  </a:outerShdw>
                </a:effectLst>
                <a:latin typeface="Humanst521 BT" pitchFamily="34" charset="0"/>
              </a:rPr>
              <a:t>Activities</a:t>
            </a:r>
            <a:endParaRPr lang="en-US" sz="2800" dirty="0">
              <a:solidFill>
                <a:srgbClr val="000000"/>
              </a:solidFill>
              <a:effectLst>
                <a:outerShdw blurRad="38100" dist="38100" dir="2700000" algn="tl">
                  <a:srgbClr val="C0C0C0"/>
                </a:outerShdw>
              </a:effectLst>
              <a:latin typeface="Humanst521 BT" pitchFamily="34" charset="0"/>
            </a:endParaRPr>
          </a:p>
        </p:txBody>
      </p:sp>
      <p:pic>
        <p:nvPicPr>
          <p:cNvPr id="18" name="Picture 12" descr="j0260016"/>
          <p:cNvPicPr>
            <a:picLocks noChangeAspect="1" noChangeArrowheads="1"/>
          </p:cNvPicPr>
          <p:nvPr/>
        </p:nvPicPr>
        <p:blipFill>
          <a:blip r:embed="rId3"/>
          <a:srcRect/>
          <a:stretch>
            <a:fillRect/>
          </a:stretch>
        </p:blipFill>
        <p:spPr bwMode="auto">
          <a:xfrm>
            <a:off x="0" y="1981200"/>
            <a:ext cx="1900238" cy="4876800"/>
          </a:xfrm>
          <a:prstGeom prst="rect">
            <a:avLst/>
          </a:prstGeom>
          <a:noFill/>
        </p:spPr>
      </p:pic>
      <p:pic>
        <p:nvPicPr>
          <p:cNvPr id="19" name="Picture 13" descr="j0120243"/>
          <p:cNvPicPr>
            <a:picLocks noChangeAspect="1" noChangeArrowheads="1"/>
          </p:cNvPicPr>
          <p:nvPr/>
        </p:nvPicPr>
        <p:blipFill>
          <a:blip r:embed="rId4"/>
          <a:srcRect/>
          <a:stretch>
            <a:fillRect/>
          </a:stretch>
        </p:blipFill>
        <p:spPr bwMode="auto">
          <a:xfrm>
            <a:off x="6629400" y="2046288"/>
            <a:ext cx="2136775" cy="481171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34</a:t>
            </a:fld>
            <a:endParaRPr lang="en-US" sz="1400" kern="1200">
              <a:solidFill>
                <a:srgbClr val="000000"/>
              </a:solidFill>
              <a:latin typeface="Arial" pitchFamily="34" charset="0"/>
              <a:ea typeface="+mn-ea"/>
              <a:cs typeface="+mn-cs"/>
            </a:endParaRPr>
          </a:p>
        </p:txBody>
      </p:sp>
      <p:sp>
        <p:nvSpPr>
          <p:cNvPr id="6" name="Rectangle 5"/>
          <p:cNvSpPr/>
          <p:nvPr/>
        </p:nvSpPr>
        <p:spPr>
          <a:xfrm>
            <a:off x="0" y="8382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outerShdw blurRad="50800" dist="39000" dir="5460000" algn="tl">
                    <a:srgbClr val="000000">
                      <a:alpha val="38000"/>
                    </a:srgbClr>
                  </a:outerShdw>
                </a:effectLst>
                <a:latin typeface="Britannic Bold" pitchFamily="34" charset="0"/>
              </a:rPr>
              <a:t>Nature or Nurture?</a:t>
            </a:r>
            <a:endParaRPr lang="en-US" sz="44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pic>
        <p:nvPicPr>
          <p:cNvPr id="18" name="Picture 12" descr="j0260016"/>
          <p:cNvPicPr>
            <a:picLocks noChangeAspect="1" noChangeArrowheads="1"/>
          </p:cNvPicPr>
          <p:nvPr/>
        </p:nvPicPr>
        <p:blipFill>
          <a:blip r:embed="rId3"/>
          <a:srcRect/>
          <a:stretch>
            <a:fillRect/>
          </a:stretch>
        </p:blipFill>
        <p:spPr bwMode="auto">
          <a:xfrm>
            <a:off x="0" y="1981200"/>
            <a:ext cx="1900238" cy="4876800"/>
          </a:xfrm>
          <a:prstGeom prst="rect">
            <a:avLst/>
          </a:prstGeom>
          <a:noFill/>
        </p:spPr>
      </p:pic>
      <p:pic>
        <p:nvPicPr>
          <p:cNvPr id="19" name="Picture 13" descr="j0120243"/>
          <p:cNvPicPr>
            <a:picLocks noChangeAspect="1" noChangeArrowheads="1"/>
          </p:cNvPicPr>
          <p:nvPr/>
        </p:nvPicPr>
        <p:blipFill>
          <a:blip r:embed="rId4"/>
          <a:srcRect/>
          <a:stretch>
            <a:fillRect/>
          </a:stretch>
        </p:blipFill>
        <p:spPr bwMode="auto">
          <a:xfrm>
            <a:off x="6629400" y="2046288"/>
            <a:ext cx="2136775" cy="4811712"/>
          </a:xfrm>
          <a:prstGeom prst="rect">
            <a:avLst/>
          </a:prstGeom>
          <a:noFill/>
        </p:spPr>
      </p:pic>
      <p:sp>
        <p:nvSpPr>
          <p:cNvPr id="13" name="Text Box 2"/>
          <p:cNvSpPr txBox="1">
            <a:spLocks noChangeArrowheads="1"/>
          </p:cNvSpPr>
          <p:nvPr/>
        </p:nvSpPr>
        <p:spPr bwMode="auto">
          <a:xfrm>
            <a:off x="1828800" y="1939528"/>
            <a:ext cx="5029200" cy="4308872"/>
          </a:xfrm>
          <a:prstGeom prst="rect">
            <a:avLst/>
          </a:prstGeom>
          <a:solidFill>
            <a:schemeClr val="bg1"/>
          </a:solidFill>
          <a:ln w="9525">
            <a:solidFill>
              <a:schemeClr val="tx1"/>
            </a:solidFill>
            <a:miter lim="800000"/>
            <a:headEnd/>
            <a:tailEnd/>
          </a:ln>
          <a:effectLst/>
        </p:spPr>
        <p:txBody>
          <a:bodyPr>
            <a:spAutoFit/>
          </a:bodyPr>
          <a:lstStyle/>
          <a:p>
            <a:pPr marL="465138" indent="-465138" algn="l" rtl="0" fontAlgn="base">
              <a:spcBef>
                <a:spcPct val="0"/>
              </a:spcBef>
              <a:spcAft>
                <a:spcPts val="600"/>
              </a:spcAft>
              <a:buClr>
                <a:schemeClr val="tx2"/>
              </a:buClr>
              <a:buFont typeface="Wingdings 2" pitchFamily="18" charset="2"/>
              <a:buChar char="ö"/>
            </a:pPr>
            <a:r>
              <a:rPr lang="en-US" sz="2400" kern="1200" dirty="0" smtClean="0">
                <a:solidFill>
                  <a:srgbClr val="000000"/>
                </a:solidFill>
                <a:effectLst>
                  <a:outerShdw blurRad="38100" dist="38100" dir="2700000" algn="tl">
                    <a:srgbClr val="C0C0C0"/>
                  </a:outerShdw>
                </a:effectLst>
                <a:latin typeface="Humanst521 BT" pitchFamily="34" charset="0"/>
                <a:ea typeface="+mn-ea"/>
                <a:cs typeface="+mn-cs"/>
              </a:rPr>
              <a:t>Tendencies </a:t>
            </a:r>
            <a:r>
              <a:rPr lang="en-US" sz="2400" kern="1200" dirty="0">
                <a:solidFill>
                  <a:srgbClr val="000000"/>
                </a:solidFill>
                <a:effectLst>
                  <a:outerShdw blurRad="38100" dist="38100" dir="2700000" algn="tl">
                    <a:srgbClr val="C0C0C0"/>
                  </a:outerShdw>
                </a:effectLst>
                <a:latin typeface="Humanst521 BT" pitchFamily="34" charset="0"/>
                <a:ea typeface="+mn-ea"/>
                <a:cs typeface="+mn-cs"/>
              </a:rPr>
              <a:t>toward alcoholism, pedophilia, anger, gambling, violence, etc. </a:t>
            </a:r>
            <a:r>
              <a:rPr lang="en-US" sz="2400" kern="1200" dirty="0" smtClean="0">
                <a:solidFill>
                  <a:srgbClr val="000000"/>
                </a:solidFill>
                <a:effectLst>
                  <a:outerShdw blurRad="38100" dist="38100" dir="2700000" algn="tl">
                    <a:srgbClr val="C0C0C0"/>
                  </a:outerShdw>
                </a:effectLst>
                <a:latin typeface="Humanst521 BT" pitchFamily="34" charset="0"/>
                <a:ea typeface="+mn-ea"/>
                <a:cs typeface="+mn-cs"/>
              </a:rPr>
              <a:t>does </a:t>
            </a:r>
            <a:r>
              <a:rPr lang="en-US" sz="2400" kern="1200" dirty="0">
                <a:solidFill>
                  <a:srgbClr val="000000"/>
                </a:solidFill>
                <a:effectLst>
                  <a:outerShdw blurRad="38100" dist="38100" dir="2700000" algn="tl">
                    <a:srgbClr val="C0C0C0"/>
                  </a:outerShdw>
                </a:effectLst>
                <a:latin typeface="Humanst521 BT" pitchFamily="34" charset="0"/>
                <a:ea typeface="+mn-ea"/>
                <a:cs typeface="+mn-cs"/>
              </a:rPr>
              <a:t>not make them acceptable </a:t>
            </a:r>
            <a:r>
              <a:rPr lang="en-US" sz="2400" kern="1200" dirty="0" smtClean="0">
                <a:solidFill>
                  <a:srgbClr val="000000"/>
                </a:solidFill>
                <a:effectLst>
                  <a:outerShdw blurRad="38100" dist="38100" dir="2700000" algn="tl">
                    <a:srgbClr val="C0C0C0"/>
                  </a:outerShdw>
                </a:effectLst>
                <a:latin typeface="Humanst521 BT" pitchFamily="34" charset="0"/>
                <a:ea typeface="+mn-ea"/>
                <a:cs typeface="+mn-cs"/>
              </a:rPr>
              <a:t>behaviors.  </a:t>
            </a:r>
            <a:endParaRPr lang="en-US" sz="2400" kern="1200" dirty="0">
              <a:solidFill>
                <a:srgbClr val="000000"/>
              </a:solidFill>
              <a:effectLst>
                <a:outerShdw blurRad="38100" dist="38100" dir="2700000" algn="tl">
                  <a:srgbClr val="C0C0C0"/>
                </a:outerShdw>
              </a:effectLst>
              <a:latin typeface="Humanst521 BT" pitchFamily="34" charset="0"/>
              <a:ea typeface="+mn-ea"/>
              <a:cs typeface="+mn-cs"/>
            </a:endParaRPr>
          </a:p>
          <a:p>
            <a:pPr marL="465138" indent="-465138" algn="l" rtl="0" fontAlgn="base">
              <a:spcBef>
                <a:spcPct val="0"/>
              </a:spcBef>
              <a:spcAft>
                <a:spcPts val="600"/>
              </a:spcAft>
              <a:buClr>
                <a:schemeClr val="tx2"/>
              </a:buClr>
              <a:buFont typeface="Wingdings 2" pitchFamily="18" charset="2"/>
              <a:buChar char="ö"/>
            </a:pPr>
            <a:r>
              <a:rPr lang="en-US" sz="2400" kern="1200" dirty="0">
                <a:solidFill>
                  <a:srgbClr val="000000"/>
                </a:solidFill>
                <a:effectLst>
                  <a:outerShdw blurRad="38100" dist="38100" dir="2700000" algn="tl">
                    <a:srgbClr val="C0C0C0"/>
                  </a:outerShdw>
                </a:effectLst>
                <a:latin typeface="Humanst521 BT" pitchFamily="34" charset="0"/>
                <a:ea typeface="+mn-ea"/>
                <a:cs typeface="+mn-cs"/>
              </a:rPr>
              <a:t>If truth be known, we ALL have tendencies toward something we should not do.  </a:t>
            </a:r>
          </a:p>
          <a:p>
            <a:pPr marL="465138" indent="-465138" algn="l" rtl="0" fontAlgn="base">
              <a:spcBef>
                <a:spcPct val="0"/>
              </a:spcBef>
              <a:spcAft>
                <a:spcPts val="600"/>
              </a:spcAft>
              <a:buClr>
                <a:schemeClr val="tx2"/>
              </a:buClr>
              <a:buFont typeface="Wingdings 2" pitchFamily="18" charset="2"/>
              <a:buChar char="ö"/>
            </a:pPr>
            <a:r>
              <a:rPr lang="en-US" sz="2400" kern="1200" dirty="0">
                <a:solidFill>
                  <a:srgbClr val="000000"/>
                </a:solidFill>
                <a:effectLst>
                  <a:outerShdw blurRad="38100" dist="38100" dir="2700000" algn="tl">
                    <a:srgbClr val="C0C0C0"/>
                  </a:outerShdw>
                </a:effectLst>
                <a:latin typeface="Humanst521 BT" pitchFamily="34" charset="0"/>
                <a:ea typeface="+mn-ea"/>
                <a:cs typeface="+mn-cs"/>
              </a:rPr>
              <a:t>The challenge of life is controlling our behavior according to God’s standard.  That applies to Homosexuality as well.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1000"/>
                                        <p:tgtEl>
                                          <p:spTgt spid="13">
                                            <p:bg/>
                                          </p:spTgt>
                                        </p:tgtEl>
                                      </p:cBhvr>
                                    </p:animEffect>
                                    <p:anim calcmode="lin" valueType="num">
                                      <p:cBhvr>
                                        <p:cTn id="8" dur="1000" fill="hold"/>
                                        <p:tgtEl>
                                          <p:spTgt spid="13">
                                            <p:bg/>
                                          </p:spTgt>
                                        </p:tgtEl>
                                        <p:attrNameLst>
                                          <p:attrName>ppt_x</p:attrName>
                                        </p:attrNameLst>
                                      </p:cBhvr>
                                      <p:tavLst>
                                        <p:tav tm="0">
                                          <p:val>
                                            <p:strVal val="#ppt_x"/>
                                          </p:val>
                                        </p:tav>
                                        <p:tav tm="100000">
                                          <p:val>
                                            <p:strVal val="#ppt_x"/>
                                          </p:val>
                                        </p:tav>
                                      </p:tavLst>
                                    </p:anim>
                                    <p:anim calcmode="lin" valueType="num">
                                      <p:cBhvr>
                                        <p:cTn id="9" dur="1000" fill="hold"/>
                                        <p:tgtEl>
                                          <p:spTgt spid="13">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133600" y="1752600"/>
            <a:ext cx="6705600" cy="4724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effectLst>
                <a:outerShdw blurRad="60007" dist="310007" dir="7680000" sy="30000" kx="1300200" algn="ctr" rotWithShape="0">
                  <a:prstClr val="black">
                    <a:alpha val="32000"/>
                  </a:prstClr>
                </a:outerShdw>
              </a:effectLst>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35</a:t>
            </a:fld>
            <a:endParaRPr lang="en-US" sz="1400" kern="1200">
              <a:solidFill>
                <a:srgbClr val="000000"/>
              </a:solidFill>
              <a:latin typeface="Arial" pitchFamily="34" charset="0"/>
              <a:ea typeface="+mn-ea"/>
              <a:cs typeface="+mn-cs"/>
            </a:endParaRPr>
          </a:p>
        </p:txBody>
      </p:sp>
      <p:sp>
        <p:nvSpPr>
          <p:cNvPr id="5" name="Rectangle 4"/>
          <p:cNvSpPr/>
          <p:nvPr/>
        </p:nvSpPr>
        <p:spPr>
          <a:xfrm>
            <a:off x="2286000" y="1981200"/>
            <a:ext cx="6477000" cy="4201150"/>
          </a:xfrm>
          <a:prstGeom prst="rect">
            <a:avLst/>
          </a:prstGeom>
        </p:spPr>
        <p:txBody>
          <a:bodyPr wrap="square">
            <a:spAutoFit/>
          </a:bodyPr>
          <a:lstStyle/>
          <a:p>
            <a:pPr marL="457200" indent="-457200" algn="ctr">
              <a:spcAft>
                <a:spcPts val="600"/>
              </a:spcAft>
              <a:buClr>
                <a:srgbClr val="C00000"/>
              </a:buClr>
            </a:pPr>
            <a:r>
              <a:rPr lang="en-US" sz="3600" dirty="0" smtClean="0">
                <a:solidFill>
                  <a:srgbClr val="000000"/>
                </a:solidFill>
                <a:effectLst>
                  <a:outerShdw blurRad="60007" dist="310007" dir="7680000" sy="30000" kx="1300200" algn="ctr" rotWithShape="0">
                    <a:prstClr val="black">
                      <a:alpha val="32000"/>
                    </a:prstClr>
                  </a:outerShdw>
                </a:effectLst>
                <a:latin typeface="BinnerD" pitchFamily="34" charset="0"/>
              </a:rPr>
              <a:t>A Learned Behavior</a:t>
            </a:r>
          </a:p>
          <a:p>
            <a:pPr marL="457200" indent="-457200">
              <a:spcAft>
                <a:spcPts val="600"/>
              </a:spcAft>
              <a:buClr>
                <a:srgbClr val="C00000"/>
              </a:buClr>
              <a:buFont typeface="Wingdings 2" pitchFamily="18" charset="2"/>
              <a:buChar char="ö"/>
            </a:pPr>
            <a:r>
              <a:rPr lang="en-US" sz="36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Seen in that the Bible Condemns it</a:t>
            </a:r>
          </a:p>
          <a:p>
            <a:pPr marL="457200" indent="-457200">
              <a:spcAft>
                <a:spcPts val="600"/>
              </a:spcAft>
              <a:buClr>
                <a:srgbClr val="C00000"/>
              </a:buClr>
              <a:buFont typeface="Wingdings 2" pitchFamily="18" charset="2"/>
              <a:buChar char="ö"/>
            </a:pPr>
            <a:r>
              <a:rPr lang="en-US" sz="36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Same with any sin (drinking, fornication)</a:t>
            </a:r>
          </a:p>
          <a:p>
            <a:pPr marL="457200" indent="-457200">
              <a:spcAft>
                <a:spcPts val="600"/>
              </a:spcAft>
              <a:buClr>
                <a:srgbClr val="C00000"/>
              </a:buClr>
              <a:buFont typeface="Wingdings 2" pitchFamily="18" charset="2"/>
              <a:buChar char="ö"/>
            </a:pPr>
            <a:r>
              <a:rPr lang="en-US" sz="36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Testimony of Gay &amp; Lesbian Community:</a:t>
            </a:r>
          </a:p>
        </p:txBody>
      </p:sp>
      <p:sp>
        <p:nvSpPr>
          <p:cNvPr id="6" name="Rectangle 5"/>
          <p:cNvSpPr/>
          <p:nvPr/>
        </p:nvSpPr>
        <p:spPr>
          <a:xfrm>
            <a:off x="0" y="8382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outerShdw blurRad="50800" dist="39000" dir="5460000" algn="tl">
                    <a:srgbClr val="000000">
                      <a:alpha val="38000"/>
                    </a:srgbClr>
                  </a:outerShdw>
                </a:effectLst>
                <a:latin typeface="Britannic Bold" pitchFamily="34" charset="0"/>
              </a:rPr>
              <a:t>Nature or Nurture?</a:t>
            </a:r>
            <a:endParaRPr lang="en-US" sz="44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133600" y="1752600"/>
            <a:ext cx="6705600" cy="4724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effectLst>
                <a:outerShdw blurRad="60007" dist="310007" dir="7680000" sy="30000" kx="1300200" algn="ctr" rotWithShape="0">
                  <a:prstClr val="black">
                    <a:alpha val="32000"/>
                  </a:prstClr>
                </a:outerShdw>
              </a:effectLst>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36</a:t>
            </a:fld>
            <a:endParaRPr lang="en-US" sz="1400" kern="1200">
              <a:solidFill>
                <a:srgbClr val="000000"/>
              </a:solidFill>
              <a:latin typeface="Arial" pitchFamily="34" charset="0"/>
              <a:ea typeface="+mn-ea"/>
              <a:cs typeface="+mn-cs"/>
            </a:endParaRPr>
          </a:p>
        </p:txBody>
      </p:sp>
      <p:sp>
        <p:nvSpPr>
          <p:cNvPr id="5" name="Rectangle 4"/>
          <p:cNvSpPr/>
          <p:nvPr/>
        </p:nvSpPr>
        <p:spPr>
          <a:xfrm>
            <a:off x="2286000" y="1981200"/>
            <a:ext cx="6477000" cy="4201150"/>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36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Homosexuality is sinful -</a:t>
            </a:r>
          </a:p>
          <a:p>
            <a:pPr marL="457200" indent="-457200">
              <a:spcAft>
                <a:spcPts val="600"/>
              </a:spcAft>
              <a:buClr>
                <a:srgbClr val="C00000"/>
              </a:buClr>
              <a:buFont typeface="Wingdings 2" pitchFamily="18" charset="2"/>
              <a:buChar char="ö"/>
            </a:pPr>
            <a:r>
              <a:rPr lang="en-US" sz="36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There is an active and militant pro homosexual agenda –</a:t>
            </a:r>
          </a:p>
          <a:p>
            <a:pPr marL="457200" indent="-457200">
              <a:spcAft>
                <a:spcPts val="600"/>
              </a:spcAft>
              <a:buClr>
                <a:srgbClr val="C00000"/>
              </a:buClr>
              <a:buFont typeface="Wingdings 2" pitchFamily="18" charset="2"/>
              <a:buChar char="ö"/>
            </a:pPr>
            <a:r>
              <a:rPr lang="en-US" sz="36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Advocated by deception –</a:t>
            </a:r>
          </a:p>
          <a:p>
            <a:pPr marL="457200" indent="-457200">
              <a:spcAft>
                <a:spcPts val="600"/>
              </a:spcAft>
              <a:buClr>
                <a:srgbClr val="C00000"/>
              </a:buClr>
              <a:buFont typeface="Wingdings 2" pitchFamily="18" charset="2"/>
              <a:buChar char="ö"/>
            </a:pPr>
            <a:r>
              <a:rPr lang="en-US" sz="36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Homosexuality can be overcome – 1 Cor. 6:11; 10:13</a:t>
            </a:r>
          </a:p>
        </p:txBody>
      </p:sp>
      <p:sp>
        <p:nvSpPr>
          <p:cNvPr id="6" name="Rectangle 5"/>
          <p:cNvSpPr/>
          <p:nvPr/>
        </p:nvSpPr>
        <p:spPr>
          <a:xfrm>
            <a:off x="0" y="8382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outerShdw blurRad="50800" dist="39000" dir="5460000" algn="tl">
                    <a:srgbClr val="000000">
                      <a:alpha val="38000"/>
                    </a:srgbClr>
                  </a:outerShdw>
                </a:effectLst>
                <a:latin typeface="Britannic Bold" pitchFamily="34" charset="0"/>
              </a:rPr>
              <a:t>Conclusion</a:t>
            </a:r>
            <a:endParaRPr lang="en-US" sz="44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02r01.jpg - 46821 Bytes"/>
          <p:cNvPicPr>
            <a:picLocks noChangeAspect="1" noChangeArrowheads="1"/>
          </p:cNvPicPr>
          <p:nvPr/>
        </p:nvPicPr>
        <p:blipFill>
          <a:blip r:embed="rId3"/>
          <a:srcRect/>
          <a:stretch>
            <a:fillRect/>
          </a:stretch>
        </p:blipFill>
        <p:spPr bwMode="auto">
          <a:xfrm>
            <a:off x="381001" y="2194682"/>
            <a:ext cx="2362200" cy="4129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ound Diagonal Corner Rectangle 9"/>
          <p:cNvSpPr/>
          <p:nvPr/>
        </p:nvSpPr>
        <p:spPr>
          <a:xfrm>
            <a:off x="2133600" y="1752600"/>
            <a:ext cx="6705600" cy="4724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effectLst>
                <a:outerShdw blurRad="60007" dist="310007" dir="7680000" sy="30000" kx="1300200" algn="ctr" rotWithShape="0">
                  <a:prstClr val="black">
                    <a:alpha val="32000"/>
                  </a:prstClr>
                </a:outerShdw>
              </a:effectLst>
              <a:latin typeface="Arial"/>
              <a:ea typeface="+mn-ea"/>
              <a:cs typeface="+mn-cs"/>
            </a:endParaRPr>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37</a:t>
            </a:fld>
            <a:endParaRPr lang="en-US" sz="1400" kern="1200">
              <a:solidFill>
                <a:srgbClr val="000000"/>
              </a:solidFill>
              <a:latin typeface="Arial" pitchFamily="34" charset="0"/>
              <a:ea typeface="+mn-ea"/>
              <a:cs typeface="+mn-cs"/>
            </a:endParaRPr>
          </a:p>
        </p:txBody>
      </p:sp>
      <p:sp>
        <p:nvSpPr>
          <p:cNvPr id="5" name="Rectangle 4"/>
          <p:cNvSpPr/>
          <p:nvPr/>
        </p:nvSpPr>
        <p:spPr>
          <a:xfrm>
            <a:off x="2286000" y="1981200"/>
            <a:ext cx="6477000" cy="4385816"/>
          </a:xfrm>
          <a:prstGeom prst="rect">
            <a:avLst/>
          </a:prstGeom>
        </p:spPr>
        <p:txBody>
          <a:bodyPr wrap="square">
            <a:spAutoFit/>
          </a:bodyPr>
          <a:lstStyle/>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Prepare for persecution by the government for upholding the godly, moral standards of the Bible </a:t>
            </a:r>
          </a:p>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In the schools, prepare for the books and teachers to attempt to redefine marriage. </a:t>
            </a:r>
          </a:p>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Morality in our nation will continue to decline  - (What’s next?  Bestiality, incest, polygamy, etc.?) </a:t>
            </a:r>
          </a:p>
          <a:p>
            <a:pPr marL="457200" indent="-457200">
              <a:spcAft>
                <a:spcPts val="600"/>
              </a:spcAft>
              <a:buClr>
                <a:srgbClr val="C00000"/>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If you were asked 20 years ago, if homosexuals would be allowed to marry, what would you have said? </a:t>
            </a:r>
          </a:p>
        </p:txBody>
      </p:sp>
      <p:sp>
        <p:nvSpPr>
          <p:cNvPr id="6" name="Rectangle 5"/>
          <p:cNvSpPr/>
          <p:nvPr/>
        </p:nvSpPr>
        <p:spPr>
          <a:xfrm>
            <a:off x="0" y="8382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outerShdw blurRad="50800" dist="39000" dir="5460000" algn="tl">
                    <a:srgbClr val="000000">
                      <a:alpha val="38000"/>
                    </a:srgbClr>
                  </a:outerShdw>
                </a:effectLst>
                <a:latin typeface="Britannic Bold" pitchFamily="34" charset="0"/>
              </a:rPr>
              <a:t>Conclusion</a:t>
            </a:r>
            <a:endParaRPr lang="en-US" sz="4400" b="1" kern="1200" dirty="0">
              <a:ln w="11430"/>
              <a:solidFill>
                <a:srgbClr val="C00000"/>
              </a:solidFill>
              <a:effectLst>
                <a:outerShdw blurRad="50800" dist="39000" dir="5460000" algn="tl">
                  <a:srgbClr val="000000">
                    <a:alpha val="38000"/>
                  </a:srgbClr>
                </a:outerShdw>
              </a:effectLst>
              <a:latin typeface="Britannic Bold" pitchFamily="34" charset="0"/>
              <a:ea typeface="+mn-ea"/>
              <a:cs typeface="+mn-cs"/>
            </a:endParaRPr>
          </a:p>
        </p:txBody>
      </p:sp>
      <p:sp>
        <p:nvSpPr>
          <p:cNvPr id="12" name="TextBox 11"/>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38</a:t>
            </a:fld>
            <a:endParaRPr lang="en-US" sz="1400" kern="1200">
              <a:solidFill>
                <a:srgbClr val="000000"/>
              </a:solidFill>
              <a:latin typeface="Arial" pitchFamily="34" charset="0"/>
              <a:ea typeface="+mn-ea"/>
              <a:cs typeface="+mn-cs"/>
            </a:endParaRPr>
          </a:p>
        </p:txBody>
      </p:sp>
      <p:sp>
        <p:nvSpPr>
          <p:cNvPr id="5" name="Rectangle 4"/>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4</a:t>
            </a:fld>
            <a:endParaRPr lang="en-US" sz="1400" kern="1200">
              <a:solidFill>
                <a:srgbClr val="000000"/>
              </a:solidFill>
              <a:latin typeface="Arial" pitchFamily="34" charset="0"/>
              <a:ea typeface="+mn-ea"/>
              <a:cs typeface="+mn-cs"/>
            </a:endParaRPr>
          </a:p>
        </p:txBody>
      </p:sp>
      <p:pic>
        <p:nvPicPr>
          <p:cNvPr id="5" name="Picture 4"/>
          <p:cNvPicPr>
            <a:picLocks noChangeAspect="1" noChangeArrowheads="1"/>
          </p:cNvPicPr>
          <p:nvPr/>
        </p:nvPicPr>
        <p:blipFill>
          <a:blip r:embed="rId3"/>
          <a:srcRect/>
          <a:stretch>
            <a:fillRect/>
          </a:stretch>
        </p:blipFill>
        <p:spPr bwMode="auto">
          <a:xfrm>
            <a:off x="0" y="685800"/>
            <a:ext cx="9144000" cy="6019800"/>
          </a:xfrm>
          <a:prstGeom prst="rect">
            <a:avLst/>
          </a:prstGeom>
          <a:noFill/>
          <a:ln w="9525">
            <a:noFill/>
            <a:miter lim="800000"/>
            <a:headEnd/>
            <a:tailEnd/>
          </a:ln>
          <a:effectLst/>
        </p:spPr>
      </p:pic>
      <p:sp>
        <p:nvSpPr>
          <p:cNvPr id="6" name="TextBox 5"/>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
        <p:nvSpPr>
          <p:cNvPr id="7" name="Rectangle 6"/>
          <p:cNvSpPr/>
          <p:nvPr/>
        </p:nvSpPr>
        <p:spPr>
          <a:xfrm>
            <a:off x="1143000" y="1447800"/>
            <a:ext cx="6858000" cy="3785652"/>
          </a:xfrm>
          <a:prstGeom prst="rect">
            <a:avLst/>
          </a:prstGeom>
        </p:spPr>
        <p:txBody>
          <a:bodyPr wrap="square">
            <a:spAutoFit/>
          </a:bodyPr>
          <a:lstStyle/>
          <a:p>
            <a:pPr algn="ctr"/>
            <a:r>
              <a:rPr lang="en-US" sz="2400" b="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Genesis 2:22-24 (NKJV) </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a:r>
            <a:b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br>
            <a:r>
              <a:rPr lang="en-US" sz="2400" baseline="300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22 </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Then the rib which the Lord God had taken from man He made into a woman, and He brought her to the man. </a:t>
            </a:r>
            <a:b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br>
            <a:r>
              <a:rPr lang="en-US" sz="2400" baseline="300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23 </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And Adam said: "This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is</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now bone of my bones And flesh of my flesh; She shall be called Woman, Because she was taken out of Man." </a:t>
            </a:r>
            <a:b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br>
            <a:r>
              <a:rPr lang="en-US" sz="2400" baseline="300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24 </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Therefore a man shall leave his father and mother and be joined to his wife, and they shall become one flesh. </a:t>
            </a:r>
            <a:endParaRPr lang="en-US" sz="2400" dirty="0">
              <a:solidFill>
                <a:srgbClr val="000000"/>
              </a:solidFill>
              <a:effectLst>
                <a:outerShdw blurRad="60007" dist="310007" dir="7680000" sy="30000" kx="1300200" algn="ctr" rotWithShape="0">
                  <a:prstClr val="black">
                    <a:alpha val="32000"/>
                  </a:prstClr>
                </a:outerShdw>
              </a:effectLst>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5</a:t>
            </a:fld>
            <a:endParaRPr lang="en-US" sz="1400" kern="1200">
              <a:solidFill>
                <a:srgbClr val="000000"/>
              </a:solidFill>
              <a:latin typeface="Arial" pitchFamily="34" charset="0"/>
              <a:ea typeface="+mn-ea"/>
              <a:cs typeface="+mn-cs"/>
            </a:endParaRPr>
          </a:p>
        </p:txBody>
      </p:sp>
      <p:pic>
        <p:nvPicPr>
          <p:cNvPr id="5" name="Picture 4"/>
          <p:cNvPicPr>
            <a:picLocks noChangeAspect="1" noChangeArrowheads="1"/>
          </p:cNvPicPr>
          <p:nvPr/>
        </p:nvPicPr>
        <p:blipFill>
          <a:blip r:embed="rId2"/>
          <a:srcRect/>
          <a:stretch>
            <a:fillRect/>
          </a:stretch>
        </p:blipFill>
        <p:spPr bwMode="auto">
          <a:xfrm>
            <a:off x="0" y="685800"/>
            <a:ext cx="9144000" cy="6019800"/>
          </a:xfrm>
          <a:prstGeom prst="rect">
            <a:avLst/>
          </a:prstGeom>
          <a:noFill/>
          <a:ln w="9525">
            <a:noFill/>
            <a:miter lim="800000"/>
            <a:headEnd/>
            <a:tailEnd/>
          </a:ln>
          <a:effectLst/>
        </p:spPr>
      </p:pic>
      <p:sp>
        <p:nvSpPr>
          <p:cNvPr id="6" name="TextBox 5"/>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
        <p:nvSpPr>
          <p:cNvPr id="8" name="Rectangle 7"/>
          <p:cNvSpPr/>
          <p:nvPr/>
        </p:nvSpPr>
        <p:spPr>
          <a:xfrm>
            <a:off x="1143000" y="1295400"/>
            <a:ext cx="7010400" cy="3970318"/>
          </a:xfrm>
          <a:prstGeom prst="rect">
            <a:avLst/>
          </a:prstGeom>
        </p:spPr>
        <p:txBody>
          <a:bodyPr wrap="square">
            <a:spAutoFit/>
          </a:bodyPr>
          <a:lstStyle/>
          <a:p>
            <a:pPr algn="ctr"/>
            <a:r>
              <a:rPr lang="en-US" sz="2800" b="1" dirty="0" smtClean="0">
                <a:solidFill>
                  <a:srgbClr val="000000"/>
                </a:solidFill>
                <a:latin typeface="Book Antiqua" pitchFamily="18" charset="0"/>
              </a:rPr>
              <a:t>Leviticus 18:22 (NKJV) </a:t>
            </a:r>
            <a:r>
              <a:rPr lang="en-US" sz="2800" dirty="0" smtClean="0">
                <a:solidFill>
                  <a:srgbClr val="000000"/>
                </a:solidFill>
                <a:latin typeface="Book Antiqua" pitchFamily="18" charset="0"/>
              </a:rPr>
              <a:t/>
            </a:r>
            <a:br>
              <a:rPr lang="en-US" sz="2800" dirty="0" smtClean="0">
                <a:solidFill>
                  <a:srgbClr val="000000"/>
                </a:solidFill>
                <a:latin typeface="Book Antiqua" pitchFamily="18" charset="0"/>
              </a:rPr>
            </a:br>
            <a:r>
              <a:rPr lang="en-US" sz="2800" baseline="30000" dirty="0" smtClean="0">
                <a:solidFill>
                  <a:srgbClr val="000000"/>
                </a:solidFill>
                <a:latin typeface="Book Antiqua" pitchFamily="18" charset="0"/>
              </a:rPr>
              <a:t>22 </a:t>
            </a:r>
            <a:r>
              <a:rPr lang="en-US" sz="2800" dirty="0" smtClean="0">
                <a:solidFill>
                  <a:srgbClr val="000000"/>
                </a:solidFill>
                <a:latin typeface="Book Antiqua" pitchFamily="18" charset="0"/>
              </a:rPr>
              <a:t>You shall not lie with a male as with a woman. It </a:t>
            </a:r>
            <a:r>
              <a:rPr lang="en-US" sz="2800" i="1" dirty="0" smtClean="0">
                <a:solidFill>
                  <a:srgbClr val="000000"/>
                </a:solidFill>
                <a:latin typeface="Book Antiqua" pitchFamily="18" charset="0"/>
              </a:rPr>
              <a:t>is</a:t>
            </a:r>
            <a:r>
              <a:rPr lang="en-US" sz="2800" dirty="0" smtClean="0">
                <a:solidFill>
                  <a:srgbClr val="000000"/>
                </a:solidFill>
                <a:latin typeface="Book Antiqua" pitchFamily="18" charset="0"/>
              </a:rPr>
              <a:t> an abomination. </a:t>
            </a:r>
          </a:p>
          <a:p>
            <a:pPr algn="ctr"/>
            <a:endParaRPr lang="en-US" sz="2800" b="1" dirty="0" smtClean="0">
              <a:solidFill>
                <a:srgbClr val="000000"/>
              </a:solidFill>
              <a:latin typeface="Book Antiqua" pitchFamily="18" charset="0"/>
            </a:endParaRPr>
          </a:p>
          <a:p>
            <a:pPr algn="ctr"/>
            <a:r>
              <a:rPr lang="en-US" sz="2800" b="1" dirty="0" smtClean="0">
                <a:solidFill>
                  <a:srgbClr val="000000"/>
                </a:solidFill>
                <a:latin typeface="Book Antiqua" pitchFamily="18" charset="0"/>
              </a:rPr>
              <a:t>Leviticus 20:13 (NKJV) </a:t>
            </a:r>
            <a:r>
              <a:rPr lang="en-US" sz="2800" dirty="0" smtClean="0">
                <a:solidFill>
                  <a:srgbClr val="000000"/>
                </a:solidFill>
                <a:latin typeface="Book Antiqua" pitchFamily="18" charset="0"/>
              </a:rPr>
              <a:t/>
            </a:r>
            <a:br>
              <a:rPr lang="en-US" sz="2800" dirty="0" smtClean="0">
                <a:solidFill>
                  <a:srgbClr val="000000"/>
                </a:solidFill>
                <a:latin typeface="Book Antiqua" pitchFamily="18" charset="0"/>
              </a:rPr>
            </a:br>
            <a:r>
              <a:rPr lang="en-US" sz="2800" baseline="30000" dirty="0" smtClean="0">
                <a:solidFill>
                  <a:srgbClr val="000000"/>
                </a:solidFill>
                <a:latin typeface="Book Antiqua" pitchFamily="18" charset="0"/>
              </a:rPr>
              <a:t>13 </a:t>
            </a:r>
            <a:r>
              <a:rPr lang="en-US" sz="2800" dirty="0" smtClean="0">
                <a:solidFill>
                  <a:srgbClr val="000000"/>
                </a:solidFill>
                <a:latin typeface="Book Antiqua" pitchFamily="18" charset="0"/>
              </a:rPr>
              <a:t>If a man lies with a male as he lies with a woman, both of them have committed an abomination. They shall surely be put to death. Their blood </a:t>
            </a:r>
            <a:r>
              <a:rPr lang="en-US" sz="2800" i="1" dirty="0" smtClean="0">
                <a:solidFill>
                  <a:srgbClr val="000000"/>
                </a:solidFill>
                <a:latin typeface="Book Antiqua" pitchFamily="18" charset="0"/>
              </a:rPr>
              <a:t>shall be</a:t>
            </a:r>
            <a:r>
              <a:rPr lang="en-US" sz="2800" dirty="0" smtClean="0">
                <a:solidFill>
                  <a:srgbClr val="000000"/>
                </a:solidFill>
                <a:latin typeface="Book Antiqua" pitchFamily="18" charset="0"/>
              </a:rPr>
              <a:t> upon them. </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6</a:t>
            </a:fld>
            <a:endParaRPr lang="en-US" sz="1400" kern="1200">
              <a:solidFill>
                <a:srgbClr val="000000"/>
              </a:solidFill>
              <a:latin typeface="Arial" pitchFamily="34" charset="0"/>
              <a:ea typeface="+mn-ea"/>
              <a:cs typeface="+mn-cs"/>
            </a:endParaRPr>
          </a:p>
        </p:txBody>
      </p:sp>
      <p:pic>
        <p:nvPicPr>
          <p:cNvPr id="5" name="Picture 4"/>
          <p:cNvPicPr>
            <a:picLocks noChangeAspect="1" noChangeArrowheads="1"/>
          </p:cNvPicPr>
          <p:nvPr/>
        </p:nvPicPr>
        <p:blipFill>
          <a:blip r:embed="rId2"/>
          <a:srcRect/>
          <a:stretch>
            <a:fillRect/>
          </a:stretch>
        </p:blipFill>
        <p:spPr bwMode="auto">
          <a:xfrm>
            <a:off x="0" y="685800"/>
            <a:ext cx="9144000" cy="6019800"/>
          </a:xfrm>
          <a:prstGeom prst="rect">
            <a:avLst/>
          </a:prstGeom>
          <a:noFill/>
          <a:ln w="9525">
            <a:noFill/>
            <a:miter lim="800000"/>
            <a:headEnd/>
            <a:tailEnd/>
          </a:ln>
          <a:effectLst/>
        </p:spPr>
      </p:pic>
      <p:sp>
        <p:nvSpPr>
          <p:cNvPr id="6" name="TextBox 5"/>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
        <p:nvSpPr>
          <p:cNvPr id="8" name="Rectangle 7"/>
          <p:cNvSpPr/>
          <p:nvPr/>
        </p:nvSpPr>
        <p:spPr>
          <a:xfrm>
            <a:off x="1143000" y="1295399"/>
            <a:ext cx="6858000" cy="3785652"/>
          </a:xfrm>
          <a:prstGeom prst="rect">
            <a:avLst/>
          </a:prstGeom>
        </p:spPr>
        <p:txBody>
          <a:bodyPr wrap="square">
            <a:spAutoFit/>
          </a:bodyPr>
          <a:lstStyle/>
          <a:p>
            <a:pPr algn="ctr"/>
            <a:r>
              <a:rPr lang="en-US" sz="2400" b="1" dirty="0" smtClean="0">
                <a:solidFill>
                  <a:srgbClr val="000000"/>
                </a:solidFill>
                <a:latin typeface="Book Antiqua" pitchFamily="18" charset="0"/>
              </a:rPr>
              <a:t>Genesis 19:4-9 (NKJV) </a:t>
            </a:r>
            <a:r>
              <a:rPr lang="en-US" sz="2400" dirty="0" smtClean="0">
                <a:solidFill>
                  <a:srgbClr val="000000"/>
                </a:solidFill>
                <a:latin typeface="Book Antiqua" pitchFamily="18" charset="0"/>
              </a:rPr>
              <a:t/>
            </a:r>
            <a:br>
              <a:rPr lang="en-US" sz="2400" dirty="0" smtClean="0">
                <a:solidFill>
                  <a:srgbClr val="000000"/>
                </a:solidFill>
                <a:latin typeface="Book Antiqua" pitchFamily="18" charset="0"/>
              </a:rPr>
            </a:br>
            <a:r>
              <a:rPr lang="en-US" sz="2400" baseline="30000" dirty="0" smtClean="0">
                <a:solidFill>
                  <a:srgbClr val="000000"/>
                </a:solidFill>
                <a:latin typeface="Book Antiqua" pitchFamily="18" charset="0"/>
              </a:rPr>
              <a:t>4 </a:t>
            </a:r>
            <a:r>
              <a:rPr lang="en-US" sz="2400" dirty="0" smtClean="0">
                <a:solidFill>
                  <a:srgbClr val="000000"/>
                </a:solidFill>
                <a:latin typeface="Book Antiqua" pitchFamily="18" charset="0"/>
              </a:rPr>
              <a:t>Now before they lay down, the men of the city, the men of Sodom, both old and young, all the people from every quarter, surrounded the house.  </a:t>
            </a:r>
            <a:r>
              <a:rPr lang="en-US" sz="2400" baseline="30000" dirty="0" smtClean="0">
                <a:solidFill>
                  <a:srgbClr val="000000"/>
                </a:solidFill>
                <a:latin typeface="Book Antiqua" pitchFamily="18" charset="0"/>
              </a:rPr>
              <a:t>5 </a:t>
            </a:r>
            <a:r>
              <a:rPr lang="en-US" sz="2400" dirty="0" smtClean="0">
                <a:solidFill>
                  <a:srgbClr val="000000"/>
                </a:solidFill>
                <a:latin typeface="Book Antiqua" pitchFamily="18" charset="0"/>
              </a:rPr>
              <a:t>And they called to Lot and said to him, "Where are the men who came to you tonight? Bring them out to us that we may know them </a:t>
            </a:r>
            <a:r>
              <a:rPr lang="en-US" sz="2400" i="1" dirty="0" smtClean="0">
                <a:solidFill>
                  <a:srgbClr val="000000"/>
                </a:solidFill>
                <a:latin typeface="Book Antiqua" pitchFamily="18" charset="0"/>
              </a:rPr>
              <a:t>carnally."</a:t>
            </a:r>
            <a:r>
              <a:rPr lang="en-US" sz="2400" dirty="0" smtClean="0">
                <a:solidFill>
                  <a:srgbClr val="000000"/>
                </a:solidFill>
                <a:latin typeface="Book Antiqua" pitchFamily="18" charset="0"/>
              </a:rPr>
              <a:t>  </a:t>
            </a:r>
            <a:r>
              <a:rPr lang="en-US" sz="2400" baseline="30000" dirty="0" smtClean="0">
                <a:solidFill>
                  <a:srgbClr val="000000"/>
                </a:solidFill>
                <a:latin typeface="Book Antiqua" pitchFamily="18" charset="0"/>
              </a:rPr>
              <a:t>6 </a:t>
            </a:r>
            <a:r>
              <a:rPr lang="en-US" sz="2400" dirty="0" smtClean="0">
                <a:solidFill>
                  <a:srgbClr val="000000"/>
                </a:solidFill>
                <a:latin typeface="Book Antiqua" pitchFamily="18" charset="0"/>
              </a:rPr>
              <a:t>So Lot went out to them through the doorway, shut the door behind him,  </a:t>
            </a:r>
            <a:r>
              <a:rPr lang="en-US" sz="2400" baseline="30000" dirty="0" smtClean="0">
                <a:solidFill>
                  <a:srgbClr val="000000"/>
                </a:solidFill>
                <a:latin typeface="Book Antiqua" pitchFamily="18" charset="0"/>
              </a:rPr>
              <a:t>7 </a:t>
            </a:r>
            <a:r>
              <a:rPr lang="en-US" sz="2400" dirty="0" smtClean="0">
                <a:solidFill>
                  <a:srgbClr val="000000"/>
                </a:solidFill>
                <a:latin typeface="Book Antiqua" pitchFamily="18" charset="0"/>
              </a:rPr>
              <a:t>and said, "Please, my brethren, do not do so wickedly! </a:t>
            </a:r>
            <a:endParaRPr lang="en-US" sz="2400" dirty="0">
              <a:solidFill>
                <a:srgbClr val="000000"/>
              </a:solidFill>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7</a:t>
            </a:fld>
            <a:endParaRPr lang="en-US" sz="1400" kern="1200">
              <a:solidFill>
                <a:srgbClr val="000000"/>
              </a:solidFill>
              <a:latin typeface="Arial" pitchFamily="34" charset="0"/>
              <a:ea typeface="+mn-ea"/>
              <a:cs typeface="+mn-cs"/>
            </a:endParaRPr>
          </a:p>
        </p:txBody>
      </p:sp>
      <p:pic>
        <p:nvPicPr>
          <p:cNvPr id="5" name="Picture 4"/>
          <p:cNvPicPr>
            <a:picLocks noChangeAspect="1" noChangeArrowheads="1"/>
          </p:cNvPicPr>
          <p:nvPr/>
        </p:nvPicPr>
        <p:blipFill>
          <a:blip r:embed="rId2"/>
          <a:srcRect/>
          <a:stretch>
            <a:fillRect/>
          </a:stretch>
        </p:blipFill>
        <p:spPr bwMode="auto">
          <a:xfrm>
            <a:off x="0" y="685800"/>
            <a:ext cx="9144000" cy="6019800"/>
          </a:xfrm>
          <a:prstGeom prst="rect">
            <a:avLst/>
          </a:prstGeom>
          <a:noFill/>
          <a:ln w="9525">
            <a:noFill/>
            <a:miter lim="800000"/>
            <a:headEnd/>
            <a:tailEnd/>
          </a:ln>
          <a:effectLst/>
        </p:spPr>
      </p:pic>
      <p:sp>
        <p:nvSpPr>
          <p:cNvPr id="6" name="TextBox 5"/>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
        <p:nvSpPr>
          <p:cNvPr id="8" name="Rectangle 7"/>
          <p:cNvSpPr/>
          <p:nvPr/>
        </p:nvSpPr>
        <p:spPr>
          <a:xfrm>
            <a:off x="1143000" y="1295399"/>
            <a:ext cx="6858000" cy="4016484"/>
          </a:xfrm>
          <a:prstGeom prst="rect">
            <a:avLst/>
          </a:prstGeom>
        </p:spPr>
        <p:txBody>
          <a:bodyPr wrap="square">
            <a:spAutoFit/>
          </a:bodyPr>
          <a:lstStyle/>
          <a:p>
            <a:pPr algn="ctr"/>
            <a:r>
              <a:rPr lang="en-US" sz="2400" b="1" dirty="0" smtClean="0">
                <a:solidFill>
                  <a:srgbClr val="000000"/>
                </a:solidFill>
                <a:latin typeface="Book Antiqua" pitchFamily="18" charset="0"/>
              </a:rPr>
              <a:t>Genesis 19:4-9 (NKJV) </a:t>
            </a:r>
            <a:r>
              <a:rPr lang="en-US" sz="2400" dirty="0" smtClean="0">
                <a:solidFill>
                  <a:srgbClr val="000000"/>
                </a:solidFill>
                <a:latin typeface="Book Antiqua" pitchFamily="18" charset="0"/>
              </a:rPr>
              <a:t/>
            </a:r>
            <a:br>
              <a:rPr lang="en-US" sz="2400" dirty="0" smtClean="0">
                <a:solidFill>
                  <a:srgbClr val="000000"/>
                </a:solidFill>
                <a:latin typeface="Book Antiqua" pitchFamily="18" charset="0"/>
              </a:rPr>
            </a:br>
            <a:r>
              <a:rPr lang="en-US" sz="2400" dirty="0" smtClean="0">
                <a:solidFill>
                  <a:srgbClr val="000000"/>
                </a:solidFill>
                <a:latin typeface="Book Antiqua" pitchFamily="18" charset="0"/>
              </a:rPr>
              <a:t> </a:t>
            </a:r>
            <a:r>
              <a:rPr lang="en-US" sz="2300" dirty="0" smtClean="0">
                <a:solidFill>
                  <a:srgbClr val="000000"/>
                </a:solidFill>
                <a:latin typeface="Book Antiqua" pitchFamily="18" charset="0"/>
              </a:rPr>
              <a:t> </a:t>
            </a:r>
            <a:r>
              <a:rPr lang="en-US" sz="2300" baseline="30000" dirty="0" smtClean="0">
                <a:solidFill>
                  <a:srgbClr val="000000"/>
                </a:solidFill>
                <a:latin typeface="Book Antiqua" pitchFamily="18" charset="0"/>
              </a:rPr>
              <a:t>8 </a:t>
            </a:r>
            <a:r>
              <a:rPr lang="en-US" sz="2300" dirty="0" smtClean="0">
                <a:solidFill>
                  <a:srgbClr val="000000"/>
                </a:solidFill>
                <a:latin typeface="Book Antiqua" pitchFamily="18" charset="0"/>
              </a:rPr>
              <a:t>See now, I have two daughters who have not known a man; please, let me bring them out to you, and you may do to them as you wish; only do nothing to these men, since this is the reason they have come under the shadow of my roof."  </a:t>
            </a:r>
            <a:r>
              <a:rPr lang="en-US" sz="2300" baseline="30000" dirty="0" smtClean="0">
                <a:solidFill>
                  <a:srgbClr val="000000"/>
                </a:solidFill>
                <a:latin typeface="Book Antiqua" pitchFamily="18" charset="0"/>
              </a:rPr>
              <a:t>9 </a:t>
            </a:r>
            <a:r>
              <a:rPr lang="en-US" sz="2300" dirty="0" smtClean="0">
                <a:solidFill>
                  <a:srgbClr val="000000"/>
                </a:solidFill>
                <a:latin typeface="Book Antiqua" pitchFamily="18" charset="0"/>
              </a:rPr>
              <a:t>And they said, "Stand back!" Then they said, "This one came in to stay </a:t>
            </a:r>
            <a:r>
              <a:rPr lang="en-US" sz="2300" i="1" dirty="0" smtClean="0">
                <a:solidFill>
                  <a:srgbClr val="000000"/>
                </a:solidFill>
                <a:latin typeface="Book Antiqua" pitchFamily="18" charset="0"/>
              </a:rPr>
              <a:t>here,</a:t>
            </a:r>
            <a:r>
              <a:rPr lang="en-US" sz="2300" dirty="0" smtClean="0">
                <a:solidFill>
                  <a:srgbClr val="000000"/>
                </a:solidFill>
                <a:latin typeface="Book Antiqua" pitchFamily="18" charset="0"/>
              </a:rPr>
              <a:t> and he keeps acting as a judge; now we will deal worse with you than with them." So they pressed hard against the man Lot, and came near to break down the door. </a:t>
            </a:r>
            <a:endParaRPr lang="en-US" sz="2300" dirty="0">
              <a:solidFill>
                <a:srgbClr val="000000"/>
              </a:solidFill>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8</a:t>
            </a:fld>
            <a:endParaRPr lang="en-US" sz="1400" kern="1200">
              <a:solidFill>
                <a:srgbClr val="000000"/>
              </a:solidFill>
              <a:latin typeface="Arial" pitchFamily="34" charset="0"/>
              <a:ea typeface="+mn-ea"/>
              <a:cs typeface="+mn-cs"/>
            </a:endParaRPr>
          </a:p>
        </p:txBody>
      </p:sp>
      <p:pic>
        <p:nvPicPr>
          <p:cNvPr id="5" name="Picture 4"/>
          <p:cNvPicPr>
            <a:picLocks noChangeAspect="1" noChangeArrowheads="1"/>
          </p:cNvPicPr>
          <p:nvPr/>
        </p:nvPicPr>
        <p:blipFill>
          <a:blip r:embed="rId3"/>
          <a:srcRect/>
          <a:stretch>
            <a:fillRect/>
          </a:stretch>
        </p:blipFill>
        <p:spPr bwMode="auto">
          <a:xfrm>
            <a:off x="0" y="685800"/>
            <a:ext cx="9144000" cy="6019800"/>
          </a:xfrm>
          <a:prstGeom prst="rect">
            <a:avLst/>
          </a:prstGeom>
          <a:noFill/>
          <a:ln w="9525">
            <a:noFill/>
            <a:miter lim="800000"/>
            <a:headEnd/>
            <a:tailEnd/>
          </a:ln>
          <a:effectLst/>
        </p:spPr>
      </p:pic>
      <p:sp>
        <p:nvSpPr>
          <p:cNvPr id="6" name="TextBox 5"/>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
        <p:nvSpPr>
          <p:cNvPr id="9" name="Rectangle 8"/>
          <p:cNvSpPr/>
          <p:nvPr/>
        </p:nvSpPr>
        <p:spPr>
          <a:xfrm>
            <a:off x="1143000" y="1295400"/>
            <a:ext cx="6858000" cy="3785652"/>
          </a:xfrm>
          <a:prstGeom prst="rect">
            <a:avLst/>
          </a:prstGeom>
        </p:spPr>
        <p:txBody>
          <a:bodyPr wrap="square">
            <a:spAutoFit/>
          </a:bodyPr>
          <a:lstStyle/>
          <a:p>
            <a:pPr algn="ctr"/>
            <a:r>
              <a:rPr lang="en-US" sz="2400" b="1" dirty="0" smtClean="0">
                <a:solidFill>
                  <a:srgbClr val="000000"/>
                </a:solidFill>
                <a:latin typeface="Book Antiqua" pitchFamily="18" charset="0"/>
              </a:rPr>
              <a:t>Jude 1:5-8 (NKJV) </a:t>
            </a:r>
            <a:r>
              <a:rPr lang="en-US" sz="2400" dirty="0" smtClean="0">
                <a:solidFill>
                  <a:srgbClr val="000000"/>
                </a:solidFill>
                <a:latin typeface="Book Antiqua" pitchFamily="18" charset="0"/>
              </a:rPr>
              <a:t/>
            </a:r>
            <a:br>
              <a:rPr lang="en-US" sz="2400" dirty="0" smtClean="0">
                <a:solidFill>
                  <a:srgbClr val="000000"/>
                </a:solidFill>
                <a:latin typeface="Book Antiqua" pitchFamily="18" charset="0"/>
              </a:rPr>
            </a:br>
            <a:r>
              <a:rPr lang="en-US" sz="2400" baseline="30000" dirty="0" smtClean="0">
                <a:solidFill>
                  <a:srgbClr val="000000"/>
                </a:solidFill>
                <a:latin typeface="Book Antiqua" pitchFamily="18" charset="0"/>
              </a:rPr>
              <a:t>6 </a:t>
            </a:r>
            <a:r>
              <a:rPr lang="en-US" sz="2400" dirty="0" smtClean="0">
                <a:solidFill>
                  <a:srgbClr val="000000"/>
                </a:solidFill>
                <a:latin typeface="Book Antiqua" pitchFamily="18" charset="0"/>
              </a:rPr>
              <a:t>And the angels who did not keep their proper domain, but left their own abode, He has reserved in everlasting chains under darkness for the judgment of the great day;  </a:t>
            </a:r>
            <a:r>
              <a:rPr lang="en-US" sz="2400" baseline="30000" dirty="0" smtClean="0">
                <a:solidFill>
                  <a:srgbClr val="000000"/>
                </a:solidFill>
                <a:latin typeface="Book Antiqua" pitchFamily="18" charset="0"/>
              </a:rPr>
              <a:t>7 </a:t>
            </a:r>
            <a:r>
              <a:rPr lang="en-US" sz="2400" dirty="0" smtClean="0">
                <a:solidFill>
                  <a:srgbClr val="000000"/>
                </a:solidFill>
                <a:latin typeface="Book Antiqua" pitchFamily="18" charset="0"/>
              </a:rPr>
              <a:t>as Sodom and Gomorrah, and the cities around them in a similar manner to these, having given themselves over to sexual immorality and gone after strange flesh, are set forth as an example, suffering the vengeance of eternal fire.  </a:t>
            </a:r>
            <a:endParaRPr lang="en-US" sz="2400" dirty="0">
              <a:solidFill>
                <a:srgbClr val="000000"/>
              </a:solidFill>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May 31,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9</a:t>
            </a:fld>
            <a:endParaRPr lang="en-US" sz="1400" kern="1200">
              <a:solidFill>
                <a:srgbClr val="000000"/>
              </a:solidFill>
              <a:latin typeface="Arial" pitchFamily="34" charset="0"/>
              <a:ea typeface="+mn-ea"/>
              <a:cs typeface="+mn-cs"/>
            </a:endParaRPr>
          </a:p>
        </p:txBody>
      </p:sp>
      <p:pic>
        <p:nvPicPr>
          <p:cNvPr id="5" name="Picture 4"/>
          <p:cNvPicPr>
            <a:picLocks noChangeAspect="1" noChangeArrowheads="1"/>
          </p:cNvPicPr>
          <p:nvPr/>
        </p:nvPicPr>
        <p:blipFill>
          <a:blip r:embed="rId3"/>
          <a:srcRect/>
          <a:stretch>
            <a:fillRect/>
          </a:stretch>
        </p:blipFill>
        <p:spPr bwMode="auto">
          <a:xfrm>
            <a:off x="0" y="685800"/>
            <a:ext cx="9144000" cy="6019800"/>
          </a:xfrm>
          <a:prstGeom prst="rect">
            <a:avLst/>
          </a:prstGeom>
          <a:noFill/>
          <a:ln w="9525">
            <a:noFill/>
            <a:miter lim="800000"/>
            <a:headEnd/>
            <a:tailEnd/>
          </a:ln>
          <a:effectLst/>
        </p:spPr>
      </p:pic>
      <p:sp>
        <p:nvSpPr>
          <p:cNvPr id="6" name="TextBox 5"/>
          <p:cNvSpPr txBox="1"/>
          <p:nvPr/>
        </p:nvSpPr>
        <p:spPr>
          <a:xfrm>
            <a:off x="0" y="0"/>
            <a:ext cx="8915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solidFill>
                <a:effectLst>
                  <a:outerShdw blurRad="50800" dist="39000" dir="5460000" algn="tl">
                    <a:srgbClr val="000000">
                      <a:alpha val="38000"/>
                    </a:srgbClr>
                  </a:outerShdw>
                </a:effectLst>
                <a:latin typeface="Allegro BT" pitchFamily="82" charset="0"/>
              </a:rPr>
              <a:t>The Sin of Homosexuality</a:t>
            </a:r>
            <a:endParaRPr lang="en-US" sz="5400" b="1" dirty="0">
              <a:ln w="11430"/>
              <a:solidFill>
                <a:schemeClr val="tx2"/>
              </a:solidFill>
              <a:effectLst>
                <a:outerShdw blurRad="50800" dist="39000" dir="5460000" algn="tl">
                  <a:srgbClr val="000000">
                    <a:alpha val="38000"/>
                  </a:srgbClr>
                </a:outerShdw>
              </a:effectLst>
              <a:latin typeface="Allegro BT" pitchFamily="82" charset="0"/>
            </a:endParaRPr>
          </a:p>
        </p:txBody>
      </p:sp>
      <p:sp>
        <p:nvSpPr>
          <p:cNvPr id="8" name="Rectangle 7"/>
          <p:cNvSpPr/>
          <p:nvPr/>
        </p:nvSpPr>
        <p:spPr>
          <a:xfrm>
            <a:off x="1143000" y="1295400"/>
            <a:ext cx="6858000" cy="4524315"/>
          </a:xfrm>
          <a:prstGeom prst="rect">
            <a:avLst/>
          </a:prstGeom>
        </p:spPr>
        <p:txBody>
          <a:bodyPr wrap="square">
            <a:spAutoFit/>
          </a:bodyPr>
          <a:lstStyle/>
          <a:p>
            <a:pPr algn="ctr"/>
            <a:r>
              <a:rPr lang="en-US" sz="2400" b="1" dirty="0" smtClean="0">
                <a:solidFill>
                  <a:srgbClr val="000000"/>
                </a:solidFill>
                <a:latin typeface="Book Antiqua" pitchFamily="18" charset="0"/>
              </a:rPr>
              <a:t>Romans 1:26-32 (NKJV) </a:t>
            </a:r>
            <a:r>
              <a:rPr lang="en-US" sz="2400" dirty="0" smtClean="0">
                <a:solidFill>
                  <a:srgbClr val="000000"/>
                </a:solidFill>
                <a:latin typeface="Book Antiqua" pitchFamily="18" charset="0"/>
              </a:rPr>
              <a:t/>
            </a:r>
            <a:br>
              <a:rPr lang="en-US" sz="2400" dirty="0" smtClean="0">
                <a:solidFill>
                  <a:srgbClr val="000000"/>
                </a:solidFill>
                <a:latin typeface="Book Antiqua" pitchFamily="18" charset="0"/>
              </a:rPr>
            </a:br>
            <a:r>
              <a:rPr lang="en-US" sz="2300" baseline="30000" dirty="0" smtClean="0">
                <a:solidFill>
                  <a:srgbClr val="000000"/>
                </a:solidFill>
                <a:latin typeface="Book Antiqua" pitchFamily="18" charset="0"/>
              </a:rPr>
              <a:t>26 </a:t>
            </a:r>
            <a:r>
              <a:rPr lang="en-US" sz="2300" dirty="0" smtClean="0">
                <a:solidFill>
                  <a:srgbClr val="000000"/>
                </a:solidFill>
                <a:latin typeface="Book Antiqua" pitchFamily="18" charset="0"/>
              </a:rPr>
              <a:t>For this reason God gave them up to vile passions. For even their women exchanged the natural use for what is against nature.  </a:t>
            </a:r>
            <a:r>
              <a:rPr lang="en-US" sz="2300" baseline="30000" dirty="0" smtClean="0">
                <a:solidFill>
                  <a:srgbClr val="000000"/>
                </a:solidFill>
                <a:latin typeface="Book Antiqua" pitchFamily="18" charset="0"/>
              </a:rPr>
              <a:t>27 </a:t>
            </a:r>
            <a:r>
              <a:rPr lang="en-US" sz="2300" dirty="0" smtClean="0">
                <a:solidFill>
                  <a:srgbClr val="000000"/>
                </a:solidFill>
                <a:latin typeface="Book Antiqua" pitchFamily="18" charset="0"/>
              </a:rPr>
              <a:t>Likewise also the men, leaving the natural use of the woman, burned in their lust for one another, men with men committing what is shameful, and receiving in themselves the penalty of their error which was due.  </a:t>
            </a:r>
            <a:r>
              <a:rPr lang="en-US" sz="2300" baseline="30000" dirty="0" smtClean="0">
                <a:solidFill>
                  <a:srgbClr val="000000"/>
                </a:solidFill>
                <a:latin typeface="Book Antiqua" pitchFamily="18" charset="0"/>
              </a:rPr>
              <a:t>28 </a:t>
            </a:r>
            <a:r>
              <a:rPr lang="en-US" sz="2300" dirty="0" smtClean="0">
                <a:solidFill>
                  <a:srgbClr val="000000"/>
                </a:solidFill>
                <a:latin typeface="Book Antiqua" pitchFamily="18" charset="0"/>
              </a:rPr>
              <a:t>And even as they did not like to retain God in </a:t>
            </a:r>
            <a:r>
              <a:rPr lang="en-US" sz="2300" i="1" dirty="0" smtClean="0">
                <a:solidFill>
                  <a:srgbClr val="000000"/>
                </a:solidFill>
                <a:latin typeface="Book Antiqua" pitchFamily="18" charset="0"/>
              </a:rPr>
              <a:t>their</a:t>
            </a:r>
            <a:r>
              <a:rPr lang="en-US" sz="2300" dirty="0" smtClean="0">
                <a:solidFill>
                  <a:srgbClr val="000000"/>
                </a:solidFill>
                <a:latin typeface="Book Antiqua" pitchFamily="18" charset="0"/>
              </a:rPr>
              <a:t> knowledge, God gave them over to a debased mind, to do those things which are not fitting; </a:t>
            </a:r>
            <a:endParaRPr lang="en-US" sz="2300" dirty="0">
              <a:solidFill>
                <a:srgbClr val="000000"/>
              </a:solidFill>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LW Design Template 3">
  <a:themeElements>
    <a:clrScheme name="LW Design Template 3 13">
      <a:dk1>
        <a:srgbClr val="336699"/>
      </a:dk1>
      <a:lt1>
        <a:srgbClr val="FFFFFF"/>
      </a:lt1>
      <a:dk2>
        <a:srgbClr val="000000"/>
      </a:dk2>
      <a:lt2>
        <a:srgbClr val="E3EBF1"/>
      </a:lt2>
      <a:accent1>
        <a:srgbClr val="800000"/>
      </a:accent1>
      <a:accent2>
        <a:srgbClr val="CC9900"/>
      </a:accent2>
      <a:accent3>
        <a:srgbClr val="AAAAAA"/>
      </a:accent3>
      <a:accent4>
        <a:srgbClr val="DADADA"/>
      </a:accent4>
      <a:accent5>
        <a:srgbClr val="C0AAAA"/>
      </a:accent5>
      <a:accent6>
        <a:srgbClr val="B98A00"/>
      </a:accent6>
      <a:hlink>
        <a:srgbClr val="66CCFF"/>
      </a:hlink>
      <a:folHlink>
        <a:srgbClr val="F0E500"/>
      </a:folHlink>
    </a:clrScheme>
    <a:fontScheme name="LW Design Template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W Design Template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W Design Template 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W Design Template 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W Design Template 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W Design Template 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W Design Template 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W Design Template 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W Design Template 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W Design Template 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W Design Template 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W Design Template 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W Design Template 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W Design Template 3 13">
        <a:dk1>
          <a:srgbClr val="336699"/>
        </a:dk1>
        <a:lt1>
          <a:srgbClr val="FFFFFF"/>
        </a:lt1>
        <a:dk2>
          <a:srgbClr val="000000"/>
        </a:dk2>
        <a:lt2>
          <a:srgbClr val="E3EBF1"/>
        </a:lt2>
        <a:accent1>
          <a:srgbClr val="800000"/>
        </a:accent1>
        <a:accent2>
          <a:srgbClr val="CC9900"/>
        </a:accent2>
        <a:accent3>
          <a:srgbClr val="AAAAAA"/>
        </a:accent3>
        <a:accent4>
          <a:srgbClr val="DADADA"/>
        </a:accent4>
        <a:accent5>
          <a:srgbClr val="C0AAAA"/>
        </a:accent5>
        <a:accent6>
          <a:srgbClr val="B98A00"/>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4">
      <a:dk1>
        <a:srgbClr val="FADAB5"/>
      </a:dk1>
      <a:lt1>
        <a:sysClr val="window" lastClr="FFFFFF"/>
      </a:lt1>
      <a:dk2>
        <a:srgbClr val="C00000"/>
      </a:dk2>
      <a:lt2>
        <a:srgbClr val="FEFAC9"/>
      </a:lt2>
      <a:accent1>
        <a:srgbClr val="F8CB97"/>
      </a:accent1>
      <a:accent2>
        <a:srgbClr val="FBE5CB"/>
      </a:accent2>
      <a:accent3>
        <a:srgbClr val="FBE5CB"/>
      </a:accent3>
      <a:accent4>
        <a:srgbClr val="FADAB5"/>
      </a:accent4>
      <a:accent5>
        <a:srgbClr val="FCECDA"/>
      </a:accent5>
      <a:accent6>
        <a:srgbClr val="FBE5CB"/>
      </a:accent6>
      <a:hlink>
        <a:srgbClr val="F0D67E"/>
      </a:hlink>
      <a:folHlink>
        <a:srgbClr val="FEFAC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8731</TotalTime>
  <Words>6424</Words>
  <Application>Microsoft Office PowerPoint</Application>
  <PresentationFormat>On-screen Show (4:3)</PresentationFormat>
  <Paragraphs>390</Paragraphs>
  <Slides>38</Slides>
  <Notes>24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LW Design Template 3</vt:lpstr>
      <vt:lpstr>1_Default Design</vt:lpstr>
      <vt:lpstr>Microsoft Graph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“Do you believe homosexual  behavior is a sin?”</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Don McClain</dc:creator>
  <cp:lastModifiedBy> Don McClain</cp:lastModifiedBy>
  <cp:revision>7</cp:revision>
  <dcterms:created xsi:type="dcterms:W3CDTF">2009-05-27T15:40:01Z</dcterms:created>
  <dcterms:modified xsi:type="dcterms:W3CDTF">2009-06-02T17:11:48Z</dcterms:modified>
</cp:coreProperties>
</file>