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74" r:id="rId4"/>
    <p:sldId id="275" r:id="rId5"/>
    <p:sldId id="260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85" r:id="rId21"/>
    <p:sldId id="292" r:id="rId22"/>
    <p:sldId id="293" r:id="rId23"/>
    <p:sldId id="296" r:id="rId24"/>
    <p:sldId id="294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803" autoAdjust="0"/>
  </p:normalViewPr>
  <p:slideViewPr>
    <p:cSldViewPr>
      <p:cViewPr varScale="1">
        <p:scale>
          <a:sx n="56" d="100"/>
          <a:sy n="56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A4E01-0A09-4657-901F-4051A752C096}" type="datetimeFigureOut">
              <a:rPr lang="en-US" smtClean="0"/>
              <a:pPr/>
              <a:t>4/19/2008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A677-93A8-497C-8091-0B1C869BD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prodiga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6B22-7891-4945-B6AA-B04789493B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Main Entry: </a:t>
            </a:r>
            <a:r>
              <a:rPr lang="en-US" baseline="30000" dirty="0" smtClean="0"/>
              <a:t>1</a:t>
            </a:r>
            <a:r>
              <a:rPr lang="en-US" dirty="0" smtClean="0"/>
              <a:t>prof·li·gate Pronunciation: \ˈ</a:t>
            </a:r>
            <a:r>
              <a:rPr lang="en-US" dirty="0" err="1" smtClean="0"/>
              <a:t>prä-fli-gət</a:t>
            </a:r>
            <a:r>
              <a:rPr lang="en-US" dirty="0" smtClean="0"/>
              <a:t>, -ˌ</a:t>
            </a:r>
            <a:r>
              <a:rPr lang="en-US" dirty="0" err="1" smtClean="0"/>
              <a:t>gāt</a:t>
            </a:r>
            <a:r>
              <a:rPr lang="en-US" dirty="0" smtClean="0"/>
              <a:t>\ Function: </a:t>
            </a:r>
            <a:r>
              <a:rPr lang="en-US" i="1" dirty="0" smtClean="0"/>
              <a:t>adjective</a:t>
            </a:r>
            <a:r>
              <a:rPr lang="en-US" dirty="0" smtClean="0"/>
              <a:t> Etymology: Latin </a:t>
            </a:r>
            <a:r>
              <a:rPr lang="en-US" i="1" dirty="0" err="1" smtClean="0"/>
              <a:t>profligatus</a:t>
            </a:r>
            <a:r>
              <a:rPr lang="en-US" i="1" dirty="0" smtClean="0"/>
              <a:t>,</a:t>
            </a:r>
            <a:r>
              <a:rPr lang="en-US" dirty="0" smtClean="0"/>
              <a:t> from past participle of </a:t>
            </a:r>
            <a:r>
              <a:rPr lang="en-US" i="1" dirty="0" err="1" smtClean="0"/>
              <a:t>profligare</a:t>
            </a:r>
            <a:r>
              <a:rPr lang="en-US" dirty="0" smtClean="0"/>
              <a:t> to strike down, from </a:t>
            </a:r>
            <a:r>
              <a:rPr lang="en-US" i="1" dirty="0" smtClean="0"/>
              <a:t>pro-</a:t>
            </a:r>
            <a:r>
              <a:rPr lang="en-US" dirty="0" smtClean="0"/>
              <a:t> forward, down + </a:t>
            </a:r>
            <a:r>
              <a:rPr lang="en-US" i="1" dirty="0" smtClean="0"/>
              <a:t>-</a:t>
            </a:r>
            <a:r>
              <a:rPr lang="en-US" i="1" dirty="0" err="1" smtClean="0"/>
              <a:t>fligare</a:t>
            </a:r>
            <a:r>
              <a:rPr lang="en-US" dirty="0" smtClean="0"/>
              <a:t> (akin to </a:t>
            </a:r>
            <a:r>
              <a:rPr lang="en-US" i="1" dirty="0" err="1" smtClean="0"/>
              <a:t>fligere</a:t>
            </a:r>
            <a:r>
              <a:rPr lang="en-US" dirty="0" smtClean="0"/>
              <a:t> to strike); akin to Greek </a:t>
            </a:r>
            <a:r>
              <a:rPr lang="en-US" i="1" dirty="0" err="1" smtClean="0"/>
              <a:t>phlibein</a:t>
            </a:r>
            <a:r>
              <a:rPr lang="en-US" dirty="0" smtClean="0"/>
              <a:t> to squeeze Date: 1647 1 </a:t>
            </a:r>
            <a:r>
              <a:rPr lang="en-US" b="1" dirty="0" smtClean="0"/>
              <a:t>:</a:t>
            </a:r>
            <a:r>
              <a:rPr lang="en-US" dirty="0" smtClean="0"/>
              <a:t> completely given up to dissipation and licentiousness 2 </a:t>
            </a:r>
            <a:r>
              <a:rPr lang="en-US" b="1" dirty="0" smtClean="0"/>
              <a:t>:</a:t>
            </a:r>
            <a:r>
              <a:rPr lang="en-US" dirty="0" smtClean="0"/>
              <a:t> wildly extravagant 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en-US" dirty="0" smtClean="0">
                <a:hlinkClick r:id="rId3"/>
              </a:rPr>
              <a:t>prodigal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F81E-E1D0-44CC-A529-00191DE99C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743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91000" y="6553200"/>
            <a:ext cx="4953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562E9801-EDDB-42CE-9408-662D56BE2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343400" y="0"/>
            <a:ext cx="48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056" y="5722203"/>
            <a:ext cx="4251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3:5-9</a:t>
            </a:r>
            <a:endParaRPr lang="en-US" sz="48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To Death Sensual Sins – (3:5-7)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1676400"/>
            <a:ext cx="5105400" cy="50292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828800"/>
            <a:ext cx="510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Lust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(passion), and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evil desire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occur together in 1 </a:t>
            </a:r>
            <a:r>
              <a:rPr lang="en-US" sz="24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Thes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4:5. They also appear in a passage closely resembling the text, Gal 5:24. The same vice may be viewed as a LUST from its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passive side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and an “evil desire” from its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active side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Here, if anything, evil desire is broader than lust. While lust includes all ungovernable affections, evil desire reaches to all evil longings.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(Lightfoot; Colossians And Philemon; pg. 108)</a:t>
            </a:r>
            <a:endParaRPr lang="en-US" sz="4000" i="1" kern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 (NKJV)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fornication, uncleanness, passion, evil desire, and covetousness, which is idolatry.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To Death Sensual Sins – (3:5-7)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1676400"/>
            <a:ext cx="5105400" cy="50292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828800"/>
            <a:ext cx="5105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Covetousness –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πλεονεξία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en-US" sz="24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pleonexia</a:t>
            </a:r>
            <a:endParaRPr lang="en-US" sz="60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greedy desire to have more, covetousness, avarice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Vines </a:t>
            </a:r>
            <a:r>
              <a:rPr lang="en-US" sz="24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Definition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  <a:endParaRPr lang="en-US" sz="23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lit., "a desire to have more" (</a:t>
            </a:r>
            <a:r>
              <a:rPr lang="en-US" sz="23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pleōn</a:t>
            </a: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"more," </a:t>
            </a:r>
            <a:r>
              <a:rPr lang="en-US" sz="23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echō</a:t>
            </a: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"to have"), always in a bad sense, is used in a general way in Mark 7:22  . . . (b) of sensuality, Eph. 4:19, "greediness;" Col. 3:5 (where it is called "idolatry");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 (NKJV)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fornication, uncleanness, passion, evil desire, and covetousness, which is idolatry.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To Death Sensual Sins – (3:5-7)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658064"/>
            <a:ext cx="5105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God’s wrath would come upon those who practiced “fornication, uncleanness, passion, evil desire, and covetousness.” –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(1 </a:t>
            </a:r>
            <a:r>
              <a:rPr lang="en-US" sz="2400" i="1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Cor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6:9-11; Gal 5:19-21; Rev 21:8)</a:t>
            </a:r>
            <a:endParaRPr lang="en-US" sz="2300" i="1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These individuals are classified as “sons of disobedience” – 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3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 2:2,3; 2 Pet 2:14)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Colossians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past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had practiced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some of these things – but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not any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longer” – 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</a:t>
            </a:r>
            <a:r>
              <a:rPr lang="en-US" sz="23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Eph 2:2; Tit 3:3; 1 Pet 4:3,4)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3:6-7 (NKJV) </a:t>
            </a:r>
            <a:b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Because of these things the wrath of God is coming upon the sons of disobedience, </a:t>
            </a:r>
            <a:b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7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 which you yourselves once walked when you lived in them.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658064"/>
            <a:ext cx="4876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remove from oneself as one would put off a garment –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(Eph 4:22; Heb 12:1; 1 Pet 2:1)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“All these which follow, as being also inconsistent with the Christian calling.”—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(Barnes' Notes on the New Testament )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“The five sins enumerated in the present list are sins of attitude and speech” – 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(Walton Weaver, Philippians and Colossians; pg. 504)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now you yourselves are to put off all these: anger, wrath, malice, blasphemy, filthy language out of your mouth.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658064"/>
            <a:ext cx="4876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600"/>
              </a:spcBef>
              <a:buClr>
                <a:srgbClr val="B13F9A"/>
              </a:buClr>
            </a:pP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Anger</a:t>
            </a: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</a:t>
            </a:r>
            <a:r>
              <a:rPr lang="en-US" sz="36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ὀργη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́ - </a:t>
            </a:r>
            <a:r>
              <a:rPr lang="en-US" sz="36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orge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̄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Anger in and of itself is NOT a sin –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(“Be ye angry and sin not” – Eph 4:26; - “When He had looked round about on them with anger” – Mark 3:5; see also John 2:13-17)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anger that must be put off is the personal resentfulness and abiding condition of the mind that harbors vengeful thoughts –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(Rom 12:19)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now you yourselves are to put off all these: anger, wrath, malice, blasphemy, filthy language out of your mouth.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658064"/>
            <a:ext cx="4876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600"/>
              </a:spcBef>
              <a:buClr>
                <a:srgbClr val="B13F9A"/>
              </a:buClr>
            </a:pP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Wrath</a:t>
            </a: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vi-VN" sz="32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θυμός</a:t>
            </a:r>
            <a:r>
              <a:rPr lang="en-US" sz="32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en-US" sz="32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thumos</a:t>
            </a:r>
            <a:endParaRPr lang="en-US" sz="36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690563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passion, angry, heat, anger forthwith boiling up and soon subsiding again</a:t>
            </a:r>
          </a:p>
          <a:p>
            <a:pPr marL="690563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2) glow, </a:t>
            </a:r>
            <a:r>
              <a:rPr lang="en-US" sz="26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ardour</a:t>
            </a:r>
            <a:r>
              <a:rPr lang="en-US" sz="2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the wine of passion, inflaming wine (which either drives the drinker mad or kills him with its strength)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now you yourselves are to put off all these: anger, wrath, malice, blasphemy, filthy language out of your mouth.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524000"/>
            <a:ext cx="5181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600"/>
              </a:spcBef>
              <a:buClr>
                <a:srgbClr val="B13F9A"/>
              </a:buClr>
            </a:pP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Anger </a:t>
            </a:r>
            <a:r>
              <a:rPr lang="vi-VN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orgē</a:t>
            </a:r>
            <a:r>
              <a:rPr lang="vi-VN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&amp; Wrath</a:t>
            </a: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thumos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indent="7938" algn="ctr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difference between them is this. </a:t>
            </a:r>
            <a:r>
              <a:rPr lang="en-US" sz="2400" b="1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Thumos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en-US" sz="2400" b="1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(wrath),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a blaze of sudden anger, which is quickly ignited and just as quickly dies. The Greeks likened it to a fire in straw . . . </a:t>
            </a:r>
            <a:r>
              <a:rPr lang="en-US" sz="2400" b="1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Orge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b="1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(anger)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 anger which has become ingrained; it is long lasting, slow burning anger which  refuses to be pacified and nurses its wrath to keep it warm.” </a:t>
            </a:r>
            <a:r>
              <a:rPr lang="en-US" sz="20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</a:t>
            </a:r>
          </a:p>
          <a:p>
            <a:pPr indent="7938" algn="ctr">
              <a:spcBef>
                <a:spcPts val="600"/>
              </a:spcBef>
              <a:buClr>
                <a:srgbClr val="B13F9A"/>
              </a:buClr>
            </a:pPr>
            <a:r>
              <a:rPr lang="en-US" sz="20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(William Barclay; </a:t>
            </a:r>
            <a:r>
              <a:rPr lang="en-US" sz="20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Letters to Philippians, Colossians and Thessalonians; pg 177) </a:t>
            </a:r>
            <a:endParaRPr lang="en-US" sz="2400" i="1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now you yourselves are to put off all these: anger, wrath, malice, blasphemy, filthy language out of your mouth.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567964"/>
            <a:ext cx="48768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600"/>
              </a:spcBef>
              <a:buClr>
                <a:srgbClr val="B13F9A"/>
              </a:buClr>
            </a:pP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Malice 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vi-VN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κακία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en-US" sz="36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kakia</a:t>
            </a:r>
            <a:endParaRPr lang="en-US" sz="36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malignity, malice, ill-will, desire to injure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2) wickedness, depravity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2a) wickedness that is not ashamed to break laws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3) evil, trouble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Vine's Definition:</a:t>
            </a:r>
          </a:p>
          <a:p>
            <a:pPr indent="7938" algn="ctr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"badness in quality“ "the vicious character generally" (Lightfoot),</a:t>
            </a:r>
            <a:endParaRPr lang="en-US" sz="23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now you yourselves are to put off all these: anger, wrath, malice, blasphemy, filthy language out of your mouth.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447800"/>
            <a:ext cx="502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600"/>
              </a:spcBef>
              <a:buClr>
                <a:srgbClr val="B13F9A"/>
              </a:buClr>
            </a:pP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Blasphemy 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βλασφημία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blasphēmia</a:t>
            </a:r>
            <a:endParaRPr lang="en-US" sz="36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slander, detraction, speech injurious, to another’s good name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2) impious and reproachful speech injurious to divine majesty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Barnes - </a:t>
            </a: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word here seems to mean all injurious and calumnious speaking - whether against God or man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-</a:t>
            </a:r>
            <a:endParaRPr lang="en-US" sz="20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now you yourselves are to put off all these: anger, wrath, malice, blasphemy, filthy language out of your mouth.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447800"/>
            <a:ext cx="502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7938" algn="ctr">
              <a:spcBef>
                <a:spcPts val="600"/>
              </a:spcBef>
              <a:buClr>
                <a:srgbClr val="B13F9A"/>
              </a:buClr>
            </a:pP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Filthy Language 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αἰ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σχρολογία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aischrologia</a:t>
            </a:r>
            <a:endParaRPr lang="en-US" sz="36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foul speaking, low and obscene </a:t>
            </a: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speech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Word Pictures in the New Testament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 </a:t>
            </a:r>
            <a:endParaRPr lang="en-US" sz="2300" b="1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7938" indent="7938" algn="ctr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“an old word for low and obscene speech which occurs here only in the N.T. . . . The word was used for both abusive and filthy talk and Lightfoot combines both ideas as often happens.” (“</a:t>
            </a:r>
            <a:r>
              <a:rPr lang="en-US" sz="23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foul mouthed abuse</a:t>
            </a: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”) </a:t>
            </a:r>
            <a:endParaRPr lang="en-US" sz="23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 </a:t>
            </a: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now you yourselves are to put off all these: anger, wrath, malice, blasphemy, filthy language out of your mouth. </a:t>
            </a:r>
            <a:endParaRPr lang="en-US" sz="2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/>
              <a:t>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79700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The Context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2133600"/>
            <a:ext cx="5105400" cy="45720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366695"/>
            <a:ext cx="48006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32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Risen Life -      (vv. 3:1-4)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32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Put Off The Old Man (vv. 3:5-9)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32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Put On The New Man (vv. 3:10-17)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32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Practical Applications – (vv. 3:18-4:6)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not lie to one another, since you have put off the old man with his deeds, </a:t>
            </a:r>
            <a:endParaRPr lang="en-US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1447800"/>
            <a:ext cx="5029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7938" algn="ctr">
              <a:spcBef>
                <a:spcPts val="600"/>
              </a:spcBef>
              <a:buClr>
                <a:srgbClr val="B13F9A"/>
              </a:buClr>
            </a:pPr>
            <a:r>
              <a:rPr lang="en-US" sz="36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Do Not Lie                      </a:t>
            </a:r>
            <a:r>
              <a:rPr lang="en-US" sz="36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ψεύδομαι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pseudomai</a:t>
            </a:r>
            <a:endParaRPr lang="en-US" sz="36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) to lie, to speak deliberate falsehoods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2) to deceive one by a lie, to lie to</a:t>
            </a:r>
            <a:endParaRPr lang="en-US" sz="23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7938" indent="7938" algn="ctr">
              <a:spcBef>
                <a:spcPts val="600"/>
              </a:spcBef>
              <a:buClr>
                <a:srgbClr val="B13F9A"/>
              </a:buClr>
            </a:pPr>
            <a:endParaRPr lang="en-US" sz="24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7938" indent="7938" algn="ctr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Ephesians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4:25 (NKJV)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400" kern="0" baseline="3000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25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Therefore, putting away lying, "Let each one of you speak truth with his neighbor," for we are members of one another.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not lie to one another, since you have put off the old man with his deeds, </a:t>
            </a:r>
            <a:endParaRPr lang="en-US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1658064"/>
            <a:ext cx="48768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“When people become Christians – there ought to be a complete change in their personalities.” – Barclay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</a:pPr>
            <a:endParaRPr lang="en-US" sz="2400" b="1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Berlin Sans FB Demi" pitchFamily="34" charset="0"/>
              </a:rPr>
              <a:t>Romans 6:6 (NKJV) </a:t>
            </a:r>
            <a:r>
              <a:rPr lang="en-US" sz="2600" dirty="0" smtClean="0">
                <a:solidFill>
                  <a:schemeClr val="bg1"/>
                </a:solidFill>
              </a:rPr>
              <a:t/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baseline="30000" dirty="0" smtClean="0">
                <a:solidFill>
                  <a:schemeClr val="bg1"/>
                </a:solidFill>
              </a:rPr>
              <a:t>6 </a:t>
            </a:r>
            <a:r>
              <a:rPr lang="en-US" sz="2600" dirty="0" smtClean="0">
                <a:solidFill>
                  <a:schemeClr val="bg1"/>
                </a:solidFill>
              </a:rPr>
              <a:t>knowing this, that our old man was crucified with </a:t>
            </a:r>
            <a:r>
              <a:rPr lang="en-US" sz="2600" i="1" dirty="0" smtClean="0">
                <a:solidFill>
                  <a:schemeClr val="bg1"/>
                </a:solidFill>
              </a:rPr>
              <a:t>Him,</a:t>
            </a:r>
            <a:r>
              <a:rPr lang="en-US" sz="2600" dirty="0" smtClean="0">
                <a:solidFill>
                  <a:schemeClr val="bg1"/>
                </a:solidFill>
              </a:rPr>
              <a:t> that the body of sin might be done away with, that we should no longer be slaves of sin.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Off Uncharitable Sins – (3:8,9)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10000" y="1524000"/>
            <a:ext cx="5181600" cy="51816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060680"/>
            <a:ext cx="342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3:8-9 (NKJV) </a:t>
            </a:r>
            <a:b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28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Do not lie to one another, since you have put off the old man with his deeds, </a:t>
            </a:r>
            <a:endParaRPr lang="en-US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1658064"/>
            <a:ext cx="487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“When people become Christians – there ought to be a complete change in their personalities.” – Barclay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</a:pPr>
            <a:endParaRPr lang="en-US" sz="2400" b="1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Berlin Sans FB Demi" pitchFamily="34" charset="0"/>
              </a:rPr>
              <a:t>Ephesians 4:22-23 (NKJV) </a:t>
            </a: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baseline="30000" dirty="0" smtClean="0">
                <a:solidFill>
                  <a:schemeClr val="bg1"/>
                </a:solidFill>
              </a:rPr>
              <a:t>22 </a:t>
            </a:r>
            <a:r>
              <a:rPr lang="en-US" sz="2500" dirty="0" smtClean="0">
                <a:solidFill>
                  <a:schemeClr val="bg1"/>
                </a:solidFill>
              </a:rPr>
              <a:t>that you put off, concerning your former conduct, the old man which grows corrupt according to the deceitful lusts, </a:t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baseline="30000" dirty="0" smtClean="0">
                <a:solidFill>
                  <a:schemeClr val="bg1"/>
                </a:solidFill>
              </a:rPr>
              <a:t>23 </a:t>
            </a:r>
            <a:r>
              <a:rPr lang="en-US" sz="2500" dirty="0" smtClean="0">
                <a:solidFill>
                  <a:schemeClr val="bg1"/>
                </a:solidFill>
              </a:rPr>
              <a:t>and be renewed in the spirit of your mind, 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765512"/>
            <a:ext cx="6019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Fornication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5)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Uncleanness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5)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Passion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5)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Evil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Desire (v. 5)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Covetousness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- Idolatry (v. 5)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Anger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8)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Wrath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8)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Malice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8)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Blasphemy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8)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Filthy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Language (v. 8)</a:t>
            </a:r>
          </a:p>
          <a:p>
            <a:pPr marL="465138" indent="-465138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Wingdings 2" pitchFamily="18" charset="2"/>
              <a:buChar char="ö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Lying 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(v. 9)</a:t>
            </a:r>
            <a:endParaRPr lang="en-US" sz="3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61722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733800" y="1131630"/>
            <a:ext cx="457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Colossians 3:5-11 (NKJV)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600" baseline="30000" dirty="0" smtClean="0">
                <a:solidFill>
                  <a:schemeClr val="bg1"/>
                </a:solidFill>
              </a:rPr>
              <a:t>10 </a:t>
            </a:r>
            <a:r>
              <a:rPr lang="en-US" sz="2600" dirty="0" smtClean="0">
                <a:solidFill>
                  <a:schemeClr val="bg1"/>
                </a:solidFill>
              </a:rPr>
              <a:t>and have put on the new </a:t>
            </a:r>
            <a:r>
              <a:rPr lang="en-US" sz="2600" i="1" dirty="0" smtClean="0">
                <a:solidFill>
                  <a:schemeClr val="bg1"/>
                </a:solidFill>
              </a:rPr>
              <a:t>man</a:t>
            </a:r>
            <a:r>
              <a:rPr lang="en-US" sz="2600" dirty="0" smtClean="0">
                <a:solidFill>
                  <a:schemeClr val="bg1"/>
                </a:solidFill>
              </a:rPr>
              <a:t> who is renewed in knowledge according to the image of Him who created him,  </a:t>
            </a:r>
            <a:r>
              <a:rPr lang="en-US" sz="2600" baseline="30000" dirty="0" smtClean="0">
                <a:solidFill>
                  <a:schemeClr val="bg1"/>
                </a:solidFill>
              </a:rPr>
              <a:t>11 </a:t>
            </a:r>
            <a:r>
              <a:rPr lang="en-US" sz="2600" dirty="0" smtClean="0">
                <a:solidFill>
                  <a:schemeClr val="bg1"/>
                </a:solidFill>
              </a:rPr>
              <a:t>where there is neither Greek nor Jew, circumcised nor uncircumcised, barbarian, Scythian, slave </a:t>
            </a:r>
            <a:r>
              <a:rPr lang="en-US" sz="2600" i="1" dirty="0" smtClean="0">
                <a:solidFill>
                  <a:schemeClr val="bg1"/>
                </a:solidFill>
              </a:rPr>
              <a:t>nor</a:t>
            </a:r>
            <a:r>
              <a:rPr lang="en-US" sz="2600" dirty="0" smtClean="0">
                <a:solidFill>
                  <a:schemeClr val="bg1"/>
                </a:solidFill>
              </a:rPr>
              <a:t> free, but Christ </a:t>
            </a:r>
            <a:r>
              <a:rPr lang="en-US" sz="2600" i="1" dirty="0" smtClean="0">
                <a:solidFill>
                  <a:schemeClr val="bg1"/>
                </a:solidFill>
              </a:rPr>
              <a:t>is</a:t>
            </a:r>
            <a:r>
              <a:rPr lang="en-US" sz="2600" dirty="0" smtClean="0">
                <a:solidFill>
                  <a:schemeClr val="bg1"/>
                </a:solidFill>
              </a:rPr>
              <a:t> all and in all.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0B0C-1CFE-4DDD-8B3A-D84ED2D4F71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61722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733800" y="113163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Colossians 3:5-11 (NKJV)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aseline="30000" dirty="0" smtClean="0">
                <a:solidFill>
                  <a:schemeClr val="bg1"/>
                </a:solidFill>
              </a:rPr>
              <a:t>5 </a:t>
            </a:r>
            <a:r>
              <a:rPr lang="en-US" sz="2400" dirty="0" smtClean="0">
                <a:solidFill>
                  <a:schemeClr val="bg1"/>
                </a:solidFill>
              </a:rPr>
              <a:t>Therefore put to death your members which are on the earth: fornication, uncleanness, passion, evil desire, and covetousness, which is idolatry.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aseline="30000" dirty="0" smtClean="0">
                <a:solidFill>
                  <a:schemeClr val="bg1"/>
                </a:solidFill>
              </a:rPr>
              <a:t>6 </a:t>
            </a:r>
            <a:r>
              <a:rPr lang="en-US" sz="2400" dirty="0" smtClean="0">
                <a:solidFill>
                  <a:schemeClr val="bg1"/>
                </a:solidFill>
              </a:rPr>
              <a:t>Because of these things the wrath of God is coming upon the sons of disobedience,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aseline="30000" dirty="0" smtClean="0">
                <a:solidFill>
                  <a:schemeClr val="bg1"/>
                </a:solidFill>
              </a:rPr>
              <a:t>7 </a:t>
            </a:r>
            <a:r>
              <a:rPr lang="en-US" sz="2400" dirty="0" smtClean="0">
                <a:solidFill>
                  <a:schemeClr val="bg1"/>
                </a:solidFill>
              </a:rPr>
              <a:t>in which you yourselves once walked when you lived in them.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61722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733800" y="113163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Colossians 3:5-11 (NKJV)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baseline="30000" dirty="0" smtClean="0">
                <a:solidFill>
                  <a:schemeClr val="bg1"/>
                </a:solidFill>
              </a:rPr>
              <a:t>8 </a:t>
            </a:r>
            <a:r>
              <a:rPr lang="en-US" sz="2700" dirty="0" smtClean="0">
                <a:solidFill>
                  <a:schemeClr val="bg1"/>
                </a:solidFill>
              </a:rPr>
              <a:t>But now you yourselves are to put off all these: anger, wrath, malice, blasphemy, filthy language out of your mouth.  </a:t>
            </a:r>
            <a:r>
              <a:rPr lang="en-US" sz="2700" baseline="30000" dirty="0" smtClean="0">
                <a:solidFill>
                  <a:schemeClr val="bg1"/>
                </a:solidFill>
              </a:rPr>
              <a:t>9 </a:t>
            </a:r>
            <a:r>
              <a:rPr lang="en-US" sz="2700" dirty="0" smtClean="0">
                <a:solidFill>
                  <a:schemeClr val="bg1"/>
                </a:solidFill>
              </a:rPr>
              <a:t>Do not lie to one another, since you have put off the old man with his deeds,  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Kill The Earthly – (3:5)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1676400"/>
            <a:ext cx="5105400" cy="50292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905000"/>
            <a:ext cx="5105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“Put to death” – “Mortify” - i.e. – “utterly slay” –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idea </a:t>
            </a:r>
            <a:r>
              <a:rPr lang="en-US" sz="2400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means more than just suppress or control 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- 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(Gal 5:24)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“Your Members”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The body, and its members serve as the medium through which sin works –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(Rom 6:12,13,19)</a:t>
            </a:r>
          </a:p>
          <a:p>
            <a:pPr marL="457200" lvl="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“Put to death every part of yourself which is against God and keeps you from fulfilling His will” – 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(William Barclay 174.)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124200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 (NKJV)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20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 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Therefore put to death your members which are on the earth:  . . .</a:t>
            </a:r>
            <a:endParaRPr lang="en-US" sz="3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To Death Sensual Sins – (3:5-7)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1676400"/>
            <a:ext cx="5105400" cy="50292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905000"/>
            <a:ext cx="51054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600"/>
              </a:spcBef>
              <a:buClr>
                <a:srgbClr val="B13F9A"/>
              </a:buClr>
            </a:pP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Fornication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πορνεία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en-US" sz="24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porneia</a:t>
            </a:r>
            <a:endParaRPr lang="en-US" sz="24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illicit sexual intercourse</a:t>
            </a:r>
          </a:p>
          <a:p>
            <a:pPr marL="1031875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1a) adultery, fornication, homosexuality, lesbianism, intercourse with animals etc.</a:t>
            </a:r>
          </a:p>
          <a:p>
            <a:pPr marL="1031875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1b) sexual intercourse with close relatives; Lev. 18</a:t>
            </a:r>
          </a:p>
          <a:p>
            <a:pPr marL="1031875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1c) sexual intercourse with a divorced man or woman; Mar_10:11,Mar_10:12</a:t>
            </a:r>
            <a:endParaRPr lang="en-US" sz="2400" i="1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 (NKJV)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fornication, uncleanness, passion, evil desire, and covetousness, which is idolatry.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To Death Sensual Sins – (3:5-7)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1676400"/>
            <a:ext cx="5105400" cy="50292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905000"/>
            <a:ext cx="5105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Uncleanness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vi-VN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ἀκαθαρσία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en-US" sz="2400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Akatharsia</a:t>
            </a:r>
            <a:endParaRPr lang="en-US" sz="24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uncleanness</a:t>
            </a:r>
          </a:p>
          <a:p>
            <a:pPr marL="1371600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1a) physical</a:t>
            </a:r>
          </a:p>
          <a:p>
            <a:pPr marL="1371600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1b) in a moral sense: the impurity of lustful, luxurious, profligate living</a:t>
            </a:r>
          </a:p>
          <a:p>
            <a:pPr marL="1371600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1b1) of impure motives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</a:pPr>
            <a:r>
              <a:rPr lang="en-US" sz="2400" kern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f.  - </a:t>
            </a:r>
            <a:r>
              <a:rPr lang="en-US" sz="2400" i="1" dirty="0" smtClean="0">
                <a:solidFill>
                  <a:schemeClr val="bg1"/>
                </a:solidFill>
              </a:rPr>
              <a:t>Rom 1:24; 6:19; 2 </a:t>
            </a:r>
            <a:r>
              <a:rPr lang="en-US" sz="2400" i="1" dirty="0" err="1" smtClean="0">
                <a:solidFill>
                  <a:schemeClr val="bg1"/>
                </a:solidFill>
              </a:rPr>
              <a:t>Cor</a:t>
            </a:r>
            <a:r>
              <a:rPr lang="en-US" sz="2400" i="1" dirty="0" smtClean="0">
                <a:solidFill>
                  <a:schemeClr val="bg1"/>
                </a:solidFill>
              </a:rPr>
              <a:t> 12:21; Gal 5:19; Eph4:19; 5:3; 1 </a:t>
            </a:r>
            <a:r>
              <a:rPr lang="en-US" sz="2400" i="1" dirty="0" err="1" smtClean="0">
                <a:solidFill>
                  <a:schemeClr val="bg1"/>
                </a:solidFill>
              </a:rPr>
              <a:t>Thes</a:t>
            </a:r>
            <a:r>
              <a:rPr lang="en-US" sz="2400" i="1" dirty="0" smtClean="0">
                <a:solidFill>
                  <a:schemeClr val="bg1"/>
                </a:solidFill>
              </a:rPr>
              <a:t> 4:7</a:t>
            </a:r>
            <a:endParaRPr lang="en-US" sz="2400" i="1" kern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 (NKJV)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fornication, uncleanness, passion, evil desire, and covetousness, which is idolatry.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To Death Sensual Sins – (3:5-7)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1676400"/>
            <a:ext cx="5105400" cy="50292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828800"/>
            <a:ext cx="510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8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</a:t>
            </a: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assion </a:t>
            </a:r>
            <a:r>
              <a:rPr lang="en-US" sz="22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- </a:t>
            </a:r>
            <a:r>
              <a:rPr lang="en-US" sz="22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inordinate affection AV</a:t>
            </a:r>
            <a:r>
              <a:rPr lang="en-US" sz="22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vi-VN" sz="22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πάθος</a:t>
            </a:r>
            <a:r>
              <a:rPr lang="en-US" sz="22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- </a:t>
            </a:r>
            <a:r>
              <a:rPr lang="vi-VN" sz="22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pathos</a:t>
            </a:r>
            <a:endParaRPr lang="en-US" sz="22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2) a feeling which the mind suffers</a:t>
            </a:r>
          </a:p>
          <a:p>
            <a:pPr marL="1082675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2c) used by the Greeks in either a good or bad sense</a:t>
            </a:r>
          </a:p>
          <a:p>
            <a:pPr marL="1082675" lvl="2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u="sng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2d) in the NT in a bad sense, depraved passion, vile passions</a:t>
            </a:r>
            <a:endParaRPr lang="en-US" sz="23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168275" indent="-457200">
              <a:spcBef>
                <a:spcPts val="600"/>
              </a:spcBef>
              <a:buClr>
                <a:srgbClr val="B13F9A"/>
              </a:buClr>
            </a:pP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Cf. Romans 1:26 – “vile passion” –      1 </a:t>
            </a:r>
            <a:r>
              <a:rPr lang="en-US" sz="2400" i="1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Thes</a:t>
            </a:r>
            <a:r>
              <a:rPr lang="en-US" sz="24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4:5 – “Passion of lust”</a:t>
            </a:r>
            <a:endParaRPr lang="en-US" sz="2400" i="1" kern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 (NKJV)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fornication, uncleanness, passion, evil desire, and covetousness, which is idolatry.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74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0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Put To Death Sensual Sins – (3:5-7)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3886200" y="1676400"/>
            <a:ext cx="5105400" cy="5029200"/>
          </a:xfrm>
          <a:prstGeom prst="round2DiagRect">
            <a:avLst/>
          </a:prstGeom>
          <a:gradFill rotWithShape="1">
            <a:gsLst>
              <a:gs pos="0">
                <a:srgbClr val="CF6DA4">
                  <a:tint val="20000"/>
                  <a:satMod val="280000"/>
                </a:srgbClr>
              </a:gs>
              <a:gs pos="14000">
                <a:srgbClr val="CF6DA4">
                  <a:tint val="37000"/>
                  <a:satMod val="250000"/>
                </a:srgbClr>
              </a:gs>
              <a:gs pos="45000">
                <a:srgbClr val="CF6DA4">
                  <a:tint val="53000"/>
                  <a:satMod val="220000"/>
                </a:srgbClr>
              </a:gs>
              <a:gs pos="65000">
                <a:srgbClr val="CF6DA4">
                  <a:tint val="53000"/>
                  <a:satMod val="220000"/>
                </a:srgbClr>
              </a:gs>
              <a:gs pos="86000">
                <a:srgbClr val="CF6DA4">
                  <a:tint val="42000"/>
                  <a:satMod val="240000"/>
                </a:srgbClr>
              </a:gs>
              <a:gs pos="100000">
                <a:srgbClr val="CF6DA4">
                  <a:tint val="20000"/>
                  <a:satMod val="230000"/>
                </a:srgbClr>
              </a:gs>
            </a:gsLst>
            <a:lin ang="16200000" scaled="1"/>
          </a:gradFill>
          <a:ln w="9525" cap="flat" cmpd="sng" algn="ctr">
            <a:solidFill>
              <a:srgbClr val="CF6DA4">
                <a:satMod val="140000"/>
              </a:srgbClr>
            </a:solidFill>
            <a:prstDash val="solid"/>
          </a:ln>
          <a:effectLst>
            <a:outerShdw blurRad="508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828800"/>
            <a:ext cx="51054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8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</a:t>
            </a: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vil </a:t>
            </a:r>
            <a:r>
              <a:rPr lang="en-US" sz="2800" b="1" kern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</a:t>
            </a:r>
            <a:r>
              <a:rPr lang="en-US" sz="28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esire – </a:t>
            </a:r>
            <a:r>
              <a:rPr lang="en-US" sz="24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(AV - evil concupiscence) </a:t>
            </a:r>
            <a:r>
              <a:rPr lang="en-US" sz="22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– </a:t>
            </a:r>
            <a:r>
              <a:rPr lang="vi-VN" sz="22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κακός</a:t>
            </a:r>
            <a:r>
              <a:rPr lang="en-US" sz="22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vi-VN" sz="22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ἐπιθυμία</a:t>
            </a:r>
            <a:r>
              <a:rPr lang="en-US" sz="2200" i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– Kakos </a:t>
            </a:r>
            <a:r>
              <a:rPr lang="en-US" sz="2200" i="1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epithumia</a:t>
            </a:r>
            <a:endParaRPr lang="en-US" sz="6000" kern="0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 for </a:t>
            </a:r>
            <a:r>
              <a:rPr lang="en-US" sz="2400" b="1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kakos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2) of a mode of thinking, feeling, acting - 2a) base, wrong, wicked</a:t>
            </a:r>
          </a:p>
          <a:p>
            <a:pPr marL="457200" indent="-457200">
              <a:spcBef>
                <a:spcPts val="600"/>
              </a:spcBef>
              <a:buClr>
                <a:srgbClr val="B13F9A"/>
              </a:buClr>
              <a:buFont typeface="Wingdings 2" pitchFamily="18" charset="2"/>
              <a:buChar char="ö"/>
            </a:pP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Thayer Definition for </a:t>
            </a:r>
            <a:r>
              <a:rPr lang="en-US" sz="2400" b="1" kern="0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epithumia</a:t>
            </a:r>
            <a:r>
              <a:rPr lang="en-US" sz="2400" b="1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</a:p>
          <a:p>
            <a:pPr marL="914400" lvl="1" indent="-457200">
              <a:spcBef>
                <a:spcPts val="600"/>
              </a:spcBef>
              <a:buClr>
                <a:srgbClr val="B13F9A"/>
              </a:buClr>
            </a:pPr>
            <a:r>
              <a:rPr lang="en-US" sz="2300" kern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1) desire, craving, longing, desire for what is forbidden, lust</a:t>
            </a:r>
            <a:endParaRPr lang="en-US" sz="4000" i="1" kern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514600"/>
            <a:ext cx="342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Colossians 3:5 (NKJV)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. . fornication, uncleanness, passion, evil desire, and covetousness, which is idolatry.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9801-EDDB-42CE-9408-662D56BE20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April 20, 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“Put Off The Old Man With His Deeds”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2208</Words>
  <Application>Microsoft Office PowerPoint</Application>
  <PresentationFormat>On-screen Show (4:3)</PresentationFormat>
  <Paragraphs>260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Don McClain</dc:creator>
  <cp:lastModifiedBy> Don McClain</cp:lastModifiedBy>
  <cp:revision>22</cp:revision>
  <dcterms:created xsi:type="dcterms:W3CDTF">2008-04-17T14:02:50Z</dcterms:created>
  <dcterms:modified xsi:type="dcterms:W3CDTF">2008-04-21T14:42:09Z</dcterms:modified>
</cp:coreProperties>
</file>