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handoutMasterIdLst>
    <p:handoutMasterId r:id="rId20"/>
  </p:handoutMasterIdLst>
  <p:sldIdLst>
    <p:sldId id="283" r:id="rId2"/>
    <p:sldId id="314" r:id="rId3"/>
    <p:sldId id="313" r:id="rId4"/>
    <p:sldId id="288" r:id="rId5"/>
    <p:sldId id="293" r:id="rId6"/>
    <p:sldId id="303" r:id="rId7"/>
    <p:sldId id="289" r:id="rId8"/>
    <p:sldId id="304" r:id="rId9"/>
    <p:sldId id="305" r:id="rId10"/>
    <p:sldId id="306" r:id="rId11"/>
    <p:sldId id="307" r:id="rId12"/>
    <p:sldId id="308" r:id="rId13"/>
    <p:sldId id="309" r:id="rId14"/>
    <p:sldId id="286" r:id="rId15"/>
    <p:sldId id="315" r:id="rId16"/>
    <p:sldId id="311" r:id="rId17"/>
    <p:sldId id="31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77269E1-4E14-4E91-A92C-1620A2B4535D}" type="datetimeFigureOut">
              <a:rPr lang="en-US" smtClean="0"/>
              <a:t>7/12/2009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C4AA7ED-3BB3-4907-AE3C-E6645B3DDE61}"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D259C4-69C1-439D-9DF3-B4865A1A02D2}" type="datetimeFigureOut">
              <a:rPr lang="en-US" smtClean="0"/>
              <a:pPr/>
              <a:t>7/12/2009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398327-7605-4A7C-9F59-22C5829C70F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Oh Be Careful Little Eyes What You See</a:t>
            </a:r>
          </a:p>
          <a:p>
            <a:r>
              <a:rPr lang="en-US" dirty="0" smtClean="0"/>
              <a:t>I'm sure all or most of us know that song. It was one of my favorites when I was little and still is today. It goes on to say Oh be careful little ears what you hear; little mouth what you say; little hands what you do; and feet where you go.</a:t>
            </a:r>
          </a:p>
          <a:p>
            <a:r>
              <a:rPr lang="en-US" dirty="0" smtClean="0"/>
              <a:t>As much as I loved that song and the actions to it, I never really took it seriously until several years ago. Or maybe I should say I never really understood it until then.</a:t>
            </a:r>
          </a:p>
          <a:p>
            <a:r>
              <a:rPr lang="en-US" dirty="0" smtClean="0"/>
              <a:t> The song makes perfect sense! First we need to be careful what we see and hear and then what we do and where we go. If we can do the first two we won't have to worry about the rest. I believe </a:t>
            </a:r>
            <a:r>
              <a:rPr lang="en-US" b="1" dirty="0" smtClean="0"/>
              <a:t>everything which enters our minds either through our eyes or ears will influence us and eventually determine what we do with our mouths, hands and feet</a:t>
            </a:r>
            <a:r>
              <a:rPr lang="en-US" dirty="0" smtClean="0"/>
              <a:t>.</a:t>
            </a:r>
          </a:p>
          <a:p>
            <a:r>
              <a:rPr lang="en-US" dirty="0" smtClean="0"/>
              <a:t> The most crucial thing we must do as Christians is to purify our minds. We must get rid of ALL negative or worldly influences in our lives if we want to move on to perfection. Jesus said in Matthew 5:29, </a:t>
            </a:r>
            <a:r>
              <a:rPr lang="en-US" b="1" dirty="0" smtClean="0"/>
              <a:t>"And if thy right eye offend thee, pluck it out, and cast it from thee..."</a:t>
            </a:r>
            <a:endParaRPr lang="en-US" dirty="0" smtClean="0"/>
          </a:p>
          <a:p>
            <a:r>
              <a:rPr lang="en-US" dirty="0" smtClean="0"/>
              <a:t> Many people disagree with me when I say this includes television, radio and fiction books. They say as long as we're not influenced by them.</a:t>
            </a:r>
          </a:p>
          <a:p>
            <a:endParaRPr lang="en-US" dirty="0"/>
          </a:p>
        </p:txBody>
      </p:sp>
      <p:sp>
        <p:nvSpPr>
          <p:cNvPr id="4" name="Slide Number Placeholder 3"/>
          <p:cNvSpPr>
            <a:spLocks noGrp="1"/>
          </p:cNvSpPr>
          <p:nvPr>
            <p:ph type="sldNum" sz="quarter" idx="10"/>
          </p:nvPr>
        </p:nvSpPr>
        <p:spPr/>
        <p:txBody>
          <a:bodyPr/>
          <a:lstStyle/>
          <a:p>
            <a:fld id="{3B398327-7605-4A7C-9F59-22C5829C70F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have seen G rated movies that I would not want my children to see –</a:t>
            </a:r>
          </a:p>
          <a:p>
            <a:r>
              <a:rPr lang="en-US" dirty="0" smtClean="0"/>
              <a:t>I have seen PG movies that has such a sexual undertone that that a Christian</a:t>
            </a:r>
            <a:r>
              <a:rPr lang="en-US" baseline="0" dirty="0" smtClean="0"/>
              <a:t> shouldn’t enjoy it.</a:t>
            </a:r>
          </a:p>
          <a:p>
            <a:r>
              <a:rPr lang="en-US" baseline="0" dirty="0" smtClean="0"/>
              <a:t>I have seen PG 13 movies that were good moral movies – but most of them glorify fornication and has bad language.</a:t>
            </a:r>
          </a:p>
          <a:p>
            <a:r>
              <a:rPr lang="en-US" baseline="0" dirty="0" smtClean="0"/>
              <a:t>I have seen some good rated R movies – but again most of them have bad language and glorifies fornication, adultery and homosexuality.</a:t>
            </a:r>
            <a:endParaRPr lang="en-US" dirty="0"/>
          </a:p>
        </p:txBody>
      </p:sp>
      <p:sp>
        <p:nvSpPr>
          <p:cNvPr id="4" name="Slide Number Placeholder 3"/>
          <p:cNvSpPr>
            <a:spLocks noGrp="1"/>
          </p:cNvSpPr>
          <p:nvPr>
            <p:ph type="sldNum" sz="quarter" idx="10"/>
          </p:nvPr>
        </p:nvSpPr>
        <p:spPr/>
        <p:txBody>
          <a:bodyPr/>
          <a:lstStyle/>
          <a:p>
            <a:fld id="{3B398327-7605-4A7C-9F59-22C5829C70F1}"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r" rtl="0"/>
            <a:fld id="{977BB4D1-E35A-4904-B36F-2716DA3845B7}" type="slidenum">
              <a:rPr lang="en-US" sz="1200" kern="1200">
                <a:solidFill>
                  <a:prstClr val="black"/>
                </a:solidFill>
                <a:latin typeface="Calibri"/>
                <a:ea typeface="+mn-ea"/>
                <a:cs typeface="+mn-cs"/>
              </a:rPr>
              <a:pPr algn="r" rtl="0"/>
              <a:t>14</a:t>
            </a:fld>
            <a:endParaRPr lang="en-US" sz="1200" kern="1200">
              <a:solidFill>
                <a:prstClr val="black"/>
              </a:solidFill>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17" name="Footer Placeholder 16"/>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June 21, 2009</a:t>
            </a:r>
            <a:endParaRPr lang="en-US" sz="1400" kern="1200">
              <a:solidFill>
                <a:srgbClr val="000000"/>
              </a:solidFill>
              <a:latin typeface="Footlight MT Light" pitchFamily="18" charset="0"/>
              <a:ea typeface="+mn-ea"/>
              <a:cs typeface="+mn-cs"/>
            </a:endParaRPr>
          </a:p>
        </p:txBody>
      </p:sp>
      <p:sp>
        <p:nvSpPr>
          <p:cNvPr id="29" name="Slide Number Placeholder 28"/>
          <p:cNvSpPr>
            <a:spLocks noGrp="1"/>
          </p:cNvSpPr>
          <p:nvPr>
            <p:ph type="sldNum" sz="quarter" idx="12"/>
          </p:nvPr>
        </p:nvSpPr>
        <p:spPr/>
        <p:txBody>
          <a:bodyPr/>
          <a:lstStyle/>
          <a:p>
            <a:pPr algn="r" rtl="0" fontAlgn="base">
              <a:spcBef>
                <a:spcPct val="0"/>
              </a:spcBef>
              <a:spcAft>
                <a:spcPct val="0"/>
              </a:spcAft>
            </a:pPr>
            <a:fld id="{C758AFC4-D746-4612-BEFA-61B0D02F1A7B}" type="slidenum">
              <a:rPr lang="en-US" sz="1400" kern="1200" smtClean="0">
                <a:solidFill>
                  <a:srgbClr val="000000"/>
                </a:solidFill>
                <a:latin typeface="Arial" pitchFamily="34" charset="0"/>
                <a:ea typeface="+mn-ea"/>
                <a:cs typeface="+mn-cs"/>
              </a:rPr>
              <a:pPr algn="r" rtl="0" fontAlgn="base">
                <a:spcBef>
                  <a:spcPct val="0"/>
                </a:spcBef>
                <a:spcAft>
                  <a:spcPct val="0"/>
                </a:spcAft>
              </a:pPr>
              <a:t>‹#›</a:t>
            </a:fld>
            <a:endParaRPr lang="en-US" sz="1400" kern="1200">
              <a:solidFill>
                <a:srgbClr val="000000"/>
              </a:solidFill>
              <a:latin typeface="Arial" pitchFamily="34" charset="0"/>
              <a:ea typeface="+mn-ea"/>
              <a:cs typeface="+mn-cs"/>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5" name="Footer Placeholder 4"/>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June 21, 2009</a:t>
            </a:r>
            <a:endParaRPr lang="en-US" sz="1400" kern="1200">
              <a:solidFill>
                <a:srgbClr val="000000"/>
              </a:solidFill>
              <a:latin typeface="Footlight MT Light" pitchFamily="18" charset="0"/>
              <a:ea typeface="+mn-ea"/>
              <a:cs typeface="+mn-cs"/>
            </a:endParaRPr>
          </a:p>
        </p:txBody>
      </p:sp>
      <p:sp>
        <p:nvSpPr>
          <p:cNvPr id="6" name="Slide Number Placeholder 5"/>
          <p:cNvSpPr>
            <a:spLocks noGrp="1"/>
          </p:cNvSpPr>
          <p:nvPr>
            <p:ph type="sldNum" sz="quarter" idx="12"/>
          </p:nvPr>
        </p:nvSpPr>
        <p:spPr/>
        <p:txBody>
          <a:bodyPr/>
          <a:lstStyle/>
          <a:p>
            <a:pPr algn="r" rtl="0" fontAlgn="base">
              <a:spcBef>
                <a:spcPct val="0"/>
              </a:spcBef>
              <a:spcAft>
                <a:spcPct val="0"/>
              </a:spcAft>
            </a:pPr>
            <a:fld id="{3C409FBB-6D26-4B88-BB25-1C5F125FE47C}" type="slidenum">
              <a:rPr lang="en-US" sz="1400" kern="1200" smtClean="0">
                <a:solidFill>
                  <a:srgbClr val="000000"/>
                </a:solidFill>
                <a:latin typeface="Arial" pitchFamily="34" charset="0"/>
                <a:ea typeface="+mn-ea"/>
                <a:cs typeface="+mn-cs"/>
              </a:rPr>
              <a:pPr algn="r" rtl="0" fontAlgn="base">
                <a:spcBef>
                  <a:spcPct val="0"/>
                </a:spcBef>
                <a:spcAft>
                  <a:spcPct val="0"/>
                </a:spcAft>
              </a:pPr>
              <a:t>‹#›</a:t>
            </a:fld>
            <a:endParaRPr lang="en-US" sz="1400" kern="1200">
              <a:solidFill>
                <a:srgbClr val="000000"/>
              </a:solidFill>
              <a:latin typeface="Arial" pitchFamily="34" charset="0"/>
              <a:ea typeface="+mn-ea"/>
              <a:cs typeface="+mn-cs"/>
            </a:endParaRPr>
          </a:p>
        </p:txBody>
      </p:sp>
    </p:spTree>
  </p:cSld>
  <p:clrMapOvr>
    <a:masterClrMapping/>
  </p:clrMapOvr>
  <p:transition>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5" name="Footer Placeholder 4"/>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June 21, 2009</a:t>
            </a:r>
            <a:endParaRPr lang="en-US" sz="1400" kern="1200">
              <a:solidFill>
                <a:srgbClr val="000000"/>
              </a:solidFill>
              <a:latin typeface="Footlight MT Light" pitchFamily="18" charset="0"/>
              <a:ea typeface="+mn-ea"/>
              <a:cs typeface="+mn-cs"/>
            </a:endParaRPr>
          </a:p>
        </p:txBody>
      </p:sp>
      <p:sp>
        <p:nvSpPr>
          <p:cNvPr id="6" name="Slide Number Placeholder 5"/>
          <p:cNvSpPr>
            <a:spLocks noGrp="1"/>
          </p:cNvSpPr>
          <p:nvPr>
            <p:ph type="sldNum" sz="quarter" idx="12"/>
          </p:nvPr>
        </p:nvSpPr>
        <p:spPr/>
        <p:txBody>
          <a:bodyPr/>
          <a:lstStyle/>
          <a:p>
            <a:pPr algn="r" rtl="0" fontAlgn="base">
              <a:spcBef>
                <a:spcPct val="0"/>
              </a:spcBef>
              <a:spcAft>
                <a:spcPct val="0"/>
              </a:spcAft>
            </a:pPr>
            <a:fld id="{9300CDED-5B2E-401A-AEA1-E198882E875A}" type="slidenum">
              <a:rPr lang="en-US" sz="1400" kern="1200" smtClean="0">
                <a:solidFill>
                  <a:srgbClr val="000000"/>
                </a:solidFill>
                <a:latin typeface="Arial" pitchFamily="34" charset="0"/>
                <a:ea typeface="+mn-ea"/>
                <a:cs typeface="+mn-cs"/>
              </a:rPr>
              <a:pPr algn="r" rtl="0" fontAlgn="base">
                <a:spcBef>
                  <a:spcPct val="0"/>
                </a:spcBef>
                <a:spcAft>
                  <a:spcPct val="0"/>
                </a:spcAft>
              </a:pPr>
              <a:t>‹#›</a:t>
            </a:fld>
            <a:endParaRPr lang="en-US" sz="1400" kern="1200">
              <a:solidFill>
                <a:srgbClr val="000000"/>
              </a:solidFill>
              <a:latin typeface="Arial" pitchFamily="34" charset="0"/>
              <a:ea typeface="+mn-ea"/>
              <a:cs typeface="+mn-cs"/>
            </a:endParaRPr>
          </a:p>
        </p:txBody>
      </p:sp>
    </p:spTree>
  </p:cSld>
  <p:clrMapOvr>
    <a:masterClrMapping/>
  </p:clrMapOvr>
  <p:transition>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5" name="Footer Placeholder 4"/>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June 21, 2009</a:t>
            </a:r>
            <a:endParaRPr lang="en-US" sz="1400" kern="1200">
              <a:solidFill>
                <a:srgbClr val="000000"/>
              </a:solidFill>
              <a:latin typeface="Footlight MT Light" pitchFamily="18" charset="0"/>
              <a:ea typeface="+mn-ea"/>
              <a:cs typeface="+mn-cs"/>
            </a:endParaRPr>
          </a:p>
        </p:txBody>
      </p:sp>
      <p:sp>
        <p:nvSpPr>
          <p:cNvPr id="6" name="Slide Number Placeholder 5"/>
          <p:cNvSpPr>
            <a:spLocks noGrp="1"/>
          </p:cNvSpPr>
          <p:nvPr>
            <p:ph type="sldNum" sz="quarter" idx="12"/>
          </p:nvPr>
        </p:nvSpPr>
        <p:spPr/>
        <p:txBody>
          <a:bodyPr/>
          <a:lstStyle/>
          <a:p>
            <a:pPr algn="r" rtl="0" fontAlgn="base">
              <a:spcBef>
                <a:spcPct val="0"/>
              </a:spcBef>
              <a:spcAft>
                <a:spcPct val="0"/>
              </a:spcAft>
            </a:pPr>
            <a:fld id="{B905BF74-6DB1-41A9-8EC4-F7EC0273144E}" type="slidenum">
              <a:rPr lang="en-US" sz="1400" kern="1200" smtClean="0">
                <a:solidFill>
                  <a:srgbClr val="000000"/>
                </a:solidFill>
                <a:latin typeface="Arial" pitchFamily="34" charset="0"/>
                <a:ea typeface="+mn-ea"/>
                <a:cs typeface="+mn-cs"/>
              </a:rPr>
              <a:pPr algn="r" rtl="0" fontAlgn="base">
                <a:spcBef>
                  <a:spcPct val="0"/>
                </a:spcBef>
                <a:spcAft>
                  <a:spcPct val="0"/>
                </a:spcAft>
              </a:pPr>
              <a:t>‹#›</a:t>
            </a:fld>
            <a:endParaRPr lang="en-US" sz="1400" kern="1200">
              <a:solidFill>
                <a:srgbClr val="000000"/>
              </a:solidFill>
              <a:latin typeface="Arial" pitchFamily="34" charset="0"/>
              <a:ea typeface="+mn-ea"/>
              <a:cs typeface="+mn-cs"/>
            </a:endParaRPr>
          </a:p>
        </p:txBody>
      </p:sp>
    </p:spTree>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5" name="Footer Placeholder 4"/>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June 21, 2009</a:t>
            </a:r>
            <a:endParaRPr lang="en-US" sz="1400" kern="1200">
              <a:solidFill>
                <a:srgbClr val="000000"/>
              </a:solidFill>
              <a:latin typeface="Footlight MT Light" pitchFamily="18" charset="0"/>
              <a:ea typeface="+mn-ea"/>
              <a:cs typeface="+mn-cs"/>
            </a:endParaRPr>
          </a:p>
        </p:txBody>
      </p:sp>
      <p:sp>
        <p:nvSpPr>
          <p:cNvPr id="6" name="Slide Number Placeholder 5"/>
          <p:cNvSpPr>
            <a:spLocks noGrp="1"/>
          </p:cNvSpPr>
          <p:nvPr>
            <p:ph type="sldNum" sz="quarter" idx="12"/>
          </p:nvPr>
        </p:nvSpPr>
        <p:spPr>
          <a:xfrm>
            <a:off x="7924800" y="6416675"/>
            <a:ext cx="762000" cy="365125"/>
          </a:xfrm>
        </p:spPr>
        <p:txBody>
          <a:bodyPr/>
          <a:lstStyle/>
          <a:p>
            <a:pPr algn="r" rtl="0" fontAlgn="base">
              <a:spcBef>
                <a:spcPct val="0"/>
              </a:spcBef>
              <a:spcAft>
                <a:spcPct val="0"/>
              </a:spcAft>
            </a:pPr>
            <a:fld id="{1816AE29-3789-4B73-BC11-DCA2E4955502}" type="slidenum">
              <a:rPr lang="en-US" sz="1400" kern="1200" smtClean="0">
                <a:solidFill>
                  <a:srgbClr val="000000"/>
                </a:solidFill>
                <a:latin typeface="Arial" pitchFamily="34" charset="0"/>
                <a:ea typeface="+mn-ea"/>
                <a:cs typeface="+mn-cs"/>
              </a:rPr>
              <a:pPr algn="r" rtl="0" fontAlgn="base">
                <a:spcBef>
                  <a:spcPct val="0"/>
                </a:spcBef>
                <a:spcAft>
                  <a:spcPct val="0"/>
                </a:spcAft>
              </a:pPr>
              <a:t>‹#›</a:t>
            </a:fld>
            <a:endParaRPr lang="en-US" sz="1400" kern="1200">
              <a:solidFill>
                <a:srgbClr val="000000"/>
              </a:solidFill>
              <a:latin typeface="Arial" pitchFamily="34" charset="0"/>
              <a:ea typeface="+mn-ea"/>
              <a:cs typeface="+mn-cs"/>
            </a:endParaRPr>
          </a:p>
        </p:txBody>
      </p:sp>
    </p:spTree>
  </p:cSld>
  <p:clrMapOvr>
    <a:overrideClrMapping bg1="dk1" tx1="lt1" bg2="dk2" tx2="lt2" accent1="accent1" accent2="accent2" accent3="accent3" accent4="accent4" accent5="accent5" accent6="accent6" hlink="hlink" folHlink="folHlink"/>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6" name="Footer Placeholder 5"/>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June 21, 2009</a:t>
            </a:r>
            <a:endParaRPr lang="en-US" sz="1400" kern="1200">
              <a:solidFill>
                <a:srgbClr val="000000"/>
              </a:solidFill>
              <a:latin typeface="Footlight MT Light" pitchFamily="18" charset="0"/>
              <a:ea typeface="+mn-ea"/>
              <a:cs typeface="+mn-cs"/>
            </a:endParaRPr>
          </a:p>
        </p:txBody>
      </p:sp>
      <p:sp>
        <p:nvSpPr>
          <p:cNvPr id="7" name="Slide Number Placeholder 6"/>
          <p:cNvSpPr>
            <a:spLocks noGrp="1"/>
          </p:cNvSpPr>
          <p:nvPr>
            <p:ph type="sldNum" sz="quarter" idx="12"/>
          </p:nvPr>
        </p:nvSpPr>
        <p:spPr/>
        <p:txBody>
          <a:bodyPr/>
          <a:lstStyle/>
          <a:p>
            <a:pPr algn="r" rtl="0" fontAlgn="base">
              <a:spcBef>
                <a:spcPct val="0"/>
              </a:spcBef>
              <a:spcAft>
                <a:spcPct val="0"/>
              </a:spcAft>
            </a:pPr>
            <a:fld id="{8F0D1D2F-33A3-4606-B849-57BB0406E318}" type="slidenum">
              <a:rPr lang="en-US" sz="1400" kern="1200" smtClean="0">
                <a:solidFill>
                  <a:srgbClr val="000000"/>
                </a:solidFill>
                <a:latin typeface="Arial" pitchFamily="34" charset="0"/>
                <a:ea typeface="+mn-ea"/>
                <a:cs typeface="+mn-cs"/>
              </a:rPr>
              <a:pPr algn="r" rtl="0" fontAlgn="base">
                <a:spcBef>
                  <a:spcPct val="0"/>
                </a:spcBef>
                <a:spcAft>
                  <a:spcPct val="0"/>
                </a:spcAft>
              </a:pPr>
              <a:t>‹#›</a:t>
            </a:fld>
            <a:endParaRPr lang="en-US" sz="1400" kern="1200">
              <a:solidFill>
                <a:srgbClr val="000000"/>
              </a:solidFill>
              <a:latin typeface="Arial" pitchFamily="34" charset="0"/>
              <a:ea typeface="+mn-ea"/>
              <a:cs typeface="+mn-cs"/>
            </a:endParaRPr>
          </a:p>
        </p:txBody>
      </p:sp>
    </p:spTree>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8" name="Footer Placeholder 7"/>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June 21, 2009</a:t>
            </a:r>
            <a:endParaRPr lang="en-US" sz="1400" kern="1200">
              <a:solidFill>
                <a:srgbClr val="000000"/>
              </a:solidFill>
              <a:latin typeface="Footlight MT Light" pitchFamily="18" charset="0"/>
              <a:ea typeface="+mn-ea"/>
              <a:cs typeface="+mn-cs"/>
            </a:endParaRPr>
          </a:p>
        </p:txBody>
      </p:sp>
      <p:sp>
        <p:nvSpPr>
          <p:cNvPr id="9" name="Slide Number Placeholder 8"/>
          <p:cNvSpPr>
            <a:spLocks noGrp="1"/>
          </p:cNvSpPr>
          <p:nvPr>
            <p:ph type="sldNum" sz="quarter" idx="12"/>
          </p:nvPr>
        </p:nvSpPr>
        <p:spPr/>
        <p:txBody>
          <a:bodyPr/>
          <a:lstStyle/>
          <a:p>
            <a:pPr algn="r" rtl="0" fontAlgn="base">
              <a:spcBef>
                <a:spcPct val="0"/>
              </a:spcBef>
              <a:spcAft>
                <a:spcPct val="0"/>
              </a:spcAft>
            </a:pPr>
            <a:fld id="{6FAE3F0F-D32D-4C1C-8A38-38A1BB0A0155}" type="slidenum">
              <a:rPr lang="en-US" sz="1400" kern="1200" smtClean="0">
                <a:solidFill>
                  <a:srgbClr val="000000"/>
                </a:solidFill>
                <a:latin typeface="Arial" pitchFamily="34" charset="0"/>
                <a:ea typeface="+mn-ea"/>
                <a:cs typeface="+mn-cs"/>
              </a:rPr>
              <a:pPr algn="r" rtl="0" fontAlgn="base">
                <a:spcBef>
                  <a:spcPct val="0"/>
                </a:spcBef>
                <a:spcAft>
                  <a:spcPct val="0"/>
                </a:spcAft>
              </a:pPr>
              <a:t>‹#›</a:t>
            </a:fld>
            <a:endParaRPr lang="en-US" sz="1400" kern="1200">
              <a:solidFill>
                <a:srgbClr val="000000"/>
              </a:solidFill>
              <a:latin typeface="Arial" pitchFamily="34" charset="0"/>
              <a:ea typeface="+mn-ea"/>
              <a:cs typeface="+mn-cs"/>
            </a:endParaRPr>
          </a:p>
        </p:txBody>
      </p:sp>
    </p:spTree>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4" name="Footer Placeholder 3"/>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June 21, 2009</a:t>
            </a:r>
            <a:endParaRPr lang="en-US" sz="1400" kern="1200">
              <a:solidFill>
                <a:srgbClr val="000000"/>
              </a:solidFill>
              <a:latin typeface="Footlight MT Light" pitchFamily="18" charset="0"/>
              <a:ea typeface="+mn-ea"/>
              <a:cs typeface="+mn-cs"/>
            </a:endParaRPr>
          </a:p>
        </p:txBody>
      </p:sp>
      <p:sp>
        <p:nvSpPr>
          <p:cNvPr id="5" name="Slide Number Placeholder 4"/>
          <p:cNvSpPr>
            <a:spLocks noGrp="1"/>
          </p:cNvSpPr>
          <p:nvPr>
            <p:ph type="sldNum" sz="quarter" idx="12"/>
          </p:nvPr>
        </p:nvSpPr>
        <p:spPr/>
        <p:txBody>
          <a:bodyPr/>
          <a:lstStyle/>
          <a:p>
            <a:pPr algn="r" rtl="0" fontAlgn="base">
              <a:spcBef>
                <a:spcPct val="0"/>
              </a:spcBef>
              <a:spcAft>
                <a:spcPct val="0"/>
              </a:spcAft>
            </a:pPr>
            <a:fld id="{81D29B8D-E81C-461B-8950-2C9356CF6F6D}" type="slidenum">
              <a:rPr lang="en-US" sz="1400" kern="1200" smtClean="0">
                <a:solidFill>
                  <a:srgbClr val="000000"/>
                </a:solidFill>
                <a:latin typeface="Arial" pitchFamily="34" charset="0"/>
                <a:ea typeface="+mn-ea"/>
                <a:cs typeface="+mn-cs"/>
              </a:rPr>
              <a:pPr algn="r" rtl="0" fontAlgn="base">
                <a:spcBef>
                  <a:spcPct val="0"/>
                </a:spcBef>
                <a:spcAft>
                  <a:spcPct val="0"/>
                </a:spcAft>
              </a:pPr>
              <a:t>‹#›</a:t>
            </a:fld>
            <a:endParaRPr lang="en-US" sz="1400" kern="1200">
              <a:solidFill>
                <a:srgbClr val="000000"/>
              </a:solidFill>
              <a:latin typeface="Arial" pitchFamily="34" charset="0"/>
              <a:ea typeface="+mn-ea"/>
              <a:cs typeface="+mn-cs"/>
            </a:endParaRPr>
          </a:p>
        </p:txBody>
      </p:sp>
    </p:spTree>
  </p:cSld>
  <p:clrMapOvr>
    <a:masterClrMapping/>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3" name="Footer Placeholder 2"/>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June 21, 2009</a:t>
            </a:r>
            <a:endParaRPr lang="en-US" sz="1400" kern="1200">
              <a:solidFill>
                <a:srgbClr val="000000"/>
              </a:solidFill>
              <a:latin typeface="Footlight MT Light"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3E01A5A0-8947-4A70-B3D6-2F952E1465A6}" type="slidenum">
              <a:rPr lang="en-US" sz="1400" kern="1200" smtClean="0">
                <a:solidFill>
                  <a:srgbClr val="000000"/>
                </a:solidFill>
                <a:latin typeface="Arial" pitchFamily="34" charset="0"/>
                <a:ea typeface="+mn-ea"/>
                <a:cs typeface="+mn-cs"/>
              </a:rPr>
              <a:pPr algn="r" rtl="0" fontAlgn="base">
                <a:spcBef>
                  <a:spcPct val="0"/>
                </a:spcBef>
                <a:spcAft>
                  <a:spcPct val="0"/>
                </a:spcAft>
              </a:pPr>
              <a:t>‹#›</a:t>
            </a:fld>
            <a:endParaRPr lang="en-US" sz="1400" kern="1200">
              <a:solidFill>
                <a:srgbClr val="000000"/>
              </a:solidFill>
              <a:latin typeface="Arial" pitchFamily="34" charset="0"/>
              <a:ea typeface="+mn-ea"/>
              <a:cs typeface="+mn-cs"/>
            </a:endParaRPr>
          </a:p>
        </p:txBody>
      </p:sp>
    </p:spTree>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6" name="Footer Placeholder 5"/>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June 21, 2009</a:t>
            </a:r>
            <a:endParaRPr lang="en-US" sz="1400" kern="1200">
              <a:solidFill>
                <a:srgbClr val="000000"/>
              </a:solidFill>
              <a:latin typeface="Footlight MT Light" pitchFamily="18" charset="0"/>
              <a:ea typeface="+mn-ea"/>
              <a:cs typeface="+mn-cs"/>
            </a:endParaRPr>
          </a:p>
        </p:txBody>
      </p:sp>
      <p:sp>
        <p:nvSpPr>
          <p:cNvPr id="7" name="Slide Number Placeholder 6"/>
          <p:cNvSpPr>
            <a:spLocks noGrp="1"/>
          </p:cNvSpPr>
          <p:nvPr>
            <p:ph type="sldNum" sz="quarter" idx="12"/>
          </p:nvPr>
        </p:nvSpPr>
        <p:spPr/>
        <p:txBody>
          <a:bodyPr/>
          <a:lstStyle/>
          <a:p>
            <a:pPr algn="r" rtl="0" fontAlgn="base">
              <a:spcBef>
                <a:spcPct val="0"/>
              </a:spcBef>
              <a:spcAft>
                <a:spcPct val="0"/>
              </a:spcAft>
            </a:pPr>
            <a:fld id="{0AE3A53B-09C3-4221-9B71-0B4A46C38D43}" type="slidenum">
              <a:rPr lang="en-US" sz="1400" kern="1200" smtClean="0">
                <a:solidFill>
                  <a:srgbClr val="000000"/>
                </a:solidFill>
                <a:latin typeface="Arial" pitchFamily="34" charset="0"/>
                <a:ea typeface="+mn-ea"/>
                <a:cs typeface="+mn-cs"/>
              </a:rPr>
              <a:pPr algn="r" rtl="0" fontAlgn="base">
                <a:spcBef>
                  <a:spcPct val="0"/>
                </a:spcBef>
                <a:spcAft>
                  <a:spcPct val="0"/>
                </a:spcAft>
              </a:pPr>
              <a:t>‹#›</a:t>
            </a:fld>
            <a:endParaRPr lang="en-US" sz="1400" kern="1200">
              <a:solidFill>
                <a:srgbClr val="000000"/>
              </a:solidFill>
              <a:latin typeface="Arial" pitchFamily="34" charset="0"/>
              <a:ea typeface="+mn-ea"/>
              <a:cs typeface="+mn-cs"/>
            </a:endParaRPr>
          </a:p>
        </p:txBody>
      </p:sp>
    </p:spTree>
  </p:cSld>
  <p:clrMapOvr>
    <a:masterClrMapping/>
  </p:clrMapOvr>
  <p:transition>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6" name="Footer Placeholder 5"/>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June 21, 2009</a:t>
            </a:r>
            <a:endParaRPr lang="en-US" sz="1400" kern="1200">
              <a:solidFill>
                <a:srgbClr val="000000"/>
              </a:solidFill>
              <a:latin typeface="Footlight MT Light" pitchFamily="18" charset="0"/>
              <a:ea typeface="+mn-ea"/>
              <a:cs typeface="+mn-cs"/>
            </a:endParaRPr>
          </a:p>
        </p:txBody>
      </p:sp>
      <p:sp>
        <p:nvSpPr>
          <p:cNvPr id="7" name="Slide Number Placeholder 6"/>
          <p:cNvSpPr>
            <a:spLocks noGrp="1"/>
          </p:cNvSpPr>
          <p:nvPr>
            <p:ph type="sldNum" sz="quarter" idx="12"/>
          </p:nvPr>
        </p:nvSpPr>
        <p:spPr/>
        <p:txBody>
          <a:bodyPr/>
          <a:lstStyle/>
          <a:p>
            <a:pPr algn="r" rtl="0" fontAlgn="base">
              <a:spcBef>
                <a:spcPct val="0"/>
              </a:spcBef>
              <a:spcAft>
                <a:spcPct val="0"/>
              </a:spcAft>
            </a:pPr>
            <a:fld id="{E074F80F-F0BC-4C32-AF95-FAFB049E4AED}" type="slidenum">
              <a:rPr lang="en-US" sz="1400" kern="1200" smtClean="0">
                <a:solidFill>
                  <a:srgbClr val="000000"/>
                </a:solidFill>
                <a:latin typeface="Arial" pitchFamily="34" charset="0"/>
                <a:ea typeface="+mn-ea"/>
                <a:cs typeface="+mn-cs"/>
              </a:rPr>
              <a:pPr algn="r" rtl="0" fontAlgn="base">
                <a:spcBef>
                  <a:spcPct val="0"/>
                </a:spcBef>
                <a:spcAft>
                  <a:spcPct val="0"/>
                </a:spcAft>
              </a:pPr>
              <a:t>‹#›</a:t>
            </a:fld>
            <a:endParaRPr lang="en-US" sz="1400" kern="1200">
              <a:solidFill>
                <a:srgbClr val="000000"/>
              </a:solidFill>
              <a:latin typeface="Arial" pitchFamily="34" charset="0"/>
              <a:ea typeface="+mn-ea"/>
              <a:cs typeface="+mn-cs"/>
            </a:endParaRPr>
          </a:p>
        </p:txBody>
      </p:sp>
    </p:spTree>
  </p:cSld>
  <p:clrMapOvr>
    <a:masterClrMapping/>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61442" name="Picture 2"/>
          <p:cNvPicPr>
            <a:picLocks noChangeAspect="1" noChangeArrowheads="1"/>
          </p:cNvPicPr>
          <p:nvPr userDrawn="1"/>
        </p:nvPicPr>
        <p:blipFill>
          <a:blip r:embed="rId13"/>
          <a:srcRect/>
          <a:stretch>
            <a:fillRect/>
          </a:stretch>
        </p:blipFill>
        <p:spPr bwMode="auto">
          <a:xfrm>
            <a:off x="0" y="0"/>
            <a:ext cx="9144000" cy="6858000"/>
          </a:xfrm>
          <a:prstGeom prst="rect">
            <a:avLst/>
          </a:prstGeom>
          <a:noFill/>
          <a:ln w="9525">
            <a:noFill/>
            <a:miter lim="800000"/>
            <a:headEnd/>
            <a:tailEnd/>
          </a:ln>
          <a:effectLst/>
        </p:spPr>
      </p:pic>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0" y="64928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lgn="l" rtl="0" fontAlgn="base">
              <a:spcBef>
                <a:spcPct val="0"/>
              </a:spcBef>
              <a:spcAft>
                <a:spcPct val="0"/>
              </a:spcAft>
            </a:pPr>
            <a:r>
              <a:rPr lang="en-US" kern="1200" smtClean="0">
                <a:solidFill>
                  <a:srgbClr val="000000"/>
                </a:solidFill>
                <a:ea typeface="+mn-ea"/>
                <a:cs typeface="+mn-cs"/>
              </a:rPr>
              <a:t>Don McClain</a:t>
            </a:r>
            <a:endParaRPr lang="en-US" kern="1200">
              <a:solidFill>
                <a:srgbClr val="000000"/>
              </a:solidFill>
              <a:ea typeface="+mn-ea"/>
              <a:cs typeface="+mn-cs"/>
            </a:endParaRPr>
          </a:p>
        </p:txBody>
      </p:sp>
      <p:sp>
        <p:nvSpPr>
          <p:cNvPr id="3" name="Footer Placeholder 2"/>
          <p:cNvSpPr>
            <a:spLocks noGrp="1"/>
          </p:cNvSpPr>
          <p:nvPr>
            <p:ph type="ftr" sz="quarter" idx="3"/>
          </p:nvPr>
        </p:nvSpPr>
        <p:spPr>
          <a:xfrm>
            <a:off x="4800600" y="6553200"/>
            <a:ext cx="4343400" cy="304800"/>
          </a:xfrm>
          <a:prstGeom prst="rect">
            <a:avLst/>
          </a:prstGeom>
        </p:spPr>
        <p:txBody>
          <a:bodyPr vert="horz" anchor="b"/>
          <a:lstStyle>
            <a:lvl1pPr algn="r" eaLnBrk="1" latinLnBrk="0" hangingPunct="1">
              <a:defRPr kumimoji="0" sz="1200">
                <a:solidFill>
                  <a:schemeClr val="tx1">
                    <a:shade val="50000"/>
                  </a:schemeClr>
                </a:solidFill>
              </a:defRPr>
            </a:lvl1pPr>
          </a:lstStyle>
          <a:p>
            <a:pPr fontAlgn="base">
              <a:spcBef>
                <a:spcPct val="0"/>
              </a:spcBef>
              <a:spcAft>
                <a:spcPct val="0"/>
              </a:spcAft>
            </a:pPr>
            <a:r>
              <a:rPr lang="en-US" smtClean="0">
                <a:solidFill>
                  <a:srgbClr val="000000"/>
                </a:solidFill>
              </a:rPr>
              <a:t>W. 65th St church of Christ - June 21, 2009</a:t>
            </a:r>
            <a:endParaRPr lang="en-US">
              <a:solidFill>
                <a:srgbClr val="000000"/>
              </a:solidFill>
            </a:endParaRPr>
          </a:p>
        </p:txBody>
      </p:sp>
      <p:sp>
        <p:nvSpPr>
          <p:cNvPr id="23" name="Slide Number Placeholder 22"/>
          <p:cNvSpPr>
            <a:spLocks noGrp="1"/>
          </p:cNvSpPr>
          <p:nvPr>
            <p:ph type="sldNum" sz="quarter" idx="4"/>
          </p:nvPr>
        </p:nvSpPr>
        <p:spPr>
          <a:xfrm>
            <a:off x="8382000" y="0"/>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rtl="0" fontAlgn="base">
              <a:spcBef>
                <a:spcPct val="0"/>
              </a:spcBef>
              <a:spcAft>
                <a:spcPct val="0"/>
              </a:spcAft>
            </a:pPr>
            <a:fld id="{0196DBC0-30B5-4BE2-9FB1-02C677B0BE11}" type="slidenum">
              <a:rPr lang="en-US" kern="1200" smtClean="0">
                <a:solidFill>
                  <a:srgbClr val="000000"/>
                </a:solidFill>
                <a:latin typeface="Arial" pitchFamily="34" charset="0"/>
                <a:ea typeface="+mn-ea"/>
                <a:cs typeface="+mn-cs"/>
              </a:rPr>
              <a:pPr rtl="0" fontAlgn="base">
                <a:spcBef>
                  <a:spcPct val="0"/>
                </a:spcBef>
                <a:spcAft>
                  <a:spcPct val="0"/>
                </a:spcAft>
              </a:pPr>
              <a:t>‹#›</a:t>
            </a:fld>
            <a:endParaRPr lang="en-US" kern="1200">
              <a:solidFill>
                <a:srgbClr val="000000"/>
              </a:solidFill>
              <a:latin typeface="Arial" pitchFamily="34" charset="0"/>
              <a:ea typeface="+mn-ea"/>
              <a:cs typeface="+mn-cs"/>
            </a:endParaRP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dissolve/>
  </p:transition>
  <p:timing>
    <p:tnLst>
      <p:par>
        <p:cTn id="1" dur="indefinite" restart="never" nodeType="tmRoot"/>
      </p:par>
    </p:tnLst>
  </p:timing>
  <p:hf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10.png"/><Relationship Id="rId7" Type="http://schemas.openxmlformats.org/officeDocument/2006/relationships/image" Target="../media/image14.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hyperlink" Target="http://www.screenit.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fontAlgn="base">
              <a:spcBef>
                <a:spcPct val="0"/>
              </a:spcBef>
              <a:spcAft>
                <a:spcPct val="0"/>
              </a:spcAft>
            </a:pPr>
            <a:r>
              <a:rPr lang="en-US" sz="1400" kern="1200">
                <a:solidFill>
                  <a:srgbClr val="000000"/>
                </a:solidFill>
                <a:latin typeface="Footlight MT Light" pitchFamily="18" charset="0"/>
                <a:ea typeface="+mn-ea"/>
                <a:cs typeface="+mn-cs"/>
              </a:rPr>
              <a:t>Don McClain</a:t>
            </a:r>
          </a:p>
        </p:txBody>
      </p:sp>
      <p:sp>
        <p:nvSpPr>
          <p:cNvPr id="3" name="Footer Placeholder 2"/>
          <p:cNvSpPr>
            <a:spLocks noGrp="1"/>
          </p:cNvSpPr>
          <p:nvPr>
            <p:ph type="ftr" sz="quarter" idx="11"/>
          </p:nvPr>
        </p:nvSpPr>
        <p:spPr/>
        <p:txBody>
          <a:bodyPr/>
          <a:lstStyle/>
          <a:p>
            <a:pPr algn="r" rtl="0" fontAlgn="base">
              <a:spcBef>
                <a:spcPct val="0"/>
              </a:spcBef>
              <a:spcAft>
                <a:spcPct val="0"/>
              </a:spcAft>
            </a:pPr>
            <a:r>
              <a:rPr lang="en-US" sz="1400" kern="1200">
                <a:solidFill>
                  <a:srgbClr val="000000"/>
                </a:solidFill>
                <a:latin typeface="Footlight MT Light" pitchFamily="18" charset="0"/>
                <a:ea typeface="+mn-ea"/>
                <a:cs typeface="+mn-cs"/>
              </a:rPr>
              <a:t>W. 65th St church of Christ - June 21, 2009</a:t>
            </a: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3E01A5A0-8947-4A70-B3D6-2F952E1465A6}" type="slidenum">
              <a:rPr lang="en-US" sz="1400" kern="1200">
                <a:solidFill>
                  <a:srgbClr val="000000"/>
                </a:solidFill>
                <a:latin typeface="Arial" pitchFamily="34" charset="0"/>
                <a:ea typeface="+mn-ea"/>
                <a:cs typeface="+mn-cs"/>
              </a:rPr>
              <a:pPr algn="r" rtl="0" fontAlgn="base">
                <a:spcBef>
                  <a:spcPct val="0"/>
                </a:spcBef>
                <a:spcAft>
                  <a:spcPct val="0"/>
                </a:spcAft>
              </a:pPr>
              <a:t>1</a:t>
            </a:fld>
            <a:endParaRPr lang="en-US" sz="1400" kern="1200">
              <a:solidFill>
                <a:srgbClr val="000000"/>
              </a:solidFill>
              <a:latin typeface="Arial" pitchFamily="34" charset="0"/>
              <a:ea typeface="+mn-ea"/>
              <a:cs typeface="+mn-cs"/>
            </a:endParaRPr>
          </a:p>
        </p:txBody>
      </p:sp>
      <p:sp>
        <p:nvSpPr>
          <p:cNvPr id="5" name="TextBox 4"/>
          <p:cNvSpPr txBox="1"/>
          <p:nvPr/>
        </p:nvSpPr>
        <p:spPr>
          <a:xfrm>
            <a:off x="152400" y="152400"/>
            <a:ext cx="61722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rtl="0" eaLnBrk="0" fontAlgn="base" hangingPunct="0">
              <a:spcBef>
                <a:spcPct val="0"/>
              </a:spcBef>
              <a:spcAft>
                <a:spcPct val="0"/>
              </a:spcAft>
            </a:pPr>
            <a:r>
              <a:rPr lang="en-US" sz="4000" b="1" kern="1200" dirty="0">
                <a:ln w="11430"/>
                <a:solidFill>
                  <a:schemeClr val="accent5"/>
                </a:solidFill>
                <a:effectLst>
                  <a:outerShdw blurRad="50800" dist="39000" dir="5460000" algn="tl">
                    <a:srgbClr val="000000">
                      <a:alpha val="38000"/>
                    </a:srgbClr>
                  </a:outerShdw>
                </a:effectLst>
                <a:latin typeface="Pythagoras" pitchFamily="2" charset="0"/>
                <a:ea typeface="+mn-ea"/>
                <a:cs typeface="+mn-cs"/>
              </a:rPr>
              <a:t>Dealing With Worldliness</a:t>
            </a:r>
          </a:p>
        </p:txBody>
      </p:sp>
      <p:sp>
        <p:nvSpPr>
          <p:cNvPr id="6" name="TextBox 5"/>
          <p:cNvSpPr txBox="1"/>
          <p:nvPr/>
        </p:nvSpPr>
        <p:spPr>
          <a:xfrm>
            <a:off x="3352800" y="914400"/>
            <a:ext cx="5715000" cy="563231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solidFill>
                  <a:schemeClr val="tx2">
                    <a:lumMod val="60000"/>
                    <a:lumOff val="40000"/>
                  </a:schemeClr>
                </a:solidFill>
                <a:effectLst>
                  <a:outerShdw blurRad="50800" dist="39000" dir="5460000" algn="tl">
                    <a:srgbClr val="000000">
                      <a:alpha val="38000"/>
                    </a:srgbClr>
                  </a:outerShdw>
                </a:effectLst>
                <a:latin typeface="BinnerD" pitchFamily="34" charset="0"/>
              </a:rPr>
              <a:t>Television, Movies, Music, Internet &amp; Video Games</a:t>
            </a:r>
          </a:p>
        </p:txBody>
      </p:sp>
      <p:pic>
        <p:nvPicPr>
          <p:cNvPr id="6150" name="Picture 6" descr="http://images.appshopper.com/screenshots/307/544289.jpg"/>
          <p:cNvPicPr>
            <a:picLocks noChangeAspect="1" noChangeArrowheads="1"/>
          </p:cNvPicPr>
          <p:nvPr/>
        </p:nvPicPr>
        <p:blipFill>
          <a:blip r:embed="rId3"/>
          <a:srcRect/>
          <a:stretch>
            <a:fillRect/>
          </a:stretch>
        </p:blipFill>
        <p:spPr bwMode="auto">
          <a:xfrm>
            <a:off x="76200" y="1219200"/>
            <a:ext cx="3505200" cy="5257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Cradle of Filth"/>
          <p:cNvPicPr>
            <a:picLocks noChangeAspect="1" noChangeArrowheads="1"/>
          </p:cNvPicPr>
          <p:nvPr/>
        </p:nvPicPr>
        <p:blipFill>
          <a:blip r:embed="rId2"/>
          <a:srcRect/>
          <a:stretch>
            <a:fillRect/>
          </a:stretch>
        </p:blipFill>
        <p:spPr bwMode="auto">
          <a:xfrm>
            <a:off x="0" y="3657600"/>
            <a:ext cx="4286250" cy="28765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Round Diagonal Corner Rectangle 7"/>
          <p:cNvSpPr/>
          <p:nvPr/>
        </p:nvSpPr>
        <p:spPr>
          <a:xfrm>
            <a:off x="3657600" y="1676400"/>
            <a:ext cx="5181600" cy="4876800"/>
          </a:xfrm>
          <a:prstGeom prst="round2Diag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Date Placeholder 1"/>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3" name="Footer Placeholder 2"/>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June 21, 2009</a:t>
            </a:r>
            <a:endParaRPr lang="en-US" sz="1400" kern="1200">
              <a:solidFill>
                <a:srgbClr val="000000"/>
              </a:solidFill>
              <a:latin typeface="Footlight MT Light"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3E01A5A0-8947-4A70-B3D6-2F952E1465A6}" type="slidenum">
              <a:rPr lang="en-US" sz="1400" kern="1200" smtClean="0">
                <a:solidFill>
                  <a:srgbClr val="000000"/>
                </a:solidFill>
                <a:latin typeface="Arial" pitchFamily="34" charset="0"/>
                <a:ea typeface="+mn-ea"/>
                <a:cs typeface="+mn-cs"/>
              </a:rPr>
              <a:pPr algn="r" rtl="0" fontAlgn="base">
                <a:spcBef>
                  <a:spcPct val="0"/>
                </a:spcBef>
                <a:spcAft>
                  <a:spcPct val="0"/>
                </a:spcAft>
              </a:pPr>
              <a:t>10</a:t>
            </a:fld>
            <a:endParaRPr lang="en-US" sz="1400" kern="1200">
              <a:solidFill>
                <a:srgbClr val="000000"/>
              </a:solidFill>
              <a:latin typeface="Arial" pitchFamily="34" charset="0"/>
              <a:ea typeface="+mn-ea"/>
              <a:cs typeface="+mn-cs"/>
            </a:endParaRPr>
          </a:p>
        </p:txBody>
      </p:sp>
      <p:sp>
        <p:nvSpPr>
          <p:cNvPr id="6" name="TextBox 5"/>
          <p:cNvSpPr txBox="1"/>
          <p:nvPr/>
        </p:nvSpPr>
        <p:spPr>
          <a:xfrm>
            <a:off x="0" y="0"/>
            <a:ext cx="9144000" cy="175432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2">
                    <a:lumMod val="60000"/>
                    <a:lumOff val="40000"/>
                  </a:schemeClr>
                </a:solidFill>
                <a:effectLst>
                  <a:outerShdw blurRad="50800" dist="39000" dir="5460000" algn="tl">
                    <a:srgbClr val="000000">
                      <a:alpha val="38000"/>
                    </a:srgbClr>
                  </a:outerShdw>
                </a:effectLst>
                <a:latin typeface="BinnerD" pitchFamily="34" charset="0"/>
              </a:rPr>
              <a:t>Television, Movies, Music, Internet &amp; Video Games</a:t>
            </a:r>
          </a:p>
        </p:txBody>
      </p:sp>
      <p:sp>
        <p:nvSpPr>
          <p:cNvPr id="9" name="TextBox 8"/>
          <p:cNvSpPr txBox="1"/>
          <p:nvPr/>
        </p:nvSpPr>
        <p:spPr>
          <a:xfrm>
            <a:off x="228600" y="1600200"/>
            <a:ext cx="3905236" cy="1862048"/>
          </a:xfrm>
          <a:prstGeom prst="rect">
            <a:avLst/>
          </a:prstGeom>
          <a:noFill/>
        </p:spPr>
        <p:txBody>
          <a:bodyPr wrap="none" rtlCol="0">
            <a:prstTxWarp prst="textDoubleWave1">
              <a:avLst/>
            </a:prstTxWarp>
            <a:spAutoFit/>
            <a:scene3d>
              <a:camera prst="perspectiveHeroicExtremeRightFacing"/>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11500" b="1" dirty="0" smtClean="0">
                <a:ln/>
                <a:solidFill>
                  <a:schemeClr val="accent3">
                    <a:lumMod val="20000"/>
                    <a:lumOff val="80000"/>
                  </a:schemeClr>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Bernard MT Condensed" pitchFamily="18" charset="0"/>
              </a:rPr>
              <a:t>Music</a:t>
            </a:r>
            <a:endParaRPr lang="en-US" sz="11500" b="1" dirty="0">
              <a:ln/>
              <a:solidFill>
                <a:schemeClr val="accent3">
                  <a:lumMod val="20000"/>
                  <a:lumOff val="80000"/>
                </a:schemeClr>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Bernard MT Condensed" pitchFamily="18" charset="0"/>
            </a:endParaRPr>
          </a:p>
        </p:txBody>
      </p:sp>
      <p:sp>
        <p:nvSpPr>
          <p:cNvPr id="14" name="TextBox 13"/>
          <p:cNvSpPr txBox="1"/>
          <p:nvPr/>
        </p:nvSpPr>
        <p:spPr>
          <a:xfrm>
            <a:off x="381000" y="6019800"/>
            <a:ext cx="2159566" cy="461665"/>
          </a:xfrm>
          <a:prstGeom prst="rect">
            <a:avLst/>
          </a:prstGeom>
          <a:noFill/>
        </p:spPr>
        <p:txBody>
          <a:bodyPr wrap="none" rtlCol="0">
            <a:spAutoFit/>
          </a:bodyPr>
          <a:lstStyle/>
          <a:p>
            <a:r>
              <a:rPr lang="en-US" sz="2400" dirty="0" smtClean="0"/>
              <a:t>Cradle of Filth</a:t>
            </a:r>
            <a:endParaRPr lang="en-US" sz="2400" dirty="0"/>
          </a:p>
        </p:txBody>
      </p:sp>
      <p:sp>
        <p:nvSpPr>
          <p:cNvPr id="15" name="Rectangle 14"/>
          <p:cNvSpPr/>
          <p:nvPr/>
        </p:nvSpPr>
        <p:spPr>
          <a:xfrm>
            <a:off x="3810000" y="1828800"/>
            <a:ext cx="5105400" cy="4708981"/>
          </a:xfrm>
          <a:prstGeom prst="rect">
            <a:avLst/>
          </a:prstGeom>
        </p:spPr>
        <p:txBody>
          <a:bodyPr wrap="square">
            <a:spAutoFit/>
          </a:bodyPr>
          <a:lstStyle/>
          <a:p>
            <a:pPr marL="457200" indent="-457200" algn="ctr">
              <a:spcAft>
                <a:spcPts val="1200"/>
              </a:spcAft>
              <a:buClr>
                <a:schemeClr val="accent3">
                  <a:lumMod val="75000"/>
                </a:schemeClr>
              </a:buClr>
            </a:pPr>
            <a:r>
              <a:rPr lang="en-US" sz="4800" dirty="0" smtClean="0">
                <a:solidFill>
                  <a:srgbClr val="000000"/>
                </a:solidFill>
                <a:effectLst>
                  <a:outerShdw blurRad="60007" dist="310007" dir="7680000" sy="30000" kx="1300200" algn="ctr" rotWithShape="0">
                    <a:prstClr val="black">
                      <a:alpha val="32000"/>
                    </a:prstClr>
                  </a:outerShdw>
                </a:effectLst>
                <a:latin typeface="Bernard MT Condensed" pitchFamily="18" charset="0"/>
              </a:rPr>
              <a:t>Much of Music</a:t>
            </a:r>
          </a:p>
          <a:p>
            <a:pPr marL="457200" indent="-457200">
              <a:spcAft>
                <a:spcPts val="1200"/>
              </a:spcAft>
              <a:buClr>
                <a:schemeClr val="accent3">
                  <a:lumMod val="75000"/>
                </a:schemeClr>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rPr>
              <a:t>Glorifies fornication and adultery – </a:t>
            </a:r>
          </a:p>
          <a:p>
            <a:pPr marL="457200" indent="-457200">
              <a:spcAft>
                <a:spcPts val="1200"/>
              </a:spcAft>
              <a:buClr>
                <a:schemeClr val="accent3">
                  <a:lumMod val="75000"/>
                </a:schemeClr>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rPr>
              <a:t>Advocates violence –</a:t>
            </a:r>
          </a:p>
          <a:p>
            <a:pPr marL="457200" indent="-457200">
              <a:spcAft>
                <a:spcPts val="1200"/>
              </a:spcAft>
              <a:buClr>
                <a:schemeClr val="accent3">
                  <a:lumMod val="75000"/>
                </a:schemeClr>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rPr>
              <a:t>Contains filthy language –</a:t>
            </a:r>
          </a:p>
          <a:p>
            <a:pPr marL="457200" indent="-457200">
              <a:spcAft>
                <a:spcPts val="1200"/>
              </a:spcAft>
              <a:buClr>
                <a:schemeClr val="accent3">
                  <a:lumMod val="75000"/>
                </a:schemeClr>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rPr>
              <a:t>Honors immoral practices –</a:t>
            </a:r>
          </a:p>
          <a:p>
            <a:pPr marL="457200" indent="-457200">
              <a:spcAft>
                <a:spcPts val="1200"/>
              </a:spcAft>
              <a:buClr>
                <a:schemeClr val="accent3">
                  <a:lumMod val="75000"/>
                </a:schemeClr>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rPr>
              <a:t>Glorifies drinking alcohol and drug use –</a:t>
            </a:r>
          </a:p>
          <a:p>
            <a:pPr marL="457200" indent="-457200">
              <a:spcAft>
                <a:spcPts val="1200"/>
              </a:spcAft>
              <a:buClr>
                <a:schemeClr val="accent3">
                  <a:lumMod val="75000"/>
                </a:schemeClr>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rPr>
              <a:t>Ridicules godliness -</a:t>
            </a:r>
            <a:endParaRPr lang="en-US" sz="2400" dirty="0">
              <a:solidFill>
                <a:srgbClr val="000000"/>
              </a:solidFill>
              <a:effectLst>
                <a:outerShdw blurRad="60007" dist="310007" dir="7680000" sy="30000" kx="1300200" algn="ctr" rotWithShape="0">
                  <a:prstClr val="black">
                    <a:alpha val="32000"/>
                  </a:prstClr>
                </a:outerShdw>
              </a:effectLst>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7" dur="500"/>
                                        <p:tgtEl>
                                          <p:spTgt spid="1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xEl>
                                              <p:pRg st="3" end="3"/>
                                            </p:txEl>
                                          </p:spTgt>
                                        </p:tgtEl>
                                        <p:attrNameLst>
                                          <p:attrName>style.visibility</p:attrName>
                                        </p:attrNameLst>
                                      </p:cBhvr>
                                      <p:to>
                                        <p:strVal val="visible"/>
                                      </p:to>
                                    </p:set>
                                    <p:animEffect transition="in" filter="randombar(horizontal)">
                                      <p:cBhvr>
                                        <p:cTn id="12" dur="500"/>
                                        <p:tgtEl>
                                          <p:spTgt spid="1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animEffect transition="in" filter="randombar(horizontal)">
                                      <p:cBhvr>
                                        <p:cTn id="17" dur="500"/>
                                        <p:tgtEl>
                                          <p:spTgt spid="1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5">
                                            <p:txEl>
                                              <p:pRg st="5" end="5"/>
                                            </p:txEl>
                                          </p:spTgt>
                                        </p:tgtEl>
                                        <p:attrNameLst>
                                          <p:attrName>style.visibility</p:attrName>
                                        </p:attrNameLst>
                                      </p:cBhvr>
                                      <p:to>
                                        <p:strVal val="visible"/>
                                      </p:to>
                                    </p:set>
                                    <p:animEffect transition="in" filter="randombar(horizontal)">
                                      <p:cBhvr>
                                        <p:cTn id="22" dur="500"/>
                                        <p:tgtEl>
                                          <p:spTgt spid="1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5">
                                            <p:txEl>
                                              <p:pRg st="6" end="6"/>
                                            </p:txEl>
                                          </p:spTgt>
                                        </p:tgtEl>
                                        <p:attrNameLst>
                                          <p:attrName>style.visibility</p:attrName>
                                        </p:attrNameLst>
                                      </p:cBhvr>
                                      <p:to>
                                        <p:strVal val="visible"/>
                                      </p:to>
                                    </p:set>
                                    <p:animEffect transition="in" filter="randombar(horizontal)">
                                      <p:cBhvr>
                                        <p:cTn id="27" dur="500"/>
                                        <p:tgtEl>
                                          <p:spTgt spid="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http://sinya.buddythai.com/files/2009/06/michael-jackson-thriller-remake-acapella-4.jpg"/>
          <p:cNvPicPr>
            <a:picLocks noChangeAspect="1" noChangeArrowheads="1"/>
          </p:cNvPicPr>
          <p:nvPr/>
        </p:nvPicPr>
        <p:blipFill>
          <a:blip r:embed="rId2"/>
          <a:srcRect/>
          <a:stretch>
            <a:fillRect/>
          </a:stretch>
        </p:blipFill>
        <p:spPr bwMode="auto">
          <a:xfrm>
            <a:off x="457201" y="3309730"/>
            <a:ext cx="2971799" cy="325299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Round Diagonal Corner Rectangle 7"/>
          <p:cNvSpPr/>
          <p:nvPr/>
        </p:nvSpPr>
        <p:spPr>
          <a:xfrm>
            <a:off x="3657600" y="1676400"/>
            <a:ext cx="5181600" cy="4876800"/>
          </a:xfrm>
          <a:prstGeom prst="round2Diag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Date Placeholder 1"/>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3" name="Footer Placeholder 2"/>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June 21, 2009</a:t>
            </a:r>
            <a:endParaRPr lang="en-US" sz="1400" kern="1200">
              <a:solidFill>
                <a:srgbClr val="000000"/>
              </a:solidFill>
              <a:latin typeface="Footlight MT Light"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3E01A5A0-8947-4A70-B3D6-2F952E1465A6}" type="slidenum">
              <a:rPr lang="en-US" sz="1400" kern="1200" smtClean="0">
                <a:solidFill>
                  <a:srgbClr val="000000"/>
                </a:solidFill>
                <a:latin typeface="Arial" pitchFamily="34" charset="0"/>
                <a:ea typeface="+mn-ea"/>
                <a:cs typeface="+mn-cs"/>
              </a:rPr>
              <a:pPr algn="r" rtl="0" fontAlgn="base">
                <a:spcBef>
                  <a:spcPct val="0"/>
                </a:spcBef>
                <a:spcAft>
                  <a:spcPct val="0"/>
                </a:spcAft>
              </a:pPr>
              <a:t>11</a:t>
            </a:fld>
            <a:endParaRPr lang="en-US" sz="1400" kern="1200">
              <a:solidFill>
                <a:srgbClr val="000000"/>
              </a:solidFill>
              <a:latin typeface="Arial" pitchFamily="34" charset="0"/>
              <a:ea typeface="+mn-ea"/>
              <a:cs typeface="+mn-cs"/>
            </a:endParaRPr>
          </a:p>
        </p:txBody>
      </p:sp>
      <p:sp>
        <p:nvSpPr>
          <p:cNvPr id="6" name="TextBox 5"/>
          <p:cNvSpPr txBox="1"/>
          <p:nvPr/>
        </p:nvSpPr>
        <p:spPr>
          <a:xfrm>
            <a:off x="0" y="0"/>
            <a:ext cx="9144000" cy="175432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2">
                    <a:lumMod val="60000"/>
                    <a:lumOff val="40000"/>
                  </a:schemeClr>
                </a:solidFill>
                <a:effectLst>
                  <a:outerShdw blurRad="50800" dist="39000" dir="5460000" algn="tl">
                    <a:srgbClr val="000000">
                      <a:alpha val="38000"/>
                    </a:srgbClr>
                  </a:outerShdw>
                </a:effectLst>
                <a:latin typeface="BinnerD" pitchFamily="34" charset="0"/>
              </a:rPr>
              <a:t>Television, Movies, Music, Internet &amp; Video Games</a:t>
            </a:r>
          </a:p>
        </p:txBody>
      </p:sp>
      <p:sp>
        <p:nvSpPr>
          <p:cNvPr id="9" name="TextBox 8"/>
          <p:cNvSpPr txBox="1"/>
          <p:nvPr/>
        </p:nvSpPr>
        <p:spPr>
          <a:xfrm>
            <a:off x="228600" y="1600200"/>
            <a:ext cx="3905236" cy="1862048"/>
          </a:xfrm>
          <a:prstGeom prst="rect">
            <a:avLst/>
          </a:prstGeom>
          <a:noFill/>
        </p:spPr>
        <p:txBody>
          <a:bodyPr wrap="none" rtlCol="0">
            <a:prstTxWarp prst="textDoubleWave1">
              <a:avLst/>
            </a:prstTxWarp>
            <a:spAutoFit/>
            <a:scene3d>
              <a:camera prst="perspectiveHeroicExtremeRightFacing"/>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11500" b="1" dirty="0" smtClean="0">
                <a:ln/>
                <a:solidFill>
                  <a:schemeClr val="accent3">
                    <a:lumMod val="20000"/>
                    <a:lumOff val="80000"/>
                  </a:schemeClr>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Bernard MT Condensed" pitchFamily="18" charset="0"/>
              </a:rPr>
              <a:t>Music</a:t>
            </a:r>
            <a:endParaRPr lang="en-US" sz="11500" b="1" dirty="0">
              <a:ln/>
              <a:solidFill>
                <a:schemeClr val="accent3">
                  <a:lumMod val="20000"/>
                  <a:lumOff val="80000"/>
                </a:schemeClr>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Bernard MT Condensed" pitchFamily="18" charset="0"/>
            </a:endParaRPr>
          </a:p>
        </p:txBody>
      </p:sp>
      <p:sp>
        <p:nvSpPr>
          <p:cNvPr id="15" name="Rectangle 14"/>
          <p:cNvSpPr/>
          <p:nvPr/>
        </p:nvSpPr>
        <p:spPr>
          <a:xfrm>
            <a:off x="3810000" y="1828800"/>
            <a:ext cx="4953000" cy="4585871"/>
          </a:xfrm>
          <a:prstGeom prst="rect">
            <a:avLst/>
          </a:prstGeom>
        </p:spPr>
        <p:txBody>
          <a:bodyPr wrap="square">
            <a:spAutoFit/>
          </a:bodyPr>
          <a:lstStyle/>
          <a:p>
            <a:pPr marL="457200" indent="-457200" algn="ctr">
              <a:spcAft>
                <a:spcPts val="1200"/>
              </a:spcAft>
              <a:buClr>
                <a:schemeClr val="accent3">
                  <a:lumMod val="75000"/>
                </a:schemeClr>
              </a:buClr>
            </a:pPr>
            <a:r>
              <a:rPr lang="en-US" sz="4800" dirty="0" smtClean="0">
                <a:solidFill>
                  <a:srgbClr val="000000"/>
                </a:solidFill>
                <a:effectLst>
                  <a:outerShdw blurRad="60007" dist="310007" dir="7680000" sy="30000" kx="1300200" algn="ctr" rotWithShape="0">
                    <a:prstClr val="black">
                      <a:alpha val="32000"/>
                    </a:prstClr>
                  </a:outerShdw>
                </a:effectLst>
                <a:latin typeface="Bernard MT Condensed" pitchFamily="18" charset="0"/>
              </a:rPr>
              <a:t>Music Videos</a:t>
            </a:r>
          </a:p>
          <a:p>
            <a:pPr marL="457200" indent="-457200">
              <a:spcAft>
                <a:spcPts val="1200"/>
              </a:spcAft>
              <a:buClr>
                <a:schemeClr val="accent3">
                  <a:lumMod val="75000"/>
                </a:schemeClr>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rPr>
              <a:t>Promotes Lewdness, (</a:t>
            </a:r>
            <a:r>
              <a:rPr lang="en-US" sz="2800" i="1" dirty="0" smtClean="0">
                <a:solidFill>
                  <a:srgbClr val="000000"/>
                </a:solidFill>
                <a:effectLst>
                  <a:outerShdw blurRad="60007" dist="310007" dir="7680000" sy="30000" kx="1300200" algn="ctr" rotWithShape="0">
                    <a:prstClr val="black">
                      <a:alpha val="32000"/>
                    </a:prstClr>
                  </a:outerShdw>
                </a:effectLst>
              </a:rPr>
              <a:t>dancing, clothing, behavior</a:t>
            </a:r>
            <a:r>
              <a:rPr lang="en-US" sz="2800" dirty="0" smtClean="0">
                <a:solidFill>
                  <a:srgbClr val="000000"/>
                </a:solidFill>
                <a:effectLst>
                  <a:outerShdw blurRad="60007" dist="310007" dir="7680000" sy="30000" kx="1300200" algn="ctr" rotWithShape="0">
                    <a:prstClr val="black">
                      <a:alpha val="32000"/>
                    </a:prstClr>
                  </a:outerShdw>
                </a:effectLst>
              </a:rPr>
              <a:t>) – Violence – Drinking – Drug Use – Fornication – Filthy Language . . . Even Satanism.</a:t>
            </a:r>
          </a:p>
          <a:p>
            <a:pPr marL="457200" indent="-457200">
              <a:spcAft>
                <a:spcPts val="1200"/>
              </a:spcAft>
              <a:buClr>
                <a:schemeClr val="accent3">
                  <a:lumMod val="75000"/>
                </a:schemeClr>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rPr>
              <a:t>Country, Pop, Rock, Heavy Metal, Rap . . .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fade">
                                      <p:cBhvr>
                                        <p:cTn id="7" dur="1000"/>
                                        <p:tgtEl>
                                          <p:spTgt spid="15">
                                            <p:txEl>
                                              <p:pRg st="1" end="1"/>
                                            </p:txEl>
                                          </p:spTgt>
                                        </p:tgtEl>
                                      </p:cBhvr>
                                    </p:animEffect>
                                    <p:anim calcmode="lin" valueType="num">
                                      <p:cBhvr>
                                        <p:cTn id="8"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5">
                                            <p:txEl>
                                              <p:pRg st="2" end="2"/>
                                            </p:txEl>
                                          </p:spTgt>
                                        </p:tgtEl>
                                        <p:attrNameLst>
                                          <p:attrName>style.visibility</p:attrName>
                                        </p:attrNameLst>
                                      </p:cBhvr>
                                      <p:to>
                                        <p:strVal val="visible"/>
                                      </p:to>
                                    </p:set>
                                    <p:animEffect transition="in" filter="fade">
                                      <p:cBhvr>
                                        <p:cTn id="14" dur="1000"/>
                                        <p:tgtEl>
                                          <p:spTgt spid="15">
                                            <p:txEl>
                                              <p:pRg st="2" end="2"/>
                                            </p:txEl>
                                          </p:spTgt>
                                        </p:tgtEl>
                                      </p:cBhvr>
                                    </p:animEffect>
                                    <p:anim calcmode="lin" valueType="num">
                                      <p:cBhvr>
                                        <p:cTn id="15"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http://www.blogcdn.com/www.engadget.com/media/2008/03/7-12-07-fast_internet.jpg"/>
          <p:cNvPicPr>
            <a:picLocks noChangeAspect="1" noChangeArrowheads="1"/>
          </p:cNvPicPr>
          <p:nvPr/>
        </p:nvPicPr>
        <p:blipFill>
          <a:blip r:embed="rId2"/>
          <a:srcRect/>
          <a:stretch>
            <a:fillRect/>
          </a:stretch>
        </p:blipFill>
        <p:spPr bwMode="auto">
          <a:xfrm>
            <a:off x="0" y="3048000"/>
            <a:ext cx="4143375" cy="34194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Round Diagonal Corner Rectangle 7"/>
          <p:cNvSpPr/>
          <p:nvPr/>
        </p:nvSpPr>
        <p:spPr>
          <a:xfrm>
            <a:off x="3657600" y="1676400"/>
            <a:ext cx="5181600" cy="4876800"/>
          </a:xfrm>
          <a:prstGeom prst="round2Diag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Date Placeholder 1"/>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3" name="Footer Placeholder 2"/>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June 21, 2009</a:t>
            </a:r>
            <a:endParaRPr lang="en-US" sz="1400" kern="1200">
              <a:solidFill>
                <a:srgbClr val="000000"/>
              </a:solidFill>
              <a:latin typeface="Footlight MT Light"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3E01A5A0-8947-4A70-B3D6-2F952E1465A6}" type="slidenum">
              <a:rPr lang="en-US" sz="1400" kern="1200" smtClean="0">
                <a:solidFill>
                  <a:srgbClr val="000000"/>
                </a:solidFill>
                <a:latin typeface="Arial" pitchFamily="34" charset="0"/>
                <a:ea typeface="+mn-ea"/>
                <a:cs typeface="+mn-cs"/>
              </a:rPr>
              <a:pPr algn="r" rtl="0" fontAlgn="base">
                <a:spcBef>
                  <a:spcPct val="0"/>
                </a:spcBef>
                <a:spcAft>
                  <a:spcPct val="0"/>
                </a:spcAft>
              </a:pPr>
              <a:t>12</a:t>
            </a:fld>
            <a:endParaRPr lang="en-US" sz="1400" kern="1200">
              <a:solidFill>
                <a:srgbClr val="000000"/>
              </a:solidFill>
              <a:latin typeface="Arial" pitchFamily="34" charset="0"/>
              <a:ea typeface="+mn-ea"/>
              <a:cs typeface="+mn-cs"/>
            </a:endParaRPr>
          </a:p>
        </p:txBody>
      </p:sp>
      <p:sp>
        <p:nvSpPr>
          <p:cNvPr id="6" name="TextBox 5"/>
          <p:cNvSpPr txBox="1"/>
          <p:nvPr/>
        </p:nvSpPr>
        <p:spPr>
          <a:xfrm>
            <a:off x="0" y="0"/>
            <a:ext cx="9144000" cy="175432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2">
                    <a:lumMod val="60000"/>
                    <a:lumOff val="40000"/>
                  </a:schemeClr>
                </a:solidFill>
                <a:effectLst>
                  <a:outerShdw blurRad="50800" dist="39000" dir="5460000" algn="tl">
                    <a:srgbClr val="000000">
                      <a:alpha val="38000"/>
                    </a:srgbClr>
                  </a:outerShdw>
                </a:effectLst>
                <a:latin typeface="BinnerD" pitchFamily="34" charset="0"/>
              </a:rPr>
              <a:t>Television, Movies, Music, Internet &amp; Video Games</a:t>
            </a:r>
          </a:p>
        </p:txBody>
      </p:sp>
      <p:sp>
        <p:nvSpPr>
          <p:cNvPr id="9" name="TextBox 8"/>
          <p:cNvSpPr txBox="1"/>
          <p:nvPr/>
        </p:nvSpPr>
        <p:spPr>
          <a:xfrm>
            <a:off x="228600" y="1600200"/>
            <a:ext cx="3886200" cy="1524000"/>
          </a:xfrm>
          <a:prstGeom prst="rect">
            <a:avLst/>
          </a:prstGeom>
          <a:noFill/>
        </p:spPr>
        <p:txBody>
          <a:bodyPr wrap="none" rtlCol="0">
            <a:prstTxWarp prst="textDoubleWave1">
              <a:avLst/>
            </a:prstTxWarp>
            <a:spAutoFit/>
            <a:scene3d>
              <a:camera prst="perspectiveHeroicExtremeRightFacing"/>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11500" b="1" dirty="0" smtClean="0">
                <a:ln/>
                <a:solidFill>
                  <a:schemeClr val="accent3">
                    <a:lumMod val="20000"/>
                    <a:lumOff val="80000"/>
                  </a:schemeClr>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Bernard MT Condensed" pitchFamily="18" charset="0"/>
              </a:rPr>
              <a:t>Internet</a:t>
            </a:r>
            <a:endParaRPr lang="en-US" sz="11500" b="1" dirty="0">
              <a:ln/>
              <a:solidFill>
                <a:schemeClr val="accent3">
                  <a:lumMod val="20000"/>
                  <a:lumOff val="80000"/>
                </a:schemeClr>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Bernard MT Condensed" pitchFamily="18" charset="0"/>
            </a:endParaRPr>
          </a:p>
        </p:txBody>
      </p:sp>
      <p:sp>
        <p:nvSpPr>
          <p:cNvPr id="15" name="Rectangle 14"/>
          <p:cNvSpPr/>
          <p:nvPr/>
        </p:nvSpPr>
        <p:spPr>
          <a:xfrm>
            <a:off x="3810000" y="1828800"/>
            <a:ext cx="4953000" cy="4708981"/>
          </a:xfrm>
          <a:prstGeom prst="rect">
            <a:avLst/>
          </a:prstGeom>
        </p:spPr>
        <p:txBody>
          <a:bodyPr wrap="square">
            <a:spAutoFit/>
          </a:bodyPr>
          <a:lstStyle/>
          <a:p>
            <a:pPr marL="457200" indent="-457200">
              <a:spcAft>
                <a:spcPts val="1200"/>
              </a:spcAft>
              <a:buClr>
                <a:schemeClr val="accent3">
                  <a:lumMod val="75000"/>
                </a:schemeClr>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rPr>
              <a:t>An amazing tool that can be used for much good – just like TV and radio.</a:t>
            </a:r>
          </a:p>
          <a:p>
            <a:pPr marL="457200" indent="-457200">
              <a:spcAft>
                <a:spcPts val="1200"/>
              </a:spcAft>
              <a:buClr>
                <a:schemeClr val="accent3">
                  <a:lumMod val="75000"/>
                </a:schemeClr>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rPr>
              <a:t>As with any TOOL – can be misused.</a:t>
            </a:r>
          </a:p>
          <a:p>
            <a:pPr marL="457200" indent="-457200">
              <a:spcAft>
                <a:spcPts val="1200"/>
              </a:spcAft>
              <a:buClr>
                <a:schemeClr val="accent3">
                  <a:lumMod val="75000"/>
                </a:schemeClr>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rPr>
              <a:t>Many Temptations and worldly advice - U-Tube – Pornography – Violence – Scams – Viruses – Music and Movie Piracy.</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 calcmode="lin" valueType="num">
                                      <p:cBhvr>
                                        <p:cTn id="7" dur="500" fill="hold"/>
                                        <p:tgtEl>
                                          <p:spTgt spid="1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5">
                                            <p:txEl>
                                              <p:pRg st="2" end="2"/>
                                            </p:txEl>
                                          </p:spTgt>
                                        </p:tgtEl>
                                        <p:attrNameLst>
                                          <p:attrName>style.visibility</p:attrName>
                                        </p:attrNameLst>
                                      </p:cBhvr>
                                      <p:to>
                                        <p:strVal val="visible"/>
                                      </p:to>
                                    </p:set>
                                    <p:anim calcmode="lin" valueType="num">
                                      <p:cBhvr>
                                        <p:cTn id="14" dur="500" fill="hold"/>
                                        <p:tgtEl>
                                          <p:spTgt spid="1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1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http://whattheyplay.com/media/images/features/video-games-addiction-200/spotart/Boys.jpg"/>
          <p:cNvPicPr>
            <a:picLocks noChangeAspect="1" noChangeArrowheads="1"/>
          </p:cNvPicPr>
          <p:nvPr/>
        </p:nvPicPr>
        <p:blipFill>
          <a:blip r:embed="rId2"/>
          <a:srcRect/>
          <a:stretch>
            <a:fillRect/>
          </a:stretch>
        </p:blipFill>
        <p:spPr bwMode="auto">
          <a:xfrm>
            <a:off x="0" y="3429000"/>
            <a:ext cx="4435522" cy="2971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Round Diagonal Corner Rectangle 7"/>
          <p:cNvSpPr/>
          <p:nvPr/>
        </p:nvSpPr>
        <p:spPr>
          <a:xfrm>
            <a:off x="3657600" y="1676400"/>
            <a:ext cx="5181600" cy="4876800"/>
          </a:xfrm>
          <a:prstGeom prst="round2Diag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Date Placeholder 1"/>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3" name="Footer Placeholder 2"/>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June 21, 2009</a:t>
            </a:r>
            <a:endParaRPr lang="en-US" sz="1400" kern="1200">
              <a:solidFill>
                <a:srgbClr val="000000"/>
              </a:solidFill>
              <a:latin typeface="Footlight MT Light"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3E01A5A0-8947-4A70-B3D6-2F952E1465A6}" type="slidenum">
              <a:rPr lang="en-US" sz="1400" kern="1200" smtClean="0">
                <a:solidFill>
                  <a:srgbClr val="000000"/>
                </a:solidFill>
                <a:latin typeface="Arial" pitchFamily="34" charset="0"/>
                <a:ea typeface="+mn-ea"/>
                <a:cs typeface="+mn-cs"/>
              </a:rPr>
              <a:pPr algn="r" rtl="0" fontAlgn="base">
                <a:spcBef>
                  <a:spcPct val="0"/>
                </a:spcBef>
                <a:spcAft>
                  <a:spcPct val="0"/>
                </a:spcAft>
              </a:pPr>
              <a:t>13</a:t>
            </a:fld>
            <a:endParaRPr lang="en-US" sz="1400" kern="1200">
              <a:solidFill>
                <a:srgbClr val="000000"/>
              </a:solidFill>
              <a:latin typeface="Arial" pitchFamily="34" charset="0"/>
              <a:ea typeface="+mn-ea"/>
              <a:cs typeface="+mn-cs"/>
            </a:endParaRPr>
          </a:p>
        </p:txBody>
      </p:sp>
      <p:sp>
        <p:nvSpPr>
          <p:cNvPr id="6" name="TextBox 5"/>
          <p:cNvSpPr txBox="1"/>
          <p:nvPr/>
        </p:nvSpPr>
        <p:spPr>
          <a:xfrm>
            <a:off x="0" y="0"/>
            <a:ext cx="9144000" cy="175432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2">
                    <a:lumMod val="60000"/>
                    <a:lumOff val="40000"/>
                  </a:schemeClr>
                </a:solidFill>
                <a:effectLst>
                  <a:outerShdw blurRad="50800" dist="39000" dir="5460000" algn="tl">
                    <a:srgbClr val="000000">
                      <a:alpha val="38000"/>
                    </a:srgbClr>
                  </a:outerShdw>
                </a:effectLst>
                <a:latin typeface="BinnerD" pitchFamily="34" charset="0"/>
              </a:rPr>
              <a:t>Television, Movies, Music, Internet &amp; Video Games</a:t>
            </a:r>
          </a:p>
        </p:txBody>
      </p:sp>
      <p:sp>
        <p:nvSpPr>
          <p:cNvPr id="9" name="TextBox 8"/>
          <p:cNvSpPr txBox="1"/>
          <p:nvPr/>
        </p:nvSpPr>
        <p:spPr>
          <a:xfrm>
            <a:off x="228600" y="1600200"/>
            <a:ext cx="3886200" cy="1524000"/>
          </a:xfrm>
          <a:prstGeom prst="rect">
            <a:avLst/>
          </a:prstGeom>
          <a:noFill/>
        </p:spPr>
        <p:txBody>
          <a:bodyPr wrap="none" rtlCol="0">
            <a:prstTxWarp prst="textDoubleWave1">
              <a:avLst/>
            </a:prstTxWarp>
            <a:spAutoFit/>
            <a:scene3d>
              <a:camera prst="perspectiveHeroicExtremeRightFacing"/>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11500" b="1" dirty="0" smtClean="0">
                <a:ln/>
                <a:solidFill>
                  <a:schemeClr val="accent3">
                    <a:lumMod val="20000"/>
                    <a:lumOff val="80000"/>
                  </a:schemeClr>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Bernard MT Condensed" pitchFamily="18" charset="0"/>
              </a:rPr>
              <a:t>Video Games</a:t>
            </a:r>
            <a:endParaRPr lang="en-US" sz="11500" b="1" dirty="0">
              <a:ln/>
              <a:solidFill>
                <a:schemeClr val="accent3">
                  <a:lumMod val="20000"/>
                  <a:lumOff val="80000"/>
                </a:schemeClr>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Bernard MT Condensed" pitchFamily="18" charset="0"/>
            </a:endParaRPr>
          </a:p>
        </p:txBody>
      </p:sp>
      <p:sp>
        <p:nvSpPr>
          <p:cNvPr id="15" name="Rectangle 14"/>
          <p:cNvSpPr/>
          <p:nvPr/>
        </p:nvSpPr>
        <p:spPr>
          <a:xfrm>
            <a:off x="3810000" y="1828800"/>
            <a:ext cx="4953000" cy="4739759"/>
          </a:xfrm>
          <a:prstGeom prst="rect">
            <a:avLst/>
          </a:prstGeom>
        </p:spPr>
        <p:txBody>
          <a:bodyPr wrap="square">
            <a:spAutoFit/>
          </a:bodyPr>
          <a:lstStyle/>
          <a:p>
            <a:pPr marL="457200" indent="-457200">
              <a:spcAft>
                <a:spcPts val="1200"/>
              </a:spcAft>
              <a:buClr>
                <a:schemeClr val="accent3">
                  <a:lumMod val="75000"/>
                </a:schemeClr>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rPr>
              <a:t>Many games harmless in and of themselves –</a:t>
            </a:r>
          </a:p>
          <a:p>
            <a:pPr marL="457200" indent="-457200">
              <a:spcAft>
                <a:spcPts val="1200"/>
              </a:spcAft>
              <a:buClr>
                <a:schemeClr val="accent3">
                  <a:lumMod val="75000"/>
                </a:schemeClr>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rPr>
              <a:t>Can be addictive – Can be a waste of time – </a:t>
            </a:r>
          </a:p>
          <a:p>
            <a:pPr marL="457200" indent="-457200">
              <a:spcAft>
                <a:spcPts val="1200"/>
              </a:spcAft>
              <a:buClr>
                <a:schemeClr val="accent3">
                  <a:lumMod val="75000"/>
                </a:schemeClr>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rPr>
              <a:t>Some games contain sexual content -</a:t>
            </a:r>
          </a:p>
          <a:p>
            <a:pPr marL="457200" indent="-457200">
              <a:spcAft>
                <a:spcPts val="1200"/>
              </a:spcAft>
              <a:buClr>
                <a:schemeClr val="accent3">
                  <a:lumMod val="75000"/>
                </a:schemeClr>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rPr>
              <a:t>Some games promote violence –</a:t>
            </a:r>
          </a:p>
          <a:p>
            <a:pPr marL="457200" indent="-457200">
              <a:spcAft>
                <a:spcPts val="1200"/>
              </a:spcAft>
              <a:buClr>
                <a:schemeClr val="accent3">
                  <a:lumMod val="75000"/>
                </a:schemeClr>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rPr>
              <a:t>Bad language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7" dur="500"/>
                                        <p:tgtEl>
                                          <p:spTgt spid="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5">
                                            <p:txEl>
                                              <p:pRg st="3" end="3"/>
                                            </p:txEl>
                                          </p:spTgt>
                                        </p:tgtEl>
                                        <p:attrNameLst>
                                          <p:attrName>style.visibility</p:attrName>
                                        </p:attrNameLst>
                                      </p:cBhvr>
                                      <p:to>
                                        <p:strVal val="visible"/>
                                      </p:to>
                                    </p:set>
                                    <p:animEffect transition="in" filter="randombar(horizontal)">
                                      <p:cBhvr>
                                        <p:cTn id="17" dur="500"/>
                                        <p:tgtEl>
                                          <p:spTgt spid="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5">
                                            <p:txEl>
                                              <p:pRg st="4" end="4"/>
                                            </p:txEl>
                                          </p:spTgt>
                                        </p:tgtEl>
                                        <p:attrNameLst>
                                          <p:attrName>style.visibility</p:attrName>
                                        </p:attrNameLst>
                                      </p:cBhvr>
                                      <p:to>
                                        <p:strVal val="visible"/>
                                      </p:to>
                                    </p:set>
                                    <p:animEffect transition="in" filter="randombar(horizontal)">
                                      <p:cBhvr>
                                        <p:cTn id="22"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0"/>
            <a:ext cx="9144000" cy="175432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2">
                    <a:lumMod val="60000"/>
                    <a:lumOff val="40000"/>
                  </a:schemeClr>
                </a:solidFill>
                <a:effectLst>
                  <a:outerShdw blurRad="50800" dist="39000" dir="5460000" algn="tl">
                    <a:srgbClr val="000000">
                      <a:alpha val="38000"/>
                    </a:srgbClr>
                  </a:outerShdw>
                </a:effectLst>
                <a:latin typeface="BinnerD" pitchFamily="34" charset="0"/>
              </a:rPr>
              <a:t>Television, Movies, Music, Internet &amp; Video Games</a:t>
            </a:r>
          </a:p>
        </p:txBody>
      </p:sp>
      <p:sp>
        <p:nvSpPr>
          <p:cNvPr id="12" name="Round Diagonal Corner Rectangle 11"/>
          <p:cNvSpPr/>
          <p:nvPr/>
        </p:nvSpPr>
        <p:spPr>
          <a:xfrm>
            <a:off x="4114800" y="1828800"/>
            <a:ext cx="4876800" cy="4953000"/>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rtl="0"/>
            <a:endParaRPr lang="en-US" kern="1200">
              <a:solidFill>
                <a:srgbClr val="FADAB5"/>
              </a:solidFill>
              <a:latin typeface="Arial"/>
              <a:ea typeface="+mn-ea"/>
              <a:cs typeface="+mn-cs"/>
            </a:endParaRPr>
          </a:p>
        </p:txBody>
      </p:sp>
      <p:sp>
        <p:nvSpPr>
          <p:cNvPr id="13" name="Date Placeholder 12"/>
          <p:cNvSpPr>
            <a:spLocks noGrp="1"/>
          </p:cNvSpPr>
          <p:nvPr>
            <p:ph type="dt" sz="half" idx="10"/>
          </p:nvPr>
        </p:nvSpPr>
        <p:spPr/>
        <p:txBody>
          <a:bodyPr/>
          <a:lstStyle/>
          <a:p>
            <a:pPr algn="l" rtl="0" fontAlgn="base">
              <a:spcBef>
                <a:spcPct val="0"/>
              </a:spcBef>
              <a:spcAft>
                <a:spcPct val="0"/>
              </a:spcAft>
            </a:pPr>
            <a:r>
              <a:rPr lang="en-US" sz="1400" kern="1200">
                <a:solidFill>
                  <a:srgbClr val="000000"/>
                </a:solidFill>
                <a:latin typeface="Footlight MT Light" pitchFamily="18" charset="0"/>
                <a:ea typeface="+mn-ea"/>
                <a:cs typeface="+mn-cs"/>
              </a:rPr>
              <a:t>Don McClain</a:t>
            </a:r>
          </a:p>
        </p:txBody>
      </p:sp>
      <p:sp>
        <p:nvSpPr>
          <p:cNvPr id="5" name="Footer Placeholder 2"/>
          <p:cNvSpPr>
            <a:spLocks noGrp="1"/>
          </p:cNvSpPr>
          <p:nvPr>
            <p:ph type="ftr" sz="quarter" idx="11"/>
          </p:nvPr>
        </p:nvSpPr>
        <p:spPr/>
        <p:txBody>
          <a:bodyPr/>
          <a:lstStyle/>
          <a:p>
            <a:pPr algn="l" rtl="0"/>
            <a:r>
              <a:rPr lang="en-US" sz="1400" kern="1200">
                <a:solidFill>
                  <a:srgbClr val="FADAB5"/>
                </a:solidFill>
                <a:latin typeface="Footlight MT Light" pitchFamily="18" charset="0"/>
                <a:ea typeface="+mn-ea"/>
                <a:cs typeface="+mn-cs"/>
              </a:rPr>
              <a:t>W. 65th St church of Christ - June 21, 2009</a:t>
            </a:r>
          </a:p>
        </p:txBody>
      </p:sp>
      <p:sp>
        <p:nvSpPr>
          <p:cNvPr id="6" name="Slide Number Placeholder 3"/>
          <p:cNvSpPr>
            <a:spLocks noGrp="1"/>
          </p:cNvSpPr>
          <p:nvPr>
            <p:ph type="sldNum" sz="quarter" idx="12"/>
          </p:nvPr>
        </p:nvSpPr>
        <p:spPr/>
        <p:txBody>
          <a:bodyPr/>
          <a:lstStyle/>
          <a:p>
            <a:pPr algn="r" rtl="0"/>
            <a:fld id="{C199A289-E31B-412F-B3F6-55DAD9FEFA1E}" type="slidenum">
              <a:rPr lang="en-US" sz="1400" kern="1200">
                <a:solidFill>
                  <a:srgbClr val="FADAB5"/>
                </a:solidFill>
                <a:latin typeface="Footlight MT Light" pitchFamily="18" charset="0"/>
                <a:ea typeface="+mn-ea"/>
                <a:cs typeface="+mn-cs"/>
              </a:rPr>
              <a:pPr algn="r" rtl="0"/>
              <a:t>14</a:t>
            </a:fld>
            <a:endParaRPr lang="en-US" sz="1400" kern="1200" dirty="0">
              <a:solidFill>
                <a:srgbClr val="FADAB5"/>
              </a:solidFill>
              <a:latin typeface="Footlight MT Light" pitchFamily="18" charset="0"/>
              <a:ea typeface="+mn-ea"/>
              <a:cs typeface="+mn-cs"/>
            </a:endParaRPr>
          </a:p>
        </p:txBody>
      </p:sp>
      <p:sp>
        <p:nvSpPr>
          <p:cNvPr id="11" name="Rectangle 10"/>
          <p:cNvSpPr/>
          <p:nvPr/>
        </p:nvSpPr>
        <p:spPr>
          <a:xfrm>
            <a:off x="4114800" y="2049959"/>
            <a:ext cx="4876800"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4400" b="1" kern="1200" dirty="0" smtClean="0">
                <a:ln w="11430"/>
                <a:solidFill>
                  <a:srgbClr val="C00000"/>
                </a:solidFill>
                <a:effectLst>
                  <a:outerShdw blurRad="50800" dist="39000" dir="5460000" algn="tl">
                    <a:srgbClr val="000000">
                      <a:alpha val="38000"/>
                    </a:srgbClr>
                  </a:outerShdw>
                </a:effectLst>
                <a:latin typeface="Bernard MT Condensed" pitchFamily="18" charset="0"/>
                <a:ea typeface="+mn-ea"/>
                <a:cs typeface="+mn-cs"/>
              </a:rPr>
              <a:t>Can Destroy </a:t>
            </a:r>
            <a:r>
              <a:rPr lang="en-US" sz="4400" b="1" kern="1200" dirty="0">
                <a:ln w="11430"/>
                <a:solidFill>
                  <a:srgbClr val="C00000"/>
                </a:solidFill>
                <a:effectLst>
                  <a:outerShdw blurRad="50800" dist="39000" dir="5460000" algn="tl">
                    <a:srgbClr val="000000">
                      <a:alpha val="38000"/>
                    </a:srgbClr>
                  </a:outerShdw>
                </a:effectLst>
                <a:latin typeface="Bernard MT Condensed" pitchFamily="18" charset="0"/>
                <a:ea typeface="+mn-ea"/>
                <a:cs typeface="+mn-cs"/>
              </a:rPr>
              <a:t>Families</a:t>
            </a:r>
          </a:p>
        </p:txBody>
      </p:sp>
      <p:sp>
        <p:nvSpPr>
          <p:cNvPr id="8" name="Rectangle 7"/>
          <p:cNvSpPr/>
          <p:nvPr/>
        </p:nvSpPr>
        <p:spPr>
          <a:xfrm>
            <a:off x="4267200" y="2819400"/>
            <a:ext cx="4724400" cy="3862596"/>
          </a:xfrm>
          <a:prstGeom prst="rect">
            <a:avLst/>
          </a:prstGeom>
        </p:spPr>
        <p:txBody>
          <a:bodyPr wrap="square">
            <a:spAutoFit/>
          </a:bodyPr>
          <a:lstStyle/>
          <a:p>
            <a:pPr marL="457200" indent="-457200" algn="l" rtl="0">
              <a:spcAft>
                <a:spcPts val="600"/>
              </a:spcAft>
              <a:buClr>
                <a:srgbClr val="C00000"/>
              </a:buClr>
              <a:buFont typeface="Wingdings 2" pitchFamily="18" charset="2"/>
              <a:buChar char="ö"/>
            </a:pPr>
            <a:r>
              <a:rPr lang="en-US" sz="2500" kern="1200" dirty="0" smtClean="0">
                <a:solidFill>
                  <a:srgbClr val="000000"/>
                </a:solidFill>
                <a:effectLst>
                  <a:outerShdw blurRad="60007" dist="310007" dir="7680000" sy="30000" kx="1300200" algn="ctr" rotWithShape="0">
                    <a:prstClr val="black">
                      <a:alpha val="32000"/>
                    </a:prstClr>
                  </a:outerShdw>
                </a:effectLst>
                <a:latin typeface="Book Antiqua" pitchFamily="18" charset="0"/>
                <a:ea typeface="+mn-ea"/>
                <a:cs typeface="+mn-cs"/>
              </a:rPr>
              <a:t>Worldly influences – </a:t>
            </a:r>
          </a:p>
          <a:p>
            <a:pPr marL="457200" indent="-457200" algn="l" rtl="0">
              <a:spcAft>
                <a:spcPts val="600"/>
              </a:spcAft>
              <a:buClr>
                <a:srgbClr val="C00000"/>
              </a:buClr>
              <a:buFont typeface="Wingdings 2" pitchFamily="18" charset="2"/>
              <a:buChar char="ö"/>
            </a:pPr>
            <a:r>
              <a:rPr lang="en-US" sz="2500" kern="1200" dirty="0" smtClean="0">
                <a:solidFill>
                  <a:srgbClr val="000000"/>
                </a:solidFill>
                <a:effectLst>
                  <a:outerShdw blurRad="60007" dist="310007" dir="7680000" sy="30000" kx="1300200" algn="ctr" rotWithShape="0">
                    <a:prstClr val="black">
                      <a:alpha val="32000"/>
                    </a:prstClr>
                  </a:outerShdw>
                </a:effectLst>
                <a:latin typeface="Book Antiqua" pitchFamily="18" charset="0"/>
                <a:ea typeface="+mn-ea"/>
                <a:cs typeface="+mn-cs"/>
              </a:rPr>
              <a:t>Adultery, insubordination, divorce –</a:t>
            </a:r>
          </a:p>
          <a:p>
            <a:pPr marL="457200" indent="-457200" algn="l" rtl="0">
              <a:spcAft>
                <a:spcPts val="600"/>
              </a:spcAft>
              <a:buClr>
                <a:srgbClr val="C00000"/>
              </a:buClr>
              <a:buFont typeface="Wingdings 2" pitchFamily="18" charset="2"/>
              <a:buChar char="ö"/>
            </a:pPr>
            <a:r>
              <a:rPr lang="en-US" sz="2500" kern="1200" dirty="0" smtClean="0">
                <a:solidFill>
                  <a:srgbClr val="000000"/>
                </a:solidFill>
                <a:effectLst>
                  <a:outerShdw blurRad="60007" dist="310007" dir="7680000" sy="30000" kx="1300200" algn="ctr" rotWithShape="0">
                    <a:prstClr val="black">
                      <a:alpha val="32000"/>
                    </a:prstClr>
                  </a:outerShdw>
                </a:effectLst>
                <a:latin typeface="Book Antiqua" pitchFamily="18" charset="0"/>
                <a:ea typeface="+mn-ea"/>
                <a:cs typeface="+mn-cs"/>
              </a:rPr>
              <a:t>Rebellious children – fornication – </a:t>
            </a:r>
          </a:p>
          <a:p>
            <a:pPr marL="457200" indent="-457200" algn="l" rtl="0">
              <a:spcAft>
                <a:spcPts val="600"/>
              </a:spcAft>
              <a:buClr>
                <a:srgbClr val="C00000"/>
              </a:buClr>
              <a:buFont typeface="Wingdings 2" pitchFamily="18" charset="2"/>
              <a:buChar char="ö"/>
            </a:pPr>
            <a:r>
              <a:rPr lang="en-US" sz="2500" kern="1200" dirty="0" smtClean="0">
                <a:solidFill>
                  <a:srgbClr val="000000"/>
                </a:solidFill>
                <a:effectLst>
                  <a:outerShdw blurRad="60007" dist="310007" dir="7680000" sy="30000" kx="1300200" algn="ctr" rotWithShape="0">
                    <a:prstClr val="black">
                      <a:alpha val="32000"/>
                    </a:prstClr>
                  </a:outerShdw>
                </a:effectLst>
                <a:latin typeface="Book Antiqua" pitchFamily="18" charset="0"/>
                <a:ea typeface="+mn-ea"/>
                <a:cs typeface="+mn-cs"/>
              </a:rPr>
              <a:t>Alcohol and drug use – </a:t>
            </a:r>
            <a:r>
              <a:rPr lang="en-US" sz="2500" dirty="0" smtClean="0">
                <a:solidFill>
                  <a:srgbClr val="000000"/>
                </a:solidFill>
                <a:effectLst>
                  <a:outerShdw blurRad="60007" dist="310007" dir="7680000" sy="30000" kx="1300200" algn="ctr" rotWithShape="0">
                    <a:prstClr val="black">
                      <a:alpha val="32000"/>
                    </a:prstClr>
                  </a:outerShdw>
                </a:effectLst>
                <a:latin typeface="Book Antiqua" pitchFamily="18" charset="0"/>
              </a:rPr>
              <a:t>Violence &amp; lewdness –</a:t>
            </a:r>
          </a:p>
          <a:p>
            <a:pPr marL="457200" indent="-457200" algn="l" rtl="0">
              <a:spcAft>
                <a:spcPts val="600"/>
              </a:spcAft>
              <a:buClr>
                <a:srgbClr val="C00000"/>
              </a:buClr>
              <a:buFont typeface="Wingdings 2" pitchFamily="18" charset="2"/>
              <a:buChar char="ö"/>
            </a:pPr>
            <a:r>
              <a:rPr lang="en-US" sz="2500" kern="1200" dirty="0" smtClean="0">
                <a:solidFill>
                  <a:srgbClr val="000000"/>
                </a:solidFill>
                <a:effectLst>
                  <a:outerShdw blurRad="60007" dist="310007" dir="7680000" sy="30000" kx="1300200" algn="ctr" rotWithShape="0">
                    <a:prstClr val="black">
                      <a:alpha val="32000"/>
                    </a:prstClr>
                  </a:outerShdw>
                </a:effectLst>
                <a:latin typeface="Book Antiqua" pitchFamily="18" charset="0"/>
                <a:ea typeface="+mn-ea"/>
                <a:cs typeface="+mn-cs"/>
              </a:rPr>
              <a:t>Steals time from God &amp; family</a:t>
            </a:r>
            <a:endParaRPr lang="en-US" sz="2500" kern="1200" dirty="0">
              <a:solidFill>
                <a:srgbClr val="000000"/>
              </a:solidFill>
              <a:effectLst>
                <a:outerShdw blurRad="60007" dist="310007" dir="7680000" sy="30000" kx="1300200" algn="ctr" rotWithShape="0">
                  <a:prstClr val="black">
                    <a:alpha val="32000"/>
                  </a:prstClr>
                </a:outerShdw>
              </a:effectLst>
              <a:latin typeface="Book Antiqua" pitchFamily="18" charset="0"/>
              <a:ea typeface="+mn-ea"/>
              <a:cs typeface="+mn-cs"/>
            </a:endParaRPr>
          </a:p>
        </p:txBody>
      </p:sp>
      <p:pic>
        <p:nvPicPr>
          <p:cNvPr id="181250" name="Picture 2"/>
          <p:cNvPicPr>
            <a:picLocks noChangeAspect="1" noChangeArrowheads="1"/>
          </p:cNvPicPr>
          <p:nvPr/>
        </p:nvPicPr>
        <p:blipFill>
          <a:blip r:embed="rId3"/>
          <a:srcRect/>
          <a:stretch>
            <a:fillRect/>
          </a:stretch>
        </p:blipFill>
        <p:spPr bwMode="auto">
          <a:xfrm>
            <a:off x="0" y="2133600"/>
            <a:ext cx="3995683" cy="4724400"/>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randombar(horizont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randombar(horizontal)">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2"/>
          <a:srcRect/>
          <a:stretch>
            <a:fillRect/>
          </a:stretch>
        </p:blipFill>
        <p:spPr bwMode="auto">
          <a:xfrm>
            <a:off x="0" y="2309813"/>
            <a:ext cx="4090987" cy="4548187"/>
          </a:xfrm>
          <a:prstGeom prst="rect">
            <a:avLst/>
          </a:prstGeom>
          <a:noFill/>
          <a:ln w="9525">
            <a:noFill/>
            <a:miter lim="800000"/>
            <a:headEnd/>
            <a:tailEnd/>
          </a:ln>
          <a:effectLst/>
        </p:spPr>
      </p:pic>
      <p:sp>
        <p:nvSpPr>
          <p:cNvPr id="7" name="TextBox 6"/>
          <p:cNvSpPr txBox="1"/>
          <p:nvPr/>
        </p:nvSpPr>
        <p:spPr>
          <a:xfrm>
            <a:off x="0" y="0"/>
            <a:ext cx="9144000" cy="175432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2">
                    <a:lumMod val="60000"/>
                    <a:lumOff val="40000"/>
                  </a:schemeClr>
                </a:solidFill>
                <a:effectLst>
                  <a:outerShdw blurRad="50800" dist="39000" dir="5460000" algn="tl">
                    <a:srgbClr val="000000">
                      <a:alpha val="38000"/>
                    </a:srgbClr>
                  </a:outerShdw>
                </a:effectLst>
                <a:latin typeface="BinnerD" pitchFamily="34" charset="0"/>
              </a:rPr>
              <a:t>Television, Movies, Music, Internet &amp; Video Games</a:t>
            </a:r>
          </a:p>
        </p:txBody>
      </p:sp>
      <p:sp>
        <p:nvSpPr>
          <p:cNvPr id="3" name="Date Placeholder 2"/>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4" name="Footer Placeholder 3"/>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June 21, 2009</a:t>
            </a:r>
            <a:endParaRPr lang="en-US" sz="1400" kern="1200">
              <a:solidFill>
                <a:srgbClr val="000000"/>
              </a:solidFill>
              <a:latin typeface="Footlight MT Light" pitchFamily="18" charset="0"/>
              <a:ea typeface="+mn-ea"/>
              <a:cs typeface="+mn-cs"/>
            </a:endParaRPr>
          </a:p>
        </p:txBody>
      </p:sp>
      <p:sp>
        <p:nvSpPr>
          <p:cNvPr id="5" name="Slide Number Placeholder 4"/>
          <p:cNvSpPr>
            <a:spLocks noGrp="1"/>
          </p:cNvSpPr>
          <p:nvPr>
            <p:ph type="sldNum" sz="quarter" idx="12"/>
          </p:nvPr>
        </p:nvSpPr>
        <p:spPr/>
        <p:txBody>
          <a:bodyPr/>
          <a:lstStyle/>
          <a:p>
            <a:pPr algn="r" rtl="0" fontAlgn="base">
              <a:spcBef>
                <a:spcPct val="0"/>
              </a:spcBef>
              <a:spcAft>
                <a:spcPct val="0"/>
              </a:spcAft>
            </a:pPr>
            <a:fld id="{81D29B8D-E81C-461B-8950-2C9356CF6F6D}" type="slidenum">
              <a:rPr lang="en-US" sz="1400" kern="1200" smtClean="0">
                <a:solidFill>
                  <a:srgbClr val="000000"/>
                </a:solidFill>
                <a:latin typeface="Arial" pitchFamily="34" charset="0"/>
                <a:ea typeface="+mn-ea"/>
                <a:cs typeface="+mn-cs"/>
              </a:rPr>
              <a:pPr algn="r" rtl="0" fontAlgn="base">
                <a:spcBef>
                  <a:spcPct val="0"/>
                </a:spcBef>
                <a:spcAft>
                  <a:spcPct val="0"/>
                </a:spcAft>
              </a:pPr>
              <a:t>15</a:t>
            </a:fld>
            <a:endParaRPr lang="en-US" sz="1400" kern="1200">
              <a:solidFill>
                <a:srgbClr val="000000"/>
              </a:solidFill>
              <a:latin typeface="Arial" pitchFamily="34" charset="0"/>
              <a:ea typeface="+mn-ea"/>
              <a:cs typeface="+mn-cs"/>
            </a:endParaRPr>
          </a:p>
        </p:txBody>
      </p:sp>
      <p:pic>
        <p:nvPicPr>
          <p:cNvPr id="6" name="Picture 5"/>
          <p:cNvPicPr>
            <a:picLocks noChangeAspect="1" noChangeArrowheads="1"/>
          </p:cNvPicPr>
          <p:nvPr/>
        </p:nvPicPr>
        <p:blipFill>
          <a:blip r:embed="rId3"/>
          <a:srcRect/>
          <a:stretch>
            <a:fillRect/>
          </a:stretch>
        </p:blipFill>
        <p:spPr bwMode="auto">
          <a:xfrm>
            <a:off x="3187700" y="1752600"/>
            <a:ext cx="5956300" cy="5105401"/>
          </a:xfrm>
          <a:prstGeom prst="rect">
            <a:avLst/>
          </a:prstGeom>
          <a:noFill/>
          <a:ln w="9525">
            <a:noFill/>
            <a:miter lim="800000"/>
            <a:headEnd/>
            <a:tailEnd/>
          </a:ln>
          <a:effectLst/>
        </p:spPr>
      </p:pic>
      <p:sp>
        <p:nvSpPr>
          <p:cNvPr id="8" name="Rectangle 7"/>
          <p:cNvSpPr/>
          <p:nvPr/>
        </p:nvSpPr>
        <p:spPr>
          <a:xfrm>
            <a:off x="3886200" y="2362200"/>
            <a:ext cx="4495800" cy="3046988"/>
          </a:xfrm>
          <a:prstGeom prst="rect">
            <a:avLst/>
          </a:prstGeom>
        </p:spPr>
        <p:txBody>
          <a:bodyPr wrap="square">
            <a:spAutoFit/>
          </a:bodyPr>
          <a:lstStyle/>
          <a:p>
            <a:pPr algn="ctr"/>
            <a:r>
              <a:rPr lang="en-US" sz="2400" b="1" dirty="0" smtClean="0">
                <a:solidFill>
                  <a:schemeClr val="bg1"/>
                </a:solidFill>
                <a:effectLst>
                  <a:outerShdw blurRad="60007" dist="310007" dir="7680000" sy="30000" kx="1300200" algn="ctr" rotWithShape="0">
                    <a:prstClr val="black">
                      <a:alpha val="32000"/>
                    </a:prstClr>
                  </a:outerShdw>
                </a:effectLst>
              </a:rPr>
              <a:t>1 Corinthians 15:33-34 (NKJV) </a:t>
            </a:r>
            <a:r>
              <a:rPr lang="en-US" sz="2400" dirty="0" smtClean="0">
                <a:solidFill>
                  <a:schemeClr val="bg1"/>
                </a:solidFill>
                <a:effectLst>
                  <a:outerShdw blurRad="60007" dist="310007" dir="7680000" sy="30000" kx="1300200" algn="ctr" rotWithShape="0">
                    <a:prstClr val="black">
                      <a:alpha val="32000"/>
                    </a:prstClr>
                  </a:outerShdw>
                </a:effectLst>
              </a:rPr>
              <a:t/>
            </a:r>
            <a:br>
              <a:rPr lang="en-US" sz="2400" dirty="0" smtClean="0">
                <a:solidFill>
                  <a:schemeClr val="bg1"/>
                </a:solidFill>
                <a:effectLst>
                  <a:outerShdw blurRad="60007" dist="310007" dir="7680000" sy="30000" kx="1300200" algn="ctr" rotWithShape="0">
                    <a:prstClr val="black">
                      <a:alpha val="32000"/>
                    </a:prstClr>
                  </a:outerShdw>
                </a:effectLst>
              </a:rPr>
            </a:br>
            <a:r>
              <a:rPr lang="en-US" sz="2400" baseline="30000" dirty="0" smtClean="0">
                <a:solidFill>
                  <a:schemeClr val="bg1"/>
                </a:solidFill>
                <a:effectLst>
                  <a:outerShdw blurRad="60007" dist="310007" dir="7680000" sy="30000" kx="1300200" algn="ctr" rotWithShape="0">
                    <a:prstClr val="black">
                      <a:alpha val="32000"/>
                    </a:prstClr>
                  </a:outerShdw>
                </a:effectLst>
              </a:rPr>
              <a:t>33 </a:t>
            </a:r>
            <a:r>
              <a:rPr lang="en-US" sz="2400" dirty="0" smtClean="0">
                <a:solidFill>
                  <a:schemeClr val="bg1"/>
                </a:solidFill>
                <a:effectLst>
                  <a:outerShdw blurRad="60007" dist="310007" dir="7680000" sy="30000" kx="1300200" algn="ctr" rotWithShape="0">
                    <a:prstClr val="black">
                      <a:alpha val="32000"/>
                    </a:prstClr>
                  </a:outerShdw>
                </a:effectLst>
              </a:rPr>
              <a:t>Do not be deceived: "Evil company corrupts good habits." </a:t>
            </a:r>
            <a:br>
              <a:rPr lang="en-US" sz="2400" dirty="0" smtClean="0">
                <a:solidFill>
                  <a:schemeClr val="bg1"/>
                </a:solidFill>
                <a:effectLst>
                  <a:outerShdw blurRad="60007" dist="310007" dir="7680000" sy="30000" kx="1300200" algn="ctr" rotWithShape="0">
                    <a:prstClr val="black">
                      <a:alpha val="32000"/>
                    </a:prstClr>
                  </a:outerShdw>
                </a:effectLst>
              </a:rPr>
            </a:br>
            <a:r>
              <a:rPr lang="en-US" sz="2400" baseline="30000" dirty="0" smtClean="0">
                <a:solidFill>
                  <a:schemeClr val="bg1"/>
                </a:solidFill>
                <a:effectLst>
                  <a:outerShdw blurRad="60007" dist="310007" dir="7680000" sy="30000" kx="1300200" algn="ctr" rotWithShape="0">
                    <a:prstClr val="black">
                      <a:alpha val="32000"/>
                    </a:prstClr>
                  </a:outerShdw>
                </a:effectLst>
              </a:rPr>
              <a:t>34 </a:t>
            </a:r>
            <a:r>
              <a:rPr lang="en-US" sz="2400" dirty="0" smtClean="0">
                <a:solidFill>
                  <a:schemeClr val="bg1"/>
                </a:solidFill>
                <a:effectLst>
                  <a:outerShdw blurRad="60007" dist="310007" dir="7680000" sy="30000" kx="1300200" algn="ctr" rotWithShape="0">
                    <a:prstClr val="black">
                      <a:alpha val="32000"/>
                    </a:prstClr>
                  </a:outerShdw>
                </a:effectLst>
              </a:rPr>
              <a:t>Awake to righteousness, and do not sin; for some do not have the knowledge of God. I speak </a:t>
            </a:r>
            <a:r>
              <a:rPr lang="en-US" sz="2400" i="1" dirty="0" smtClean="0">
                <a:solidFill>
                  <a:schemeClr val="bg1"/>
                </a:solidFill>
                <a:effectLst>
                  <a:outerShdw blurRad="60007" dist="310007" dir="7680000" sy="30000" kx="1300200" algn="ctr" rotWithShape="0">
                    <a:prstClr val="black">
                      <a:alpha val="32000"/>
                    </a:prstClr>
                  </a:outerShdw>
                </a:effectLst>
              </a:rPr>
              <a:t>this</a:t>
            </a:r>
            <a:r>
              <a:rPr lang="en-US" sz="2400" dirty="0" smtClean="0">
                <a:solidFill>
                  <a:schemeClr val="bg1"/>
                </a:solidFill>
                <a:effectLst>
                  <a:outerShdw blurRad="60007" dist="310007" dir="7680000" sy="30000" kx="1300200" algn="ctr" rotWithShape="0">
                    <a:prstClr val="black">
                      <a:alpha val="32000"/>
                    </a:prstClr>
                  </a:outerShdw>
                </a:effectLst>
              </a:rPr>
              <a:t> to your shame. </a:t>
            </a:r>
            <a:endParaRPr lang="en-US" sz="2400" dirty="0">
              <a:solidFill>
                <a:schemeClr val="bg1"/>
              </a:solidFill>
              <a:effectLst>
                <a:outerShdw blurRad="60007" dist="310007" dir="7680000" sy="30000" kx="1300200" algn="ctr" rotWithShape="0">
                  <a:prstClr val="black">
                    <a:alpha val="32000"/>
                  </a:prstClr>
                </a:outerShdw>
              </a:effectLst>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Diagonal Corner Rectangle 8"/>
          <p:cNvSpPr/>
          <p:nvPr/>
        </p:nvSpPr>
        <p:spPr>
          <a:xfrm>
            <a:off x="228600" y="2895600"/>
            <a:ext cx="8686800" cy="3657600"/>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Date Placeholder 1"/>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3" name="Footer Placeholder 2"/>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June 21, 2009</a:t>
            </a:r>
            <a:endParaRPr lang="en-US" sz="1400" kern="1200">
              <a:solidFill>
                <a:srgbClr val="000000"/>
              </a:solidFill>
              <a:latin typeface="Footlight MT Light"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3E01A5A0-8947-4A70-B3D6-2F952E1465A6}" type="slidenum">
              <a:rPr lang="en-US" sz="1400" kern="1200" smtClean="0">
                <a:solidFill>
                  <a:srgbClr val="000000"/>
                </a:solidFill>
                <a:latin typeface="Arial" pitchFamily="34" charset="0"/>
                <a:ea typeface="+mn-ea"/>
                <a:cs typeface="+mn-cs"/>
              </a:rPr>
              <a:pPr algn="r" rtl="0" fontAlgn="base">
                <a:spcBef>
                  <a:spcPct val="0"/>
                </a:spcBef>
                <a:spcAft>
                  <a:spcPct val="0"/>
                </a:spcAft>
              </a:pPr>
              <a:t>16</a:t>
            </a:fld>
            <a:endParaRPr lang="en-US" sz="1400" kern="1200">
              <a:solidFill>
                <a:srgbClr val="000000"/>
              </a:solidFill>
              <a:latin typeface="Arial" pitchFamily="34" charset="0"/>
              <a:ea typeface="+mn-ea"/>
              <a:cs typeface="+mn-cs"/>
            </a:endParaRPr>
          </a:p>
        </p:txBody>
      </p:sp>
      <p:sp>
        <p:nvSpPr>
          <p:cNvPr id="7" name="TextBox 6"/>
          <p:cNvSpPr txBox="1"/>
          <p:nvPr/>
        </p:nvSpPr>
        <p:spPr>
          <a:xfrm>
            <a:off x="0" y="1828800"/>
            <a:ext cx="9144000"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val="0033CC"/>
                </a:solidFill>
                <a:effectLst>
                  <a:outerShdw blurRad="50800" dist="39000" dir="5460000" algn="tl">
                    <a:srgbClr val="000000">
                      <a:alpha val="38000"/>
                    </a:srgbClr>
                  </a:outerShdw>
                </a:effectLst>
                <a:latin typeface="Bernard MT Condensed" pitchFamily="18" charset="0"/>
              </a:rPr>
              <a:t>We Are Influenced By What We See &amp; Hear</a:t>
            </a:r>
          </a:p>
        </p:txBody>
      </p:sp>
      <p:sp>
        <p:nvSpPr>
          <p:cNvPr id="8" name="Rectangle 7"/>
          <p:cNvSpPr/>
          <p:nvPr/>
        </p:nvSpPr>
        <p:spPr>
          <a:xfrm>
            <a:off x="381000" y="2971800"/>
            <a:ext cx="8458200" cy="3585597"/>
          </a:xfrm>
          <a:prstGeom prst="rect">
            <a:avLst/>
          </a:prstGeom>
        </p:spPr>
        <p:txBody>
          <a:bodyPr wrap="square">
            <a:spAutoFit/>
          </a:bodyPr>
          <a:lstStyle/>
          <a:p>
            <a:pPr marL="457200" indent="-457200">
              <a:spcAft>
                <a:spcPts val="600"/>
              </a:spcAft>
              <a:buClr>
                <a:schemeClr val="accent4">
                  <a:lumMod val="75000"/>
                </a:schemeClr>
              </a:buClr>
              <a:buFont typeface="Wingdings 2" pitchFamily="18" charset="2"/>
              <a:buChar char="ö"/>
            </a:pPr>
            <a:r>
              <a:rPr lang="en-US" sz="2400" dirty="0" smtClean="0">
                <a:solidFill>
                  <a:srgbClr val="000000"/>
                </a:solidFill>
                <a:latin typeface="Book Antiqua" pitchFamily="18" charset="0"/>
              </a:rPr>
              <a:t>Avenues of sins (1 </a:t>
            </a:r>
            <a:r>
              <a:rPr lang="en-US" sz="2400" dirty="0" err="1" smtClean="0">
                <a:solidFill>
                  <a:srgbClr val="000000"/>
                </a:solidFill>
                <a:latin typeface="Book Antiqua" pitchFamily="18" charset="0"/>
              </a:rPr>
              <a:t>Jno</a:t>
            </a:r>
            <a:r>
              <a:rPr lang="en-US" sz="2400" dirty="0" smtClean="0">
                <a:solidFill>
                  <a:srgbClr val="000000"/>
                </a:solidFill>
                <a:latin typeface="Book Antiqua" pitchFamily="18" charset="0"/>
              </a:rPr>
              <a:t>. 2:15-17)</a:t>
            </a:r>
          </a:p>
          <a:p>
            <a:pPr marL="457200" indent="-457200">
              <a:spcAft>
                <a:spcPts val="600"/>
              </a:spcAft>
              <a:buClr>
                <a:schemeClr val="accent4">
                  <a:lumMod val="75000"/>
                </a:schemeClr>
              </a:buClr>
              <a:buFont typeface="Wingdings 2" pitchFamily="18" charset="2"/>
              <a:buChar char="ö"/>
            </a:pPr>
            <a:r>
              <a:rPr lang="en-US" sz="2400" dirty="0" smtClean="0">
                <a:solidFill>
                  <a:srgbClr val="000000"/>
                </a:solidFill>
                <a:latin typeface="Book Antiqua" pitchFamily="18" charset="0"/>
              </a:rPr>
              <a:t>The Devil is out to destroy us (1 Pet. 5:8)</a:t>
            </a:r>
          </a:p>
          <a:p>
            <a:pPr marL="457200" indent="-457200">
              <a:spcAft>
                <a:spcPts val="600"/>
              </a:spcAft>
              <a:buClr>
                <a:schemeClr val="accent4">
                  <a:lumMod val="75000"/>
                </a:schemeClr>
              </a:buClr>
              <a:buFont typeface="Wingdings 2" pitchFamily="18" charset="2"/>
              <a:buChar char="ö"/>
            </a:pPr>
            <a:r>
              <a:rPr lang="en-US" sz="2400" dirty="0" smtClean="0">
                <a:solidFill>
                  <a:srgbClr val="000000"/>
                </a:solidFill>
                <a:latin typeface="Book Antiqua" pitchFamily="18" charset="0"/>
              </a:rPr>
              <a:t>Our Thoughts affect who and what we are (Prov. 23:7)</a:t>
            </a:r>
          </a:p>
          <a:p>
            <a:pPr marL="457200" indent="-457200">
              <a:spcAft>
                <a:spcPts val="600"/>
              </a:spcAft>
              <a:buClr>
                <a:schemeClr val="accent4">
                  <a:lumMod val="75000"/>
                </a:schemeClr>
              </a:buClr>
              <a:buFont typeface="Wingdings 2" pitchFamily="18" charset="2"/>
              <a:buChar char="ö"/>
            </a:pPr>
            <a:r>
              <a:rPr lang="en-US" sz="2400" dirty="0" smtClean="0">
                <a:solidFill>
                  <a:srgbClr val="000000"/>
                </a:solidFill>
                <a:latin typeface="Book Antiqua" pitchFamily="18" charset="0"/>
              </a:rPr>
              <a:t>Influenced by our surroundings (Psalm 51:5; 1 Cor. 15:33)</a:t>
            </a:r>
          </a:p>
          <a:p>
            <a:pPr marL="457200" indent="-457200">
              <a:spcAft>
                <a:spcPts val="600"/>
              </a:spcAft>
              <a:buClr>
                <a:schemeClr val="accent4">
                  <a:lumMod val="75000"/>
                </a:schemeClr>
              </a:buClr>
              <a:buFont typeface="Wingdings 2" pitchFamily="18" charset="2"/>
              <a:buChar char="ö"/>
            </a:pPr>
            <a:r>
              <a:rPr lang="en-US" sz="2400" dirty="0" smtClean="0">
                <a:solidFill>
                  <a:srgbClr val="000000"/>
                </a:solidFill>
                <a:latin typeface="Book Antiqua" pitchFamily="18" charset="0"/>
              </a:rPr>
              <a:t>Should detest sin (2 Pet. 2:7-8)</a:t>
            </a:r>
          </a:p>
          <a:p>
            <a:pPr marL="457200" indent="-457200">
              <a:spcAft>
                <a:spcPts val="600"/>
              </a:spcAft>
              <a:buClr>
                <a:schemeClr val="accent4">
                  <a:lumMod val="75000"/>
                </a:schemeClr>
              </a:buClr>
              <a:buFont typeface="Wingdings 2" pitchFamily="18" charset="2"/>
              <a:buChar char="ö"/>
            </a:pPr>
            <a:r>
              <a:rPr lang="en-US" sz="2400" dirty="0" smtClean="0">
                <a:solidFill>
                  <a:srgbClr val="000000"/>
                </a:solidFill>
                <a:latin typeface="Book Antiqua" pitchFamily="18" charset="0"/>
              </a:rPr>
              <a:t>Ought to blush at wrongdoing (Jer. 8:12)</a:t>
            </a:r>
          </a:p>
          <a:p>
            <a:pPr marL="457200" indent="-457200">
              <a:spcAft>
                <a:spcPts val="600"/>
              </a:spcAft>
              <a:buClr>
                <a:schemeClr val="accent4">
                  <a:lumMod val="75000"/>
                </a:schemeClr>
              </a:buClr>
              <a:buFont typeface="Wingdings 2" pitchFamily="18" charset="2"/>
              <a:buChar char="ö"/>
            </a:pPr>
            <a:r>
              <a:rPr lang="en-US" sz="2400" dirty="0" smtClean="0">
                <a:solidFill>
                  <a:srgbClr val="000000"/>
                </a:solidFill>
                <a:latin typeface="Book Antiqua" pitchFamily="18" charset="0"/>
              </a:rPr>
              <a:t>Possible to become desensitized to sin (Psa. 1:1-2)</a:t>
            </a:r>
          </a:p>
          <a:p>
            <a:pPr marL="457200" indent="-457200">
              <a:spcAft>
                <a:spcPts val="600"/>
              </a:spcAft>
              <a:buClr>
                <a:schemeClr val="accent4">
                  <a:lumMod val="75000"/>
                </a:schemeClr>
              </a:buClr>
              <a:buFont typeface="Wingdings 2" pitchFamily="18" charset="2"/>
              <a:buChar char="ö"/>
            </a:pPr>
            <a:r>
              <a:rPr lang="en-US" sz="2400" dirty="0" smtClean="0">
                <a:solidFill>
                  <a:srgbClr val="000000"/>
                </a:solidFill>
                <a:latin typeface="Book Antiqua" pitchFamily="18" charset="0"/>
              </a:rPr>
              <a:t>Take heed lest we fall (1 Cor. 10:12).</a:t>
            </a:r>
            <a:endParaRPr lang="en-US" sz="2400" dirty="0">
              <a:solidFill>
                <a:srgbClr val="000000"/>
              </a:solidFill>
              <a:latin typeface="Book Antiqua" pitchFamily="18" charset="0"/>
            </a:endParaRPr>
          </a:p>
        </p:txBody>
      </p:sp>
      <p:sp>
        <p:nvSpPr>
          <p:cNvPr id="10" name="TextBox 9"/>
          <p:cNvSpPr txBox="1"/>
          <p:nvPr/>
        </p:nvSpPr>
        <p:spPr>
          <a:xfrm>
            <a:off x="0" y="0"/>
            <a:ext cx="9144000" cy="175432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2">
                    <a:lumMod val="60000"/>
                    <a:lumOff val="40000"/>
                  </a:schemeClr>
                </a:solidFill>
                <a:effectLst>
                  <a:outerShdw blurRad="50800" dist="39000" dir="5460000" algn="tl">
                    <a:srgbClr val="000000">
                      <a:alpha val="38000"/>
                    </a:srgbClr>
                  </a:outerShdw>
                </a:effectLst>
                <a:latin typeface="BinnerD" pitchFamily="34" charset="0"/>
              </a:rPr>
              <a:t>Television, Movies, Music, Internet &amp; Video Games</a:t>
            </a:r>
          </a:p>
        </p:txBody>
      </p:sp>
      <p:pic>
        <p:nvPicPr>
          <p:cNvPr id="11" name="Picture 10" descr="TV_Be_Careful.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randombar(horizontal)">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randombar(horizontal)">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randombar(horizontal)">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randombar(horizontal)">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randombar(horizontal)">
                                      <p:cBhvr>
                                        <p:cTn id="37" dur="500"/>
                                        <p:tgtEl>
                                          <p:spTgt spid="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8" presetClass="entr" presetSubtype="0" accel="10000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2000" fill="hold"/>
                                        <p:tgtEl>
                                          <p:spTgt spid="11"/>
                                        </p:tgtEl>
                                        <p:attrNameLst>
                                          <p:attrName>ppt_w</p:attrName>
                                        </p:attrNameLst>
                                      </p:cBhvr>
                                      <p:tavLst>
                                        <p:tav tm="0">
                                          <p:val>
                                            <p:strVal val="#ppt_w*2.5"/>
                                          </p:val>
                                        </p:tav>
                                        <p:tav tm="100000">
                                          <p:val>
                                            <p:strVal val="#ppt_w"/>
                                          </p:val>
                                        </p:tav>
                                      </p:tavLst>
                                    </p:anim>
                                    <p:anim calcmode="lin" valueType="num">
                                      <p:cBhvr>
                                        <p:cTn id="43" dur="2000" fill="hold"/>
                                        <p:tgtEl>
                                          <p:spTgt spid="11"/>
                                        </p:tgtEl>
                                        <p:attrNameLst>
                                          <p:attrName>ppt_h</p:attrName>
                                        </p:attrNameLst>
                                      </p:cBhvr>
                                      <p:tavLst>
                                        <p:tav tm="0">
                                          <p:val>
                                            <p:strVal val="#ppt_h*0.01"/>
                                          </p:val>
                                        </p:tav>
                                        <p:tav tm="100000">
                                          <p:val>
                                            <p:strVal val="#ppt_h"/>
                                          </p:val>
                                        </p:tav>
                                      </p:tavLst>
                                    </p:anim>
                                    <p:anim calcmode="lin" valueType="num">
                                      <p:cBhvr>
                                        <p:cTn id="44" dur="2000" fill="hold"/>
                                        <p:tgtEl>
                                          <p:spTgt spid="11"/>
                                        </p:tgtEl>
                                        <p:attrNameLst>
                                          <p:attrName>ppt_x</p:attrName>
                                        </p:attrNameLst>
                                      </p:cBhvr>
                                      <p:tavLst>
                                        <p:tav tm="0">
                                          <p:val>
                                            <p:strVal val="#ppt_x"/>
                                          </p:val>
                                        </p:tav>
                                        <p:tav tm="100000">
                                          <p:val>
                                            <p:strVal val="#ppt_x"/>
                                          </p:val>
                                        </p:tav>
                                      </p:tavLst>
                                    </p:anim>
                                    <p:anim calcmode="lin" valueType="num">
                                      <p:cBhvr>
                                        <p:cTn id="45" dur="2000" fill="hold"/>
                                        <p:tgtEl>
                                          <p:spTgt spid="11"/>
                                        </p:tgtEl>
                                        <p:attrNameLst>
                                          <p:attrName>ppt_y</p:attrName>
                                        </p:attrNameLst>
                                      </p:cBhvr>
                                      <p:tavLst>
                                        <p:tav tm="0">
                                          <p:val>
                                            <p:strVal val="#ppt_h+1"/>
                                          </p:val>
                                        </p:tav>
                                        <p:tav tm="100000">
                                          <p:val>
                                            <p:strVal val="#ppt_y"/>
                                          </p:val>
                                        </p:tav>
                                      </p:tavLst>
                                    </p:anim>
                                    <p:animEffect transition="in" filter="fade">
                                      <p:cBhvr>
                                        <p:cTn id="4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3" name="Footer Placeholder 2"/>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June 21, 2009</a:t>
            </a:r>
            <a:endParaRPr lang="en-US" sz="1400" kern="1200">
              <a:solidFill>
                <a:srgbClr val="000000"/>
              </a:solidFill>
              <a:latin typeface="Footlight MT Light"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3E01A5A0-8947-4A70-B3D6-2F952E1465A6}" type="slidenum">
              <a:rPr lang="en-US" sz="1400" kern="1200" smtClean="0">
                <a:solidFill>
                  <a:srgbClr val="000000"/>
                </a:solidFill>
                <a:latin typeface="Arial" pitchFamily="34" charset="0"/>
                <a:ea typeface="+mn-ea"/>
                <a:cs typeface="+mn-cs"/>
              </a:rPr>
              <a:pPr algn="r" rtl="0" fontAlgn="base">
                <a:spcBef>
                  <a:spcPct val="0"/>
                </a:spcBef>
                <a:spcAft>
                  <a:spcPct val="0"/>
                </a:spcAft>
              </a:pPr>
              <a:t>17</a:t>
            </a:fld>
            <a:endParaRPr lang="en-US" sz="1400" kern="1200">
              <a:solidFill>
                <a:srgbClr val="000000"/>
              </a:solidFill>
              <a:latin typeface="Arial" pitchFamily="34" charset="0"/>
              <a:ea typeface="+mn-ea"/>
              <a:cs typeface="+mn-cs"/>
            </a:endParaRPr>
          </a:p>
        </p:txBody>
      </p:sp>
      <p:sp>
        <p:nvSpPr>
          <p:cNvPr id="5" name="Rectangle 4"/>
          <p:cNvSpPr/>
          <p:nvPr/>
        </p:nvSpPr>
        <p:spPr>
          <a:xfrm>
            <a:off x="0" y="0"/>
            <a:ext cx="9144000" cy="6858000"/>
          </a:xfrm>
          <a:prstGeom prst="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descr="TV_Be_Careful.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advClick="0" advTm="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xit" presetSubtype="0" fill="hold" nodeType="clickEffect">
                                  <p:stCondLst>
                                    <p:cond delay="0"/>
                                  </p:stCondLst>
                                  <p:childTnLst>
                                    <p:animEffect transition="out" filter="fade">
                                      <p:cBhvr>
                                        <p:cTn id="6" dur="1000" accel="50000">
                                          <p:stCondLst>
                                            <p:cond delay="0"/>
                                          </p:stCondLst>
                                        </p:cTn>
                                        <p:tgtEl>
                                          <p:spTgt spid="6"/>
                                        </p:tgtEl>
                                      </p:cBhvr>
                                    </p:animEffect>
                                    <p:anim calcmode="lin" valueType="num">
                                      <p:cBhvr>
                                        <p:cTn id="7" dur="500" accel="50000">
                                          <p:stCondLst>
                                            <p:cond delay="0"/>
                                          </p:stCondLst>
                                        </p:cTn>
                                        <p:tgtEl>
                                          <p:spTgt spid="6"/>
                                        </p:tgtEl>
                                        <p:attrNameLst>
                                          <p:attrName>ppt_y</p:attrName>
                                        </p:attrNameLst>
                                      </p:cBhvr>
                                      <p:tavLst>
                                        <p:tav tm="0">
                                          <p:val>
                                            <p:strVal val="ppt_y"/>
                                          </p:val>
                                        </p:tav>
                                        <p:tav tm="100000">
                                          <p:val>
                                            <p:strVal val="ppt_y+.1"/>
                                          </p:val>
                                        </p:tav>
                                      </p:tavLst>
                                    </p:anim>
                                    <p:anim calcmode="lin" valueType="num">
                                      <p:cBhvr>
                                        <p:cTn id="8" dur="500" decel="50000">
                                          <p:stCondLst>
                                            <p:cond delay="500"/>
                                          </p:stCondLst>
                                        </p:cTn>
                                        <p:tgtEl>
                                          <p:spTgt spid="6"/>
                                        </p:tgtEl>
                                        <p:attrNameLst>
                                          <p:attrName>ppt_y</p:attrName>
                                        </p:attrNameLst>
                                      </p:cBhvr>
                                      <p:tavLst>
                                        <p:tav tm="0">
                                          <p:val>
                                            <p:strVal val="ppt_y"/>
                                          </p:val>
                                        </p:tav>
                                        <p:tav tm="100000">
                                          <p:val>
                                            <p:strVal val="ppt_y-.1"/>
                                          </p:val>
                                        </p:tav>
                                      </p:tavLst>
                                    </p:anim>
                                    <p:anim calcmode="lin" valueType="num">
                                      <p:cBhvr>
                                        <p:cTn id="9" dur="500" accel="50000">
                                          <p:stCondLst>
                                            <p:cond delay="500"/>
                                          </p:stCondLst>
                                        </p:cTn>
                                        <p:tgtEl>
                                          <p:spTgt spid="6"/>
                                        </p:tgtEl>
                                        <p:attrNameLst>
                                          <p:attrName>ppt_x</p:attrName>
                                        </p:attrNameLst>
                                      </p:cBhvr>
                                      <p:tavLst>
                                        <p:tav tm="0">
                                          <p:val>
                                            <p:strVal val="ppt_x"/>
                                          </p:val>
                                        </p:tav>
                                        <p:tav tm="100000">
                                          <p:val>
                                            <p:strVal val="ppt_x+.4"/>
                                          </p:val>
                                        </p:tav>
                                      </p:tavLst>
                                    </p:anim>
                                    <p:anim calcmode="lin" valueType="num">
                                      <p:cBhvr>
                                        <p:cTn id="10" dur="1000"/>
                                        <p:tgtEl>
                                          <p:spTgt spid="6"/>
                                        </p:tgtEl>
                                        <p:attrNameLst>
                                          <p:attrName>ppt_h</p:attrName>
                                        </p:attrNameLst>
                                      </p:cBhvr>
                                      <p:tavLst>
                                        <p:tav tm="0">
                                          <p:val>
                                            <p:strVal val="ppt_h"/>
                                          </p:val>
                                        </p:tav>
                                        <p:tav tm="100000">
                                          <p:val>
                                            <p:strVal val="ppt_h"/>
                                          </p:val>
                                        </p:tav>
                                      </p:tavLst>
                                    </p:anim>
                                    <p:anim calcmode="lin" valueType="num">
                                      <p:cBhvr>
                                        <p:cTn id="11" dur="500" accel="50000">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2" dur="500" decel="50000">
                                          <p:stCondLst>
                                            <p:cond delay="500"/>
                                          </p:stCondLst>
                                        </p:cTn>
                                        <p:tgtEl>
                                          <p:spTgt spid="6"/>
                                        </p:tgtEl>
                                        <p:attrNameLst>
                                          <p:attrName>ppt_w</p:attrName>
                                        </p:attrNameLst>
                                      </p:cBhvr>
                                      <p:tavLst>
                                        <p:tav tm="0">
                                          <p:val>
                                            <p:strVal val="ppt_w"/>
                                          </p:val>
                                        </p:tav>
                                        <p:tav tm="100000">
                                          <p:val>
                                            <p:strVal val="ppt_w/.05"/>
                                          </p:val>
                                        </p:tav>
                                      </p:tavLst>
                                    </p:anim>
                                    <p:anim calcmode="lin" valueType="num">
                                      <p:cBhvr>
                                        <p:cTn id="13" dur="500" accel="50000">
                                          <p:stCondLst>
                                            <p:cond delay="500"/>
                                          </p:stCondLst>
                                        </p:cTn>
                                        <p:tgtEl>
                                          <p:spTgt spid="6"/>
                                        </p:tgtEl>
                                        <p:attrNameLst>
                                          <p:attrName>style.rotation</p:attrName>
                                        </p:attrNameLst>
                                      </p:cBhvr>
                                      <p:tavLst>
                                        <p:tav tm="0">
                                          <p:val>
                                            <p:fltVal val="0"/>
                                          </p:val>
                                        </p:tav>
                                        <p:tav tm="100000">
                                          <p:val>
                                            <p:fltVal val="-90"/>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V_Be_Careful.jpg"/>
          <p:cNvPicPr>
            <a:picLocks noChangeAspect="1"/>
          </p:cNvPicPr>
          <p:nvPr/>
        </p:nvPicPr>
        <p:blipFill>
          <a:blip r:embed="rId2"/>
          <a:stretch>
            <a:fillRect/>
          </a:stretch>
        </p:blipFill>
        <p:spPr>
          <a:xfrm>
            <a:off x="0" y="0"/>
            <a:ext cx="9144000" cy="6858000"/>
          </a:xfrm>
          <a:prstGeom prst="rect">
            <a:avLst/>
          </a:prstGeom>
        </p:spPr>
      </p:pic>
      <p:pic>
        <p:nvPicPr>
          <p:cNvPr id="5" name="Picture 4" descr="TV_Cover.jpg"/>
          <p:cNvPicPr>
            <a:picLocks noChangeAspect="1"/>
          </p:cNvPicPr>
          <p:nvPr/>
        </p:nvPicPr>
        <p:blipFill>
          <a:blip r:embed="rId3"/>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3" name="Footer Placeholder 2"/>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June 21, 2009</a:t>
            </a:r>
            <a:endParaRPr lang="en-US" sz="1400" kern="1200">
              <a:solidFill>
                <a:srgbClr val="000000"/>
              </a:solidFill>
              <a:latin typeface="Footlight MT Light"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3E01A5A0-8947-4A70-B3D6-2F952E1465A6}" type="slidenum">
              <a:rPr lang="en-US" sz="1400" kern="1200" smtClean="0">
                <a:solidFill>
                  <a:srgbClr val="000000"/>
                </a:solidFill>
                <a:latin typeface="Arial" pitchFamily="34" charset="0"/>
                <a:ea typeface="+mn-ea"/>
                <a:cs typeface="+mn-cs"/>
              </a:rPr>
              <a:pPr algn="r" rtl="0" fontAlgn="base">
                <a:spcBef>
                  <a:spcPct val="0"/>
                </a:spcBef>
                <a:spcAft>
                  <a:spcPct val="0"/>
                </a:spcAft>
              </a:pPr>
              <a:t>2</a:t>
            </a:fld>
            <a:endParaRPr lang="en-US" sz="1400" kern="1200">
              <a:solidFill>
                <a:srgbClr val="000000"/>
              </a:solidFill>
              <a:latin typeface="Arial" pitchFamily="34" charset="0"/>
              <a:ea typeface="+mn-ea"/>
              <a:cs typeface="+mn-cs"/>
            </a:endParaRPr>
          </a:p>
        </p:txBody>
      </p:sp>
    </p:spTree>
  </p:cSld>
  <p:clrMapOvr>
    <a:masterClrMapping/>
  </p:clrMapOvr>
  <p:transition advClick="0" advTm="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xit" presetSubtype="0" decel="100000" fill="hold" nodeType="clickEffect">
                                  <p:stCondLst>
                                    <p:cond delay="0"/>
                                  </p:stCondLst>
                                  <p:childTnLst>
                                    <p:anim calcmode="lin" valueType="num">
                                      <p:cBhvr>
                                        <p:cTn id="6" dur="3000"/>
                                        <p:tgtEl>
                                          <p:spTgt spid="5"/>
                                        </p:tgtEl>
                                        <p:attrNameLst>
                                          <p:attrName>ppt_w</p:attrName>
                                        </p:attrNameLst>
                                      </p:cBhvr>
                                      <p:tavLst>
                                        <p:tav tm="0">
                                          <p:val>
                                            <p:strVal val="ppt_w"/>
                                          </p:val>
                                        </p:tav>
                                        <p:tav tm="100000">
                                          <p:val>
                                            <p:strVal val="ppt_w*2.5"/>
                                          </p:val>
                                        </p:tav>
                                      </p:tavLst>
                                    </p:anim>
                                    <p:anim calcmode="lin" valueType="num">
                                      <p:cBhvr>
                                        <p:cTn id="7" dur="3000"/>
                                        <p:tgtEl>
                                          <p:spTgt spid="5"/>
                                        </p:tgtEl>
                                        <p:attrNameLst>
                                          <p:attrName>ppt_h</p:attrName>
                                        </p:attrNameLst>
                                      </p:cBhvr>
                                      <p:tavLst>
                                        <p:tav tm="0">
                                          <p:val>
                                            <p:strVal val="ppt_h"/>
                                          </p:val>
                                        </p:tav>
                                        <p:tav tm="100000">
                                          <p:val>
                                            <p:strVal val="ppt_h*0.01"/>
                                          </p:val>
                                        </p:tav>
                                      </p:tavLst>
                                    </p:anim>
                                    <p:anim calcmode="lin" valueType="num">
                                      <p:cBhvr>
                                        <p:cTn id="8" dur="3000"/>
                                        <p:tgtEl>
                                          <p:spTgt spid="5"/>
                                        </p:tgtEl>
                                        <p:attrNameLst>
                                          <p:attrName>ppt_x</p:attrName>
                                        </p:attrNameLst>
                                      </p:cBhvr>
                                      <p:tavLst>
                                        <p:tav tm="0">
                                          <p:val>
                                            <p:strVal val="ppt_x"/>
                                          </p:val>
                                        </p:tav>
                                        <p:tav tm="100000">
                                          <p:val>
                                            <p:strVal val="ppt_x"/>
                                          </p:val>
                                        </p:tav>
                                      </p:tavLst>
                                    </p:anim>
                                    <p:anim calcmode="lin" valueType="num">
                                      <p:cBhvr>
                                        <p:cTn id="9" dur="3000"/>
                                        <p:tgtEl>
                                          <p:spTgt spid="5"/>
                                        </p:tgtEl>
                                        <p:attrNameLst>
                                          <p:attrName>ppt_y</p:attrName>
                                        </p:attrNameLst>
                                      </p:cBhvr>
                                      <p:tavLst>
                                        <p:tav tm="0">
                                          <p:val>
                                            <p:strVal val="ppt_y"/>
                                          </p:val>
                                        </p:tav>
                                        <p:tav tm="100000">
                                          <p:val>
                                            <p:strVal val="ppt_h+1"/>
                                          </p:val>
                                        </p:tav>
                                      </p:tavLst>
                                    </p:anim>
                                    <p:animEffect transition="out" filter="fade">
                                      <p:cBhvr>
                                        <p:cTn id="10" dur="3000"/>
                                        <p:tgtEl>
                                          <p:spTgt spid="5"/>
                                        </p:tgtEl>
                                      </p:cBhvr>
                                    </p:animEffect>
                                    <p:set>
                                      <p:cBhvr>
                                        <p:cTn id="11" dur="1" fill="hold">
                                          <p:stCondLst>
                                            <p:cond delay="2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V_Mat_6.jpg"/>
          <p:cNvPicPr>
            <a:picLocks noChangeAspect="1"/>
          </p:cNvPicPr>
          <p:nvPr/>
        </p:nvPicPr>
        <p:blipFill>
          <a:blip r:embed="rId2"/>
          <a:stretch>
            <a:fillRect/>
          </a:stretch>
        </p:blipFill>
        <p:spPr>
          <a:xfrm>
            <a:off x="0" y="0"/>
            <a:ext cx="9144000" cy="6858000"/>
          </a:xfrm>
          <a:prstGeom prst="rect">
            <a:avLst/>
          </a:prstGeom>
        </p:spPr>
      </p:pic>
      <p:pic>
        <p:nvPicPr>
          <p:cNvPr id="5" name="Picture 4" descr="TV_Be_Careful.jpg"/>
          <p:cNvPicPr>
            <a:picLocks noChangeAspect="1"/>
          </p:cNvPicPr>
          <p:nvPr/>
        </p:nvPicPr>
        <p:blipFill>
          <a:blip r:embed="rId3"/>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3" name="Footer Placeholder 2"/>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June 21, 2009</a:t>
            </a:r>
            <a:endParaRPr lang="en-US" sz="1400" kern="1200">
              <a:solidFill>
                <a:srgbClr val="000000"/>
              </a:solidFill>
              <a:latin typeface="Footlight MT Light"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3E01A5A0-8947-4A70-B3D6-2F952E1465A6}" type="slidenum">
              <a:rPr lang="en-US" sz="1400" kern="1200" smtClean="0">
                <a:solidFill>
                  <a:srgbClr val="000000"/>
                </a:solidFill>
                <a:latin typeface="Arial" pitchFamily="34" charset="0"/>
                <a:ea typeface="+mn-ea"/>
                <a:cs typeface="+mn-cs"/>
              </a:rPr>
              <a:pPr algn="r" rtl="0" fontAlgn="base">
                <a:spcBef>
                  <a:spcPct val="0"/>
                </a:spcBef>
                <a:spcAft>
                  <a:spcPct val="0"/>
                </a:spcAft>
              </a:pPr>
              <a:t>3</a:t>
            </a:fld>
            <a:endParaRPr lang="en-US" sz="1400" kern="1200">
              <a:solidFill>
                <a:srgbClr val="000000"/>
              </a:solidFill>
              <a:latin typeface="Arial" pitchFamily="34" charset="0"/>
              <a:ea typeface="+mn-ea"/>
              <a:cs typeface="+mn-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10" fill="hold" nodeType="clickEffect">
                                  <p:stCondLst>
                                    <p:cond delay="0"/>
                                  </p:stCondLst>
                                  <p:childTnLst>
                                    <p:anim calcmode="lin" valueType="num">
                                      <p:cBhvr>
                                        <p:cTn id="6" dur="1000"/>
                                        <p:tgtEl>
                                          <p:spTgt spid="5"/>
                                        </p:tgtEl>
                                        <p:attrNameLst>
                                          <p:attrName>ppt_w</p:attrName>
                                        </p:attrNameLst>
                                      </p:cBhvr>
                                      <p:tavLst>
                                        <p:tav tm="0">
                                          <p:val>
                                            <p:strVal val="ppt_w"/>
                                          </p:val>
                                        </p:tav>
                                        <p:tav tm="100000">
                                          <p:val>
                                            <p:fltVal val="0"/>
                                          </p:val>
                                        </p:tav>
                                      </p:tavLst>
                                    </p:anim>
                                    <p:anim calcmode="lin" valueType="num">
                                      <p:cBhvr>
                                        <p:cTn id="7" dur="1000"/>
                                        <p:tgtEl>
                                          <p:spTgt spid="5"/>
                                        </p:tgtEl>
                                        <p:attrNameLst>
                                          <p:attrName>ppt_h</p:attrName>
                                        </p:attrNameLst>
                                      </p:cBhvr>
                                      <p:tavLst>
                                        <p:tav tm="0">
                                          <p:val>
                                            <p:strVal val="ppt_h"/>
                                          </p:val>
                                        </p:tav>
                                        <p:tav tm="100000">
                                          <p:val>
                                            <p:strVal val="ppt_h"/>
                                          </p:val>
                                        </p:tav>
                                      </p:tavLst>
                                    </p:anim>
                                    <p:set>
                                      <p:cBhvr>
                                        <p:cTn id="8"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
          <p:cNvPicPr>
            <a:picLocks noChangeAspect="1" noChangeArrowheads="1"/>
          </p:cNvPicPr>
          <p:nvPr/>
        </p:nvPicPr>
        <p:blipFill>
          <a:blip r:embed="rId2"/>
          <a:srcRect/>
          <a:stretch>
            <a:fillRect/>
          </a:stretch>
        </p:blipFill>
        <p:spPr bwMode="auto">
          <a:xfrm>
            <a:off x="-1" y="2133601"/>
            <a:ext cx="4083697" cy="4724400"/>
          </a:xfrm>
          <a:prstGeom prst="rect">
            <a:avLst/>
          </a:prstGeom>
          <a:noFill/>
          <a:ln w="9525">
            <a:noFill/>
            <a:miter lim="800000"/>
            <a:headEnd/>
            <a:tailEnd/>
          </a:ln>
          <a:effectLst/>
        </p:spPr>
      </p:pic>
      <p:sp>
        <p:nvSpPr>
          <p:cNvPr id="2" name="Date Placeholder 1"/>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3" name="Footer Placeholder 2"/>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June 21, 2009</a:t>
            </a:r>
            <a:endParaRPr lang="en-US" sz="1400" kern="1200">
              <a:solidFill>
                <a:srgbClr val="000000"/>
              </a:solidFill>
              <a:latin typeface="Footlight MT Light"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3E01A5A0-8947-4A70-B3D6-2F952E1465A6}" type="slidenum">
              <a:rPr lang="en-US" sz="1400" kern="1200" smtClean="0">
                <a:solidFill>
                  <a:srgbClr val="000000"/>
                </a:solidFill>
                <a:latin typeface="Arial" pitchFamily="34" charset="0"/>
                <a:ea typeface="+mn-ea"/>
                <a:cs typeface="+mn-cs"/>
              </a:rPr>
              <a:pPr algn="r" rtl="0" fontAlgn="base">
                <a:spcBef>
                  <a:spcPct val="0"/>
                </a:spcBef>
                <a:spcAft>
                  <a:spcPct val="0"/>
                </a:spcAft>
              </a:pPr>
              <a:t>4</a:t>
            </a:fld>
            <a:endParaRPr lang="en-US" sz="1400" kern="1200">
              <a:solidFill>
                <a:srgbClr val="000000"/>
              </a:solidFill>
              <a:latin typeface="Arial" pitchFamily="34" charset="0"/>
              <a:ea typeface="+mn-ea"/>
              <a:cs typeface="+mn-cs"/>
            </a:endParaRPr>
          </a:p>
        </p:txBody>
      </p:sp>
      <p:sp>
        <p:nvSpPr>
          <p:cNvPr id="10" name="TextBox 9"/>
          <p:cNvSpPr txBox="1"/>
          <p:nvPr/>
        </p:nvSpPr>
        <p:spPr>
          <a:xfrm>
            <a:off x="0" y="0"/>
            <a:ext cx="9144000" cy="175432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2">
                    <a:lumMod val="60000"/>
                    <a:lumOff val="40000"/>
                  </a:schemeClr>
                </a:solidFill>
                <a:effectLst>
                  <a:outerShdw blurRad="50800" dist="39000" dir="5460000" algn="tl">
                    <a:srgbClr val="000000">
                      <a:alpha val="38000"/>
                    </a:srgbClr>
                  </a:outerShdw>
                </a:effectLst>
                <a:latin typeface="BinnerD" pitchFamily="34" charset="0"/>
              </a:rPr>
              <a:t>Television, Movies, Music, Internet &amp; Video Games</a:t>
            </a:r>
          </a:p>
        </p:txBody>
      </p:sp>
      <p:pic>
        <p:nvPicPr>
          <p:cNvPr id="11" name="Picture 10"/>
          <p:cNvPicPr>
            <a:picLocks noChangeAspect="1" noChangeArrowheads="1"/>
          </p:cNvPicPr>
          <p:nvPr/>
        </p:nvPicPr>
        <p:blipFill>
          <a:blip r:embed="rId3"/>
          <a:srcRect/>
          <a:stretch>
            <a:fillRect/>
          </a:stretch>
        </p:blipFill>
        <p:spPr bwMode="auto">
          <a:xfrm>
            <a:off x="3187700" y="1752600"/>
            <a:ext cx="5956300" cy="5105401"/>
          </a:xfrm>
          <a:prstGeom prst="rect">
            <a:avLst/>
          </a:prstGeom>
          <a:noFill/>
          <a:ln w="9525">
            <a:noFill/>
            <a:miter lim="800000"/>
            <a:headEnd/>
            <a:tailEnd/>
          </a:ln>
          <a:effectLst/>
        </p:spPr>
      </p:pic>
      <p:sp>
        <p:nvSpPr>
          <p:cNvPr id="12" name="Rectangle 11"/>
          <p:cNvSpPr/>
          <p:nvPr/>
        </p:nvSpPr>
        <p:spPr>
          <a:xfrm>
            <a:off x="3810000" y="2146280"/>
            <a:ext cx="4572000" cy="3416320"/>
          </a:xfrm>
          <a:prstGeom prst="rect">
            <a:avLst/>
          </a:prstGeom>
        </p:spPr>
        <p:txBody>
          <a:bodyPr>
            <a:spAutoFit/>
          </a:bodyPr>
          <a:lstStyle/>
          <a:p>
            <a:pPr algn="ctr"/>
            <a:r>
              <a:rPr lang="en-US" sz="2400" b="1" dirty="0" smtClean="0">
                <a:solidFill>
                  <a:srgbClr val="000000"/>
                </a:solidFill>
                <a:effectLst>
                  <a:outerShdw blurRad="60007" dist="310007" dir="7680000" sy="30000" kx="1300200" algn="ctr" rotWithShape="0">
                    <a:prstClr val="black">
                      <a:alpha val="32000"/>
                    </a:prstClr>
                  </a:outerShdw>
                </a:effectLst>
              </a:rPr>
              <a:t>Matthew 6:22-23 (NKJV) </a:t>
            </a:r>
            <a:r>
              <a:rPr lang="en-US" sz="2400" dirty="0" smtClean="0">
                <a:solidFill>
                  <a:srgbClr val="000000"/>
                </a:solidFill>
                <a:effectLst>
                  <a:outerShdw blurRad="60007" dist="310007" dir="7680000" sy="30000" kx="1300200" algn="ctr" rotWithShape="0">
                    <a:prstClr val="black">
                      <a:alpha val="32000"/>
                    </a:prstClr>
                  </a:outerShdw>
                </a:effectLst>
              </a:rPr>
              <a:t/>
            </a:r>
            <a:br>
              <a:rPr lang="en-US" sz="2400" dirty="0" smtClean="0">
                <a:solidFill>
                  <a:srgbClr val="000000"/>
                </a:solidFill>
                <a:effectLst>
                  <a:outerShdw blurRad="60007" dist="310007" dir="7680000" sy="30000" kx="1300200" algn="ctr" rotWithShape="0">
                    <a:prstClr val="black">
                      <a:alpha val="32000"/>
                    </a:prstClr>
                  </a:outerShdw>
                </a:effectLst>
              </a:rPr>
            </a:br>
            <a:r>
              <a:rPr lang="en-US" sz="2400" baseline="30000" dirty="0" smtClean="0">
                <a:solidFill>
                  <a:srgbClr val="000000"/>
                </a:solidFill>
                <a:effectLst>
                  <a:outerShdw blurRad="60007" dist="310007" dir="7680000" sy="30000" kx="1300200" algn="ctr" rotWithShape="0">
                    <a:prstClr val="black">
                      <a:alpha val="32000"/>
                    </a:prstClr>
                  </a:outerShdw>
                </a:effectLst>
              </a:rPr>
              <a:t>22 </a:t>
            </a:r>
            <a:r>
              <a:rPr lang="en-US" sz="2400" dirty="0" smtClean="0">
                <a:solidFill>
                  <a:srgbClr val="000000"/>
                </a:solidFill>
                <a:effectLst>
                  <a:outerShdw blurRad="60007" dist="310007" dir="7680000" sy="30000" kx="1300200" algn="ctr" rotWithShape="0">
                    <a:prstClr val="black">
                      <a:alpha val="32000"/>
                    </a:prstClr>
                  </a:outerShdw>
                </a:effectLst>
              </a:rPr>
              <a:t>"</a:t>
            </a:r>
            <a:r>
              <a:rPr lang="en-US" sz="2400" dirty="0" smtClean="0">
                <a:solidFill>
                  <a:srgbClr val="C00000"/>
                </a:solidFill>
                <a:effectLst>
                  <a:outerShdw blurRad="60007" dist="310007" dir="7680000" sy="30000" kx="1300200" algn="ctr" rotWithShape="0">
                    <a:prstClr val="black">
                      <a:alpha val="32000"/>
                    </a:prstClr>
                  </a:outerShdw>
                </a:effectLst>
              </a:rPr>
              <a:t>The lamp of the body is the eye. If therefore your eye is good, your whole body will be full of light</a:t>
            </a:r>
            <a:r>
              <a:rPr lang="en-US" sz="2400" dirty="0" smtClean="0">
                <a:solidFill>
                  <a:srgbClr val="000000"/>
                </a:solidFill>
                <a:effectLst>
                  <a:outerShdw blurRad="60007" dist="310007" dir="7680000" sy="30000" kx="1300200" algn="ctr" rotWithShape="0">
                    <a:prstClr val="black">
                      <a:alpha val="32000"/>
                    </a:prstClr>
                  </a:outerShdw>
                </a:effectLst>
              </a:rPr>
              <a:t>.  </a:t>
            </a:r>
            <a:r>
              <a:rPr lang="en-US" sz="2400" baseline="30000" dirty="0" smtClean="0">
                <a:solidFill>
                  <a:srgbClr val="000000"/>
                </a:solidFill>
                <a:effectLst>
                  <a:outerShdw blurRad="60007" dist="310007" dir="7680000" sy="30000" kx="1300200" algn="ctr" rotWithShape="0">
                    <a:prstClr val="black">
                      <a:alpha val="32000"/>
                    </a:prstClr>
                  </a:outerShdw>
                </a:effectLst>
              </a:rPr>
              <a:t>23 </a:t>
            </a:r>
            <a:r>
              <a:rPr lang="en-US" sz="2400" dirty="0" smtClean="0">
                <a:solidFill>
                  <a:srgbClr val="C00000"/>
                </a:solidFill>
                <a:effectLst>
                  <a:outerShdw blurRad="60007" dist="310007" dir="7680000" sy="30000" kx="1300200" algn="ctr" rotWithShape="0">
                    <a:prstClr val="black">
                      <a:alpha val="32000"/>
                    </a:prstClr>
                  </a:outerShdw>
                </a:effectLst>
              </a:rPr>
              <a:t>But if your eye is bad, your whole body will be full of darkness. If therefore the light that is in you is darkness, how great </a:t>
            </a:r>
            <a:r>
              <a:rPr lang="en-US" sz="2400" i="1" dirty="0" smtClean="0">
                <a:solidFill>
                  <a:srgbClr val="C00000"/>
                </a:solidFill>
                <a:effectLst>
                  <a:outerShdw blurRad="60007" dist="310007" dir="7680000" sy="30000" kx="1300200" algn="ctr" rotWithShape="0">
                    <a:prstClr val="black">
                      <a:alpha val="32000"/>
                    </a:prstClr>
                  </a:outerShdw>
                </a:effectLst>
              </a:rPr>
              <a:t>is</a:t>
            </a:r>
            <a:r>
              <a:rPr lang="en-US" sz="2400" dirty="0" smtClean="0">
                <a:solidFill>
                  <a:srgbClr val="C00000"/>
                </a:solidFill>
                <a:effectLst>
                  <a:outerShdw blurRad="60007" dist="310007" dir="7680000" sy="30000" kx="1300200" algn="ctr" rotWithShape="0">
                    <a:prstClr val="black">
                      <a:alpha val="32000"/>
                    </a:prstClr>
                  </a:outerShdw>
                </a:effectLst>
              </a:rPr>
              <a:t> that darkness</a:t>
            </a:r>
            <a:r>
              <a:rPr lang="en-US" sz="2400" dirty="0" smtClean="0">
                <a:solidFill>
                  <a:srgbClr val="000000"/>
                </a:solidFill>
                <a:effectLst>
                  <a:outerShdw blurRad="60007" dist="310007" dir="7680000" sy="30000" kx="1300200" algn="ctr" rotWithShape="0">
                    <a:prstClr val="black">
                      <a:alpha val="32000"/>
                    </a:prstClr>
                  </a:outerShdw>
                </a:effectLst>
              </a:rPr>
              <a:t>! </a:t>
            </a:r>
            <a:endParaRPr lang="en-US" sz="2400" dirty="0">
              <a:solidFill>
                <a:srgbClr val="000000"/>
              </a:solidFill>
              <a:effectLst>
                <a:outerShdw blurRad="60007" dist="310007" dir="7680000" sy="30000" kx="1300200" algn="ctr" rotWithShape="0">
                  <a:prstClr val="black">
                    <a:alpha val="32000"/>
                  </a:prstClr>
                </a:outerShdw>
              </a:effectLst>
            </a:endParaRPr>
          </a:p>
        </p:txBody>
      </p:sp>
      <p:pic>
        <p:nvPicPr>
          <p:cNvPr id="14" name="Picture 13" descr="TV_Mat_6.jpg"/>
          <p:cNvPicPr>
            <a:picLocks noChangeAspect="1"/>
          </p:cNvPicPr>
          <p:nvPr/>
        </p:nvPicPr>
        <p:blipFill>
          <a:blip r:embed="rId4"/>
          <a:stretch>
            <a:fillRect/>
          </a:stretch>
        </p:blipFill>
        <p:spPr>
          <a:xfrm>
            <a:off x="0" y="0"/>
            <a:ext cx="9144000" cy="6858000"/>
          </a:xfrm>
          <a:prstGeom prst="rect">
            <a:avLst/>
          </a:prstGeom>
        </p:spPr>
      </p:pic>
    </p:spTree>
  </p:cSld>
  <p:clrMapOvr>
    <a:masterClrMapping/>
  </p:clrMapOvr>
  <p:transition advClick="0" advTm="0">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Diagonal Corner Rectangle 8"/>
          <p:cNvSpPr/>
          <p:nvPr/>
        </p:nvSpPr>
        <p:spPr>
          <a:xfrm>
            <a:off x="228600" y="2895600"/>
            <a:ext cx="8686800" cy="3657600"/>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Date Placeholder 1"/>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3" name="Footer Placeholder 2"/>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June 21, 2009</a:t>
            </a:r>
            <a:endParaRPr lang="en-US" sz="1400" kern="1200">
              <a:solidFill>
                <a:srgbClr val="000000"/>
              </a:solidFill>
              <a:latin typeface="Footlight MT Light"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3E01A5A0-8947-4A70-B3D6-2F952E1465A6}" type="slidenum">
              <a:rPr lang="en-US" sz="1400" kern="1200" smtClean="0">
                <a:solidFill>
                  <a:srgbClr val="000000"/>
                </a:solidFill>
                <a:latin typeface="Arial" pitchFamily="34" charset="0"/>
                <a:ea typeface="+mn-ea"/>
                <a:cs typeface="+mn-cs"/>
              </a:rPr>
              <a:pPr algn="r" rtl="0" fontAlgn="base">
                <a:spcBef>
                  <a:spcPct val="0"/>
                </a:spcBef>
                <a:spcAft>
                  <a:spcPct val="0"/>
                </a:spcAft>
              </a:pPr>
              <a:t>5</a:t>
            </a:fld>
            <a:endParaRPr lang="en-US" sz="1400" kern="1200">
              <a:solidFill>
                <a:srgbClr val="000000"/>
              </a:solidFill>
              <a:latin typeface="Arial" pitchFamily="34" charset="0"/>
              <a:ea typeface="+mn-ea"/>
              <a:cs typeface="+mn-cs"/>
            </a:endParaRPr>
          </a:p>
        </p:txBody>
      </p:sp>
      <p:sp>
        <p:nvSpPr>
          <p:cNvPr id="7" name="TextBox 6"/>
          <p:cNvSpPr txBox="1"/>
          <p:nvPr/>
        </p:nvSpPr>
        <p:spPr>
          <a:xfrm>
            <a:off x="0" y="1828800"/>
            <a:ext cx="9144000"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rgbClr val="0033CC"/>
                </a:solidFill>
                <a:effectLst>
                  <a:outerShdw blurRad="50800" dist="39000" dir="5460000" algn="tl">
                    <a:srgbClr val="000000">
                      <a:alpha val="38000"/>
                    </a:srgbClr>
                  </a:outerShdw>
                </a:effectLst>
                <a:latin typeface="Bernard MT Condensed" pitchFamily="18" charset="0"/>
              </a:rPr>
              <a:t>We Are Influenced By What We See &amp; Hear</a:t>
            </a:r>
          </a:p>
        </p:txBody>
      </p:sp>
      <p:sp>
        <p:nvSpPr>
          <p:cNvPr id="8" name="Rectangle 7"/>
          <p:cNvSpPr/>
          <p:nvPr/>
        </p:nvSpPr>
        <p:spPr>
          <a:xfrm>
            <a:off x="381000" y="2971800"/>
            <a:ext cx="8458200" cy="3585597"/>
          </a:xfrm>
          <a:prstGeom prst="rect">
            <a:avLst/>
          </a:prstGeom>
        </p:spPr>
        <p:txBody>
          <a:bodyPr wrap="square">
            <a:spAutoFit/>
          </a:bodyPr>
          <a:lstStyle/>
          <a:p>
            <a:pPr marL="457200" indent="-457200">
              <a:spcAft>
                <a:spcPts val="600"/>
              </a:spcAft>
              <a:buClr>
                <a:schemeClr val="accent4">
                  <a:lumMod val="75000"/>
                </a:schemeClr>
              </a:buClr>
              <a:buFont typeface="Wingdings 2" pitchFamily="18" charset="2"/>
              <a:buChar char="ö"/>
            </a:pPr>
            <a:r>
              <a:rPr lang="en-US" sz="2400" dirty="0" smtClean="0">
                <a:solidFill>
                  <a:srgbClr val="000000"/>
                </a:solidFill>
                <a:latin typeface="Book Antiqua" pitchFamily="18" charset="0"/>
              </a:rPr>
              <a:t>Avenues of sins (1 </a:t>
            </a:r>
            <a:r>
              <a:rPr lang="en-US" sz="2400" dirty="0" err="1" smtClean="0">
                <a:solidFill>
                  <a:srgbClr val="000000"/>
                </a:solidFill>
                <a:latin typeface="Book Antiqua" pitchFamily="18" charset="0"/>
              </a:rPr>
              <a:t>Jno</a:t>
            </a:r>
            <a:r>
              <a:rPr lang="en-US" sz="2400" dirty="0" smtClean="0">
                <a:solidFill>
                  <a:srgbClr val="000000"/>
                </a:solidFill>
                <a:latin typeface="Book Antiqua" pitchFamily="18" charset="0"/>
              </a:rPr>
              <a:t>. 2:15-17)</a:t>
            </a:r>
          </a:p>
          <a:p>
            <a:pPr marL="457200" indent="-457200">
              <a:spcAft>
                <a:spcPts val="600"/>
              </a:spcAft>
              <a:buClr>
                <a:schemeClr val="accent4">
                  <a:lumMod val="75000"/>
                </a:schemeClr>
              </a:buClr>
              <a:buFont typeface="Wingdings 2" pitchFamily="18" charset="2"/>
              <a:buChar char="ö"/>
            </a:pPr>
            <a:r>
              <a:rPr lang="en-US" sz="2400" dirty="0" smtClean="0">
                <a:solidFill>
                  <a:srgbClr val="000000"/>
                </a:solidFill>
                <a:latin typeface="Book Antiqua" pitchFamily="18" charset="0"/>
              </a:rPr>
              <a:t>The Devil is out to destroy us (1 Pet. 5:8)</a:t>
            </a:r>
          </a:p>
          <a:p>
            <a:pPr marL="457200" indent="-457200">
              <a:spcAft>
                <a:spcPts val="600"/>
              </a:spcAft>
              <a:buClr>
                <a:schemeClr val="accent4">
                  <a:lumMod val="75000"/>
                </a:schemeClr>
              </a:buClr>
              <a:buFont typeface="Wingdings 2" pitchFamily="18" charset="2"/>
              <a:buChar char="ö"/>
            </a:pPr>
            <a:r>
              <a:rPr lang="en-US" sz="2400" dirty="0" smtClean="0">
                <a:solidFill>
                  <a:srgbClr val="000000"/>
                </a:solidFill>
                <a:latin typeface="Book Antiqua" pitchFamily="18" charset="0"/>
              </a:rPr>
              <a:t>Our Thoughts affect who and what we are (Prov. 23:7)</a:t>
            </a:r>
          </a:p>
          <a:p>
            <a:pPr marL="457200" indent="-457200">
              <a:spcAft>
                <a:spcPts val="600"/>
              </a:spcAft>
              <a:buClr>
                <a:schemeClr val="accent4">
                  <a:lumMod val="75000"/>
                </a:schemeClr>
              </a:buClr>
              <a:buFont typeface="Wingdings 2" pitchFamily="18" charset="2"/>
              <a:buChar char="ö"/>
            </a:pPr>
            <a:r>
              <a:rPr lang="en-US" sz="2400" dirty="0" smtClean="0">
                <a:solidFill>
                  <a:srgbClr val="000000"/>
                </a:solidFill>
                <a:latin typeface="Book Antiqua" pitchFamily="18" charset="0"/>
              </a:rPr>
              <a:t>Influenced by our surroundings (Psalm 51:5; 1 Cor. 15:33)</a:t>
            </a:r>
          </a:p>
          <a:p>
            <a:pPr marL="457200" indent="-457200">
              <a:spcAft>
                <a:spcPts val="600"/>
              </a:spcAft>
              <a:buClr>
                <a:schemeClr val="accent4">
                  <a:lumMod val="75000"/>
                </a:schemeClr>
              </a:buClr>
              <a:buFont typeface="Wingdings 2" pitchFamily="18" charset="2"/>
              <a:buChar char="ö"/>
            </a:pPr>
            <a:r>
              <a:rPr lang="en-US" sz="2400" dirty="0" smtClean="0">
                <a:solidFill>
                  <a:srgbClr val="000000"/>
                </a:solidFill>
                <a:latin typeface="Book Antiqua" pitchFamily="18" charset="0"/>
              </a:rPr>
              <a:t>Should detest sin (2 Pet. 2:7-8)</a:t>
            </a:r>
          </a:p>
          <a:p>
            <a:pPr marL="457200" indent="-457200">
              <a:spcAft>
                <a:spcPts val="600"/>
              </a:spcAft>
              <a:buClr>
                <a:schemeClr val="accent4">
                  <a:lumMod val="75000"/>
                </a:schemeClr>
              </a:buClr>
              <a:buFont typeface="Wingdings 2" pitchFamily="18" charset="2"/>
              <a:buChar char="ö"/>
            </a:pPr>
            <a:r>
              <a:rPr lang="en-US" sz="2400" dirty="0" smtClean="0">
                <a:solidFill>
                  <a:srgbClr val="000000"/>
                </a:solidFill>
                <a:latin typeface="Book Antiqua" pitchFamily="18" charset="0"/>
              </a:rPr>
              <a:t>Ought to blush at wrongdoing (Jer. 8:12)</a:t>
            </a:r>
          </a:p>
          <a:p>
            <a:pPr marL="457200" indent="-457200">
              <a:spcAft>
                <a:spcPts val="600"/>
              </a:spcAft>
              <a:buClr>
                <a:schemeClr val="accent4">
                  <a:lumMod val="75000"/>
                </a:schemeClr>
              </a:buClr>
              <a:buFont typeface="Wingdings 2" pitchFamily="18" charset="2"/>
              <a:buChar char="ö"/>
            </a:pPr>
            <a:r>
              <a:rPr lang="en-US" sz="2400" dirty="0" smtClean="0">
                <a:solidFill>
                  <a:srgbClr val="000000"/>
                </a:solidFill>
                <a:latin typeface="Book Antiqua" pitchFamily="18" charset="0"/>
              </a:rPr>
              <a:t>Possible to become desensitized to sin (Psa. 1:1-2)</a:t>
            </a:r>
          </a:p>
          <a:p>
            <a:pPr marL="457200" indent="-457200">
              <a:spcAft>
                <a:spcPts val="600"/>
              </a:spcAft>
              <a:buClr>
                <a:schemeClr val="accent4">
                  <a:lumMod val="75000"/>
                </a:schemeClr>
              </a:buClr>
              <a:buFont typeface="Wingdings 2" pitchFamily="18" charset="2"/>
              <a:buChar char="ö"/>
            </a:pPr>
            <a:r>
              <a:rPr lang="en-US" sz="2400" dirty="0" smtClean="0">
                <a:solidFill>
                  <a:srgbClr val="000000"/>
                </a:solidFill>
                <a:latin typeface="Book Antiqua" pitchFamily="18" charset="0"/>
              </a:rPr>
              <a:t>Take heed lest we fall (1 Cor. 10:12).</a:t>
            </a:r>
            <a:endParaRPr lang="en-US" sz="2400" dirty="0">
              <a:solidFill>
                <a:srgbClr val="000000"/>
              </a:solidFill>
              <a:latin typeface="Book Antiqua" pitchFamily="18" charset="0"/>
            </a:endParaRPr>
          </a:p>
        </p:txBody>
      </p:sp>
      <p:sp>
        <p:nvSpPr>
          <p:cNvPr id="10" name="TextBox 9"/>
          <p:cNvSpPr txBox="1"/>
          <p:nvPr/>
        </p:nvSpPr>
        <p:spPr>
          <a:xfrm>
            <a:off x="0" y="0"/>
            <a:ext cx="9144000" cy="175432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2">
                    <a:lumMod val="60000"/>
                    <a:lumOff val="40000"/>
                  </a:schemeClr>
                </a:solidFill>
                <a:effectLst>
                  <a:outerShdw blurRad="50800" dist="39000" dir="5460000" algn="tl">
                    <a:srgbClr val="000000">
                      <a:alpha val="38000"/>
                    </a:srgbClr>
                  </a:outerShdw>
                </a:effectLst>
                <a:latin typeface="BinnerD" pitchFamily="34" charset="0"/>
              </a:rPr>
              <a:t>Television, Movies, Music, Internet &amp; Video Games</a:t>
            </a:r>
          </a:p>
        </p:txBody>
      </p:sp>
      <p:pic>
        <p:nvPicPr>
          <p:cNvPr id="11" name="Picture 10" descr="TV_Mat_6.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xit" presetSubtype="0" fill="hold" nodeType="withEffect">
                                  <p:stCondLst>
                                    <p:cond delay="0"/>
                                  </p:stCondLst>
                                  <p:childTnLst>
                                    <p:anim calcmode="lin" valueType="num">
                                      <p:cBhvr>
                                        <p:cTn id="6" dur="1000"/>
                                        <p:tgtEl>
                                          <p:spTgt spid="11"/>
                                        </p:tgtEl>
                                        <p:attrNameLst>
                                          <p:attrName>ppt_w</p:attrName>
                                        </p:attrNameLst>
                                      </p:cBhvr>
                                      <p:tavLst>
                                        <p:tav tm="0">
                                          <p:val>
                                            <p:strVal val="ppt_w"/>
                                          </p:val>
                                        </p:tav>
                                        <p:tav tm="100000">
                                          <p:val>
                                            <p:fltVal val="0"/>
                                          </p:val>
                                        </p:tav>
                                      </p:tavLst>
                                    </p:anim>
                                    <p:anim calcmode="lin" valueType="num">
                                      <p:cBhvr>
                                        <p:cTn id="7" dur="1000"/>
                                        <p:tgtEl>
                                          <p:spTgt spid="11"/>
                                        </p:tgtEl>
                                        <p:attrNameLst>
                                          <p:attrName>ppt_h</p:attrName>
                                        </p:attrNameLst>
                                      </p:cBhvr>
                                      <p:tavLst>
                                        <p:tav tm="0">
                                          <p:val>
                                            <p:strVal val="ppt_h"/>
                                          </p:val>
                                        </p:tav>
                                        <p:tav tm="100000">
                                          <p:val>
                                            <p:fltVal val="0"/>
                                          </p:val>
                                        </p:tav>
                                      </p:tavLst>
                                    </p:anim>
                                    <p:anim calcmode="lin" valueType="num">
                                      <p:cBhvr>
                                        <p:cTn id="8" dur="1000"/>
                                        <p:tgtEl>
                                          <p:spTgt spid="11"/>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9" dur="1000"/>
                                        <p:tgtEl>
                                          <p:spTgt spid="11"/>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0" dur="1" fill="hold">
                                          <p:stCondLst>
                                            <p:cond delay="999"/>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par>
                                <p:cTn id="18" presetID="53" presetClass="entr" presetSubtype="0" fill="hold" nodeType="with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p:cTn id="20"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 calcmode="lin" valueType="num">
                                      <p:cBhvr>
                                        <p:cTn id="2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29" dur="500"/>
                                        <p:tgtEl>
                                          <p:spTgt spid="8">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childTnLst>
                                    <p:set>
                                      <p:cBhvr>
                                        <p:cTn id="33" dur="1" fill="hold">
                                          <p:stCondLst>
                                            <p:cond delay="0"/>
                                          </p:stCondLst>
                                        </p:cTn>
                                        <p:tgtEl>
                                          <p:spTgt spid="8">
                                            <p:txEl>
                                              <p:pRg st="2" end="2"/>
                                            </p:txEl>
                                          </p:spTgt>
                                        </p:tgtEl>
                                        <p:attrNameLst>
                                          <p:attrName>style.visibility</p:attrName>
                                        </p:attrNameLst>
                                      </p:cBhvr>
                                      <p:to>
                                        <p:strVal val="visible"/>
                                      </p:to>
                                    </p:set>
                                    <p:anim calcmode="lin" valueType="num">
                                      <p:cBhvr>
                                        <p:cTn id="3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3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36" dur="500"/>
                                        <p:tgtEl>
                                          <p:spTgt spid="8">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nodeType="clickEffect">
                                  <p:stCondLst>
                                    <p:cond delay="0"/>
                                  </p:stCondLst>
                                  <p:childTnLst>
                                    <p:set>
                                      <p:cBhvr>
                                        <p:cTn id="40" dur="1" fill="hold">
                                          <p:stCondLst>
                                            <p:cond delay="0"/>
                                          </p:stCondLst>
                                        </p:cTn>
                                        <p:tgtEl>
                                          <p:spTgt spid="8">
                                            <p:txEl>
                                              <p:pRg st="3" end="3"/>
                                            </p:txEl>
                                          </p:spTgt>
                                        </p:tgtEl>
                                        <p:attrNameLst>
                                          <p:attrName>style.visibility</p:attrName>
                                        </p:attrNameLst>
                                      </p:cBhvr>
                                      <p:to>
                                        <p:strVal val="visible"/>
                                      </p:to>
                                    </p:set>
                                    <p:anim calcmode="lin" valueType="num">
                                      <p:cBhvr>
                                        <p:cTn id="4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4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43" dur="500"/>
                                        <p:tgtEl>
                                          <p:spTgt spid="8">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nodeType="clickEffect">
                                  <p:stCondLst>
                                    <p:cond delay="0"/>
                                  </p:stCondLst>
                                  <p:childTnLst>
                                    <p:set>
                                      <p:cBhvr>
                                        <p:cTn id="47" dur="1" fill="hold">
                                          <p:stCondLst>
                                            <p:cond delay="0"/>
                                          </p:stCondLst>
                                        </p:cTn>
                                        <p:tgtEl>
                                          <p:spTgt spid="8">
                                            <p:txEl>
                                              <p:pRg st="4" end="4"/>
                                            </p:txEl>
                                          </p:spTgt>
                                        </p:tgtEl>
                                        <p:attrNameLst>
                                          <p:attrName>style.visibility</p:attrName>
                                        </p:attrNameLst>
                                      </p:cBhvr>
                                      <p:to>
                                        <p:strVal val="visible"/>
                                      </p:to>
                                    </p:set>
                                    <p:anim calcmode="lin" valueType="num">
                                      <p:cBhvr>
                                        <p:cTn id="4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4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50" dur="500"/>
                                        <p:tgtEl>
                                          <p:spTgt spid="8">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nodeType="clickEffect">
                                  <p:stCondLst>
                                    <p:cond delay="0"/>
                                  </p:stCondLst>
                                  <p:childTnLst>
                                    <p:set>
                                      <p:cBhvr>
                                        <p:cTn id="54" dur="1" fill="hold">
                                          <p:stCondLst>
                                            <p:cond delay="0"/>
                                          </p:stCondLst>
                                        </p:cTn>
                                        <p:tgtEl>
                                          <p:spTgt spid="8">
                                            <p:txEl>
                                              <p:pRg st="5" end="5"/>
                                            </p:txEl>
                                          </p:spTgt>
                                        </p:tgtEl>
                                        <p:attrNameLst>
                                          <p:attrName>style.visibility</p:attrName>
                                        </p:attrNameLst>
                                      </p:cBhvr>
                                      <p:to>
                                        <p:strVal val="visible"/>
                                      </p:to>
                                    </p:set>
                                    <p:anim calcmode="lin" valueType="num">
                                      <p:cBhvr>
                                        <p:cTn id="5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5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57" dur="500"/>
                                        <p:tgtEl>
                                          <p:spTgt spid="8">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nodeType="clickEffect">
                                  <p:stCondLst>
                                    <p:cond delay="0"/>
                                  </p:stCondLst>
                                  <p:childTnLst>
                                    <p:set>
                                      <p:cBhvr>
                                        <p:cTn id="61" dur="1" fill="hold">
                                          <p:stCondLst>
                                            <p:cond delay="0"/>
                                          </p:stCondLst>
                                        </p:cTn>
                                        <p:tgtEl>
                                          <p:spTgt spid="8">
                                            <p:txEl>
                                              <p:pRg st="6" end="6"/>
                                            </p:txEl>
                                          </p:spTgt>
                                        </p:tgtEl>
                                        <p:attrNameLst>
                                          <p:attrName>style.visibility</p:attrName>
                                        </p:attrNameLst>
                                      </p:cBhvr>
                                      <p:to>
                                        <p:strVal val="visible"/>
                                      </p:to>
                                    </p:set>
                                    <p:anim calcmode="lin" valueType="num">
                                      <p:cBhvr>
                                        <p:cTn id="62"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63"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64" dur="500"/>
                                        <p:tgtEl>
                                          <p:spTgt spid="8">
                                            <p:txEl>
                                              <p:pRg st="6" end="6"/>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0" fill="hold" nodeType="clickEffect">
                                  <p:stCondLst>
                                    <p:cond delay="0"/>
                                  </p:stCondLst>
                                  <p:childTnLst>
                                    <p:set>
                                      <p:cBhvr>
                                        <p:cTn id="68" dur="1" fill="hold">
                                          <p:stCondLst>
                                            <p:cond delay="0"/>
                                          </p:stCondLst>
                                        </p:cTn>
                                        <p:tgtEl>
                                          <p:spTgt spid="8">
                                            <p:txEl>
                                              <p:pRg st="7" end="7"/>
                                            </p:txEl>
                                          </p:spTgt>
                                        </p:tgtEl>
                                        <p:attrNameLst>
                                          <p:attrName>style.visibility</p:attrName>
                                        </p:attrNameLst>
                                      </p:cBhvr>
                                      <p:to>
                                        <p:strVal val="visible"/>
                                      </p:to>
                                    </p:set>
                                    <p:anim calcmode="lin" valueType="num">
                                      <p:cBhvr>
                                        <p:cTn id="69" dur="500" fill="hold"/>
                                        <p:tgtEl>
                                          <p:spTgt spid="8">
                                            <p:txEl>
                                              <p:pRg st="7" end="7"/>
                                            </p:txEl>
                                          </p:spTgt>
                                        </p:tgtEl>
                                        <p:attrNameLst>
                                          <p:attrName>ppt_w</p:attrName>
                                        </p:attrNameLst>
                                      </p:cBhvr>
                                      <p:tavLst>
                                        <p:tav tm="0">
                                          <p:val>
                                            <p:fltVal val="0"/>
                                          </p:val>
                                        </p:tav>
                                        <p:tav tm="100000">
                                          <p:val>
                                            <p:strVal val="#ppt_w"/>
                                          </p:val>
                                        </p:tav>
                                      </p:tavLst>
                                    </p:anim>
                                    <p:anim calcmode="lin" valueType="num">
                                      <p:cBhvr>
                                        <p:cTn id="70" dur="500" fill="hold"/>
                                        <p:tgtEl>
                                          <p:spTgt spid="8">
                                            <p:txEl>
                                              <p:pRg st="7" end="7"/>
                                            </p:txEl>
                                          </p:spTgt>
                                        </p:tgtEl>
                                        <p:attrNameLst>
                                          <p:attrName>ppt_h</p:attrName>
                                        </p:attrNameLst>
                                      </p:cBhvr>
                                      <p:tavLst>
                                        <p:tav tm="0">
                                          <p:val>
                                            <p:fltVal val="0"/>
                                          </p:val>
                                        </p:tav>
                                        <p:tav tm="100000">
                                          <p:val>
                                            <p:strVal val="#ppt_h"/>
                                          </p:val>
                                        </p:tav>
                                      </p:tavLst>
                                    </p:anim>
                                    <p:animEffect transition="in" filter="fade">
                                      <p:cBhvr>
                                        <p:cTn id="71"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3657600" y="1676400"/>
            <a:ext cx="5181600" cy="4876800"/>
          </a:xfrm>
          <a:prstGeom prst="round2Diag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Date Placeholder 1"/>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3" name="Footer Placeholder 2"/>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June 21, 2009</a:t>
            </a:r>
            <a:endParaRPr lang="en-US" sz="1400" kern="1200">
              <a:solidFill>
                <a:srgbClr val="000000"/>
              </a:solidFill>
              <a:latin typeface="Footlight MT Light"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3E01A5A0-8947-4A70-B3D6-2F952E1465A6}" type="slidenum">
              <a:rPr lang="en-US" sz="1400" kern="1200" smtClean="0">
                <a:solidFill>
                  <a:srgbClr val="000000"/>
                </a:solidFill>
                <a:latin typeface="Arial" pitchFamily="34" charset="0"/>
                <a:ea typeface="+mn-ea"/>
                <a:cs typeface="+mn-cs"/>
              </a:rPr>
              <a:pPr algn="r" rtl="0" fontAlgn="base">
                <a:spcBef>
                  <a:spcPct val="0"/>
                </a:spcBef>
                <a:spcAft>
                  <a:spcPct val="0"/>
                </a:spcAft>
              </a:pPr>
              <a:t>6</a:t>
            </a:fld>
            <a:endParaRPr lang="en-US" sz="1400" kern="1200">
              <a:solidFill>
                <a:srgbClr val="000000"/>
              </a:solidFill>
              <a:latin typeface="Arial" pitchFamily="34" charset="0"/>
              <a:ea typeface="+mn-ea"/>
              <a:cs typeface="+mn-cs"/>
            </a:endParaRPr>
          </a:p>
        </p:txBody>
      </p:sp>
      <p:sp>
        <p:nvSpPr>
          <p:cNvPr id="5" name="Rectangle 4"/>
          <p:cNvSpPr/>
          <p:nvPr/>
        </p:nvSpPr>
        <p:spPr>
          <a:xfrm>
            <a:off x="3962400" y="1828800"/>
            <a:ext cx="4953000" cy="4801314"/>
          </a:xfrm>
          <a:prstGeom prst="rect">
            <a:avLst/>
          </a:prstGeom>
        </p:spPr>
        <p:txBody>
          <a:bodyPr wrap="square">
            <a:spAutoFit/>
          </a:bodyPr>
          <a:lstStyle/>
          <a:p>
            <a:pPr marL="457200" indent="-457200">
              <a:spcAft>
                <a:spcPts val="1200"/>
              </a:spcAft>
              <a:buClr>
                <a:schemeClr val="accent3">
                  <a:lumMod val="75000"/>
                </a:schemeClr>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latin typeface="Bernard MT Condensed" pitchFamily="18" charset="0"/>
              </a:rPr>
              <a:t>Can be a waste of time</a:t>
            </a:r>
          </a:p>
          <a:p>
            <a:pPr marL="457200" indent="-457200">
              <a:spcAft>
                <a:spcPts val="1200"/>
              </a:spcAft>
              <a:buClr>
                <a:schemeClr val="accent3">
                  <a:lumMod val="75000"/>
                </a:schemeClr>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latin typeface="Bernard MT Condensed" pitchFamily="18" charset="0"/>
              </a:rPr>
              <a:t>Can control us </a:t>
            </a:r>
            <a:r>
              <a:rPr lang="en-US" sz="2400" dirty="0" smtClean="0">
                <a:solidFill>
                  <a:srgbClr val="000000"/>
                </a:solidFill>
                <a:effectLst>
                  <a:outerShdw blurRad="60007" dist="310007" dir="7680000" sy="30000" kx="1300200" algn="ctr" rotWithShape="0">
                    <a:prstClr val="black">
                      <a:alpha val="32000"/>
                    </a:prstClr>
                  </a:outerShdw>
                </a:effectLst>
              </a:rPr>
              <a:t>– (can effect how we learn, what we deem as important, what we believe)</a:t>
            </a:r>
          </a:p>
          <a:p>
            <a:pPr marL="457200" indent="-457200">
              <a:spcAft>
                <a:spcPts val="1200"/>
              </a:spcAft>
              <a:buClr>
                <a:schemeClr val="accent3">
                  <a:lumMod val="75000"/>
                </a:schemeClr>
              </a:buClr>
              <a:buFont typeface="Wingdings 2" pitchFamily="18" charset="2"/>
              <a:buChar char="ö"/>
            </a:pPr>
            <a:r>
              <a:rPr lang="en-US" sz="2800" dirty="0" smtClean="0">
                <a:solidFill>
                  <a:srgbClr val="000000"/>
                </a:solidFill>
                <a:effectLst>
                  <a:outerShdw blurRad="60007" dist="310007" dir="7680000" sy="30000" kx="1300200" algn="ctr" rotWithShape="0">
                    <a:prstClr val="black">
                      <a:alpha val="32000"/>
                    </a:prstClr>
                  </a:outerShdw>
                </a:effectLst>
                <a:latin typeface="Bernard MT Condensed" pitchFamily="18" charset="0"/>
              </a:rPr>
              <a:t>Networks have goals</a:t>
            </a:r>
          </a:p>
          <a:p>
            <a:pPr marL="914400" lvl="1" indent="-457200">
              <a:spcAft>
                <a:spcPts val="1200"/>
              </a:spcAft>
              <a:buClr>
                <a:srgbClr val="FF0000"/>
              </a:buClr>
              <a:buFont typeface="Wingdings" pitchFamily="2" charset="2"/>
              <a:buChar char="Ø"/>
            </a:pPr>
            <a:r>
              <a:rPr lang="en-US" sz="2400" dirty="0" smtClean="0">
                <a:solidFill>
                  <a:srgbClr val="000000"/>
                </a:solidFill>
                <a:effectLst>
                  <a:outerShdw blurRad="60007" dist="310007" dir="7680000" sy="30000" kx="1300200" algn="ctr" rotWithShape="0">
                    <a:prstClr val="black">
                      <a:alpha val="32000"/>
                    </a:prstClr>
                  </a:outerShdw>
                </a:effectLst>
              </a:rPr>
              <a:t>Money</a:t>
            </a:r>
          </a:p>
          <a:p>
            <a:pPr marL="914400" lvl="1" indent="-457200">
              <a:spcAft>
                <a:spcPts val="1200"/>
              </a:spcAft>
              <a:buClr>
                <a:srgbClr val="FF0000"/>
              </a:buClr>
              <a:buFont typeface="Wingdings" pitchFamily="2" charset="2"/>
              <a:buChar char="Ø"/>
            </a:pPr>
            <a:r>
              <a:rPr lang="en-US" sz="2400" dirty="0" smtClean="0">
                <a:solidFill>
                  <a:srgbClr val="000000"/>
                </a:solidFill>
                <a:effectLst>
                  <a:outerShdw blurRad="60007" dist="310007" dir="7680000" sy="30000" kx="1300200" algn="ctr" rotWithShape="0">
                    <a:prstClr val="black">
                      <a:alpha val="32000"/>
                    </a:prstClr>
                  </a:outerShdw>
                </a:effectLst>
              </a:rPr>
              <a:t>Philosophy (mostly immoral, ungodly, worldly, &amp; atheistic)</a:t>
            </a:r>
          </a:p>
          <a:p>
            <a:pPr marL="457200" indent="-457200">
              <a:spcAft>
                <a:spcPts val="1200"/>
              </a:spcAft>
              <a:buClr>
                <a:schemeClr val="accent3">
                  <a:lumMod val="75000"/>
                </a:schemeClr>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rPr>
              <a:t> </a:t>
            </a:r>
            <a:r>
              <a:rPr lang="en-US" sz="2800" dirty="0" smtClean="0">
                <a:solidFill>
                  <a:srgbClr val="000000"/>
                </a:solidFill>
                <a:effectLst>
                  <a:outerShdw blurRad="60007" dist="310007" dir="7680000" sy="30000" kx="1300200" algn="ctr" rotWithShape="0">
                    <a:prstClr val="black">
                      <a:alpha val="32000"/>
                    </a:prstClr>
                  </a:outerShdw>
                </a:effectLst>
                <a:latin typeface="Bernard MT Condensed" pitchFamily="18" charset="0"/>
              </a:rPr>
              <a:t>Filled With Filth</a:t>
            </a:r>
            <a:endParaRPr lang="en-US" sz="2400" dirty="0" smtClean="0">
              <a:solidFill>
                <a:srgbClr val="000000"/>
              </a:solidFill>
              <a:effectLst>
                <a:outerShdw blurRad="60007" dist="310007" dir="7680000" sy="30000" kx="1300200" algn="ctr" rotWithShape="0">
                  <a:prstClr val="black">
                    <a:alpha val="32000"/>
                  </a:prstClr>
                </a:outerShdw>
              </a:effectLst>
              <a:latin typeface="Bernard MT Condensed" pitchFamily="18" charset="0"/>
            </a:endParaRPr>
          </a:p>
        </p:txBody>
      </p:sp>
      <p:sp>
        <p:nvSpPr>
          <p:cNvPr id="6" name="TextBox 5"/>
          <p:cNvSpPr txBox="1"/>
          <p:nvPr/>
        </p:nvSpPr>
        <p:spPr>
          <a:xfrm>
            <a:off x="0" y="0"/>
            <a:ext cx="9144000" cy="175432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2">
                    <a:lumMod val="60000"/>
                    <a:lumOff val="40000"/>
                  </a:schemeClr>
                </a:solidFill>
                <a:effectLst>
                  <a:outerShdw blurRad="50800" dist="39000" dir="5460000" algn="tl">
                    <a:srgbClr val="000000">
                      <a:alpha val="38000"/>
                    </a:srgbClr>
                  </a:outerShdw>
                </a:effectLst>
                <a:latin typeface="BinnerD" pitchFamily="34" charset="0"/>
              </a:rPr>
              <a:t>Television, Movies, Music, Internet &amp; Video Games</a:t>
            </a:r>
          </a:p>
        </p:txBody>
      </p:sp>
      <p:pic>
        <p:nvPicPr>
          <p:cNvPr id="59393" name="Picture 1"/>
          <p:cNvPicPr>
            <a:picLocks noChangeAspect="1" noChangeArrowheads="1"/>
          </p:cNvPicPr>
          <p:nvPr/>
        </p:nvPicPr>
        <p:blipFill>
          <a:blip r:embed="rId2"/>
          <a:srcRect/>
          <a:stretch>
            <a:fillRect/>
          </a:stretch>
        </p:blipFill>
        <p:spPr bwMode="auto">
          <a:xfrm>
            <a:off x="0" y="2309813"/>
            <a:ext cx="4090987" cy="4548187"/>
          </a:xfrm>
          <a:prstGeom prst="rect">
            <a:avLst/>
          </a:prstGeom>
          <a:noFill/>
          <a:ln w="9525">
            <a:noFill/>
            <a:miter lim="800000"/>
            <a:headEnd/>
            <a:tailEnd/>
          </a:ln>
          <a:effectLst/>
        </p:spPr>
      </p:pic>
      <p:sp>
        <p:nvSpPr>
          <p:cNvPr id="9" name="TextBox 8"/>
          <p:cNvSpPr txBox="1"/>
          <p:nvPr/>
        </p:nvSpPr>
        <p:spPr>
          <a:xfrm>
            <a:off x="228600" y="1600200"/>
            <a:ext cx="1584088" cy="1862048"/>
          </a:xfrm>
          <a:prstGeom prst="rect">
            <a:avLst/>
          </a:prstGeom>
          <a:noFill/>
        </p:spPr>
        <p:txBody>
          <a:bodyPr wrap="none" rtlCol="0">
            <a:spAutoFit/>
            <a:scene3d>
              <a:camera prst="perspectiveHeroicExtremeRightFacing"/>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11500" b="1" dirty="0" smtClean="0">
                <a:ln/>
                <a:solidFill>
                  <a:schemeClr val="accent3">
                    <a:lumMod val="20000"/>
                    <a:lumOff val="80000"/>
                  </a:schemeClr>
                </a:solidFill>
                <a:latin typeface="Bernard MT Condensed" pitchFamily="18" charset="0"/>
              </a:rPr>
              <a:t>TV</a:t>
            </a:r>
            <a:endParaRPr lang="en-US" sz="11500" b="1" dirty="0">
              <a:ln/>
              <a:solidFill>
                <a:schemeClr val="accent3">
                  <a:lumMod val="20000"/>
                  <a:lumOff val="80000"/>
                </a:schemeClr>
              </a:solidFill>
              <a:latin typeface="Bernard MT Condensed"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3657600" y="1676400"/>
            <a:ext cx="5181600" cy="4876800"/>
          </a:xfrm>
          <a:prstGeom prst="round2Diag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Date Placeholder 1"/>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3" name="Footer Placeholder 2"/>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June 21, 2009</a:t>
            </a:r>
            <a:endParaRPr lang="en-US" sz="1400" kern="1200">
              <a:solidFill>
                <a:srgbClr val="000000"/>
              </a:solidFill>
              <a:latin typeface="Footlight MT Light"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3E01A5A0-8947-4A70-B3D6-2F952E1465A6}" type="slidenum">
              <a:rPr lang="en-US" sz="1400" kern="1200" smtClean="0">
                <a:solidFill>
                  <a:srgbClr val="000000"/>
                </a:solidFill>
                <a:latin typeface="Arial" pitchFamily="34" charset="0"/>
                <a:ea typeface="+mn-ea"/>
                <a:cs typeface="+mn-cs"/>
              </a:rPr>
              <a:pPr algn="r" rtl="0" fontAlgn="base">
                <a:spcBef>
                  <a:spcPct val="0"/>
                </a:spcBef>
                <a:spcAft>
                  <a:spcPct val="0"/>
                </a:spcAft>
              </a:pPr>
              <a:t>7</a:t>
            </a:fld>
            <a:endParaRPr lang="en-US" sz="1400" kern="1200">
              <a:solidFill>
                <a:srgbClr val="000000"/>
              </a:solidFill>
              <a:latin typeface="Arial" pitchFamily="34" charset="0"/>
              <a:ea typeface="+mn-ea"/>
              <a:cs typeface="+mn-cs"/>
            </a:endParaRPr>
          </a:p>
        </p:txBody>
      </p:sp>
      <p:sp>
        <p:nvSpPr>
          <p:cNvPr id="5" name="Rectangle 4"/>
          <p:cNvSpPr/>
          <p:nvPr/>
        </p:nvSpPr>
        <p:spPr>
          <a:xfrm>
            <a:off x="3810000" y="1828800"/>
            <a:ext cx="5105400" cy="4770537"/>
          </a:xfrm>
          <a:prstGeom prst="rect">
            <a:avLst/>
          </a:prstGeom>
        </p:spPr>
        <p:txBody>
          <a:bodyPr wrap="square">
            <a:spAutoFit/>
          </a:bodyPr>
          <a:lstStyle/>
          <a:p>
            <a:pPr marL="457200" indent="-457200">
              <a:spcAft>
                <a:spcPts val="1200"/>
              </a:spcAft>
              <a:buClr>
                <a:schemeClr val="accent3">
                  <a:lumMod val="75000"/>
                </a:schemeClr>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rPr>
              <a:t>Illicit sex as fun and liberating and having no consequences, </a:t>
            </a:r>
          </a:p>
          <a:p>
            <a:pPr marL="457200" indent="-457200">
              <a:spcAft>
                <a:spcPts val="1200"/>
              </a:spcAft>
              <a:buClr>
                <a:schemeClr val="accent3">
                  <a:lumMod val="75000"/>
                </a:schemeClr>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rPr>
              <a:t>Language, immodesty, violence</a:t>
            </a:r>
          </a:p>
          <a:p>
            <a:pPr marL="457200" indent="-457200">
              <a:spcAft>
                <a:spcPts val="1200"/>
              </a:spcAft>
              <a:buClr>
                <a:schemeClr val="accent3">
                  <a:lumMod val="75000"/>
                </a:schemeClr>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rPr>
              <a:t>Criminals as heroes fighting a corrupt establishment, </a:t>
            </a:r>
          </a:p>
          <a:p>
            <a:pPr marL="457200" indent="-457200">
              <a:spcAft>
                <a:spcPts val="1200"/>
              </a:spcAft>
              <a:buClr>
                <a:schemeClr val="accent3">
                  <a:lumMod val="75000"/>
                </a:schemeClr>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rPr>
              <a:t>Unruly kids as sources of wisdom whose only need is to be freed from their stupid elders, </a:t>
            </a:r>
          </a:p>
          <a:p>
            <a:pPr marL="457200" indent="-457200">
              <a:spcAft>
                <a:spcPts val="1200"/>
              </a:spcAft>
              <a:buClr>
                <a:schemeClr val="accent3">
                  <a:lumMod val="75000"/>
                </a:schemeClr>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rPr>
              <a:t>Anyone who talks about God as either a hypocrite or a dangerous maniac, </a:t>
            </a:r>
            <a:endParaRPr lang="en-US" sz="2400" dirty="0">
              <a:solidFill>
                <a:srgbClr val="000000"/>
              </a:solidFill>
              <a:effectLst>
                <a:outerShdw blurRad="60007" dist="310007" dir="7680000" sy="30000" kx="1300200" algn="ctr" rotWithShape="0">
                  <a:prstClr val="black">
                    <a:alpha val="32000"/>
                  </a:prstClr>
                </a:outerShdw>
              </a:effectLst>
            </a:endParaRPr>
          </a:p>
        </p:txBody>
      </p:sp>
      <p:sp>
        <p:nvSpPr>
          <p:cNvPr id="6" name="TextBox 5"/>
          <p:cNvSpPr txBox="1"/>
          <p:nvPr/>
        </p:nvSpPr>
        <p:spPr>
          <a:xfrm>
            <a:off x="0" y="0"/>
            <a:ext cx="9144000" cy="175432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2">
                    <a:lumMod val="60000"/>
                    <a:lumOff val="40000"/>
                  </a:schemeClr>
                </a:solidFill>
                <a:effectLst>
                  <a:outerShdw blurRad="50800" dist="39000" dir="5460000" algn="tl">
                    <a:srgbClr val="000000">
                      <a:alpha val="38000"/>
                    </a:srgbClr>
                  </a:outerShdw>
                </a:effectLst>
                <a:latin typeface="BinnerD" pitchFamily="34" charset="0"/>
              </a:rPr>
              <a:t>Television, Movies, Music, Internet &amp; Video Games</a:t>
            </a:r>
          </a:p>
        </p:txBody>
      </p:sp>
      <p:pic>
        <p:nvPicPr>
          <p:cNvPr id="59393" name="Picture 1"/>
          <p:cNvPicPr>
            <a:picLocks noChangeAspect="1" noChangeArrowheads="1"/>
          </p:cNvPicPr>
          <p:nvPr/>
        </p:nvPicPr>
        <p:blipFill>
          <a:blip r:embed="rId2"/>
          <a:srcRect/>
          <a:stretch>
            <a:fillRect/>
          </a:stretch>
        </p:blipFill>
        <p:spPr bwMode="auto">
          <a:xfrm>
            <a:off x="0" y="2309813"/>
            <a:ext cx="4090987" cy="4548187"/>
          </a:xfrm>
          <a:prstGeom prst="rect">
            <a:avLst/>
          </a:prstGeom>
          <a:noFill/>
          <a:ln w="9525">
            <a:noFill/>
            <a:miter lim="800000"/>
            <a:headEnd/>
            <a:tailEnd/>
          </a:ln>
          <a:effectLst/>
        </p:spPr>
      </p:pic>
      <p:sp>
        <p:nvSpPr>
          <p:cNvPr id="9" name="TextBox 8"/>
          <p:cNvSpPr txBox="1"/>
          <p:nvPr/>
        </p:nvSpPr>
        <p:spPr>
          <a:xfrm>
            <a:off x="228600" y="1600200"/>
            <a:ext cx="1584088" cy="1862048"/>
          </a:xfrm>
          <a:prstGeom prst="rect">
            <a:avLst/>
          </a:prstGeom>
          <a:noFill/>
        </p:spPr>
        <p:txBody>
          <a:bodyPr wrap="none" rtlCol="0">
            <a:spAutoFit/>
            <a:scene3d>
              <a:camera prst="perspectiveHeroicExtremeRightFacing"/>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11500" b="1" dirty="0" smtClean="0">
                <a:ln/>
                <a:solidFill>
                  <a:schemeClr val="accent3">
                    <a:lumMod val="20000"/>
                    <a:lumOff val="80000"/>
                  </a:schemeClr>
                </a:solidFill>
                <a:latin typeface="Bernard MT Condensed" pitchFamily="18" charset="0"/>
              </a:rPr>
              <a:t>TV</a:t>
            </a:r>
            <a:endParaRPr lang="en-US" sz="11500" b="1" dirty="0">
              <a:ln/>
              <a:solidFill>
                <a:schemeClr val="accent3">
                  <a:lumMod val="20000"/>
                  <a:lumOff val="80000"/>
                </a:schemeClr>
              </a:solidFill>
              <a:latin typeface="Bernard MT Condensed"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3"/>
          <a:srcRect/>
          <a:stretch>
            <a:fillRect/>
          </a:stretch>
        </p:blipFill>
        <p:spPr bwMode="auto">
          <a:xfrm>
            <a:off x="1" y="3502039"/>
            <a:ext cx="4038600" cy="3355961"/>
          </a:xfrm>
          <a:prstGeom prst="rect">
            <a:avLst/>
          </a:prstGeom>
          <a:noFill/>
          <a:ln w="9525">
            <a:noFill/>
            <a:miter lim="800000"/>
            <a:headEnd/>
            <a:tailEnd/>
          </a:ln>
          <a:effectLst/>
        </p:spPr>
      </p:pic>
      <p:sp>
        <p:nvSpPr>
          <p:cNvPr id="8" name="Round Diagonal Corner Rectangle 7"/>
          <p:cNvSpPr/>
          <p:nvPr/>
        </p:nvSpPr>
        <p:spPr>
          <a:xfrm>
            <a:off x="3657600" y="1676400"/>
            <a:ext cx="5181600" cy="4876800"/>
          </a:xfrm>
          <a:prstGeom prst="round2Diag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Date Placeholder 1"/>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3" name="Footer Placeholder 2"/>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June 21, 2009</a:t>
            </a:r>
            <a:endParaRPr lang="en-US" sz="1400" kern="1200">
              <a:solidFill>
                <a:srgbClr val="000000"/>
              </a:solidFill>
              <a:latin typeface="Footlight MT Light"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3E01A5A0-8947-4A70-B3D6-2F952E1465A6}" type="slidenum">
              <a:rPr lang="en-US" sz="1400" kern="1200" smtClean="0">
                <a:solidFill>
                  <a:srgbClr val="000000"/>
                </a:solidFill>
                <a:latin typeface="Arial" pitchFamily="34" charset="0"/>
                <a:ea typeface="+mn-ea"/>
                <a:cs typeface="+mn-cs"/>
              </a:rPr>
              <a:pPr algn="r" rtl="0" fontAlgn="base">
                <a:spcBef>
                  <a:spcPct val="0"/>
                </a:spcBef>
                <a:spcAft>
                  <a:spcPct val="0"/>
                </a:spcAft>
              </a:pPr>
              <a:t>8</a:t>
            </a:fld>
            <a:endParaRPr lang="en-US" sz="1400" kern="1200">
              <a:solidFill>
                <a:srgbClr val="000000"/>
              </a:solidFill>
              <a:latin typeface="Arial" pitchFamily="34" charset="0"/>
              <a:ea typeface="+mn-ea"/>
              <a:cs typeface="+mn-cs"/>
            </a:endParaRPr>
          </a:p>
        </p:txBody>
      </p:sp>
      <p:sp>
        <p:nvSpPr>
          <p:cNvPr id="5" name="Rectangle 4"/>
          <p:cNvSpPr/>
          <p:nvPr/>
        </p:nvSpPr>
        <p:spPr>
          <a:xfrm>
            <a:off x="3962400" y="1828800"/>
            <a:ext cx="4953000" cy="984885"/>
          </a:xfrm>
          <a:prstGeom prst="rect">
            <a:avLst/>
          </a:prstGeom>
        </p:spPr>
        <p:txBody>
          <a:bodyPr wrap="square">
            <a:spAutoFit/>
          </a:bodyPr>
          <a:lstStyle/>
          <a:p>
            <a:pPr marL="457200" indent="-457200">
              <a:spcAft>
                <a:spcPts val="1200"/>
              </a:spcAft>
              <a:buClr>
                <a:schemeClr val="accent3">
                  <a:lumMod val="75000"/>
                </a:schemeClr>
              </a:buClr>
              <a:buFont typeface="Wingdings 2" pitchFamily="18" charset="2"/>
              <a:buChar char="ö"/>
            </a:pPr>
            <a:r>
              <a:rPr lang="en-US" sz="2400" dirty="0" smtClean="0">
                <a:solidFill>
                  <a:srgbClr val="000000"/>
                </a:solidFill>
                <a:effectLst>
                  <a:outerShdw blurRad="60007" dist="310007" dir="7680000" sy="30000" kx="1300200" algn="ctr" rotWithShape="0">
                    <a:prstClr val="black">
                      <a:alpha val="32000"/>
                    </a:prstClr>
                  </a:outerShdw>
                </a:effectLst>
              </a:rPr>
              <a:t>What do the ratings mean?</a:t>
            </a:r>
          </a:p>
          <a:p>
            <a:pPr marL="457200" indent="-457200">
              <a:spcAft>
                <a:spcPts val="1200"/>
              </a:spcAft>
              <a:buClr>
                <a:schemeClr val="accent3">
                  <a:lumMod val="75000"/>
                </a:schemeClr>
              </a:buClr>
              <a:buFont typeface="Wingdings 2" pitchFamily="18" charset="2"/>
              <a:buChar char="ö"/>
            </a:pPr>
            <a:endParaRPr lang="en-US" sz="2400" dirty="0">
              <a:solidFill>
                <a:srgbClr val="000000"/>
              </a:solidFill>
              <a:effectLst>
                <a:outerShdw blurRad="60007" dist="310007" dir="7680000" sy="30000" kx="1300200" algn="ctr" rotWithShape="0">
                  <a:prstClr val="black">
                    <a:alpha val="32000"/>
                  </a:prstClr>
                </a:outerShdw>
              </a:effectLst>
            </a:endParaRPr>
          </a:p>
        </p:txBody>
      </p:sp>
      <p:sp>
        <p:nvSpPr>
          <p:cNvPr id="6" name="TextBox 5"/>
          <p:cNvSpPr txBox="1"/>
          <p:nvPr/>
        </p:nvSpPr>
        <p:spPr>
          <a:xfrm>
            <a:off x="0" y="0"/>
            <a:ext cx="9144000" cy="175432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2">
                    <a:lumMod val="60000"/>
                    <a:lumOff val="40000"/>
                  </a:schemeClr>
                </a:solidFill>
                <a:effectLst>
                  <a:outerShdw blurRad="50800" dist="39000" dir="5460000" algn="tl">
                    <a:srgbClr val="000000">
                      <a:alpha val="38000"/>
                    </a:srgbClr>
                  </a:outerShdw>
                </a:effectLst>
                <a:latin typeface="BinnerD" pitchFamily="34" charset="0"/>
              </a:rPr>
              <a:t>Television, Movies, Music, Internet &amp; Video Games</a:t>
            </a:r>
          </a:p>
        </p:txBody>
      </p:sp>
      <p:sp>
        <p:nvSpPr>
          <p:cNvPr id="9" name="TextBox 8"/>
          <p:cNvSpPr txBox="1"/>
          <p:nvPr/>
        </p:nvSpPr>
        <p:spPr>
          <a:xfrm>
            <a:off x="228600" y="1600200"/>
            <a:ext cx="3905236" cy="1862048"/>
          </a:xfrm>
          <a:prstGeom prst="rect">
            <a:avLst/>
          </a:prstGeom>
          <a:noFill/>
        </p:spPr>
        <p:txBody>
          <a:bodyPr wrap="none" rtlCol="0">
            <a:prstTxWarp prst="textDoubleWave1">
              <a:avLst/>
            </a:prstTxWarp>
            <a:spAutoFit/>
            <a:scene3d>
              <a:camera prst="perspectiveHeroicExtremeRightFacing"/>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11500" b="1" dirty="0" smtClean="0">
                <a:ln/>
                <a:solidFill>
                  <a:schemeClr val="accent3">
                    <a:lumMod val="20000"/>
                    <a:lumOff val="80000"/>
                  </a:schemeClr>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Bernard MT Condensed" pitchFamily="18" charset="0"/>
              </a:rPr>
              <a:t>Movies</a:t>
            </a:r>
            <a:endParaRPr lang="en-US" sz="11500" b="1" dirty="0">
              <a:ln/>
              <a:solidFill>
                <a:schemeClr val="accent3">
                  <a:lumMod val="20000"/>
                  <a:lumOff val="80000"/>
                </a:schemeClr>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Bernard MT Condensed" pitchFamily="18" charset="0"/>
            </a:endParaRPr>
          </a:p>
        </p:txBody>
      </p:sp>
      <p:pic>
        <p:nvPicPr>
          <p:cNvPr id="69636" name="Picture 4" descr="http://www.mpaa.org/_images/general-audiences.gif"/>
          <p:cNvPicPr>
            <a:picLocks noChangeAspect="1" noChangeArrowheads="1"/>
          </p:cNvPicPr>
          <p:nvPr/>
        </p:nvPicPr>
        <p:blipFill>
          <a:blip r:embed="rId4"/>
          <a:srcRect/>
          <a:stretch>
            <a:fillRect/>
          </a:stretch>
        </p:blipFill>
        <p:spPr bwMode="auto">
          <a:xfrm>
            <a:off x="4419600" y="2362200"/>
            <a:ext cx="3276600" cy="845156"/>
          </a:xfrm>
          <a:prstGeom prst="rect">
            <a:avLst/>
          </a:prstGeom>
          <a:noFill/>
        </p:spPr>
      </p:pic>
      <p:pic>
        <p:nvPicPr>
          <p:cNvPr id="69638" name="Picture 6" descr="http://www.mpaa.org/_images/parental-guid.gif"/>
          <p:cNvPicPr>
            <a:picLocks noChangeAspect="1" noChangeArrowheads="1"/>
          </p:cNvPicPr>
          <p:nvPr/>
        </p:nvPicPr>
        <p:blipFill>
          <a:blip r:embed="rId5"/>
          <a:srcRect/>
          <a:stretch>
            <a:fillRect/>
          </a:stretch>
        </p:blipFill>
        <p:spPr bwMode="auto">
          <a:xfrm>
            <a:off x="4419600" y="3200400"/>
            <a:ext cx="3336674" cy="685800"/>
          </a:xfrm>
          <a:prstGeom prst="rect">
            <a:avLst/>
          </a:prstGeom>
          <a:noFill/>
        </p:spPr>
      </p:pic>
      <p:pic>
        <p:nvPicPr>
          <p:cNvPr id="69640" name="Picture 8" descr="http://www.mpaa.org/_images/parental-strongly.gif"/>
          <p:cNvPicPr>
            <a:picLocks noChangeAspect="1" noChangeArrowheads="1"/>
          </p:cNvPicPr>
          <p:nvPr/>
        </p:nvPicPr>
        <p:blipFill>
          <a:blip r:embed="rId6"/>
          <a:srcRect/>
          <a:stretch>
            <a:fillRect/>
          </a:stretch>
        </p:blipFill>
        <p:spPr bwMode="auto">
          <a:xfrm>
            <a:off x="4419600" y="3886200"/>
            <a:ext cx="3336674" cy="685800"/>
          </a:xfrm>
          <a:prstGeom prst="rect">
            <a:avLst/>
          </a:prstGeom>
          <a:noFill/>
        </p:spPr>
      </p:pic>
      <p:pic>
        <p:nvPicPr>
          <p:cNvPr id="69642" name="Picture 10" descr="http://www.mpaa.org/_images/restricted.gif"/>
          <p:cNvPicPr>
            <a:picLocks noChangeAspect="1" noChangeArrowheads="1"/>
          </p:cNvPicPr>
          <p:nvPr/>
        </p:nvPicPr>
        <p:blipFill>
          <a:blip r:embed="rId7"/>
          <a:srcRect/>
          <a:stretch>
            <a:fillRect/>
          </a:stretch>
        </p:blipFill>
        <p:spPr bwMode="auto">
          <a:xfrm>
            <a:off x="4419599" y="4572000"/>
            <a:ext cx="3300413" cy="838200"/>
          </a:xfrm>
          <a:prstGeom prst="rect">
            <a:avLst/>
          </a:prstGeom>
          <a:noFill/>
        </p:spPr>
      </p:pic>
      <p:pic>
        <p:nvPicPr>
          <p:cNvPr id="69644" name="Picture 12" descr="http://www.mpaa.org/_images/nc-17.gif"/>
          <p:cNvPicPr>
            <a:picLocks noChangeAspect="1" noChangeArrowheads="1"/>
          </p:cNvPicPr>
          <p:nvPr/>
        </p:nvPicPr>
        <p:blipFill>
          <a:blip r:embed="rId8"/>
          <a:srcRect/>
          <a:stretch>
            <a:fillRect/>
          </a:stretch>
        </p:blipFill>
        <p:spPr bwMode="auto">
          <a:xfrm>
            <a:off x="4419599" y="5410200"/>
            <a:ext cx="3352801" cy="731762"/>
          </a:xfrm>
          <a:prstGeom prst="rect">
            <a:avLst/>
          </a:prstGeom>
          <a:noFill/>
        </p:spPr>
      </p:pic>
      <p:sp>
        <p:nvSpPr>
          <p:cNvPr id="16" name="Rectangle 15"/>
          <p:cNvSpPr/>
          <p:nvPr/>
        </p:nvSpPr>
        <p:spPr>
          <a:xfrm>
            <a:off x="3733800" y="6107668"/>
            <a:ext cx="4800600" cy="369332"/>
          </a:xfrm>
          <a:prstGeom prst="rect">
            <a:avLst/>
          </a:prstGeom>
        </p:spPr>
        <p:txBody>
          <a:bodyPr wrap="square">
            <a:spAutoFit/>
          </a:bodyPr>
          <a:lstStyle/>
          <a:p>
            <a:r>
              <a:rPr lang="en-US" dirty="0" smtClean="0">
                <a:solidFill>
                  <a:srgbClr val="0033CC"/>
                </a:solidFill>
              </a:rPr>
              <a:t>http://www.mpaa.org/FlmRat_Ratings.asp</a:t>
            </a:r>
            <a:endParaRPr lang="en-US" dirty="0">
              <a:solidFill>
                <a:srgbClr val="0033CC"/>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9636"/>
                                        </p:tgtEl>
                                        <p:attrNameLst>
                                          <p:attrName>style.visibility</p:attrName>
                                        </p:attrNameLst>
                                      </p:cBhvr>
                                      <p:to>
                                        <p:strVal val="visible"/>
                                      </p:to>
                                    </p:set>
                                    <p:anim calcmode="lin" valueType="num">
                                      <p:cBhvr>
                                        <p:cTn id="7" dur="1000" fill="hold"/>
                                        <p:tgtEl>
                                          <p:spTgt spid="69636"/>
                                        </p:tgtEl>
                                        <p:attrNameLst>
                                          <p:attrName>ppt_w</p:attrName>
                                        </p:attrNameLst>
                                      </p:cBhvr>
                                      <p:tavLst>
                                        <p:tav tm="0">
                                          <p:val>
                                            <p:strVal val="#ppt_w+.3"/>
                                          </p:val>
                                        </p:tav>
                                        <p:tav tm="100000">
                                          <p:val>
                                            <p:strVal val="#ppt_w"/>
                                          </p:val>
                                        </p:tav>
                                      </p:tavLst>
                                    </p:anim>
                                    <p:anim calcmode="lin" valueType="num">
                                      <p:cBhvr>
                                        <p:cTn id="8" dur="1000" fill="hold"/>
                                        <p:tgtEl>
                                          <p:spTgt spid="69636"/>
                                        </p:tgtEl>
                                        <p:attrNameLst>
                                          <p:attrName>ppt_h</p:attrName>
                                        </p:attrNameLst>
                                      </p:cBhvr>
                                      <p:tavLst>
                                        <p:tav tm="0">
                                          <p:val>
                                            <p:strVal val="#ppt_h"/>
                                          </p:val>
                                        </p:tav>
                                        <p:tav tm="100000">
                                          <p:val>
                                            <p:strVal val="#ppt_h"/>
                                          </p:val>
                                        </p:tav>
                                      </p:tavLst>
                                    </p:anim>
                                    <p:animEffect transition="in" filter="fade">
                                      <p:cBhvr>
                                        <p:cTn id="9" dur="1000"/>
                                        <p:tgtEl>
                                          <p:spTgt spid="69636"/>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69638"/>
                                        </p:tgtEl>
                                        <p:attrNameLst>
                                          <p:attrName>style.visibility</p:attrName>
                                        </p:attrNameLst>
                                      </p:cBhvr>
                                      <p:to>
                                        <p:strVal val="visible"/>
                                      </p:to>
                                    </p:set>
                                    <p:anim calcmode="lin" valueType="num">
                                      <p:cBhvr>
                                        <p:cTn id="14" dur="1000" fill="hold"/>
                                        <p:tgtEl>
                                          <p:spTgt spid="69638"/>
                                        </p:tgtEl>
                                        <p:attrNameLst>
                                          <p:attrName>ppt_w</p:attrName>
                                        </p:attrNameLst>
                                      </p:cBhvr>
                                      <p:tavLst>
                                        <p:tav tm="0">
                                          <p:val>
                                            <p:strVal val="#ppt_w+.3"/>
                                          </p:val>
                                        </p:tav>
                                        <p:tav tm="100000">
                                          <p:val>
                                            <p:strVal val="#ppt_w"/>
                                          </p:val>
                                        </p:tav>
                                      </p:tavLst>
                                    </p:anim>
                                    <p:anim calcmode="lin" valueType="num">
                                      <p:cBhvr>
                                        <p:cTn id="15" dur="1000" fill="hold"/>
                                        <p:tgtEl>
                                          <p:spTgt spid="69638"/>
                                        </p:tgtEl>
                                        <p:attrNameLst>
                                          <p:attrName>ppt_h</p:attrName>
                                        </p:attrNameLst>
                                      </p:cBhvr>
                                      <p:tavLst>
                                        <p:tav tm="0">
                                          <p:val>
                                            <p:strVal val="#ppt_h"/>
                                          </p:val>
                                        </p:tav>
                                        <p:tav tm="100000">
                                          <p:val>
                                            <p:strVal val="#ppt_h"/>
                                          </p:val>
                                        </p:tav>
                                      </p:tavLst>
                                    </p:anim>
                                    <p:animEffect transition="in" filter="fade">
                                      <p:cBhvr>
                                        <p:cTn id="16" dur="1000"/>
                                        <p:tgtEl>
                                          <p:spTgt spid="69638"/>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69640"/>
                                        </p:tgtEl>
                                        <p:attrNameLst>
                                          <p:attrName>style.visibility</p:attrName>
                                        </p:attrNameLst>
                                      </p:cBhvr>
                                      <p:to>
                                        <p:strVal val="visible"/>
                                      </p:to>
                                    </p:set>
                                    <p:anim calcmode="lin" valueType="num">
                                      <p:cBhvr>
                                        <p:cTn id="21" dur="1000" fill="hold"/>
                                        <p:tgtEl>
                                          <p:spTgt spid="69640"/>
                                        </p:tgtEl>
                                        <p:attrNameLst>
                                          <p:attrName>ppt_w</p:attrName>
                                        </p:attrNameLst>
                                      </p:cBhvr>
                                      <p:tavLst>
                                        <p:tav tm="0">
                                          <p:val>
                                            <p:strVal val="#ppt_w+.3"/>
                                          </p:val>
                                        </p:tav>
                                        <p:tav tm="100000">
                                          <p:val>
                                            <p:strVal val="#ppt_w"/>
                                          </p:val>
                                        </p:tav>
                                      </p:tavLst>
                                    </p:anim>
                                    <p:anim calcmode="lin" valueType="num">
                                      <p:cBhvr>
                                        <p:cTn id="22" dur="1000" fill="hold"/>
                                        <p:tgtEl>
                                          <p:spTgt spid="69640"/>
                                        </p:tgtEl>
                                        <p:attrNameLst>
                                          <p:attrName>ppt_h</p:attrName>
                                        </p:attrNameLst>
                                      </p:cBhvr>
                                      <p:tavLst>
                                        <p:tav tm="0">
                                          <p:val>
                                            <p:strVal val="#ppt_h"/>
                                          </p:val>
                                        </p:tav>
                                        <p:tav tm="100000">
                                          <p:val>
                                            <p:strVal val="#ppt_h"/>
                                          </p:val>
                                        </p:tav>
                                      </p:tavLst>
                                    </p:anim>
                                    <p:animEffect transition="in" filter="fade">
                                      <p:cBhvr>
                                        <p:cTn id="23" dur="1000"/>
                                        <p:tgtEl>
                                          <p:spTgt spid="69640"/>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69642"/>
                                        </p:tgtEl>
                                        <p:attrNameLst>
                                          <p:attrName>style.visibility</p:attrName>
                                        </p:attrNameLst>
                                      </p:cBhvr>
                                      <p:to>
                                        <p:strVal val="visible"/>
                                      </p:to>
                                    </p:set>
                                    <p:anim calcmode="lin" valueType="num">
                                      <p:cBhvr>
                                        <p:cTn id="28" dur="1000" fill="hold"/>
                                        <p:tgtEl>
                                          <p:spTgt spid="69642"/>
                                        </p:tgtEl>
                                        <p:attrNameLst>
                                          <p:attrName>ppt_w</p:attrName>
                                        </p:attrNameLst>
                                      </p:cBhvr>
                                      <p:tavLst>
                                        <p:tav tm="0">
                                          <p:val>
                                            <p:strVal val="#ppt_w+.3"/>
                                          </p:val>
                                        </p:tav>
                                        <p:tav tm="100000">
                                          <p:val>
                                            <p:strVal val="#ppt_w"/>
                                          </p:val>
                                        </p:tav>
                                      </p:tavLst>
                                    </p:anim>
                                    <p:anim calcmode="lin" valueType="num">
                                      <p:cBhvr>
                                        <p:cTn id="29" dur="1000" fill="hold"/>
                                        <p:tgtEl>
                                          <p:spTgt spid="69642"/>
                                        </p:tgtEl>
                                        <p:attrNameLst>
                                          <p:attrName>ppt_h</p:attrName>
                                        </p:attrNameLst>
                                      </p:cBhvr>
                                      <p:tavLst>
                                        <p:tav tm="0">
                                          <p:val>
                                            <p:strVal val="#ppt_h"/>
                                          </p:val>
                                        </p:tav>
                                        <p:tav tm="100000">
                                          <p:val>
                                            <p:strVal val="#ppt_h"/>
                                          </p:val>
                                        </p:tav>
                                      </p:tavLst>
                                    </p:anim>
                                    <p:animEffect transition="in" filter="fade">
                                      <p:cBhvr>
                                        <p:cTn id="30" dur="1000"/>
                                        <p:tgtEl>
                                          <p:spTgt spid="69642"/>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69644"/>
                                        </p:tgtEl>
                                        <p:attrNameLst>
                                          <p:attrName>style.visibility</p:attrName>
                                        </p:attrNameLst>
                                      </p:cBhvr>
                                      <p:to>
                                        <p:strVal val="visible"/>
                                      </p:to>
                                    </p:set>
                                    <p:anim calcmode="lin" valueType="num">
                                      <p:cBhvr>
                                        <p:cTn id="35" dur="1000" fill="hold"/>
                                        <p:tgtEl>
                                          <p:spTgt spid="69644"/>
                                        </p:tgtEl>
                                        <p:attrNameLst>
                                          <p:attrName>ppt_w</p:attrName>
                                        </p:attrNameLst>
                                      </p:cBhvr>
                                      <p:tavLst>
                                        <p:tav tm="0">
                                          <p:val>
                                            <p:strVal val="#ppt_w+.3"/>
                                          </p:val>
                                        </p:tav>
                                        <p:tav tm="100000">
                                          <p:val>
                                            <p:strVal val="#ppt_w"/>
                                          </p:val>
                                        </p:tav>
                                      </p:tavLst>
                                    </p:anim>
                                    <p:anim calcmode="lin" valueType="num">
                                      <p:cBhvr>
                                        <p:cTn id="36" dur="1000" fill="hold"/>
                                        <p:tgtEl>
                                          <p:spTgt spid="69644"/>
                                        </p:tgtEl>
                                        <p:attrNameLst>
                                          <p:attrName>ppt_h</p:attrName>
                                        </p:attrNameLst>
                                      </p:cBhvr>
                                      <p:tavLst>
                                        <p:tav tm="0">
                                          <p:val>
                                            <p:strVal val="#ppt_h"/>
                                          </p:val>
                                        </p:tav>
                                        <p:tav tm="100000">
                                          <p:val>
                                            <p:strVal val="#ppt_h"/>
                                          </p:val>
                                        </p:tav>
                                      </p:tavLst>
                                    </p:anim>
                                    <p:animEffect transition="in" filter="fade">
                                      <p:cBhvr>
                                        <p:cTn id="37" dur="1000"/>
                                        <p:tgtEl>
                                          <p:spTgt spid="69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a:srcRect/>
          <a:stretch>
            <a:fillRect/>
          </a:stretch>
        </p:blipFill>
        <p:spPr bwMode="auto">
          <a:xfrm>
            <a:off x="1" y="3502039"/>
            <a:ext cx="4038600" cy="3355961"/>
          </a:xfrm>
          <a:prstGeom prst="rect">
            <a:avLst/>
          </a:prstGeom>
          <a:noFill/>
          <a:ln w="9525">
            <a:noFill/>
            <a:miter lim="800000"/>
            <a:headEnd/>
            <a:tailEnd/>
          </a:ln>
          <a:effectLst/>
        </p:spPr>
      </p:pic>
      <p:sp>
        <p:nvSpPr>
          <p:cNvPr id="8" name="Round Diagonal Corner Rectangle 7"/>
          <p:cNvSpPr/>
          <p:nvPr/>
        </p:nvSpPr>
        <p:spPr>
          <a:xfrm>
            <a:off x="3657600" y="1676400"/>
            <a:ext cx="5181600" cy="4876800"/>
          </a:xfrm>
          <a:prstGeom prst="round2Diag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Date Placeholder 1"/>
          <p:cNvSpPr>
            <a:spLocks noGrp="1"/>
          </p:cNvSpPr>
          <p:nvPr>
            <p:ph type="dt" sz="half" idx="10"/>
          </p:nvPr>
        </p:nvSpPr>
        <p:spPr/>
        <p:txBody>
          <a:bodyPr/>
          <a:lstStyle/>
          <a:p>
            <a:pPr algn="l" rtl="0" fontAlgn="base">
              <a:spcBef>
                <a:spcPct val="0"/>
              </a:spcBef>
              <a:spcAft>
                <a:spcPct val="0"/>
              </a:spcAft>
            </a:pPr>
            <a:r>
              <a:rPr lang="en-US" sz="1400" kern="1200" smtClean="0">
                <a:solidFill>
                  <a:srgbClr val="000000"/>
                </a:solidFill>
                <a:latin typeface="Footlight MT Light" pitchFamily="18" charset="0"/>
                <a:ea typeface="+mn-ea"/>
                <a:cs typeface="+mn-cs"/>
              </a:rPr>
              <a:t>Don McClain</a:t>
            </a:r>
            <a:endParaRPr lang="en-US" sz="1400" kern="1200">
              <a:solidFill>
                <a:srgbClr val="000000"/>
              </a:solidFill>
              <a:latin typeface="Footlight MT Light" pitchFamily="18" charset="0"/>
              <a:ea typeface="+mn-ea"/>
              <a:cs typeface="+mn-cs"/>
            </a:endParaRPr>
          </a:p>
        </p:txBody>
      </p:sp>
      <p:sp>
        <p:nvSpPr>
          <p:cNvPr id="3" name="Footer Placeholder 2"/>
          <p:cNvSpPr>
            <a:spLocks noGrp="1"/>
          </p:cNvSpPr>
          <p:nvPr>
            <p:ph type="ftr" sz="quarter" idx="11"/>
          </p:nvPr>
        </p:nvSpPr>
        <p:spPr/>
        <p:txBody>
          <a:bodyPr/>
          <a:lstStyle/>
          <a:p>
            <a:pPr algn="r" rtl="0" fontAlgn="base">
              <a:spcBef>
                <a:spcPct val="0"/>
              </a:spcBef>
              <a:spcAft>
                <a:spcPct val="0"/>
              </a:spcAft>
            </a:pPr>
            <a:r>
              <a:rPr lang="en-US" sz="1400" kern="1200" smtClean="0">
                <a:solidFill>
                  <a:srgbClr val="000000"/>
                </a:solidFill>
                <a:latin typeface="Footlight MT Light" pitchFamily="18" charset="0"/>
                <a:ea typeface="+mn-ea"/>
                <a:cs typeface="+mn-cs"/>
              </a:rPr>
              <a:t>W. 65th St church of Christ - June 21, 2009</a:t>
            </a:r>
            <a:endParaRPr lang="en-US" sz="1400" kern="1200">
              <a:solidFill>
                <a:srgbClr val="000000"/>
              </a:solidFill>
              <a:latin typeface="Footlight MT Light" pitchFamily="18"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3E01A5A0-8947-4A70-B3D6-2F952E1465A6}" type="slidenum">
              <a:rPr lang="en-US" sz="1400" kern="1200" smtClean="0">
                <a:solidFill>
                  <a:srgbClr val="000000"/>
                </a:solidFill>
                <a:latin typeface="Arial" pitchFamily="34" charset="0"/>
                <a:ea typeface="+mn-ea"/>
                <a:cs typeface="+mn-cs"/>
              </a:rPr>
              <a:pPr algn="r" rtl="0" fontAlgn="base">
                <a:spcBef>
                  <a:spcPct val="0"/>
                </a:spcBef>
                <a:spcAft>
                  <a:spcPct val="0"/>
                </a:spcAft>
              </a:pPr>
              <a:t>9</a:t>
            </a:fld>
            <a:endParaRPr lang="en-US" sz="1400" kern="1200">
              <a:solidFill>
                <a:srgbClr val="000000"/>
              </a:solidFill>
              <a:latin typeface="Arial" pitchFamily="34" charset="0"/>
              <a:ea typeface="+mn-ea"/>
              <a:cs typeface="+mn-cs"/>
            </a:endParaRPr>
          </a:p>
        </p:txBody>
      </p:sp>
      <p:sp>
        <p:nvSpPr>
          <p:cNvPr id="6" name="TextBox 5"/>
          <p:cNvSpPr txBox="1"/>
          <p:nvPr/>
        </p:nvSpPr>
        <p:spPr>
          <a:xfrm>
            <a:off x="0" y="0"/>
            <a:ext cx="9144000" cy="175432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chemeClr val="tx2">
                    <a:lumMod val="60000"/>
                    <a:lumOff val="40000"/>
                  </a:schemeClr>
                </a:solidFill>
                <a:effectLst>
                  <a:outerShdw blurRad="50800" dist="39000" dir="5460000" algn="tl">
                    <a:srgbClr val="000000">
                      <a:alpha val="38000"/>
                    </a:srgbClr>
                  </a:outerShdw>
                </a:effectLst>
                <a:latin typeface="BinnerD" pitchFamily="34" charset="0"/>
              </a:rPr>
              <a:t>Television, Movies, Music, Internet &amp; Video Games</a:t>
            </a:r>
          </a:p>
        </p:txBody>
      </p:sp>
      <p:sp>
        <p:nvSpPr>
          <p:cNvPr id="9" name="TextBox 8"/>
          <p:cNvSpPr txBox="1"/>
          <p:nvPr/>
        </p:nvSpPr>
        <p:spPr>
          <a:xfrm>
            <a:off x="228600" y="1600200"/>
            <a:ext cx="3905236" cy="1862048"/>
          </a:xfrm>
          <a:prstGeom prst="rect">
            <a:avLst/>
          </a:prstGeom>
          <a:noFill/>
        </p:spPr>
        <p:txBody>
          <a:bodyPr wrap="none" rtlCol="0">
            <a:prstTxWarp prst="textDoubleWave1">
              <a:avLst/>
            </a:prstTxWarp>
            <a:spAutoFit/>
            <a:scene3d>
              <a:camera prst="perspectiveHeroicExtremeRightFacing"/>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11500" b="1" dirty="0" smtClean="0">
                <a:ln/>
                <a:solidFill>
                  <a:schemeClr val="accent3">
                    <a:lumMod val="20000"/>
                    <a:lumOff val="80000"/>
                  </a:schemeClr>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Bernard MT Condensed" pitchFamily="18" charset="0"/>
              </a:rPr>
              <a:t>Movies</a:t>
            </a:r>
            <a:endParaRPr lang="en-US" sz="11500" b="1" dirty="0">
              <a:ln/>
              <a:solidFill>
                <a:schemeClr val="accent3">
                  <a:lumMod val="20000"/>
                  <a:lumOff val="80000"/>
                </a:schemeClr>
              </a:solidFill>
              <a:effectLst>
                <a:outerShdw blurRad="60007" dist="310007" dir="7680000" sy="30000" kx="1300200" algn="ctr" rotWithShape="0">
                  <a:prstClr val="black">
                    <a:alpha val="32000"/>
                  </a:prstClr>
                </a:outerShdw>
                <a:reflection blurRad="6350" stA="55000" endA="300" endPos="45500" dir="5400000" sy="-100000" algn="bl" rotWithShape="0"/>
              </a:effectLst>
              <a:latin typeface="Bernard MT Condensed" pitchFamily="18" charset="0"/>
            </a:endParaRPr>
          </a:p>
        </p:txBody>
      </p:sp>
      <p:pic>
        <p:nvPicPr>
          <p:cNvPr id="70659" name="Picture 3"/>
          <p:cNvPicPr>
            <a:picLocks noChangeAspect="1" noChangeArrowheads="1"/>
          </p:cNvPicPr>
          <p:nvPr/>
        </p:nvPicPr>
        <p:blipFill>
          <a:blip r:embed="rId3"/>
          <a:srcRect/>
          <a:stretch>
            <a:fillRect/>
          </a:stretch>
        </p:blipFill>
        <p:spPr bwMode="auto">
          <a:xfrm>
            <a:off x="3886200" y="4583415"/>
            <a:ext cx="4508500" cy="1715785"/>
          </a:xfrm>
          <a:prstGeom prst="rect">
            <a:avLst/>
          </a:prstGeom>
          <a:noFill/>
          <a:ln w="9525">
            <a:noFill/>
            <a:miter lim="800000"/>
            <a:headEnd/>
            <a:tailEnd/>
          </a:ln>
          <a:effectLst/>
        </p:spPr>
      </p:pic>
      <p:sp>
        <p:nvSpPr>
          <p:cNvPr id="12" name="TextBox 11"/>
          <p:cNvSpPr txBox="1"/>
          <p:nvPr/>
        </p:nvSpPr>
        <p:spPr>
          <a:xfrm>
            <a:off x="5638800" y="5867400"/>
            <a:ext cx="2815194" cy="461665"/>
          </a:xfrm>
          <a:prstGeom prst="rect">
            <a:avLst/>
          </a:prstGeom>
          <a:noFill/>
        </p:spPr>
        <p:txBody>
          <a:bodyPr wrap="none" rtlCol="0">
            <a:spAutoFit/>
          </a:bodyPr>
          <a:lstStyle/>
          <a:p>
            <a:r>
              <a:rPr lang="en-US" sz="2400" dirty="0" smtClean="0">
                <a:hlinkClick r:id="rId4"/>
              </a:rPr>
              <a:t>www.screenit.com</a:t>
            </a:r>
            <a:r>
              <a:rPr lang="en-US" sz="2400" dirty="0" smtClean="0"/>
              <a:t> </a:t>
            </a:r>
            <a:endParaRPr lang="en-US" sz="2400" dirty="0"/>
          </a:p>
        </p:txBody>
      </p:sp>
      <p:sp>
        <p:nvSpPr>
          <p:cNvPr id="13" name="TextBox 12"/>
          <p:cNvSpPr txBox="1"/>
          <p:nvPr/>
        </p:nvSpPr>
        <p:spPr>
          <a:xfrm>
            <a:off x="3962400" y="1905000"/>
            <a:ext cx="4724400" cy="2246769"/>
          </a:xfrm>
          <a:prstGeom prst="rect">
            <a:avLst/>
          </a:prstGeom>
          <a:noFill/>
        </p:spPr>
        <p:txBody>
          <a:bodyPr wrap="square" rtlCol="0">
            <a:spAutoFit/>
          </a:bodyPr>
          <a:lstStyle/>
          <a:p>
            <a:pPr algn="ctr"/>
            <a:r>
              <a:rPr lang="en-US" sz="2800" dirty="0" smtClean="0">
                <a:solidFill>
                  <a:schemeClr val="bg1"/>
                </a:solidFill>
              </a:rPr>
              <a:t>Most movies glorify fornication, contains nudity, filthy language, violence, are anti family, and many push the homosexual agenda, etc.</a:t>
            </a:r>
            <a:endParaRPr lang="en-US" sz="2800" dirty="0">
              <a:solidFill>
                <a:schemeClr val="bg1"/>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70659"/>
                                        </p:tgtEl>
                                        <p:attrNameLst>
                                          <p:attrName>style.visibility</p:attrName>
                                        </p:attrNameLst>
                                      </p:cBhvr>
                                      <p:to>
                                        <p:strVal val="visible"/>
                                      </p:to>
                                    </p:set>
                                    <p:anim calcmode="lin" valueType="num">
                                      <p:cBhvr>
                                        <p:cTn id="7" dur="1000" fill="hold"/>
                                        <p:tgtEl>
                                          <p:spTgt spid="70659"/>
                                        </p:tgtEl>
                                        <p:attrNameLst>
                                          <p:attrName>ppt_w</p:attrName>
                                        </p:attrNameLst>
                                      </p:cBhvr>
                                      <p:tavLst>
                                        <p:tav tm="0">
                                          <p:val>
                                            <p:fltVal val="0"/>
                                          </p:val>
                                        </p:tav>
                                        <p:tav tm="100000">
                                          <p:val>
                                            <p:strVal val="#ppt_w"/>
                                          </p:val>
                                        </p:tav>
                                      </p:tavLst>
                                    </p:anim>
                                    <p:anim calcmode="lin" valueType="num">
                                      <p:cBhvr>
                                        <p:cTn id="8" dur="1000" fill="hold"/>
                                        <p:tgtEl>
                                          <p:spTgt spid="70659"/>
                                        </p:tgtEl>
                                        <p:attrNameLst>
                                          <p:attrName>ppt_h</p:attrName>
                                        </p:attrNameLst>
                                      </p:cBhvr>
                                      <p:tavLst>
                                        <p:tav tm="0">
                                          <p:val>
                                            <p:fltVal val="0"/>
                                          </p:val>
                                        </p:tav>
                                        <p:tav tm="100000">
                                          <p:val>
                                            <p:strVal val="#ppt_h"/>
                                          </p:val>
                                        </p:tav>
                                      </p:tavLst>
                                    </p:anim>
                                    <p:anim calcmode="lin" valueType="num">
                                      <p:cBhvr>
                                        <p:cTn id="9" dur="1000" fill="hold"/>
                                        <p:tgtEl>
                                          <p:spTgt spid="70659"/>
                                        </p:tgtEl>
                                        <p:attrNameLst>
                                          <p:attrName>style.rotation</p:attrName>
                                        </p:attrNameLst>
                                      </p:cBhvr>
                                      <p:tavLst>
                                        <p:tav tm="0">
                                          <p:val>
                                            <p:fltVal val="90"/>
                                          </p:val>
                                        </p:tav>
                                        <p:tav tm="100000">
                                          <p:val>
                                            <p:fltVal val="0"/>
                                          </p:val>
                                        </p:tav>
                                      </p:tavLst>
                                    </p:anim>
                                    <p:animEffect transition="in" filter="fade">
                                      <p:cBhvr>
                                        <p:cTn id="10" dur="1000"/>
                                        <p:tgtEl>
                                          <p:spTgt spid="70659"/>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4152</TotalTime>
  <Words>1129</Words>
  <Application>Microsoft Office PowerPoint</Application>
  <PresentationFormat>On-screen Show (4:3)</PresentationFormat>
  <Paragraphs>147</Paragraphs>
  <Slides>17</Slides>
  <Notes>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Apex</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Don McClain</dc:creator>
  <cp:lastModifiedBy> Don McClain</cp:lastModifiedBy>
  <cp:revision>8</cp:revision>
  <dcterms:created xsi:type="dcterms:W3CDTF">2009-07-10T15:47:47Z</dcterms:created>
  <dcterms:modified xsi:type="dcterms:W3CDTF">2009-07-13T14:00:28Z</dcterms:modified>
</cp:coreProperties>
</file>