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59" r:id="rId4"/>
    <p:sldId id="289" r:id="rId5"/>
    <p:sldId id="290" r:id="rId6"/>
    <p:sldId id="291" r:id="rId7"/>
    <p:sldId id="260" r:id="rId8"/>
    <p:sldId id="293" r:id="rId9"/>
    <p:sldId id="292" r:id="rId10"/>
    <p:sldId id="261" r:id="rId11"/>
    <p:sldId id="294" r:id="rId12"/>
    <p:sldId id="296" r:id="rId13"/>
    <p:sldId id="295" r:id="rId14"/>
    <p:sldId id="297" r:id="rId15"/>
    <p:sldId id="298" r:id="rId16"/>
    <p:sldId id="299" r:id="rId17"/>
    <p:sldId id="300" r:id="rId18"/>
    <p:sldId id="301" r:id="rId19"/>
    <p:sldId id="302" r:id="rId20"/>
    <p:sldId id="303" r:id="rId21"/>
    <p:sldId id="305" r:id="rId22"/>
    <p:sldId id="304" r:id="rId23"/>
    <p:sldId id="306" r:id="rId24"/>
    <p:sldId id="307" r:id="rId25"/>
    <p:sldId id="309" r:id="rId26"/>
    <p:sldId id="308" r:id="rId27"/>
    <p:sldId id="311" r:id="rId28"/>
    <p:sldId id="310" r:id="rId29"/>
    <p:sldId id="312" r:id="rId30"/>
    <p:sldId id="313" r:id="rId31"/>
    <p:sldId id="314" r:id="rId32"/>
    <p:sldId id="315" r:id="rId33"/>
    <p:sldId id="319" r:id="rId34"/>
    <p:sldId id="316" r:id="rId35"/>
    <p:sldId id="317" r:id="rId36"/>
    <p:sldId id="26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15" autoAdjust="0"/>
    <p:restoredTop sz="94660"/>
  </p:normalViewPr>
  <p:slideViewPr>
    <p:cSldViewPr>
      <p:cViewPr varScale="1">
        <p:scale>
          <a:sx n="62" d="100"/>
          <a:sy n="62" d="100"/>
        </p:scale>
        <p:origin x="-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5957C-2B4E-4F4B-8F75-EDF5F6AE34F3}" type="datetimeFigureOut">
              <a:rPr lang="en-US" smtClean="0"/>
              <a:pPr/>
              <a:t>6/8/2008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D3BB2-16DC-41AE-BB09-80E0295CAC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preceptaustin.org/new_page_40.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receptaustin.org/new_page_40.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studylight.org/desk/?language=en&amp;query=1+KINGS+8&amp;section=0&amp;translation=nsn&amp;oq=2%20Samuel%207&amp;new=1&amp;nb=2sa&amp;ng=7&amp;ncc=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5F81E-E1D0-44CC-A529-00191DE99C3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5F81E-E1D0-44CC-A529-00191DE99C3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Paul says as those who have </a:t>
            </a:r>
            <a:r>
              <a:rPr lang="en-US" b="1" dirty="0" smtClean="0"/>
              <a:t>laid aside the old self </a:t>
            </a:r>
            <a:r>
              <a:rPr lang="en-US" dirty="0" smtClean="0"/>
              <a:t>husbands are commanded (imperative mood) to continually (present tense) not be bitter to their wives. </a:t>
            </a:r>
          </a:p>
          <a:p>
            <a:r>
              <a:rPr lang="en-US" dirty="0" smtClean="0"/>
              <a:t>This Greek verb construction (</a:t>
            </a:r>
            <a:r>
              <a:rPr lang="en-US" sz="1200" u="none" strike="noStrike" kern="1200" dirty="0" smtClean="0">
                <a:solidFill>
                  <a:schemeClr val="tx1"/>
                </a:solidFill>
                <a:latin typeface="+mn-lt"/>
                <a:ea typeface="+mn-ea"/>
                <a:cs typeface="+mn-cs"/>
                <a:hlinkClick r:id="rId3" tooltip="PRESENT = continuous, habitual IMPERATIVE = a command"/>
              </a:rPr>
              <a:t>present imperative</a:t>
            </a:r>
            <a:r>
              <a:rPr lang="en-US" dirty="0" smtClean="0"/>
              <a:t> with a negative particle) is a command to cease a practice which was already going on amongst the Colossian husbands. Paul says in essence “Stop being bitter”. “Do not have the habit of being bitter”.  Paul tells husbands not to call their wives “honey,” and then act like vinegar! Husbands must not display harshness of temper or resentment toward their wives. They are not to irritate or exasperate them, but rather to provide loving leadership in the home.</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Paul says as those who have </a:t>
            </a:r>
            <a:r>
              <a:rPr lang="en-US" b="1" dirty="0" smtClean="0"/>
              <a:t>laid aside the old self </a:t>
            </a:r>
            <a:r>
              <a:rPr lang="en-US" dirty="0" smtClean="0"/>
              <a:t>husbands are commanded (imperative mood) to continually (present tense) not be bitter to their wives. </a:t>
            </a:r>
          </a:p>
          <a:p>
            <a:r>
              <a:rPr lang="en-US" dirty="0" smtClean="0"/>
              <a:t>This Greek verb construction (</a:t>
            </a:r>
            <a:r>
              <a:rPr lang="en-US" sz="1200" u="none" strike="noStrike" kern="1200" dirty="0" smtClean="0">
                <a:solidFill>
                  <a:schemeClr val="tx1"/>
                </a:solidFill>
                <a:latin typeface="+mn-lt"/>
                <a:ea typeface="+mn-ea"/>
                <a:cs typeface="+mn-cs"/>
                <a:hlinkClick r:id="rId3" tooltip="PRESENT = continuous, habitual IMPERATIVE = a command"/>
              </a:rPr>
              <a:t>present imperative</a:t>
            </a:r>
            <a:r>
              <a:rPr lang="en-US" dirty="0" smtClean="0"/>
              <a:t> with a negative particle) is a command to cease a practice which was already going on amongst the Colossian husbands. Paul says in essence “Stop being bitter”. “Do not have the habit of being bitter”.  Paul tells husbands not to call their wives “honey,” and then act like vinegar! Husbands must not display harshness of temper or resentment toward their wives. They are not to irritate or exasperate them, but rather to provide loving leadership in the home.</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US" b="1" dirty="0" smtClean="0"/>
              <a:t>Overprotection</a:t>
            </a:r>
            <a:r>
              <a:rPr lang="en-US" dirty="0" smtClean="0"/>
              <a:t>--never allowing them any liberty, strict rules about everything. They do not trust their kids and the child despairs and can lead to rebellion. Parents must communicate that they trust. </a:t>
            </a:r>
          </a:p>
          <a:p>
            <a:r>
              <a:rPr lang="en-US" dirty="0" smtClean="0"/>
              <a:t>(2) </a:t>
            </a:r>
            <a:r>
              <a:rPr lang="en-US" b="1" dirty="0" smtClean="0"/>
              <a:t>By showing favoritism</a:t>
            </a:r>
            <a:r>
              <a:rPr lang="en-US" dirty="0" smtClean="0"/>
              <a:t>, often unwittingly. </a:t>
            </a:r>
          </a:p>
          <a:p>
            <a:r>
              <a:rPr lang="en-US" dirty="0" smtClean="0"/>
              <a:t>(3) </a:t>
            </a:r>
            <a:r>
              <a:rPr lang="en-US" b="1" dirty="0" smtClean="0"/>
              <a:t>By depreciating their worth</a:t>
            </a:r>
            <a:r>
              <a:rPr lang="en-US" dirty="0" smtClean="0"/>
              <a:t>. Many children are convinced that what they do and feel is not important. One way to decrease worth is by not LISTENING. These children may give up trying to communicate and become discouraged, shy, and withdrawn. </a:t>
            </a:r>
          </a:p>
          <a:p>
            <a:r>
              <a:rPr lang="en-US" dirty="0" smtClean="0"/>
              <a:t>(4) </a:t>
            </a:r>
            <a:r>
              <a:rPr lang="en-US" b="1" dirty="0" smtClean="0"/>
              <a:t>By setting unrealistic goals</a:t>
            </a:r>
            <a:r>
              <a:rPr lang="en-US" dirty="0" smtClean="0"/>
              <a:t>--by never rewarding them. Nothing is enough so they never get full approval. Are you trying to make them into a person they are NOT? Some kids become so frustrated that they commit suicide. </a:t>
            </a:r>
          </a:p>
          <a:p>
            <a:r>
              <a:rPr lang="en-US" dirty="0" smtClean="0"/>
              <a:t>(5) </a:t>
            </a:r>
            <a:r>
              <a:rPr lang="en-US" b="1" dirty="0" smtClean="0"/>
              <a:t>By failing to show affection</a:t>
            </a:r>
            <a:r>
              <a:rPr lang="en-US" dirty="0" smtClean="0"/>
              <a:t> (verbally &amp; physically). </a:t>
            </a:r>
          </a:p>
          <a:p>
            <a:r>
              <a:rPr lang="en-US" dirty="0" smtClean="0"/>
              <a:t>(6) By not providing for their legitimate needs. </a:t>
            </a:r>
          </a:p>
          <a:p>
            <a:r>
              <a:rPr lang="en-US" dirty="0" smtClean="0"/>
              <a:t>(7) </a:t>
            </a:r>
            <a:r>
              <a:rPr lang="en-US" b="1" dirty="0" smtClean="0"/>
              <a:t>By lack of standards</a:t>
            </a:r>
            <a:r>
              <a:rPr lang="en-US" dirty="0" smtClean="0"/>
              <a:t> (the opposite of overprotection). These children are left to their own. They cannot handle that freedom and begin to feel insecure &amp; unloved. </a:t>
            </a:r>
          </a:p>
          <a:p>
            <a:r>
              <a:rPr lang="en-US" dirty="0" smtClean="0"/>
              <a:t>(8) </a:t>
            </a:r>
            <a:r>
              <a:rPr lang="en-US" b="1" dirty="0" smtClean="0"/>
              <a:t>By destructive criticism</a:t>
            </a:r>
            <a:r>
              <a:rPr lang="en-US" dirty="0" smtClean="0"/>
              <a:t>. "A child learns what he lives. If he lives with criticism he does not learn responsibility. He learns to condemn himself and to find fault with others. He learns to doubt his own judgment, to disparage his own ability, and to distrust the intentions of others. And above all, he learns to live with continual expectation of impending doom." Parents should seek to create in the home a positive, constructive environment. </a:t>
            </a:r>
          </a:p>
          <a:p>
            <a:r>
              <a:rPr lang="en-US" dirty="0" smtClean="0"/>
              <a:t>(9) </a:t>
            </a:r>
            <a:r>
              <a:rPr lang="en-US" b="1" dirty="0" smtClean="0"/>
              <a:t>By neglect.</a:t>
            </a:r>
            <a:r>
              <a:rPr lang="en-US" dirty="0" smtClean="0"/>
              <a:t> David was indifferent to Absalom (and he failed to discipline </a:t>
            </a:r>
            <a:r>
              <a:rPr lang="en-US" dirty="0" err="1" smtClean="0"/>
              <a:t>Adonijah</a:t>
            </a:r>
            <a:r>
              <a:rPr lang="en-US" dirty="0" smtClean="0"/>
              <a:t> see </a:t>
            </a:r>
            <a:r>
              <a:rPr lang="en-US" sz="1200" u="none" strike="noStrike" kern="1200" dirty="0" smtClean="0">
                <a:solidFill>
                  <a:schemeClr val="tx1"/>
                </a:solidFill>
                <a:latin typeface="+mn-lt"/>
                <a:ea typeface="+mn-ea"/>
                <a:cs typeface="+mn-cs"/>
                <a:hlinkClick r:id="rId3" tooltip="6  And his father had never crossed him at any time by asking, &quot;Why have you done so?&quot; And he was also a very handsome man; and he was born after Absalom."/>
              </a:rPr>
              <a:t>1Ki 1:6</a:t>
            </a:r>
            <a:r>
              <a:rPr lang="en-US" dirty="0" smtClean="0"/>
              <a:t> who was put to death by his younger brother Solomon for probable treason). </a:t>
            </a:r>
          </a:p>
          <a:p>
            <a:r>
              <a:rPr lang="en-US" dirty="0" smtClean="0"/>
              <a:t>(10) </a:t>
            </a:r>
            <a:r>
              <a:rPr lang="en-US" b="1" dirty="0" smtClean="0"/>
              <a:t>By excessive discipline</a:t>
            </a:r>
            <a:r>
              <a:rPr lang="en-US" dirty="0" smtClean="0"/>
              <a:t>. Never discipline in anger.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5F81E-E1D0-44CC-A529-00191DE99C3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5F81E-E1D0-44CC-A529-00191DE99C3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5F81E-E1D0-44CC-A529-00191DE99C3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businessman asked his Bible study group, </a:t>
            </a:r>
          </a:p>
          <a:p>
            <a:r>
              <a:rPr lang="en-US" dirty="0" smtClean="0"/>
              <a:t>“How can you tell if you have a servant attitude?” </a:t>
            </a:r>
          </a:p>
          <a:p>
            <a:r>
              <a:rPr lang="en-US" dirty="0" smtClean="0"/>
              <a:t>The answer? </a:t>
            </a:r>
          </a:p>
          <a:p>
            <a:r>
              <a:rPr lang="en-US" dirty="0" smtClean="0"/>
              <a:t>“By the way you react when you are treated like one.” </a:t>
            </a:r>
          </a:p>
          <a:p>
            <a:endParaRPr lang="en-US" dirty="0"/>
          </a:p>
        </p:txBody>
      </p:sp>
      <p:sp>
        <p:nvSpPr>
          <p:cNvPr id="4" name="Slide Number Placeholder 3"/>
          <p:cNvSpPr>
            <a:spLocks noGrp="1"/>
          </p:cNvSpPr>
          <p:nvPr>
            <p:ph type="sldNum" sz="quarter" idx="10"/>
          </p:nvPr>
        </p:nvSpPr>
        <p:spPr/>
        <p:txBody>
          <a:bodyPr/>
          <a:lstStyle/>
          <a:p>
            <a:fld id="{2645F81E-E1D0-44CC-A529-00191DE99C3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5F81E-E1D0-44CC-A529-00191DE99C3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5F81E-E1D0-44CC-A529-00191DE99C3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5F81E-E1D0-44CC-A529-00191DE99C3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A74B6C-B2DC-449B-AADC-0FEEA83037E6}"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5F81E-E1D0-44CC-A529-00191DE99C3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5F81E-E1D0-44CC-A529-00191DE99C3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5F81E-E1D0-44CC-A529-00191DE99C3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5F81E-E1D0-44CC-A529-00191DE99C3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5F81E-E1D0-44CC-A529-00191DE99C3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5F81E-E1D0-44CC-A529-00191DE99C3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Don McClain</a:t>
            </a:r>
            <a:endParaRPr lang="en-US"/>
          </a:p>
        </p:txBody>
      </p:sp>
      <p:sp>
        <p:nvSpPr>
          <p:cNvPr id="17" name="Footer Placeholder 16"/>
          <p:cNvSpPr>
            <a:spLocks noGrp="1"/>
          </p:cNvSpPr>
          <p:nvPr>
            <p:ph type="ftr" sz="quarter" idx="11"/>
          </p:nvPr>
        </p:nvSpPr>
        <p:spPr/>
        <p:txBody>
          <a:bodyPr/>
          <a:lstStyle/>
          <a:p>
            <a:r>
              <a:rPr lang="en-US" smtClean="0"/>
              <a:t>W. 65th St church of Christ / June 8, 2008</a:t>
            </a:r>
            <a:endParaRPr lang="en-US"/>
          </a:p>
        </p:txBody>
      </p:sp>
      <p:sp>
        <p:nvSpPr>
          <p:cNvPr id="29" name="Slide Number Placeholder 28"/>
          <p:cNvSpPr>
            <a:spLocks noGrp="1"/>
          </p:cNvSpPr>
          <p:nvPr>
            <p:ph type="sldNum" sz="quarter" idx="12"/>
          </p:nvPr>
        </p:nvSpPr>
        <p:spPr/>
        <p:txBody>
          <a:bodyPr/>
          <a:lstStyle/>
          <a:p>
            <a:fld id="{562E9801-EDDB-42CE-9408-662D56BE20D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June 8, 2008</a:t>
            </a:r>
            <a:endParaRPr lang="en-US"/>
          </a:p>
        </p:txBody>
      </p:sp>
      <p:sp>
        <p:nvSpPr>
          <p:cNvPr id="6" name="Slide Number Placeholder 5"/>
          <p:cNvSpPr>
            <a:spLocks noGrp="1"/>
          </p:cNvSpPr>
          <p:nvPr>
            <p:ph type="sldNum" sz="quarter" idx="12"/>
          </p:nvPr>
        </p:nvSpPr>
        <p:spPr/>
        <p:txBody>
          <a:bodyPr/>
          <a:lstStyle/>
          <a:p>
            <a:fld id="{562E9801-EDDB-42CE-9408-662D56BE20D5}"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June 8, 2008</a:t>
            </a:r>
            <a:endParaRPr lang="en-US"/>
          </a:p>
        </p:txBody>
      </p:sp>
      <p:sp>
        <p:nvSpPr>
          <p:cNvPr id="6" name="Slide Number Placeholder 5"/>
          <p:cNvSpPr>
            <a:spLocks noGrp="1"/>
          </p:cNvSpPr>
          <p:nvPr>
            <p:ph type="sldNum" sz="quarter" idx="12"/>
          </p:nvPr>
        </p:nvSpPr>
        <p:spPr/>
        <p:txBody>
          <a:bodyPr/>
          <a:lstStyle/>
          <a:p>
            <a:fld id="{562E9801-EDDB-42CE-9408-662D56BE20D5}"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June 8, 2008</a:t>
            </a:r>
            <a:endParaRPr lang="en-US" dirty="0"/>
          </a:p>
        </p:txBody>
      </p:sp>
      <p:sp>
        <p:nvSpPr>
          <p:cNvPr id="6" name="Slide Number Placeholder 5"/>
          <p:cNvSpPr>
            <a:spLocks noGrp="1"/>
          </p:cNvSpPr>
          <p:nvPr>
            <p:ph type="sldNum" sz="quarter" idx="12"/>
          </p:nvPr>
        </p:nvSpPr>
        <p:spPr/>
        <p:txBody>
          <a:bodyPr/>
          <a:lstStyle/>
          <a:p>
            <a:fld id="{562E9801-EDDB-42CE-9408-662D56BE20D5}"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June 8, 2008</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62E9801-EDDB-42CE-9408-662D56BE20D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June 8, 2008</a:t>
            </a:r>
            <a:endParaRPr lang="en-US"/>
          </a:p>
        </p:txBody>
      </p:sp>
      <p:sp>
        <p:nvSpPr>
          <p:cNvPr id="7" name="Slide Number Placeholder 6"/>
          <p:cNvSpPr>
            <a:spLocks noGrp="1"/>
          </p:cNvSpPr>
          <p:nvPr>
            <p:ph type="sldNum" sz="quarter" idx="12"/>
          </p:nvPr>
        </p:nvSpPr>
        <p:spPr/>
        <p:txBody>
          <a:bodyPr/>
          <a:lstStyle/>
          <a:p>
            <a:fld id="{562E9801-EDDB-42CE-9408-662D56BE20D5}"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Footer Placeholder 7"/>
          <p:cNvSpPr>
            <a:spLocks noGrp="1"/>
          </p:cNvSpPr>
          <p:nvPr>
            <p:ph type="ftr" sz="quarter" idx="11"/>
          </p:nvPr>
        </p:nvSpPr>
        <p:spPr/>
        <p:txBody>
          <a:bodyPr/>
          <a:lstStyle/>
          <a:p>
            <a:r>
              <a:rPr lang="en-US" smtClean="0"/>
              <a:t>W. 65th St church of Christ / June 8, 2008</a:t>
            </a:r>
            <a:endParaRPr lang="en-US"/>
          </a:p>
        </p:txBody>
      </p:sp>
      <p:sp>
        <p:nvSpPr>
          <p:cNvPr id="9" name="Slide Number Placeholder 8"/>
          <p:cNvSpPr>
            <a:spLocks noGrp="1"/>
          </p:cNvSpPr>
          <p:nvPr>
            <p:ph type="sldNum" sz="quarter" idx="12"/>
          </p:nvPr>
        </p:nvSpPr>
        <p:spPr/>
        <p:txBody>
          <a:bodyPr/>
          <a:lstStyle/>
          <a:p>
            <a:fld id="{562E9801-EDDB-42CE-9408-662D56BE20D5}"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Footer Placeholder 3"/>
          <p:cNvSpPr>
            <a:spLocks noGrp="1"/>
          </p:cNvSpPr>
          <p:nvPr>
            <p:ph type="ftr" sz="quarter" idx="11"/>
          </p:nvPr>
        </p:nvSpPr>
        <p:spPr/>
        <p:txBody>
          <a:bodyPr/>
          <a:lstStyle/>
          <a:p>
            <a:r>
              <a:rPr lang="en-US" smtClean="0"/>
              <a:t>W. 65th St church of Christ / June 8, 2008</a:t>
            </a:r>
            <a:endParaRPr lang="en-US"/>
          </a:p>
        </p:txBody>
      </p:sp>
      <p:sp>
        <p:nvSpPr>
          <p:cNvPr id="5" name="Slide Number Placeholder 4"/>
          <p:cNvSpPr>
            <a:spLocks noGrp="1"/>
          </p:cNvSpPr>
          <p:nvPr>
            <p:ph type="sldNum" sz="quarter" idx="12"/>
          </p:nvPr>
        </p:nvSpPr>
        <p:spPr/>
        <p:txBody>
          <a:bodyPr/>
          <a:lstStyle/>
          <a:p>
            <a:fld id="{562E9801-EDDB-42CE-9408-662D56BE20D5}"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Don McClain</a:t>
            </a:r>
            <a:endParaRPr lang="en-US"/>
          </a:p>
        </p:txBody>
      </p:sp>
      <p:sp>
        <p:nvSpPr>
          <p:cNvPr id="3" name="Footer Placeholder 2"/>
          <p:cNvSpPr>
            <a:spLocks noGrp="1"/>
          </p:cNvSpPr>
          <p:nvPr>
            <p:ph type="ftr" sz="quarter" idx="11"/>
          </p:nvPr>
        </p:nvSpPr>
        <p:spPr/>
        <p:txBody>
          <a:bodyPr/>
          <a:lstStyle/>
          <a:p>
            <a:r>
              <a:rPr lang="en-US" smtClean="0"/>
              <a:t>W. 65th St church of Christ / June 8, 2008</a:t>
            </a:r>
            <a:endParaRPr lang="en-US"/>
          </a:p>
        </p:txBody>
      </p:sp>
      <p:sp>
        <p:nvSpPr>
          <p:cNvPr id="4" name="Slide Number Placeholder 3"/>
          <p:cNvSpPr>
            <a:spLocks noGrp="1"/>
          </p:cNvSpPr>
          <p:nvPr>
            <p:ph type="sldNum" sz="quarter" idx="12"/>
          </p:nvPr>
        </p:nvSpPr>
        <p:spPr/>
        <p:txBody>
          <a:bodyPr/>
          <a:lstStyle/>
          <a:p>
            <a:fld id="{562E9801-EDDB-42CE-9408-662D56BE20D5}"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June 8, 2008</a:t>
            </a:r>
            <a:endParaRPr lang="en-US"/>
          </a:p>
        </p:txBody>
      </p:sp>
      <p:sp>
        <p:nvSpPr>
          <p:cNvPr id="7" name="Slide Number Placeholder 6"/>
          <p:cNvSpPr>
            <a:spLocks noGrp="1"/>
          </p:cNvSpPr>
          <p:nvPr>
            <p:ph type="sldNum" sz="quarter" idx="12"/>
          </p:nvPr>
        </p:nvSpPr>
        <p:spPr/>
        <p:txBody>
          <a:bodyPr/>
          <a:lstStyle/>
          <a:p>
            <a:fld id="{562E9801-EDDB-42CE-9408-662D56BE20D5}"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June 8, 2008</a:t>
            </a:r>
            <a:endParaRPr lang="en-US"/>
          </a:p>
        </p:txBody>
      </p:sp>
      <p:sp>
        <p:nvSpPr>
          <p:cNvPr id="7" name="Slide Number Placeholder 6"/>
          <p:cNvSpPr>
            <a:spLocks noGrp="1"/>
          </p:cNvSpPr>
          <p:nvPr>
            <p:ph type="sldNum" sz="quarter" idx="12"/>
          </p:nvPr>
        </p:nvSpPr>
        <p:spPr/>
        <p:txBody>
          <a:bodyPr/>
          <a:lstStyle/>
          <a:p>
            <a:fld id="{562E9801-EDDB-42CE-9408-662D56BE20D5}"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0" y="6553200"/>
            <a:ext cx="2743200" cy="304800"/>
          </a:xfrm>
          <a:prstGeom prst="rect">
            <a:avLst/>
          </a:prstGeom>
        </p:spPr>
        <p:txBody>
          <a:bodyPr vert="horz" anchor="b"/>
          <a:lstStyle>
            <a:lvl1pPr algn="l" eaLnBrk="1" latinLnBrk="0" hangingPunct="1">
              <a:defRPr kumimoji="0" sz="1200" b="0" cap="none" spc="0">
                <a:ln w="18415" cmpd="sng">
                  <a:noFill/>
                  <a:prstDash val="solid"/>
                </a:ln>
                <a:solidFill>
                  <a:srgbClr val="FFFFFF"/>
                </a:solidFill>
                <a:effectLst>
                  <a:outerShdw blurRad="63500" dir="3600000" algn="tl" rotWithShape="0">
                    <a:srgbClr val="000000">
                      <a:alpha val="70000"/>
                    </a:srgbClr>
                  </a:outerShdw>
                </a:effectLst>
              </a:defRPr>
            </a:lvl1pPr>
          </a:lstStyle>
          <a:p>
            <a:r>
              <a:rPr lang="en-US" smtClean="0"/>
              <a:t>Don McClain</a:t>
            </a:r>
            <a:endParaRPr lang="en-US"/>
          </a:p>
        </p:txBody>
      </p:sp>
      <p:sp>
        <p:nvSpPr>
          <p:cNvPr id="3" name="Footer Placeholder 2"/>
          <p:cNvSpPr>
            <a:spLocks noGrp="1"/>
          </p:cNvSpPr>
          <p:nvPr>
            <p:ph type="ftr" sz="quarter" idx="3"/>
          </p:nvPr>
        </p:nvSpPr>
        <p:spPr>
          <a:xfrm>
            <a:off x="4191000" y="6553200"/>
            <a:ext cx="4953000" cy="304800"/>
          </a:xfrm>
          <a:prstGeom prst="rect">
            <a:avLst/>
          </a:prstGeom>
        </p:spPr>
        <p:txBody>
          <a:bodyPr vert="horz" anchor="b"/>
          <a:lstStyle>
            <a:lvl1pPr algn="r" eaLnBrk="1" latinLnBrk="0" hangingPunct="1">
              <a:defRPr kumimoji="0" sz="1200" b="0" cap="none" spc="0">
                <a:ln w="18415" cmpd="sng">
                  <a:noFill/>
                  <a:prstDash val="solid"/>
                </a:ln>
                <a:solidFill>
                  <a:srgbClr val="FFFFFF"/>
                </a:solidFill>
                <a:effectLst>
                  <a:outerShdw blurRad="63500" dir="3600000" algn="tl" rotWithShape="0">
                    <a:srgbClr val="000000">
                      <a:alpha val="70000"/>
                    </a:srgbClr>
                  </a:outerShdw>
                </a:effectLst>
              </a:defRPr>
            </a:lvl1pPr>
          </a:lstStyle>
          <a:p>
            <a:r>
              <a:rPr lang="en-US" smtClean="0"/>
              <a:t>W. 65th St church of Christ / June 8, 2008</a:t>
            </a:r>
            <a:endParaRPr lang="en-US" dirty="0"/>
          </a:p>
        </p:txBody>
      </p:sp>
      <p:sp>
        <p:nvSpPr>
          <p:cNvPr id="23" name="Slide Number Placeholder 22"/>
          <p:cNvSpPr>
            <a:spLocks noGrp="1"/>
          </p:cNvSpPr>
          <p:nvPr>
            <p:ph type="sldNum" sz="quarter" idx="4"/>
          </p:nvPr>
        </p:nvSpPr>
        <p:spPr>
          <a:xfrm>
            <a:off x="8382000" y="0"/>
            <a:ext cx="762000" cy="365125"/>
          </a:xfrm>
          <a:prstGeom prst="rect">
            <a:avLst/>
          </a:prstGeom>
        </p:spPr>
        <p:txBody>
          <a:bodyPr vert="horz" lIns="0" rIns="0" anchor="b"/>
          <a:lstStyle>
            <a:lvl1pPr algn="r" eaLnBrk="1" latinLnBrk="0" hangingPunct="1">
              <a:defRPr kumimoji="0" sz="1200" b="0" cap="none" spc="0">
                <a:ln w="18415" cmpd="sng">
                  <a:noFill/>
                  <a:prstDash val="solid"/>
                </a:ln>
                <a:solidFill>
                  <a:srgbClr val="FFFFFF"/>
                </a:solidFill>
                <a:effectLst>
                  <a:outerShdw blurRad="63500" dir="3600000" algn="tl" rotWithShape="0">
                    <a:srgbClr val="000000">
                      <a:alpha val="70000"/>
                    </a:srgbClr>
                  </a:outerShdw>
                </a:effectLst>
              </a:defRPr>
            </a:lvl1pPr>
          </a:lstStyle>
          <a:p>
            <a:fld id="{562E9801-EDDB-42CE-9408-662D56BE20D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4" name="TextBox 3"/>
          <p:cNvSpPr txBox="1"/>
          <p:nvPr/>
        </p:nvSpPr>
        <p:spPr>
          <a:xfrm>
            <a:off x="3581400" y="0"/>
            <a:ext cx="5562600" cy="5632311"/>
          </a:xfrm>
          <a:prstGeom prst="rect">
            <a:avLst/>
          </a:prstGeom>
          <a:noFill/>
        </p:spPr>
        <p:txBody>
          <a:bodyPr wrap="square" rtlCol="0">
            <a:spAutoFit/>
          </a:bodyPr>
          <a:lstStyle/>
          <a:p>
            <a:pPr algn="ctr"/>
            <a:r>
              <a:rPr lang="en-US" sz="7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
        <p:nvSpPr>
          <p:cNvPr id="5" name="TextBox 4"/>
          <p:cNvSpPr txBox="1"/>
          <p:nvPr/>
        </p:nvSpPr>
        <p:spPr>
          <a:xfrm>
            <a:off x="4038600" y="5722203"/>
            <a:ext cx="5020926" cy="830997"/>
          </a:xfrm>
          <a:prstGeom prst="rect">
            <a:avLst/>
          </a:prstGeom>
          <a:noFill/>
        </p:spPr>
        <p:txBody>
          <a:bodyPr wrap="none" rtlCol="0">
            <a:spAutoFit/>
          </a:bodyPr>
          <a:lstStyle/>
          <a:p>
            <a:r>
              <a:rPr lang="en-US" sz="4800" i="1" dirty="0" smtClean="0">
                <a:ln w="18415" cmpd="sng">
                  <a:noFill/>
                  <a:prstDash val="solid"/>
                </a:ln>
                <a:solidFill>
                  <a:srgbClr val="FFFFFF"/>
                </a:solidFill>
                <a:effectLst>
                  <a:glow rad="63500">
                    <a:schemeClr val="accent5">
                      <a:satMod val="175000"/>
                      <a:alpha val="40000"/>
                    </a:schemeClr>
                  </a:glow>
                  <a:outerShdw blurRad="60007" dist="310007" dir="7680000" sy="30000" kx="1300200" algn="ctr" rotWithShape="0">
                    <a:prstClr val="black">
                      <a:alpha val="32000"/>
                    </a:prstClr>
                  </a:outerShdw>
                </a:effectLst>
              </a:rPr>
              <a:t>Colossians 3:18-4:6</a:t>
            </a:r>
            <a:endParaRPr lang="en-US" sz="4800" i="1" dirty="0">
              <a:ln w="18415" cmpd="sng">
                <a:noFill/>
                <a:prstDash val="solid"/>
              </a:ln>
              <a:solidFill>
                <a:srgbClr val="FFFFFF"/>
              </a:solidFill>
              <a:effectLst>
                <a:glow rad="63500">
                  <a:schemeClr val="accent5">
                    <a:satMod val="175000"/>
                    <a:alpha val="40000"/>
                  </a:schemeClr>
                </a:glow>
                <a:outerShdw blurRad="60007" dist="310007" dir="7680000" sy="30000" kx="1300200" algn="ctr" rotWithShape="0">
                  <a:prstClr val="black">
                    <a:alpha val="32000"/>
                  </a:prstClr>
                </a:outerShdw>
              </a:effectLst>
            </a:endParaRPr>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562E9801-EDDB-42CE-9408-662D56BE20D5}"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W. 65th St church of Christ / June 8, 2008</a:t>
            </a:r>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816703"/>
          </a:xfrm>
          <a:prstGeom prst="rect">
            <a:avLst/>
          </a:prstGeom>
          <a:noFill/>
        </p:spPr>
        <p:txBody>
          <a:bodyPr wrap="square" rtlCol="0">
            <a:spAutoFit/>
          </a:bodyPr>
          <a:lstStyle/>
          <a:p>
            <a:pPr lvl="0" algn="ctr">
              <a:spcBef>
                <a:spcPts val="600"/>
              </a:spcBef>
              <a:buClr>
                <a:srgbClr val="B13F9A"/>
              </a:buClr>
            </a:pPr>
            <a:r>
              <a:rPr lang="en-US" sz="28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Be Subject (</a:t>
            </a:r>
            <a:r>
              <a:rPr lang="en-US" sz="28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hupotasso</a:t>
            </a:r>
            <a:r>
              <a:rPr lang="en-US" sz="28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 – </a:t>
            </a:r>
          </a:p>
          <a:p>
            <a:pPr marL="457200" lvl="0" indent="-457200">
              <a:spcBef>
                <a:spcPts val="600"/>
              </a:spcBef>
              <a:buClr>
                <a:srgbClr val="B13F9A"/>
              </a:buClr>
              <a:buFont typeface="Wingdings 2" pitchFamily="18" charset="2"/>
              <a:buChar char="ö"/>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 military term describing lining up of soldiers under the commanding officer.  </a:t>
            </a:r>
          </a:p>
          <a:p>
            <a:pPr marL="457200" lvl="0" indent="-457200">
              <a:spcBef>
                <a:spcPts val="600"/>
              </a:spcBef>
              <a:buClr>
                <a:srgbClr val="B13F9A"/>
              </a:buClr>
              <a:buFont typeface="Wingdings 2" pitchFamily="18" charset="2"/>
              <a:buChar char="ö"/>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The fact that one soldier is a private and another is a general does not mean that one man is necessarily better than the other. It only means that they have different ranks.</a:t>
            </a:r>
          </a:p>
          <a:p>
            <a:pPr marL="457200" lvl="0" indent="-457200">
              <a:spcBef>
                <a:spcPts val="600"/>
              </a:spcBef>
              <a:buClr>
                <a:srgbClr val="B13F9A"/>
              </a:buClr>
              <a:buFont typeface="Wingdings 2" pitchFamily="18" charset="2"/>
              <a:buChar char="ö"/>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The submission is more to the position than to the person. </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10</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a:p>
        </p:txBody>
      </p:sp>
      <p:sp>
        <p:nvSpPr>
          <p:cNvPr id="16" name="Rectangle 15"/>
          <p:cNvSpPr/>
          <p:nvPr/>
        </p:nvSpPr>
        <p:spPr>
          <a:xfrm>
            <a:off x="152400" y="3418344"/>
            <a:ext cx="3581400" cy="2677656"/>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3:18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18</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Wives, submit to your own husbands, as is fitting in the Lord.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816703"/>
          </a:xfrm>
          <a:prstGeom prst="rect">
            <a:avLst/>
          </a:prstGeom>
          <a:noFill/>
        </p:spPr>
        <p:txBody>
          <a:bodyPr wrap="square" rtlCol="0">
            <a:spAutoFit/>
          </a:bodyPr>
          <a:lstStyle/>
          <a:p>
            <a:pPr lvl="0" algn="ctr">
              <a:spcBef>
                <a:spcPts val="600"/>
              </a:spcBef>
              <a:buClr>
                <a:srgbClr val="B13F9A"/>
              </a:buClr>
            </a:pPr>
            <a:r>
              <a:rPr lang="en-US" sz="28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Be Subject (</a:t>
            </a:r>
            <a:r>
              <a:rPr lang="en-US" sz="28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hupotasso</a:t>
            </a:r>
            <a:r>
              <a:rPr lang="en-US" sz="28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 – </a:t>
            </a:r>
          </a:p>
          <a:p>
            <a:pPr marL="457200" lvl="0" indent="-457200">
              <a:spcBef>
                <a:spcPts val="600"/>
              </a:spcBef>
              <a:buClr>
                <a:srgbClr val="B13F9A"/>
              </a:buClr>
              <a:buFont typeface="Wingdings 2" pitchFamily="18" charset="2"/>
              <a:buChar char="ö"/>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“Not worse in quality but lower in position” </a:t>
            </a:r>
            <a:r>
              <a:rPr lang="en-US" sz="2400" b="1"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(Beet)</a:t>
            </a:r>
          </a:p>
          <a:p>
            <a:pPr marL="457200" lvl="0" indent="-457200">
              <a:spcBef>
                <a:spcPts val="600"/>
              </a:spcBef>
              <a:buClr>
                <a:srgbClr val="B13F9A"/>
              </a:buClr>
              <a:buFont typeface="Wingdings 2" pitchFamily="18" charset="2"/>
              <a:buChar char="ö"/>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One must not think of a wife's being subject as synonymous with “slavery” or “subjugation.”  </a:t>
            </a:r>
          </a:p>
          <a:p>
            <a:pPr marL="457200" lvl="0" indent="-457200">
              <a:spcBef>
                <a:spcPts val="600"/>
              </a:spcBef>
              <a:buClr>
                <a:srgbClr val="B13F9A"/>
              </a:buClr>
              <a:buFont typeface="Wingdings 2" pitchFamily="18" charset="2"/>
              <a:buChar char="ö"/>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The wife is not to dominate or to lead, but to follow her husband's leadership as long as it does not compromise her loyalty to Christ.</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11</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2677656"/>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3:18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18</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Wives, submit to your own husbands, as is fitting in the Lord.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601260"/>
          </a:xfrm>
          <a:prstGeom prst="rect">
            <a:avLst/>
          </a:prstGeom>
          <a:noFill/>
        </p:spPr>
        <p:txBody>
          <a:bodyPr wrap="square" rtlCol="0">
            <a:spAutoFit/>
          </a:bodyPr>
          <a:lstStyle/>
          <a:p>
            <a:pPr lvl="0" algn="ctr">
              <a:spcBef>
                <a:spcPts val="600"/>
              </a:spcBef>
              <a:buClr>
                <a:srgbClr val="B13F9A"/>
              </a:buClr>
            </a:pPr>
            <a:r>
              <a:rPr lang="en-US" sz="28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Be Subject (</a:t>
            </a:r>
            <a:r>
              <a:rPr lang="en-US" sz="28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hupotasso</a:t>
            </a:r>
            <a:r>
              <a:rPr lang="en-US" sz="28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 – </a:t>
            </a:r>
          </a:p>
          <a:p>
            <a:pPr marL="457200" lvl="0" indent="-457200">
              <a:spcBef>
                <a:spcPts val="600"/>
              </a:spcBef>
              <a:buClr>
                <a:srgbClr val="B13F9A"/>
              </a:buClr>
              <a:buFont typeface="Wingdings 2" pitchFamily="18" charset="2"/>
              <a:buChar char="ö"/>
            </a:pPr>
            <a:r>
              <a:rPr lang="en-US" sz="25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Present tense - </a:t>
            </a:r>
            <a:r>
              <a:rPr lang="en-US" sz="25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indicating this is to be a wife's lifestyle. </a:t>
            </a:r>
          </a:p>
          <a:p>
            <a:pPr marL="457200" lvl="0" indent="-457200">
              <a:spcBef>
                <a:spcPts val="600"/>
              </a:spcBef>
              <a:buClr>
                <a:srgbClr val="B13F9A"/>
              </a:buClr>
              <a:buFont typeface="Wingdings 2" pitchFamily="18" charset="2"/>
              <a:buChar char="ö"/>
            </a:pPr>
            <a:r>
              <a:rPr lang="en-US" sz="25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Imperative mood </a:t>
            </a:r>
            <a:r>
              <a:rPr lang="en-US" sz="25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 command. </a:t>
            </a:r>
          </a:p>
          <a:p>
            <a:pPr marL="457200" lvl="0" indent="-457200">
              <a:spcBef>
                <a:spcPts val="600"/>
              </a:spcBef>
              <a:buClr>
                <a:srgbClr val="B13F9A"/>
              </a:buClr>
              <a:buFont typeface="Wingdings 2" pitchFamily="18" charset="2"/>
              <a:buChar char="ö"/>
            </a:pPr>
            <a:r>
              <a:rPr lang="en-US" sz="25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Passive or  middle voice </a:t>
            </a:r>
            <a:r>
              <a:rPr lang="en-US" sz="25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conveys the idea of the wife choosing to put herself under her husband, not by compulsion, but with a willing spirit.  - It cannot be forced upon her against her will.</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12</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2677656"/>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3:18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18</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Wives, submit to your own husbands, as is fitting in the Lord.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478149"/>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As Is Fitting (</a:t>
            </a:r>
            <a:r>
              <a:rPr lang="en-US" sz="32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aneko</a:t>
            </a: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 – </a:t>
            </a:r>
          </a:p>
          <a:p>
            <a:pPr marL="457200" lvl="0" indent="-457200">
              <a:spcBef>
                <a:spcPts val="600"/>
              </a:spcBef>
              <a:buClr>
                <a:srgbClr val="B13F9A"/>
              </a:buClr>
              <a:buFont typeface="Wingdings 2" pitchFamily="18" charset="2"/>
              <a:buChar char="ö"/>
            </a:pPr>
            <a:r>
              <a:rPr lang="en-US" sz="27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Something is right to do </a:t>
            </a:r>
            <a:r>
              <a:rPr lang="en-US" sz="27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what is proper or one's duty.</a:t>
            </a:r>
          </a:p>
          <a:p>
            <a:pPr marL="457200" indent="-457200">
              <a:spcBef>
                <a:spcPts val="600"/>
              </a:spcBef>
              <a:buClr>
                <a:srgbClr val="B13F9A"/>
              </a:buClr>
              <a:buFont typeface="Wingdings 2" pitchFamily="18" charset="2"/>
              <a:buChar char="ö"/>
            </a:pPr>
            <a:r>
              <a:rPr lang="en-US" sz="27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“In the Lord”  modifies fitting </a:t>
            </a:r>
            <a:r>
              <a:rPr lang="en-US" sz="27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She is in Christ – thus under His headship – It is proper and her duty to obey the Scriptures when they command the wife to be in subjection to her husband.</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13</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2677656"/>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3:18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18</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Wives, submit to your own husbands, as is fitting in the Lord.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585871"/>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Love (verb) - (</a:t>
            </a:r>
            <a:r>
              <a:rPr lang="en-US" sz="32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agapao</a:t>
            </a: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 </a:t>
            </a:r>
          </a:p>
          <a:p>
            <a:pPr marL="457200" indent="-457200">
              <a:spcBef>
                <a:spcPts val="600"/>
              </a:spcBef>
              <a:buClr>
                <a:srgbClr val="B13F9A"/>
              </a:buClr>
              <a:buFont typeface="Wingdings 2" pitchFamily="18" charset="2"/>
              <a:buChar char="ö"/>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Love your wives (</a:t>
            </a:r>
            <a:r>
              <a:rPr lang="en-US" sz="24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agapāte</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 </a:t>
            </a:r>
            <a:r>
              <a:rPr lang="en-US" sz="24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tas</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 </a:t>
            </a:r>
            <a:r>
              <a:rPr lang="en-US" sz="24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gunaikas</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 </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Present active imperative,—Word Pictures in the New Testament</a:t>
            </a:r>
          </a:p>
          <a:p>
            <a:pPr marL="914400" lvl="1" indent="-457200">
              <a:spcBef>
                <a:spcPts val="600"/>
              </a:spcBef>
              <a:buClr>
                <a:schemeClr val="tx2">
                  <a:lumMod val="50000"/>
                </a:schemeClr>
              </a:buClr>
              <a:buFont typeface="Wingdings 2" pitchFamily="18" charset="2"/>
              <a:buChar char="±"/>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Present -</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t>
            </a:r>
            <a:r>
              <a:rPr lang="en-US" sz="2400" b="1"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continuous, to be our habit</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p>
          <a:p>
            <a:pPr marL="914400" lvl="1" indent="-457200">
              <a:spcBef>
                <a:spcPts val="600"/>
              </a:spcBef>
              <a:buClr>
                <a:schemeClr val="tx2">
                  <a:lumMod val="50000"/>
                </a:schemeClr>
              </a:buClr>
              <a:buFont typeface="Wingdings 2" pitchFamily="18" charset="2"/>
              <a:buChar char="±"/>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Active</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400" b="1"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involves volitional choice</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p>
          <a:p>
            <a:pPr marL="914400" lvl="1" indent="-457200">
              <a:spcBef>
                <a:spcPts val="600"/>
              </a:spcBef>
              <a:buClr>
                <a:schemeClr val="tx2">
                  <a:lumMod val="50000"/>
                </a:schemeClr>
              </a:buClr>
              <a:buFont typeface="Wingdings 2" pitchFamily="18" charset="2"/>
              <a:buChar char="±"/>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Imperative</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400" b="1"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 command which must be obeyed</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14</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2677656"/>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3:19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19</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Husbands, love your wives and do not be bitter toward them.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801314"/>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Love (verb) - (</a:t>
            </a:r>
            <a:r>
              <a:rPr lang="en-US" sz="32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agapao</a:t>
            </a: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 </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“To take pleasure in the thing, prize it above other things, be unwilling to abandon it or do without it”—</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Thayer's Greek-English Lexicon</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"Love can be known only from the actions it prompts. God's love is seen in the gift of His Son, 1 John 4:9, 10. . . .” </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—Vine's Expository Dictionary of Old and New Testament Words</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15</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2677656"/>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3:19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19</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Husbands, love your wives and do not be bitter toward them.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p:cTn id="7"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724370"/>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Love (verb) - (</a:t>
            </a:r>
            <a:r>
              <a:rPr lang="en-US" sz="32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agapao</a:t>
            </a: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 </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“This is not the love of complacency, or affection, that is, it was not drawn out by any </a:t>
            </a:r>
            <a:r>
              <a:rPr lang="en-US" sz="2400"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excellency</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in its objects, Rom. 5:8. It was an exercise of the Divine will in deliberate choice, made without assignable cause save that which lies in the nature of God Himself”—</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Vine's Expository Dictionary of Old and New Testament Words</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16</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2677656"/>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3:19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19</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Husbands, love your wives and do not be bitter toward them.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955203"/>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Love (verb) - (</a:t>
            </a:r>
            <a:r>
              <a:rPr lang="en-US" sz="32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agapao</a:t>
            </a: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 </a:t>
            </a:r>
          </a:p>
          <a:p>
            <a:pPr marL="457200" indent="-457200">
              <a:spcBef>
                <a:spcPts val="600"/>
              </a:spcBef>
              <a:buClr>
                <a:srgbClr val="B13F9A"/>
              </a:buClr>
              <a:buFont typeface="Wingdings 2" pitchFamily="18" charset="2"/>
              <a:buChar char="ö"/>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 willing love, not the love of passion or emotion, but the love of choice—a covenant kind of love. </a:t>
            </a:r>
          </a:p>
          <a:p>
            <a:pPr marL="457200" indent="-457200">
              <a:spcBef>
                <a:spcPts val="600"/>
              </a:spcBef>
              <a:buClr>
                <a:srgbClr val="B13F9A"/>
              </a:buClr>
              <a:buFont typeface="Wingdings 2" pitchFamily="18" charset="2"/>
              <a:buChar char="ö"/>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This love is beautifully expressed in Ephesians 5:25-33</a:t>
            </a:r>
          </a:p>
          <a:p>
            <a:pPr marL="457200" indent="-457200">
              <a:spcBef>
                <a:spcPts val="600"/>
              </a:spcBef>
              <a:buClr>
                <a:srgbClr val="B13F9A"/>
              </a:buClr>
              <a:buFont typeface="Wingdings 2" pitchFamily="18" charset="2"/>
              <a:buChar char="ö"/>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The godly husband loves his wife like Christ loves the church.  (</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Spends time, Listens, Gives of Himself, Intercedes in prayer – cf. 1 Peter 3:7</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17</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2677656"/>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3:19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19</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Husbands, love your wives and do not be bitter toward them.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p:cTn id="7"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1">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 calcmode="lin" valueType="num">
                                      <p:cBhvr>
                                        <p:cTn id="14"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739759"/>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Bitter - </a:t>
            </a:r>
            <a:r>
              <a:rPr lang="en-US" sz="32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ικραίνω</a:t>
            </a: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 </a:t>
            </a:r>
            <a:r>
              <a:rPr lang="en-US" sz="32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pikrainō</a:t>
            </a:r>
            <a:endPar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endParaRP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Properly,</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“to make bitter”: . . . Rev 8:11;</a:t>
            </a:r>
            <a:r>
              <a:rPr lang="el-GR"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 . to produce a bitter taste in the stomach Rev 10:9f.</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Tropically,</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“to embitter, exasperate,” i.e. render angry, indignant; passive, “to be embittered, irritated” (</a:t>
            </a:r>
            <a:r>
              <a:rPr lang="en-US" sz="20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Plato, Demosthenes, others</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 . . “to visit with bitterness, to grieve” (</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deal bitterly with</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l-GR"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t>
            </a:r>
            <a:r>
              <a:rPr lang="en-US" sz="20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Thayer's Greek-English Lexicon</a:t>
            </a:r>
            <a:endPar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18</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2677656"/>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3:19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19</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Husbands, love your wives and do not be bitter toward them.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508927"/>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Bitter - </a:t>
            </a:r>
            <a:r>
              <a:rPr lang="en-US" sz="32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ικραίνω</a:t>
            </a: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 </a:t>
            </a:r>
            <a:r>
              <a:rPr lang="en-US" sz="32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pikrainō</a:t>
            </a:r>
            <a:endPar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endParaRP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Figuratively </a:t>
            </a:r>
            <a:r>
              <a:rPr lang="en-US" sz="2400"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pikraino</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means to have "bitter" resentment or hatred toward someone. </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Bitterness refers to that which is caustic, resentful or sarcastic. </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Webster  - </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exhibiting intense animosity; harshly reproachful; marked by cynicism and rancor; intensely unpleasant - especially in coldness or rawness.</a:t>
            </a:r>
            <a:endPar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19</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2677656"/>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3:19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19</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Husbands, love your wives and do not be bitter toward them.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fade">
                                      <p:cBhvr>
                                        <p:cTn id="14" dur="1000"/>
                                        <p:tgtEl>
                                          <p:spTgt spid="11">
                                            <p:txEl>
                                              <p:pRg st="3" end="3"/>
                                            </p:txEl>
                                          </p:spTgt>
                                        </p:tgtEl>
                                      </p:cBhvr>
                                    </p:animEffect>
                                    <p:anim calcmode="lin" valueType="num">
                                      <p:cBhvr>
                                        <p:cTn id="1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4" name="TextBox 3"/>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
        <p:nvSpPr>
          <p:cNvPr id="7" name="TextBox 6"/>
          <p:cNvSpPr txBox="1"/>
          <p:nvPr/>
        </p:nvSpPr>
        <p:spPr>
          <a:xfrm>
            <a:off x="3352800" y="797004"/>
            <a:ext cx="5791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The Context</a:t>
            </a:r>
          </a:p>
        </p:txBody>
      </p:sp>
      <p:sp>
        <p:nvSpPr>
          <p:cNvPr id="10" name="Round Diagonal Corner Rectangle 9"/>
          <p:cNvSpPr/>
          <p:nvPr/>
        </p:nvSpPr>
        <p:spPr>
          <a:xfrm>
            <a:off x="3886200" y="2133600"/>
            <a:ext cx="5105400" cy="45720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4114800" y="2366695"/>
            <a:ext cx="4800600" cy="4262705"/>
          </a:xfrm>
          <a:prstGeom prst="rect">
            <a:avLst/>
          </a:prstGeom>
          <a:noFill/>
        </p:spPr>
        <p:txBody>
          <a:bodyPr wrap="square" rtlCol="0">
            <a:spAutoFit/>
          </a:bodyPr>
          <a:lstStyle/>
          <a:p>
            <a:pPr marL="457200" lvl="0" indent="-457200">
              <a:spcBef>
                <a:spcPts val="600"/>
              </a:spcBef>
              <a:buClr>
                <a:srgbClr val="B13F9A"/>
              </a:buClr>
              <a:buFont typeface="Wingdings 2" pitchFamily="18" charset="2"/>
              <a:buChar char="ö"/>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The Risen Life -      (vv. 3:1-4)</a:t>
            </a:r>
          </a:p>
          <a:p>
            <a:pPr marL="457200" lvl="0" indent="-457200">
              <a:spcBef>
                <a:spcPts val="600"/>
              </a:spcBef>
              <a:buClr>
                <a:srgbClr val="B13F9A"/>
              </a:buClr>
              <a:buFont typeface="Wingdings 2" pitchFamily="18" charset="2"/>
              <a:buChar char="ö"/>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Put Off The Old Man (vv. 3:5-9)</a:t>
            </a:r>
          </a:p>
          <a:p>
            <a:pPr marL="457200" lvl="0" indent="-457200">
              <a:spcBef>
                <a:spcPts val="600"/>
              </a:spcBef>
              <a:buClr>
                <a:srgbClr val="B13F9A"/>
              </a:buClr>
              <a:buFont typeface="Wingdings 2" pitchFamily="18" charset="2"/>
              <a:buChar char="ö"/>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Put On The New Man (vv. 3:10-17)</a:t>
            </a:r>
          </a:p>
          <a:p>
            <a:pPr marL="457200" lvl="0" indent="-457200">
              <a:spcBef>
                <a:spcPts val="600"/>
              </a:spcBef>
              <a:buClr>
                <a:srgbClr val="B13F9A"/>
              </a:buClr>
              <a:buFont typeface="Wingdings 2" pitchFamily="18" charset="2"/>
              <a:buChar char="ö"/>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Practical Applications – (vv. 3:18-4:6)</a:t>
            </a: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562E9801-EDDB-42CE-9408-662D56BE20D5}" type="slidenum">
              <a:rPr lang="en-US" smtClean="0"/>
              <a:pPr/>
              <a:t>2</a:t>
            </a:fld>
            <a:endParaRPr lang="en-US"/>
          </a:p>
        </p:txBody>
      </p:sp>
      <p:sp>
        <p:nvSpPr>
          <p:cNvPr id="13" name="Footer Placeholder 12"/>
          <p:cNvSpPr>
            <a:spLocks noGrp="1"/>
          </p:cNvSpPr>
          <p:nvPr>
            <p:ph type="ftr" sz="quarter" idx="11"/>
          </p:nvPr>
        </p:nvSpPr>
        <p:spPr/>
        <p:txBody>
          <a:bodyPr/>
          <a:lstStyle/>
          <a:p>
            <a:r>
              <a:rPr lang="en-US" smtClean="0"/>
              <a:t>W. 65th St church of Christ / June 8,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5170646"/>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Bitter - </a:t>
            </a:r>
            <a:r>
              <a:rPr lang="en-US" sz="32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ικραίνω</a:t>
            </a: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 </a:t>
            </a:r>
            <a:r>
              <a:rPr lang="en-US" sz="3200" b="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pikrainō</a:t>
            </a:r>
            <a:endPar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endParaRP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This Greek verb construction (</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present imperative with a negative particle</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was a command to cease a practice which was going on. </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Husbands must not display harshness of temper or resentment toward their wives. They are not to irritate or exasperate them, but rather to provide loving leadership in the home.</a:t>
            </a:r>
            <a:b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br>
            <a:endPar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20</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2677656"/>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3:19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19</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Husbands, love your wives and do not be bitter toward them.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p:cTn id="7"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21</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2677656"/>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3:19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19</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Husbands, love your wives and do not be bitter toward them.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
        <p:nvSpPr>
          <p:cNvPr id="17" name="Rectangle 16"/>
          <p:cNvSpPr/>
          <p:nvPr/>
        </p:nvSpPr>
        <p:spPr>
          <a:xfrm>
            <a:off x="3962400" y="1828800"/>
            <a:ext cx="5029200" cy="4832092"/>
          </a:xfrm>
          <a:prstGeom prst="rect">
            <a:avLst/>
          </a:prstGeom>
        </p:spPr>
        <p:txBody>
          <a:bodyPr wrap="square">
            <a:spAutoFit/>
          </a:bodyPr>
          <a:lstStyle/>
          <a:p>
            <a:pPr algn="ctr"/>
            <a:r>
              <a:rPr lang="en-US" sz="2400" dirty="0" smtClean="0">
                <a:solidFill>
                  <a:schemeClr val="bg1"/>
                </a:solidFill>
                <a:effectLst>
                  <a:outerShdw blurRad="60007" dist="310007" dir="7680000" sy="30000" kx="1300200" algn="ctr" rotWithShape="0">
                    <a:prstClr val="black">
                      <a:alpha val="32000"/>
                    </a:prstClr>
                  </a:outerShdw>
                </a:effectLst>
              </a:rPr>
              <a:t>“A “root of bitterness” in a home can poison the marriage relationship and give Satan a foothold . . . The Christian husband and wife must be open and honest with each other and not hide their feelings . . . (</a:t>
            </a:r>
            <a:r>
              <a:rPr lang="en-US" sz="2400" i="1" dirty="0" smtClean="0">
                <a:solidFill>
                  <a:schemeClr val="bg1"/>
                </a:solidFill>
                <a:effectLst>
                  <a:outerShdw blurRad="60007" dist="310007" dir="7680000" sy="30000" kx="1300200" algn="ctr" rotWithShape="0">
                    <a:prstClr val="black">
                      <a:alpha val="32000"/>
                    </a:prstClr>
                  </a:outerShdw>
                </a:effectLst>
              </a:rPr>
              <a:t>Eph 4:15</a:t>
            </a:r>
            <a:r>
              <a:rPr lang="en-US" sz="2400" dirty="0" smtClean="0">
                <a:solidFill>
                  <a:schemeClr val="bg1"/>
                </a:solidFill>
                <a:effectLst>
                  <a:outerShdw blurRad="60007" dist="310007" dir="7680000" sy="30000" kx="1300200" algn="ctr" rotWithShape="0">
                    <a:prstClr val="black">
                      <a:alpha val="32000"/>
                    </a:prstClr>
                  </a:outerShdw>
                </a:effectLst>
              </a:rPr>
              <a:t>). “Let not the sun go down upon your wrath” . . . (</a:t>
            </a:r>
            <a:r>
              <a:rPr lang="en-US" sz="2400" i="1" dirty="0" smtClean="0">
                <a:solidFill>
                  <a:schemeClr val="bg1"/>
                </a:solidFill>
                <a:effectLst>
                  <a:outerShdw blurRad="60007" dist="310007" dir="7680000" sy="30000" kx="1300200" algn="ctr" rotWithShape="0">
                    <a:prstClr val="black">
                      <a:alpha val="32000"/>
                    </a:prstClr>
                  </a:outerShdw>
                </a:effectLst>
              </a:rPr>
              <a:t>Eph 4:26</a:t>
            </a:r>
            <a:r>
              <a:rPr lang="en-US" sz="2400" dirty="0" smtClean="0">
                <a:solidFill>
                  <a:schemeClr val="bg1"/>
                </a:solidFill>
                <a:effectLst>
                  <a:outerShdw blurRad="60007" dist="310007" dir="7680000" sy="30000" kx="1300200" algn="ctr" rotWithShape="0">
                    <a:prstClr val="black">
                      <a:alpha val="32000"/>
                    </a:prstClr>
                  </a:outerShdw>
                </a:effectLst>
              </a:rPr>
              <a:t>).  . . A husband who truly loves his wife will not behave harshly or try to throw his weight around in the home</a:t>
            </a:r>
            <a:r>
              <a:rPr lang="en-US" sz="2000" dirty="0" smtClean="0">
                <a:solidFill>
                  <a:schemeClr val="bg1"/>
                </a:solidFill>
                <a:effectLst>
                  <a:outerShdw blurRad="60007" dist="310007" dir="7680000" sy="30000" kx="1300200" algn="ctr" rotWithShape="0">
                    <a:prstClr val="black">
                      <a:alpha val="32000"/>
                    </a:prstClr>
                  </a:outerShdw>
                </a:effectLst>
              </a:rPr>
              <a:t>." (</a:t>
            </a:r>
            <a:r>
              <a:rPr lang="en-US" sz="2000" dirty="0" err="1" smtClean="0">
                <a:solidFill>
                  <a:schemeClr val="bg1"/>
                </a:solidFill>
                <a:effectLst>
                  <a:outerShdw blurRad="60007" dist="310007" dir="7680000" sy="30000" kx="1300200" algn="ctr" rotWithShape="0">
                    <a:prstClr val="black">
                      <a:alpha val="32000"/>
                    </a:prstClr>
                  </a:outerShdw>
                </a:effectLst>
              </a:rPr>
              <a:t>Wiersbe</a:t>
            </a:r>
            <a:r>
              <a:rPr lang="en-US" sz="2000" dirty="0" smtClean="0">
                <a:solidFill>
                  <a:schemeClr val="bg1"/>
                </a:solidFill>
                <a:effectLst>
                  <a:outerShdw blurRad="60007" dist="310007" dir="7680000" sy="30000" kx="1300200" algn="ctr" rotWithShape="0">
                    <a:prstClr val="black">
                      <a:alpha val="32000"/>
                    </a:prstClr>
                  </a:outerShdw>
                </a:effectLst>
              </a:rPr>
              <a:t>, W: Bible Exposition Commentary. 1989.)</a:t>
            </a:r>
            <a:endParaRPr lang="en-US" sz="2400" dirty="0">
              <a:solidFill>
                <a:schemeClr val="bg1"/>
              </a:solidFill>
              <a:effectLst>
                <a:outerShdw blurRad="60007" dist="310007" dir="7680000" sy="30000" kx="1300200" algn="ctr" rotWithShape="0">
                  <a:prstClr val="black">
                    <a:alpha val="32000"/>
                  </a:prstClr>
                </a:outerShdw>
              </a:effectLst>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478149"/>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The Wife &amp; Husband</a:t>
            </a:r>
          </a:p>
          <a:p>
            <a:pPr marL="457200" indent="-457200">
              <a:spcBef>
                <a:spcPts val="600"/>
              </a:spcBef>
              <a:buClr>
                <a:srgbClr val="B13F9A"/>
              </a:buClr>
              <a:buFont typeface="Wingdings 2" pitchFamily="18" charset="2"/>
              <a:buChar char="ö"/>
            </a:pPr>
            <a:r>
              <a:rPr lang="en-US" sz="27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The husband is to seek to find “how he may please his wife,” and the wife to pursue “how she may please her husband.” – 1 Cor. 7:3-5,33</a:t>
            </a:r>
          </a:p>
          <a:p>
            <a:pPr marL="457200" indent="-457200">
              <a:spcBef>
                <a:spcPts val="600"/>
              </a:spcBef>
              <a:buClr>
                <a:srgbClr val="B13F9A"/>
              </a:buClr>
              <a:buFont typeface="Wingdings 2" pitchFamily="18" charset="2"/>
              <a:buChar char="ö"/>
            </a:pPr>
            <a:r>
              <a:rPr lang="en-US" sz="27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The woman most pleases the man with loving submission, while he pleases her with loving leadership. </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22</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2677656"/>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3:19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19</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Husbands, love your wives and do not be bitter toward them.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724370"/>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Children &amp; Parents</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Obey Your Parents </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400" i="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hupakouo</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from </a:t>
            </a:r>
            <a:r>
              <a:rPr lang="en-US" sz="2400" i="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from</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400" i="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hupó</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 under + </a:t>
            </a:r>
            <a:r>
              <a:rPr lang="en-US" sz="2400" i="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akoúo</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 hear</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 to hear where the idea of "under" is consciously, volitionally (</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act of one's will</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subordinating one’s self to the person or thing heard and hence “to obey” or to hearken (</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give respectful attention</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It includes the idea of listening attentively, stillness, or attention.</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23</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3108543"/>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3:20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20</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Children, obey your parents in all things, for this is well pleasing to the Lord.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801314"/>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Children &amp; Parents</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All things </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no exceptions  - as long of course as what the parents are asking is concordant with God's will and is not sin. (</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Acts 5:29</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The Motive?  - </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That they might please the Lord</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 - The way children obey their parent's authority reflects their obedience to God's design for order. (cf. Eph. 6:1-3)</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24</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3108543"/>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3:20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20</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Children, obey your parents in all things, for this is well pleasing to the Lord.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25</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3108543"/>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3:21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21</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Fathers, do not provoke your children, lest they become discouraged.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
        <p:nvSpPr>
          <p:cNvPr id="17" name="Rectangle 16"/>
          <p:cNvSpPr/>
          <p:nvPr/>
        </p:nvSpPr>
        <p:spPr>
          <a:xfrm>
            <a:off x="3886200" y="2365950"/>
            <a:ext cx="5105400" cy="4339650"/>
          </a:xfrm>
          <a:prstGeom prst="rect">
            <a:avLst/>
          </a:prstGeom>
        </p:spPr>
        <p:txBody>
          <a:bodyPr wrap="square">
            <a:spAutoFit/>
          </a:bodyPr>
          <a:lstStyle/>
          <a:p>
            <a:pPr algn="ctr"/>
            <a:r>
              <a:rPr lang="en-US" sz="2800" dirty="0" smtClean="0">
                <a:solidFill>
                  <a:schemeClr val="bg1"/>
                </a:solidFill>
                <a:effectLst>
                  <a:outerShdw blurRad="60007" dist="310007" dir="7680000" sy="30000" kx="1300200" algn="ctr" rotWithShape="0">
                    <a:prstClr val="black">
                      <a:alpha val="32000"/>
                    </a:prstClr>
                  </a:outerShdw>
                </a:effectLst>
              </a:rPr>
              <a:t>“The duties are mutual. Scripture maintains an equilibrium. It does not lay down commands for one class, and then leave the other to exercise whatever tyrannical oppression it may please. The child is to obey, but the father must not provoke”  - </a:t>
            </a:r>
          </a:p>
          <a:p>
            <a:pPr algn="ctr"/>
            <a:r>
              <a:rPr lang="en-US" sz="2400" i="1" dirty="0" smtClean="0">
                <a:solidFill>
                  <a:schemeClr val="bg1"/>
                </a:solidFill>
                <a:effectLst>
                  <a:outerShdw blurRad="60007" dist="310007" dir="7680000" sy="30000" kx="1300200" algn="ctr" rotWithShape="0">
                    <a:prstClr val="black">
                      <a:alpha val="32000"/>
                    </a:prstClr>
                  </a:outerShdw>
                </a:effectLst>
              </a:rPr>
              <a:t>(Charles Spurgeon)</a:t>
            </a:r>
            <a:endParaRPr lang="en-US" sz="2400" i="1" dirty="0">
              <a:solidFill>
                <a:schemeClr val="bg1"/>
              </a:solidFill>
              <a:effectLst>
                <a:outerShdw blurRad="60007" dist="310007" dir="7680000" sy="30000" kx="1300200" algn="ctr" rotWithShape="0">
                  <a:prstClr val="black">
                    <a:alpha val="32000"/>
                  </a:prstClr>
                </a:outerShdw>
              </a:effectLst>
            </a:endParaRPr>
          </a:p>
        </p:txBody>
      </p:sp>
      <p:sp>
        <p:nvSpPr>
          <p:cNvPr id="18" name="TextBox 17"/>
          <p:cNvSpPr txBox="1"/>
          <p:nvPr/>
        </p:nvSpPr>
        <p:spPr>
          <a:xfrm>
            <a:off x="3962400" y="1752600"/>
            <a:ext cx="5105400" cy="584775"/>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Fathers &amp; Children</a:t>
            </a:r>
            <a:endParaRPr lang="en-US" sz="28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616648"/>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Fathers &amp; Children</a:t>
            </a:r>
          </a:p>
          <a:p>
            <a:pPr marL="457200" indent="-457200">
              <a:spcBef>
                <a:spcPts val="600"/>
              </a:spcBef>
              <a:buClr>
                <a:srgbClr val="B13F9A"/>
              </a:buClr>
              <a:buFont typeface="Wingdings 2" pitchFamily="18" charset="2"/>
              <a:buChar char="ö"/>
            </a:pPr>
            <a:r>
              <a:rPr lang="en-US" sz="28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“Do Not Provoke” </a:t>
            </a:r>
            <a:r>
              <a:rPr lang="en-US" sz="28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i="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erethizo</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from </a:t>
            </a:r>
            <a:r>
              <a:rPr lang="en-US" sz="2800" i="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erétho</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 stir to anger</a:t>
            </a:r>
            <a:r>
              <a:rPr lang="en-US" sz="28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means to stop provoking your children to the point that they become bitter and resentful. </a:t>
            </a:r>
          </a:p>
          <a:p>
            <a:pPr marL="457200" indent="-457200">
              <a:spcBef>
                <a:spcPts val="600"/>
              </a:spcBef>
              <a:buClr>
                <a:srgbClr val="B13F9A"/>
              </a:buClr>
              <a:buFont typeface="Wingdings 2" pitchFamily="18" charset="2"/>
              <a:buChar char="ö"/>
            </a:pPr>
            <a:r>
              <a:rPr lang="en-US" sz="28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present imperative with a negative = stop an action that may already be in process</a:t>
            </a:r>
            <a:r>
              <a:rPr lang="en-US" sz="28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26</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3108543"/>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3:21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21</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Fathers, do not provoke your children, lest they become discouraged.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p:cTn id="7"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801314"/>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Fathers &amp; Children</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“Lest They Become Discouraged” </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Lose heart (120) (</a:t>
            </a:r>
            <a:r>
              <a:rPr lang="en-US" sz="2400" i="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athumeo</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from a = without + </a:t>
            </a:r>
            <a:r>
              <a:rPr lang="en-US" sz="2400" i="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thumos</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 passions, desire, spirit</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means to become disheartened to the point of losing motivation, to be dispirited or to be broken in spirit.  To feel like giving up. </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The child feels that he can never do anything right and so gives up trying.</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27</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3108543"/>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3:21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21</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Fathers, do not provoke your children, lest they become discouraged.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Family Obligations – (3:18-21)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5032147"/>
          </a:xfrm>
          <a:prstGeom prst="rect">
            <a:avLst/>
          </a:prstGeom>
          <a:noFill/>
        </p:spPr>
        <p:txBody>
          <a:bodyPr wrap="square" rtlCol="0">
            <a:spAutoFit/>
          </a:bodyPr>
          <a:lstStyle/>
          <a:p>
            <a:pPr algn="ctr">
              <a:spcBef>
                <a:spcPts val="600"/>
              </a:spcBef>
              <a:buClr>
                <a:srgbClr val="B13F9A"/>
              </a:buClr>
            </a:pPr>
            <a:r>
              <a:rPr lang="en-US" sz="32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Pythagoras" pitchFamily="2" charset="0"/>
              </a:rPr>
              <a:t>Fathers &amp; Children</a:t>
            </a:r>
          </a:p>
          <a:p>
            <a:pPr algn="ctr">
              <a:spcBef>
                <a:spcPts val="600"/>
              </a:spcBef>
              <a:buClr>
                <a:srgbClr val="B13F9A"/>
              </a:buClr>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(Ways of Discouraging Children)</a:t>
            </a:r>
          </a:p>
          <a:p>
            <a:pPr marL="457200" indent="-457200">
              <a:spcBef>
                <a:spcPts val="600"/>
              </a:spcBef>
              <a:buClr>
                <a:srgbClr val="B13F9A"/>
              </a:buClr>
              <a:buFont typeface="Wingdings 2" pitchFamily="18" charset="2"/>
              <a:buChar char="ö"/>
            </a:pPr>
            <a:r>
              <a:rPr lang="en-US" sz="25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By being excessive in discipline </a:t>
            </a:r>
          </a:p>
          <a:p>
            <a:pPr marL="457200" indent="-457200">
              <a:spcBef>
                <a:spcPts val="600"/>
              </a:spcBef>
              <a:buClr>
                <a:srgbClr val="B13F9A"/>
              </a:buClr>
              <a:buFont typeface="Wingdings 2" pitchFamily="18" charset="2"/>
              <a:buChar char="ö"/>
            </a:pPr>
            <a:r>
              <a:rPr lang="en-US" sz="25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Neglect – (</a:t>
            </a:r>
            <a:r>
              <a:rPr lang="en-US" sz="25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not providing for needs; failing to show affection; lack of discipline</a:t>
            </a:r>
            <a:r>
              <a:rPr lang="en-US" sz="25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t>
            </a:r>
          </a:p>
          <a:p>
            <a:pPr marL="457200" indent="-457200">
              <a:spcBef>
                <a:spcPts val="600"/>
              </a:spcBef>
              <a:buClr>
                <a:srgbClr val="B13F9A"/>
              </a:buClr>
              <a:buFont typeface="Wingdings 2" pitchFamily="18" charset="2"/>
              <a:buChar char="ö"/>
            </a:pPr>
            <a:r>
              <a:rPr lang="en-US" sz="25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By being overprotective </a:t>
            </a:r>
          </a:p>
          <a:p>
            <a:pPr marL="457200" indent="-457200">
              <a:spcBef>
                <a:spcPts val="600"/>
              </a:spcBef>
              <a:buClr>
                <a:srgbClr val="B13F9A"/>
              </a:buClr>
              <a:buFont typeface="Wingdings 2" pitchFamily="18" charset="2"/>
              <a:buChar char="ö"/>
            </a:pPr>
            <a:r>
              <a:rPr lang="en-US" sz="25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By showing favoritism</a:t>
            </a:r>
          </a:p>
          <a:p>
            <a:pPr marL="457200" indent="-457200">
              <a:spcBef>
                <a:spcPts val="600"/>
              </a:spcBef>
              <a:buClr>
                <a:srgbClr val="B13F9A"/>
              </a:buClr>
              <a:buFont typeface="Wingdings 2" pitchFamily="18" charset="2"/>
              <a:buChar char="ö"/>
            </a:pPr>
            <a:r>
              <a:rPr lang="en-US" sz="25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By depreciating their worth</a:t>
            </a:r>
          </a:p>
          <a:p>
            <a:pPr marL="457200" indent="-457200">
              <a:spcBef>
                <a:spcPts val="600"/>
              </a:spcBef>
              <a:buClr>
                <a:srgbClr val="B13F9A"/>
              </a:buClr>
              <a:buFont typeface="Wingdings 2" pitchFamily="18" charset="2"/>
              <a:buChar char="ö"/>
            </a:pPr>
            <a:r>
              <a:rPr lang="en-US" sz="25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By setting unrealistic goals</a:t>
            </a:r>
          </a:p>
          <a:p>
            <a:pPr marL="457200" indent="-457200">
              <a:spcBef>
                <a:spcPts val="600"/>
              </a:spcBef>
              <a:buClr>
                <a:srgbClr val="B13F9A"/>
              </a:buClr>
              <a:buFont typeface="Wingdings 2" pitchFamily="18" charset="2"/>
              <a:buChar char="ö"/>
            </a:pPr>
            <a:r>
              <a:rPr lang="en-US" sz="25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By destructive criticism</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28</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152400" y="3418344"/>
            <a:ext cx="3581400" cy="3108543"/>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3:21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21</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Fathers, do not provoke your children, lest they become discouraged.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1000"/>
                                        <p:tgtEl>
                                          <p:spTgt spid="11">
                                            <p:txEl>
                                              <p:pRg st="3" end="3"/>
                                            </p:txEl>
                                          </p:spTgt>
                                        </p:tgtEl>
                                      </p:cBhvr>
                                    </p:animEffect>
                                    <p:anim calcmode="lin" valueType="num">
                                      <p:cBhvr>
                                        <p:cTn id="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xEl>
                                              <p:pRg st="4" end="4"/>
                                            </p:txEl>
                                          </p:spTgt>
                                        </p:tgtEl>
                                        <p:attrNameLst>
                                          <p:attrName>style.visibility</p:attrName>
                                        </p:attrNameLst>
                                      </p:cBhvr>
                                      <p:to>
                                        <p:strVal val="visible"/>
                                      </p:to>
                                    </p:set>
                                    <p:animEffect transition="in" filter="fade">
                                      <p:cBhvr>
                                        <p:cTn id="14" dur="1000"/>
                                        <p:tgtEl>
                                          <p:spTgt spid="11">
                                            <p:txEl>
                                              <p:pRg st="4" end="4"/>
                                            </p:txEl>
                                          </p:spTgt>
                                        </p:tgtEl>
                                      </p:cBhvr>
                                    </p:animEffect>
                                    <p:anim calcmode="lin" valueType="num">
                                      <p:cBhvr>
                                        <p:cTn id="15"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1000"/>
                                        <p:tgtEl>
                                          <p:spTgt spid="11">
                                            <p:txEl>
                                              <p:pRg st="5" end="5"/>
                                            </p:txEl>
                                          </p:spTgt>
                                        </p:tgtEl>
                                      </p:cBhvr>
                                    </p:animEffect>
                                    <p:anim calcmode="lin" valueType="num">
                                      <p:cBhvr>
                                        <p:cTn id="22"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1000"/>
                                        <p:tgtEl>
                                          <p:spTgt spid="11">
                                            <p:txEl>
                                              <p:pRg st="6" end="6"/>
                                            </p:txEl>
                                          </p:spTgt>
                                        </p:tgtEl>
                                      </p:cBhvr>
                                    </p:animEffect>
                                    <p:anim calcmode="lin" valueType="num">
                                      <p:cBhvr>
                                        <p:cTn id="2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Effect transition="in" filter="fade">
                                      <p:cBhvr>
                                        <p:cTn id="35" dur="1000"/>
                                        <p:tgtEl>
                                          <p:spTgt spid="11">
                                            <p:txEl>
                                              <p:pRg st="7" end="7"/>
                                            </p:txEl>
                                          </p:spTgt>
                                        </p:tgtEl>
                                      </p:cBhvr>
                                    </p:animEffect>
                                    <p:anim calcmode="lin" valueType="num">
                                      <p:cBhvr>
                                        <p:cTn id="36"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Effect transition="in" filter="fade">
                                      <p:cBhvr>
                                        <p:cTn id="42" dur="1000"/>
                                        <p:tgtEl>
                                          <p:spTgt spid="11">
                                            <p:txEl>
                                              <p:pRg st="8" end="8"/>
                                            </p:txEl>
                                          </p:spTgt>
                                        </p:tgtEl>
                                      </p:cBhvr>
                                    </p:animEffect>
                                    <p:anim calcmode="lin" valueType="num">
                                      <p:cBhvr>
                                        <p:cTn id="43"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Servants &amp; Masters – (3:22-4:1)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5047536"/>
          </a:xfrm>
          <a:prstGeom prst="rect">
            <a:avLst/>
          </a:prstGeom>
          <a:noFill/>
        </p:spPr>
        <p:txBody>
          <a:bodyPr wrap="square" rtlCol="0">
            <a:spAutoFit/>
          </a:bodyPr>
          <a:lstStyle/>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Be obedient - </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t>
            </a:r>
            <a:r>
              <a:rPr lang="en-US" sz="2400"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hupakouo</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from </a:t>
            </a:r>
            <a:r>
              <a:rPr lang="en-US" sz="2400"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from</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400"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hupó</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 under + </a:t>
            </a:r>
            <a:r>
              <a:rPr lang="en-US" sz="2400"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akoúo</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 hear)” </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In All Things </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Same as the instructions to children</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As undesirable as slavery was, the NT does not promote or sanction revolt of slaves (1Co 7:20-24).</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According To The Flesh  </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The slave had two masters - - YET in reality he only had one – His obedience to his earthly master was service to God.</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29</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0" y="3418344"/>
            <a:ext cx="3886200" cy="2677656"/>
          </a:xfrm>
          <a:prstGeom prst="rect">
            <a:avLst/>
          </a:prstGeom>
        </p:spPr>
        <p:txBody>
          <a:bodyPr wrap="square">
            <a:spAutoFit/>
          </a:bodyPr>
          <a:lstStyle/>
          <a:p>
            <a:pPr algn="ctr"/>
            <a:r>
              <a:rPr lang="en-US" sz="24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3:22 (NKJV) </a:t>
            </a:r>
            <a:br>
              <a:rPr lang="en-US" sz="24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4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22</a:t>
            </a:r>
            <a:r>
              <a:rPr lang="en-US" sz="24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Bondservants, obey in all things your masters according to the flesh, not with </a:t>
            </a:r>
            <a:r>
              <a:rPr lang="en-US" sz="2400" b="1" dirty="0" err="1"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eyeservice</a:t>
            </a:r>
            <a:r>
              <a:rPr lang="en-US" sz="24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 as men-pleasers, but in sincerity of heart, fearing God.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562E9801-EDDB-42CE-9408-662D56BE20D5}" type="slidenum">
              <a:rPr lang="en-US" smtClean="0"/>
              <a:pPr/>
              <a:t>3</a:t>
            </a:fld>
            <a:endParaRPr lang="en-US"/>
          </a:p>
        </p:txBody>
      </p:sp>
      <p:sp>
        <p:nvSpPr>
          <p:cNvPr id="13" name="Footer Placeholder 12"/>
          <p:cNvSpPr>
            <a:spLocks noGrp="1"/>
          </p:cNvSpPr>
          <p:nvPr>
            <p:ph type="ftr" sz="quarter" idx="11"/>
          </p:nvPr>
        </p:nvSpPr>
        <p:spPr/>
        <p:txBody>
          <a:bodyPr/>
          <a:lstStyle/>
          <a:p>
            <a:r>
              <a:rPr lang="en-US" smtClean="0"/>
              <a:t>W. 65th St church of Christ / June 8, 2008</a:t>
            </a:r>
            <a:endParaRPr lang="en-US"/>
          </a:p>
        </p:txBody>
      </p:sp>
      <p:pic>
        <p:nvPicPr>
          <p:cNvPr id="14" name="Picture 13"/>
          <p:cNvPicPr>
            <a:picLocks noChangeAspect="1" noChangeArrowheads="1"/>
          </p:cNvPicPr>
          <p:nvPr/>
        </p:nvPicPr>
        <p:blipFill>
          <a:blip r:embed="rId4"/>
          <a:srcRect/>
          <a:stretch>
            <a:fillRect/>
          </a:stretch>
        </p:blipFill>
        <p:spPr bwMode="auto">
          <a:xfrm>
            <a:off x="2971800" y="685800"/>
            <a:ext cx="6172200" cy="6095999"/>
          </a:xfrm>
          <a:prstGeom prst="rect">
            <a:avLst/>
          </a:prstGeom>
          <a:noFill/>
          <a:ln w="9525">
            <a:noFill/>
            <a:miter lim="800000"/>
            <a:headEnd/>
            <a:tailEnd/>
          </a:ln>
          <a:effectLst/>
        </p:spPr>
      </p:pic>
      <p:sp>
        <p:nvSpPr>
          <p:cNvPr id="16" name="Rectangle 15"/>
          <p:cNvSpPr/>
          <p:nvPr/>
        </p:nvSpPr>
        <p:spPr>
          <a:xfrm>
            <a:off x="3733800" y="1131630"/>
            <a:ext cx="4572000" cy="4216539"/>
          </a:xfrm>
          <a:prstGeom prst="rect">
            <a:avLst/>
          </a:prstGeom>
        </p:spPr>
        <p:txBody>
          <a:bodyPr wrap="square">
            <a:spAutoFit/>
          </a:bodyPr>
          <a:lstStyle/>
          <a:p>
            <a:pPr algn="ctr"/>
            <a:r>
              <a:rPr lang="en-US" sz="2800" b="1" dirty="0" smtClean="0">
                <a:solidFill>
                  <a:prstClr val="black"/>
                </a:solidFill>
                <a:effectLst>
                  <a:outerShdw blurRad="60007" dist="310007" dir="7680000" sy="30000" kx="1300200" algn="ctr" rotWithShape="0">
                    <a:prstClr val="black">
                      <a:alpha val="32000"/>
                    </a:prstClr>
                  </a:outerShdw>
                </a:effectLst>
                <a:latin typeface="Berlin Sans FB Demi" pitchFamily="34" charset="0"/>
              </a:rPr>
              <a:t>Colossians 3:18-4:1 (NKJV)</a:t>
            </a:r>
          </a:p>
          <a:p>
            <a:pPr algn="ctr"/>
            <a:r>
              <a:rPr lang="en-US" sz="2400" baseline="30000" dirty="0" smtClean="0">
                <a:solidFill>
                  <a:schemeClr val="bg1"/>
                </a:solidFill>
                <a:effectLst>
                  <a:outerShdw blurRad="60007" dist="310007" dir="7680000" sy="30000" kx="1300200" algn="ctr" rotWithShape="0">
                    <a:prstClr val="black">
                      <a:alpha val="32000"/>
                    </a:prstClr>
                  </a:outerShdw>
                </a:effectLst>
              </a:rPr>
              <a:t>18 </a:t>
            </a:r>
            <a:r>
              <a:rPr lang="en-US" sz="2400" dirty="0" smtClean="0">
                <a:solidFill>
                  <a:schemeClr val="bg1"/>
                </a:solidFill>
                <a:effectLst>
                  <a:outerShdw blurRad="60007" dist="310007" dir="7680000" sy="30000" kx="1300200" algn="ctr" rotWithShape="0">
                    <a:prstClr val="black">
                      <a:alpha val="32000"/>
                    </a:prstClr>
                  </a:outerShdw>
                </a:effectLst>
              </a:rPr>
              <a:t>Wives, submit to your own husbands, as is fitting in the Lord.  </a:t>
            </a:r>
            <a:r>
              <a:rPr lang="en-US" sz="2400" baseline="30000" dirty="0" smtClean="0">
                <a:solidFill>
                  <a:schemeClr val="bg1"/>
                </a:solidFill>
                <a:effectLst>
                  <a:outerShdw blurRad="60007" dist="310007" dir="7680000" sy="30000" kx="1300200" algn="ctr" rotWithShape="0">
                    <a:prstClr val="black">
                      <a:alpha val="32000"/>
                    </a:prstClr>
                  </a:outerShdw>
                </a:effectLst>
              </a:rPr>
              <a:t>19 </a:t>
            </a:r>
            <a:r>
              <a:rPr lang="en-US" sz="2400" dirty="0" smtClean="0">
                <a:solidFill>
                  <a:schemeClr val="bg1"/>
                </a:solidFill>
                <a:effectLst>
                  <a:outerShdw blurRad="60007" dist="310007" dir="7680000" sy="30000" kx="1300200" algn="ctr" rotWithShape="0">
                    <a:prstClr val="black">
                      <a:alpha val="32000"/>
                    </a:prstClr>
                  </a:outerShdw>
                </a:effectLst>
              </a:rPr>
              <a:t>Husbands, love your wives and do not be bitter toward them.  </a:t>
            </a:r>
            <a:r>
              <a:rPr lang="en-US" sz="2400" baseline="30000" dirty="0" smtClean="0">
                <a:solidFill>
                  <a:schemeClr val="bg1"/>
                </a:solidFill>
                <a:effectLst>
                  <a:outerShdw blurRad="60007" dist="310007" dir="7680000" sy="30000" kx="1300200" algn="ctr" rotWithShape="0">
                    <a:prstClr val="black">
                      <a:alpha val="32000"/>
                    </a:prstClr>
                  </a:outerShdw>
                </a:effectLst>
              </a:rPr>
              <a:t>20 </a:t>
            </a:r>
            <a:r>
              <a:rPr lang="en-US" sz="2400" dirty="0" smtClean="0">
                <a:solidFill>
                  <a:schemeClr val="bg1"/>
                </a:solidFill>
                <a:effectLst>
                  <a:outerShdw blurRad="60007" dist="310007" dir="7680000" sy="30000" kx="1300200" algn="ctr" rotWithShape="0">
                    <a:prstClr val="black">
                      <a:alpha val="32000"/>
                    </a:prstClr>
                  </a:outerShdw>
                </a:effectLst>
              </a:rPr>
              <a:t>Children, obey your parents in all things, for this is well pleasing to the Lord. </a:t>
            </a:r>
            <a:br>
              <a:rPr lang="en-US" sz="2400" dirty="0" smtClean="0">
                <a:solidFill>
                  <a:schemeClr val="bg1"/>
                </a:solidFill>
                <a:effectLst>
                  <a:outerShdw blurRad="60007" dist="310007" dir="7680000" sy="30000" kx="1300200" algn="ctr" rotWithShape="0">
                    <a:prstClr val="black">
                      <a:alpha val="32000"/>
                    </a:prstClr>
                  </a:outerShdw>
                </a:effectLst>
              </a:rPr>
            </a:br>
            <a:r>
              <a:rPr lang="en-US" sz="2400" baseline="30000" dirty="0" smtClean="0">
                <a:solidFill>
                  <a:schemeClr val="bg1"/>
                </a:solidFill>
                <a:effectLst>
                  <a:outerShdw blurRad="60007" dist="310007" dir="7680000" sy="30000" kx="1300200" algn="ctr" rotWithShape="0">
                    <a:prstClr val="black">
                      <a:alpha val="32000"/>
                    </a:prstClr>
                  </a:outerShdw>
                </a:effectLst>
              </a:rPr>
              <a:t>21 </a:t>
            </a:r>
            <a:r>
              <a:rPr lang="en-US" sz="2400" dirty="0" smtClean="0">
                <a:solidFill>
                  <a:schemeClr val="bg1"/>
                </a:solidFill>
                <a:effectLst>
                  <a:outerShdw blurRad="60007" dist="310007" dir="7680000" sy="30000" kx="1300200" algn="ctr" rotWithShape="0">
                    <a:prstClr val="black">
                      <a:alpha val="32000"/>
                    </a:prstClr>
                  </a:outerShdw>
                </a:effectLst>
              </a:rPr>
              <a:t>Fathers, do not provoke your children, lest they become discouraged. </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10" name="TextBox 9"/>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562E9801-EDDB-42CE-9408-662D56BE20D5}" type="slidenum">
              <a:rPr lang="en-US" smtClean="0"/>
              <a:pPr/>
              <a:t>30</a:t>
            </a:fld>
            <a:endParaRPr lang="en-US"/>
          </a:p>
        </p:txBody>
      </p:sp>
      <p:sp>
        <p:nvSpPr>
          <p:cNvPr id="13" name="Footer Placeholder 12"/>
          <p:cNvSpPr>
            <a:spLocks noGrp="1"/>
          </p:cNvSpPr>
          <p:nvPr>
            <p:ph type="ftr" sz="quarter" idx="11"/>
          </p:nvPr>
        </p:nvSpPr>
        <p:spPr/>
        <p:txBody>
          <a:bodyPr/>
          <a:lstStyle/>
          <a:p>
            <a:r>
              <a:rPr lang="en-US" smtClean="0"/>
              <a:t>W. 65th St church of Christ / June 8, 2008</a:t>
            </a:r>
            <a:endParaRPr lang="en-US"/>
          </a:p>
        </p:txBody>
      </p:sp>
      <p:pic>
        <p:nvPicPr>
          <p:cNvPr id="14" name="Picture 13"/>
          <p:cNvPicPr>
            <a:picLocks noChangeAspect="1" noChangeArrowheads="1"/>
          </p:cNvPicPr>
          <p:nvPr/>
        </p:nvPicPr>
        <p:blipFill>
          <a:blip r:embed="rId4"/>
          <a:srcRect/>
          <a:stretch>
            <a:fillRect/>
          </a:stretch>
        </p:blipFill>
        <p:spPr bwMode="auto">
          <a:xfrm>
            <a:off x="2971800" y="685800"/>
            <a:ext cx="6172200" cy="6095999"/>
          </a:xfrm>
          <a:prstGeom prst="rect">
            <a:avLst/>
          </a:prstGeom>
          <a:noFill/>
          <a:ln w="9525">
            <a:noFill/>
            <a:miter lim="800000"/>
            <a:headEnd/>
            <a:tailEnd/>
          </a:ln>
          <a:effectLst/>
        </p:spPr>
      </p:pic>
      <p:sp>
        <p:nvSpPr>
          <p:cNvPr id="16" name="Rectangle 15"/>
          <p:cNvSpPr/>
          <p:nvPr/>
        </p:nvSpPr>
        <p:spPr>
          <a:xfrm>
            <a:off x="3733800" y="1131630"/>
            <a:ext cx="4572000" cy="3862596"/>
          </a:xfrm>
          <a:prstGeom prst="rect">
            <a:avLst/>
          </a:prstGeom>
        </p:spPr>
        <p:txBody>
          <a:bodyPr wrap="square">
            <a:spAutoFit/>
          </a:bodyPr>
          <a:lstStyle/>
          <a:p>
            <a:pPr algn="ctr">
              <a:spcBef>
                <a:spcPts val="600"/>
              </a:spcBef>
            </a:pPr>
            <a:r>
              <a:rPr lang="en-US" sz="2400" b="1"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Colossians 3:23-25 (NKJV)</a:t>
            </a:r>
          </a:p>
          <a:p>
            <a:pPr algn="ctr">
              <a:spcBef>
                <a:spcPts val="600"/>
              </a:spcBef>
            </a:pPr>
            <a:r>
              <a:rPr lang="en-US" sz="2400" baseline="30000" dirty="0" smtClean="0">
                <a:solidFill>
                  <a:schemeClr val="bg1"/>
                </a:solidFill>
                <a:effectLst>
                  <a:outerShdw blurRad="60007" dist="310007" dir="7680000" sy="30000" kx="1300200" algn="ctr" rotWithShape="0">
                    <a:prstClr val="black">
                      <a:alpha val="32000"/>
                    </a:prstClr>
                  </a:outerShdw>
                </a:effectLst>
              </a:rPr>
              <a:t>23 </a:t>
            </a:r>
            <a:r>
              <a:rPr lang="en-US" sz="2400" dirty="0" smtClean="0">
                <a:solidFill>
                  <a:schemeClr val="bg1"/>
                </a:solidFill>
                <a:effectLst>
                  <a:outerShdw blurRad="60007" dist="310007" dir="7680000" sy="30000" kx="1300200" algn="ctr" rotWithShape="0">
                    <a:prstClr val="black">
                      <a:alpha val="32000"/>
                    </a:prstClr>
                  </a:outerShdw>
                </a:effectLst>
              </a:rPr>
              <a:t>And whatever you do, do it heartily, as to the Lord and not to men,  </a:t>
            </a:r>
            <a:r>
              <a:rPr lang="en-US" sz="2400" baseline="30000" dirty="0" smtClean="0">
                <a:solidFill>
                  <a:schemeClr val="bg1"/>
                </a:solidFill>
                <a:effectLst>
                  <a:outerShdw blurRad="60007" dist="310007" dir="7680000" sy="30000" kx="1300200" algn="ctr" rotWithShape="0">
                    <a:prstClr val="black">
                      <a:alpha val="32000"/>
                    </a:prstClr>
                  </a:outerShdw>
                </a:effectLst>
              </a:rPr>
              <a:t>24 </a:t>
            </a:r>
            <a:r>
              <a:rPr lang="en-US" sz="2400" dirty="0" smtClean="0">
                <a:solidFill>
                  <a:schemeClr val="bg1"/>
                </a:solidFill>
                <a:effectLst>
                  <a:outerShdw blurRad="60007" dist="310007" dir="7680000" sy="30000" kx="1300200" algn="ctr" rotWithShape="0">
                    <a:prstClr val="black">
                      <a:alpha val="32000"/>
                    </a:prstClr>
                  </a:outerShdw>
                </a:effectLst>
              </a:rPr>
              <a:t>knowing that from the Lord you will receive the reward of the inheritance; for you serve the Lord Christ.  </a:t>
            </a:r>
            <a:r>
              <a:rPr lang="en-US" sz="2400" baseline="30000" dirty="0" smtClean="0">
                <a:solidFill>
                  <a:schemeClr val="bg1"/>
                </a:solidFill>
                <a:effectLst>
                  <a:outerShdw blurRad="60007" dist="310007" dir="7680000" sy="30000" kx="1300200" algn="ctr" rotWithShape="0">
                    <a:prstClr val="black">
                      <a:alpha val="32000"/>
                    </a:prstClr>
                  </a:outerShdw>
                </a:effectLst>
              </a:rPr>
              <a:t>25 </a:t>
            </a:r>
            <a:r>
              <a:rPr lang="en-US" sz="2400" dirty="0" smtClean="0">
                <a:solidFill>
                  <a:schemeClr val="bg1"/>
                </a:solidFill>
                <a:effectLst>
                  <a:outerShdw blurRad="60007" dist="310007" dir="7680000" sy="30000" kx="1300200" algn="ctr" rotWithShape="0">
                    <a:prstClr val="black">
                      <a:alpha val="32000"/>
                    </a:prstClr>
                  </a:outerShdw>
                </a:effectLst>
              </a:rPr>
              <a:t>But he who does wrong will be repaid for what he has done, and there is no partiality. </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10" name="TextBox 9"/>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18" name="Round Diagonal Corner Rectangle 17"/>
          <p:cNvSpPr/>
          <p:nvPr/>
        </p:nvSpPr>
        <p:spPr>
          <a:xfrm>
            <a:off x="5638800" y="1676400"/>
            <a:ext cx="33528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562E9801-EDDB-42CE-9408-662D56BE20D5}" type="slidenum">
              <a:rPr lang="en-US" smtClean="0"/>
              <a:pPr/>
              <a:t>31</a:t>
            </a:fld>
            <a:endParaRPr lang="en-US"/>
          </a:p>
        </p:txBody>
      </p:sp>
      <p:sp>
        <p:nvSpPr>
          <p:cNvPr id="13" name="Footer Placeholder 12"/>
          <p:cNvSpPr>
            <a:spLocks noGrp="1"/>
          </p:cNvSpPr>
          <p:nvPr>
            <p:ph type="ftr" sz="quarter" idx="11"/>
          </p:nvPr>
        </p:nvSpPr>
        <p:spPr/>
        <p:txBody>
          <a:bodyPr/>
          <a:lstStyle/>
          <a:p>
            <a:r>
              <a:rPr lang="en-US" smtClean="0"/>
              <a:t>W. 65th St church of Christ / June 8, 2008</a:t>
            </a:r>
            <a:endParaRPr lang="en-US"/>
          </a:p>
        </p:txBody>
      </p:sp>
      <p:sp>
        <p:nvSpPr>
          <p:cNvPr id="10" name="TextBox 9"/>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
        <p:nvSpPr>
          <p:cNvPr id="11" name="Rectangle 10"/>
          <p:cNvSpPr/>
          <p:nvPr/>
        </p:nvSpPr>
        <p:spPr>
          <a:xfrm>
            <a:off x="1600200" y="3352800"/>
            <a:ext cx="3810000" cy="2123658"/>
          </a:xfrm>
          <a:prstGeom prst="rect">
            <a:avLst/>
          </a:prstGeom>
        </p:spPr>
        <p:txBody>
          <a:bodyPr wrap="square">
            <a:spAutoFit/>
          </a:bodyPr>
          <a:lstStyle/>
          <a:p>
            <a:pPr algn="ctr"/>
            <a:r>
              <a:rPr lang="en-US" sz="4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Pythagoras" pitchFamily="2" charset="0"/>
              </a:rPr>
              <a:t>Servant’s  Responsibility - (3:22-25)</a:t>
            </a:r>
            <a:endParaRPr lang="en-US" sz="4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Pythagoras" pitchFamily="2" charset="0"/>
            </a:endParaRPr>
          </a:p>
        </p:txBody>
      </p:sp>
      <p:sp>
        <p:nvSpPr>
          <p:cNvPr id="15" name="TextBox 14"/>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Servants &amp; Masters – (3:22-4:1)</a:t>
            </a:r>
          </a:p>
        </p:txBody>
      </p:sp>
      <p:sp>
        <p:nvSpPr>
          <p:cNvPr id="17" name="Rectangle 16"/>
          <p:cNvSpPr/>
          <p:nvPr/>
        </p:nvSpPr>
        <p:spPr>
          <a:xfrm>
            <a:off x="5638800" y="1752600"/>
            <a:ext cx="3276600" cy="4832092"/>
          </a:xfrm>
          <a:prstGeom prst="rect">
            <a:avLst/>
          </a:prstGeom>
        </p:spPr>
        <p:txBody>
          <a:bodyPr wrap="square">
            <a:spAutoFit/>
          </a:bodyPr>
          <a:lstStyle/>
          <a:p>
            <a:pPr algn="ctr"/>
            <a:r>
              <a:rPr lang="en-US" sz="2800" dirty="0" smtClean="0">
                <a:solidFill>
                  <a:schemeClr val="bg1"/>
                </a:solidFill>
                <a:latin typeface="Berlin Sans FB Demi" pitchFamily="34" charset="0"/>
              </a:rPr>
              <a:t>What Do:</a:t>
            </a:r>
          </a:p>
          <a:p>
            <a:pPr algn="ctr"/>
            <a:r>
              <a:rPr lang="en-US" sz="2400" dirty="0" smtClean="0">
                <a:solidFill>
                  <a:schemeClr val="bg1"/>
                </a:solidFill>
              </a:rPr>
              <a:t>Obey in all things</a:t>
            </a:r>
          </a:p>
          <a:p>
            <a:pPr algn="ctr"/>
            <a:endParaRPr lang="en-US" sz="2800" dirty="0" smtClean="0">
              <a:solidFill>
                <a:schemeClr val="bg1"/>
              </a:solidFill>
              <a:latin typeface="Berlin Sans FB Demi" pitchFamily="34" charset="0"/>
            </a:endParaRPr>
          </a:p>
          <a:p>
            <a:pPr algn="ctr"/>
            <a:r>
              <a:rPr lang="en-US" sz="2800" dirty="0" smtClean="0">
                <a:solidFill>
                  <a:schemeClr val="bg1"/>
                </a:solidFill>
                <a:latin typeface="Berlin Sans FB Demi" pitchFamily="34" charset="0"/>
              </a:rPr>
              <a:t>How Do It:</a:t>
            </a:r>
          </a:p>
          <a:p>
            <a:pPr algn="ctr"/>
            <a:r>
              <a:rPr lang="en-US" sz="2400" dirty="0" smtClean="0">
                <a:solidFill>
                  <a:schemeClr val="bg1"/>
                </a:solidFill>
              </a:rPr>
              <a:t>Not </a:t>
            </a:r>
            <a:r>
              <a:rPr lang="en-US" sz="2400" dirty="0" err="1" smtClean="0">
                <a:solidFill>
                  <a:schemeClr val="bg1"/>
                </a:solidFill>
              </a:rPr>
              <a:t>eyeservice</a:t>
            </a:r>
            <a:endParaRPr lang="en-US" sz="2400" dirty="0" smtClean="0">
              <a:solidFill>
                <a:schemeClr val="bg1"/>
              </a:solidFill>
            </a:endParaRPr>
          </a:p>
          <a:p>
            <a:pPr algn="ctr"/>
            <a:r>
              <a:rPr lang="en-US" sz="2400" dirty="0" smtClean="0">
                <a:solidFill>
                  <a:schemeClr val="bg1"/>
                </a:solidFill>
              </a:rPr>
              <a:t>Sincerity</a:t>
            </a:r>
          </a:p>
          <a:p>
            <a:pPr algn="ctr"/>
            <a:r>
              <a:rPr lang="en-US" sz="2400" dirty="0" smtClean="0">
                <a:solidFill>
                  <a:schemeClr val="bg1"/>
                </a:solidFill>
              </a:rPr>
              <a:t>Heartily</a:t>
            </a:r>
          </a:p>
          <a:p>
            <a:pPr algn="ctr"/>
            <a:endParaRPr lang="en-US" sz="2800" dirty="0" smtClean="0">
              <a:solidFill>
                <a:schemeClr val="bg1"/>
              </a:solidFill>
              <a:latin typeface="Berlin Sans FB Demi" pitchFamily="34" charset="0"/>
            </a:endParaRPr>
          </a:p>
          <a:p>
            <a:pPr algn="ctr"/>
            <a:r>
              <a:rPr lang="en-US" sz="2800" dirty="0" smtClean="0">
                <a:solidFill>
                  <a:schemeClr val="bg1"/>
                </a:solidFill>
                <a:latin typeface="Berlin Sans FB Demi" pitchFamily="34" charset="0"/>
              </a:rPr>
              <a:t>Why Do It:</a:t>
            </a:r>
          </a:p>
          <a:p>
            <a:pPr algn="ctr"/>
            <a:r>
              <a:rPr lang="en-US" sz="2400" dirty="0" smtClean="0">
                <a:solidFill>
                  <a:schemeClr val="bg1"/>
                </a:solidFill>
              </a:rPr>
              <a:t>Fear God</a:t>
            </a:r>
          </a:p>
          <a:p>
            <a:pPr algn="ctr"/>
            <a:r>
              <a:rPr lang="en-US" sz="2400" dirty="0" smtClean="0">
                <a:solidFill>
                  <a:schemeClr val="bg1"/>
                </a:solidFill>
              </a:rPr>
              <a:t>As to Lord</a:t>
            </a:r>
          </a:p>
          <a:p>
            <a:pPr algn="ctr"/>
            <a:r>
              <a:rPr lang="en-US" sz="2400" dirty="0" smtClean="0">
                <a:solidFill>
                  <a:schemeClr val="bg1"/>
                </a:solidFill>
              </a:rPr>
              <a:t>Judged by Lord</a:t>
            </a:r>
            <a:endParaRPr lang="en-US" sz="24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 calcmode="lin" valueType="num">
                                      <p:cBhvr>
                                        <p:cTn id="14"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 calcmode="lin" valueType="num">
                                      <p:cBhvr>
                                        <p:cTn id="21" dur="5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7">
                                            <p:txEl>
                                              <p:pRg st="3" end="3"/>
                                            </p:txEl>
                                          </p:spTgt>
                                        </p:tgtEl>
                                      </p:cBhvr>
                                    </p:animEffect>
                                  </p:childTnLst>
                                </p:cTn>
                              </p:par>
                              <p:par>
                                <p:cTn id="24" presetID="53" presetClass="entr" presetSubtype="0" fill="hold" nodeType="withEffect">
                                  <p:stCondLst>
                                    <p:cond delay="0"/>
                                  </p:stCondLst>
                                  <p:childTnLst>
                                    <p:set>
                                      <p:cBhvr>
                                        <p:cTn id="25" dur="1" fill="hold">
                                          <p:stCondLst>
                                            <p:cond delay="0"/>
                                          </p:stCondLst>
                                        </p:cTn>
                                        <p:tgtEl>
                                          <p:spTgt spid="17">
                                            <p:txEl>
                                              <p:pRg st="4" end="4"/>
                                            </p:txEl>
                                          </p:spTgt>
                                        </p:tgtEl>
                                        <p:attrNameLst>
                                          <p:attrName>style.visibility</p:attrName>
                                        </p:attrNameLst>
                                      </p:cBhvr>
                                      <p:to>
                                        <p:strVal val="visible"/>
                                      </p:to>
                                    </p:set>
                                    <p:anim calcmode="lin" valueType="num">
                                      <p:cBhvr>
                                        <p:cTn id="26" dur="5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17">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17">
                                            <p:txEl>
                                              <p:pRg st="4" end="4"/>
                                            </p:txEl>
                                          </p:spTgt>
                                        </p:tgtEl>
                                      </p:cBhvr>
                                    </p:animEffect>
                                  </p:childTnLst>
                                </p:cTn>
                              </p:par>
                              <p:par>
                                <p:cTn id="29" presetID="53" presetClass="entr" presetSubtype="0" fill="hold" nodeType="withEffect">
                                  <p:stCondLst>
                                    <p:cond delay="0"/>
                                  </p:stCondLst>
                                  <p:childTnLst>
                                    <p:set>
                                      <p:cBhvr>
                                        <p:cTn id="30" dur="1" fill="hold">
                                          <p:stCondLst>
                                            <p:cond delay="0"/>
                                          </p:stCondLst>
                                        </p:cTn>
                                        <p:tgtEl>
                                          <p:spTgt spid="17">
                                            <p:txEl>
                                              <p:pRg st="5" end="5"/>
                                            </p:txEl>
                                          </p:spTgt>
                                        </p:tgtEl>
                                        <p:attrNameLst>
                                          <p:attrName>style.visibility</p:attrName>
                                        </p:attrNameLst>
                                      </p:cBhvr>
                                      <p:to>
                                        <p:strVal val="visible"/>
                                      </p:to>
                                    </p:set>
                                    <p:anim calcmode="lin" valueType="num">
                                      <p:cBhvr>
                                        <p:cTn id="31" dur="500" fill="hold"/>
                                        <p:tgtEl>
                                          <p:spTgt spid="1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7">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17">
                                            <p:txEl>
                                              <p:pRg st="5" end="5"/>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17">
                                            <p:txEl>
                                              <p:pRg st="6" end="6"/>
                                            </p:txEl>
                                          </p:spTgt>
                                        </p:tgtEl>
                                        <p:attrNameLst>
                                          <p:attrName>style.visibility</p:attrName>
                                        </p:attrNameLst>
                                      </p:cBhvr>
                                      <p:to>
                                        <p:strVal val="visible"/>
                                      </p:to>
                                    </p:set>
                                    <p:anim calcmode="lin" valueType="num">
                                      <p:cBhvr>
                                        <p:cTn id="36" dur="500" fill="hold"/>
                                        <p:tgtEl>
                                          <p:spTgt spid="17">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17">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1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7">
                                            <p:txEl>
                                              <p:pRg st="8" end="8"/>
                                            </p:txEl>
                                          </p:spTgt>
                                        </p:tgtEl>
                                        <p:attrNameLst>
                                          <p:attrName>style.visibility</p:attrName>
                                        </p:attrNameLst>
                                      </p:cBhvr>
                                      <p:to>
                                        <p:strVal val="visible"/>
                                      </p:to>
                                    </p:set>
                                    <p:anim calcmode="lin" valueType="num">
                                      <p:cBhvr>
                                        <p:cTn id="43" dur="500" fill="hold"/>
                                        <p:tgtEl>
                                          <p:spTgt spid="17">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17">
                                            <p:txEl>
                                              <p:pRg st="8" end="8"/>
                                            </p:txEl>
                                          </p:spTgt>
                                        </p:tgtEl>
                                        <p:attrNameLst>
                                          <p:attrName>ppt_h</p:attrName>
                                        </p:attrNameLst>
                                      </p:cBhvr>
                                      <p:tavLst>
                                        <p:tav tm="0">
                                          <p:val>
                                            <p:fltVal val="0"/>
                                          </p:val>
                                        </p:tav>
                                        <p:tav tm="100000">
                                          <p:val>
                                            <p:strVal val="#ppt_h"/>
                                          </p:val>
                                        </p:tav>
                                      </p:tavLst>
                                    </p:anim>
                                    <p:animEffect transition="in" filter="fade">
                                      <p:cBhvr>
                                        <p:cTn id="45" dur="500"/>
                                        <p:tgtEl>
                                          <p:spTgt spid="17">
                                            <p:txEl>
                                              <p:pRg st="8" end="8"/>
                                            </p:txEl>
                                          </p:spTgt>
                                        </p:tgtEl>
                                      </p:cBhvr>
                                    </p:animEffect>
                                  </p:childTnLst>
                                </p:cTn>
                              </p:par>
                              <p:par>
                                <p:cTn id="46" presetID="53" presetClass="entr" presetSubtype="0" fill="hold" nodeType="withEffect">
                                  <p:stCondLst>
                                    <p:cond delay="0"/>
                                  </p:stCondLst>
                                  <p:childTnLst>
                                    <p:set>
                                      <p:cBhvr>
                                        <p:cTn id="47" dur="1" fill="hold">
                                          <p:stCondLst>
                                            <p:cond delay="0"/>
                                          </p:stCondLst>
                                        </p:cTn>
                                        <p:tgtEl>
                                          <p:spTgt spid="17">
                                            <p:txEl>
                                              <p:pRg st="9" end="9"/>
                                            </p:txEl>
                                          </p:spTgt>
                                        </p:tgtEl>
                                        <p:attrNameLst>
                                          <p:attrName>style.visibility</p:attrName>
                                        </p:attrNameLst>
                                      </p:cBhvr>
                                      <p:to>
                                        <p:strVal val="visible"/>
                                      </p:to>
                                    </p:set>
                                    <p:anim calcmode="lin" valueType="num">
                                      <p:cBhvr>
                                        <p:cTn id="48" dur="500" fill="hold"/>
                                        <p:tgtEl>
                                          <p:spTgt spid="17">
                                            <p:txEl>
                                              <p:pRg st="9" end="9"/>
                                            </p:txEl>
                                          </p:spTgt>
                                        </p:tgtEl>
                                        <p:attrNameLst>
                                          <p:attrName>ppt_w</p:attrName>
                                        </p:attrNameLst>
                                      </p:cBhvr>
                                      <p:tavLst>
                                        <p:tav tm="0">
                                          <p:val>
                                            <p:fltVal val="0"/>
                                          </p:val>
                                        </p:tav>
                                        <p:tav tm="100000">
                                          <p:val>
                                            <p:strVal val="#ppt_w"/>
                                          </p:val>
                                        </p:tav>
                                      </p:tavLst>
                                    </p:anim>
                                    <p:anim calcmode="lin" valueType="num">
                                      <p:cBhvr>
                                        <p:cTn id="49" dur="500" fill="hold"/>
                                        <p:tgtEl>
                                          <p:spTgt spid="17">
                                            <p:txEl>
                                              <p:pRg st="9" end="9"/>
                                            </p:txEl>
                                          </p:spTgt>
                                        </p:tgtEl>
                                        <p:attrNameLst>
                                          <p:attrName>ppt_h</p:attrName>
                                        </p:attrNameLst>
                                      </p:cBhvr>
                                      <p:tavLst>
                                        <p:tav tm="0">
                                          <p:val>
                                            <p:fltVal val="0"/>
                                          </p:val>
                                        </p:tav>
                                        <p:tav tm="100000">
                                          <p:val>
                                            <p:strVal val="#ppt_h"/>
                                          </p:val>
                                        </p:tav>
                                      </p:tavLst>
                                    </p:anim>
                                    <p:animEffect transition="in" filter="fade">
                                      <p:cBhvr>
                                        <p:cTn id="50" dur="500"/>
                                        <p:tgtEl>
                                          <p:spTgt spid="17">
                                            <p:txEl>
                                              <p:pRg st="9" end="9"/>
                                            </p:txEl>
                                          </p:spTgt>
                                        </p:tgtEl>
                                      </p:cBhvr>
                                    </p:animEffect>
                                  </p:childTnLst>
                                </p:cTn>
                              </p:par>
                              <p:par>
                                <p:cTn id="51" presetID="53" presetClass="entr" presetSubtype="0" fill="hold" nodeType="withEffect">
                                  <p:stCondLst>
                                    <p:cond delay="0"/>
                                  </p:stCondLst>
                                  <p:childTnLst>
                                    <p:set>
                                      <p:cBhvr>
                                        <p:cTn id="52" dur="1" fill="hold">
                                          <p:stCondLst>
                                            <p:cond delay="0"/>
                                          </p:stCondLst>
                                        </p:cTn>
                                        <p:tgtEl>
                                          <p:spTgt spid="17">
                                            <p:txEl>
                                              <p:pRg st="10" end="10"/>
                                            </p:txEl>
                                          </p:spTgt>
                                        </p:tgtEl>
                                        <p:attrNameLst>
                                          <p:attrName>style.visibility</p:attrName>
                                        </p:attrNameLst>
                                      </p:cBhvr>
                                      <p:to>
                                        <p:strVal val="visible"/>
                                      </p:to>
                                    </p:set>
                                    <p:anim calcmode="lin" valueType="num">
                                      <p:cBhvr>
                                        <p:cTn id="53" dur="500" fill="hold"/>
                                        <p:tgtEl>
                                          <p:spTgt spid="17">
                                            <p:txEl>
                                              <p:pRg st="10" end="10"/>
                                            </p:txEl>
                                          </p:spTgt>
                                        </p:tgtEl>
                                        <p:attrNameLst>
                                          <p:attrName>ppt_w</p:attrName>
                                        </p:attrNameLst>
                                      </p:cBhvr>
                                      <p:tavLst>
                                        <p:tav tm="0">
                                          <p:val>
                                            <p:fltVal val="0"/>
                                          </p:val>
                                        </p:tav>
                                        <p:tav tm="100000">
                                          <p:val>
                                            <p:strVal val="#ppt_w"/>
                                          </p:val>
                                        </p:tav>
                                      </p:tavLst>
                                    </p:anim>
                                    <p:anim calcmode="lin" valueType="num">
                                      <p:cBhvr>
                                        <p:cTn id="54" dur="500" fill="hold"/>
                                        <p:tgtEl>
                                          <p:spTgt spid="17">
                                            <p:txEl>
                                              <p:pRg st="10" end="10"/>
                                            </p:txEl>
                                          </p:spTgt>
                                        </p:tgtEl>
                                        <p:attrNameLst>
                                          <p:attrName>ppt_h</p:attrName>
                                        </p:attrNameLst>
                                      </p:cBhvr>
                                      <p:tavLst>
                                        <p:tav tm="0">
                                          <p:val>
                                            <p:fltVal val="0"/>
                                          </p:val>
                                        </p:tav>
                                        <p:tav tm="100000">
                                          <p:val>
                                            <p:strVal val="#ppt_h"/>
                                          </p:val>
                                        </p:tav>
                                      </p:tavLst>
                                    </p:anim>
                                    <p:animEffect transition="in" filter="fade">
                                      <p:cBhvr>
                                        <p:cTn id="55" dur="500"/>
                                        <p:tgtEl>
                                          <p:spTgt spid="17">
                                            <p:txEl>
                                              <p:pRg st="10" end="10"/>
                                            </p:txEl>
                                          </p:spTgt>
                                        </p:tgtEl>
                                      </p:cBhvr>
                                    </p:animEffect>
                                  </p:childTnLst>
                                </p:cTn>
                              </p:par>
                              <p:par>
                                <p:cTn id="56" presetID="53" presetClass="entr" presetSubtype="0" fill="hold" nodeType="withEffect">
                                  <p:stCondLst>
                                    <p:cond delay="0"/>
                                  </p:stCondLst>
                                  <p:childTnLst>
                                    <p:set>
                                      <p:cBhvr>
                                        <p:cTn id="57" dur="1" fill="hold">
                                          <p:stCondLst>
                                            <p:cond delay="0"/>
                                          </p:stCondLst>
                                        </p:cTn>
                                        <p:tgtEl>
                                          <p:spTgt spid="17">
                                            <p:txEl>
                                              <p:pRg st="11" end="11"/>
                                            </p:txEl>
                                          </p:spTgt>
                                        </p:tgtEl>
                                        <p:attrNameLst>
                                          <p:attrName>style.visibility</p:attrName>
                                        </p:attrNameLst>
                                      </p:cBhvr>
                                      <p:to>
                                        <p:strVal val="visible"/>
                                      </p:to>
                                    </p:set>
                                    <p:anim calcmode="lin" valueType="num">
                                      <p:cBhvr>
                                        <p:cTn id="58" dur="500" fill="hold"/>
                                        <p:tgtEl>
                                          <p:spTgt spid="17">
                                            <p:txEl>
                                              <p:pRg st="11" end="11"/>
                                            </p:txEl>
                                          </p:spTgt>
                                        </p:tgtEl>
                                        <p:attrNameLst>
                                          <p:attrName>ppt_w</p:attrName>
                                        </p:attrNameLst>
                                      </p:cBhvr>
                                      <p:tavLst>
                                        <p:tav tm="0">
                                          <p:val>
                                            <p:fltVal val="0"/>
                                          </p:val>
                                        </p:tav>
                                        <p:tav tm="100000">
                                          <p:val>
                                            <p:strVal val="#ppt_w"/>
                                          </p:val>
                                        </p:tav>
                                      </p:tavLst>
                                    </p:anim>
                                    <p:anim calcmode="lin" valueType="num">
                                      <p:cBhvr>
                                        <p:cTn id="59" dur="500" fill="hold"/>
                                        <p:tgtEl>
                                          <p:spTgt spid="17">
                                            <p:txEl>
                                              <p:pRg st="11" end="11"/>
                                            </p:txEl>
                                          </p:spTgt>
                                        </p:tgtEl>
                                        <p:attrNameLst>
                                          <p:attrName>ppt_h</p:attrName>
                                        </p:attrNameLst>
                                      </p:cBhvr>
                                      <p:tavLst>
                                        <p:tav tm="0">
                                          <p:val>
                                            <p:fltVal val="0"/>
                                          </p:val>
                                        </p:tav>
                                        <p:tav tm="100000">
                                          <p:val>
                                            <p:strVal val="#ppt_h"/>
                                          </p:val>
                                        </p:tav>
                                      </p:tavLst>
                                    </p:anim>
                                    <p:animEffect transition="in" filter="fade">
                                      <p:cBhvr>
                                        <p:cTn id="60" dur="500"/>
                                        <p:tgtEl>
                                          <p:spTgt spid="1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7" name="TextBox 6"/>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Servants &amp; Masters – (3:22-4:1)</a:t>
            </a:r>
          </a:p>
        </p:txBody>
      </p:sp>
      <p:sp>
        <p:nvSpPr>
          <p:cNvPr id="10" name="Round Diagonal Corner Rectangle 9"/>
          <p:cNvSpPr/>
          <p:nvPr/>
        </p:nvSpPr>
        <p:spPr>
          <a:xfrm>
            <a:off x="3886200" y="1676400"/>
            <a:ext cx="51054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3962400" y="1752600"/>
            <a:ext cx="5105400" cy="4847481"/>
          </a:xfrm>
          <a:prstGeom prst="rect">
            <a:avLst/>
          </a:prstGeom>
          <a:noFill/>
        </p:spPr>
        <p:txBody>
          <a:bodyPr wrap="square" rtlCol="0">
            <a:spAutoFit/>
          </a:bodyPr>
          <a:lstStyle/>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Masters (</a:t>
            </a:r>
            <a:r>
              <a:rPr lang="en-US" sz="2400"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kurios</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 - </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Lord</a:t>
            </a: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 one who has absolute ownership and uncontrolled power.  . . . in the present context – “one having legal power and control over his own property.”</a:t>
            </a:r>
          </a:p>
          <a:p>
            <a:pPr marL="457200" indent="-457200">
              <a:spcBef>
                <a:spcPts val="600"/>
              </a:spcBef>
              <a:buClr>
                <a:srgbClr val="B13F9A"/>
              </a:buClr>
              <a:buFont typeface="Wingdings 2" pitchFamily="18" charset="2"/>
              <a:buChar char="ö"/>
            </a:pPr>
            <a:r>
              <a:rPr lang="en-US" sz="2400"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Act justly, lovingly, equitably. Sure, you might be in a place of power and prominence now, but never forget you will one day stand before your Master - </a:t>
            </a:r>
            <a:r>
              <a:rPr lang="en-US" sz="20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a:t>
            </a:r>
            <a:r>
              <a:rPr lang="en-US" sz="2000" i="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Courson</a:t>
            </a:r>
            <a:r>
              <a:rPr lang="en-US" sz="20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J: Jon </a:t>
            </a:r>
            <a:r>
              <a:rPr lang="en-US" sz="2000" i="1" kern="0" dirty="0" err="1"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Courson's</a:t>
            </a:r>
            <a:r>
              <a:rPr lang="en-US" sz="20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Application Commentary: NT. Nelson. 2004 or Logos) </a:t>
            </a:r>
            <a:endPar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562E9801-EDDB-42CE-9408-662D56BE20D5}" type="slidenum">
              <a:rPr lang="en-US" smtClean="0"/>
              <a:pPr/>
              <a:t>32</a:t>
            </a:fld>
            <a:endParaRPr lang="en-US"/>
          </a:p>
        </p:txBody>
      </p:sp>
      <p:sp>
        <p:nvSpPr>
          <p:cNvPr id="14" name="Footer Placeholder 13"/>
          <p:cNvSpPr>
            <a:spLocks noGrp="1"/>
          </p:cNvSpPr>
          <p:nvPr>
            <p:ph type="ftr" sz="quarter" idx="11"/>
          </p:nvPr>
        </p:nvSpPr>
        <p:spPr/>
        <p:txBody>
          <a:bodyPr/>
          <a:lstStyle/>
          <a:p>
            <a:r>
              <a:rPr lang="en-US" smtClean="0"/>
              <a:t>W. 65th St church of Christ / June 8, 2008</a:t>
            </a:r>
            <a:endParaRPr lang="en-US" dirty="0"/>
          </a:p>
        </p:txBody>
      </p:sp>
      <p:sp>
        <p:nvSpPr>
          <p:cNvPr id="16" name="Rectangle 15"/>
          <p:cNvSpPr/>
          <p:nvPr/>
        </p:nvSpPr>
        <p:spPr>
          <a:xfrm>
            <a:off x="76200" y="3048000"/>
            <a:ext cx="3657600" cy="3539430"/>
          </a:xfrm>
          <a:prstGeom prst="rect">
            <a:avLst/>
          </a:prstGeom>
        </p:spPr>
        <p:txBody>
          <a:bodyPr wrap="square">
            <a:spAutoFit/>
          </a:bodyPr>
          <a:lstStyle/>
          <a:p>
            <a:pPr algn="ct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Colossians 4:1 (NKJV) </a:t>
            </a:r>
            <a:b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br>
            <a:r>
              <a:rPr lang="en-US" sz="2800" b="1" baseline="300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1 </a:t>
            </a:r>
            <a:r>
              <a:rPr lang="en-US" sz="2800" b="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rPr>
              <a:t>Masters, give your bondservants what is just and fair, knowing that you also have a Master in heaven. </a:t>
            </a:r>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18" name="Round Diagonal Corner Rectangle 17"/>
          <p:cNvSpPr/>
          <p:nvPr/>
        </p:nvSpPr>
        <p:spPr>
          <a:xfrm>
            <a:off x="5638800" y="1676400"/>
            <a:ext cx="3352800" cy="50292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562E9801-EDDB-42CE-9408-662D56BE20D5}" type="slidenum">
              <a:rPr lang="en-US" smtClean="0"/>
              <a:pPr/>
              <a:t>33</a:t>
            </a:fld>
            <a:endParaRPr lang="en-US"/>
          </a:p>
        </p:txBody>
      </p:sp>
      <p:sp>
        <p:nvSpPr>
          <p:cNvPr id="13" name="Footer Placeholder 12"/>
          <p:cNvSpPr>
            <a:spLocks noGrp="1"/>
          </p:cNvSpPr>
          <p:nvPr>
            <p:ph type="ftr" sz="quarter" idx="11"/>
          </p:nvPr>
        </p:nvSpPr>
        <p:spPr/>
        <p:txBody>
          <a:bodyPr/>
          <a:lstStyle/>
          <a:p>
            <a:r>
              <a:rPr lang="en-US" smtClean="0"/>
              <a:t>W. 65th St church of Christ / June 8, 2008</a:t>
            </a:r>
            <a:endParaRPr lang="en-US"/>
          </a:p>
        </p:txBody>
      </p:sp>
      <p:sp>
        <p:nvSpPr>
          <p:cNvPr id="10" name="TextBox 9"/>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
        <p:nvSpPr>
          <p:cNvPr id="11" name="Rectangle 10"/>
          <p:cNvSpPr/>
          <p:nvPr/>
        </p:nvSpPr>
        <p:spPr>
          <a:xfrm>
            <a:off x="1600200" y="3352800"/>
            <a:ext cx="3810000" cy="2123658"/>
          </a:xfrm>
          <a:prstGeom prst="rect">
            <a:avLst/>
          </a:prstGeom>
        </p:spPr>
        <p:txBody>
          <a:bodyPr wrap="square">
            <a:spAutoFit/>
          </a:bodyPr>
          <a:lstStyle/>
          <a:p>
            <a:pPr algn="ctr"/>
            <a:r>
              <a:rPr lang="en-US" sz="4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Pythagoras" pitchFamily="2" charset="0"/>
              </a:rPr>
              <a:t>Master’s Responsibility</a:t>
            </a:r>
          </a:p>
          <a:p>
            <a:pPr algn="ctr"/>
            <a:r>
              <a:rPr lang="en-US" sz="4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Pythagoras" pitchFamily="2" charset="0"/>
              </a:rPr>
              <a:t>(4:1)</a:t>
            </a:r>
          </a:p>
        </p:txBody>
      </p:sp>
      <p:sp>
        <p:nvSpPr>
          <p:cNvPr id="15" name="TextBox 14"/>
          <p:cNvSpPr txBox="1"/>
          <p:nvPr/>
        </p:nvSpPr>
        <p:spPr>
          <a:xfrm>
            <a:off x="0" y="60067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glow rad="101600">
                    <a:schemeClr val="bg1">
                      <a:alpha val="60000"/>
                    </a:schemeClr>
                  </a:glow>
                  <a:outerShdw blurRad="50800" dist="39000" dir="5460000" algn="tl">
                    <a:srgbClr val="000000">
                      <a:alpha val="38000"/>
                    </a:srgbClr>
                  </a:outerShdw>
                </a:effectLst>
                <a:latin typeface="Berlin Sans FB Demi" pitchFamily="34" charset="0"/>
              </a:rPr>
              <a:t>Servants &amp; Masters – (3:22-4:1)</a:t>
            </a:r>
          </a:p>
        </p:txBody>
      </p:sp>
      <p:sp>
        <p:nvSpPr>
          <p:cNvPr id="17" name="Rectangle 16"/>
          <p:cNvSpPr/>
          <p:nvPr/>
        </p:nvSpPr>
        <p:spPr>
          <a:xfrm>
            <a:off x="5638800" y="1752600"/>
            <a:ext cx="3276600" cy="4524315"/>
          </a:xfrm>
          <a:prstGeom prst="rect">
            <a:avLst/>
          </a:prstGeom>
        </p:spPr>
        <p:txBody>
          <a:bodyPr wrap="square">
            <a:spAutoFit/>
          </a:bodyPr>
          <a:lstStyle/>
          <a:p>
            <a:pPr algn="ctr"/>
            <a:r>
              <a:rPr lang="en-US" sz="3200" dirty="0" smtClean="0">
                <a:solidFill>
                  <a:schemeClr val="bg1"/>
                </a:solidFill>
                <a:latin typeface="Berlin Sans FB Demi" pitchFamily="34" charset="0"/>
              </a:rPr>
              <a:t>What Do:</a:t>
            </a:r>
          </a:p>
          <a:p>
            <a:pPr algn="ctr"/>
            <a:r>
              <a:rPr lang="en-US" sz="3200" dirty="0" smtClean="0">
                <a:solidFill>
                  <a:schemeClr val="bg1"/>
                </a:solidFill>
              </a:rPr>
              <a:t>Just &amp; Fair</a:t>
            </a:r>
          </a:p>
          <a:p>
            <a:pPr algn="ctr"/>
            <a:r>
              <a:rPr lang="en-US" sz="3200" dirty="0" smtClean="0">
                <a:solidFill>
                  <a:schemeClr val="bg1"/>
                </a:solidFill>
              </a:rPr>
              <a:t>Fair wages</a:t>
            </a:r>
          </a:p>
          <a:p>
            <a:pPr algn="ctr"/>
            <a:r>
              <a:rPr lang="en-US" sz="3200" dirty="0" smtClean="0">
                <a:solidFill>
                  <a:schemeClr val="bg1"/>
                </a:solidFill>
              </a:rPr>
              <a:t>Humane treatment</a:t>
            </a:r>
          </a:p>
          <a:p>
            <a:pPr algn="ctr"/>
            <a:endParaRPr lang="en-US" sz="3200" dirty="0" smtClean="0">
              <a:solidFill>
                <a:schemeClr val="bg1"/>
              </a:solidFill>
              <a:latin typeface="Berlin Sans FB Demi" pitchFamily="34" charset="0"/>
            </a:endParaRPr>
          </a:p>
          <a:p>
            <a:pPr algn="ctr"/>
            <a:r>
              <a:rPr lang="en-US" sz="3200" dirty="0" smtClean="0">
                <a:solidFill>
                  <a:schemeClr val="bg1"/>
                </a:solidFill>
                <a:latin typeface="Berlin Sans FB Demi" pitchFamily="34" charset="0"/>
              </a:rPr>
              <a:t>Why Do It:</a:t>
            </a:r>
          </a:p>
          <a:p>
            <a:pPr algn="ctr"/>
            <a:r>
              <a:rPr lang="en-US" sz="3200" dirty="0" smtClean="0">
                <a:solidFill>
                  <a:schemeClr val="bg1"/>
                </a:solidFill>
              </a:rPr>
              <a:t>Master in heaven</a:t>
            </a:r>
            <a:endParaRPr lang="en-US" sz="2800"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7">
                                            <p:txEl>
                                              <p:pRg st="5" end="5"/>
                                            </p:txEl>
                                          </p:spTgt>
                                        </p:tgtEl>
                                        <p:attrNameLst>
                                          <p:attrName>style.visibility</p:attrName>
                                        </p:attrNameLst>
                                      </p:cBhvr>
                                      <p:to>
                                        <p:strVal val="visible"/>
                                      </p:to>
                                    </p:set>
                                    <p:anim calcmode="lin" valueType="num">
                                      <p:cBhvr>
                                        <p:cTn id="7" dur="500" decel="50000" fill="hold">
                                          <p:stCondLst>
                                            <p:cond delay="0"/>
                                          </p:stCondLst>
                                        </p:cTn>
                                        <p:tgtEl>
                                          <p:spTgt spid="17">
                                            <p:txEl>
                                              <p:pRg st="5" end="5"/>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xEl>
                                              <p:pRg st="5" end="5"/>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xEl>
                                              <p:pRg st="5" end="5"/>
                                            </p:txEl>
                                          </p:spTgt>
                                        </p:tgtEl>
                                        <p:attrNameLst>
                                          <p:attrName>ppt_w</p:attrName>
                                        </p:attrNameLst>
                                      </p:cBhvr>
                                      <p:tavLst>
                                        <p:tav tm="0">
                                          <p:val>
                                            <p:strVal val="#ppt_w*.05"/>
                                          </p:val>
                                        </p:tav>
                                        <p:tav tm="100000">
                                          <p:val>
                                            <p:strVal val="#ppt_w"/>
                                          </p:val>
                                        </p:tav>
                                      </p:tavLst>
                                    </p:anim>
                                    <p:anim calcmode="lin" valueType="num">
                                      <p:cBhvr>
                                        <p:cTn id="10" dur="1000" fill="hold"/>
                                        <p:tgtEl>
                                          <p:spTgt spid="17">
                                            <p:txEl>
                                              <p:pRg st="5" end="5"/>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xEl>
                                              <p:pRg st="5" end="5"/>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xEl>
                                              <p:pRg st="5" end="5"/>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xEl>
                                              <p:pRg st="5" end="5"/>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xEl>
                                              <p:pRg st="5" end="5"/>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17">
                                            <p:txEl>
                                              <p:pRg st="6" end="6"/>
                                            </p:txEl>
                                          </p:spTgt>
                                        </p:tgtEl>
                                        <p:attrNameLst>
                                          <p:attrName>style.visibility</p:attrName>
                                        </p:attrNameLst>
                                      </p:cBhvr>
                                      <p:to>
                                        <p:strVal val="visible"/>
                                      </p:to>
                                    </p:set>
                                    <p:anim calcmode="lin" valueType="num">
                                      <p:cBhvr>
                                        <p:cTn id="17" dur="500" decel="50000" fill="hold">
                                          <p:stCondLst>
                                            <p:cond delay="0"/>
                                          </p:stCondLst>
                                        </p:cTn>
                                        <p:tgtEl>
                                          <p:spTgt spid="17">
                                            <p:txEl>
                                              <p:pRg st="6" end="6"/>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7">
                                            <p:txEl>
                                              <p:pRg st="6" end="6"/>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7">
                                            <p:txEl>
                                              <p:pRg st="6" end="6"/>
                                            </p:txEl>
                                          </p:spTgt>
                                        </p:tgtEl>
                                        <p:attrNameLst>
                                          <p:attrName>ppt_w</p:attrName>
                                        </p:attrNameLst>
                                      </p:cBhvr>
                                      <p:tavLst>
                                        <p:tav tm="0">
                                          <p:val>
                                            <p:strVal val="#ppt_w*.05"/>
                                          </p:val>
                                        </p:tav>
                                        <p:tav tm="100000">
                                          <p:val>
                                            <p:strVal val="#ppt_w"/>
                                          </p:val>
                                        </p:tav>
                                      </p:tavLst>
                                    </p:anim>
                                    <p:anim calcmode="lin" valueType="num">
                                      <p:cBhvr>
                                        <p:cTn id="20" dur="1000" fill="hold"/>
                                        <p:tgtEl>
                                          <p:spTgt spid="17">
                                            <p:txEl>
                                              <p:pRg st="6" end="6"/>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7">
                                            <p:txEl>
                                              <p:pRg st="6" end="6"/>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7">
                                            <p:txEl>
                                              <p:pRg st="6" end="6"/>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7">
                                            <p:txEl>
                                              <p:pRg st="6" end="6"/>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10" name="Round Diagonal Corner Rectangle 9"/>
          <p:cNvSpPr/>
          <p:nvPr/>
        </p:nvSpPr>
        <p:spPr>
          <a:xfrm>
            <a:off x="2895600" y="2362200"/>
            <a:ext cx="6019800" cy="41148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2971800" y="2514600"/>
            <a:ext cx="6019800" cy="3801041"/>
          </a:xfrm>
          <a:prstGeom prst="rect">
            <a:avLst/>
          </a:prstGeom>
          <a:noFill/>
        </p:spPr>
        <p:txBody>
          <a:bodyPr wrap="square" rtlCol="0">
            <a:spAutoFit/>
          </a:bodyPr>
          <a:lstStyle/>
          <a:p>
            <a:pPr marL="457200" lvl="0" indent="-457200">
              <a:spcBef>
                <a:spcPts val="600"/>
              </a:spcBef>
              <a:buClr>
                <a:srgbClr val="B13F9A"/>
              </a:buClr>
              <a:buFont typeface="Wingdings 2" pitchFamily="18" charset="2"/>
              <a:buChar char="ö"/>
            </a:pP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Wives &amp; Husbands </a:t>
            </a: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(18)</a:t>
            </a:r>
            <a:endParaRPr lang="en-US" sz="36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endParaRPr>
          </a:p>
          <a:p>
            <a:pPr marL="457200" lvl="0" indent="-457200">
              <a:spcBef>
                <a:spcPts val="600"/>
              </a:spcBef>
              <a:buClr>
                <a:srgbClr val="B13F9A"/>
              </a:buClr>
              <a:buFont typeface="Wingdings 2" pitchFamily="18" charset="2"/>
              <a:buChar char="ö"/>
            </a:pP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Husbands &amp; Wives </a:t>
            </a: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(19)</a:t>
            </a:r>
            <a:endParaRPr lang="en-US" sz="36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endParaRPr>
          </a:p>
          <a:p>
            <a:pPr marL="457200" lvl="0" indent="-457200">
              <a:spcBef>
                <a:spcPts val="600"/>
              </a:spcBef>
              <a:buClr>
                <a:srgbClr val="B13F9A"/>
              </a:buClr>
              <a:buFont typeface="Wingdings 2" pitchFamily="18" charset="2"/>
              <a:buChar char="ö"/>
            </a:pP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Children &amp; Parents </a:t>
            </a: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(20)</a:t>
            </a:r>
          </a:p>
          <a:p>
            <a:pPr marL="457200" indent="-457200">
              <a:spcBef>
                <a:spcPts val="600"/>
              </a:spcBef>
              <a:buClr>
                <a:srgbClr val="B13F9A"/>
              </a:buClr>
              <a:buFont typeface="Wingdings 2" pitchFamily="18" charset="2"/>
              <a:buChar char="ö"/>
            </a:pP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Fathers &amp; Children </a:t>
            </a: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(21)</a:t>
            </a:r>
          </a:p>
          <a:p>
            <a:pPr marL="457200" lvl="0" indent="-457200">
              <a:spcBef>
                <a:spcPts val="600"/>
              </a:spcBef>
              <a:buClr>
                <a:srgbClr val="B13F9A"/>
              </a:buClr>
              <a:buFont typeface="Wingdings 2" pitchFamily="18" charset="2"/>
              <a:buChar char="ö"/>
            </a:pP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Servants &amp; Masters </a:t>
            </a: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(22-25)</a:t>
            </a:r>
            <a:endParaRPr lang="en-US" sz="36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endParaRPr>
          </a:p>
          <a:p>
            <a:pPr marL="457200" indent="-457200">
              <a:spcBef>
                <a:spcPts val="600"/>
              </a:spcBef>
              <a:buClr>
                <a:srgbClr val="B13F9A"/>
              </a:buClr>
              <a:buFont typeface="Wingdings 2" pitchFamily="18" charset="2"/>
              <a:buChar char="ö"/>
            </a:pP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Masters &amp; Servants </a:t>
            </a: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(4:1)</a:t>
            </a:r>
            <a:endParaRPr lang="en-US" sz="36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562E9801-EDDB-42CE-9408-662D56BE20D5}" type="slidenum">
              <a:rPr lang="en-US" smtClean="0"/>
              <a:pPr/>
              <a:t>34</a:t>
            </a:fld>
            <a:endParaRPr lang="en-US"/>
          </a:p>
        </p:txBody>
      </p:sp>
      <p:sp>
        <p:nvSpPr>
          <p:cNvPr id="13" name="Footer Placeholder 12"/>
          <p:cNvSpPr>
            <a:spLocks noGrp="1"/>
          </p:cNvSpPr>
          <p:nvPr>
            <p:ph type="ftr" sz="quarter" idx="11"/>
          </p:nvPr>
        </p:nvSpPr>
        <p:spPr/>
        <p:txBody>
          <a:bodyPr/>
          <a:lstStyle/>
          <a:p>
            <a:r>
              <a:rPr lang="en-US" smtClean="0"/>
              <a:t>W. 65th St church of Christ / June 8, 2008</a:t>
            </a:r>
            <a:endParaRPr lang="en-US"/>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
        <p:nvSpPr>
          <p:cNvPr id="17" name="Rectangle 16"/>
          <p:cNvSpPr/>
          <p:nvPr/>
        </p:nvSpPr>
        <p:spPr>
          <a:xfrm>
            <a:off x="0" y="457200"/>
            <a:ext cx="9144000" cy="1446550"/>
          </a:xfrm>
          <a:prstGeom prst="rect">
            <a:avLst/>
          </a:prstGeom>
        </p:spPr>
        <p:txBody>
          <a:bodyPr wrap="square">
            <a:spAutoFit/>
          </a:bodyPr>
          <a:lstStyle/>
          <a:p>
            <a:pPr algn="ctr"/>
            <a:r>
              <a:rPr lang="en-US" sz="44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Principles Governing Various Relationships</a:t>
            </a:r>
            <a:endParaRPr lang="en-US" sz="4400" dirty="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14" name="Oval 13"/>
          <p:cNvSpPr/>
          <p:nvPr/>
        </p:nvSpPr>
        <p:spPr>
          <a:xfrm>
            <a:off x="2819400" y="2438400"/>
            <a:ext cx="3352800" cy="32004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9" name="Left Arrow 48"/>
          <p:cNvSpPr/>
          <p:nvPr/>
        </p:nvSpPr>
        <p:spPr>
          <a:xfrm rot="13437575">
            <a:off x="2721338" y="2343443"/>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3" name="Left Arrow 52"/>
          <p:cNvSpPr/>
          <p:nvPr/>
        </p:nvSpPr>
        <p:spPr>
          <a:xfrm rot="12165316">
            <a:off x="2406415" y="2992163"/>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4" name="Left Arrow 53"/>
          <p:cNvSpPr/>
          <p:nvPr/>
        </p:nvSpPr>
        <p:spPr>
          <a:xfrm rot="10800000">
            <a:off x="2286001" y="3789877"/>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5" name="Left Arrow 54"/>
          <p:cNvSpPr/>
          <p:nvPr/>
        </p:nvSpPr>
        <p:spPr>
          <a:xfrm rot="9378832">
            <a:off x="2464501" y="4602826"/>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6" name="Left Arrow 55"/>
          <p:cNvSpPr/>
          <p:nvPr/>
        </p:nvSpPr>
        <p:spPr>
          <a:xfrm rot="7656914">
            <a:off x="3026721" y="5123806"/>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7" name="Left Arrow 56"/>
          <p:cNvSpPr/>
          <p:nvPr/>
        </p:nvSpPr>
        <p:spPr>
          <a:xfrm rot="5400000">
            <a:off x="4225693" y="5375508"/>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8" name="Left Arrow 57"/>
          <p:cNvSpPr/>
          <p:nvPr/>
        </p:nvSpPr>
        <p:spPr>
          <a:xfrm rot="2761071">
            <a:off x="5349003" y="5130708"/>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9" name="Left Arrow 58"/>
          <p:cNvSpPr/>
          <p:nvPr/>
        </p:nvSpPr>
        <p:spPr>
          <a:xfrm rot="1437248">
            <a:off x="5839861" y="4540412"/>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0" name="Left Arrow 59"/>
          <p:cNvSpPr/>
          <p:nvPr/>
        </p:nvSpPr>
        <p:spPr>
          <a:xfrm>
            <a:off x="5992262" y="3789877"/>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1" name="Left Arrow 60"/>
          <p:cNvSpPr/>
          <p:nvPr/>
        </p:nvSpPr>
        <p:spPr>
          <a:xfrm rot="20590454">
            <a:off x="5886660" y="2971800"/>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2" name="Left Arrow 61"/>
          <p:cNvSpPr/>
          <p:nvPr/>
        </p:nvSpPr>
        <p:spPr>
          <a:xfrm rot="19055210">
            <a:off x="5500346" y="2343666"/>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1" name="Rounded Rectangle 30"/>
          <p:cNvSpPr/>
          <p:nvPr/>
        </p:nvSpPr>
        <p:spPr>
          <a:xfrm>
            <a:off x="762000" y="19812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81000" y="28956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28600" y="38100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81000" y="47244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219200" y="56388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505200" y="59436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791200" y="56388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400800" y="47244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553200" y="38100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6400800" y="28956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943600" y="19812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24200" y="2895600"/>
            <a:ext cx="2895600" cy="2462213"/>
          </a:xfrm>
          <a:prstGeom prst="rect">
            <a:avLst/>
          </a:prstGeom>
          <a:noFill/>
        </p:spPr>
        <p:txBody>
          <a:bodyPr wrap="square" rtlCol="0">
            <a:spAutoFit/>
          </a:bodyPr>
          <a:lstStyle/>
          <a:p>
            <a:pPr lvl="0" algn="ctr">
              <a:spcBef>
                <a:spcPts val="600"/>
              </a:spcBef>
              <a:buClr>
                <a:srgbClr val="B13F9A"/>
              </a:buClr>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Wives &amp; Husbands </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(18,19)</a:t>
            </a:r>
          </a:p>
          <a:p>
            <a:pPr lvl="0" algn="ctr">
              <a:spcBef>
                <a:spcPts val="600"/>
              </a:spcBef>
              <a:buClr>
                <a:srgbClr val="B13F9A"/>
              </a:buClr>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Children &amp; Parents </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(20,21)</a:t>
            </a:r>
          </a:p>
          <a:p>
            <a:pPr lvl="0" algn="ctr">
              <a:spcBef>
                <a:spcPts val="600"/>
              </a:spcBef>
              <a:buClr>
                <a:srgbClr val="B13F9A"/>
              </a:buClr>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Servants &amp; Masters </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(22-4:1)</a:t>
            </a: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562E9801-EDDB-42CE-9408-662D56BE20D5}" type="slidenum">
              <a:rPr lang="en-US" smtClean="0"/>
              <a:pPr/>
              <a:t>35</a:t>
            </a:fld>
            <a:endParaRPr lang="en-US"/>
          </a:p>
        </p:txBody>
      </p:sp>
      <p:sp>
        <p:nvSpPr>
          <p:cNvPr id="13" name="Footer Placeholder 12"/>
          <p:cNvSpPr>
            <a:spLocks noGrp="1"/>
          </p:cNvSpPr>
          <p:nvPr>
            <p:ph type="ftr" sz="quarter" idx="11"/>
          </p:nvPr>
        </p:nvSpPr>
        <p:spPr/>
        <p:txBody>
          <a:bodyPr/>
          <a:lstStyle/>
          <a:p>
            <a:r>
              <a:rPr lang="en-US" smtClean="0"/>
              <a:t>W. 65th St church of Christ / June 8, 2008</a:t>
            </a:r>
            <a:endParaRPr lang="en-US" dirty="0"/>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
        <p:nvSpPr>
          <p:cNvPr id="16" name="Rectangle 15"/>
          <p:cNvSpPr/>
          <p:nvPr/>
        </p:nvSpPr>
        <p:spPr>
          <a:xfrm>
            <a:off x="228600" y="457200"/>
            <a:ext cx="9144000" cy="1446550"/>
          </a:xfrm>
          <a:prstGeom prst="rect">
            <a:avLst/>
          </a:prstGeom>
        </p:spPr>
        <p:txBody>
          <a:bodyPr wrap="square">
            <a:spAutoFit/>
          </a:bodyPr>
          <a:lstStyle/>
          <a:p>
            <a:pPr algn="ctr"/>
            <a:r>
              <a:rPr lang="en-US" sz="44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Principles Governing Various Relationships</a:t>
            </a:r>
            <a:endParaRPr lang="en-US" sz="4400" dirty="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p:txBody>
      </p:sp>
      <p:sp>
        <p:nvSpPr>
          <p:cNvPr id="19" name="Rectangle 18"/>
          <p:cNvSpPr/>
          <p:nvPr/>
        </p:nvSpPr>
        <p:spPr>
          <a:xfrm>
            <a:off x="838200" y="1981200"/>
            <a:ext cx="2008188"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Tender Mercies (v. 12)</a:t>
            </a:r>
          </a:p>
        </p:txBody>
      </p:sp>
      <p:sp>
        <p:nvSpPr>
          <p:cNvPr id="21" name="Rectangle 20"/>
          <p:cNvSpPr/>
          <p:nvPr/>
        </p:nvSpPr>
        <p:spPr>
          <a:xfrm>
            <a:off x="762000" y="2971800"/>
            <a:ext cx="1371599"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Kindness (v. 12)</a:t>
            </a:r>
          </a:p>
        </p:txBody>
      </p:sp>
      <p:sp>
        <p:nvSpPr>
          <p:cNvPr id="22" name="Rectangle 21"/>
          <p:cNvSpPr/>
          <p:nvPr/>
        </p:nvSpPr>
        <p:spPr>
          <a:xfrm>
            <a:off x="228600" y="3886200"/>
            <a:ext cx="22098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Humbleness of mind (v. 12)</a:t>
            </a:r>
          </a:p>
        </p:txBody>
      </p:sp>
      <p:sp>
        <p:nvSpPr>
          <p:cNvPr id="23" name="Rectangle 22"/>
          <p:cNvSpPr/>
          <p:nvPr/>
        </p:nvSpPr>
        <p:spPr>
          <a:xfrm>
            <a:off x="685800" y="4800600"/>
            <a:ext cx="15240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Meekness (v. 12)</a:t>
            </a:r>
          </a:p>
        </p:txBody>
      </p:sp>
      <p:sp>
        <p:nvSpPr>
          <p:cNvPr id="24" name="Rectangle 23"/>
          <p:cNvSpPr/>
          <p:nvPr/>
        </p:nvSpPr>
        <p:spPr>
          <a:xfrm>
            <a:off x="1295400" y="5715000"/>
            <a:ext cx="19812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Longsuffering (v. 12)</a:t>
            </a:r>
          </a:p>
        </p:txBody>
      </p:sp>
      <p:sp>
        <p:nvSpPr>
          <p:cNvPr id="25" name="Rectangle 24"/>
          <p:cNvSpPr/>
          <p:nvPr/>
        </p:nvSpPr>
        <p:spPr>
          <a:xfrm>
            <a:off x="3429000" y="6019800"/>
            <a:ext cx="22098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Bearing with one another (v. 13)</a:t>
            </a:r>
          </a:p>
        </p:txBody>
      </p:sp>
      <p:sp>
        <p:nvSpPr>
          <p:cNvPr id="26" name="Rectangle 25"/>
          <p:cNvSpPr/>
          <p:nvPr/>
        </p:nvSpPr>
        <p:spPr>
          <a:xfrm>
            <a:off x="6096000" y="5715000"/>
            <a:ext cx="14478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Forgiving (v. 13)</a:t>
            </a:r>
          </a:p>
        </p:txBody>
      </p:sp>
      <p:sp>
        <p:nvSpPr>
          <p:cNvPr id="27" name="Rectangle 26"/>
          <p:cNvSpPr/>
          <p:nvPr/>
        </p:nvSpPr>
        <p:spPr>
          <a:xfrm>
            <a:off x="6934200" y="4778514"/>
            <a:ext cx="9906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Love (v. 14)</a:t>
            </a:r>
          </a:p>
        </p:txBody>
      </p:sp>
      <p:sp>
        <p:nvSpPr>
          <p:cNvPr id="28" name="Rectangle 27"/>
          <p:cNvSpPr/>
          <p:nvPr/>
        </p:nvSpPr>
        <p:spPr>
          <a:xfrm>
            <a:off x="6553200" y="3864114"/>
            <a:ext cx="21336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Peace of God Rule (v. 15)</a:t>
            </a:r>
          </a:p>
        </p:txBody>
      </p:sp>
      <p:sp>
        <p:nvSpPr>
          <p:cNvPr id="29" name="Rectangle 28"/>
          <p:cNvSpPr/>
          <p:nvPr/>
        </p:nvSpPr>
        <p:spPr>
          <a:xfrm>
            <a:off x="6781800" y="2971800"/>
            <a:ext cx="13716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Thankful (v. 15)</a:t>
            </a:r>
          </a:p>
        </p:txBody>
      </p:sp>
      <p:sp>
        <p:nvSpPr>
          <p:cNvPr id="30" name="Rectangle 29"/>
          <p:cNvSpPr/>
          <p:nvPr/>
        </p:nvSpPr>
        <p:spPr>
          <a:xfrm>
            <a:off x="6019800" y="2035314"/>
            <a:ext cx="19812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Word of Christ dwell (v. 16)</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left)">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down)">
                                      <p:cBhvr>
                                        <p:cTn id="57" dur="5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down)">
                                      <p:cBhvr>
                                        <p:cTn id="62" dur="500"/>
                                        <p:tgtEl>
                                          <p:spTgt spid="36"/>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00"/>
                                        <p:tgtEl>
                                          <p:spTgt spid="25"/>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down)">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down)">
                                      <p:cBhvr>
                                        <p:cTn id="73" dur="500"/>
                                        <p:tgtEl>
                                          <p:spTgt spid="3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down)">
                                      <p:cBhvr>
                                        <p:cTn id="79" dur="500"/>
                                        <p:tgtEl>
                                          <p:spTgt spid="5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right)">
                                      <p:cBhvr>
                                        <p:cTn id="84" dur="500"/>
                                        <p:tgtEl>
                                          <p:spTgt spid="38"/>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right)">
                                      <p:cBhvr>
                                        <p:cTn id="87" dur="500"/>
                                        <p:tgtEl>
                                          <p:spTgt spid="27"/>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wipe(right)">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right)">
                                      <p:cBhvr>
                                        <p:cTn id="95" dur="500"/>
                                        <p:tgtEl>
                                          <p:spTgt spid="39"/>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right)">
                                      <p:cBhvr>
                                        <p:cTn id="98" dur="500"/>
                                        <p:tgtEl>
                                          <p:spTgt spid="28"/>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wipe(right)">
                                      <p:cBhvr>
                                        <p:cTn id="101" dur="500"/>
                                        <p:tgtEl>
                                          <p:spTgt spid="6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2" fill="hold" grpId="0"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wipe(right)">
                                      <p:cBhvr>
                                        <p:cTn id="106" dur="500"/>
                                        <p:tgtEl>
                                          <p:spTgt spid="40"/>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right)">
                                      <p:cBhvr>
                                        <p:cTn id="109" dur="500"/>
                                        <p:tgtEl>
                                          <p:spTgt spid="29"/>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right)">
                                      <p:cBhvr>
                                        <p:cTn id="112" dur="500"/>
                                        <p:tgtEl>
                                          <p:spTgt spid="6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right)">
                                      <p:cBhvr>
                                        <p:cTn id="117" dur="500"/>
                                        <p:tgtEl>
                                          <p:spTgt spid="41"/>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right)">
                                      <p:cBhvr>
                                        <p:cTn id="12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19" grpId="0"/>
      <p:bldP spid="21" grpId="0"/>
      <p:bldP spid="22" grpId="0"/>
      <p:bldP spid="23" grpId="0"/>
      <p:bldP spid="24" grpId="0"/>
      <p:bldP spid="25" grpId="0"/>
      <p:bldP spid="26" grpId="0"/>
      <p:bldP spid="27" grpId="0"/>
      <p:bldP spid="28" grpId="0"/>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June 8, 2008</a:t>
            </a:r>
            <a:endParaRPr lang="en-US" dirty="0"/>
          </a:p>
        </p:txBody>
      </p:sp>
      <p:sp>
        <p:nvSpPr>
          <p:cNvPr id="6" name="Slide Number Placeholder 5"/>
          <p:cNvSpPr>
            <a:spLocks noGrp="1"/>
          </p:cNvSpPr>
          <p:nvPr>
            <p:ph type="sldNum" sz="quarter" idx="12"/>
          </p:nvPr>
        </p:nvSpPr>
        <p:spPr/>
        <p:txBody>
          <a:bodyPr/>
          <a:lstStyle/>
          <a:p>
            <a:fld id="{562E9801-EDDB-42CE-9408-662D56BE20D5}" type="slidenum">
              <a:rPr lang="en-US" smtClean="0"/>
              <a:pPr/>
              <a:t>36</a:t>
            </a:fld>
            <a:endParaRPr lang="en-US"/>
          </a:p>
        </p:txBody>
      </p:sp>
      <p:sp>
        <p:nvSpPr>
          <p:cNvPr id="7" name="Rectangle 6"/>
          <p:cNvSpPr/>
          <p:nvPr/>
        </p:nvSpPr>
        <p:spPr>
          <a:xfrm>
            <a:off x="0" y="0"/>
            <a:ext cx="9144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562E9801-EDDB-42CE-9408-662D56BE20D5}" type="slidenum">
              <a:rPr lang="en-US" smtClean="0"/>
              <a:pPr/>
              <a:t>4</a:t>
            </a:fld>
            <a:endParaRPr lang="en-US"/>
          </a:p>
        </p:txBody>
      </p:sp>
      <p:sp>
        <p:nvSpPr>
          <p:cNvPr id="13" name="Footer Placeholder 12"/>
          <p:cNvSpPr>
            <a:spLocks noGrp="1"/>
          </p:cNvSpPr>
          <p:nvPr>
            <p:ph type="ftr" sz="quarter" idx="11"/>
          </p:nvPr>
        </p:nvSpPr>
        <p:spPr/>
        <p:txBody>
          <a:bodyPr/>
          <a:lstStyle/>
          <a:p>
            <a:r>
              <a:rPr lang="en-US" smtClean="0"/>
              <a:t>W. 65th St church of Christ / June 8, 2008</a:t>
            </a:r>
            <a:endParaRPr lang="en-US"/>
          </a:p>
        </p:txBody>
      </p:sp>
      <p:pic>
        <p:nvPicPr>
          <p:cNvPr id="14" name="Picture 13"/>
          <p:cNvPicPr>
            <a:picLocks noChangeAspect="1" noChangeArrowheads="1"/>
          </p:cNvPicPr>
          <p:nvPr/>
        </p:nvPicPr>
        <p:blipFill>
          <a:blip r:embed="rId4"/>
          <a:srcRect/>
          <a:stretch>
            <a:fillRect/>
          </a:stretch>
        </p:blipFill>
        <p:spPr bwMode="auto">
          <a:xfrm>
            <a:off x="2971800" y="685800"/>
            <a:ext cx="6172200" cy="6095999"/>
          </a:xfrm>
          <a:prstGeom prst="rect">
            <a:avLst/>
          </a:prstGeom>
          <a:noFill/>
          <a:ln w="9525">
            <a:noFill/>
            <a:miter lim="800000"/>
            <a:headEnd/>
            <a:tailEnd/>
          </a:ln>
          <a:effectLst/>
        </p:spPr>
      </p:pic>
      <p:sp>
        <p:nvSpPr>
          <p:cNvPr id="16" name="Rectangle 15"/>
          <p:cNvSpPr/>
          <p:nvPr/>
        </p:nvSpPr>
        <p:spPr>
          <a:xfrm>
            <a:off x="3733800" y="1131630"/>
            <a:ext cx="4572000" cy="4124206"/>
          </a:xfrm>
          <a:prstGeom prst="rect">
            <a:avLst/>
          </a:prstGeom>
        </p:spPr>
        <p:txBody>
          <a:bodyPr wrap="square">
            <a:spAutoFit/>
          </a:bodyPr>
          <a:lstStyle/>
          <a:p>
            <a:pPr algn="ctr"/>
            <a:r>
              <a:rPr lang="en-US" sz="2800" b="1" dirty="0" smtClean="0">
                <a:solidFill>
                  <a:prstClr val="black"/>
                </a:solidFill>
                <a:effectLst>
                  <a:outerShdw blurRad="60007" dist="310007" dir="7680000" sy="30000" kx="1300200" algn="ctr" rotWithShape="0">
                    <a:prstClr val="black">
                      <a:alpha val="32000"/>
                    </a:prstClr>
                  </a:outerShdw>
                </a:effectLst>
                <a:latin typeface="Berlin Sans FB Demi" pitchFamily="34" charset="0"/>
              </a:rPr>
              <a:t>Colossians 3:18-4:1 (NKJV)</a:t>
            </a:r>
          </a:p>
          <a:p>
            <a:pPr algn="ctr"/>
            <a:r>
              <a:rPr lang="en-US" sz="2600" baseline="30000" dirty="0" smtClean="0">
                <a:solidFill>
                  <a:schemeClr val="bg1"/>
                </a:solidFill>
                <a:effectLst>
                  <a:outerShdw blurRad="60007" dist="310007" dir="7680000" sy="30000" kx="1300200" algn="ctr" rotWithShape="0">
                    <a:prstClr val="black">
                      <a:alpha val="32000"/>
                    </a:prstClr>
                  </a:outerShdw>
                </a:effectLst>
              </a:rPr>
              <a:t>22 </a:t>
            </a:r>
            <a:r>
              <a:rPr lang="en-US" sz="2600" dirty="0" smtClean="0">
                <a:solidFill>
                  <a:schemeClr val="bg1"/>
                </a:solidFill>
                <a:effectLst>
                  <a:outerShdw blurRad="60007" dist="310007" dir="7680000" sy="30000" kx="1300200" algn="ctr" rotWithShape="0">
                    <a:prstClr val="black">
                      <a:alpha val="32000"/>
                    </a:prstClr>
                  </a:outerShdw>
                </a:effectLst>
              </a:rPr>
              <a:t>Bondservants, obey in all things your masters according to the flesh, not with </a:t>
            </a:r>
            <a:r>
              <a:rPr lang="en-US" sz="2600" dirty="0" err="1" smtClean="0">
                <a:solidFill>
                  <a:schemeClr val="bg1"/>
                </a:solidFill>
                <a:effectLst>
                  <a:outerShdw blurRad="60007" dist="310007" dir="7680000" sy="30000" kx="1300200" algn="ctr" rotWithShape="0">
                    <a:prstClr val="black">
                      <a:alpha val="32000"/>
                    </a:prstClr>
                  </a:outerShdw>
                </a:effectLst>
              </a:rPr>
              <a:t>eyeservice</a:t>
            </a:r>
            <a:r>
              <a:rPr lang="en-US" sz="2600" dirty="0" smtClean="0">
                <a:solidFill>
                  <a:schemeClr val="bg1"/>
                </a:solidFill>
                <a:effectLst>
                  <a:outerShdw blurRad="60007" dist="310007" dir="7680000" sy="30000" kx="1300200" algn="ctr" rotWithShape="0">
                    <a:prstClr val="black">
                      <a:alpha val="32000"/>
                    </a:prstClr>
                  </a:outerShdw>
                </a:effectLst>
              </a:rPr>
              <a:t>, as men-pleasers, but in sincerity of heart, fearing God.  </a:t>
            </a:r>
            <a:r>
              <a:rPr lang="en-US" sz="2600" baseline="30000" dirty="0" smtClean="0">
                <a:solidFill>
                  <a:schemeClr val="bg1"/>
                </a:solidFill>
                <a:effectLst>
                  <a:outerShdw blurRad="60007" dist="310007" dir="7680000" sy="30000" kx="1300200" algn="ctr" rotWithShape="0">
                    <a:prstClr val="black">
                      <a:alpha val="32000"/>
                    </a:prstClr>
                  </a:outerShdw>
                </a:effectLst>
              </a:rPr>
              <a:t>23 </a:t>
            </a:r>
            <a:r>
              <a:rPr lang="en-US" sz="2600" dirty="0" smtClean="0">
                <a:solidFill>
                  <a:schemeClr val="bg1"/>
                </a:solidFill>
                <a:effectLst>
                  <a:outerShdw blurRad="60007" dist="310007" dir="7680000" sy="30000" kx="1300200" algn="ctr" rotWithShape="0">
                    <a:prstClr val="black">
                      <a:alpha val="32000"/>
                    </a:prstClr>
                  </a:outerShdw>
                </a:effectLst>
              </a:rPr>
              <a:t>And whatever you do, do it heartily, as to the Lord and not to men, </a:t>
            </a:r>
            <a:endParaRPr lang="en-US" sz="2600" dirty="0">
              <a:solidFill>
                <a:schemeClr val="bg1"/>
              </a:solidFill>
              <a:effectLst>
                <a:outerShdw blurRad="60007" dist="310007" dir="7680000" sy="30000" kx="1300200" algn="ctr" rotWithShape="0">
                  <a:prstClr val="black">
                    <a:alpha val="32000"/>
                  </a:prstClr>
                </a:outerShdw>
              </a:effectLst>
            </a:endParaRPr>
          </a:p>
        </p:txBody>
      </p:sp>
      <p:sp>
        <p:nvSpPr>
          <p:cNvPr id="10" name="TextBox 9"/>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562E9801-EDDB-42CE-9408-662D56BE20D5}" type="slidenum">
              <a:rPr lang="en-US" smtClean="0"/>
              <a:pPr/>
              <a:t>5</a:t>
            </a:fld>
            <a:endParaRPr lang="en-US"/>
          </a:p>
        </p:txBody>
      </p:sp>
      <p:sp>
        <p:nvSpPr>
          <p:cNvPr id="13" name="Footer Placeholder 12"/>
          <p:cNvSpPr>
            <a:spLocks noGrp="1"/>
          </p:cNvSpPr>
          <p:nvPr>
            <p:ph type="ftr" sz="quarter" idx="11"/>
          </p:nvPr>
        </p:nvSpPr>
        <p:spPr/>
        <p:txBody>
          <a:bodyPr/>
          <a:lstStyle/>
          <a:p>
            <a:r>
              <a:rPr lang="en-US" smtClean="0"/>
              <a:t>W. 65th St church of Christ / June 8, 2008</a:t>
            </a:r>
            <a:endParaRPr lang="en-US"/>
          </a:p>
        </p:txBody>
      </p:sp>
      <p:pic>
        <p:nvPicPr>
          <p:cNvPr id="14" name="Picture 13"/>
          <p:cNvPicPr>
            <a:picLocks noChangeAspect="1" noChangeArrowheads="1"/>
          </p:cNvPicPr>
          <p:nvPr/>
        </p:nvPicPr>
        <p:blipFill>
          <a:blip r:embed="rId4"/>
          <a:srcRect/>
          <a:stretch>
            <a:fillRect/>
          </a:stretch>
        </p:blipFill>
        <p:spPr bwMode="auto">
          <a:xfrm>
            <a:off x="2971800" y="685800"/>
            <a:ext cx="6172200" cy="6095999"/>
          </a:xfrm>
          <a:prstGeom prst="rect">
            <a:avLst/>
          </a:prstGeom>
          <a:noFill/>
          <a:ln w="9525">
            <a:noFill/>
            <a:miter lim="800000"/>
            <a:headEnd/>
            <a:tailEnd/>
          </a:ln>
          <a:effectLst/>
        </p:spPr>
      </p:pic>
      <p:sp>
        <p:nvSpPr>
          <p:cNvPr id="16" name="Rectangle 15"/>
          <p:cNvSpPr/>
          <p:nvPr/>
        </p:nvSpPr>
        <p:spPr>
          <a:xfrm>
            <a:off x="3733800" y="1131630"/>
            <a:ext cx="4572000" cy="3970318"/>
          </a:xfrm>
          <a:prstGeom prst="rect">
            <a:avLst/>
          </a:prstGeom>
        </p:spPr>
        <p:txBody>
          <a:bodyPr wrap="square">
            <a:spAutoFit/>
          </a:bodyPr>
          <a:lstStyle/>
          <a:p>
            <a:pPr algn="ctr"/>
            <a:r>
              <a:rPr lang="en-US" sz="2800" b="1" dirty="0" smtClean="0">
                <a:solidFill>
                  <a:prstClr val="black"/>
                </a:solidFill>
                <a:effectLst>
                  <a:outerShdw blurRad="60007" dist="310007" dir="7680000" sy="30000" kx="1300200" algn="ctr" rotWithShape="0">
                    <a:prstClr val="black">
                      <a:alpha val="32000"/>
                    </a:prstClr>
                  </a:outerShdw>
                </a:effectLst>
                <a:latin typeface="Berlin Sans FB Demi" pitchFamily="34" charset="0"/>
              </a:rPr>
              <a:t>Colossians 3:18-4:1 (NKJV)</a:t>
            </a:r>
          </a:p>
          <a:p>
            <a:pPr algn="ctr"/>
            <a:r>
              <a:rPr lang="en-US" sz="2800" baseline="30000" dirty="0" smtClean="0">
                <a:solidFill>
                  <a:schemeClr val="bg1"/>
                </a:solidFill>
                <a:effectLst>
                  <a:outerShdw blurRad="60007" dist="310007" dir="7680000" sy="30000" kx="1300200" algn="ctr" rotWithShape="0">
                    <a:prstClr val="black">
                      <a:alpha val="32000"/>
                    </a:prstClr>
                  </a:outerShdw>
                </a:effectLst>
              </a:rPr>
              <a:t>24 </a:t>
            </a:r>
            <a:r>
              <a:rPr lang="en-US" sz="2800" dirty="0" smtClean="0">
                <a:solidFill>
                  <a:schemeClr val="bg1"/>
                </a:solidFill>
                <a:effectLst>
                  <a:outerShdw blurRad="60007" dist="310007" dir="7680000" sy="30000" kx="1300200" algn="ctr" rotWithShape="0">
                    <a:prstClr val="black">
                      <a:alpha val="32000"/>
                    </a:prstClr>
                  </a:outerShdw>
                </a:effectLst>
              </a:rPr>
              <a:t>knowing that from the Lord you will receive the reward of the inheritance; for you serve the Lord Christ.  </a:t>
            </a:r>
            <a:r>
              <a:rPr lang="en-US" sz="2800" baseline="30000" dirty="0" smtClean="0">
                <a:solidFill>
                  <a:schemeClr val="bg1"/>
                </a:solidFill>
                <a:effectLst>
                  <a:outerShdw blurRad="60007" dist="310007" dir="7680000" sy="30000" kx="1300200" algn="ctr" rotWithShape="0">
                    <a:prstClr val="black">
                      <a:alpha val="32000"/>
                    </a:prstClr>
                  </a:outerShdw>
                </a:effectLst>
              </a:rPr>
              <a:t>25 </a:t>
            </a:r>
            <a:r>
              <a:rPr lang="en-US" sz="2800" dirty="0" smtClean="0">
                <a:solidFill>
                  <a:schemeClr val="bg1"/>
                </a:solidFill>
                <a:effectLst>
                  <a:outerShdw blurRad="60007" dist="310007" dir="7680000" sy="30000" kx="1300200" algn="ctr" rotWithShape="0">
                    <a:prstClr val="black">
                      <a:alpha val="32000"/>
                    </a:prstClr>
                  </a:outerShdw>
                </a:effectLst>
              </a:rPr>
              <a:t>But he who does wrong will be repaid for what he has done, and there is no partiality. </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10" name="TextBox 9"/>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562E9801-EDDB-42CE-9408-662D56BE20D5}" type="slidenum">
              <a:rPr lang="en-US" smtClean="0"/>
              <a:pPr/>
              <a:t>6</a:t>
            </a:fld>
            <a:endParaRPr lang="en-US"/>
          </a:p>
        </p:txBody>
      </p:sp>
      <p:sp>
        <p:nvSpPr>
          <p:cNvPr id="13" name="Footer Placeholder 12"/>
          <p:cNvSpPr>
            <a:spLocks noGrp="1"/>
          </p:cNvSpPr>
          <p:nvPr>
            <p:ph type="ftr" sz="quarter" idx="11"/>
          </p:nvPr>
        </p:nvSpPr>
        <p:spPr/>
        <p:txBody>
          <a:bodyPr/>
          <a:lstStyle/>
          <a:p>
            <a:r>
              <a:rPr lang="en-US" smtClean="0"/>
              <a:t>W. 65th St church of Christ / June 8, 2008</a:t>
            </a:r>
            <a:endParaRPr lang="en-US"/>
          </a:p>
        </p:txBody>
      </p:sp>
      <p:pic>
        <p:nvPicPr>
          <p:cNvPr id="14" name="Picture 13"/>
          <p:cNvPicPr>
            <a:picLocks noChangeAspect="1" noChangeArrowheads="1"/>
          </p:cNvPicPr>
          <p:nvPr/>
        </p:nvPicPr>
        <p:blipFill>
          <a:blip r:embed="rId4"/>
          <a:srcRect/>
          <a:stretch>
            <a:fillRect/>
          </a:stretch>
        </p:blipFill>
        <p:spPr bwMode="auto">
          <a:xfrm>
            <a:off x="2971800" y="685800"/>
            <a:ext cx="6172200" cy="6095999"/>
          </a:xfrm>
          <a:prstGeom prst="rect">
            <a:avLst/>
          </a:prstGeom>
          <a:noFill/>
          <a:ln w="9525">
            <a:noFill/>
            <a:miter lim="800000"/>
            <a:headEnd/>
            <a:tailEnd/>
          </a:ln>
          <a:effectLst/>
        </p:spPr>
      </p:pic>
      <p:sp>
        <p:nvSpPr>
          <p:cNvPr id="16" name="Rectangle 15"/>
          <p:cNvSpPr/>
          <p:nvPr/>
        </p:nvSpPr>
        <p:spPr>
          <a:xfrm>
            <a:off x="3733800" y="1131630"/>
            <a:ext cx="4572000" cy="3847207"/>
          </a:xfrm>
          <a:prstGeom prst="rect">
            <a:avLst/>
          </a:prstGeom>
        </p:spPr>
        <p:txBody>
          <a:bodyPr wrap="square">
            <a:spAutoFit/>
          </a:bodyPr>
          <a:lstStyle/>
          <a:p>
            <a:pPr algn="ctr"/>
            <a:r>
              <a:rPr lang="en-US" sz="2800" b="1"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Colossians 3:18-4:1 (NKJV)</a:t>
            </a:r>
          </a:p>
          <a:p>
            <a:pPr algn="ctr"/>
            <a:r>
              <a:rPr lang="en-US" sz="3600" baseline="30000" dirty="0" smtClean="0">
                <a:solidFill>
                  <a:schemeClr val="bg1"/>
                </a:solidFill>
              </a:rPr>
              <a:t>4:1 </a:t>
            </a:r>
            <a:r>
              <a:rPr lang="en-US" sz="3600" dirty="0" smtClean="0">
                <a:solidFill>
                  <a:schemeClr val="bg1"/>
                </a:solidFill>
              </a:rPr>
              <a:t>Masters, give your bondservants what is just and fair, knowing that you also have a Master in heaven. </a:t>
            </a:r>
            <a:endParaRPr lang="en-US" sz="2800" dirty="0" smtClean="0">
              <a:solidFill>
                <a:schemeClr val="bg1"/>
              </a:solidFill>
            </a:endParaRPr>
          </a:p>
        </p:txBody>
      </p:sp>
      <p:sp>
        <p:nvSpPr>
          <p:cNvPr id="10" name="TextBox 9"/>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10" name="Round Diagonal Corner Rectangle 9"/>
          <p:cNvSpPr/>
          <p:nvPr/>
        </p:nvSpPr>
        <p:spPr>
          <a:xfrm>
            <a:off x="2895600" y="2362200"/>
            <a:ext cx="6019800" cy="41148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1" name="TextBox 10"/>
          <p:cNvSpPr txBox="1"/>
          <p:nvPr/>
        </p:nvSpPr>
        <p:spPr>
          <a:xfrm>
            <a:off x="2971800" y="2514600"/>
            <a:ext cx="6019800" cy="3801041"/>
          </a:xfrm>
          <a:prstGeom prst="rect">
            <a:avLst/>
          </a:prstGeom>
          <a:noFill/>
        </p:spPr>
        <p:txBody>
          <a:bodyPr wrap="square" rtlCol="0">
            <a:spAutoFit/>
          </a:bodyPr>
          <a:lstStyle/>
          <a:p>
            <a:pPr marL="457200" lvl="0" indent="-457200">
              <a:spcBef>
                <a:spcPts val="600"/>
              </a:spcBef>
              <a:buClr>
                <a:srgbClr val="B13F9A"/>
              </a:buClr>
              <a:buFont typeface="Wingdings 2" pitchFamily="18" charset="2"/>
              <a:buChar char="ö"/>
            </a:pP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Wives &amp; Husbands </a:t>
            </a: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(18)</a:t>
            </a:r>
            <a:endParaRPr lang="en-US" sz="36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endParaRPr>
          </a:p>
          <a:p>
            <a:pPr marL="457200" lvl="0" indent="-457200">
              <a:spcBef>
                <a:spcPts val="600"/>
              </a:spcBef>
              <a:buClr>
                <a:srgbClr val="B13F9A"/>
              </a:buClr>
              <a:buFont typeface="Wingdings 2" pitchFamily="18" charset="2"/>
              <a:buChar char="ö"/>
            </a:pP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Husbands &amp; Wives </a:t>
            </a: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(19)</a:t>
            </a:r>
            <a:endParaRPr lang="en-US" sz="36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endParaRPr>
          </a:p>
          <a:p>
            <a:pPr marL="457200" lvl="0" indent="-457200">
              <a:spcBef>
                <a:spcPts val="600"/>
              </a:spcBef>
              <a:buClr>
                <a:srgbClr val="B13F9A"/>
              </a:buClr>
              <a:buFont typeface="Wingdings 2" pitchFamily="18" charset="2"/>
              <a:buChar char="ö"/>
            </a:pP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Children &amp; Parents </a:t>
            </a: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(20)</a:t>
            </a:r>
          </a:p>
          <a:p>
            <a:pPr marL="457200" indent="-457200">
              <a:spcBef>
                <a:spcPts val="600"/>
              </a:spcBef>
              <a:buClr>
                <a:srgbClr val="B13F9A"/>
              </a:buClr>
              <a:buFont typeface="Wingdings 2" pitchFamily="18" charset="2"/>
              <a:buChar char="ö"/>
            </a:pP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Fathers &amp; Children </a:t>
            </a: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(21)</a:t>
            </a:r>
          </a:p>
          <a:p>
            <a:pPr marL="457200" lvl="0" indent="-457200">
              <a:spcBef>
                <a:spcPts val="600"/>
              </a:spcBef>
              <a:buClr>
                <a:srgbClr val="B13F9A"/>
              </a:buClr>
              <a:buFont typeface="Wingdings 2" pitchFamily="18" charset="2"/>
              <a:buChar char="ö"/>
            </a:pP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Servants &amp; Masters </a:t>
            </a: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(22-25)</a:t>
            </a:r>
            <a:endParaRPr lang="en-US" sz="36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endParaRPr>
          </a:p>
          <a:p>
            <a:pPr marL="457200" indent="-457200">
              <a:spcBef>
                <a:spcPts val="600"/>
              </a:spcBef>
              <a:buClr>
                <a:srgbClr val="B13F9A"/>
              </a:buClr>
              <a:buFont typeface="Wingdings 2" pitchFamily="18" charset="2"/>
              <a:buChar char="ö"/>
            </a:pP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Masters &amp; Servants </a:t>
            </a:r>
            <a:r>
              <a:rPr lang="en-US" sz="36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(4:1)</a:t>
            </a:r>
            <a:endParaRPr lang="en-US" sz="36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562E9801-EDDB-42CE-9408-662D56BE20D5}" type="slidenum">
              <a:rPr lang="en-US" smtClean="0"/>
              <a:pPr/>
              <a:t>7</a:t>
            </a:fld>
            <a:endParaRPr lang="en-US"/>
          </a:p>
        </p:txBody>
      </p:sp>
      <p:sp>
        <p:nvSpPr>
          <p:cNvPr id="13" name="Footer Placeholder 12"/>
          <p:cNvSpPr>
            <a:spLocks noGrp="1"/>
          </p:cNvSpPr>
          <p:nvPr>
            <p:ph type="ftr" sz="quarter" idx="11"/>
          </p:nvPr>
        </p:nvSpPr>
        <p:spPr/>
        <p:txBody>
          <a:bodyPr/>
          <a:lstStyle/>
          <a:p>
            <a:r>
              <a:rPr lang="en-US" smtClean="0"/>
              <a:t>W. 65th St church of Christ / June 8, 2008</a:t>
            </a:r>
            <a:endParaRPr lang="en-US"/>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
        <p:nvSpPr>
          <p:cNvPr id="17" name="Rectangle 16"/>
          <p:cNvSpPr/>
          <p:nvPr/>
        </p:nvSpPr>
        <p:spPr>
          <a:xfrm>
            <a:off x="0" y="457200"/>
            <a:ext cx="9144000" cy="1446550"/>
          </a:xfrm>
          <a:prstGeom prst="rect">
            <a:avLst/>
          </a:prstGeom>
        </p:spPr>
        <p:txBody>
          <a:bodyPr wrap="square">
            <a:spAutoFit/>
          </a:bodyPr>
          <a:lstStyle/>
          <a:p>
            <a:pPr algn="ctr"/>
            <a:r>
              <a:rPr lang="en-US" sz="44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Principles Governing Various Relationships</a:t>
            </a:r>
            <a:endParaRPr lang="en-US" sz="4400" dirty="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2895600" y="2362200"/>
            <a:ext cx="6019800" cy="4114800"/>
          </a:xfrm>
          <a:prstGeom prst="round2DiagRect">
            <a:avLst/>
          </a:prstGeom>
          <a:gradFill rotWithShape="1">
            <a:gsLst>
              <a:gs pos="0">
                <a:srgbClr val="CF6DA4">
                  <a:tint val="20000"/>
                  <a:satMod val="280000"/>
                </a:srgbClr>
              </a:gs>
              <a:gs pos="14000">
                <a:srgbClr val="CF6DA4">
                  <a:tint val="37000"/>
                  <a:satMod val="250000"/>
                </a:srgbClr>
              </a:gs>
              <a:gs pos="45000">
                <a:srgbClr val="CF6DA4">
                  <a:tint val="53000"/>
                  <a:satMod val="220000"/>
                </a:srgbClr>
              </a:gs>
              <a:gs pos="65000">
                <a:srgbClr val="CF6DA4">
                  <a:tint val="53000"/>
                  <a:satMod val="220000"/>
                </a:srgbClr>
              </a:gs>
              <a:gs pos="86000">
                <a:srgbClr val="CF6DA4">
                  <a:tint val="42000"/>
                  <a:satMod val="240000"/>
                </a:srgbClr>
              </a:gs>
              <a:gs pos="100000">
                <a:srgbClr val="CF6DA4">
                  <a:tint val="20000"/>
                  <a:satMod val="230000"/>
                </a:srgbClr>
              </a:gs>
            </a:gsLst>
            <a:lin ang="16200000" scaled="1"/>
          </a:gradFill>
          <a:ln w="9525" cap="flat" cmpd="sng" algn="ctr">
            <a:solidFill>
              <a:srgbClr val="CF6DA4">
                <a:satMod val="140000"/>
              </a:srgbClr>
            </a:solidFill>
            <a:prstDash val="solid"/>
          </a:ln>
          <a:effectLst>
            <a:outerShdw blurRad="508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562E9801-EDDB-42CE-9408-662D56BE20D5}" type="slidenum">
              <a:rPr lang="en-US" smtClean="0"/>
              <a:pPr/>
              <a:t>8</a:t>
            </a:fld>
            <a:endParaRPr lang="en-US"/>
          </a:p>
        </p:txBody>
      </p:sp>
      <p:sp>
        <p:nvSpPr>
          <p:cNvPr id="13" name="Footer Placeholder 12"/>
          <p:cNvSpPr>
            <a:spLocks noGrp="1"/>
          </p:cNvSpPr>
          <p:nvPr>
            <p:ph type="ftr" sz="quarter" idx="11"/>
          </p:nvPr>
        </p:nvSpPr>
        <p:spPr/>
        <p:txBody>
          <a:bodyPr/>
          <a:lstStyle/>
          <a:p>
            <a:r>
              <a:rPr lang="en-US" smtClean="0"/>
              <a:t>W. 65th St church of Christ / June 8, 2008</a:t>
            </a:r>
            <a:endParaRPr lang="en-US"/>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
        <p:nvSpPr>
          <p:cNvPr id="17" name="Rectangle 16"/>
          <p:cNvSpPr/>
          <p:nvPr/>
        </p:nvSpPr>
        <p:spPr>
          <a:xfrm>
            <a:off x="0" y="457200"/>
            <a:ext cx="9144000" cy="1446550"/>
          </a:xfrm>
          <a:prstGeom prst="rect">
            <a:avLst/>
          </a:prstGeom>
        </p:spPr>
        <p:txBody>
          <a:bodyPr wrap="square">
            <a:spAutoFit/>
          </a:bodyPr>
          <a:lstStyle/>
          <a:p>
            <a:pPr algn="ctr"/>
            <a:r>
              <a:rPr lang="en-US" sz="44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Principles Governing Various Relationships</a:t>
            </a:r>
            <a:endParaRPr lang="en-US" sz="4400" dirty="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p:txBody>
      </p:sp>
      <p:sp>
        <p:nvSpPr>
          <p:cNvPr id="14" name="Rectangle 13"/>
          <p:cNvSpPr/>
          <p:nvPr/>
        </p:nvSpPr>
        <p:spPr>
          <a:xfrm>
            <a:off x="2895600" y="2514600"/>
            <a:ext cx="6019800" cy="3847207"/>
          </a:xfrm>
          <a:prstGeom prst="rect">
            <a:avLst/>
          </a:prstGeom>
        </p:spPr>
        <p:txBody>
          <a:bodyPr wrap="square">
            <a:spAutoFit/>
          </a:bodyPr>
          <a:lstStyle/>
          <a:p>
            <a:pPr marL="400050" indent="-400050" algn="ctr"/>
            <a:r>
              <a:rPr lang="en-US" sz="2500" dirty="0" smtClean="0">
                <a:solidFill>
                  <a:schemeClr val="bg1"/>
                </a:solidFill>
                <a:effectLst>
                  <a:outerShdw blurRad="60007" dist="310007" dir="7680000" sy="30000" kx="1300200" algn="ctr" rotWithShape="0">
                    <a:prstClr val="black">
                      <a:alpha val="32000"/>
                    </a:prstClr>
                  </a:outerShdw>
                </a:effectLst>
              </a:rPr>
              <a:t>“The Christian ethic is an ethic of reciprocal obligation. It is never an ethic on which all the duties are on one side. As Paul saw it, husbands have as great an obligation as wives; parents have just as binding a duty as children; masters have their responsibilities as much as slaves.”</a:t>
            </a:r>
          </a:p>
          <a:p>
            <a:pPr marL="400050" indent="-400050" algn="ctr"/>
            <a:r>
              <a:rPr lang="en-US" sz="2200" i="1" dirty="0" smtClean="0">
                <a:solidFill>
                  <a:schemeClr val="bg1"/>
                </a:solidFill>
                <a:effectLst>
                  <a:outerShdw blurRad="60007" dist="310007" dir="7680000" sy="30000" kx="1300200" algn="ctr" rotWithShape="0">
                    <a:prstClr val="black">
                      <a:alpha val="32000"/>
                    </a:prstClr>
                  </a:outerShdw>
                </a:effectLst>
              </a:rPr>
              <a:t>(William Barclay; The Letters To The Philippians, Colossians &amp; Thessalonians – Page 187)</a:t>
            </a:r>
            <a:endParaRPr lang="en-US" sz="2200" i="1" dirty="0">
              <a:solidFill>
                <a:schemeClr val="bg1"/>
              </a:solidFill>
              <a:effectLst>
                <a:outerShdw blurRad="60007" dist="310007" dir="7680000" sy="30000" kx="1300200" algn="ctr" rotWithShape="0">
                  <a:prstClr val="black">
                    <a:alpha val="32000"/>
                  </a:prstClr>
                </a:outerShdw>
              </a:effectLst>
            </a:endParaRPr>
          </a:p>
        </p:txBody>
      </p:sp>
      <p:pic>
        <p:nvPicPr>
          <p:cNvPr id="2050" name="Picture 2" descr="http://www.thewords.com/articles/images/willbarclay.jpg"/>
          <p:cNvPicPr>
            <a:picLocks noChangeAspect="1" noChangeArrowheads="1"/>
          </p:cNvPicPr>
          <p:nvPr/>
        </p:nvPicPr>
        <p:blipFill>
          <a:blip r:embed="rId3"/>
          <a:srcRect/>
          <a:stretch>
            <a:fillRect/>
          </a:stretch>
        </p:blipFill>
        <p:spPr bwMode="auto">
          <a:xfrm>
            <a:off x="274320" y="1885950"/>
            <a:ext cx="3307080" cy="413385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0" y="1"/>
            <a:ext cx="5748487" cy="6858000"/>
          </a:xfrm>
          <a:prstGeom prst="rect">
            <a:avLst/>
          </a:prstGeom>
          <a:noFill/>
          <a:ln w="9525">
            <a:noFill/>
            <a:miter lim="800000"/>
            <a:headEnd/>
            <a:tailEnd/>
          </a:ln>
          <a:effectLst/>
        </p:spPr>
      </p:pic>
      <p:sp>
        <p:nvSpPr>
          <p:cNvPr id="14" name="Oval 13"/>
          <p:cNvSpPr/>
          <p:nvPr/>
        </p:nvSpPr>
        <p:spPr>
          <a:xfrm>
            <a:off x="2819400" y="2438400"/>
            <a:ext cx="3352800" cy="32004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9" name="Left Arrow 48"/>
          <p:cNvSpPr/>
          <p:nvPr/>
        </p:nvSpPr>
        <p:spPr>
          <a:xfrm rot="13437575">
            <a:off x="2721338" y="2343443"/>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3" name="Left Arrow 52"/>
          <p:cNvSpPr/>
          <p:nvPr/>
        </p:nvSpPr>
        <p:spPr>
          <a:xfrm rot="12165316">
            <a:off x="2406415" y="2992163"/>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4" name="Left Arrow 53"/>
          <p:cNvSpPr/>
          <p:nvPr/>
        </p:nvSpPr>
        <p:spPr>
          <a:xfrm rot="10800000">
            <a:off x="2286001" y="3789877"/>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5" name="Left Arrow 54"/>
          <p:cNvSpPr/>
          <p:nvPr/>
        </p:nvSpPr>
        <p:spPr>
          <a:xfrm rot="9378832">
            <a:off x="2464501" y="4602826"/>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6" name="Left Arrow 55"/>
          <p:cNvSpPr/>
          <p:nvPr/>
        </p:nvSpPr>
        <p:spPr>
          <a:xfrm rot="7656914">
            <a:off x="3026721" y="5123806"/>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7" name="Left Arrow 56"/>
          <p:cNvSpPr/>
          <p:nvPr/>
        </p:nvSpPr>
        <p:spPr>
          <a:xfrm rot="5400000">
            <a:off x="4225693" y="5375508"/>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8" name="Left Arrow 57"/>
          <p:cNvSpPr/>
          <p:nvPr/>
        </p:nvSpPr>
        <p:spPr>
          <a:xfrm rot="2761071">
            <a:off x="5349003" y="5130708"/>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9" name="Left Arrow 58"/>
          <p:cNvSpPr/>
          <p:nvPr/>
        </p:nvSpPr>
        <p:spPr>
          <a:xfrm rot="1437248">
            <a:off x="5839861" y="4540412"/>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0" name="Left Arrow 59"/>
          <p:cNvSpPr/>
          <p:nvPr/>
        </p:nvSpPr>
        <p:spPr>
          <a:xfrm>
            <a:off x="5992262" y="3789877"/>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1" name="Left Arrow 60"/>
          <p:cNvSpPr/>
          <p:nvPr/>
        </p:nvSpPr>
        <p:spPr>
          <a:xfrm rot="20590454">
            <a:off x="5886660" y="2971800"/>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2" name="Left Arrow 61"/>
          <p:cNvSpPr/>
          <p:nvPr/>
        </p:nvSpPr>
        <p:spPr>
          <a:xfrm rot="19055210">
            <a:off x="5500346" y="2343666"/>
            <a:ext cx="692615" cy="7620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1" name="Rounded Rectangle 30"/>
          <p:cNvSpPr/>
          <p:nvPr/>
        </p:nvSpPr>
        <p:spPr>
          <a:xfrm>
            <a:off x="762000" y="19812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81000" y="28956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28600" y="38100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81000" y="47244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219200" y="56388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505200" y="59436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791200" y="56388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400800" y="47244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553200" y="38100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6400800" y="28956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943600" y="1981200"/>
            <a:ext cx="2209800" cy="838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24200" y="2895600"/>
            <a:ext cx="2895600" cy="2462213"/>
          </a:xfrm>
          <a:prstGeom prst="rect">
            <a:avLst/>
          </a:prstGeom>
          <a:noFill/>
        </p:spPr>
        <p:txBody>
          <a:bodyPr wrap="square" rtlCol="0">
            <a:spAutoFit/>
          </a:bodyPr>
          <a:lstStyle/>
          <a:p>
            <a:pPr lvl="0" algn="ctr">
              <a:spcBef>
                <a:spcPts val="600"/>
              </a:spcBef>
              <a:buClr>
                <a:srgbClr val="B13F9A"/>
              </a:buClr>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Wives &amp; Husbands </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(18,19)</a:t>
            </a:r>
          </a:p>
          <a:p>
            <a:pPr lvl="0" algn="ctr">
              <a:spcBef>
                <a:spcPts val="600"/>
              </a:spcBef>
              <a:buClr>
                <a:srgbClr val="B13F9A"/>
              </a:buClr>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Children &amp; Parents </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(20,21)</a:t>
            </a:r>
          </a:p>
          <a:p>
            <a:pPr lvl="0" algn="ctr">
              <a:spcBef>
                <a:spcPts val="600"/>
              </a:spcBef>
              <a:buClr>
                <a:srgbClr val="B13F9A"/>
              </a:buClr>
            </a:pP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Servants &amp; Masters </a:t>
            </a:r>
            <a:r>
              <a:rPr lang="en-US" sz="2400" b="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400" i="1" kern="0" dirty="0" smtClean="0">
                <a:ln w="12700">
                  <a:noFill/>
                  <a:prstDash val="solid"/>
                </a:ln>
                <a:solidFill>
                  <a:sysClr val="windowText" lastClr="000000"/>
                </a:solidFill>
                <a:effectLst>
                  <a:outerShdw blurRad="60007" dist="310007" dir="7680000" sy="30000" kx="1300200" algn="ctr" rotWithShape="0">
                    <a:prstClr val="black">
                      <a:alpha val="32000"/>
                    </a:prstClr>
                  </a:outerShdw>
                </a:effectLst>
              </a:rPr>
              <a:t>(22-4:1)</a:t>
            </a: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562E9801-EDDB-42CE-9408-662D56BE20D5}" type="slidenum">
              <a:rPr lang="en-US" smtClean="0"/>
              <a:pPr/>
              <a:t>9</a:t>
            </a:fld>
            <a:endParaRPr lang="en-US"/>
          </a:p>
        </p:txBody>
      </p:sp>
      <p:sp>
        <p:nvSpPr>
          <p:cNvPr id="13" name="Footer Placeholder 12"/>
          <p:cNvSpPr>
            <a:spLocks noGrp="1"/>
          </p:cNvSpPr>
          <p:nvPr>
            <p:ph type="ftr" sz="quarter" idx="11"/>
          </p:nvPr>
        </p:nvSpPr>
        <p:spPr/>
        <p:txBody>
          <a:bodyPr/>
          <a:lstStyle/>
          <a:p>
            <a:r>
              <a:rPr lang="en-US" smtClean="0"/>
              <a:t>W. 65th St church of Christ / June 8, 2008</a:t>
            </a:r>
            <a:endParaRPr lang="en-US" dirty="0"/>
          </a:p>
        </p:txBody>
      </p:sp>
      <p:sp>
        <p:nvSpPr>
          <p:cNvPr id="15" name="TextBox 14"/>
          <p:cNvSpPr txBox="1"/>
          <p:nvPr/>
        </p:nvSpPr>
        <p:spPr>
          <a:xfrm>
            <a:off x="0" y="0"/>
            <a:ext cx="9144000" cy="523220"/>
          </a:xfrm>
          <a:prstGeom prst="rect">
            <a:avLst/>
          </a:prstGeom>
          <a:noFill/>
        </p:spPr>
        <p:txBody>
          <a:bodyPr wrap="square" rtlCol="0">
            <a:spAutoFit/>
          </a:bodyPr>
          <a:lstStyle/>
          <a:p>
            <a:pPr lvl="0" algn="ctr"/>
            <a:r>
              <a:rPr lang="en-US" sz="2800" b="1" dirty="0" smtClean="0">
                <a:ln w="17780" cmpd="sng">
                  <a:solidFill>
                    <a:srgbClr val="B83D68">
                      <a:tint val="3000"/>
                    </a:srgbClr>
                  </a:solidFill>
                  <a:prstDash val="solid"/>
                  <a:miter lim="800000"/>
                </a:ln>
                <a:gradFill>
                  <a:gsLst>
                    <a:gs pos="10000">
                      <a:srgbClr val="B83D68">
                        <a:tint val="63000"/>
                        <a:sat val="105000"/>
                      </a:srgbClr>
                    </a:gs>
                    <a:gs pos="90000">
                      <a:srgbClr val="B83D68">
                        <a:shade val="50000"/>
                        <a:satMod val="100000"/>
                      </a:srgbClr>
                    </a:gs>
                  </a:gsLst>
                  <a:lin ang="5400000"/>
                </a:gradFill>
                <a:effectLst>
                  <a:outerShdw blurRad="60007" dist="310007" dir="7680000" sy="30000" kx="1300200" algn="ctr" rotWithShape="0">
                    <a:prstClr val="black">
                      <a:alpha val="32000"/>
                    </a:prstClr>
                  </a:outerShdw>
                </a:effectLst>
                <a:latin typeface="Pythagoras" pitchFamily="2" charset="0"/>
              </a:rPr>
              <a:t>“Practical Applications  For Our Everyday Lives”</a:t>
            </a:r>
          </a:p>
        </p:txBody>
      </p:sp>
      <p:sp>
        <p:nvSpPr>
          <p:cNvPr id="16" name="Rectangle 15"/>
          <p:cNvSpPr/>
          <p:nvPr/>
        </p:nvSpPr>
        <p:spPr>
          <a:xfrm>
            <a:off x="0" y="457200"/>
            <a:ext cx="9144000" cy="1446550"/>
          </a:xfrm>
          <a:prstGeom prst="rect">
            <a:avLst/>
          </a:prstGeom>
        </p:spPr>
        <p:txBody>
          <a:bodyPr wrap="square">
            <a:spAutoFit/>
          </a:bodyPr>
          <a:lstStyle/>
          <a:p>
            <a:pPr algn="ctr"/>
            <a:r>
              <a:rPr lang="en-US" sz="4400" dirty="0" smtClean="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Principles Governing Various Relationships</a:t>
            </a:r>
            <a:endParaRPr lang="en-US" sz="4400" dirty="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p:txBody>
      </p:sp>
      <p:sp>
        <p:nvSpPr>
          <p:cNvPr id="19" name="Rectangle 18"/>
          <p:cNvSpPr/>
          <p:nvPr/>
        </p:nvSpPr>
        <p:spPr>
          <a:xfrm>
            <a:off x="838200" y="1981200"/>
            <a:ext cx="2008188"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Tender Mercies (v. 12)</a:t>
            </a:r>
          </a:p>
        </p:txBody>
      </p:sp>
      <p:sp>
        <p:nvSpPr>
          <p:cNvPr id="21" name="Rectangle 20"/>
          <p:cNvSpPr/>
          <p:nvPr/>
        </p:nvSpPr>
        <p:spPr>
          <a:xfrm>
            <a:off x="762000" y="2971800"/>
            <a:ext cx="1371599"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Kindness (v. 12)</a:t>
            </a:r>
          </a:p>
        </p:txBody>
      </p:sp>
      <p:sp>
        <p:nvSpPr>
          <p:cNvPr id="22" name="Rectangle 21"/>
          <p:cNvSpPr/>
          <p:nvPr/>
        </p:nvSpPr>
        <p:spPr>
          <a:xfrm>
            <a:off x="228600" y="3886200"/>
            <a:ext cx="22098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Humbleness of mind (v. 12)</a:t>
            </a:r>
          </a:p>
        </p:txBody>
      </p:sp>
      <p:sp>
        <p:nvSpPr>
          <p:cNvPr id="23" name="Rectangle 22"/>
          <p:cNvSpPr/>
          <p:nvPr/>
        </p:nvSpPr>
        <p:spPr>
          <a:xfrm>
            <a:off x="685800" y="4800600"/>
            <a:ext cx="15240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Meekness (v. 12)</a:t>
            </a:r>
          </a:p>
        </p:txBody>
      </p:sp>
      <p:sp>
        <p:nvSpPr>
          <p:cNvPr id="24" name="Rectangle 23"/>
          <p:cNvSpPr/>
          <p:nvPr/>
        </p:nvSpPr>
        <p:spPr>
          <a:xfrm>
            <a:off x="1295400" y="5715000"/>
            <a:ext cx="19812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Longsuffering (v. 12)</a:t>
            </a:r>
          </a:p>
        </p:txBody>
      </p:sp>
      <p:sp>
        <p:nvSpPr>
          <p:cNvPr id="25" name="Rectangle 24"/>
          <p:cNvSpPr/>
          <p:nvPr/>
        </p:nvSpPr>
        <p:spPr>
          <a:xfrm>
            <a:off x="3429000" y="6019800"/>
            <a:ext cx="22098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Bearing with one another (v. 13)</a:t>
            </a:r>
          </a:p>
        </p:txBody>
      </p:sp>
      <p:sp>
        <p:nvSpPr>
          <p:cNvPr id="26" name="Rectangle 25"/>
          <p:cNvSpPr/>
          <p:nvPr/>
        </p:nvSpPr>
        <p:spPr>
          <a:xfrm>
            <a:off x="6096000" y="5715000"/>
            <a:ext cx="14478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Forgiving (v. 13)</a:t>
            </a:r>
          </a:p>
        </p:txBody>
      </p:sp>
      <p:sp>
        <p:nvSpPr>
          <p:cNvPr id="27" name="Rectangle 26"/>
          <p:cNvSpPr/>
          <p:nvPr/>
        </p:nvSpPr>
        <p:spPr>
          <a:xfrm>
            <a:off x="6934200" y="4778514"/>
            <a:ext cx="9906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Love (v. 14)</a:t>
            </a:r>
          </a:p>
        </p:txBody>
      </p:sp>
      <p:sp>
        <p:nvSpPr>
          <p:cNvPr id="28" name="Rectangle 27"/>
          <p:cNvSpPr/>
          <p:nvPr/>
        </p:nvSpPr>
        <p:spPr>
          <a:xfrm>
            <a:off x="6553200" y="3864114"/>
            <a:ext cx="21336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Peace of God Rule (v. 15)</a:t>
            </a:r>
          </a:p>
        </p:txBody>
      </p:sp>
      <p:sp>
        <p:nvSpPr>
          <p:cNvPr id="29" name="Rectangle 28"/>
          <p:cNvSpPr/>
          <p:nvPr/>
        </p:nvSpPr>
        <p:spPr>
          <a:xfrm>
            <a:off x="6781800" y="2971800"/>
            <a:ext cx="13716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Thankful (v. 15)</a:t>
            </a:r>
          </a:p>
        </p:txBody>
      </p:sp>
      <p:sp>
        <p:nvSpPr>
          <p:cNvPr id="30" name="Rectangle 29"/>
          <p:cNvSpPr/>
          <p:nvPr/>
        </p:nvSpPr>
        <p:spPr>
          <a:xfrm>
            <a:off x="6019800" y="2035314"/>
            <a:ext cx="1981200" cy="707886"/>
          </a:xfrm>
          <a:prstGeom prst="rect">
            <a:avLst/>
          </a:prstGeom>
        </p:spPr>
        <p:txBody>
          <a:bodyPr wrap="square">
            <a:spAutoFit/>
          </a:bodyPr>
          <a:lstStyle/>
          <a:p>
            <a:pPr lvl="0"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Word of Christ dwell (v. 16)</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left)">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down)">
                                      <p:cBhvr>
                                        <p:cTn id="57" dur="5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down)">
                                      <p:cBhvr>
                                        <p:cTn id="62" dur="500"/>
                                        <p:tgtEl>
                                          <p:spTgt spid="36"/>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00"/>
                                        <p:tgtEl>
                                          <p:spTgt spid="25"/>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down)">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down)">
                                      <p:cBhvr>
                                        <p:cTn id="73" dur="500"/>
                                        <p:tgtEl>
                                          <p:spTgt spid="3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down)">
                                      <p:cBhvr>
                                        <p:cTn id="79" dur="500"/>
                                        <p:tgtEl>
                                          <p:spTgt spid="5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right)">
                                      <p:cBhvr>
                                        <p:cTn id="84" dur="500"/>
                                        <p:tgtEl>
                                          <p:spTgt spid="38"/>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right)">
                                      <p:cBhvr>
                                        <p:cTn id="87" dur="500"/>
                                        <p:tgtEl>
                                          <p:spTgt spid="27"/>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wipe(right)">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right)">
                                      <p:cBhvr>
                                        <p:cTn id="95" dur="500"/>
                                        <p:tgtEl>
                                          <p:spTgt spid="39"/>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right)">
                                      <p:cBhvr>
                                        <p:cTn id="98" dur="500"/>
                                        <p:tgtEl>
                                          <p:spTgt spid="28"/>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wipe(right)">
                                      <p:cBhvr>
                                        <p:cTn id="101" dur="500"/>
                                        <p:tgtEl>
                                          <p:spTgt spid="6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2" fill="hold" grpId="0"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wipe(right)">
                                      <p:cBhvr>
                                        <p:cTn id="106" dur="500"/>
                                        <p:tgtEl>
                                          <p:spTgt spid="40"/>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right)">
                                      <p:cBhvr>
                                        <p:cTn id="109" dur="500"/>
                                        <p:tgtEl>
                                          <p:spTgt spid="29"/>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right)">
                                      <p:cBhvr>
                                        <p:cTn id="112" dur="500"/>
                                        <p:tgtEl>
                                          <p:spTgt spid="6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right)">
                                      <p:cBhvr>
                                        <p:cTn id="117" dur="500"/>
                                        <p:tgtEl>
                                          <p:spTgt spid="41"/>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right)">
                                      <p:cBhvr>
                                        <p:cTn id="12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19" grpId="0"/>
      <p:bldP spid="21" grpId="0"/>
      <p:bldP spid="22" grpId="0"/>
      <p:bldP spid="23" grpId="0"/>
      <p:bldP spid="24" grpId="0"/>
      <p:bldP spid="25" grpId="0"/>
      <p:bldP spid="26" grpId="0"/>
      <p:bldP spid="27" grpId="0"/>
      <p:bldP spid="28" grpId="0"/>
      <p:bldP spid="29" grpId="0"/>
      <p:bldP spid="3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3910</TotalTime>
  <Words>3585</Words>
  <Application>Microsoft Office PowerPoint</Application>
  <PresentationFormat>On-screen Show (4:3)</PresentationFormat>
  <Paragraphs>397</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Don McClain</cp:lastModifiedBy>
  <cp:revision>66</cp:revision>
  <dcterms:created xsi:type="dcterms:W3CDTF">2008-05-21T16:45:48Z</dcterms:created>
  <dcterms:modified xsi:type="dcterms:W3CDTF">2008-06-09T14:09:35Z</dcterms:modified>
</cp:coreProperties>
</file>