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61" r:id="rId5"/>
    <p:sldId id="260" r:id="rId6"/>
    <p:sldId id="259" r:id="rId7"/>
    <p:sldId id="264" r:id="rId8"/>
    <p:sldId id="266"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1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3BE47-3BC3-4304-939A-DA54331E9911}" type="datetimeFigureOut">
              <a:rPr lang="en-US" smtClean="0"/>
              <a:pPr/>
              <a:t>8/6/2009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94F3C-AD7F-4039-AE1F-0A3840AAA4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Let all bitterness—</a:t>
            </a:r>
            <a:r>
              <a:rPr lang="en-US" sz="1200" i="0" kern="1200" dirty="0" err="1" smtClean="0">
                <a:solidFill>
                  <a:schemeClr val="tx1"/>
                </a:solidFill>
                <a:latin typeface="+mn-lt"/>
                <a:ea typeface="+mn-ea"/>
                <a:cs typeface="+mn-cs"/>
              </a:rPr>
              <a:t>Πασα</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πικρια</a:t>
            </a:r>
            <a:r>
              <a:rPr lang="en-US" dirty="0" smtClean="0"/>
              <a:t>. It is astonishing that any who profess the Christian name should indulge bitterness of spirit. Those who are censorious, who are unmerciful to the failings of others, who have fixed a certain standard by which they measure all persons in all circumstances, and unchristian every one that does not come up to this standard, these have the bitterness against which the apostle speaks. In the last century there was a compound medicine, made up from a variety of drastic acrid drugs and ardent spirits, which was called </a:t>
            </a:r>
            <a:r>
              <a:rPr lang="en-US" dirty="0" err="1" smtClean="0"/>
              <a:t>Hiera</a:t>
            </a:r>
            <a:r>
              <a:rPr lang="en-US" dirty="0" smtClean="0"/>
              <a:t> </a:t>
            </a:r>
            <a:r>
              <a:rPr lang="en-US" dirty="0" err="1" smtClean="0"/>
              <a:t>Picra</a:t>
            </a:r>
            <a:r>
              <a:rPr lang="en-US" dirty="0" smtClean="0"/>
              <a:t>, </a:t>
            </a:r>
            <a:r>
              <a:rPr lang="en-US" sz="1200" i="0" kern="1200" dirty="0" err="1" smtClean="0">
                <a:solidFill>
                  <a:schemeClr val="tx1"/>
                </a:solidFill>
                <a:latin typeface="+mn-lt"/>
                <a:ea typeface="+mn-ea"/>
                <a:cs typeface="+mn-cs"/>
              </a:rPr>
              <a:t>ἱερα</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πικρα</a:t>
            </a:r>
            <a:r>
              <a:rPr lang="en-US" dirty="0" smtClean="0"/>
              <a:t>, the holy bitter; this medicine was administered in a multitude of cases, where it did immense evil, and perhaps in scarcely any case did it do good. It has ever appeared to me to furnish a proper epithet for the disposition mentioned above, the holy bitter; for the religiously censorious act under the pretense of superior sanctity. I have known such persons do much evil in a Christian society, but never knew an instance of their doing any good.—Adam Clarke's Commentary</a:t>
            </a:r>
            <a:endParaRPr lang="en-US" dirty="0"/>
          </a:p>
        </p:txBody>
      </p:sp>
      <p:sp>
        <p:nvSpPr>
          <p:cNvPr id="4" name="Slide Number Placeholder 3"/>
          <p:cNvSpPr>
            <a:spLocks noGrp="1"/>
          </p:cNvSpPr>
          <p:nvPr>
            <p:ph type="sldNum" sz="quarter" idx="10"/>
          </p:nvPr>
        </p:nvSpPr>
        <p:spPr/>
        <p:txBody>
          <a:bodyPr/>
          <a:lstStyle/>
          <a:p>
            <a:fld id="{33694F3C-AD7F-4039-AE1F-0A3840AAA40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Let all bitterness—</a:t>
            </a:r>
            <a:r>
              <a:rPr lang="en-US" sz="1200" i="0" kern="1200" dirty="0" err="1" smtClean="0">
                <a:solidFill>
                  <a:schemeClr val="tx1"/>
                </a:solidFill>
                <a:latin typeface="+mn-lt"/>
                <a:ea typeface="+mn-ea"/>
                <a:cs typeface="+mn-cs"/>
              </a:rPr>
              <a:t>Πασα</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πικρια</a:t>
            </a:r>
            <a:r>
              <a:rPr lang="en-US" dirty="0" smtClean="0"/>
              <a:t>. It is astonishing that any who profess the Christian name should indulge bitterness of spirit. Those who are censorious, who are unmerciful to the failings of others, who have fixed a certain standard by which they measure all persons in all circumstances, and unchristian every one that does not come up to this standard, these have the bitterness against which the apostle speaks. In the last century there was a compound medicine, made up from a variety of drastic acrid drugs and ardent spirits, which was called </a:t>
            </a:r>
            <a:r>
              <a:rPr lang="en-US" dirty="0" err="1" smtClean="0"/>
              <a:t>Hiera</a:t>
            </a:r>
            <a:r>
              <a:rPr lang="en-US" dirty="0" smtClean="0"/>
              <a:t> </a:t>
            </a:r>
            <a:r>
              <a:rPr lang="en-US" dirty="0" err="1" smtClean="0"/>
              <a:t>Picra</a:t>
            </a:r>
            <a:r>
              <a:rPr lang="en-US" dirty="0" smtClean="0"/>
              <a:t>, </a:t>
            </a:r>
            <a:r>
              <a:rPr lang="en-US" sz="1200" i="0" kern="1200" dirty="0" err="1" smtClean="0">
                <a:solidFill>
                  <a:schemeClr val="tx1"/>
                </a:solidFill>
                <a:latin typeface="+mn-lt"/>
                <a:ea typeface="+mn-ea"/>
                <a:cs typeface="+mn-cs"/>
              </a:rPr>
              <a:t>ἱερα</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πικρα</a:t>
            </a:r>
            <a:r>
              <a:rPr lang="en-US" dirty="0" smtClean="0"/>
              <a:t>, the holy bitter; this medicine was administered in a multitude of cases, where it did immense evil, and perhaps in scarcely any case did it do good. It has ever appeared to me to furnish a proper epithet for the disposition mentioned above, the holy bitter; for the religiously censorious act under the pretense of superior sanctity. I have known such persons do much evil in a Christian society, but never knew an instance of their doing any good.—Adam Clarke's Commentary</a:t>
            </a:r>
            <a:endParaRPr lang="en-US" dirty="0"/>
          </a:p>
        </p:txBody>
      </p:sp>
      <p:sp>
        <p:nvSpPr>
          <p:cNvPr id="4" name="Slide Number Placeholder 3"/>
          <p:cNvSpPr>
            <a:spLocks noGrp="1"/>
          </p:cNvSpPr>
          <p:nvPr>
            <p:ph type="sldNum" sz="quarter" idx="10"/>
          </p:nvPr>
        </p:nvSpPr>
        <p:spPr/>
        <p:txBody>
          <a:bodyPr/>
          <a:lstStyle/>
          <a:p>
            <a:fld id="{33694F3C-AD7F-4039-AE1F-0A3840AAA40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Let all bitterness—</a:t>
            </a:r>
            <a:r>
              <a:rPr lang="en-US" sz="1200" i="0" kern="1200" dirty="0" err="1" smtClean="0">
                <a:solidFill>
                  <a:schemeClr val="tx1"/>
                </a:solidFill>
                <a:latin typeface="+mn-lt"/>
                <a:ea typeface="+mn-ea"/>
                <a:cs typeface="+mn-cs"/>
              </a:rPr>
              <a:t>Πασα</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πικρια</a:t>
            </a:r>
            <a:r>
              <a:rPr lang="en-US" dirty="0" smtClean="0"/>
              <a:t>. It is astonishing that any who profess the Christian name should indulge bitterness of spirit. Those who are censorious, who are unmerciful to the failings of others, who have fixed a certain standard by which they measure all persons in all circumstances, and unchristian every one that does not come up to this standard, these have the bitterness against which the apostle speaks. In the last century there was a compound medicine, made up from a variety of drastic acrid drugs and ardent spirits, which was called </a:t>
            </a:r>
            <a:r>
              <a:rPr lang="en-US" dirty="0" err="1" smtClean="0"/>
              <a:t>Hiera</a:t>
            </a:r>
            <a:r>
              <a:rPr lang="en-US" dirty="0" smtClean="0"/>
              <a:t> </a:t>
            </a:r>
            <a:r>
              <a:rPr lang="en-US" dirty="0" err="1" smtClean="0"/>
              <a:t>Picra</a:t>
            </a:r>
            <a:r>
              <a:rPr lang="en-US" dirty="0" smtClean="0"/>
              <a:t>, </a:t>
            </a:r>
            <a:r>
              <a:rPr lang="en-US" sz="1200" i="0" kern="1200" dirty="0" err="1" smtClean="0">
                <a:solidFill>
                  <a:schemeClr val="tx1"/>
                </a:solidFill>
                <a:latin typeface="+mn-lt"/>
                <a:ea typeface="+mn-ea"/>
                <a:cs typeface="+mn-cs"/>
              </a:rPr>
              <a:t>ἱερα</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πικρα</a:t>
            </a:r>
            <a:r>
              <a:rPr lang="en-US" dirty="0" smtClean="0"/>
              <a:t>, the holy bitter; this medicine was administered in a multitude of cases, where it did immense evil, and perhaps in scarcely any case did it do good. It has ever appeared to me to furnish a proper epithet for the disposition mentioned above, the holy bitter; for the religiously censorious act under the pretense of superior sanctity. I have known such persons do much evil in a Christian society, but never knew an instance of their doing any good.—Adam Clarke's Commentary</a:t>
            </a:r>
            <a:endParaRPr lang="en-US" dirty="0"/>
          </a:p>
        </p:txBody>
      </p:sp>
      <p:sp>
        <p:nvSpPr>
          <p:cNvPr id="4" name="Slide Number Placeholder 3"/>
          <p:cNvSpPr>
            <a:spLocks noGrp="1"/>
          </p:cNvSpPr>
          <p:nvPr>
            <p:ph type="sldNum" sz="quarter" idx="10"/>
          </p:nvPr>
        </p:nvSpPr>
        <p:spPr/>
        <p:txBody>
          <a:bodyPr/>
          <a:lstStyle/>
          <a:p>
            <a:fld id="{33694F3C-AD7F-4039-AE1F-0A3840AAA40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94F3C-AD7F-4039-AE1F-0A3840AAA40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a:t>
            </a:r>
            <a:endParaRPr lang="en-US"/>
          </a:p>
        </p:txBody>
      </p:sp>
      <p:sp>
        <p:nvSpPr>
          <p:cNvPr id="6" name="Slide Number Placeholder 5"/>
          <p:cNvSpPr>
            <a:spLocks noGrp="1"/>
          </p:cNvSpPr>
          <p:nvPr>
            <p:ph type="sldNum" sz="quarter" idx="12"/>
          </p:nvPr>
        </p:nvSpPr>
        <p:spPr/>
        <p:txBody>
          <a:bodyPr/>
          <a:lstStyle/>
          <a:p>
            <a:fld id="{7E379FBC-FA77-4E06-93DB-D947AD6D89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a:t>
            </a:r>
            <a:endParaRPr lang="en-US"/>
          </a:p>
        </p:txBody>
      </p:sp>
      <p:sp>
        <p:nvSpPr>
          <p:cNvPr id="6" name="Slide Number Placeholder 5"/>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a:t>
            </a:r>
            <a:endParaRPr lang="en-US"/>
          </a:p>
        </p:txBody>
      </p:sp>
      <p:sp>
        <p:nvSpPr>
          <p:cNvPr id="6" name="Slide Number Placeholder 5"/>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a:t>
            </a:r>
            <a:endParaRPr lang="en-US"/>
          </a:p>
        </p:txBody>
      </p:sp>
      <p:sp>
        <p:nvSpPr>
          <p:cNvPr id="6" name="Slide Number Placeholder 5"/>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a:t>
            </a:r>
            <a:endParaRPr lang="en-US"/>
          </a:p>
        </p:txBody>
      </p:sp>
      <p:sp>
        <p:nvSpPr>
          <p:cNvPr id="6" name="Slide Number Placeholder 5"/>
          <p:cNvSpPr>
            <a:spLocks noGrp="1"/>
          </p:cNvSpPr>
          <p:nvPr>
            <p:ph type="sldNum" sz="quarter" idx="12"/>
          </p:nvPr>
        </p:nvSpPr>
        <p:spPr/>
        <p:txBody>
          <a:bodyPr/>
          <a:lstStyle/>
          <a:p>
            <a:fld id="{7E379FBC-FA77-4E06-93DB-D947AD6D893F}" type="slidenum">
              <a:rPr lang="en-US" smtClean="0"/>
              <a:pPr/>
              <a:t>‹#›</a:t>
            </a:fld>
            <a:endParaRPr lang="en-US"/>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a:t>
            </a:r>
            <a:endParaRPr lang="en-US"/>
          </a:p>
        </p:txBody>
      </p:sp>
      <p:sp>
        <p:nvSpPr>
          <p:cNvPr id="7" name="Slide Number Placeholder 6"/>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a:t>
            </a:r>
            <a:endParaRPr lang="en-US"/>
          </a:p>
        </p:txBody>
      </p:sp>
      <p:sp>
        <p:nvSpPr>
          <p:cNvPr id="9" name="Slide Number Placeholder 8"/>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a:t>
            </a:r>
            <a:endParaRPr lang="en-US"/>
          </a:p>
        </p:txBody>
      </p:sp>
      <p:sp>
        <p:nvSpPr>
          <p:cNvPr id="5" name="Slide Number Placeholder 4"/>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a:t>
            </a:r>
            <a:endParaRPr lang="en-US"/>
          </a:p>
        </p:txBody>
      </p:sp>
      <p:sp>
        <p:nvSpPr>
          <p:cNvPr id="4" name="Slide Number Placeholder 3"/>
          <p:cNvSpPr>
            <a:spLocks noGrp="1"/>
          </p:cNvSpPr>
          <p:nvPr>
            <p:ph type="sldNum" sz="quarter" idx="12"/>
          </p:nvPr>
        </p:nvSpPr>
        <p:spPr/>
        <p:txBody>
          <a:bodyPr/>
          <a:lstStyle/>
          <a:p>
            <a:fld id="{7E379FBC-FA77-4E06-93DB-D947AD6D893F}" type="slidenum">
              <a:rPr lang="en-US" smtClean="0"/>
              <a:pPr/>
              <a:t>‹#›</a:t>
            </a:fld>
            <a:endParaRPr lang="en-US"/>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a:t>
            </a:r>
            <a:endParaRPr lang="en-US"/>
          </a:p>
        </p:txBody>
      </p:sp>
      <p:sp>
        <p:nvSpPr>
          <p:cNvPr id="7" name="Slide Number Placeholder 6"/>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a:t>
            </a:r>
            <a:endParaRPr lang="en-US"/>
          </a:p>
        </p:txBody>
      </p:sp>
      <p:sp>
        <p:nvSpPr>
          <p:cNvPr id="7" name="Slide Number Placeholder 6"/>
          <p:cNvSpPr>
            <a:spLocks noGrp="1"/>
          </p:cNvSpPr>
          <p:nvPr>
            <p:ph type="sldNum" sz="quarter" idx="12"/>
          </p:nvPr>
        </p:nvSpPr>
        <p:spPr/>
        <p:txBody>
          <a:bodyPr/>
          <a:lstStyle/>
          <a:p>
            <a:fld id="{7E379FBC-FA77-4E06-93DB-D947AD6D893F}"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0" y="6553200"/>
            <a:ext cx="2133600" cy="304800"/>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r>
              <a:rPr lang="en-US" smtClean="0"/>
              <a:t>Don McClain</a:t>
            </a:r>
            <a:endParaRPr lang="en-US"/>
          </a:p>
        </p:txBody>
      </p:sp>
      <p:sp>
        <p:nvSpPr>
          <p:cNvPr id="5" name="Footer Placeholder 4"/>
          <p:cNvSpPr>
            <a:spLocks noGrp="1"/>
          </p:cNvSpPr>
          <p:nvPr>
            <p:ph type="ftr" sz="quarter" idx="3"/>
          </p:nvPr>
        </p:nvSpPr>
        <p:spPr>
          <a:xfrm>
            <a:off x="5257800" y="6553200"/>
            <a:ext cx="3886200" cy="304800"/>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r>
              <a:rPr lang="en-US" smtClean="0"/>
              <a:t>W. 65th St church of Christ</a:t>
            </a:r>
            <a:endParaRPr lang="en-US"/>
          </a:p>
        </p:txBody>
      </p:sp>
      <p:sp>
        <p:nvSpPr>
          <p:cNvPr id="6" name="Slide Number Placeholder 5"/>
          <p:cNvSpPr>
            <a:spLocks noGrp="1"/>
          </p:cNvSpPr>
          <p:nvPr>
            <p:ph type="sldNum" sz="quarter" idx="4"/>
          </p:nvPr>
        </p:nvSpPr>
        <p:spPr>
          <a:xfrm>
            <a:off x="8534400" y="0"/>
            <a:ext cx="609600" cy="457200"/>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7E379FBC-FA77-4E06-93DB-D947AD6D893F}" type="slidenum">
              <a:rPr lang="en-US" smtClean="0"/>
              <a:pPr/>
              <a:t>‹#›</a:t>
            </a:fld>
            <a:endParaRPr lang="en-US"/>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hf hdr="0"/>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raph.exportpages.com/ppic/P87209F13156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Horizontal Scroll 7"/>
          <p:cNvSpPr/>
          <p:nvPr/>
        </p:nvSpPr>
        <p:spPr>
          <a:xfrm>
            <a:off x="3581400" y="3276600"/>
            <a:ext cx="5181600" cy="3352800"/>
          </a:xfrm>
          <a:prstGeom prst="horizontalScroll">
            <a:avLst>
              <a:gd name="adj" fmla="val 6491"/>
            </a:avLst>
          </a:prstGeom>
          <a:solidFill>
            <a:schemeClr val="accent5">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3204" y="228600"/>
            <a:ext cx="8612195" cy="990600"/>
          </a:xfrm>
          <a:prstGeom prst="rect">
            <a:avLst/>
          </a:prstGeom>
          <a:noFill/>
        </p:spPr>
        <p:txBody>
          <a:bodyPr wrap="none" rtlCol="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FF0000"/>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latin typeface="Algerian" pitchFamily="82" charset="0"/>
              </a:rPr>
              <a:t>The Autopsy  of A Dead</a:t>
            </a:r>
            <a:endParaRPr lang="en-US" sz="4000" b="1" dirty="0">
              <a:ln w="11430"/>
              <a:solidFill>
                <a:srgbClr val="FF0000"/>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latin typeface="Algerian" pitchFamily="82" charset="0"/>
            </a:endParaRPr>
          </a:p>
        </p:txBody>
      </p:sp>
      <p:sp>
        <p:nvSpPr>
          <p:cNvPr id="6" name="TextBox 5"/>
          <p:cNvSpPr txBox="1"/>
          <p:nvPr/>
        </p:nvSpPr>
        <p:spPr>
          <a:xfrm rot="20853932">
            <a:off x="880958" y="1415100"/>
            <a:ext cx="5422178" cy="1669564"/>
          </a:xfrm>
          <a:prstGeom prst="rect">
            <a:avLst/>
          </a:prstGeom>
          <a:noFill/>
        </p:spPr>
        <p:txBody>
          <a:bodyPr wrap="none" rtlCol="0">
            <a:prstTxWarp prst="textTriangle">
              <a:avLst>
                <a:gd name="adj" fmla="val 28319"/>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800" b="1" dirty="0" smtClean="0">
                <a:ln w="11430"/>
                <a:solidFill>
                  <a:schemeClr val="accent5">
                    <a:lumMod val="60000"/>
                    <a:lumOff val="40000"/>
                  </a:schemeClr>
                </a:solidFill>
                <a:effectLst>
                  <a:outerShdw blurRad="50800" dist="39000" dir="5460000" algn="tl">
                    <a:srgbClr val="000000">
                      <a:alpha val="38000"/>
                    </a:srgbClr>
                  </a:outerShdw>
                </a:effectLst>
                <a:latin typeface="Dominican Small Caps" pitchFamily="2" charset="0"/>
              </a:rPr>
              <a:t>Faith</a:t>
            </a:r>
            <a:endParaRPr lang="en-US" sz="13800" b="1" dirty="0">
              <a:ln w="11430"/>
              <a:solidFill>
                <a:schemeClr val="accent5">
                  <a:lumMod val="60000"/>
                  <a:lumOff val="40000"/>
                </a:schemeClr>
              </a:solidFill>
              <a:effectLst>
                <a:outerShdw blurRad="50800" dist="39000" dir="5460000" algn="tl">
                  <a:srgbClr val="000000">
                    <a:alpha val="38000"/>
                  </a:srgbClr>
                </a:outerShdw>
              </a:effectLst>
              <a:latin typeface="Dominican Small Caps" pitchFamily="2" charset="0"/>
            </a:endParaRPr>
          </a:p>
        </p:txBody>
      </p:sp>
      <p:sp>
        <p:nvSpPr>
          <p:cNvPr id="7" name="TextBox 6"/>
          <p:cNvSpPr txBox="1"/>
          <p:nvPr/>
        </p:nvSpPr>
        <p:spPr>
          <a:xfrm>
            <a:off x="3733800" y="3657600"/>
            <a:ext cx="5029200" cy="2708434"/>
          </a:xfrm>
          <a:prstGeom prst="rect">
            <a:avLst/>
          </a:prstGeom>
          <a:noFill/>
        </p:spPr>
        <p:txBody>
          <a:bodyPr wrap="square" rtlCol="0">
            <a:spAutoFit/>
          </a:bodyPr>
          <a:lstStyle/>
          <a:p>
            <a:pPr marL="465138" indent="-465138">
              <a:spcAft>
                <a:spcPts val="600"/>
              </a:spcAft>
              <a:buClr>
                <a:schemeClr val="accent5">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nard MT Condensed" pitchFamily="18" charset="0"/>
              </a:rPr>
              <a:t>Why Perform Autopsies?</a:t>
            </a:r>
          </a:p>
          <a:p>
            <a:pPr marL="465138" indent="-465138">
              <a:spcAft>
                <a:spcPts val="600"/>
              </a:spcAft>
              <a:buClr>
                <a:schemeClr val="accent5">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nard MT Condensed" pitchFamily="18" charset="0"/>
              </a:rPr>
              <a:t>What Benefits Do The Living Get From An Autopsy?</a:t>
            </a:r>
          </a:p>
          <a:p>
            <a:pPr marL="465138" indent="-465138">
              <a:spcAft>
                <a:spcPts val="600"/>
              </a:spcAft>
              <a:buClr>
                <a:schemeClr val="accent5">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nard MT Condensed" pitchFamily="18" charset="0"/>
              </a:rPr>
              <a:t>How To Resurrect A Dead Faith?</a:t>
            </a:r>
            <a:endParaRPr lang="en-US" sz="3200" dirty="0">
              <a:effectLst>
                <a:outerShdw blurRad="60007" dist="310007" dir="7680000" sy="30000" kx="1300200" algn="ctr" rotWithShape="0">
                  <a:prstClr val="black">
                    <a:alpha val="32000"/>
                  </a:prstClr>
                </a:outerShdw>
              </a:effectLst>
              <a:latin typeface="Bernard MT Condensed"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7E379FBC-FA77-4E06-93DB-D947AD6D893F}" type="slidenum">
              <a:rPr lang="en-US" smtClean="0"/>
              <a:pPr/>
              <a:t>1</a:t>
            </a:fld>
            <a:endParaRPr lang="en-US"/>
          </a:p>
        </p:txBody>
      </p:sp>
      <p:sp>
        <p:nvSpPr>
          <p:cNvPr id="11" name="Footer Placeholder 10"/>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Slide Number Placeholder 3"/>
          <p:cNvSpPr>
            <a:spLocks noGrp="1"/>
          </p:cNvSpPr>
          <p:nvPr>
            <p:ph type="sldNum" sz="quarter" idx="12"/>
          </p:nvPr>
        </p:nvSpPr>
        <p:spPr/>
        <p:txBody>
          <a:bodyPr/>
          <a:lstStyle/>
          <a:p>
            <a:fld id="{7E379FBC-FA77-4E06-93DB-D947AD6D893F}"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895600" y="2514600"/>
            <a:ext cx="5867400" cy="40386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4" name="Rectangle 3"/>
          <p:cNvSpPr/>
          <p:nvPr/>
        </p:nvSpPr>
        <p:spPr>
          <a:xfrm>
            <a:off x="3048000" y="2743200"/>
            <a:ext cx="5486400" cy="3354765"/>
          </a:xfrm>
          <a:prstGeom prst="rect">
            <a:avLst/>
          </a:prstGeom>
        </p:spPr>
        <p:txBody>
          <a:bodyPr wrap="square">
            <a:spAutoFit/>
          </a:bodyPr>
          <a:lstStyle/>
          <a:p>
            <a:pPr algn="ctr"/>
            <a:r>
              <a:rPr lang="en-US" sz="3200" dirty="0" smtClean="0">
                <a:effectLst>
                  <a:outerShdw blurRad="60007" dist="310007" dir="7680000" sy="30000" kx="1300200" algn="ctr" rotWithShape="0">
                    <a:prstClr val="black">
                      <a:alpha val="32000"/>
                    </a:prstClr>
                  </a:outerShdw>
                </a:effectLst>
                <a:latin typeface="Berlin Sans FB Demi" pitchFamily="34" charset="0"/>
              </a:rPr>
              <a:t>DEAD</a:t>
            </a:r>
            <a:r>
              <a:rPr lang="en-US" sz="3200" dirty="0" smtClean="0">
                <a:effectLst>
                  <a:outerShdw blurRad="60007" dist="310007" dir="7680000" sy="30000" kx="1300200" algn="ctr" rotWithShape="0">
                    <a:prstClr val="black">
                      <a:alpha val="32000"/>
                    </a:prstClr>
                  </a:outerShdw>
                </a:effectLst>
              </a:rPr>
              <a:t> – “</a:t>
            </a:r>
            <a:r>
              <a:rPr lang="en-US" sz="3600" dirty="0" smtClean="0">
                <a:effectLst>
                  <a:outerShdw blurRad="60007" dist="310007" dir="7680000" sy="30000" kx="1300200" algn="ctr" rotWithShape="0">
                    <a:prstClr val="black">
                      <a:alpha val="32000"/>
                    </a:prstClr>
                  </a:outerShdw>
                </a:effectLst>
                <a:latin typeface="Abadi MT Condensed Light" pitchFamily="34" charset="0"/>
              </a:rPr>
              <a:t>applies literally to what is deprived of vital force but is used figuratively of anything that has lost any attribute (as energy, activity, radiance) suggesting life” </a:t>
            </a:r>
            <a:r>
              <a:rPr lang="en-US" sz="3200" dirty="0" smtClean="0">
                <a:effectLst>
                  <a:outerShdw blurRad="60007" dist="310007" dir="7680000" sy="30000" kx="1300200" algn="ctr" rotWithShape="0">
                    <a:prstClr val="black">
                      <a:alpha val="32000"/>
                    </a:prstClr>
                  </a:outerShdw>
                </a:effectLst>
              </a:rPr>
              <a:t>– (Merriam Webster)</a:t>
            </a:r>
            <a:endParaRPr lang="en-US" sz="3200" dirty="0">
              <a:effectLst>
                <a:outerShdw blurRad="60007" dist="310007" dir="7680000" sy="30000" kx="1300200" algn="ctr" rotWithShape="0">
                  <a:prstClr val="black">
                    <a:alpha val="32000"/>
                  </a:prstClr>
                </a:outerShdw>
              </a:effectLst>
            </a:endParaRPr>
          </a:p>
        </p:txBody>
      </p:sp>
      <p:sp>
        <p:nvSpPr>
          <p:cNvPr id="5" name="TextBox 4"/>
          <p:cNvSpPr txBox="1"/>
          <p:nvPr/>
        </p:nvSpPr>
        <p:spPr>
          <a:xfrm>
            <a:off x="0" y="1197114"/>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What Is A Dead Faith?</a:t>
            </a:r>
            <a:endParaRPr lang="en-US" sz="6000" b="1" dirty="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endParaRPr>
          </a:p>
        </p:txBody>
      </p:sp>
      <p:pic>
        <p:nvPicPr>
          <p:cNvPr id="16386" name="Picture 2"/>
          <p:cNvPicPr>
            <a:picLocks noChangeAspect="1" noChangeArrowheads="1"/>
          </p:cNvPicPr>
          <p:nvPr/>
        </p:nvPicPr>
        <p:blipFill>
          <a:blip r:embed="rId3"/>
          <a:srcRect/>
          <a:stretch>
            <a:fillRect/>
          </a:stretch>
        </p:blipFill>
        <p:spPr bwMode="auto">
          <a:xfrm>
            <a:off x="228600" y="2743200"/>
            <a:ext cx="2594708"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7E379FBC-FA77-4E06-93DB-D947AD6D893F}"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048000" y="2438400"/>
            <a:ext cx="5867400" cy="42672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5" name="TextBox 4"/>
          <p:cNvSpPr txBox="1"/>
          <p:nvPr/>
        </p:nvSpPr>
        <p:spPr>
          <a:xfrm>
            <a:off x="0" y="1197114"/>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What Is A Dead Faith?</a:t>
            </a:r>
            <a:endParaRPr lang="en-US" sz="6000" b="1" dirty="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endParaRPr>
          </a:p>
        </p:txBody>
      </p:sp>
      <p:pic>
        <p:nvPicPr>
          <p:cNvPr id="16386" name="Picture 2"/>
          <p:cNvPicPr>
            <a:picLocks noChangeAspect="1" noChangeArrowheads="1"/>
          </p:cNvPicPr>
          <p:nvPr/>
        </p:nvPicPr>
        <p:blipFill>
          <a:blip r:embed="rId3"/>
          <a:srcRect/>
          <a:stretch>
            <a:fillRect/>
          </a:stretch>
        </p:blipFill>
        <p:spPr bwMode="auto">
          <a:xfrm>
            <a:off x="228600" y="2743200"/>
            <a:ext cx="2594708"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3200400" y="2667000"/>
            <a:ext cx="5562600" cy="3939540"/>
          </a:xfrm>
          <a:prstGeom prst="rect">
            <a:avLst/>
          </a:prstGeom>
        </p:spPr>
        <p:txBody>
          <a:bodyPr wrap="square">
            <a:spAutoFit/>
          </a:bodyPr>
          <a:lstStyle/>
          <a:p>
            <a:pPr marL="465138" indent="-465138">
              <a:spcAft>
                <a:spcPts val="600"/>
              </a:spcAft>
            </a:pPr>
            <a:r>
              <a:rPr lang="en-US" sz="2400" b="1" dirty="0" smtClean="0"/>
              <a:t>James 2:17 (NKJV) </a:t>
            </a:r>
            <a:r>
              <a:rPr lang="en-US" sz="2400" dirty="0" smtClean="0"/>
              <a:t/>
            </a:r>
            <a:br>
              <a:rPr lang="en-US" sz="2400" dirty="0" smtClean="0"/>
            </a:br>
            <a:r>
              <a:rPr lang="en-US" sz="2400" baseline="30000" dirty="0" smtClean="0"/>
              <a:t>17 </a:t>
            </a:r>
            <a:r>
              <a:rPr lang="en-US" sz="2400" dirty="0" smtClean="0"/>
              <a:t>Thus also faith by itself, if it does not have works, is dead. </a:t>
            </a:r>
          </a:p>
          <a:p>
            <a:pPr marL="465138" indent="-465138">
              <a:spcAft>
                <a:spcPts val="600"/>
              </a:spcAft>
            </a:pPr>
            <a:r>
              <a:rPr lang="en-US" sz="2400" b="1" dirty="0" smtClean="0"/>
              <a:t>James 2:20 (NKJV) </a:t>
            </a:r>
            <a:r>
              <a:rPr lang="en-US" sz="2400" dirty="0" smtClean="0"/>
              <a:t/>
            </a:r>
            <a:br>
              <a:rPr lang="en-US" sz="2400" dirty="0" smtClean="0"/>
            </a:br>
            <a:r>
              <a:rPr lang="en-US" sz="2400" baseline="30000" dirty="0" smtClean="0"/>
              <a:t>20 </a:t>
            </a:r>
            <a:r>
              <a:rPr lang="en-US" sz="2400" dirty="0" smtClean="0"/>
              <a:t>But do you want to know, O foolish man, that faith without works is dead? </a:t>
            </a:r>
          </a:p>
          <a:p>
            <a:pPr marL="465138" indent="-465138">
              <a:spcAft>
                <a:spcPts val="600"/>
              </a:spcAft>
            </a:pPr>
            <a:r>
              <a:rPr lang="en-US" sz="2400" b="1" dirty="0" smtClean="0"/>
              <a:t>James 2:26 (NKJV) </a:t>
            </a:r>
            <a:r>
              <a:rPr lang="en-US" sz="2400" dirty="0" smtClean="0"/>
              <a:t/>
            </a:r>
            <a:br>
              <a:rPr lang="en-US" sz="2400" dirty="0" smtClean="0"/>
            </a:br>
            <a:r>
              <a:rPr lang="en-US" sz="2400" baseline="30000" dirty="0" smtClean="0"/>
              <a:t>26 </a:t>
            </a:r>
            <a:r>
              <a:rPr lang="en-US" sz="2400" dirty="0" smtClean="0"/>
              <a:t>For as the body without the spirit is dead, so faith without works is dead also. </a:t>
            </a:r>
            <a:endParaRPr lang="en-US" sz="2400" dirty="0"/>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7E379FBC-FA77-4E06-93DB-D947AD6D893F}" type="slidenum">
              <a:rPr lang="en-US" smtClean="0"/>
              <a:pPr/>
              <a:t>3</a:t>
            </a:fld>
            <a:endParaRPr lang="en-US"/>
          </a:p>
        </p:txBody>
      </p:sp>
      <p:sp>
        <p:nvSpPr>
          <p:cNvPr id="10" name="Footer Placeholder 9"/>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048000" y="2438400"/>
            <a:ext cx="5867400" cy="42672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5" name="TextBox 4"/>
          <p:cNvSpPr txBox="1"/>
          <p:nvPr/>
        </p:nvSpPr>
        <p:spPr>
          <a:xfrm>
            <a:off x="0" y="1197114"/>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What Is A Dead Faith?</a:t>
            </a:r>
            <a:endParaRPr lang="en-US" sz="6000" b="1" dirty="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endParaRPr>
          </a:p>
        </p:txBody>
      </p:sp>
      <p:pic>
        <p:nvPicPr>
          <p:cNvPr id="16386" name="Picture 2"/>
          <p:cNvPicPr>
            <a:picLocks noChangeAspect="1" noChangeArrowheads="1"/>
          </p:cNvPicPr>
          <p:nvPr/>
        </p:nvPicPr>
        <p:blipFill>
          <a:blip r:embed="rId3"/>
          <a:srcRect/>
          <a:stretch>
            <a:fillRect/>
          </a:stretch>
        </p:blipFill>
        <p:spPr bwMode="auto">
          <a:xfrm>
            <a:off x="228600" y="2743200"/>
            <a:ext cx="2594708"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3200400" y="2667000"/>
            <a:ext cx="5562600" cy="4031873"/>
          </a:xfrm>
          <a:prstGeom prst="rect">
            <a:avLst/>
          </a:prstGeom>
        </p:spPr>
        <p:txBody>
          <a:bodyPr wrap="square">
            <a:spAutoFit/>
          </a:bodyPr>
          <a:lstStyle/>
          <a:p>
            <a:pPr marL="7938" indent="-7938" algn="ctr">
              <a:spcAft>
                <a:spcPts val="600"/>
              </a:spcAft>
            </a:pPr>
            <a:r>
              <a:rPr lang="en-US" sz="2800" b="1" dirty="0" smtClean="0">
                <a:latin typeface="Dominican Small Caps" pitchFamily="2" charset="0"/>
              </a:rPr>
              <a:t>A Dead Faith Is A Faith That Does Not Obey God</a:t>
            </a:r>
            <a:r>
              <a:rPr lang="en-US" sz="2800" dirty="0" smtClean="0">
                <a:latin typeface="Dominican Small Caps" pitchFamily="2" charset="0"/>
              </a:rPr>
              <a:t> </a:t>
            </a:r>
          </a:p>
          <a:p>
            <a:pPr marL="465138" indent="-465138">
              <a:spcAft>
                <a:spcPts val="600"/>
              </a:spcAft>
              <a:buClr>
                <a:srgbClr val="C00000"/>
              </a:buClr>
              <a:buFont typeface="Wingdings 2" pitchFamily="18" charset="2"/>
              <a:buChar char="ö"/>
            </a:pPr>
            <a:r>
              <a:rPr lang="en-US" sz="2500" b="1" dirty="0" smtClean="0">
                <a:effectLst>
                  <a:outerShdw blurRad="60007" dist="310007" dir="7680000" sy="30000" kx="1300200" algn="ctr" rotWithShape="0">
                    <a:prstClr val="black">
                      <a:alpha val="32000"/>
                    </a:prstClr>
                  </a:outerShdw>
                </a:effectLst>
              </a:rPr>
              <a:t>Cannot save – James 2:14,24</a:t>
            </a:r>
          </a:p>
          <a:p>
            <a:pPr marL="465138" indent="-465138">
              <a:spcAft>
                <a:spcPts val="600"/>
              </a:spcAft>
              <a:buClr>
                <a:srgbClr val="C00000"/>
              </a:buClr>
              <a:buFont typeface="Wingdings 2" pitchFamily="18" charset="2"/>
              <a:buChar char="ö"/>
            </a:pPr>
            <a:r>
              <a:rPr lang="en-US" sz="2500" b="1" dirty="0" smtClean="0">
                <a:effectLst>
                  <a:outerShdw blurRad="60007" dist="310007" dir="7680000" sy="30000" kx="1300200" algn="ctr" rotWithShape="0">
                    <a:prstClr val="black">
                      <a:alpha val="32000"/>
                    </a:prstClr>
                  </a:outerShdw>
                </a:effectLst>
              </a:rPr>
              <a:t>Has no compassion – James 2:15,16</a:t>
            </a:r>
          </a:p>
          <a:p>
            <a:pPr marL="465138" indent="-465138">
              <a:spcAft>
                <a:spcPts val="600"/>
              </a:spcAft>
              <a:buClr>
                <a:srgbClr val="C00000"/>
              </a:buClr>
              <a:buFont typeface="Wingdings 2" pitchFamily="18" charset="2"/>
              <a:buChar char="ö"/>
            </a:pPr>
            <a:r>
              <a:rPr lang="en-US" sz="2500" b="1" dirty="0" smtClean="0">
                <a:effectLst>
                  <a:outerShdw blurRad="60007" dist="310007" dir="7680000" sy="30000" kx="1300200" algn="ctr" rotWithShape="0">
                    <a:prstClr val="black">
                      <a:alpha val="32000"/>
                    </a:prstClr>
                  </a:outerShdw>
                </a:effectLst>
              </a:rPr>
              <a:t>Has no fruit – James 2:18-20</a:t>
            </a:r>
          </a:p>
          <a:p>
            <a:pPr marL="465138" indent="-465138">
              <a:spcAft>
                <a:spcPts val="600"/>
              </a:spcAft>
              <a:buClr>
                <a:srgbClr val="C00000"/>
              </a:buClr>
              <a:buFont typeface="Wingdings 2" pitchFamily="18" charset="2"/>
              <a:buChar char="ö"/>
            </a:pPr>
            <a:r>
              <a:rPr lang="en-US" sz="2500" b="1" dirty="0" smtClean="0">
                <a:effectLst>
                  <a:outerShdw blurRad="60007" dist="310007" dir="7680000" sy="30000" kx="1300200" algn="ctr" rotWithShape="0">
                    <a:prstClr val="black">
                      <a:alpha val="32000"/>
                    </a:prstClr>
                  </a:outerShdw>
                </a:effectLst>
              </a:rPr>
              <a:t>Has no fellowship with God –  James 2:19, 21-23</a:t>
            </a:r>
          </a:p>
          <a:p>
            <a:pPr marL="465138" indent="-465138">
              <a:spcAft>
                <a:spcPts val="600"/>
              </a:spcAft>
              <a:buClr>
                <a:srgbClr val="C00000"/>
              </a:buClr>
              <a:buFont typeface="Wingdings 2" pitchFamily="18" charset="2"/>
              <a:buChar char="ö"/>
            </a:pPr>
            <a:r>
              <a:rPr lang="en-US" sz="2500" b="1" dirty="0" smtClean="0">
                <a:effectLst>
                  <a:outerShdw blurRad="60007" dist="310007" dir="7680000" sy="30000" kx="1300200" algn="ctr" rotWithShape="0">
                    <a:prstClr val="black">
                      <a:alpha val="32000"/>
                    </a:prstClr>
                  </a:outerShdw>
                </a:effectLst>
              </a:rPr>
              <a:t>Rejects the people of God –   James 2:25; 3 John 1:9-11</a:t>
            </a:r>
            <a:endParaRPr lang="en-US" sz="2500" b="1" dirty="0">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7E379FBC-FA77-4E06-93DB-D947AD6D893F}" type="slidenum">
              <a:rPr lang="en-US" smtClean="0"/>
              <a:pPr/>
              <a:t>4</a:t>
            </a:fld>
            <a:endParaRPr lang="en-US"/>
          </a:p>
        </p:txBody>
      </p:sp>
      <p:sp>
        <p:nvSpPr>
          <p:cNvPr id="10" name="Footer Placeholder 9"/>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p:cTn id="35"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048000" y="2438400"/>
            <a:ext cx="5867400" cy="42672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5" name="TextBox 4"/>
          <p:cNvSpPr txBox="1"/>
          <p:nvPr/>
        </p:nvSpPr>
        <p:spPr>
          <a:xfrm>
            <a:off x="0" y="1197114"/>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What Is A Dead Faith?</a:t>
            </a:r>
            <a:endParaRPr lang="en-US" sz="6000" b="1" dirty="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endParaRPr>
          </a:p>
        </p:txBody>
      </p:sp>
      <p:pic>
        <p:nvPicPr>
          <p:cNvPr id="16386" name="Picture 2"/>
          <p:cNvPicPr>
            <a:picLocks noChangeAspect="1" noChangeArrowheads="1"/>
          </p:cNvPicPr>
          <p:nvPr/>
        </p:nvPicPr>
        <p:blipFill>
          <a:blip r:embed="rId3"/>
          <a:srcRect/>
          <a:stretch>
            <a:fillRect/>
          </a:stretch>
        </p:blipFill>
        <p:spPr bwMode="auto">
          <a:xfrm>
            <a:off x="228600" y="2743200"/>
            <a:ext cx="2594708"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3200400" y="2667000"/>
            <a:ext cx="5562600" cy="3847207"/>
          </a:xfrm>
          <a:prstGeom prst="rect">
            <a:avLst/>
          </a:prstGeom>
        </p:spPr>
        <p:txBody>
          <a:bodyPr wrap="square">
            <a:spAutoFit/>
          </a:bodyPr>
          <a:lstStyle/>
          <a:p>
            <a:pPr marL="7938" indent="-7938" algn="ctr">
              <a:spcAft>
                <a:spcPts val="600"/>
              </a:spcAft>
            </a:pPr>
            <a:r>
              <a:rPr lang="en-US" sz="2800" b="1" dirty="0" smtClean="0">
                <a:latin typeface="Dominican Small Caps" pitchFamily="2" charset="0"/>
              </a:rPr>
              <a:t>A Dead Faith Is A Faith That Does Not Obey God</a:t>
            </a:r>
            <a:r>
              <a:rPr lang="en-US" sz="2800" dirty="0" smtClean="0">
                <a:latin typeface="Dominican Small Caps" pitchFamily="2" charset="0"/>
              </a:rPr>
              <a:t> </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rPr>
              <a:t>Does not obey the gospel – Mark 16:16; Rom 10:16</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rPr>
              <a:t>Does not walk in the light – 1 John 1:5-7</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rPr>
              <a:t>Transgresses and does not abide in the doctrine of Christ – 2 John 1:9</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rPr>
              <a:t>Cannot please God – Heb 11:6</a:t>
            </a:r>
            <a:endParaRPr lang="en-US" sz="2400" dirty="0">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7E379FBC-FA77-4E06-93DB-D947AD6D893F}" type="slidenum">
              <a:rPr lang="en-US" smtClean="0"/>
              <a:pPr/>
              <a:t>5</a:t>
            </a:fld>
            <a:endParaRPr lang="en-US"/>
          </a:p>
        </p:txBody>
      </p:sp>
      <p:sp>
        <p:nvSpPr>
          <p:cNvPr id="10" name="Footer Placeholder 9"/>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971800" y="2362200"/>
            <a:ext cx="6019800" cy="43434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5" name="TextBox 4"/>
          <p:cNvSpPr txBox="1"/>
          <p:nvPr/>
        </p:nvSpPr>
        <p:spPr>
          <a:xfrm>
            <a:off x="0" y="1143000"/>
            <a:ext cx="9144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Why Faith Dies?</a:t>
            </a:r>
          </a:p>
        </p:txBody>
      </p:sp>
      <p:sp>
        <p:nvSpPr>
          <p:cNvPr id="7" name="Rectangle 6"/>
          <p:cNvSpPr/>
          <p:nvPr/>
        </p:nvSpPr>
        <p:spPr>
          <a:xfrm>
            <a:off x="3048000" y="2514600"/>
            <a:ext cx="5715000" cy="4170372"/>
          </a:xfrm>
          <a:prstGeom prst="rect">
            <a:avLst/>
          </a:prstGeom>
        </p:spPr>
        <p:txBody>
          <a:bodyPr wrap="square">
            <a:spAutoFit/>
          </a:bodyPr>
          <a:lstStyle/>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A </a:t>
            </a:r>
            <a:r>
              <a:rPr lang="en-US" sz="2400" b="1" dirty="0" smtClean="0">
                <a:effectLst>
                  <a:outerShdw blurRad="60007" dist="310007" dir="7680000" sy="30000" kx="1300200" algn="ctr" rotWithShape="0">
                    <a:prstClr val="black">
                      <a:alpha val="32000"/>
                    </a:prstClr>
                  </a:outerShdw>
                </a:effectLst>
                <a:latin typeface="Berlin Sans FB Demi" pitchFamily="34" charset="0"/>
              </a:rPr>
              <a:t>diminished respect </a:t>
            </a:r>
            <a:r>
              <a:rPr lang="en-US" sz="2400" b="1" dirty="0" smtClean="0">
                <a:effectLst>
                  <a:outerShdw blurRad="60007" dist="310007" dir="7680000" sy="30000" kx="1300200" algn="ctr" rotWithShape="0">
                    <a:prstClr val="black">
                      <a:alpha val="32000"/>
                    </a:prstClr>
                  </a:outerShdw>
                </a:effectLst>
                <a:latin typeface="Berlin Sans FB Demi" pitchFamily="34" charset="0"/>
              </a:rPr>
              <a:t>for God and His word </a:t>
            </a:r>
            <a:r>
              <a:rPr lang="en-US" sz="2400" b="1" dirty="0" smtClean="0">
                <a:effectLst>
                  <a:outerShdw blurRad="60007" dist="310007" dir="7680000" sy="30000" kx="1300200" algn="ctr" rotWithShape="0">
                    <a:prstClr val="black">
                      <a:alpha val="32000"/>
                    </a:prstClr>
                  </a:outerShdw>
                </a:effectLst>
              </a:rPr>
              <a:t>– Prov. 1:7; Ps. 112:1; Heb 4:1</a:t>
            </a:r>
            <a:endParaRPr lang="en-US" sz="2400" b="1" dirty="0" smtClean="0">
              <a:effectLst>
                <a:outerShdw blurRad="60007" dist="310007" dir="7680000" sy="30000" kx="1300200" algn="ctr" rotWithShape="0">
                  <a:prstClr val="black">
                    <a:alpha val="32000"/>
                  </a:prstClr>
                </a:outerShdw>
              </a:effectLst>
            </a:endParaRP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Malnourishment </a:t>
            </a:r>
            <a:r>
              <a:rPr lang="en-US" sz="2400" b="1" dirty="0" smtClean="0">
                <a:effectLst>
                  <a:outerShdw blurRad="60007" dist="310007" dir="7680000" sy="30000" kx="1300200" algn="ctr" rotWithShape="0">
                    <a:prstClr val="black">
                      <a:alpha val="32000"/>
                    </a:prstClr>
                  </a:outerShdw>
                </a:effectLst>
              </a:rPr>
              <a:t>- Rom. 10:17; Hos. 4:6; 1 Pet. 2:1,2</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Ungodly attitudes </a:t>
            </a:r>
            <a:r>
              <a:rPr lang="en-US" sz="2400" b="1" dirty="0" smtClean="0">
                <a:effectLst>
                  <a:outerShdw blurRad="60007" dist="310007" dir="7680000" sy="30000" kx="1300200" algn="ctr" rotWithShape="0">
                    <a:prstClr val="black">
                      <a:alpha val="32000"/>
                    </a:prstClr>
                  </a:outerShdw>
                </a:effectLst>
              </a:rPr>
              <a:t>– (pride, selfishness, worldliness, etc) - 1 Sam 15:17; 3 John 9,10; 2 Tim. 4:10</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Bitterness </a:t>
            </a:r>
            <a:r>
              <a:rPr lang="en-US" sz="2400" b="1" dirty="0" smtClean="0">
                <a:effectLst>
                  <a:outerShdw blurRad="60007" dist="310007" dir="7680000" sy="30000" kx="1300200" algn="ctr" rotWithShape="0">
                    <a:prstClr val="black">
                      <a:alpha val="32000"/>
                    </a:prstClr>
                  </a:outerShdw>
                </a:effectLst>
              </a:rPr>
              <a:t>–  Eph. 4:31; Heb. 12:15</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Indifference </a:t>
            </a:r>
            <a:r>
              <a:rPr lang="en-US" sz="2400" b="1" dirty="0" smtClean="0">
                <a:effectLst>
                  <a:outerShdw blurRad="60007" dist="310007" dir="7680000" sy="30000" kx="1300200" algn="ctr" rotWithShape="0">
                    <a:prstClr val="black">
                      <a:alpha val="32000"/>
                    </a:prstClr>
                  </a:outerShdw>
                </a:effectLst>
              </a:rPr>
              <a:t>-  Mat 24:12; Rev. 3:15-19</a:t>
            </a:r>
            <a:endParaRPr lang="en-US" sz="2400" b="1" dirty="0" smtClean="0">
              <a:effectLst>
                <a:outerShdw blurRad="60007" dist="310007" dir="7680000" sy="30000" kx="1300200" algn="ctr" rotWithShape="0">
                  <a:prstClr val="black">
                    <a:alpha val="32000"/>
                  </a:prstClr>
                </a:outerShdw>
              </a:effectLst>
            </a:endParaRP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Neglect </a:t>
            </a:r>
            <a:r>
              <a:rPr lang="en-US" sz="2400" b="1" dirty="0" smtClean="0">
                <a:effectLst>
                  <a:outerShdw blurRad="60007" dist="310007" dir="7680000" sy="30000" kx="1300200" algn="ctr" rotWithShape="0">
                    <a:prstClr val="black">
                      <a:alpha val="32000"/>
                    </a:prstClr>
                  </a:outerShdw>
                </a:effectLst>
              </a:rPr>
              <a:t>– Heb 2:3; 4:11; Mat. 25:24-26</a:t>
            </a:r>
            <a:endParaRPr lang="en-US" sz="2400" b="1" dirty="0" smtClean="0">
              <a:effectLst>
                <a:outerShdw blurRad="60007" dist="310007" dir="7680000" sy="30000" kx="1300200" algn="ctr" rotWithShape="0">
                  <a:prstClr val="black">
                    <a:alpha val="32000"/>
                  </a:prstClr>
                </a:outerShdw>
              </a:effectLst>
            </a:endParaRPr>
          </a:p>
        </p:txBody>
      </p:sp>
      <p:pic>
        <p:nvPicPr>
          <p:cNvPr id="4098" name="Picture 2" descr="http://www.themepartypeople.com/Television/Dr.G.JPG"/>
          <p:cNvPicPr>
            <a:picLocks noChangeAspect="1" noChangeArrowheads="1"/>
          </p:cNvPicPr>
          <p:nvPr/>
        </p:nvPicPr>
        <p:blipFill>
          <a:blip r:embed="rId3"/>
          <a:srcRect/>
          <a:stretch>
            <a:fillRect/>
          </a:stretch>
        </p:blipFill>
        <p:spPr bwMode="auto">
          <a:xfrm>
            <a:off x="304799" y="2286000"/>
            <a:ext cx="2133601"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7E379FBC-FA77-4E06-93DB-D947AD6D893F}" type="slidenum">
              <a:rPr lang="en-US" smtClean="0"/>
              <a:pPr/>
              <a:t>6</a:t>
            </a:fld>
            <a:endParaRPr lang="en-US"/>
          </a:p>
        </p:txBody>
      </p:sp>
      <p:sp>
        <p:nvSpPr>
          <p:cNvPr id="10" name="Footer Placeholder 9"/>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p:cTn id="4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 calcmode="lin" valueType="num">
                                      <p:cBhvr>
                                        <p:cTn id="53"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 calcmode="lin" valueType="num">
                                      <p:cBhvr>
                                        <p:cTn id="65"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68"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p:cTn id="77" dur="500" decel="50000" fill="hold">
                                          <p:stCondLst>
                                            <p:cond delay="0"/>
                                          </p:stCondLst>
                                        </p:cTn>
                                        <p:tgtEl>
                                          <p:spTgt spid="7">
                                            <p:txEl>
                                              <p:pRg st="5" end="5"/>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xEl>
                                              <p:pRg st="5" end="5"/>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xEl>
                                              <p:pRg st="5" end="5"/>
                                            </p:txEl>
                                          </p:spTgt>
                                        </p:tgtEl>
                                        <p:attrNameLst>
                                          <p:attrName>ppt_w</p:attrName>
                                        </p:attrNameLst>
                                      </p:cBhvr>
                                      <p:tavLst>
                                        <p:tav tm="0">
                                          <p:val>
                                            <p:strVal val="#ppt_w*.05"/>
                                          </p:val>
                                        </p:tav>
                                        <p:tav tm="100000">
                                          <p:val>
                                            <p:strVal val="#ppt_w"/>
                                          </p:val>
                                        </p:tav>
                                      </p:tavLst>
                                    </p:anim>
                                    <p:anim calcmode="lin" valueType="num">
                                      <p:cBhvr>
                                        <p:cTn id="80" dur="10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xEl>
                                              <p:pRg st="5" end="5"/>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xEl>
                                              <p:pRg st="5" end="5"/>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xEl>
                                              <p:pRg st="5" end="5"/>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mormonworker.files.wordpress.com/2009/04/empty-tomb.jpg"/>
          <p:cNvPicPr>
            <a:picLocks noChangeAspect="1" noChangeArrowheads="1"/>
          </p:cNvPicPr>
          <p:nvPr/>
        </p:nvPicPr>
        <p:blipFill>
          <a:blip r:embed="rId3"/>
          <a:srcRect/>
          <a:stretch>
            <a:fillRect/>
          </a:stretch>
        </p:blipFill>
        <p:spPr bwMode="auto">
          <a:xfrm>
            <a:off x="304799" y="2133600"/>
            <a:ext cx="3329437" cy="4495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ound Diagonal Corner Rectangle 1"/>
          <p:cNvSpPr/>
          <p:nvPr/>
        </p:nvSpPr>
        <p:spPr>
          <a:xfrm>
            <a:off x="2971800" y="2362200"/>
            <a:ext cx="6019800" cy="43434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5" name="TextBox 4"/>
          <p:cNvSpPr txBox="1"/>
          <p:nvPr/>
        </p:nvSpPr>
        <p:spPr>
          <a:xfrm>
            <a:off x="0" y="114300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Resurrecting A Dead Faith</a:t>
            </a:r>
            <a:endParaRPr lang="en-US" sz="48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endParaRPr>
          </a:p>
        </p:txBody>
      </p:sp>
      <p:sp>
        <p:nvSpPr>
          <p:cNvPr id="7" name="Rectangle 6"/>
          <p:cNvSpPr/>
          <p:nvPr/>
        </p:nvSpPr>
        <p:spPr>
          <a:xfrm>
            <a:off x="3048000" y="2514600"/>
            <a:ext cx="5867400" cy="4170372"/>
          </a:xfrm>
          <a:prstGeom prst="rect">
            <a:avLst/>
          </a:prstGeom>
        </p:spPr>
        <p:txBody>
          <a:bodyPr wrap="square">
            <a:spAutoFit/>
          </a:bodyPr>
          <a:lstStyle/>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Attend services and Bible classes – </a:t>
            </a:r>
            <a:r>
              <a:rPr lang="en-US" sz="2400" b="1" dirty="0" smtClean="0">
                <a:effectLst>
                  <a:outerShdw blurRad="60007" dist="310007" dir="7680000" sy="30000" kx="1300200" algn="ctr" rotWithShape="0">
                    <a:prstClr val="black">
                      <a:alpha val="32000"/>
                    </a:prstClr>
                  </a:outerShdw>
                </a:effectLst>
                <a:latin typeface="+mj-lt"/>
              </a:rPr>
              <a:t>Heb. 10:24,25; Eph. 4:11-16; Rom 10:17</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Read &amp; study your Bible on your own – </a:t>
            </a:r>
            <a:r>
              <a:rPr lang="en-US" sz="2400" b="1" dirty="0" smtClean="0">
                <a:effectLst>
                  <a:outerShdw blurRad="60007" dist="310007" dir="7680000" sy="30000" kx="1300200" algn="ctr" rotWithShape="0">
                    <a:prstClr val="black">
                      <a:alpha val="32000"/>
                    </a:prstClr>
                  </a:outerShdw>
                </a:effectLst>
                <a:latin typeface="+mj-lt"/>
              </a:rPr>
              <a:t>Acts 17:11,12; 1 Pet. 2:2</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Be doers of the word and not hearers only – </a:t>
            </a:r>
            <a:r>
              <a:rPr lang="en-US" sz="2400" b="1" dirty="0" smtClean="0">
                <a:effectLst>
                  <a:outerShdw blurRad="60007" dist="310007" dir="7680000" sy="30000" kx="1300200" algn="ctr" rotWithShape="0">
                    <a:prstClr val="black">
                      <a:alpha val="32000"/>
                    </a:prstClr>
                  </a:outerShdw>
                </a:effectLst>
                <a:latin typeface="+mj-lt"/>
              </a:rPr>
              <a:t>James 1:21-25</a:t>
            </a:r>
            <a:endParaRPr lang="en-US" sz="2400" b="1" dirty="0" smtClean="0">
              <a:effectLst>
                <a:outerShdw blurRad="60007" dist="310007" dir="7680000" sy="30000" kx="1300200" algn="ctr" rotWithShape="0">
                  <a:prstClr val="black">
                    <a:alpha val="32000"/>
                  </a:prstClr>
                </a:outerShdw>
              </a:effectLst>
              <a:latin typeface="+mj-lt"/>
            </a:endParaRP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Pray – </a:t>
            </a:r>
            <a:r>
              <a:rPr lang="en-US" sz="2400" b="1" dirty="0" smtClean="0">
                <a:effectLst>
                  <a:outerShdw blurRad="60007" dist="310007" dir="7680000" sy="30000" kx="1300200" algn="ctr" rotWithShape="0">
                    <a:prstClr val="black">
                      <a:alpha val="32000"/>
                    </a:prstClr>
                  </a:outerShdw>
                </a:effectLst>
                <a:latin typeface="+mj-lt"/>
              </a:rPr>
              <a:t>Luke 18:1; 1 </a:t>
            </a:r>
            <a:r>
              <a:rPr lang="en-US" sz="2400" b="1" dirty="0" err="1" smtClean="0">
                <a:effectLst>
                  <a:outerShdw blurRad="60007" dist="310007" dir="7680000" sy="30000" kx="1300200" algn="ctr" rotWithShape="0">
                    <a:prstClr val="black">
                      <a:alpha val="32000"/>
                    </a:prstClr>
                  </a:outerShdw>
                </a:effectLst>
                <a:latin typeface="+mj-lt"/>
              </a:rPr>
              <a:t>Thes</a:t>
            </a:r>
            <a:r>
              <a:rPr lang="en-US" sz="2400" b="1" dirty="0" smtClean="0">
                <a:effectLst>
                  <a:outerShdw blurRad="60007" dist="310007" dir="7680000" sy="30000" kx="1300200" algn="ctr" rotWithShape="0">
                    <a:prstClr val="black">
                      <a:alpha val="32000"/>
                    </a:prstClr>
                  </a:outerShdw>
                </a:effectLst>
                <a:latin typeface="+mj-lt"/>
              </a:rPr>
              <a:t> 5:17</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Strengthen what you have – </a:t>
            </a:r>
            <a:r>
              <a:rPr lang="en-US" sz="2400" b="1" dirty="0" smtClean="0">
                <a:effectLst>
                  <a:outerShdw blurRad="60007" dist="310007" dir="7680000" sy="30000" kx="1300200" algn="ctr" rotWithShape="0">
                    <a:prstClr val="black">
                      <a:alpha val="32000"/>
                    </a:prstClr>
                  </a:outerShdw>
                </a:effectLst>
                <a:latin typeface="+mj-lt"/>
              </a:rPr>
              <a:t>Rev 3:2,3; 2 Pet. 1:5-11; Jude 1:20</a:t>
            </a:r>
          </a:p>
          <a:p>
            <a:pPr marL="465138" indent="-465138">
              <a:spcAft>
                <a:spcPts val="600"/>
              </a:spcAft>
              <a:buClr>
                <a:srgbClr val="C00000"/>
              </a:buClr>
              <a:buFont typeface="Wingdings 2" pitchFamily="18" charset="2"/>
              <a:buChar char="ö"/>
            </a:pPr>
            <a:r>
              <a:rPr lang="en-US" sz="2400" b="1" dirty="0" smtClean="0">
                <a:effectLst>
                  <a:outerShdw blurRad="60007" dist="310007" dir="7680000" sy="30000" kx="1300200" algn="ctr" rotWithShape="0">
                    <a:prstClr val="black">
                      <a:alpha val="32000"/>
                    </a:prstClr>
                  </a:outerShdw>
                </a:effectLst>
                <a:latin typeface="Berlin Sans FB Demi" pitchFamily="34" charset="0"/>
              </a:rPr>
              <a:t>Serve – </a:t>
            </a:r>
            <a:r>
              <a:rPr lang="en-US" sz="2400" b="1" dirty="0" smtClean="0">
                <a:effectLst>
                  <a:outerShdw blurRad="60007" dist="310007" dir="7680000" sy="30000" kx="1300200" algn="ctr" rotWithShape="0">
                    <a:prstClr val="black">
                      <a:alpha val="32000"/>
                    </a:prstClr>
                  </a:outerShdw>
                </a:effectLst>
                <a:latin typeface="+mj-lt"/>
              </a:rPr>
              <a:t>Rom. 12:1,2; James 2:15-17</a:t>
            </a:r>
            <a:endParaRPr lang="en-US" sz="2400" b="1" dirty="0" smtClean="0">
              <a:effectLst>
                <a:outerShdw blurRad="60007" dist="310007" dir="7680000" sy="30000" kx="1300200" algn="ctr" rotWithShape="0">
                  <a:prstClr val="black">
                    <a:alpha val="32000"/>
                  </a:prstClr>
                </a:outerShdw>
              </a:effectLst>
              <a:latin typeface="+mj-l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7E379FBC-FA77-4E06-93DB-D947AD6D893F}" type="slidenum">
              <a:rPr lang="en-US" smtClean="0"/>
              <a:pPr/>
              <a:t>7</a:t>
            </a:fld>
            <a:endParaRPr lang="en-US"/>
          </a:p>
        </p:txBody>
      </p:sp>
      <p:sp>
        <p:nvSpPr>
          <p:cNvPr id="10" name="Footer Placeholder 9"/>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levelfivemediallc.com/assets/images/deal_announcements/How_Not_to_Die.jpg"/>
          <p:cNvPicPr>
            <a:picLocks noChangeAspect="1" noChangeArrowheads="1"/>
          </p:cNvPicPr>
          <p:nvPr/>
        </p:nvPicPr>
        <p:blipFill>
          <a:blip r:embed="rId3"/>
          <a:srcRect/>
          <a:stretch>
            <a:fillRect/>
          </a:stretch>
        </p:blipFill>
        <p:spPr bwMode="auto">
          <a:xfrm>
            <a:off x="152400" y="2286000"/>
            <a:ext cx="3190875" cy="4038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ound Diagonal Corner Rectangle 1"/>
          <p:cNvSpPr/>
          <p:nvPr/>
        </p:nvSpPr>
        <p:spPr>
          <a:xfrm>
            <a:off x="3810000" y="2362200"/>
            <a:ext cx="4876800" cy="388620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0" y="144959"/>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90000"/>
                  </a:schemeClr>
                </a:solidFill>
                <a:effectLst>
                  <a:outerShdw blurRad="50800" dist="39000" dir="5460000" algn="tl">
                    <a:srgbClr val="000000">
                      <a:alpha val="38000"/>
                    </a:srgbClr>
                  </a:outerShdw>
                </a:effectLst>
                <a:latin typeface="Algerian" pitchFamily="82" charset="0"/>
              </a:rPr>
              <a:t>The Autopsy of A Dead Faith</a:t>
            </a:r>
            <a:endParaRPr lang="en-US" sz="4400" b="1" dirty="0">
              <a:ln w="11430"/>
              <a:solidFill>
                <a:schemeClr val="bg2">
                  <a:lumMod val="90000"/>
                </a:schemeClr>
              </a:solidFill>
              <a:effectLst>
                <a:outerShdw blurRad="50800" dist="39000" dir="5460000" algn="tl">
                  <a:srgbClr val="000000">
                    <a:alpha val="38000"/>
                  </a:srgbClr>
                </a:outerShdw>
              </a:effectLst>
              <a:latin typeface="Algerian" pitchFamily="82" charset="0"/>
            </a:endParaRPr>
          </a:p>
        </p:txBody>
      </p:sp>
      <p:sp>
        <p:nvSpPr>
          <p:cNvPr id="5" name="TextBox 4"/>
          <p:cNvSpPr txBox="1"/>
          <p:nvPr/>
        </p:nvSpPr>
        <p:spPr>
          <a:xfrm>
            <a:off x="0" y="114300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rPr>
              <a:t>Resurrecting A Dead Faith</a:t>
            </a:r>
            <a:endParaRPr lang="en-US" sz="4800" b="1" dirty="0" smtClean="0">
              <a:ln w="11430">
                <a:solidFill>
                  <a:schemeClr val="accent5">
                    <a:lumMod val="60000"/>
                    <a:lumOff val="40000"/>
                  </a:schemeClr>
                </a:solidFill>
              </a:ln>
              <a:solidFill>
                <a:schemeClr val="accent5">
                  <a:lumMod val="40000"/>
                  <a:lumOff val="60000"/>
                </a:schemeClr>
              </a:solidFill>
              <a:effectLst>
                <a:outerShdw blurRad="60007" dist="310007" dir="7680000" sy="30000" kx="1300200" algn="ctr" rotWithShape="0">
                  <a:prstClr val="black">
                    <a:alpha val="32000"/>
                  </a:prstClr>
                </a:outerShdw>
              </a:effectLst>
              <a:latin typeface="Dominican Small Caps" pitchFamily="2" charset="0"/>
            </a:endParaRPr>
          </a:p>
        </p:txBody>
      </p:sp>
      <p:sp>
        <p:nvSpPr>
          <p:cNvPr id="9" name="Rectangle 8"/>
          <p:cNvSpPr/>
          <p:nvPr/>
        </p:nvSpPr>
        <p:spPr>
          <a:xfrm>
            <a:off x="4191000" y="2514600"/>
            <a:ext cx="4191000" cy="3539430"/>
          </a:xfrm>
          <a:prstGeom prst="rect">
            <a:avLst/>
          </a:prstGeom>
        </p:spPr>
        <p:txBody>
          <a:bodyPr wrap="square">
            <a:spAutoFit/>
          </a:bodyPr>
          <a:lstStyle/>
          <a:p>
            <a:pPr algn="ctr"/>
            <a:r>
              <a:rPr lang="en-US" sz="2800" b="1" dirty="0" smtClean="0"/>
              <a:t>2 Corinthians 13:5 (NKJV) </a:t>
            </a:r>
            <a:r>
              <a:rPr lang="en-US" sz="2800" dirty="0" smtClean="0"/>
              <a:t/>
            </a:r>
            <a:br>
              <a:rPr lang="en-US" sz="2800" dirty="0" smtClean="0"/>
            </a:br>
            <a:r>
              <a:rPr lang="en-US" sz="2800" baseline="30000" dirty="0" smtClean="0"/>
              <a:t>5 </a:t>
            </a:r>
            <a:r>
              <a:rPr lang="en-US" sz="2800" dirty="0" smtClean="0"/>
              <a:t>Examine yourselves </a:t>
            </a:r>
            <a:r>
              <a:rPr lang="en-US" sz="2800" i="1" dirty="0" smtClean="0"/>
              <a:t>as to</a:t>
            </a:r>
            <a:r>
              <a:rPr lang="en-US" sz="2800" dirty="0" smtClean="0"/>
              <a:t> whether you are in the faith. Test yourselves. Do you not know yourselves, that Jesus Christ is in you?--unless indeed you are disqualified. </a:t>
            </a:r>
            <a:endParaRPr lang="en-US" sz="2800" dirty="0"/>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7E379FBC-FA77-4E06-93DB-D947AD6D893F}" type="slidenum">
              <a:rPr lang="en-US" smtClean="0"/>
              <a:pPr/>
              <a:t>8</a:t>
            </a:fld>
            <a:endParaRPr lang="en-US"/>
          </a:p>
        </p:txBody>
      </p:sp>
      <p:sp>
        <p:nvSpPr>
          <p:cNvPr id="12" name="Footer Placeholder 11"/>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raph.exportpages.com/ppic/P87209F13156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Horizontal Scroll 7"/>
          <p:cNvSpPr/>
          <p:nvPr/>
        </p:nvSpPr>
        <p:spPr>
          <a:xfrm>
            <a:off x="3124200" y="3048000"/>
            <a:ext cx="5715000" cy="3505200"/>
          </a:xfrm>
          <a:prstGeom prst="horizontalScroll">
            <a:avLst>
              <a:gd name="adj" fmla="val 6491"/>
            </a:avLst>
          </a:prstGeom>
          <a:solidFill>
            <a:schemeClr val="accent5">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3204" y="228600"/>
            <a:ext cx="8612195" cy="990600"/>
          </a:xfrm>
          <a:prstGeom prst="rect">
            <a:avLst/>
          </a:prstGeom>
          <a:noFill/>
        </p:spPr>
        <p:txBody>
          <a:bodyPr wrap="none" rtlCol="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FF0000"/>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latin typeface="Algerian" pitchFamily="82" charset="0"/>
              </a:rPr>
              <a:t>The Autopsy  of A Dead</a:t>
            </a:r>
            <a:endParaRPr lang="en-US" sz="4000" b="1" dirty="0">
              <a:ln w="11430"/>
              <a:solidFill>
                <a:srgbClr val="FF0000"/>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latin typeface="Algerian" pitchFamily="82" charset="0"/>
            </a:endParaRPr>
          </a:p>
        </p:txBody>
      </p:sp>
      <p:sp>
        <p:nvSpPr>
          <p:cNvPr id="6" name="TextBox 5"/>
          <p:cNvSpPr txBox="1"/>
          <p:nvPr/>
        </p:nvSpPr>
        <p:spPr>
          <a:xfrm rot="20853932">
            <a:off x="880958" y="1415100"/>
            <a:ext cx="5422178" cy="1669564"/>
          </a:xfrm>
          <a:prstGeom prst="rect">
            <a:avLst/>
          </a:prstGeom>
          <a:noFill/>
        </p:spPr>
        <p:txBody>
          <a:bodyPr wrap="none" rtlCol="0">
            <a:prstTxWarp prst="textTriangle">
              <a:avLst>
                <a:gd name="adj" fmla="val 28319"/>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800" b="1" dirty="0" smtClean="0">
                <a:ln w="11430"/>
                <a:solidFill>
                  <a:schemeClr val="accent5">
                    <a:lumMod val="60000"/>
                    <a:lumOff val="40000"/>
                  </a:schemeClr>
                </a:solidFill>
                <a:effectLst>
                  <a:outerShdw blurRad="50800" dist="39000" dir="5460000" algn="tl">
                    <a:srgbClr val="000000">
                      <a:alpha val="38000"/>
                    </a:srgbClr>
                  </a:outerShdw>
                </a:effectLst>
                <a:latin typeface="Dominican Small Caps" pitchFamily="2" charset="0"/>
              </a:rPr>
              <a:t>Faith</a:t>
            </a:r>
            <a:endParaRPr lang="en-US" sz="13800" b="1" dirty="0">
              <a:ln w="11430"/>
              <a:solidFill>
                <a:schemeClr val="accent5">
                  <a:lumMod val="60000"/>
                  <a:lumOff val="40000"/>
                </a:schemeClr>
              </a:solidFill>
              <a:effectLst>
                <a:outerShdw blurRad="50800" dist="39000" dir="5460000" algn="tl">
                  <a:srgbClr val="000000">
                    <a:alpha val="38000"/>
                  </a:srgbClr>
                </a:outerShdw>
              </a:effectLst>
              <a:latin typeface="Dominican Small Caps" pitchFamily="2" charset="0"/>
            </a:endParaRPr>
          </a:p>
        </p:txBody>
      </p:sp>
      <p:sp>
        <p:nvSpPr>
          <p:cNvPr id="7" name="TextBox 6"/>
          <p:cNvSpPr txBox="1"/>
          <p:nvPr/>
        </p:nvSpPr>
        <p:spPr>
          <a:xfrm>
            <a:off x="3276600" y="3463766"/>
            <a:ext cx="5638800" cy="2708434"/>
          </a:xfrm>
          <a:prstGeom prst="rect">
            <a:avLst/>
          </a:prstGeom>
          <a:noFill/>
        </p:spPr>
        <p:txBody>
          <a:bodyPr wrap="square" rtlCol="0">
            <a:spAutoFit/>
          </a:bodyPr>
          <a:lstStyle/>
          <a:p>
            <a:pPr marL="465138" indent="-465138">
              <a:spcAft>
                <a:spcPts val="600"/>
              </a:spcAft>
              <a:buClr>
                <a:schemeClr val="accent5">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nard MT Condensed" pitchFamily="18" charset="0"/>
              </a:rPr>
              <a:t>We Need A Living Faith!</a:t>
            </a:r>
            <a:endParaRPr lang="en-US" sz="3200" dirty="0" smtClean="0">
              <a:effectLst>
                <a:outerShdw blurRad="60007" dist="310007" dir="7680000" sy="30000" kx="1300200" algn="ctr" rotWithShape="0">
                  <a:prstClr val="black">
                    <a:alpha val="32000"/>
                  </a:prstClr>
                </a:outerShdw>
              </a:effectLst>
              <a:latin typeface="Bernard MT Condensed" pitchFamily="18" charset="0"/>
            </a:endParaRPr>
          </a:p>
          <a:p>
            <a:pPr marL="465138" indent="-465138">
              <a:spcAft>
                <a:spcPts val="600"/>
              </a:spcAft>
              <a:buClr>
                <a:schemeClr val="accent5">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nard MT Condensed" pitchFamily="18" charset="0"/>
              </a:rPr>
              <a:t>Stay Away From Anything That Could Weaken &amp; Kill Our Faith!</a:t>
            </a:r>
            <a:endParaRPr lang="en-US" sz="3200" dirty="0" smtClean="0">
              <a:effectLst>
                <a:outerShdw blurRad="60007" dist="310007" dir="7680000" sy="30000" kx="1300200" algn="ctr" rotWithShape="0">
                  <a:prstClr val="black">
                    <a:alpha val="32000"/>
                  </a:prstClr>
                </a:outerShdw>
              </a:effectLst>
              <a:latin typeface="Bernard MT Condensed" pitchFamily="18" charset="0"/>
            </a:endParaRPr>
          </a:p>
          <a:p>
            <a:pPr marL="465138" indent="-465138">
              <a:spcAft>
                <a:spcPts val="600"/>
              </a:spcAft>
              <a:buClr>
                <a:schemeClr val="accent5">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nard MT Condensed" pitchFamily="18" charset="0"/>
              </a:rPr>
              <a:t>Be Diligent To Strengthen Your Faith!</a:t>
            </a:r>
            <a:endParaRPr lang="en-US" sz="3200" dirty="0">
              <a:effectLst>
                <a:outerShdw blurRad="60007" dist="310007" dir="7680000" sy="30000" kx="1300200" algn="ctr" rotWithShape="0">
                  <a:prstClr val="black">
                    <a:alpha val="32000"/>
                  </a:prstClr>
                </a:outerShdw>
              </a:effectLst>
              <a:latin typeface="Bernard MT Condensed"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7E379FBC-FA77-4E06-93DB-D947AD6D893F}" type="slidenum">
              <a:rPr lang="en-US" smtClean="0"/>
              <a:pPr/>
              <a:t>9</a:t>
            </a:fld>
            <a:endParaRPr lang="en-US"/>
          </a:p>
        </p:txBody>
      </p:sp>
      <p:sp>
        <p:nvSpPr>
          <p:cNvPr id="11" name="Footer Placeholder 10"/>
          <p:cNvSpPr>
            <a:spLocks noGrp="1"/>
          </p:cNvSpPr>
          <p:nvPr>
            <p:ph type="ftr" sz="quarter" idx="11"/>
          </p:nvPr>
        </p:nvSpPr>
        <p:spPr/>
        <p:txBody>
          <a:bodyPr/>
          <a:lstStyle/>
          <a:p>
            <a:r>
              <a:rPr lang="en-US" smtClean="0"/>
              <a:t>W. 65th St church of Christ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3631</TotalTime>
  <Words>1149</Words>
  <Application>Microsoft Office PowerPoint</Application>
  <PresentationFormat>On-screen Show (4:3)</PresentationFormat>
  <Paragraphs>95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Air</vt:lpstr>
      <vt:lpstr>Slide 1</vt:lpstr>
      <vt:lpstr>Slide 2</vt:lpstr>
      <vt:lpstr>Slide 3</vt:lpstr>
      <vt:lpstr>Slide 4</vt:lpstr>
      <vt:lpstr>Slide 5</vt:lpstr>
      <vt:lpstr>Slide 6</vt:lpstr>
      <vt:lpstr>Slide 7</vt:lpstr>
      <vt:lpstr>Slide 8</vt:lpstr>
      <vt:lpstr>Slide 9</vt:lpstr>
      <vt:lpstr>Slide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45</cp:revision>
  <dcterms:created xsi:type="dcterms:W3CDTF">2009-07-30T19:03:29Z</dcterms:created>
  <dcterms:modified xsi:type="dcterms:W3CDTF">2009-08-06T20:48:18Z</dcterms:modified>
</cp:coreProperties>
</file>