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1F497D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FCEB9-8A0C-4CB9-940A-2089D2F03D13}" type="datetimeFigureOut">
              <a:rPr lang="en-US" smtClean="0"/>
              <a:t>2/6/2009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E6E0C-E3DB-4F45-9A31-9BD19F8957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acc-tv.com/images/globalnews/wx_storm2_0307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2286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defRPr>
            </a:lvl1pPr>
          </a:lstStyle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5400" y="6553200"/>
            <a:ext cx="4038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defRPr>
            </a:lvl1pPr>
          </a:lstStyle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0"/>
            <a:ext cx="685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i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defRPr>
            </a:lvl1pPr>
          </a:lstStyle>
          <a:p>
            <a:fld id="{E41DB2C3-0960-4C3F-91AC-250AA896F1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stuff.co.nz/images/7486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724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72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1013" y="990600"/>
            <a:ext cx="358298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019800" y="990600"/>
            <a:ext cx="308289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effectLst>
                  <a:glow rad="101600">
                    <a:schemeClr val="bg1">
                      <a:alpha val="6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2 Timothy 2:14-4:8</a:t>
            </a:r>
            <a:endParaRPr lang="en-US" sz="2800" b="1" dirty="0">
              <a:ln w="11430"/>
              <a:effectLst>
                <a:glow rad="101600">
                  <a:schemeClr val="bg1">
                    <a:alpha val="6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Berlin Sans FB Dem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295400"/>
            <a:ext cx="411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20000"/>
                  <a:lumOff val="80000"/>
                </a:schemeClr>
              </a:buClr>
              <a:buFont typeface="Wingdings 2" pitchFamily="18" charset="2"/>
              <a:buChar char="ö"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Worldliness</a:t>
            </a:r>
          </a:p>
          <a:p>
            <a:pPr marL="457200" indent="-457200">
              <a:buClr>
                <a:schemeClr val="accent1">
                  <a:lumMod val="20000"/>
                  <a:lumOff val="80000"/>
                </a:schemeClr>
              </a:buClr>
              <a:buFont typeface="Wingdings 2" pitchFamily="18" charset="2"/>
              <a:buChar char="ö"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Postmodernism</a:t>
            </a:r>
          </a:p>
          <a:p>
            <a:pPr marL="457200" indent="-457200">
              <a:buClr>
                <a:schemeClr val="accent1">
                  <a:lumMod val="20000"/>
                  <a:lumOff val="80000"/>
                </a:schemeClr>
              </a:buClr>
              <a:buFont typeface="Wingdings 2" pitchFamily="18" charset="2"/>
              <a:buChar char="ö"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Pragmatism</a:t>
            </a:r>
          </a:p>
          <a:p>
            <a:pPr marL="457200" indent="-457200">
              <a:buClr>
                <a:schemeClr val="accent1">
                  <a:lumMod val="20000"/>
                  <a:lumOff val="80000"/>
                </a:schemeClr>
              </a:buClr>
              <a:buFont typeface="Wingdings 2" pitchFamily="18" charset="2"/>
              <a:buChar char="ö"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False Doctrine</a:t>
            </a:r>
          </a:p>
          <a:p>
            <a:pPr marL="457200" indent="-457200">
              <a:buClr>
                <a:schemeClr val="accent1">
                  <a:lumMod val="20000"/>
                  <a:lumOff val="80000"/>
                </a:schemeClr>
              </a:buClr>
              <a:buFont typeface="Wingdings 2" pitchFamily="18" charset="2"/>
              <a:buChar char="ö"/>
            </a:pPr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Division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19600" y="2057400"/>
            <a:ext cx="46482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1430"/>
                <a:effectLst>
                  <a:glow rad="228600">
                    <a:schemeClr val="bg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How Can We Survive?</a:t>
            </a:r>
            <a:endParaRPr lang="en-US" sz="6000" b="1" dirty="0">
              <a:ln w="11430"/>
              <a:effectLst>
                <a:glow rad="228600">
                  <a:schemeClr val="bg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Rage Italic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514600"/>
            <a:ext cx="5410201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ound Diagonal Corner Rectangle 12"/>
          <p:cNvSpPr/>
          <p:nvPr/>
        </p:nvSpPr>
        <p:spPr>
          <a:xfrm>
            <a:off x="152400" y="2438400"/>
            <a:ext cx="3657600" cy="41148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The Time of Judgment -(4:6-8)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Ready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438400"/>
            <a:ext cx="373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Phygellus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 &amp; </a:t>
            </a:r>
            <a:r>
              <a:rPr lang="en-US" sz="2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Hermogenes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 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(1:15)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False teachers like </a:t>
            </a:r>
            <a:r>
              <a:rPr lang="en-US" sz="2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Hymenaeus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, </a:t>
            </a:r>
            <a:r>
              <a:rPr lang="en-US" sz="2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Philetus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 &amp; those ruined by them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(2:14,16-18)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The ungodly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(3:1-9)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Those who turn from the truth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(4:3,4)</a:t>
            </a:r>
            <a:endParaRPr lang="en-US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Demas &amp; Alexander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(4:10,14)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3400" y="2914233"/>
            <a:ext cx="4114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Book Antiqua" pitchFamily="18" charset="0"/>
              </a:rPr>
              <a:t>2 Timothy 4:8 (NKJV) </a:t>
            </a:r>
            <a:r>
              <a:rPr lang="en-US" sz="2200" dirty="0" smtClean="0">
                <a:latin typeface="Book Antiqua" pitchFamily="18" charset="0"/>
              </a:rPr>
              <a:t/>
            </a:r>
            <a:br>
              <a:rPr lang="en-US" sz="2200" dirty="0" smtClean="0">
                <a:latin typeface="Book Antiqua" pitchFamily="18" charset="0"/>
              </a:rPr>
            </a:br>
            <a:r>
              <a:rPr lang="en-US" sz="2200" baseline="30000" dirty="0" smtClean="0">
                <a:latin typeface="Book Antiqua" pitchFamily="18" charset="0"/>
              </a:rPr>
              <a:t>8 </a:t>
            </a:r>
            <a:r>
              <a:rPr lang="en-US" sz="2200" dirty="0" smtClean="0">
                <a:latin typeface="Book Antiqua" pitchFamily="18" charset="0"/>
              </a:rPr>
              <a:t>Finally, there is laid up for me the crown of righteousness, which the Lord, </a:t>
            </a:r>
            <a:r>
              <a:rPr lang="en-US" sz="2200" u="sng" dirty="0" smtClean="0">
                <a:latin typeface="Book Antiqua" pitchFamily="18" charset="0"/>
              </a:rPr>
              <a:t>the righteous Judge, will give to me on that Day,</a:t>
            </a:r>
            <a:r>
              <a:rPr lang="en-US" sz="2200" dirty="0" smtClean="0">
                <a:latin typeface="Book Antiqua" pitchFamily="18" charset="0"/>
              </a:rPr>
              <a:t> and not to me only but also to all who have loved His appearing. </a:t>
            </a:r>
            <a:endParaRPr 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152400" y="2438400"/>
            <a:ext cx="3657600" cy="41148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The Time of Judgment -(4:6-8)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Ready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438400"/>
            <a:ext cx="373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Phygellus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 &amp; </a:t>
            </a:r>
            <a:r>
              <a:rPr lang="en-US" sz="2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Hermogenes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 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(1:15)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False teachers like </a:t>
            </a:r>
            <a:r>
              <a:rPr lang="en-US" sz="2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Hymenaeus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, </a:t>
            </a:r>
            <a:r>
              <a:rPr lang="en-US" sz="2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Philetus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 &amp; those ruined by them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(2:14,16-18)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The ungodly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(3:1-9)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Those who turn from the truth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(4:3,4)</a:t>
            </a:r>
            <a:endParaRPr lang="en-US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Demas &amp; Alexander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(4:10,14)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2832080"/>
            <a:ext cx="5029200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accent2">
                  <a:lumMod val="40000"/>
                  <a:lumOff val="60000"/>
                </a:schemeClr>
              </a:buClr>
              <a:buFont typeface="Wingdings 2" pitchFamily="18" charset="2"/>
              <a:buChar char="ö"/>
            </a:pP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May God grant them repentance – (2:25,26)</a:t>
            </a:r>
          </a:p>
          <a:p>
            <a:pPr marL="457200" indent="-457200">
              <a:spcAft>
                <a:spcPts val="1200"/>
              </a:spcAft>
              <a:buClr>
                <a:schemeClr val="accent2">
                  <a:lumMod val="40000"/>
                  <a:lumOff val="60000"/>
                </a:schemeClr>
              </a:buClr>
              <a:buFont typeface="Wingdings 2" pitchFamily="18" charset="2"/>
              <a:buChar char="ö"/>
            </a:pP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The Lord will repay according to works – (4:14)</a:t>
            </a:r>
          </a:p>
          <a:p>
            <a:pPr marL="457200" indent="-457200">
              <a:spcAft>
                <a:spcPts val="1200"/>
              </a:spcAft>
              <a:buClr>
                <a:schemeClr val="accent2">
                  <a:lumMod val="40000"/>
                  <a:lumOff val="60000"/>
                </a:schemeClr>
              </a:buClr>
              <a:buFont typeface="Wingdings 2" pitchFamily="18" charset="2"/>
              <a:buChar char="ö"/>
            </a:pP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Everlasting destruction – (Rom 2:5-8; 2 Cor. 10:5; 2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Thes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 1;7-9; Rev. 21:8)</a:t>
            </a:r>
            <a:endParaRPr lang="en-US" sz="28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514600"/>
            <a:ext cx="5410201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ound Diagonal Corner Rectangle 12"/>
          <p:cNvSpPr/>
          <p:nvPr/>
        </p:nvSpPr>
        <p:spPr>
          <a:xfrm>
            <a:off x="152400" y="2438400"/>
            <a:ext cx="3657600" cy="41148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The Time of Judgment -(4:6-8)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Ready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506682"/>
            <a:ext cx="350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Fight the good fight, </a:t>
            </a:r>
            <a:r>
              <a:rPr lang="en-US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– </a:t>
            </a:r>
            <a:r>
              <a:rPr lang="en-US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(4:7)</a:t>
            </a:r>
            <a:endParaRPr lang="en-US" sz="36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erlin Sans FB Demi" pitchFamily="34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Finish the race, </a:t>
            </a:r>
            <a:r>
              <a:rPr lang="en-US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– </a:t>
            </a:r>
            <a:r>
              <a:rPr lang="en-US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(4:7)</a:t>
            </a:r>
            <a:endParaRPr lang="en-US" sz="36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erlin Sans FB Demi" pitchFamily="34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3600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K</a:t>
            </a:r>
            <a:r>
              <a:rPr lang="en-US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eep the faith – </a:t>
            </a:r>
            <a:r>
              <a:rPr lang="en-US" sz="36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(4:7)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3400" y="2914233"/>
            <a:ext cx="4114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Book Antiqua" pitchFamily="18" charset="0"/>
              </a:rPr>
              <a:t>2 Timothy 4:8 (NKJV) </a:t>
            </a:r>
            <a:r>
              <a:rPr lang="en-US" sz="2200" dirty="0" smtClean="0">
                <a:latin typeface="Book Antiqua" pitchFamily="18" charset="0"/>
              </a:rPr>
              <a:t/>
            </a:r>
            <a:br>
              <a:rPr lang="en-US" sz="2200" dirty="0" smtClean="0">
                <a:latin typeface="Book Antiqua" pitchFamily="18" charset="0"/>
              </a:rPr>
            </a:br>
            <a:r>
              <a:rPr lang="en-US" sz="2200" baseline="30000" dirty="0" smtClean="0">
                <a:latin typeface="Book Antiqua" pitchFamily="18" charset="0"/>
              </a:rPr>
              <a:t>8 </a:t>
            </a:r>
            <a:r>
              <a:rPr lang="en-US" sz="2200" dirty="0" smtClean="0">
                <a:latin typeface="Book Antiqua" pitchFamily="18" charset="0"/>
              </a:rPr>
              <a:t>Finally, there is laid up for me the crown of righteousness, which the Lord, </a:t>
            </a:r>
            <a:r>
              <a:rPr lang="en-US" sz="2200" u="sng" dirty="0" smtClean="0">
                <a:latin typeface="Book Antiqua" pitchFamily="18" charset="0"/>
              </a:rPr>
              <a:t>the righteous Judge, will give to me on that Day,</a:t>
            </a:r>
            <a:r>
              <a:rPr lang="en-US" sz="2200" dirty="0" smtClean="0">
                <a:latin typeface="Book Antiqua" pitchFamily="18" charset="0"/>
              </a:rPr>
              <a:t> and not to me only but also to all who have loved His appearing. </a:t>
            </a:r>
            <a:endParaRPr 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stuff.co.nz/images/7486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4724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72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990600"/>
            <a:ext cx="308289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effectLst>
                  <a:glow rad="101600">
                    <a:schemeClr val="bg1">
                      <a:alpha val="6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2 Timothy 2:14-4:8</a:t>
            </a:r>
            <a:endParaRPr lang="en-US" sz="2800" b="1" dirty="0">
              <a:ln w="11430"/>
              <a:effectLst>
                <a:glow rad="101600">
                  <a:schemeClr val="bg1">
                    <a:alpha val="6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Berlin Sans FB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solidFill>
            <a:schemeClr val="bg1">
              <a:alpha val="61176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3200" i="1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In Times of Confusion 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– Be diligent</a:t>
            </a:r>
          </a:p>
          <a:p>
            <a:pPr marL="457200" indent="-457200" algn="ctr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3200" i="1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In Times of Strife 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– Be Useful</a:t>
            </a:r>
          </a:p>
          <a:p>
            <a:pPr marL="457200" indent="-457200" algn="ctr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3200" i="1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In Times of Peril 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– Be Faithful</a:t>
            </a:r>
          </a:p>
          <a:p>
            <a:pPr marL="457200" indent="-457200" algn="ctr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3200" i="1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In Times of Resistance 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– Be Persistent</a:t>
            </a:r>
          </a:p>
          <a:p>
            <a:pPr marL="457200" indent="-457200" algn="ctr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3200" i="1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In The Time of Judgment 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– Be Ready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228600" y="2667000"/>
            <a:ext cx="3886200" cy="38862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Times of Confusion -(2:14-19)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Diligent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743200"/>
            <a:ext cx="487680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4800600" y="3048000"/>
            <a:ext cx="373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2 Timothy 2:15 (NKJV) 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baseline="30000" dirty="0" smtClean="0">
                <a:latin typeface="Book Antiqua" pitchFamily="18" charset="0"/>
              </a:rPr>
              <a:t>15 </a:t>
            </a:r>
            <a:r>
              <a:rPr lang="en-US" sz="2400" u="sng" dirty="0" smtClean="0">
                <a:latin typeface="Book Antiqua" pitchFamily="18" charset="0"/>
              </a:rPr>
              <a:t>Be diligent </a:t>
            </a:r>
            <a:r>
              <a:rPr lang="en-US" sz="2400" dirty="0" smtClean="0">
                <a:latin typeface="Book Antiqua" pitchFamily="18" charset="0"/>
              </a:rPr>
              <a:t>to present yourself approved to God, a worker who does not need to be ashamed, rightly dividing the word of truth. 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819400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Words that can ruin the hearers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(2:14)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Profane &amp; idle babblings increase to more ungodliness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(2:16)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Words that spread like cancer overthrowing the faith of some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- (2:17,18)</a:t>
            </a:r>
            <a:endParaRPr lang="en-US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228600" y="2667000"/>
            <a:ext cx="3886200" cy="38862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Times of Confusion -(2:14-19)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Diligent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743200"/>
            <a:ext cx="487680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4800600" y="3048000"/>
            <a:ext cx="373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2 Timothy 2:15 (NKJV) 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baseline="30000" dirty="0" smtClean="0">
                <a:latin typeface="Book Antiqua" pitchFamily="18" charset="0"/>
              </a:rPr>
              <a:t>15 </a:t>
            </a:r>
            <a:r>
              <a:rPr lang="en-US" sz="2400" u="sng" dirty="0" smtClean="0">
                <a:latin typeface="Book Antiqua" pitchFamily="18" charset="0"/>
              </a:rPr>
              <a:t>Be diligent </a:t>
            </a:r>
            <a:r>
              <a:rPr lang="en-US" sz="2400" dirty="0" smtClean="0">
                <a:latin typeface="Book Antiqua" pitchFamily="18" charset="0"/>
              </a:rPr>
              <a:t>to present yourself approved to God, a worker who does not need to be ashamed, rightly dividing the word of truth. 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2819400"/>
            <a:ext cx="38862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Nevertheless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(2:19)</a:t>
            </a:r>
          </a:p>
          <a:p>
            <a:pPr marL="914400" lvl="1" indent="-457200"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We have a certain foundation</a:t>
            </a:r>
          </a:p>
          <a:p>
            <a:pPr marL="914400" lvl="1" indent="-457200"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God recognizes our faithfulness</a:t>
            </a:r>
          </a:p>
          <a:p>
            <a:pPr marL="914400" lvl="1" indent="-457200"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We must resist iniquity and be pleasing to God by following the truth </a:t>
            </a:r>
            <a:endParaRPr lang="en-US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228600" y="2667000"/>
            <a:ext cx="3657600" cy="38862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Times of Strife -(2:20-26)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Useful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743200"/>
            <a:ext cx="518160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28600" y="28194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Difference in vessels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(honor &amp; dishonor)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- (2:20)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Flee youthful lust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2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(pride, ambition)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- 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(2:22)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Foolish and ignorant disputes generate strife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- (2:23)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Must not quarrel with those in opposition to the truth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- (2:24-26)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5800" y="3048000"/>
            <a:ext cx="403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2 Timothy 2:21 (NKJV) 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baseline="30000" dirty="0" smtClean="0">
                <a:latin typeface="Book Antiqua" pitchFamily="18" charset="0"/>
              </a:rPr>
              <a:t>21 </a:t>
            </a:r>
            <a:r>
              <a:rPr lang="en-US" sz="2400" dirty="0" smtClean="0">
                <a:latin typeface="Book Antiqua" pitchFamily="18" charset="0"/>
              </a:rPr>
              <a:t>Therefore if anyone cleanses himself from the latter, he will be a vessel for honor, </a:t>
            </a:r>
            <a:r>
              <a:rPr lang="en-US" sz="2400" u="sng" dirty="0" smtClean="0">
                <a:latin typeface="Book Antiqua" pitchFamily="18" charset="0"/>
              </a:rPr>
              <a:t>sanctified and useful for the Master</a:t>
            </a:r>
            <a:r>
              <a:rPr lang="en-US" sz="2400" dirty="0" smtClean="0">
                <a:latin typeface="Book Antiqua" pitchFamily="18" charset="0"/>
              </a:rPr>
              <a:t>, prepared for every good work. 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429000" y="1371600"/>
            <a:ext cx="5105400" cy="1295400"/>
          </a:xfrm>
          <a:prstGeom prst="wedgeRoundRectCallout">
            <a:avLst>
              <a:gd name="adj1" fmla="val -54921"/>
              <a:gd name="adj2" fmla="val 13422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29000" y="1371600"/>
            <a:ext cx="510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“It is likely that not animal indulgences, but the impetuosity, rash self-confidence, hastiness, strife, and vainglory of young men” —Jamieson-</a:t>
            </a:r>
            <a:r>
              <a:rPr lang="en-US" sz="2000" dirty="0" err="1" smtClean="0"/>
              <a:t>Fausset</a:t>
            </a:r>
            <a:r>
              <a:rPr lang="en-US" sz="2000" dirty="0" smtClean="0"/>
              <a:t>-Brown Bible Commentary</a:t>
            </a:r>
            <a:endParaRPr lang="en-US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 animBg="1"/>
      <p:bldP spid="18" grpId="1" animBg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228600" y="2667000"/>
            <a:ext cx="3657600" cy="38862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Times of Strife -(2:20-26)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Useful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743200"/>
            <a:ext cx="518160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28600" y="2819400"/>
            <a:ext cx="3657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Be a vessel of honor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0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Value, usefulness - </a:t>
            </a:r>
            <a:r>
              <a:rPr lang="en-US" sz="2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(2:20,21)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Pursue righteousness, faith, love, peace from a pure heart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(2:22)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Be gentle, a teacher, patient, humble – correcting those taken captive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- (2:24-26)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5800" y="3048000"/>
            <a:ext cx="403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2 Timothy 2:21 (NKJV) 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baseline="30000" dirty="0" smtClean="0">
                <a:latin typeface="Book Antiqua" pitchFamily="18" charset="0"/>
              </a:rPr>
              <a:t>21 </a:t>
            </a:r>
            <a:r>
              <a:rPr lang="en-US" sz="2400" dirty="0" smtClean="0">
                <a:latin typeface="Book Antiqua" pitchFamily="18" charset="0"/>
              </a:rPr>
              <a:t>Therefore if anyone cleanses himself from the latter, he will be a vessel for honor, </a:t>
            </a:r>
            <a:r>
              <a:rPr lang="en-US" sz="2400" u="sng" dirty="0" smtClean="0">
                <a:latin typeface="Book Antiqua" pitchFamily="18" charset="0"/>
              </a:rPr>
              <a:t>sanctified and useful for the Master</a:t>
            </a:r>
            <a:r>
              <a:rPr lang="en-US" sz="2400" dirty="0" smtClean="0">
                <a:latin typeface="Book Antiqua" pitchFamily="18" charset="0"/>
              </a:rPr>
              <a:t>, prepared for every good work. 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228600" y="2667000"/>
            <a:ext cx="3657600" cy="38862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Times of Peril -(3:1-17)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Faithful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743200"/>
            <a:ext cx="518160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28600" y="28194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In a sinful and rebellious world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</a:t>
            </a:r>
            <a:r>
              <a:rPr lang="en-US" sz="24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(3:1-6)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When people resist the truth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(3:7-9)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Evil men &amp; imposters – growing worse &amp; worse – deceiving &amp; being deceived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(3:13)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3254276"/>
            <a:ext cx="396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2 Timothy 3:14 (NKJV) 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baseline="30000" dirty="0" smtClean="0">
                <a:latin typeface="Book Antiqua" pitchFamily="18" charset="0"/>
              </a:rPr>
              <a:t>14 </a:t>
            </a:r>
            <a:r>
              <a:rPr lang="en-US" sz="2400" dirty="0" smtClean="0">
                <a:latin typeface="Book Antiqua" pitchFamily="18" charset="0"/>
              </a:rPr>
              <a:t>But </a:t>
            </a:r>
            <a:r>
              <a:rPr lang="en-US" sz="2400" u="sng" dirty="0" smtClean="0">
                <a:latin typeface="Book Antiqua" pitchFamily="18" charset="0"/>
              </a:rPr>
              <a:t>you must continue in the things which you have learned </a:t>
            </a:r>
            <a:r>
              <a:rPr lang="en-US" sz="2400" dirty="0" smtClean="0">
                <a:latin typeface="Book Antiqua" pitchFamily="18" charset="0"/>
              </a:rPr>
              <a:t>and been assured of, knowing from whom you have learned </a:t>
            </a:r>
            <a:r>
              <a:rPr lang="en-US" sz="2400" i="1" dirty="0" smtClean="0">
                <a:latin typeface="Book Antiqua" pitchFamily="18" charset="0"/>
              </a:rPr>
              <a:t>them,</a:t>
            </a:r>
            <a:r>
              <a:rPr lang="en-US" sz="2400" dirty="0" smtClean="0">
                <a:latin typeface="Book Antiqua" pitchFamily="18" charset="0"/>
              </a:rPr>
              <a:t> 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228600" y="2667000"/>
            <a:ext cx="3657600" cy="38862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Times of Peril -(3:1-17)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Faithful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743200"/>
            <a:ext cx="518160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28600" y="2743200"/>
            <a:ext cx="373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“. . . carefully followed my doctrine, manner of life, purpose, faith, longsuffering, love, perseverance,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</a:t>
            </a:r>
            <a:r>
              <a:rPr lang="en-US" sz="24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(3:10,11)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Live godly – suffering persecution 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(3:12)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Trust &amp; follow the scriptures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(3:15-17)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3254276"/>
            <a:ext cx="396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2 Timothy 3:14 (NKJV) 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baseline="30000" dirty="0" smtClean="0">
                <a:latin typeface="Book Antiqua" pitchFamily="18" charset="0"/>
              </a:rPr>
              <a:t>14 </a:t>
            </a:r>
            <a:r>
              <a:rPr lang="en-US" sz="2400" dirty="0" smtClean="0">
                <a:latin typeface="Book Antiqua" pitchFamily="18" charset="0"/>
              </a:rPr>
              <a:t>But </a:t>
            </a:r>
            <a:r>
              <a:rPr lang="en-US" sz="2400" u="sng" dirty="0" smtClean="0">
                <a:latin typeface="Book Antiqua" pitchFamily="18" charset="0"/>
              </a:rPr>
              <a:t>you must continue in the things which you have learned </a:t>
            </a:r>
            <a:r>
              <a:rPr lang="en-US" sz="2400" dirty="0" smtClean="0">
                <a:latin typeface="Book Antiqua" pitchFamily="18" charset="0"/>
              </a:rPr>
              <a:t>and been assured of, knowing from whom you have learned </a:t>
            </a:r>
            <a:r>
              <a:rPr lang="en-US" sz="2400" i="1" dirty="0" smtClean="0">
                <a:latin typeface="Book Antiqua" pitchFamily="18" charset="0"/>
              </a:rPr>
              <a:t>them,</a:t>
            </a:r>
            <a:r>
              <a:rPr lang="en-US" sz="2400" dirty="0" smtClean="0">
                <a:latin typeface="Book Antiqua" pitchFamily="18" charset="0"/>
              </a:rPr>
              <a:t> 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228600" y="2667000"/>
            <a:ext cx="3657600" cy="38862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Times of Resistance -(4:1-5)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Persistent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743200"/>
            <a:ext cx="518160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28600" y="2743200"/>
            <a:ext cx="373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Men will NOT endure sound doctrine -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(4:3)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Formulate doctrine which conforms to what they want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(4:3)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Seeking teachers satisfying what they want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(4:3)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Turning from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the truth to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fables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(4:4)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3254276"/>
            <a:ext cx="396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2 Timothy 4:2 (NKJV) 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baseline="30000" dirty="0" smtClean="0">
                <a:latin typeface="Book Antiqua" pitchFamily="18" charset="0"/>
              </a:rPr>
              <a:t>2 </a:t>
            </a:r>
            <a:r>
              <a:rPr lang="en-US" sz="2400" dirty="0" smtClean="0">
                <a:latin typeface="Book Antiqua" pitchFamily="18" charset="0"/>
              </a:rPr>
              <a:t>Preach the word! </a:t>
            </a:r>
            <a:r>
              <a:rPr lang="en-US" sz="2400" u="sng" dirty="0" smtClean="0">
                <a:latin typeface="Book Antiqua" pitchFamily="18" charset="0"/>
              </a:rPr>
              <a:t>Be ready in season </a:t>
            </a:r>
            <a:r>
              <a:rPr lang="en-US" sz="2400" i="1" u="sng" dirty="0" smtClean="0">
                <a:latin typeface="Book Antiqua" pitchFamily="18" charset="0"/>
              </a:rPr>
              <a:t>and</a:t>
            </a:r>
            <a:r>
              <a:rPr lang="en-US" sz="2400" u="sng" dirty="0" smtClean="0">
                <a:latin typeface="Book Antiqua" pitchFamily="18" charset="0"/>
              </a:rPr>
              <a:t> out of season</a:t>
            </a:r>
            <a:r>
              <a:rPr lang="en-US" sz="2400" dirty="0" smtClean="0">
                <a:latin typeface="Book Antiqua" pitchFamily="18" charset="0"/>
              </a:rPr>
              <a:t>. Convince, rebuke, exhort, with all longsuffering and teaching. 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/>
        </p:nvSpPr>
        <p:spPr>
          <a:xfrm>
            <a:off x="228600" y="2667000"/>
            <a:ext cx="3657600" cy="388620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1003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 / February 8, 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B2C3-0960-4C3F-91AC-250AA896F10C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 prstMaterial="dkEdge">
              <a:bevelT w="38100" h="31750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 flip="none" rotWithShape="1">
                  <a:gsLst>
                    <a:gs pos="0">
                      <a:schemeClr val="bg2">
                        <a:lumMod val="5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5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50000"/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The Church In Crisis</a:t>
            </a:r>
            <a:endParaRPr lang="en-US" sz="4400" b="1" dirty="0">
              <a:ln w="11430"/>
              <a:gradFill flip="none" rotWithShape="1">
                <a:gsLst>
                  <a:gs pos="0">
                    <a:schemeClr val="bg2">
                      <a:lumMod val="50000"/>
                      <a:tint val="66000"/>
                      <a:satMod val="160000"/>
                    </a:schemeClr>
                  </a:gs>
                  <a:gs pos="50000">
                    <a:schemeClr val="bg2">
                      <a:lumMod val="50000"/>
                      <a:tint val="44500"/>
                      <a:satMod val="160000"/>
                    </a:schemeClr>
                  </a:gs>
                  <a:gs pos="100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In Times of Resistance -(4:1-5)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Berlin Sans FB Demi" pitchFamily="34" charset="0"/>
              </a:rPr>
              <a:t> </a:t>
            </a:r>
          </a:p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Be Persistent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743200"/>
            <a:ext cx="5181601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28600" y="2743200"/>
            <a:ext cx="373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Continue to preach the truth whether people want it or not -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(4:2)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Convince, rebuke, exhort, with all longsuffering and teaching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(4:2)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Wingdings 2" pitchFamily="18" charset="2"/>
              <a:buChar char="ö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Watch, endure, work, fulfill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(4:5)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0" y="3254276"/>
            <a:ext cx="396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2 Timothy 4:2 (NKJV) 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baseline="30000" dirty="0" smtClean="0">
                <a:latin typeface="Book Antiqua" pitchFamily="18" charset="0"/>
              </a:rPr>
              <a:t>2 </a:t>
            </a:r>
            <a:r>
              <a:rPr lang="en-US" sz="2400" dirty="0" smtClean="0">
                <a:latin typeface="Book Antiqua" pitchFamily="18" charset="0"/>
              </a:rPr>
              <a:t>Preach the word! </a:t>
            </a:r>
            <a:r>
              <a:rPr lang="en-US" sz="2400" u="sng" dirty="0" smtClean="0">
                <a:latin typeface="Book Antiqua" pitchFamily="18" charset="0"/>
              </a:rPr>
              <a:t>Be ready in season </a:t>
            </a:r>
            <a:r>
              <a:rPr lang="en-US" sz="2400" i="1" u="sng" dirty="0" smtClean="0">
                <a:latin typeface="Book Antiqua" pitchFamily="18" charset="0"/>
              </a:rPr>
              <a:t>and</a:t>
            </a:r>
            <a:r>
              <a:rPr lang="en-US" sz="2400" u="sng" dirty="0" smtClean="0">
                <a:latin typeface="Book Antiqua" pitchFamily="18" charset="0"/>
              </a:rPr>
              <a:t> out of season</a:t>
            </a:r>
            <a:r>
              <a:rPr lang="en-US" sz="2400" dirty="0" smtClean="0">
                <a:latin typeface="Book Antiqua" pitchFamily="18" charset="0"/>
              </a:rPr>
              <a:t>. Convince, rebuke, exhort, with all longsuffering and teaching. 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3078</TotalTime>
  <Words>985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Don McClain</dc:creator>
  <cp:lastModifiedBy> Don McClain</cp:lastModifiedBy>
  <cp:revision>10</cp:revision>
  <dcterms:created xsi:type="dcterms:W3CDTF">2009-02-06T17:29:12Z</dcterms:created>
  <dcterms:modified xsi:type="dcterms:W3CDTF">2009-02-08T20:47:30Z</dcterms:modified>
</cp:coreProperties>
</file>