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1"/>
  </p:notesMasterIdLst>
  <p:sldIdLst>
    <p:sldId id="397" r:id="rId2"/>
    <p:sldId id="372" r:id="rId3"/>
    <p:sldId id="326" r:id="rId4"/>
    <p:sldId id="423" r:id="rId5"/>
    <p:sldId id="327" r:id="rId6"/>
    <p:sldId id="369" r:id="rId7"/>
    <p:sldId id="399" r:id="rId8"/>
    <p:sldId id="393" r:id="rId9"/>
    <p:sldId id="427" r:id="rId10"/>
    <p:sldId id="386" r:id="rId11"/>
    <p:sldId id="374" r:id="rId12"/>
    <p:sldId id="378" r:id="rId13"/>
    <p:sldId id="379" r:id="rId14"/>
    <p:sldId id="333" r:id="rId15"/>
    <p:sldId id="375" r:id="rId16"/>
    <p:sldId id="380" r:id="rId17"/>
    <p:sldId id="381" r:id="rId18"/>
    <p:sldId id="426" r:id="rId19"/>
    <p:sldId id="382" r:id="rId20"/>
    <p:sldId id="403" r:id="rId21"/>
    <p:sldId id="404" r:id="rId22"/>
    <p:sldId id="405" r:id="rId23"/>
    <p:sldId id="406" r:id="rId24"/>
    <p:sldId id="407" r:id="rId25"/>
    <p:sldId id="401" r:id="rId26"/>
    <p:sldId id="408" r:id="rId27"/>
    <p:sldId id="409" r:id="rId28"/>
    <p:sldId id="410" r:id="rId29"/>
    <p:sldId id="396" r:id="rId30"/>
    <p:sldId id="414" r:id="rId31"/>
    <p:sldId id="415" r:id="rId32"/>
    <p:sldId id="416" r:id="rId33"/>
    <p:sldId id="417" r:id="rId34"/>
    <p:sldId id="422" r:id="rId35"/>
    <p:sldId id="419" r:id="rId36"/>
    <p:sldId id="420" r:id="rId37"/>
    <p:sldId id="424" r:id="rId38"/>
    <p:sldId id="425" r:id="rId39"/>
    <p:sldId id="413" r:id="rId4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CC"/>
    <a:srgbClr val="CCFF33"/>
    <a:srgbClr val="0000FF"/>
    <a:srgbClr val="969696"/>
    <a:srgbClr val="CC3300"/>
    <a:srgbClr val="4D4D4D"/>
    <a:srgbClr val="FFFF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929" autoAdjust="0"/>
  </p:normalViewPr>
  <p:slideViewPr>
    <p:cSldViewPr>
      <p:cViewPr varScale="1">
        <p:scale>
          <a:sx n="55" d="100"/>
          <a:sy n="55" d="100"/>
        </p:scale>
        <p:origin x="-2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20"/>
    </p:cViewPr>
  </p:sorterViewPr>
  <p:notesViewPr>
    <p:cSldViewPr>
      <p:cViewPr varScale="1">
        <p:scale>
          <a:sx n="53" d="100"/>
          <a:sy n="53" d="100"/>
        </p:scale>
        <p:origin x="-17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7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7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7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7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EF7075D-12AD-4CE4-8E91-9E737772146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vcc.org/pvflc/activities_schedule.html"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vcc.org/pvflc/manager.html" TargetMode="External"/><Relationship Id="rId5" Type="http://schemas.openxmlformats.org/officeDocument/2006/relationships/hyperlink" Target="http://www.pvcc.org/pvflc/policies_procedures.html" TargetMode="External"/><Relationship Id="rId4" Type="http://schemas.openxmlformats.org/officeDocument/2006/relationships/hyperlink" Target="http://www.pvcc.org/pvflc/aerobic_classes.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pvcc.org/pvflc/activities_schedule.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pvcc.org/pvflc/manager.html" TargetMode="External"/><Relationship Id="rId5" Type="http://schemas.openxmlformats.org/officeDocument/2006/relationships/hyperlink" Target="http://www.pvcc.org/pvflc/policies_procedures.html" TargetMode="External"/><Relationship Id="rId4" Type="http://schemas.openxmlformats.org/officeDocument/2006/relationships/hyperlink" Target="http://www.pvcc.org/pvflc/aerobic_classes.html"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Arial" charset="0"/>
                <a:ea typeface="+mn-ea"/>
                <a:cs typeface="+mn-cs"/>
              </a:rPr>
              <a:t>Take a break. Break some bread with a friend. Watch the big-screen TV, or watch what's going on in the PVFLC Gym. And watch your weight at the same time.</a:t>
            </a:r>
          </a:p>
          <a:p>
            <a:r>
              <a:rPr lang="en-US" sz="1200" kern="1200" dirty="0" smtClean="0">
                <a:solidFill>
                  <a:schemeClr val="tx1"/>
                </a:solidFill>
                <a:latin typeface="Arial" charset="0"/>
                <a:ea typeface="+mn-ea"/>
                <a:cs typeface="+mn-cs"/>
              </a:rPr>
              <a:t>As well as your budget. A little coffee break won't break your bank, or cost you too much bread here.</a:t>
            </a:r>
          </a:p>
          <a:p>
            <a:r>
              <a:rPr lang="en-US" sz="1200" kern="1200" dirty="0" smtClean="0">
                <a:solidFill>
                  <a:schemeClr val="tx1"/>
                </a:solidFill>
                <a:latin typeface="Arial" charset="0"/>
                <a:ea typeface="+mn-ea"/>
                <a:cs typeface="+mn-cs"/>
              </a:rPr>
              <a:t>And you can chat with Sandy or </a:t>
            </a:r>
            <a:r>
              <a:rPr lang="en-US" sz="1200" kern="1200" dirty="0" err="1" smtClean="0">
                <a:solidFill>
                  <a:schemeClr val="tx1"/>
                </a:solidFill>
                <a:latin typeface="Arial" charset="0"/>
                <a:ea typeface="+mn-ea"/>
                <a:cs typeface="+mn-cs"/>
              </a:rPr>
              <a:t>Celese</a:t>
            </a:r>
            <a:r>
              <a:rPr lang="en-US" sz="1200" kern="1200" dirty="0" smtClean="0">
                <a:solidFill>
                  <a:schemeClr val="tx1"/>
                </a:solidFill>
                <a:latin typeface="Arial" charset="0"/>
                <a:ea typeface="+mn-ea"/>
                <a:cs typeface="+mn-cs"/>
              </a:rPr>
              <a:t> about catering an event - or a recurring meeting - in the PV facility.</a:t>
            </a:r>
          </a:p>
          <a:p>
            <a:r>
              <a:rPr lang="en-US" sz="1200" b="1" kern="1200" dirty="0" smtClean="0">
                <a:solidFill>
                  <a:schemeClr val="tx1"/>
                </a:solidFill>
                <a:latin typeface="Arial" charset="0"/>
                <a:ea typeface="+mn-ea"/>
                <a:cs typeface="+mn-cs"/>
              </a:rPr>
              <a:t>Open Monday - Friday</a:t>
            </a:r>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Breakfast 7:00am-10:00am</a:t>
            </a:r>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Lunch 11:00am - 2:00pm</a:t>
            </a:r>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(Payment by Cash or Check Only</a:t>
            </a:r>
            <a:br>
              <a:rPr lang="en-US" sz="1200" b="1" kern="1200" dirty="0" smtClean="0">
                <a:solidFill>
                  <a:schemeClr val="tx1"/>
                </a:solidFill>
                <a:latin typeface="Arial" charset="0"/>
                <a:ea typeface="+mn-ea"/>
                <a:cs typeface="+mn-cs"/>
              </a:rPr>
            </a:br>
            <a:r>
              <a:rPr lang="en-US" sz="1200" b="1" kern="1200" dirty="0" smtClean="0">
                <a:solidFill>
                  <a:schemeClr val="tx1"/>
                </a:solidFill>
                <a:latin typeface="Arial" charset="0"/>
                <a:ea typeface="+mn-ea"/>
                <a:cs typeface="+mn-cs"/>
              </a:rPr>
              <a:t>Credit / Debit Coming Soon) </a:t>
            </a:r>
            <a:endParaRPr lang="en-US" sz="1200" kern="1200" dirty="0" smtClean="0">
              <a:solidFill>
                <a:schemeClr val="tx1"/>
              </a:solidFill>
              <a:latin typeface="Arial" charset="0"/>
              <a:ea typeface="+mn-ea"/>
              <a:cs typeface="+mn-cs"/>
            </a:endParaRPr>
          </a:p>
          <a:p>
            <a:endParaRPr lang="en-US" dirty="0" smtClean="0"/>
          </a:p>
          <a:p>
            <a:r>
              <a:rPr lang="en-US" sz="1200" b="1" kern="1200" dirty="0" smtClean="0">
                <a:solidFill>
                  <a:schemeClr val="tx1"/>
                </a:solidFill>
                <a:latin typeface="Arial" charset="0"/>
                <a:ea typeface="+mn-ea"/>
                <a:cs typeface="+mn-cs"/>
                <a:hlinkClick r:id="rId3" action="ppaction://hlinkfile"/>
              </a:rPr>
              <a:t/>
            </a:r>
            <a:br>
              <a:rPr lang="en-US" sz="1200" b="1" kern="1200" dirty="0" smtClean="0">
                <a:solidFill>
                  <a:schemeClr val="tx1"/>
                </a:solidFill>
                <a:latin typeface="Arial" charset="0"/>
                <a:ea typeface="+mn-ea"/>
                <a:cs typeface="+mn-cs"/>
                <a:hlinkClick r:id="rId3" action="ppaction://hlinkfile"/>
              </a:rPr>
            </a:br>
            <a:r>
              <a:rPr lang="en-US" sz="1200" b="1" kern="1200" dirty="0" smtClean="0">
                <a:solidFill>
                  <a:schemeClr val="tx1"/>
                </a:solidFill>
                <a:latin typeface="Arial" charset="0"/>
                <a:ea typeface="+mn-ea"/>
                <a:cs typeface="+mn-cs"/>
                <a:hlinkClick r:id="rId3" action="ppaction://hlinkfile"/>
              </a:rPr>
              <a:t>Schedule of Activities</a:t>
            </a:r>
            <a:r>
              <a:rPr lang="en-US" sz="1200" b="1" kern="1200" dirty="0" smtClean="0">
                <a:solidFill>
                  <a:schemeClr val="tx1"/>
                </a:solidFill>
                <a:latin typeface="Arial" charset="0"/>
                <a:ea typeface="+mn-ea"/>
                <a:cs typeface="+mn-cs"/>
              </a:rPr>
              <a:t/>
            </a:r>
            <a:br>
              <a:rPr lang="en-US" sz="1200" b="1"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Daily events in the Gym, track, training areas </a:t>
            </a:r>
            <a:endParaRPr lang="en-US" dirty="0" smtClean="0"/>
          </a:p>
          <a:p>
            <a:r>
              <a:rPr lang="en-US" sz="1200" b="1" kern="1200" dirty="0" smtClean="0">
                <a:solidFill>
                  <a:schemeClr val="tx1"/>
                </a:solidFill>
                <a:latin typeface="Arial" charset="0"/>
                <a:ea typeface="+mn-ea"/>
                <a:cs typeface="+mn-cs"/>
                <a:hlinkClick r:id="rId4" action="ppaction://hlinkfile"/>
              </a:rPr>
              <a:t>Aerobic Class Schedule</a:t>
            </a:r>
            <a:r>
              <a:rPr lang="en-US" sz="1200" b="1" kern="1200" dirty="0" smtClean="0">
                <a:solidFill>
                  <a:schemeClr val="tx1"/>
                </a:solidFill>
                <a:latin typeface="Arial" charset="0"/>
                <a:ea typeface="+mn-ea"/>
                <a:cs typeface="+mn-cs"/>
              </a:rPr>
              <a:t/>
            </a:r>
            <a:br>
              <a:rPr lang="en-US" sz="1200" b="1"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Teacher-led aerobics lessons; some for seniors, some with childcare available</a:t>
            </a:r>
            <a:endParaRPr lang="en-US" dirty="0" smtClean="0"/>
          </a:p>
          <a:p>
            <a:r>
              <a:rPr lang="en-US" sz="1200" b="1" kern="1200" dirty="0" smtClean="0">
                <a:solidFill>
                  <a:schemeClr val="tx1"/>
                </a:solidFill>
                <a:latin typeface="Arial" charset="0"/>
                <a:ea typeface="+mn-ea"/>
                <a:cs typeface="+mn-cs"/>
                <a:hlinkClick r:id="rId5" action="ppaction://hlinkfile"/>
              </a:rPr>
              <a:t>Policies, Procedures</a:t>
            </a:r>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hlinkClick r:id="rId6" action="ppaction://hlinkfile"/>
              </a:rPr>
              <a:t>FLC Manager</a:t>
            </a:r>
            <a:r>
              <a:rPr lang="en-US" sz="1200" b="1" kern="1200" dirty="0" smtClean="0">
                <a:solidFill>
                  <a:schemeClr val="tx1"/>
                </a:solidFill>
                <a:latin typeface="Arial" charset="0"/>
                <a:ea typeface="+mn-ea"/>
                <a:cs typeface="+mn-cs"/>
              </a:rPr>
              <a:t/>
            </a:r>
            <a:br>
              <a:rPr lang="en-US" sz="1200" b="1"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Barry Marshall</a:t>
            </a:r>
            <a:endParaRPr lang="en-US" dirty="0" smtClean="0"/>
          </a:p>
          <a:p>
            <a:endParaRPr lang="en-US" dirty="0" smtClean="0"/>
          </a:p>
          <a:p>
            <a:r>
              <a:rPr lang="en-US" sz="1200" b="1" kern="1200" dirty="0" smtClean="0">
                <a:solidFill>
                  <a:schemeClr val="tx1"/>
                </a:solidFill>
                <a:latin typeface="Arial" charset="0"/>
                <a:ea typeface="+mn-ea"/>
                <a:cs typeface="+mn-cs"/>
              </a:rPr>
              <a:t>SUNDAYS</a:t>
            </a:r>
            <a:r>
              <a:rPr lang="en-US" sz="1200" kern="1200" dirty="0" smtClean="0">
                <a:solidFill>
                  <a:schemeClr val="tx1"/>
                </a:solidFill>
                <a:latin typeface="Arial" charset="0"/>
                <a:ea typeface="+mn-ea"/>
                <a:cs typeface="+mn-cs"/>
              </a:rPr>
              <a:t> </a:t>
            </a:r>
          </a:p>
          <a:p>
            <a:r>
              <a:rPr lang="en-US" sz="1200" b="1" kern="1200" dirty="0" smtClean="0">
                <a:solidFill>
                  <a:schemeClr val="tx1"/>
                </a:solidFill>
                <a:latin typeface="Arial" charset="0"/>
                <a:ea typeface="+mn-ea"/>
                <a:cs typeface="+mn-cs"/>
              </a:rPr>
              <a:t>UPWARD Basketball Practice</a:t>
            </a:r>
            <a:r>
              <a:rPr lang="en-US" sz="1200" kern="1200" dirty="0" smtClean="0">
                <a:solidFill>
                  <a:schemeClr val="tx1"/>
                </a:solidFill>
                <a:latin typeface="Arial" charset="0"/>
                <a:ea typeface="+mn-ea"/>
                <a:cs typeface="+mn-cs"/>
              </a:rPr>
              <a:t>, 1:00-4:30 pm (Gym )</a:t>
            </a:r>
            <a:endParaRPr lang="en-US" dirty="0" smtClean="0"/>
          </a:p>
          <a:p>
            <a:r>
              <a:rPr lang="en-US" sz="1200" b="1" kern="1200" dirty="0" smtClean="0">
                <a:solidFill>
                  <a:schemeClr val="tx1"/>
                </a:solidFill>
                <a:latin typeface="Arial" charset="0"/>
                <a:ea typeface="+mn-ea"/>
                <a:cs typeface="+mn-cs"/>
              </a:rPr>
              <a:t>Men’s Ministry, </a:t>
            </a:r>
            <a:r>
              <a:rPr lang="en-US" sz="1200" kern="1200" dirty="0" smtClean="0">
                <a:solidFill>
                  <a:schemeClr val="tx1"/>
                </a:solidFill>
                <a:latin typeface="Arial" charset="0"/>
                <a:ea typeface="+mn-ea"/>
                <a:cs typeface="+mn-cs"/>
              </a:rPr>
              <a:t>6:00-10:00pm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MONDAYS</a:t>
            </a:r>
            <a:endParaRPr lang="en-US" dirty="0" smtClean="0"/>
          </a:p>
          <a:p>
            <a:r>
              <a:rPr lang="en-US" sz="1200" b="1" kern="1200" dirty="0" smtClean="0">
                <a:solidFill>
                  <a:schemeClr val="tx1"/>
                </a:solidFill>
                <a:latin typeface="Arial" charset="0"/>
                <a:ea typeface="+mn-ea"/>
                <a:cs typeface="+mn-cs"/>
              </a:rPr>
              <a:t>Men’s Basketball</a:t>
            </a:r>
            <a:r>
              <a:rPr lang="en-US" sz="1200" kern="1200" dirty="0" smtClean="0">
                <a:solidFill>
                  <a:schemeClr val="tx1"/>
                </a:solidFill>
                <a:latin typeface="Arial" charset="0"/>
                <a:ea typeface="+mn-ea"/>
                <a:cs typeface="+mn-cs"/>
              </a:rPr>
              <a:t>,  6:00-7:00am (Gym)</a:t>
            </a:r>
            <a:endParaRPr lang="en-US" dirty="0" smtClean="0"/>
          </a:p>
          <a:p>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b="1" kern="1200" dirty="0" smtClean="0">
                <a:solidFill>
                  <a:schemeClr val="tx1"/>
                </a:solidFill>
                <a:latin typeface="Arial" charset="0"/>
                <a:ea typeface="+mn-ea"/>
                <a:cs typeface="+mn-cs"/>
              </a:rPr>
              <a:t>Step Aerobics Class,</a:t>
            </a:r>
            <a:r>
              <a:rPr lang="en-US" sz="1200" kern="1200" dirty="0" smtClean="0">
                <a:solidFill>
                  <a:schemeClr val="tx1"/>
                </a:solidFill>
                <a:latin typeface="Arial" charset="0"/>
                <a:ea typeface="+mn-ea"/>
                <a:cs typeface="+mn-cs"/>
              </a:rPr>
              <a:t> 8:45-9:45am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TUESDAYS</a:t>
            </a:r>
            <a:endParaRPr lang="en-US" dirty="0" smtClean="0"/>
          </a:p>
          <a:p>
            <a:r>
              <a:rPr lang="en-US" sz="1200" b="1" kern="1200" dirty="0" smtClean="0">
                <a:solidFill>
                  <a:schemeClr val="tx1"/>
                </a:solidFill>
                <a:latin typeface="Arial" charset="0"/>
                <a:ea typeface="+mn-ea"/>
                <a:cs typeface="+mn-cs"/>
              </a:rPr>
              <a:t>High-Low Impact Aerobics,</a:t>
            </a:r>
            <a:r>
              <a:rPr lang="en-US" sz="1200" kern="1200" dirty="0" smtClean="0">
                <a:solidFill>
                  <a:schemeClr val="tx1"/>
                </a:solidFill>
                <a:latin typeface="Arial" charset="0"/>
                <a:ea typeface="+mn-ea"/>
                <a:cs typeface="+mn-cs"/>
              </a:rPr>
              <a:t> 8:05-9:05am (Gym</a:t>
            </a:r>
            <a:r>
              <a:rPr lang="en-US" sz="1200" i="1" kern="1200" dirty="0" smtClean="0">
                <a:solidFill>
                  <a:schemeClr val="tx1"/>
                </a:solidFill>
                <a:latin typeface="Arial" charset="0"/>
                <a:ea typeface="+mn-ea"/>
                <a:cs typeface="+mn-cs"/>
              </a:rPr>
              <a:t>)</a:t>
            </a:r>
            <a:endParaRPr lang="en-US" dirty="0" smtClean="0"/>
          </a:p>
          <a:p>
            <a:r>
              <a:rPr lang="en-US" sz="1200" b="1" kern="1200" dirty="0" smtClean="0">
                <a:solidFill>
                  <a:schemeClr val="tx1"/>
                </a:solidFill>
                <a:latin typeface="Arial" charset="0"/>
                <a:ea typeface="+mn-ea"/>
                <a:cs typeface="+mn-cs"/>
              </a:rPr>
              <a:t>Stretch/Tone Aerobics Class for Seniors, </a:t>
            </a:r>
            <a:r>
              <a:rPr lang="en-US" sz="1200" kern="1200" dirty="0" smtClean="0">
                <a:solidFill>
                  <a:schemeClr val="tx1"/>
                </a:solidFill>
                <a:latin typeface="Arial" charset="0"/>
                <a:ea typeface="+mn-ea"/>
                <a:cs typeface="+mn-cs"/>
              </a:rPr>
              <a:t>12:15-12:45pm (Gym)</a:t>
            </a:r>
            <a:endParaRPr lang="en-US" dirty="0" smtClean="0"/>
          </a:p>
          <a:p>
            <a:r>
              <a:rPr lang="en-US" sz="1200" b="1" kern="1200" dirty="0" smtClean="0">
                <a:solidFill>
                  <a:schemeClr val="tx1"/>
                </a:solidFill>
                <a:latin typeface="Arial" charset="0"/>
                <a:ea typeface="+mn-ea"/>
                <a:cs typeface="+mn-cs"/>
              </a:rPr>
              <a:t>Open Gym</a:t>
            </a:r>
            <a:r>
              <a:rPr lang="en-US" sz="1200" kern="1200" dirty="0" smtClean="0">
                <a:solidFill>
                  <a:schemeClr val="tx1"/>
                </a:solidFill>
                <a:latin typeface="Arial" charset="0"/>
                <a:ea typeface="+mn-ea"/>
                <a:cs typeface="+mn-cs"/>
              </a:rPr>
              <a:t> 10:00am-2:00pm </a:t>
            </a:r>
            <a:endParaRPr lang="en-US" dirty="0" smtClean="0"/>
          </a:p>
          <a:p>
            <a:r>
              <a:rPr lang="en-US" sz="1200" b="1" kern="1200" dirty="0" smtClean="0">
                <a:solidFill>
                  <a:schemeClr val="tx1"/>
                </a:solidFill>
                <a:latin typeface="Arial" charset="0"/>
                <a:ea typeface="+mn-ea"/>
                <a:cs typeface="+mn-cs"/>
              </a:rPr>
              <a:t>Body Sculpting Aerobics Class, </a:t>
            </a:r>
            <a:r>
              <a:rPr lang="en-US" sz="1200" kern="1200" dirty="0" smtClean="0">
                <a:solidFill>
                  <a:schemeClr val="tx1"/>
                </a:solidFill>
                <a:latin typeface="Arial" charset="0"/>
                <a:ea typeface="+mn-ea"/>
                <a:cs typeface="+mn-cs"/>
              </a:rPr>
              <a:t>5:30-6:15pm (Gym</a:t>
            </a:r>
            <a:r>
              <a:rPr lang="en-US" sz="1200" i="1" kern="1200" dirty="0" smtClean="0">
                <a:solidFill>
                  <a:schemeClr val="tx1"/>
                </a:solidFill>
                <a:latin typeface="Arial" charset="0"/>
                <a:ea typeface="+mn-ea"/>
                <a:cs typeface="+mn-cs"/>
              </a:rPr>
              <a:t> - Childcare</a:t>
            </a:r>
            <a:r>
              <a:rPr lang="en-US" sz="1200" kern="1200" dirty="0" smtClean="0">
                <a:solidFill>
                  <a:schemeClr val="tx1"/>
                </a:solidFill>
                <a:latin typeface="Arial" charset="0"/>
                <a:ea typeface="+mn-ea"/>
                <a:cs typeface="+mn-cs"/>
              </a:rPr>
              <a:t>)</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WEDNESDAYS</a:t>
            </a:r>
            <a:endParaRPr lang="en-US" dirty="0" smtClean="0"/>
          </a:p>
          <a:p>
            <a:r>
              <a:rPr lang="en-US" sz="1200" b="1" kern="1200" dirty="0" smtClean="0">
                <a:solidFill>
                  <a:schemeClr val="tx1"/>
                </a:solidFill>
                <a:latin typeface="Arial" charset="0"/>
                <a:ea typeface="+mn-ea"/>
                <a:cs typeface="+mn-cs"/>
              </a:rPr>
              <a:t>Men’s Basketball</a:t>
            </a:r>
            <a:r>
              <a:rPr lang="en-US" sz="1200" kern="1200" dirty="0" smtClean="0">
                <a:solidFill>
                  <a:schemeClr val="tx1"/>
                </a:solidFill>
                <a:latin typeface="Arial" charset="0"/>
                <a:ea typeface="+mn-ea"/>
                <a:cs typeface="+mn-cs"/>
              </a:rPr>
              <a:t>, 6:00 -7:00am (Gym)</a:t>
            </a:r>
            <a:endParaRPr lang="en-US" dirty="0" smtClean="0"/>
          </a:p>
          <a:p>
            <a:r>
              <a:rPr lang="en-US" sz="1200" b="1" kern="1200" dirty="0" smtClean="0">
                <a:solidFill>
                  <a:schemeClr val="tx1"/>
                </a:solidFill>
                <a:latin typeface="Arial" charset="0"/>
                <a:ea typeface="+mn-ea"/>
                <a:cs typeface="+mn-cs"/>
              </a:rPr>
              <a:t>Pilates Class ,</a:t>
            </a:r>
            <a:r>
              <a:rPr lang="en-US" sz="1200" kern="1200" dirty="0" smtClean="0">
                <a:solidFill>
                  <a:schemeClr val="tx1"/>
                </a:solidFill>
                <a:latin typeface="Arial" charset="0"/>
                <a:ea typeface="+mn-ea"/>
                <a:cs typeface="+mn-cs"/>
              </a:rPr>
              <a:t> 8:45-9:45 am (Gym - beginning April 5 </a:t>
            </a:r>
            <a:r>
              <a:rPr lang="en-US" sz="1200" i="1" kern="1200" dirty="0" smtClean="0">
                <a:solidFill>
                  <a:schemeClr val="tx1"/>
                </a:solidFill>
                <a:latin typeface="Arial" charset="0"/>
                <a:ea typeface="+mn-ea"/>
                <a:cs typeface="+mn-cs"/>
              </a:rPr>
              <a:t>)</a:t>
            </a:r>
            <a:endParaRPr lang="en-US" dirty="0" smtClean="0"/>
          </a:p>
          <a:p>
            <a:r>
              <a:rPr lang="en-US" sz="1200" b="1" kern="1200" dirty="0" smtClean="0">
                <a:solidFill>
                  <a:schemeClr val="tx1"/>
                </a:solidFill>
                <a:latin typeface="Arial" charset="0"/>
                <a:ea typeface="+mn-ea"/>
                <a:cs typeface="+mn-cs"/>
              </a:rPr>
              <a:t>GYM CLOSED, </a:t>
            </a:r>
            <a:r>
              <a:rPr lang="en-US" sz="1200" kern="1200" dirty="0" smtClean="0">
                <a:solidFill>
                  <a:schemeClr val="tx1"/>
                </a:solidFill>
                <a:latin typeface="Arial" charset="0"/>
                <a:ea typeface="+mn-ea"/>
                <a:cs typeface="+mn-cs"/>
              </a:rPr>
              <a:t>3:00-5:00pm, (Gym</a:t>
            </a:r>
            <a:r>
              <a:rPr lang="en-US" sz="1200" i="1" kern="1200" dirty="0" smtClean="0">
                <a:solidFill>
                  <a:schemeClr val="tx1"/>
                </a:solidFill>
                <a:latin typeface="Arial" charset="0"/>
                <a:ea typeface="+mn-ea"/>
                <a:cs typeface="+mn-cs"/>
              </a:rPr>
              <a:t>-floor cleaning)</a:t>
            </a:r>
            <a:endParaRPr lang="en-US" dirty="0" smtClean="0"/>
          </a:p>
          <a:p>
            <a:r>
              <a:rPr lang="en-US" sz="1200" b="1" kern="1200" dirty="0" smtClean="0">
                <a:solidFill>
                  <a:schemeClr val="tx1"/>
                </a:solidFill>
                <a:latin typeface="Arial" charset="0"/>
                <a:ea typeface="+mn-ea"/>
                <a:cs typeface="+mn-cs"/>
              </a:rPr>
              <a:t>Senior Ladies Basketball</a:t>
            </a:r>
            <a:r>
              <a:rPr lang="en-US" sz="1200" kern="1200" dirty="0" smtClean="0">
                <a:solidFill>
                  <a:schemeClr val="tx1"/>
                </a:solidFill>
                <a:latin typeface="Arial" charset="0"/>
                <a:ea typeface="+mn-ea"/>
                <a:cs typeface="+mn-cs"/>
              </a:rPr>
              <a:t>, 5:00-6:00pm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THURSDAYS</a:t>
            </a:r>
            <a:endParaRPr lang="en-US" dirty="0" smtClean="0"/>
          </a:p>
          <a:p>
            <a:r>
              <a:rPr lang="en-US" sz="1200" b="1" kern="1200" dirty="0" smtClean="0">
                <a:solidFill>
                  <a:schemeClr val="tx1"/>
                </a:solidFill>
                <a:latin typeface="Arial" charset="0"/>
                <a:ea typeface="+mn-ea"/>
                <a:cs typeface="+mn-cs"/>
              </a:rPr>
              <a:t>Step Aerobics,</a:t>
            </a:r>
            <a:r>
              <a:rPr lang="en-US" sz="1200" kern="1200" dirty="0" smtClean="0">
                <a:solidFill>
                  <a:schemeClr val="tx1"/>
                </a:solidFill>
                <a:latin typeface="Arial" charset="0"/>
                <a:ea typeface="+mn-ea"/>
                <a:cs typeface="+mn-cs"/>
              </a:rPr>
              <a:t> 8:45-9:45am (Gym) </a:t>
            </a:r>
            <a:endParaRPr lang="en-US" dirty="0" smtClean="0"/>
          </a:p>
          <a:p>
            <a:r>
              <a:rPr lang="en-US" sz="1200" b="1" kern="1200" dirty="0" smtClean="0">
                <a:solidFill>
                  <a:schemeClr val="tx1"/>
                </a:solidFill>
                <a:latin typeface="Arial" charset="0"/>
                <a:ea typeface="+mn-ea"/>
                <a:cs typeface="+mn-cs"/>
              </a:rPr>
              <a:t>Open Gym</a:t>
            </a:r>
            <a:r>
              <a:rPr lang="en-US" sz="1200" kern="1200" dirty="0" smtClean="0">
                <a:solidFill>
                  <a:schemeClr val="tx1"/>
                </a:solidFill>
                <a:latin typeface="Arial" charset="0"/>
                <a:ea typeface="+mn-ea"/>
                <a:cs typeface="+mn-cs"/>
              </a:rPr>
              <a:t> 10:00am-2:00pm</a:t>
            </a:r>
            <a:r>
              <a:rPr lang="en-US" sz="1200" i="1" kern="1200" dirty="0" smtClean="0">
                <a:solidFill>
                  <a:schemeClr val="tx1"/>
                </a:solidFill>
                <a:latin typeface="Arial" charset="0"/>
                <a:ea typeface="+mn-ea"/>
                <a:cs typeface="+mn-cs"/>
              </a:rPr>
              <a:t> </a:t>
            </a:r>
            <a:endParaRPr lang="en-US" dirty="0" smtClean="0"/>
          </a:p>
          <a:p>
            <a:r>
              <a:rPr lang="en-US" sz="1200" b="1" kern="1200" dirty="0" smtClean="0">
                <a:solidFill>
                  <a:schemeClr val="tx1"/>
                </a:solidFill>
                <a:latin typeface="Arial" charset="0"/>
                <a:ea typeface="+mn-ea"/>
                <a:cs typeface="+mn-cs"/>
              </a:rPr>
              <a:t>Stretch/Tone Aerobics Class for Seniors, </a:t>
            </a:r>
            <a:r>
              <a:rPr lang="en-US" sz="1200" kern="1200" dirty="0" smtClean="0">
                <a:solidFill>
                  <a:schemeClr val="tx1"/>
                </a:solidFill>
                <a:latin typeface="Arial" charset="0"/>
                <a:ea typeface="+mn-ea"/>
                <a:cs typeface="+mn-cs"/>
              </a:rPr>
              <a:t>12:15-12:45 pm (Gym)</a:t>
            </a:r>
            <a:endParaRPr lang="en-US" dirty="0" smtClean="0"/>
          </a:p>
          <a:p>
            <a:r>
              <a:rPr lang="en-US" sz="1200" b="1" kern="1200" dirty="0" smtClean="0">
                <a:solidFill>
                  <a:schemeClr val="tx1"/>
                </a:solidFill>
                <a:latin typeface="Arial" charset="0"/>
                <a:ea typeface="+mn-ea"/>
                <a:cs typeface="+mn-cs"/>
              </a:rPr>
              <a:t>Body Sculpting</a:t>
            </a:r>
            <a:r>
              <a:rPr lang="en-US" sz="1200" kern="1200" dirty="0" smtClean="0">
                <a:solidFill>
                  <a:schemeClr val="tx1"/>
                </a:solidFill>
                <a:latin typeface="Arial" charset="0"/>
                <a:ea typeface="+mn-ea"/>
                <a:cs typeface="+mn-cs"/>
              </a:rPr>
              <a:t> </a:t>
            </a:r>
            <a:r>
              <a:rPr lang="en-US" sz="1200" b="1" kern="1200" dirty="0" smtClean="0">
                <a:solidFill>
                  <a:schemeClr val="tx1"/>
                </a:solidFill>
                <a:latin typeface="Arial" charset="0"/>
                <a:ea typeface="+mn-ea"/>
                <a:cs typeface="+mn-cs"/>
              </a:rPr>
              <a:t>Aerobics Class, </a:t>
            </a:r>
            <a:r>
              <a:rPr lang="en-US" sz="1200" kern="1200" dirty="0" smtClean="0">
                <a:solidFill>
                  <a:schemeClr val="tx1"/>
                </a:solidFill>
                <a:latin typeface="Arial" charset="0"/>
                <a:ea typeface="+mn-ea"/>
                <a:cs typeface="+mn-cs"/>
              </a:rPr>
              <a:t>5:30-6:15 pm (Gym</a:t>
            </a:r>
            <a:r>
              <a:rPr lang="en-US" sz="1200" i="1" kern="1200" dirty="0" smtClean="0">
                <a:solidFill>
                  <a:schemeClr val="tx1"/>
                </a:solidFill>
                <a:latin typeface="Arial" charset="0"/>
                <a:ea typeface="+mn-ea"/>
                <a:cs typeface="+mn-cs"/>
              </a:rPr>
              <a:t> - Childcare</a:t>
            </a:r>
            <a:r>
              <a:rPr lang="en-US" sz="1200" kern="1200" dirty="0" smtClean="0">
                <a:solidFill>
                  <a:schemeClr val="tx1"/>
                </a:solidFill>
                <a:latin typeface="Arial" charset="0"/>
                <a:ea typeface="+mn-ea"/>
                <a:cs typeface="+mn-cs"/>
              </a:rPr>
              <a:t>)</a:t>
            </a:r>
            <a:endParaRPr lang="en-US" dirty="0" smtClean="0"/>
          </a:p>
          <a:p>
            <a:r>
              <a:rPr lang="en-US" sz="1200" b="1" kern="1200" dirty="0" smtClean="0">
                <a:solidFill>
                  <a:schemeClr val="tx1"/>
                </a:solidFill>
                <a:latin typeface="Arial" charset="0"/>
                <a:ea typeface="+mn-ea"/>
                <a:cs typeface="+mn-cs"/>
              </a:rPr>
              <a:t>UPWARD Cheerleaders</a:t>
            </a:r>
            <a:r>
              <a:rPr lang="en-US" sz="1200" kern="1200" dirty="0" smtClean="0">
                <a:solidFill>
                  <a:schemeClr val="tx1"/>
                </a:solidFill>
                <a:latin typeface="Arial" charset="0"/>
                <a:ea typeface="+mn-ea"/>
                <a:cs typeface="+mn-cs"/>
              </a:rPr>
              <a:t> 6:30pm-8:30pm (E-Wing)</a:t>
            </a:r>
            <a:endParaRPr lang="en-US" dirty="0" smtClean="0"/>
          </a:p>
          <a:p>
            <a:r>
              <a:rPr lang="en-US" sz="1200" b="1" kern="1200" dirty="0" smtClean="0">
                <a:solidFill>
                  <a:schemeClr val="tx1"/>
                </a:solidFill>
                <a:latin typeface="Arial" charset="0"/>
                <a:ea typeface="+mn-ea"/>
                <a:cs typeface="+mn-cs"/>
              </a:rPr>
              <a:t>UPWARD Basketball Practice</a:t>
            </a:r>
            <a:r>
              <a:rPr lang="en-US" sz="1200" kern="1200" dirty="0" smtClean="0">
                <a:solidFill>
                  <a:schemeClr val="tx1"/>
                </a:solidFill>
                <a:latin typeface="Arial" charset="0"/>
                <a:ea typeface="+mn-ea"/>
                <a:cs typeface="+mn-cs"/>
              </a:rPr>
              <a:t>, 6:30-8:30pm (Gym)</a:t>
            </a:r>
            <a:endParaRPr lang="en-US" dirty="0" smtClean="0"/>
          </a:p>
          <a:p>
            <a:r>
              <a:rPr lang="en-US" sz="1200" b="1" kern="1200" dirty="0" smtClean="0">
                <a:solidFill>
                  <a:schemeClr val="tx1"/>
                </a:solidFill>
                <a:latin typeface="Arial" charset="0"/>
                <a:ea typeface="+mn-ea"/>
                <a:cs typeface="+mn-cs"/>
              </a:rPr>
              <a:t>PV Singles/College Basketball, </a:t>
            </a:r>
            <a:r>
              <a:rPr lang="en-US" sz="1200" kern="1200" dirty="0" smtClean="0">
                <a:solidFill>
                  <a:schemeClr val="tx1"/>
                </a:solidFill>
                <a:latin typeface="Arial" charset="0"/>
                <a:ea typeface="+mn-ea"/>
                <a:cs typeface="+mn-cs"/>
              </a:rPr>
              <a:t>8:30-10:00pm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FRIDAYS</a:t>
            </a:r>
            <a:endParaRPr lang="en-US" dirty="0" smtClean="0"/>
          </a:p>
          <a:p>
            <a:r>
              <a:rPr lang="en-US" sz="1200" b="1" kern="1200" dirty="0" smtClean="0">
                <a:solidFill>
                  <a:schemeClr val="tx1"/>
                </a:solidFill>
                <a:latin typeface="Arial" charset="0"/>
                <a:ea typeface="+mn-ea"/>
                <a:cs typeface="+mn-cs"/>
              </a:rPr>
              <a:t>Men’s Basketball</a:t>
            </a:r>
            <a:r>
              <a:rPr lang="en-US" sz="1200" kern="1200" dirty="0" smtClean="0">
                <a:solidFill>
                  <a:schemeClr val="tx1"/>
                </a:solidFill>
                <a:latin typeface="Arial" charset="0"/>
                <a:ea typeface="+mn-ea"/>
                <a:cs typeface="+mn-cs"/>
              </a:rPr>
              <a:t>, 6:00-7:00 am (Gym)</a:t>
            </a:r>
            <a:endParaRPr lang="en-US" dirty="0" smtClean="0"/>
          </a:p>
          <a:p>
            <a:r>
              <a:rPr lang="en-US" sz="1200" b="1" kern="1200" dirty="0" smtClean="0">
                <a:solidFill>
                  <a:schemeClr val="tx1"/>
                </a:solidFill>
                <a:latin typeface="Arial" charset="0"/>
                <a:ea typeface="+mn-ea"/>
                <a:cs typeface="+mn-cs"/>
              </a:rPr>
              <a:t>Volleyball</a:t>
            </a:r>
            <a:r>
              <a:rPr lang="en-US" sz="1200" kern="1200" dirty="0" smtClean="0">
                <a:solidFill>
                  <a:schemeClr val="tx1"/>
                </a:solidFill>
                <a:latin typeface="Arial" charset="0"/>
                <a:ea typeface="+mn-ea"/>
                <a:cs typeface="+mn-cs"/>
              </a:rPr>
              <a:t>, 7:00-10:00pm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SATURDAYS</a:t>
            </a:r>
            <a:endParaRPr lang="en-US" dirty="0" smtClean="0"/>
          </a:p>
          <a:p>
            <a:r>
              <a:rPr lang="en-US" sz="1200" b="1" kern="1200" dirty="0" smtClean="0">
                <a:solidFill>
                  <a:schemeClr val="tx1"/>
                </a:solidFill>
                <a:latin typeface="Arial" charset="0"/>
                <a:ea typeface="+mn-ea"/>
                <a:cs typeface="+mn-cs"/>
              </a:rPr>
              <a:t>UPWARD Basketball Games</a:t>
            </a:r>
            <a:r>
              <a:rPr lang="en-US" sz="1200" kern="1200" dirty="0" smtClean="0">
                <a:solidFill>
                  <a:schemeClr val="tx1"/>
                </a:solidFill>
                <a:latin typeface="Arial" charset="0"/>
                <a:ea typeface="+mn-ea"/>
                <a:cs typeface="+mn-cs"/>
              </a:rPr>
              <a:t>, 8:00am-2:00 pm (Gym, Rms. 117, 118, 119, 120 )</a:t>
            </a:r>
            <a:endParaRPr lang="en-US" dirty="0" smtClean="0"/>
          </a:p>
          <a:p>
            <a:r>
              <a:rPr lang="en-US" sz="1200" b="1" kern="1200" dirty="0" smtClean="0">
                <a:solidFill>
                  <a:schemeClr val="tx1"/>
                </a:solidFill>
                <a:latin typeface="Arial" charset="0"/>
                <a:ea typeface="+mn-ea"/>
                <a:cs typeface="+mn-cs"/>
              </a:rPr>
              <a:t/>
            </a:r>
            <a:br>
              <a:rPr lang="en-US" sz="1200" b="1"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Track and Training Room Hours:</a:t>
            </a:r>
            <a:endParaRPr lang="en-US" dirty="0" smtClean="0"/>
          </a:p>
          <a:p>
            <a:r>
              <a:rPr lang="en-US" sz="1200" kern="1200" dirty="0" smtClean="0">
                <a:solidFill>
                  <a:schemeClr val="tx1"/>
                </a:solidFill>
                <a:latin typeface="Arial" charset="0"/>
                <a:ea typeface="+mn-ea"/>
                <a:cs typeface="+mn-cs"/>
              </a:rPr>
              <a:t>6:00 am– 8:30 pm Mon., Tue., Thu.;</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6:00 am–5:00 pm Wed., Fri.</a:t>
            </a:r>
            <a:endParaRPr lang="en-US" dirty="0" smtClean="0"/>
          </a:p>
          <a:p>
            <a:endParaRPr lang="en-US" dirty="0"/>
          </a:p>
        </p:txBody>
      </p:sp>
      <p:sp>
        <p:nvSpPr>
          <p:cNvPr id="4" name="Slide Number Placeholder 3"/>
          <p:cNvSpPr>
            <a:spLocks noGrp="1"/>
          </p:cNvSpPr>
          <p:nvPr>
            <p:ph type="sldNum" sz="quarter" idx="10"/>
          </p:nvPr>
        </p:nvSpPr>
        <p:spPr/>
        <p:txBody>
          <a:bodyPr/>
          <a:lstStyle/>
          <a:p>
            <a:fld id="{CEF7075D-12AD-4CE4-8E91-9E73777214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10</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11</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12</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13</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14</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15</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16</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17</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19</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20</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21</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22</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23</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24</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25</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26</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27</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174625">
              <a:spcBef>
                <a:spcPct val="20000"/>
              </a:spcBef>
            </a:pPr>
            <a:r>
              <a:rPr lang="en-US" sz="1200" dirty="0" smtClean="0">
                <a:latin typeface="ZapfCalligr BT" pitchFamily="18" charset="0"/>
              </a:rPr>
              <a:t>(1) Their meal was </a:t>
            </a:r>
            <a:r>
              <a:rPr lang="en-US" sz="1200" i="1" dirty="0" smtClean="0">
                <a:latin typeface="ZapfCalligr BT" pitchFamily="18" charset="0"/>
              </a:rPr>
              <a:t>congregational</a:t>
            </a:r>
            <a:r>
              <a:rPr lang="en-US" sz="1200" dirty="0" smtClean="0">
                <a:latin typeface="ZapfCalligr BT" pitchFamily="18" charset="0"/>
              </a:rPr>
              <a:t> (1 Cor. 11:17,22). </a:t>
            </a:r>
          </a:p>
          <a:p>
            <a:pPr defTabSz="174625">
              <a:spcBef>
                <a:spcPct val="20000"/>
              </a:spcBef>
            </a:pPr>
            <a:r>
              <a:rPr lang="en-US" sz="1200" dirty="0" smtClean="0">
                <a:latin typeface="ZapfCalligr BT" pitchFamily="18" charset="0"/>
              </a:rPr>
              <a:t>	(a) This was something they did in their assembled church capacity. This was a 	“church” function. It was “church” work.</a:t>
            </a:r>
          </a:p>
          <a:p>
            <a:pPr defTabSz="174625">
              <a:spcBef>
                <a:spcPct val="20000"/>
              </a:spcBef>
            </a:pPr>
            <a:r>
              <a:rPr lang="en-US" sz="1200" dirty="0" smtClean="0">
                <a:latin typeface="ZapfCalligr BT" pitchFamily="18" charset="0"/>
              </a:rPr>
              <a:t>	(b) Brethren miss the point and say that what was wrong here was the co-opting of 	the Lord’s Supper. However, Paul’s solution does not simply restore the Lord’s 		Supper, it eliminates the congregational meal.   </a:t>
            </a:r>
          </a:p>
          <a:p>
            <a:pPr defTabSz="174625">
              <a:spcBef>
                <a:spcPct val="20000"/>
              </a:spcBef>
            </a:pPr>
            <a:r>
              <a:rPr lang="en-US" sz="1200" dirty="0" smtClean="0">
                <a:latin typeface="ZapfCalligr BT" pitchFamily="18" charset="0"/>
              </a:rPr>
              <a:t>(2) Their meal was a </a:t>
            </a:r>
            <a:r>
              <a:rPr lang="en-US" sz="1200" i="1" dirty="0" smtClean="0">
                <a:latin typeface="ZapfCalligr BT" pitchFamily="18" charset="0"/>
              </a:rPr>
              <a:t>common meal </a:t>
            </a:r>
            <a:r>
              <a:rPr lang="en-US" sz="1200" dirty="0" smtClean="0">
                <a:latin typeface="ZapfCalligr BT" pitchFamily="18" charset="0"/>
              </a:rPr>
              <a:t>(1 Cor. 11:21,22,34).</a:t>
            </a:r>
          </a:p>
          <a:p>
            <a:pPr defTabSz="174625">
              <a:spcBef>
                <a:spcPct val="20000"/>
              </a:spcBef>
            </a:pPr>
            <a:r>
              <a:rPr lang="en-US" sz="1200" dirty="0" smtClean="0">
                <a:latin typeface="ZapfCalligr BT" pitchFamily="18" charset="0"/>
              </a:rPr>
              <a:t>	(a) It had as a part of its design the mere satisfaction of hunger (11:21,34).</a:t>
            </a:r>
          </a:p>
          <a:p>
            <a:pPr defTabSz="174625">
              <a:spcBef>
                <a:spcPct val="20000"/>
              </a:spcBef>
            </a:pPr>
            <a:r>
              <a:rPr lang="en-US" sz="1200" dirty="0" smtClean="0">
                <a:latin typeface="ZapfCalligr BT" pitchFamily="18" charset="0"/>
              </a:rPr>
              <a:t>	(b) While the church may certainly feed the hungry (Acts 6:1-6), in the context of 		Paul’s instruction to the Corinthians, such a meal has no spiritual function in the 		regular assembling of the saints together. It does not serve the ends or designs 		of the assembling of the saints (Heb. 10:25-26).</a:t>
            </a:r>
          </a:p>
          <a:p>
            <a:pPr defTabSz="174625">
              <a:spcBef>
                <a:spcPct val="20000"/>
              </a:spcBef>
            </a:pPr>
            <a:r>
              <a:rPr lang="en-US" sz="1200" dirty="0" smtClean="0">
                <a:latin typeface="ZapfCalligr BT" pitchFamily="18" charset="0"/>
              </a:rPr>
              <a:t>(3) Their meal was for s</a:t>
            </a:r>
            <a:r>
              <a:rPr lang="en-US" sz="1200" i="1" dirty="0" smtClean="0">
                <a:latin typeface="ZapfCalligr BT" pitchFamily="18" charset="0"/>
              </a:rPr>
              <a:t>ocial purposes</a:t>
            </a:r>
            <a:r>
              <a:rPr lang="en-US" sz="1200" dirty="0" smtClean="0">
                <a:latin typeface="ZapfCalligr BT" pitchFamily="18" charset="0"/>
              </a:rPr>
              <a:t> (1 Cor. 11:18,22,33). </a:t>
            </a:r>
          </a:p>
          <a:p>
            <a:pPr defTabSz="174625">
              <a:spcBef>
                <a:spcPct val="20000"/>
              </a:spcBef>
            </a:pPr>
            <a:r>
              <a:rPr lang="en-US" sz="1200" dirty="0" smtClean="0">
                <a:latin typeface="ZapfCalligr BT" pitchFamily="18" charset="0"/>
              </a:rPr>
              <a:t>	(a) That the brethren at Corinth used this meal for socializing is easily established 		by the process of elimination.</a:t>
            </a:r>
          </a:p>
          <a:p>
            <a:pPr defTabSz="174625">
              <a:spcBef>
                <a:spcPct val="20000"/>
              </a:spcBef>
            </a:pPr>
            <a:r>
              <a:rPr lang="en-US" sz="1200" dirty="0" smtClean="0">
                <a:latin typeface="ZapfCalligr BT" pitchFamily="18" charset="0"/>
              </a:rPr>
              <a:t>	(b) It was not for benevolent purposes. Such meals are authorized in the New 		Testament and are an acceptable part of the church’s work if necessary (Acts 6:1-		6). Paul would not be condemning what he himself will later authorize in this 		same letter (1 Cor. 16:1-4). Furthermore, the ones that were doing the eating 			were not the ones in need (1 Cor. 11:22).</a:t>
            </a:r>
          </a:p>
          <a:p>
            <a:pPr defTabSz="174625">
              <a:spcBef>
                <a:spcPct val="20000"/>
              </a:spcBef>
            </a:pPr>
            <a:r>
              <a:rPr lang="en-US" sz="1200" dirty="0" smtClean="0">
                <a:latin typeface="ZapfCalligr BT" pitchFamily="18" charset="0"/>
              </a:rPr>
              <a:t>	(b) It was not for spiritual purposes. The only congregational meal of which we 		read that has any spiritual purpose is the Lord’s Supper. Paul clearly says that 		what they were eating was not the Lord’s Supper (1 Cor. 11: 20).</a:t>
            </a:r>
          </a:p>
          <a:p>
            <a:pPr defTabSz="174625">
              <a:spcBef>
                <a:spcPct val="20000"/>
              </a:spcBef>
            </a:pPr>
            <a:r>
              <a:rPr lang="en-US" sz="1200" dirty="0" smtClean="0">
                <a:latin typeface="ZapfCalligr BT" pitchFamily="18" charset="0"/>
              </a:rPr>
              <a:t>	(c) These meals were not just ordinary meals for hunger in order to expedite 			worship (cf. Acts 20:11). Had they been Paul would not have condemned them 		and none would have gone hungry (1 Cor. 11:21).</a:t>
            </a:r>
          </a:p>
          <a:p>
            <a:pPr defTabSz="174625">
              <a:spcBef>
                <a:spcPct val="20000"/>
              </a:spcBef>
            </a:pPr>
            <a:r>
              <a:rPr lang="en-US" sz="1200" dirty="0" smtClean="0">
                <a:latin typeface="ZapfCalligr BT" pitchFamily="18" charset="0"/>
              </a:rPr>
              <a:t>	(d) No, these meals were socializing events in which a clique within the church met 	and excluded others in the church from the meals (1 Cor. 11:33,34). </a:t>
            </a:r>
            <a:endParaRPr lang="en-US" dirty="0"/>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28</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174625">
              <a:spcBef>
                <a:spcPct val="20000"/>
              </a:spcBef>
            </a:pPr>
            <a:r>
              <a:rPr lang="en-US" sz="1200" dirty="0" smtClean="0">
                <a:latin typeface="ZapfCalligr BT" pitchFamily="18" charset="0"/>
              </a:rPr>
              <a:t>(3) What does Paul command?</a:t>
            </a:r>
          </a:p>
          <a:p>
            <a:pPr defTabSz="174625">
              <a:spcBef>
                <a:spcPct val="20000"/>
              </a:spcBef>
            </a:pPr>
            <a:r>
              <a:rPr lang="en-US" sz="1200" i="1" dirty="0" smtClean="0">
                <a:latin typeface="ZapfCalligr BT" pitchFamily="18" charset="0"/>
              </a:rPr>
              <a:t>	(a) Paul commands that they assemble only for that which is authorized (vs. 33). </a:t>
            </a:r>
          </a:p>
          <a:p>
            <a:pPr defTabSz="174625">
              <a:spcBef>
                <a:spcPct val="20000"/>
              </a:spcBef>
            </a:pPr>
            <a:r>
              <a:rPr lang="en-US" sz="1200" dirty="0" smtClean="0">
                <a:latin typeface="ZapfCalligr BT" pitchFamily="18" charset="0"/>
              </a:rPr>
              <a:t>		(1) Paul makes a distinction between the work of the church and the work of 				the home. He does not condemn their social activities except as they are 				made a function of the church.</a:t>
            </a:r>
          </a:p>
          <a:p>
            <a:pPr defTabSz="174625">
              <a:spcBef>
                <a:spcPct val="20000"/>
              </a:spcBef>
            </a:pPr>
            <a:r>
              <a:rPr lang="en-US" sz="1200" i="1" dirty="0" smtClean="0">
                <a:latin typeface="ZapfCalligr BT" pitchFamily="18" charset="0"/>
              </a:rPr>
              <a:t>		</a:t>
            </a:r>
            <a:r>
              <a:rPr lang="en-US" sz="1200" dirty="0" smtClean="0">
                <a:latin typeface="ZapfCalligr BT" pitchFamily="18" charset="0"/>
              </a:rPr>
              <a:t>(2) We recognize that there are things</a:t>
            </a:r>
            <a:r>
              <a:rPr lang="en-US" sz="1200" i="1" dirty="0" smtClean="0">
                <a:latin typeface="ZapfCalligr BT" pitchFamily="18" charset="0"/>
              </a:rPr>
              <a:t> </a:t>
            </a:r>
            <a:r>
              <a:rPr lang="en-US" sz="1200" dirty="0" smtClean="0">
                <a:latin typeface="ZapfCalligr BT" pitchFamily="18" charset="0"/>
              </a:rPr>
              <a:t>which are morally right but religiously 				wrong. Eating and socializing are not sinful; however, they are not the work 			of the local church.</a:t>
            </a:r>
            <a:endParaRPr lang="en-US" sz="1200" i="1" dirty="0" smtClean="0">
              <a:latin typeface="ZapfCalligr BT" pitchFamily="18" charset="0"/>
            </a:endParaRPr>
          </a:p>
          <a:p>
            <a:pPr defTabSz="174625">
              <a:spcBef>
                <a:spcPct val="20000"/>
              </a:spcBef>
            </a:pPr>
            <a:r>
              <a:rPr lang="en-US" sz="1200" i="1" dirty="0" smtClean="0">
                <a:latin typeface="ZapfCalligr BT" pitchFamily="18" charset="0"/>
              </a:rPr>
              <a:t>	(b) Paul commands that they observe the Lord’s Supper just as Christ delivered it (vs. 23).</a:t>
            </a:r>
            <a:endParaRPr lang="en-US" sz="1200" dirty="0" smtClean="0">
              <a:latin typeface="ZapfCalligr BT" pitchFamily="18" charset="0"/>
            </a:endParaRPr>
          </a:p>
          <a:p>
            <a:pPr defTabSz="174625">
              <a:spcBef>
                <a:spcPct val="20000"/>
              </a:spcBef>
            </a:pPr>
            <a:r>
              <a:rPr lang="en-US" sz="1200" dirty="0" smtClean="0">
                <a:latin typeface="ZapfCalligr BT" pitchFamily="18" charset="0"/>
              </a:rPr>
              <a:t>		(1) There is no arguing that Paul allowed the “agape” as it is called in later 					Christian literature as a part of the Lord’s Supper. Paul specifies the 						elements, the design and the order which are to be followed.</a:t>
            </a:r>
          </a:p>
          <a:p>
            <a:pPr defTabSz="174625">
              <a:spcBef>
                <a:spcPct val="20000"/>
              </a:spcBef>
            </a:pPr>
            <a:r>
              <a:rPr lang="en-US" sz="1200" dirty="0" smtClean="0">
                <a:latin typeface="ZapfCalligr BT" pitchFamily="18" charset="0"/>
              </a:rPr>
              <a:t>		(2) Note that Paul restores what he had delivered once before. Indicating that 				there is no modification or tradition that is to supplant what is delivered (cf. 			1 Cor. 4:6; 2 Thess. 3:6).  </a:t>
            </a:r>
            <a:endParaRPr lang="en-US" sz="1200" i="1" dirty="0" smtClean="0">
              <a:latin typeface="ZapfCalligr BT" pitchFamily="18" charset="0"/>
            </a:endParaRPr>
          </a:p>
          <a:p>
            <a:pPr defTabSz="174625">
              <a:spcBef>
                <a:spcPct val="20000"/>
              </a:spcBef>
            </a:pPr>
            <a:r>
              <a:rPr lang="en-US" sz="1200" i="1" dirty="0" smtClean="0">
                <a:latin typeface="ZapfCalligr BT" pitchFamily="18" charset="0"/>
              </a:rPr>
              <a:t>	(c) Paul commands that the brethren remember who they are (vs. 33).</a:t>
            </a:r>
            <a:endParaRPr lang="en-US" sz="1200" dirty="0" smtClean="0">
              <a:latin typeface="ZapfCalligr BT" pitchFamily="18" charset="0"/>
            </a:endParaRPr>
          </a:p>
          <a:p>
            <a:pPr defTabSz="174625">
              <a:spcBef>
                <a:spcPct val="20000"/>
              </a:spcBef>
            </a:pPr>
            <a:r>
              <a:rPr lang="en-US" sz="1200" dirty="0" smtClean="0">
                <a:latin typeface="ZapfCalligr BT" pitchFamily="18" charset="0"/>
              </a:rPr>
              <a:t>		(1) Paul uses the phrase “tarry one for another” (vs. 33). The phrase “one 					another” occurs over 100 times in the New Testament designating nearly 				fifty responsibilities which brethren have to each other. The phrase signifies 			reciprocity and mutual care.</a:t>
            </a:r>
          </a:p>
          <a:p>
            <a:pPr defTabSz="174625">
              <a:spcBef>
                <a:spcPct val="20000"/>
              </a:spcBef>
            </a:pPr>
            <a:r>
              <a:rPr lang="en-US" sz="1200" dirty="0" smtClean="0">
                <a:latin typeface="ZapfCalligr BT" pitchFamily="18" charset="0"/>
              </a:rPr>
              <a:t>		(2) Paul solves the abuses at Corinth with a strong reminder that they must 				remember that they are members of one another (cf. 12:25-27). And as 					members of one another they must have the same care for each other. This 			will eliminate all schism in the body. </a:t>
            </a:r>
            <a:endParaRPr lang="en-US" i="1" dirty="0" smtClean="0">
              <a:latin typeface="ZapfCalligr BT" pitchFamily="18" charset="0"/>
            </a:endParaRPr>
          </a:p>
          <a:p>
            <a:pPr defTabSz="174625">
              <a:spcBef>
                <a:spcPct val="20000"/>
              </a:spcBef>
            </a:pPr>
            <a:r>
              <a:rPr lang="en-US" i="1" dirty="0" smtClean="0">
                <a:latin typeface="ZapfCalligr BT" pitchFamily="18" charset="0"/>
              </a:rPr>
              <a:t> </a:t>
            </a:r>
          </a:p>
          <a:p>
            <a:pPr defTabSz="174625">
              <a:spcBef>
                <a:spcPct val="20000"/>
              </a:spcBef>
            </a:pPr>
            <a:endParaRPr lang="en-US" dirty="0"/>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Was the Passover a social meal? (</a:t>
            </a:r>
            <a:r>
              <a:rPr lang="en-US" sz="1200" dirty="0" err="1" smtClean="0"/>
              <a:t>Exo</a:t>
            </a:r>
            <a:r>
              <a:rPr lang="en-US" sz="1200" dirty="0" smtClean="0"/>
              <a:t>. 13:14-16)</a:t>
            </a:r>
          </a:p>
          <a:p>
            <a:r>
              <a:rPr lang="en-US" sz="1200" dirty="0" smtClean="0"/>
              <a:t>The Passover no  part of the Supper (</a:t>
            </a:r>
            <a:r>
              <a:rPr lang="en-US" sz="1200" dirty="0" err="1" smtClean="0"/>
              <a:t>Lk</a:t>
            </a:r>
            <a:r>
              <a:rPr lang="en-US" sz="1200" dirty="0" smtClean="0"/>
              <a:t>. 22:20).</a:t>
            </a:r>
          </a:p>
          <a:p>
            <a:r>
              <a:rPr lang="en-US" sz="1200" dirty="0" smtClean="0"/>
              <a:t> The practice is condemned by Paul (1 Cor. 11:22,34).</a:t>
            </a:r>
          </a:p>
          <a:p>
            <a:endParaRPr lang="en-US" dirty="0"/>
          </a:p>
        </p:txBody>
      </p:sp>
      <p:sp>
        <p:nvSpPr>
          <p:cNvPr id="4" name="Slide Number Placeholder 3"/>
          <p:cNvSpPr>
            <a:spLocks noGrp="1"/>
          </p:cNvSpPr>
          <p:nvPr>
            <p:ph type="sldNum" sz="quarter" idx="10"/>
          </p:nvPr>
        </p:nvSpPr>
        <p:spPr/>
        <p:txBody>
          <a:bodyPr/>
          <a:lstStyle/>
          <a:p>
            <a:fld id="{CEF7075D-12AD-4CE4-8E91-9E737772146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Jesus fed the multitudes.</a:t>
            </a:r>
          </a:p>
          <a:p>
            <a:pPr lvl="1"/>
            <a:r>
              <a:rPr lang="en-US" sz="2400" dirty="0" smtClean="0"/>
              <a:t>a miracle </a:t>
            </a:r>
            <a:r>
              <a:rPr lang="en-US" sz="2200" dirty="0" smtClean="0"/>
              <a:t>(Mt. 16:9)</a:t>
            </a:r>
          </a:p>
          <a:p>
            <a:pPr lvl="1"/>
            <a:r>
              <a:rPr lang="en-US" sz="2400" dirty="0" smtClean="0"/>
              <a:t>in the wilderness </a:t>
            </a:r>
            <a:r>
              <a:rPr lang="en-US" sz="2200" dirty="0" smtClean="0"/>
              <a:t>(Mt. 15:33)</a:t>
            </a:r>
            <a:endParaRPr lang="en-US" sz="2400" dirty="0" smtClean="0"/>
          </a:p>
          <a:p>
            <a:pPr lvl="1"/>
            <a:r>
              <a:rPr lang="en-US" sz="2400" dirty="0" smtClean="0"/>
              <a:t>act of compassion </a:t>
            </a:r>
            <a:r>
              <a:rPr lang="en-US" sz="2200" dirty="0" smtClean="0"/>
              <a:t>(Mt. 15:32)</a:t>
            </a:r>
          </a:p>
          <a:p>
            <a:r>
              <a:rPr lang="en-US" sz="2800" dirty="0" smtClean="0"/>
              <a:t>Jesus would not feed the bread seekers </a:t>
            </a:r>
            <a:r>
              <a:rPr lang="en-US" sz="2600" dirty="0" smtClean="0"/>
              <a:t>(Jn. 6:26,27)</a:t>
            </a:r>
            <a:r>
              <a:rPr lang="en-US" sz="2800" dirty="0" smtClean="0"/>
              <a:t>.</a:t>
            </a:r>
          </a:p>
          <a:p>
            <a:pPr lvl="1"/>
            <a:r>
              <a:rPr lang="en-US" sz="2400" dirty="0" smtClean="0"/>
              <a:t>Came not for the miracle</a:t>
            </a:r>
          </a:p>
          <a:p>
            <a:pPr lvl="1"/>
            <a:r>
              <a:rPr lang="en-US" sz="2400" dirty="0" smtClean="0"/>
              <a:t>Came to be fed</a:t>
            </a:r>
          </a:p>
          <a:p>
            <a:r>
              <a:rPr lang="en-US" sz="2800" dirty="0" smtClean="0"/>
              <a:t>Is your practice the same as Jesus’ practice?</a:t>
            </a:r>
          </a:p>
          <a:p>
            <a:pPr lvl="1"/>
            <a:r>
              <a:rPr lang="en-US" sz="2400" dirty="0" smtClean="0"/>
              <a:t>Expedient</a:t>
            </a:r>
          </a:p>
          <a:p>
            <a:endParaRPr lang="en-US" dirty="0"/>
          </a:p>
        </p:txBody>
      </p:sp>
      <p:sp>
        <p:nvSpPr>
          <p:cNvPr id="4" name="Slide Number Placeholder 3"/>
          <p:cNvSpPr>
            <a:spLocks noGrp="1"/>
          </p:cNvSpPr>
          <p:nvPr>
            <p:ph type="sldNum" sz="quarter" idx="10"/>
          </p:nvPr>
        </p:nvSpPr>
        <p:spPr/>
        <p:txBody>
          <a:bodyPr/>
          <a:lstStyle/>
          <a:p>
            <a:fld id="{CEF7075D-12AD-4CE4-8E91-9E737772146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Churches met in houses.</a:t>
            </a:r>
            <a:endParaRPr lang="en-US" dirty="0" smtClean="0"/>
          </a:p>
          <a:p>
            <a:pPr lvl="1"/>
            <a:r>
              <a:rPr lang="en-US" sz="2400" dirty="0" smtClean="0"/>
              <a:t>Acts 12:12</a:t>
            </a:r>
          </a:p>
          <a:p>
            <a:pPr lvl="1"/>
            <a:r>
              <a:rPr lang="en-US" sz="2400" dirty="0" smtClean="0"/>
              <a:t>Acts 16:40</a:t>
            </a:r>
          </a:p>
          <a:p>
            <a:pPr lvl="1"/>
            <a:r>
              <a:rPr lang="en-US" sz="2400" dirty="0" smtClean="0"/>
              <a:t>Acts 18:7</a:t>
            </a:r>
          </a:p>
          <a:p>
            <a:pPr lvl="1"/>
            <a:r>
              <a:rPr lang="en-US" sz="2400" dirty="0" smtClean="0"/>
              <a:t>Romans 16:23</a:t>
            </a:r>
            <a:endParaRPr lang="en-US" dirty="0" smtClean="0"/>
          </a:p>
          <a:p>
            <a:r>
              <a:rPr lang="en-US" sz="2800" dirty="0" smtClean="0"/>
              <a:t>Saints ate in those houses.</a:t>
            </a:r>
          </a:p>
          <a:p>
            <a:pPr lvl="1"/>
            <a:r>
              <a:rPr lang="en-US" sz="2400" dirty="0" smtClean="0"/>
              <a:t>Acts 11:3</a:t>
            </a:r>
          </a:p>
          <a:p>
            <a:pPr lvl="1"/>
            <a:r>
              <a:rPr lang="en-US" sz="2400" dirty="0" smtClean="0"/>
              <a:t>Acts 16:15</a:t>
            </a:r>
          </a:p>
          <a:p>
            <a:pPr lvl="1"/>
            <a:r>
              <a:rPr lang="en-US" sz="2400" dirty="0" smtClean="0"/>
              <a:t>Philemon 2,22</a:t>
            </a:r>
            <a:endParaRPr lang="en-US" dirty="0" smtClean="0"/>
          </a:p>
          <a:p>
            <a:r>
              <a:rPr lang="en-US" sz="2800" dirty="0" smtClean="0"/>
              <a:t>Does that authorize a Church meal for social purposes?</a:t>
            </a:r>
          </a:p>
          <a:p>
            <a:endParaRPr lang="en-US" dirty="0"/>
          </a:p>
        </p:txBody>
      </p:sp>
      <p:sp>
        <p:nvSpPr>
          <p:cNvPr id="4" name="Slide Number Placeholder 3"/>
          <p:cNvSpPr>
            <a:spLocks noGrp="1"/>
          </p:cNvSpPr>
          <p:nvPr>
            <p:ph type="sldNum" sz="quarter" idx="10"/>
          </p:nvPr>
        </p:nvSpPr>
        <p:spPr/>
        <p:txBody>
          <a:bodyPr/>
          <a:lstStyle/>
          <a:p>
            <a:fld id="{CEF7075D-12AD-4CE4-8E91-9E737772146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3352800" cy="2514600"/>
          </a:xfrm>
        </p:spPr>
      </p:sp>
      <p:sp>
        <p:nvSpPr>
          <p:cNvPr id="3" name="Notes Placeholder 2"/>
          <p:cNvSpPr>
            <a:spLocks noGrp="1"/>
          </p:cNvSpPr>
          <p:nvPr>
            <p:ph type="body" idx="1"/>
          </p:nvPr>
        </p:nvSpPr>
        <p:spPr>
          <a:xfrm>
            <a:off x="533400" y="2743200"/>
            <a:ext cx="5486400" cy="2895600"/>
          </a:xfrm>
        </p:spPr>
        <p:txBody>
          <a:bodyPr>
            <a:normAutofit fontScale="70000" lnSpcReduction="20000"/>
          </a:bodyPr>
          <a:lstStyle/>
          <a:p>
            <a:pPr>
              <a:spcBef>
                <a:spcPct val="50000"/>
              </a:spcBef>
            </a:pPr>
            <a:r>
              <a:rPr lang="en-US" sz="2800" dirty="0" smtClean="0"/>
              <a:t>Apostate participants</a:t>
            </a:r>
          </a:p>
          <a:p>
            <a:pPr lvl="1">
              <a:spcBef>
                <a:spcPct val="35000"/>
              </a:spcBef>
            </a:pPr>
            <a:r>
              <a:rPr lang="en-US" sz="2400" dirty="0" smtClean="0"/>
              <a:t>Ungodly men (Jude 4)</a:t>
            </a:r>
          </a:p>
          <a:p>
            <a:pPr lvl="1">
              <a:spcBef>
                <a:spcPct val="35000"/>
              </a:spcBef>
            </a:pPr>
            <a:r>
              <a:rPr lang="en-US" sz="2400" dirty="0" smtClean="0"/>
              <a:t>False teachers (2 Pt. 2:1)</a:t>
            </a:r>
          </a:p>
          <a:p>
            <a:pPr lvl="1">
              <a:spcBef>
                <a:spcPct val="35000"/>
              </a:spcBef>
            </a:pPr>
            <a:r>
              <a:rPr lang="en-US" sz="2400" dirty="0" smtClean="0"/>
              <a:t>Denying Jesus (Jude 4)</a:t>
            </a:r>
          </a:p>
          <a:p>
            <a:pPr>
              <a:spcBef>
                <a:spcPct val="50000"/>
              </a:spcBef>
            </a:pPr>
            <a:r>
              <a:rPr lang="en-US" sz="2800" dirty="0" smtClean="0"/>
              <a:t>Lascivious behavior</a:t>
            </a:r>
          </a:p>
          <a:p>
            <a:pPr lvl="1">
              <a:spcBef>
                <a:spcPct val="35000"/>
              </a:spcBef>
            </a:pPr>
            <a:r>
              <a:rPr lang="en-US" sz="2400" dirty="0" smtClean="0"/>
              <a:t>Spiteful (Jude 8)</a:t>
            </a:r>
          </a:p>
          <a:p>
            <a:pPr lvl="1">
              <a:spcBef>
                <a:spcPct val="35000"/>
              </a:spcBef>
            </a:pPr>
            <a:r>
              <a:rPr lang="en-US" sz="2400" dirty="0" smtClean="0"/>
              <a:t>Irreverent (Jude 12)</a:t>
            </a:r>
          </a:p>
          <a:p>
            <a:pPr lvl="1">
              <a:spcBef>
                <a:spcPct val="35000"/>
              </a:spcBef>
            </a:pPr>
            <a:r>
              <a:rPr lang="en-US" sz="2400" dirty="0" smtClean="0"/>
              <a:t>Shameful (Jude 13)</a:t>
            </a:r>
          </a:p>
          <a:p>
            <a:pPr lvl="1">
              <a:spcBef>
                <a:spcPct val="35000"/>
              </a:spcBef>
            </a:pPr>
            <a:r>
              <a:rPr lang="en-US" sz="2400" dirty="0" smtClean="0"/>
              <a:t>Riotous (2 Pt. 2:13)</a:t>
            </a:r>
          </a:p>
          <a:p>
            <a:endParaRPr lang="en-US" dirty="0"/>
          </a:p>
        </p:txBody>
      </p:sp>
      <p:sp>
        <p:nvSpPr>
          <p:cNvPr id="4" name="Slide Number Placeholder 3"/>
          <p:cNvSpPr>
            <a:spLocks noGrp="1"/>
          </p:cNvSpPr>
          <p:nvPr>
            <p:ph type="sldNum" sz="quarter" idx="10"/>
          </p:nvPr>
        </p:nvSpPr>
        <p:spPr/>
        <p:txBody>
          <a:bodyPr/>
          <a:lstStyle/>
          <a:p>
            <a:fld id="{CEF7075D-12AD-4CE4-8E91-9E7377721467}" type="slidenum">
              <a:rPr lang="en-US" smtClean="0"/>
              <a:pPr/>
              <a:t>32</a:t>
            </a:fld>
            <a:endParaRPr lang="en-US"/>
          </a:p>
        </p:txBody>
      </p:sp>
      <p:sp>
        <p:nvSpPr>
          <p:cNvPr id="5" name="Rectangle 4"/>
          <p:cNvSpPr txBox="1">
            <a:spLocks noChangeArrowheads="1"/>
          </p:cNvSpPr>
          <p:nvPr/>
        </p:nvSpPr>
        <p:spPr>
          <a:xfrm>
            <a:off x="381000" y="5867400"/>
            <a:ext cx="2895599" cy="3124200"/>
          </a:xfrm>
          <a:prstGeom prst="rect">
            <a:avLst/>
          </a:prstGeom>
          <a:noFill/>
          <a:ln/>
        </p:spPr>
        <p:txBody>
          <a:bodyPr lIns="90488" tIns="44450" rIns="90488" bIns="44450"/>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hlink"/>
                </a:solidFill>
                <a:effectLst/>
                <a:uLnTx/>
                <a:uFillTx/>
                <a:latin typeface="+mn-lt"/>
                <a:ea typeface="+mn-ea"/>
                <a:cs typeface="+mn-cs"/>
              </a:rPr>
              <a:t>Jude &amp; 2 Peter 2</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“Feasts of charity”</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“Feast with you”</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“Feed themselves”</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“Speak evil of things they understand not”</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“Corrupt themselves”</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“Beguiling unstable  souls ... through lusts”</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“...Have compassion ..Others save with fear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txBox="1">
            <a:spLocks noChangeArrowheads="1"/>
          </p:cNvSpPr>
          <p:nvPr/>
        </p:nvSpPr>
        <p:spPr>
          <a:xfrm>
            <a:off x="3429000" y="5867400"/>
            <a:ext cx="2971800" cy="3124200"/>
          </a:xfrm>
          <a:prstGeom prst="rect">
            <a:avLst/>
          </a:prstGeom>
          <a:noFill/>
          <a:ln/>
        </p:spPr>
        <p:txBody>
          <a:bodyPr lIns="90488" tIns="44450" rIns="90488" bIns="44450"/>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hlink"/>
                </a:solidFill>
                <a:effectLst/>
                <a:uLnTx/>
                <a:uFillTx/>
                <a:latin typeface="+mn-lt"/>
                <a:ea typeface="+mn-ea"/>
                <a:cs typeface="+mn-cs"/>
              </a:rPr>
              <a:t>1 Corinthians 11</a:t>
            </a:r>
            <a:endParaRPr kumimoji="0" lang="en-US" sz="16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 Lord’s Supper”</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“Together to eat”</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“His own supper”</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Eateth</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drinketh</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unworthily”</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“Damnation to himself”</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“Many are weak and sickly ... and many sleep”</a:t>
            </a:r>
          </a:p>
          <a:p>
            <a:pPr marL="342900" marR="0" lvl="0" indent="-342900" algn="l" defTabSz="914400" rtl="0" eaLnBrk="1" fontAlgn="auto" latinLnBrk="0" hangingPunct="1">
              <a:lnSpc>
                <a:spcPct val="90000"/>
              </a:lnSpc>
              <a:spcBef>
                <a:spcPct val="20000"/>
              </a:spcBef>
              <a:spcAft>
                <a:spcPts val="0"/>
              </a:spcAft>
              <a:buClr>
                <a:schemeClr val="hlink"/>
              </a:buClr>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“When we are judged we are chastened ...”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Was the Passover a social meal? (</a:t>
            </a:r>
            <a:r>
              <a:rPr lang="en-US" sz="1200" dirty="0" err="1" smtClean="0"/>
              <a:t>Exo</a:t>
            </a:r>
            <a:r>
              <a:rPr lang="en-US" sz="1200" dirty="0" smtClean="0"/>
              <a:t>. 13:14-16)</a:t>
            </a:r>
          </a:p>
          <a:p>
            <a:r>
              <a:rPr lang="en-US" sz="1200" dirty="0" smtClean="0"/>
              <a:t>The Passover no  part of the Supper (</a:t>
            </a:r>
            <a:r>
              <a:rPr lang="en-US" sz="1200" dirty="0" err="1" smtClean="0"/>
              <a:t>Lk</a:t>
            </a:r>
            <a:r>
              <a:rPr lang="en-US" sz="1200" dirty="0" smtClean="0"/>
              <a:t>. 22:20).</a:t>
            </a:r>
          </a:p>
          <a:p>
            <a:r>
              <a:rPr lang="en-US" sz="1200" dirty="0" smtClean="0"/>
              <a:t> The practice is condemned by Paul (1 Cor. 11:22,34).</a:t>
            </a:r>
          </a:p>
          <a:p>
            <a:endParaRPr lang="en-US" dirty="0"/>
          </a:p>
        </p:txBody>
      </p:sp>
      <p:sp>
        <p:nvSpPr>
          <p:cNvPr id="4" name="Slide Number Placeholder 3"/>
          <p:cNvSpPr>
            <a:spLocks noGrp="1"/>
          </p:cNvSpPr>
          <p:nvPr>
            <p:ph type="sldNum" sz="quarter" idx="10"/>
          </p:nvPr>
        </p:nvSpPr>
        <p:spPr/>
        <p:txBody>
          <a:bodyPr/>
          <a:lstStyle/>
          <a:p>
            <a:fld id="{CEF7075D-12AD-4CE4-8E91-9E737772146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CE7CABC-C6B3-4E23-AB08-28AE8EB4C45E}" type="slidenum">
              <a:rPr lang="en-US"/>
              <a:pPr/>
              <a:t>34</a:t>
            </a:fld>
            <a:endParaRPr lang="en-US"/>
          </a:p>
        </p:txBody>
      </p:sp>
      <p:sp>
        <p:nvSpPr>
          <p:cNvPr id="1710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237</a:t>
            </a:r>
          </a:p>
        </p:txBody>
      </p:sp>
      <p:sp>
        <p:nvSpPr>
          <p:cNvPr id="1710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71014" name="Rectangle 6"/>
          <p:cNvSpPr>
            <a:spLocks noGrp="1" noChangeArrowheads="1"/>
          </p:cNvSpPr>
          <p:nvPr>
            <p:ph type="body" idx="1"/>
          </p:nvPr>
        </p:nvSpPr>
        <p:spPr>
          <a:xfrm>
            <a:off x="912813" y="4343400"/>
            <a:ext cx="5032375" cy="4113213"/>
          </a:xfrm>
          <a:ln/>
        </p:spPr>
        <p:txBody>
          <a:bodyPr lIns="90488" tIns="44450" rIns="90488" bIns="44450"/>
          <a:lstStyle/>
          <a:p>
            <a:pPr defTabSz="882650"/>
            <a:endParaRPr lang="en-US"/>
          </a:p>
        </p:txBody>
      </p:sp>
      <p:sp>
        <p:nvSpPr>
          <p:cNvPr id="17101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Arial" charset="0"/>
                <a:ea typeface="+mn-ea"/>
                <a:cs typeface="+mn-cs"/>
              </a:rPr>
              <a:t>Take a break. Break some bread with a friend. Watch the big-screen TV, or watch what's going on in the PVFLC Gym. And watch your weight at the same time.</a:t>
            </a:r>
          </a:p>
          <a:p>
            <a:r>
              <a:rPr lang="en-US" sz="1200" kern="1200" dirty="0" smtClean="0">
                <a:solidFill>
                  <a:schemeClr val="tx1"/>
                </a:solidFill>
                <a:latin typeface="Arial" charset="0"/>
                <a:ea typeface="+mn-ea"/>
                <a:cs typeface="+mn-cs"/>
              </a:rPr>
              <a:t>As well as your budget. A little coffee break won't break your bank, or cost you too much bread here.</a:t>
            </a:r>
          </a:p>
          <a:p>
            <a:r>
              <a:rPr lang="en-US" sz="1200" kern="1200" dirty="0" smtClean="0">
                <a:solidFill>
                  <a:schemeClr val="tx1"/>
                </a:solidFill>
                <a:latin typeface="Arial" charset="0"/>
                <a:ea typeface="+mn-ea"/>
                <a:cs typeface="+mn-cs"/>
              </a:rPr>
              <a:t>And you can chat with Sandy or </a:t>
            </a:r>
            <a:r>
              <a:rPr lang="en-US" sz="1200" kern="1200" dirty="0" err="1" smtClean="0">
                <a:solidFill>
                  <a:schemeClr val="tx1"/>
                </a:solidFill>
                <a:latin typeface="Arial" charset="0"/>
                <a:ea typeface="+mn-ea"/>
                <a:cs typeface="+mn-cs"/>
              </a:rPr>
              <a:t>Celese</a:t>
            </a:r>
            <a:r>
              <a:rPr lang="en-US" sz="1200" kern="1200" dirty="0" smtClean="0">
                <a:solidFill>
                  <a:schemeClr val="tx1"/>
                </a:solidFill>
                <a:latin typeface="Arial" charset="0"/>
                <a:ea typeface="+mn-ea"/>
                <a:cs typeface="+mn-cs"/>
              </a:rPr>
              <a:t> about catering an event - or a recurring meeting - in the PV facility.</a:t>
            </a:r>
          </a:p>
          <a:p>
            <a:r>
              <a:rPr lang="en-US" sz="1200" b="1" kern="1200" dirty="0" smtClean="0">
                <a:solidFill>
                  <a:schemeClr val="tx1"/>
                </a:solidFill>
                <a:latin typeface="Arial" charset="0"/>
                <a:ea typeface="+mn-ea"/>
                <a:cs typeface="+mn-cs"/>
              </a:rPr>
              <a:t>Open Monday - Friday</a:t>
            </a:r>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Breakfast 7:00am-10:00am</a:t>
            </a:r>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Lunch 11:00am - 2:00pm</a:t>
            </a:r>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(Payment by Cash or Check Only</a:t>
            </a:r>
            <a:br>
              <a:rPr lang="en-US" sz="1200" b="1" kern="1200" dirty="0" smtClean="0">
                <a:solidFill>
                  <a:schemeClr val="tx1"/>
                </a:solidFill>
                <a:latin typeface="Arial" charset="0"/>
                <a:ea typeface="+mn-ea"/>
                <a:cs typeface="+mn-cs"/>
              </a:rPr>
            </a:br>
            <a:r>
              <a:rPr lang="en-US" sz="1200" b="1" kern="1200" dirty="0" smtClean="0">
                <a:solidFill>
                  <a:schemeClr val="tx1"/>
                </a:solidFill>
                <a:latin typeface="Arial" charset="0"/>
                <a:ea typeface="+mn-ea"/>
                <a:cs typeface="+mn-cs"/>
              </a:rPr>
              <a:t>Credit / Debit Coming Soon) </a:t>
            </a:r>
            <a:endParaRPr lang="en-US" sz="1200" kern="1200" dirty="0" smtClean="0">
              <a:solidFill>
                <a:schemeClr val="tx1"/>
              </a:solidFill>
              <a:latin typeface="Arial" charset="0"/>
              <a:ea typeface="+mn-ea"/>
              <a:cs typeface="+mn-cs"/>
            </a:endParaRPr>
          </a:p>
          <a:p>
            <a:endParaRPr lang="en-US" dirty="0" smtClean="0"/>
          </a:p>
          <a:p>
            <a:r>
              <a:rPr lang="en-US" sz="1200" b="1" kern="1200" dirty="0" smtClean="0">
                <a:solidFill>
                  <a:schemeClr val="tx1"/>
                </a:solidFill>
                <a:latin typeface="Arial" charset="0"/>
                <a:ea typeface="+mn-ea"/>
                <a:cs typeface="+mn-cs"/>
                <a:hlinkClick r:id="rId3" action="ppaction://hlinkfile"/>
              </a:rPr>
              <a:t/>
            </a:r>
            <a:br>
              <a:rPr lang="en-US" sz="1200" b="1" kern="1200" dirty="0" smtClean="0">
                <a:solidFill>
                  <a:schemeClr val="tx1"/>
                </a:solidFill>
                <a:latin typeface="Arial" charset="0"/>
                <a:ea typeface="+mn-ea"/>
                <a:cs typeface="+mn-cs"/>
                <a:hlinkClick r:id="rId3" action="ppaction://hlinkfile"/>
              </a:rPr>
            </a:br>
            <a:r>
              <a:rPr lang="en-US" sz="1200" b="1" kern="1200" dirty="0" smtClean="0">
                <a:solidFill>
                  <a:schemeClr val="tx1"/>
                </a:solidFill>
                <a:latin typeface="Arial" charset="0"/>
                <a:ea typeface="+mn-ea"/>
                <a:cs typeface="+mn-cs"/>
                <a:hlinkClick r:id="rId3" action="ppaction://hlinkfile"/>
              </a:rPr>
              <a:t>Schedule of Activities</a:t>
            </a:r>
            <a:r>
              <a:rPr lang="en-US" sz="1200" b="1" kern="1200" dirty="0" smtClean="0">
                <a:solidFill>
                  <a:schemeClr val="tx1"/>
                </a:solidFill>
                <a:latin typeface="Arial" charset="0"/>
                <a:ea typeface="+mn-ea"/>
                <a:cs typeface="+mn-cs"/>
              </a:rPr>
              <a:t/>
            </a:r>
            <a:br>
              <a:rPr lang="en-US" sz="1200" b="1"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Daily events in the Gym, track, training areas </a:t>
            </a:r>
            <a:endParaRPr lang="en-US" dirty="0" smtClean="0"/>
          </a:p>
          <a:p>
            <a:r>
              <a:rPr lang="en-US" sz="1200" b="1" kern="1200" dirty="0" smtClean="0">
                <a:solidFill>
                  <a:schemeClr val="tx1"/>
                </a:solidFill>
                <a:latin typeface="Arial" charset="0"/>
                <a:ea typeface="+mn-ea"/>
                <a:cs typeface="+mn-cs"/>
                <a:hlinkClick r:id="rId4" action="ppaction://hlinkfile"/>
              </a:rPr>
              <a:t>Aerobic Class Schedule</a:t>
            </a:r>
            <a:r>
              <a:rPr lang="en-US" sz="1200" b="1" kern="1200" dirty="0" smtClean="0">
                <a:solidFill>
                  <a:schemeClr val="tx1"/>
                </a:solidFill>
                <a:latin typeface="Arial" charset="0"/>
                <a:ea typeface="+mn-ea"/>
                <a:cs typeface="+mn-cs"/>
              </a:rPr>
              <a:t/>
            </a:r>
            <a:br>
              <a:rPr lang="en-US" sz="1200" b="1"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Teacher-led aerobics lessons; some for seniors, some with childcare available</a:t>
            </a:r>
            <a:endParaRPr lang="en-US" dirty="0" smtClean="0"/>
          </a:p>
          <a:p>
            <a:r>
              <a:rPr lang="en-US" sz="1200" b="1" kern="1200" dirty="0" smtClean="0">
                <a:solidFill>
                  <a:schemeClr val="tx1"/>
                </a:solidFill>
                <a:latin typeface="Arial" charset="0"/>
                <a:ea typeface="+mn-ea"/>
                <a:cs typeface="+mn-cs"/>
                <a:hlinkClick r:id="rId5" action="ppaction://hlinkfile"/>
              </a:rPr>
              <a:t>Policies, Procedures</a:t>
            </a:r>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hlinkClick r:id="rId6" action="ppaction://hlinkfile"/>
              </a:rPr>
              <a:t>FLC Manager</a:t>
            </a:r>
            <a:r>
              <a:rPr lang="en-US" sz="1200" b="1" kern="1200" dirty="0" smtClean="0">
                <a:solidFill>
                  <a:schemeClr val="tx1"/>
                </a:solidFill>
                <a:latin typeface="Arial" charset="0"/>
                <a:ea typeface="+mn-ea"/>
                <a:cs typeface="+mn-cs"/>
              </a:rPr>
              <a:t/>
            </a:r>
            <a:br>
              <a:rPr lang="en-US" sz="1200" b="1"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Barry Marshall</a:t>
            </a:r>
            <a:endParaRPr lang="en-US" dirty="0" smtClean="0"/>
          </a:p>
          <a:p>
            <a:endParaRPr lang="en-US" dirty="0" smtClean="0"/>
          </a:p>
          <a:p>
            <a:r>
              <a:rPr lang="en-US" sz="1200" b="1" kern="1200" dirty="0" smtClean="0">
                <a:solidFill>
                  <a:schemeClr val="tx1"/>
                </a:solidFill>
                <a:latin typeface="Arial" charset="0"/>
                <a:ea typeface="+mn-ea"/>
                <a:cs typeface="+mn-cs"/>
              </a:rPr>
              <a:t>SUNDAYS</a:t>
            </a:r>
            <a:r>
              <a:rPr lang="en-US" sz="1200" kern="1200" dirty="0" smtClean="0">
                <a:solidFill>
                  <a:schemeClr val="tx1"/>
                </a:solidFill>
                <a:latin typeface="Arial" charset="0"/>
                <a:ea typeface="+mn-ea"/>
                <a:cs typeface="+mn-cs"/>
              </a:rPr>
              <a:t> </a:t>
            </a:r>
          </a:p>
          <a:p>
            <a:r>
              <a:rPr lang="en-US" sz="1200" b="1" kern="1200" dirty="0" smtClean="0">
                <a:solidFill>
                  <a:schemeClr val="tx1"/>
                </a:solidFill>
                <a:latin typeface="Arial" charset="0"/>
                <a:ea typeface="+mn-ea"/>
                <a:cs typeface="+mn-cs"/>
              </a:rPr>
              <a:t>UPWARD Basketball Practice</a:t>
            </a:r>
            <a:r>
              <a:rPr lang="en-US" sz="1200" kern="1200" dirty="0" smtClean="0">
                <a:solidFill>
                  <a:schemeClr val="tx1"/>
                </a:solidFill>
                <a:latin typeface="Arial" charset="0"/>
                <a:ea typeface="+mn-ea"/>
                <a:cs typeface="+mn-cs"/>
              </a:rPr>
              <a:t>, 1:00-4:30 pm (Gym )</a:t>
            </a:r>
            <a:endParaRPr lang="en-US" dirty="0" smtClean="0"/>
          </a:p>
          <a:p>
            <a:r>
              <a:rPr lang="en-US" sz="1200" b="1" kern="1200" dirty="0" smtClean="0">
                <a:solidFill>
                  <a:schemeClr val="tx1"/>
                </a:solidFill>
                <a:latin typeface="Arial" charset="0"/>
                <a:ea typeface="+mn-ea"/>
                <a:cs typeface="+mn-cs"/>
              </a:rPr>
              <a:t>Men’s Ministry, </a:t>
            </a:r>
            <a:r>
              <a:rPr lang="en-US" sz="1200" kern="1200" dirty="0" smtClean="0">
                <a:solidFill>
                  <a:schemeClr val="tx1"/>
                </a:solidFill>
                <a:latin typeface="Arial" charset="0"/>
                <a:ea typeface="+mn-ea"/>
                <a:cs typeface="+mn-cs"/>
              </a:rPr>
              <a:t>6:00-10:00pm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MONDAYS</a:t>
            </a:r>
            <a:endParaRPr lang="en-US" dirty="0" smtClean="0"/>
          </a:p>
          <a:p>
            <a:r>
              <a:rPr lang="en-US" sz="1200" b="1" kern="1200" dirty="0" smtClean="0">
                <a:solidFill>
                  <a:schemeClr val="tx1"/>
                </a:solidFill>
                <a:latin typeface="Arial" charset="0"/>
                <a:ea typeface="+mn-ea"/>
                <a:cs typeface="+mn-cs"/>
              </a:rPr>
              <a:t>Men’s Basketball</a:t>
            </a:r>
            <a:r>
              <a:rPr lang="en-US" sz="1200" kern="1200" dirty="0" smtClean="0">
                <a:solidFill>
                  <a:schemeClr val="tx1"/>
                </a:solidFill>
                <a:latin typeface="Arial" charset="0"/>
                <a:ea typeface="+mn-ea"/>
                <a:cs typeface="+mn-cs"/>
              </a:rPr>
              <a:t>,  6:00-7:00am (Gym)</a:t>
            </a:r>
            <a:endParaRPr lang="en-US" dirty="0" smtClean="0"/>
          </a:p>
          <a:p>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b="1" kern="1200" dirty="0" smtClean="0">
                <a:solidFill>
                  <a:schemeClr val="tx1"/>
                </a:solidFill>
                <a:latin typeface="Arial" charset="0"/>
                <a:ea typeface="+mn-ea"/>
                <a:cs typeface="+mn-cs"/>
              </a:rPr>
              <a:t>Step Aerobics Class,</a:t>
            </a:r>
            <a:r>
              <a:rPr lang="en-US" sz="1200" kern="1200" dirty="0" smtClean="0">
                <a:solidFill>
                  <a:schemeClr val="tx1"/>
                </a:solidFill>
                <a:latin typeface="Arial" charset="0"/>
                <a:ea typeface="+mn-ea"/>
                <a:cs typeface="+mn-cs"/>
              </a:rPr>
              <a:t> 8:45-9:45am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TUESDAYS</a:t>
            </a:r>
            <a:endParaRPr lang="en-US" dirty="0" smtClean="0"/>
          </a:p>
          <a:p>
            <a:r>
              <a:rPr lang="en-US" sz="1200" b="1" kern="1200" dirty="0" smtClean="0">
                <a:solidFill>
                  <a:schemeClr val="tx1"/>
                </a:solidFill>
                <a:latin typeface="Arial" charset="0"/>
                <a:ea typeface="+mn-ea"/>
                <a:cs typeface="+mn-cs"/>
              </a:rPr>
              <a:t>High-Low Impact Aerobics,</a:t>
            </a:r>
            <a:r>
              <a:rPr lang="en-US" sz="1200" kern="1200" dirty="0" smtClean="0">
                <a:solidFill>
                  <a:schemeClr val="tx1"/>
                </a:solidFill>
                <a:latin typeface="Arial" charset="0"/>
                <a:ea typeface="+mn-ea"/>
                <a:cs typeface="+mn-cs"/>
              </a:rPr>
              <a:t> 8:05-9:05am (Gym</a:t>
            </a:r>
            <a:r>
              <a:rPr lang="en-US" sz="1200" i="1" kern="1200" dirty="0" smtClean="0">
                <a:solidFill>
                  <a:schemeClr val="tx1"/>
                </a:solidFill>
                <a:latin typeface="Arial" charset="0"/>
                <a:ea typeface="+mn-ea"/>
                <a:cs typeface="+mn-cs"/>
              </a:rPr>
              <a:t>)</a:t>
            </a:r>
            <a:endParaRPr lang="en-US" dirty="0" smtClean="0"/>
          </a:p>
          <a:p>
            <a:r>
              <a:rPr lang="en-US" sz="1200" b="1" kern="1200" dirty="0" smtClean="0">
                <a:solidFill>
                  <a:schemeClr val="tx1"/>
                </a:solidFill>
                <a:latin typeface="Arial" charset="0"/>
                <a:ea typeface="+mn-ea"/>
                <a:cs typeface="+mn-cs"/>
              </a:rPr>
              <a:t>Stretch/Tone Aerobics Class for Seniors, </a:t>
            </a:r>
            <a:r>
              <a:rPr lang="en-US" sz="1200" kern="1200" dirty="0" smtClean="0">
                <a:solidFill>
                  <a:schemeClr val="tx1"/>
                </a:solidFill>
                <a:latin typeface="Arial" charset="0"/>
                <a:ea typeface="+mn-ea"/>
                <a:cs typeface="+mn-cs"/>
              </a:rPr>
              <a:t>12:15-12:45pm (Gym)</a:t>
            </a:r>
            <a:endParaRPr lang="en-US" dirty="0" smtClean="0"/>
          </a:p>
          <a:p>
            <a:r>
              <a:rPr lang="en-US" sz="1200" b="1" kern="1200" dirty="0" smtClean="0">
                <a:solidFill>
                  <a:schemeClr val="tx1"/>
                </a:solidFill>
                <a:latin typeface="Arial" charset="0"/>
                <a:ea typeface="+mn-ea"/>
                <a:cs typeface="+mn-cs"/>
              </a:rPr>
              <a:t>Open Gym</a:t>
            </a:r>
            <a:r>
              <a:rPr lang="en-US" sz="1200" kern="1200" dirty="0" smtClean="0">
                <a:solidFill>
                  <a:schemeClr val="tx1"/>
                </a:solidFill>
                <a:latin typeface="Arial" charset="0"/>
                <a:ea typeface="+mn-ea"/>
                <a:cs typeface="+mn-cs"/>
              </a:rPr>
              <a:t> 10:00am-2:00pm </a:t>
            </a:r>
            <a:endParaRPr lang="en-US" dirty="0" smtClean="0"/>
          </a:p>
          <a:p>
            <a:r>
              <a:rPr lang="en-US" sz="1200" b="1" kern="1200" dirty="0" smtClean="0">
                <a:solidFill>
                  <a:schemeClr val="tx1"/>
                </a:solidFill>
                <a:latin typeface="Arial" charset="0"/>
                <a:ea typeface="+mn-ea"/>
                <a:cs typeface="+mn-cs"/>
              </a:rPr>
              <a:t>Body Sculpting Aerobics Class, </a:t>
            </a:r>
            <a:r>
              <a:rPr lang="en-US" sz="1200" kern="1200" dirty="0" smtClean="0">
                <a:solidFill>
                  <a:schemeClr val="tx1"/>
                </a:solidFill>
                <a:latin typeface="Arial" charset="0"/>
                <a:ea typeface="+mn-ea"/>
                <a:cs typeface="+mn-cs"/>
              </a:rPr>
              <a:t>5:30-6:15pm (Gym</a:t>
            </a:r>
            <a:r>
              <a:rPr lang="en-US" sz="1200" i="1" kern="1200" dirty="0" smtClean="0">
                <a:solidFill>
                  <a:schemeClr val="tx1"/>
                </a:solidFill>
                <a:latin typeface="Arial" charset="0"/>
                <a:ea typeface="+mn-ea"/>
                <a:cs typeface="+mn-cs"/>
              </a:rPr>
              <a:t> - Childcare</a:t>
            </a:r>
            <a:r>
              <a:rPr lang="en-US" sz="1200" kern="1200" dirty="0" smtClean="0">
                <a:solidFill>
                  <a:schemeClr val="tx1"/>
                </a:solidFill>
                <a:latin typeface="Arial" charset="0"/>
                <a:ea typeface="+mn-ea"/>
                <a:cs typeface="+mn-cs"/>
              </a:rPr>
              <a:t>)</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WEDNESDAYS</a:t>
            </a:r>
            <a:endParaRPr lang="en-US" dirty="0" smtClean="0"/>
          </a:p>
          <a:p>
            <a:r>
              <a:rPr lang="en-US" sz="1200" b="1" kern="1200" dirty="0" smtClean="0">
                <a:solidFill>
                  <a:schemeClr val="tx1"/>
                </a:solidFill>
                <a:latin typeface="Arial" charset="0"/>
                <a:ea typeface="+mn-ea"/>
                <a:cs typeface="+mn-cs"/>
              </a:rPr>
              <a:t>Men’s Basketball</a:t>
            </a:r>
            <a:r>
              <a:rPr lang="en-US" sz="1200" kern="1200" dirty="0" smtClean="0">
                <a:solidFill>
                  <a:schemeClr val="tx1"/>
                </a:solidFill>
                <a:latin typeface="Arial" charset="0"/>
                <a:ea typeface="+mn-ea"/>
                <a:cs typeface="+mn-cs"/>
              </a:rPr>
              <a:t>, 6:00 -7:00am (Gym)</a:t>
            </a:r>
            <a:endParaRPr lang="en-US" dirty="0" smtClean="0"/>
          </a:p>
          <a:p>
            <a:r>
              <a:rPr lang="en-US" sz="1200" b="1" kern="1200" dirty="0" smtClean="0">
                <a:solidFill>
                  <a:schemeClr val="tx1"/>
                </a:solidFill>
                <a:latin typeface="Arial" charset="0"/>
                <a:ea typeface="+mn-ea"/>
                <a:cs typeface="+mn-cs"/>
              </a:rPr>
              <a:t>Pilates Class ,</a:t>
            </a:r>
            <a:r>
              <a:rPr lang="en-US" sz="1200" kern="1200" dirty="0" smtClean="0">
                <a:solidFill>
                  <a:schemeClr val="tx1"/>
                </a:solidFill>
                <a:latin typeface="Arial" charset="0"/>
                <a:ea typeface="+mn-ea"/>
                <a:cs typeface="+mn-cs"/>
              </a:rPr>
              <a:t> 8:45-9:45 am (Gym - beginning April 5 </a:t>
            </a:r>
            <a:r>
              <a:rPr lang="en-US" sz="1200" i="1" kern="1200" dirty="0" smtClean="0">
                <a:solidFill>
                  <a:schemeClr val="tx1"/>
                </a:solidFill>
                <a:latin typeface="Arial" charset="0"/>
                <a:ea typeface="+mn-ea"/>
                <a:cs typeface="+mn-cs"/>
              </a:rPr>
              <a:t>)</a:t>
            </a:r>
            <a:endParaRPr lang="en-US" dirty="0" smtClean="0"/>
          </a:p>
          <a:p>
            <a:r>
              <a:rPr lang="en-US" sz="1200" b="1" kern="1200" dirty="0" smtClean="0">
                <a:solidFill>
                  <a:schemeClr val="tx1"/>
                </a:solidFill>
                <a:latin typeface="Arial" charset="0"/>
                <a:ea typeface="+mn-ea"/>
                <a:cs typeface="+mn-cs"/>
              </a:rPr>
              <a:t>GYM CLOSED, </a:t>
            </a:r>
            <a:r>
              <a:rPr lang="en-US" sz="1200" kern="1200" dirty="0" smtClean="0">
                <a:solidFill>
                  <a:schemeClr val="tx1"/>
                </a:solidFill>
                <a:latin typeface="Arial" charset="0"/>
                <a:ea typeface="+mn-ea"/>
                <a:cs typeface="+mn-cs"/>
              </a:rPr>
              <a:t>3:00-5:00pm, (Gym</a:t>
            </a:r>
            <a:r>
              <a:rPr lang="en-US" sz="1200" i="1" kern="1200" dirty="0" smtClean="0">
                <a:solidFill>
                  <a:schemeClr val="tx1"/>
                </a:solidFill>
                <a:latin typeface="Arial" charset="0"/>
                <a:ea typeface="+mn-ea"/>
                <a:cs typeface="+mn-cs"/>
              </a:rPr>
              <a:t>-floor cleaning)</a:t>
            </a:r>
            <a:endParaRPr lang="en-US" dirty="0" smtClean="0"/>
          </a:p>
          <a:p>
            <a:r>
              <a:rPr lang="en-US" sz="1200" b="1" kern="1200" dirty="0" smtClean="0">
                <a:solidFill>
                  <a:schemeClr val="tx1"/>
                </a:solidFill>
                <a:latin typeface="Arial" charset="0"/>
                <a:ea typeface="+mn-ea"/>
                <a:cs typeface="+mn-cs"/>
              </a:rPr>
              <a:t>Senior Ladies Basketball</a:t>
            </a:r>
            <a:r>
              <a:rPr lang="en-US" sz="1200" kern="1200" dirty="0" smtClean="0">
                <a:solidFill>
                  <a:schemeClr val="tx1"/>
                </a:solidFill>
                <a:latin typeface="Arial" charset="0"/>
                <a:ea typeface="+mn-ea"/>
                <a:cs typeface="+mn-cs"/>
              </a:rPr>
              <a:t>, 5:00-6:00pm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THURSDAYS</a:t>
            </a:r>
            <a:endParaRPr lang="en-US" dirty="0" smtClean="0"/>
          </a:p>
          <a:p>
            <a:r>
              <a:rPr lang="en-US" sz="1200" b="1" kern="1200" dirty="0" smtClean="0">
                <a:solidFill>
                  <a:schemeClr val="tx1"/>
                </a:solidFill>
                <a:latin typeface="Arial" charset="0"/>
                <a:ea typeface="+mn-ea"/>
                <a:cs typeface="+mn-cs"/>
              </a:rPr>
              <a:t>Step Aerobics,</a:t>
            </a:r>
            <a:r>
              <a:rPr lang="en-US" sz="1200" kern="1200" dirty="0" smtClean="0">
                <a:solidFill>
                  <a:schemeClr val="tx1"/>
                </a:solidFill>
                <a:latin typeface="Arial" charset="0"/>
                <a:ea typeface="+mn-ea"/>
                <a:cs typeface="+mn-cs"/>
              </a:rPr>
              <a:t> 8:45-9:45am (Gym) </a:t>
            </a:r>
            <a:endParaRPr lang="en-US" dirty="0" smtClean="0"/>
          </a:p>
          <a:p>
            <a:r>
              <a:rPr lang="en-US" sz="1200" b="1" kern="1200" dirty="0" smtClean="0">
                <a:solidFill>
                  <a:schemeClr val="tx1"/>
                </a:solidFill>
                <a:latin typeface="Arial" charset="0"/>
                <a:ea typeface="+mn-ea"/>
                <a:cs typeface="+mn-cs"/>
              </a:rPr>
              <a:t>Open Gym</a:t>
            </a:r>
            <a:r>
              <a:rPr lang="en-US" sz="1200" kern="1200" dirty="0" smtClean="0">
                <a:solidFill>
                  <a:schemeClr val="tx1"/>
                </a:solidFill>
                <a:latin typeface="Arial" charset="0"/>
                <a:ea typeface="+mn-ea"/>
                <a:cs typeface="+mn-cs"/>
              </a:rPr>
              <a:t> 10:00am-2:00pm</a:t>
            </a:r>
            <a:r>
              <a:rPr lang="en-US" sz="1200" i="1" kern="1200" dirty="0" smtClean="0">
                <a:solidFill>
                  <a:schemeClr val="tx1"/>
                </a:solidFill>
                <a:latin typeface="Arial" charset="0"/>
                <a:ea typeface="+mn-ea"/>
                <a:cs typeface="+mn-cs"/>
              </a:rPr>
              <a:t> </a:t>
            </a:r>
            <a:endParaRPr lang="en-US" dirty="0" smtClean="0"/>
          </a:p>
          <a:p>
            <a:r>
              <a:rPr lang="en-US" sz="1200" b="1" kern="1200" dirty="0" smtClean="0">
                <a:solidFill>
                  <a:schemeClr val="tx1"/>
                </a:solidFill>
                <a:latin typeface="Arial" charset="0"/>
                <a:ea typeface="+mn-ea"/>
                <a:cs typeface="+mn-cs"/>
              </a:rPr>
              <a:t>Stretch/Tone Aerobics Class for Seniors, </a:t>
            </a:r>
            <a:r>
              <a:rPr lang="en-US" sz="1200" kern="1200" dirty="0" smtClean="0">
                <a:solidFill>
                  <a:schemeClr val="tx1"/>
                </a:solidFill>
                <a:latin typeface="Arial" charset="0"/>
                <a:ea typeface="+mn-ea"/>
                <a:cs typeface="+mn-cs"/>
              </a:rPr>
              <a:t>12:15-12:45 pm (Gym)</a:t>
            </a:r>
            <a:endParaRPr lang="en-US" dirty="0" smtClean="0"/>
          </a:p>
          <a:p>
            <a:r>
              <a:rPr lang="en-US" sz="1200" b="1" kern="1200" dirty="0" smtClean="0">
                <a:solidFill>
                  <a:schemeClr val="tx1"/>
                </a:solidFill>
                <a:latin typeface="Arial" charset="0"/>
                <a:ea typeface="+mn-ea"/>
                <a:cs typeface="+mn-cs"/>
              </a:rPr>
              <a:t>Body Sculpting</a:t>
            </a:r>
            <a:r>
              <a:rPr lang="en-US" sz="1200" kern="1200" dirty="0" smtClean="0">
                <a:solidFill>
                  <a:schemeClr val="tx1"/>
                </a:solidFill>
                <a:latin typeface="Arial" charset="0"/>
                <a:ea typeface="+mn-ea"/>
                <a:cs typeface="+mn-cs"/>
              </a:rPr>
              <a:t> </a:t>
            </a:r>
            <a:r>
              <a:rPr lang="en-US" sz="1200" b="1" kern="1200" dirty="0" smtClean="0">
                <a:solidFill>
                  <a:schemeClr val="tx1"/>
                </a:solidFill>
                <a:latin typeface="Arial" charset="0"/>
                <a:ea typeface="+mn-ea"/>
                <a:cs typeface="+mn-cs"/>
              </a:rPr>
              <a:t>Aerobics Class, </a:t>
            </a:r>
            <a:r>
              <a:rPr lang="en-US" sz="1200" kern="1200" dirty="0" smtClean="0">
                <a:solidFill>
                  <a:schemeClr val="tx1"/>
                </a:solidFill>
                <a:latin typeface="Arial" charset="0"/>
                <a:ea typeface="+mn-ea"/>
                <a:cs typeface="+mn-cs"/>
              </a:rPr>
              <a:t>5:30-6:15 pm (Gym</a:t>
            </a:r>
            <a:r>
              <a:rPr lang="en-US" sz="1200" i="1" kern="1200" dirty="0" smtClean="0">
                <a:solidFill>
                  <a:schemeClr val="tx1"/>
                </a:solidFill>
                <a:latin typeface="Arial" charset="0"/>
                <a:ea typeface="+mn-ea"/>
                <a:cs typeface="+mn-cs"/>
              </a:rPr>
              <a:t> - Childcare</a:t>
            </a:r>
            <a:r>
              <a:rPr lang="en-US" sz="1200" kern="1200" dirty="0" smtClean="0">
                <a:solidFill>
                  <a:schemeClr val="tx1"/>
                </a:solidFill>
                <a:latin typeface="Arial" charset="0"/>
                <a:ea typeface="+mn-ea"/>
                <a:cs typeface="+mn-cs"/>
              </a:rPr>
              <a:t>)</a:t>
            </a:r>
            <a:endParaRPr lang="en-US" dirty="0" smtClean="0"/>
          </a:p>
          <a:p>
            <a:r>
              <a:rPr lang="en-US" sz="1200" b="1" kern="1200" dirty="0" smtClean="0">
                <a:solidFill>
                  <a:schemeClr val="tx1"/>
                </a:solidFill>
                <a:latin typeface="Arial" charset="0"/>
                <a:ea typeface="+mn-ea"/>
                <a:cs typeface="+mn-cs"/>
              </a:rPr>
              <a:t>UPWARD Cheerleaders</a:t>
            </a:r>
            <a:r>
              <a:rPr lang="en-US" sz="1200" kern="1200" dirty="0" smtClean="0">
                <a:solidFill>
                  <a:schemeClr val="tx1"/>
                </a:solidFill>
                <a:latin typeface="Arial" charset="0"/>
                <a:ea typeface="+mn-ea"/>
                <a:cs typeface="+mn-cs"/>
              </a:rPr>
              <a:t> 6:30pm-8:30pm (E-Wing)</a:t>
            </a:r>
            <a:endParaRPr lang="en-US" dirty="0" smtClean="0"/>
          </a:p>
          <a:p>
            <a:r>
              <a:rPr lang="en-US" sz="1200" b="1" kern="1200" dirty="0" smtClean="0">
                <a:solidFill>
                  <a:schemeClr val="tx1"/>
                </a:solidFill>
                <a:latin typeface="Arial" charset="0"/>
                <a:ea typeface="+mn-ea"/>
                <a:cs typeface="+mn-cs"/>
              </a:rPr>
              <a:t>UPWARD Basketball Practice</a:t>
            </a:r>
            <a:r>
              <a:rPr lang="en-US" sz="1200" kern="1200" dirty="0" smtClean="0">
                <a:solidFill>
                  <a:schemeClr val="tx1"/>
                </a:solidFill>
                <a:latin typeface="Arial" charset="0"/>
                <a:ea typeface="+mn-ea"/>
                <a:cs typeface="+mn-cs"/>
              </a:rPr>
              <a:t>, 6:30-8:30pm (Gym)</a:t>
            </a:r>
            <a:endParaRPr lang="en-US" dirty="0" smtClean="0"/>
          </a:p>
          <a:p>
            <a:r>
              <a:rPr lang="en-US" sz="1200" b="1" kern="1200" dirty="0" smtClean="0">
                <a:solidFill>
                  <a:schemeClr val="tx1"/>
                </a:solidFill>
                <a:latin typeface="Arial" charset="0"/>
                <a:ea typeface="+mn-ea"/>
                <a:cs typeface="+mn-cs"/>
              </a:rPr>
              <a:t>PV Singles/College Basketball, </a:t>
            </a:r>
            <a:r>
              <a:rPr lang="en-US" sz="1200" kern="1200" dirty="0" smtClean="0">
                <a:solidFill>
                  <a:schemeClr val="tx1"/>
                </a:solidFill>
                <a:latin typeface="Arial" charset="0"/>
                <a:ea typeface="+mn-ea"/>
                <a:cs typeface="+mn-cs"/>
              </a:rPr>
              <a:t>8:30-10:00pm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FRIDAYS</a:t>
            </a:r>
            <a:endParaRPr lang="en-US" dirty="0" smtClean="0"/>
          </a:p>
          <a:p>
            <a:r>
              <a:rPr lang="en-US" sz="1200" b="1" kern="1200" dirty="0" smtClean="0">
                <a:solidFill>
                  <a:schemeClr val="tx1"/>
                </a:solidFill>
                <a:latin typeface="Arial" charset="0"/>
                <a:ea typeface="+mn-ea"/>
                <a:cs typeface="+mn-cs"/>
              </a:rPr>
              <a:t>Men’s Basketball</a:t>
            </a:r>
            <a:r>
              <a:rPr lang="en-US" sz="1200" kern="1200" dirty="0" smtClean="0">
                <a:solidFill>
                  <a:schemeClr val="tx1"/>
                </a:solidFill>
                <a:latin typeface="Arial" charset="0"/>
                <a:ea typeface="+mn-ea"/>
                <a:cs typeface="+mn-cs"/>
              </a:rPr>
              <a:t>, 6:00-7:00 am (Gym)</a:t>
            </a:r>
            <a:endParaRPr lang="en-US" dirty="0" smtClean="0"/>
          </a:p>
          <a:p>
            <a:r>
              <a:rPr lang="en-US" sz="1200" b="1" kern="1200" dirty="0" smtClean="0">
                <a:solidFill>
                  <a:schemeClr val="tx1"/>
                </a:solidFill>
                <a:latin typeface="Arial" charset="0"/>
                <a:ea typeface="+mn-ea"/>
                <a:cs typeface="+mn-cs"/>
              </a:rPr>
              <a:t>Volleyball</a:t>
            </a:r>
            <a:r>
              <a:rPr lang="en-US" sz="1200" kern="1200" dirty="0" smtClean="0">
                <a:solidFill>
                  <a:schemeClr val="tx1"/>
                </a:solidFill>
                <a:latin typeface="Arial" charset="0"/>
                <a:ea typeface="+mn-ea"/>
                <a:cs typeface="+mn-cs"/>
              </a:rPr>
              <a:t>, 7:00-10:00pm (Gym)</a:t>
            </a:r>
            <a:br>
              <a:rPr lang="en-US" sz="1200"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SATURDAYS</a:t>
            </a:r>
            <a:endParaRPr lang="en-US" dirty="0" smtClean="0"/>
          </a:p>
          <a:p>
            <a:r>
              <a:rPr lang="en-US" sz="1200" b="1" kern="1200" dirty="0" smtClean="0">
                <a:solidFill>
                  <a:schemeClr val="tx1"/>
                </a:solidFill>
                <a:latin typeface="Arial" charset="0"/>
                <a:ea typeface="+mn-ea"/>
                <a:cs typeface="+mn-cs"/>
              </a:rPr>
              <a:t>UPWARD Basketball Games</a:t>
            </a:r>
            <a:r>
              <a:rPr lang="en-US" sz="1200" kern="1200" dirty="0" smtClean="0">
                <a:solidFill>
                  <a:schemeClr val="tx1"/>
                </a:solidFill>
                <a:latin typeface="Arial" charset="0"/>
                <a:ea typeface="+mn-ea"/>
                <a:cs typeface="+mn-cs"/>
              </a:rPr>
              <a:t>, 8:00am-2:00 pm (Gym, Rms. 117, 118, 119, 120 )</a:t>
            </a:r>
            <a:endParaRPr lang="en-US" dirty="0" smtClean="0"/>
          </a:p>
          <a:p>
            <a:r>
              <a:rPr lang="en-US" sz="1200" b="1" kern="1200" dirty="0" smtClean="0">
                <a:solidFill>
                  <a:schemeClr val="tx1"/>
                </a:solidFill>
                <a:latin typeface="Arial" charset="0"/>
                <a:ea typeface="+mn-ea"/>
                <a:cs typeface="+mn-cs"/>
              </a:rPr>
              <a:t/>
            </a:r>
            <a:br>
              <a:rPr lang="en-US" sz="1200" b="1" kern="1200" dirty="0" smtClean="0">
                <a:solidFill>
                  <a:schemeClr val="tx1"/>
                </a:solidFill>
                <a:latin typeface="Arial" charset="0"/>
                <a:ea typeface="+mn-ea"/>
                <a:cs typeface="+mn-cs"/>
              </a:rPr>
            </a:br>
            <a:endParaRPr lang="en-US" dirty="0" smtClean="0"/>
          </a:p>
          <a:p>
            <a:r>
              <a:rPr lang="en-US" sz="1200" b="1" kern="1200" dirty="0" smtClean="0">
                <a:solidFill>
                  <a:schemeClr val="tx1"/>
                </a:solidFill>
                <a:latin typeface="Arial" charset="0"/>
                <a:ea typeface="+mn-ea"/>
                <a:cs typeface="+mn-cs"/>
              </a:rPr>
              <a:t>Track and Training Room Hours:</a:t>
            </a:r>
            <a:endParaRPr lang="en-US" dirty="0" smtClean="0"/>
          </a:p>
          <a:p>
            <a:r>
              <a:rPr lang="en-US" sz="1200" kern="1200" dirty="0" smtClean="0">
                <a:solidFill>
                  <a:schemeClr val="tx1"/>
                </a:solidFill>
                <a:latin typeface="Arial" charset="0"/>
                <a:ea typeface="+mn-ea"/>
                <a:cs typeface="+mn-cs"/>
              </a:rPr>
              <a:t>6:00 am– 8:30 pm Mon., Tue., Thu.;</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6:00 am–5:00 pm Wed., Fri.</a:t>
            </a:r>
            <a:endParaRPr lang="en-US" dirty="0" smtClean="0"/>
          </a:p>
          <a:p>
            <a:endParaRPr lang="en-US" dirty="0"/>
          </a:p>
        </p:txBody>
      </p:sp>
      <p:sp>
        <p:nvSpPr>
          <p:cNvPr id="4" name="Slide Number Placeholder 3"/>
          <p:cNvSpPr>
            <a:spLocks noGrp="1"/>
          </p:cNvSpPr>
          <p:nvPr>
            <p:ph type="sldNum" sz="quarter" idx="10"/>
          </p:nvPr>
        </p:nvSpPr>
        <p:spPr/>
        <p:txBody>
          <a:bodyPr/>
          <a:lstStyle/>
          <a:p>
            <a:fld id="{CEF7075D-12AD-4CE4-8E91-9E737772146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7075D-12AD-4CE4-8E91-9E73777214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West 65th St church of Christ / September 9, 2007</a:t>
            </a:r>
            <a:endParaRPr lang="en-US"/>
          </a:p>
        </p:txBody>
      </p:sp>
      <p:sp>
        <p:nvSpPr>
          <p:cNvPr id="2" name="Footer Placeholder 1"/>
          <p:cNvSpPr>
            <a:spLocks noGrp="1"/>
          </p:cNvSpPr>
          <p:nvPr>
            <p:ph type="ftr" sz="quarter" idx="11"/>
          </p:nvPr>
        </p:nvSpPr>
        <p:spPr/>
        <p:txBody>
          <a:bodyPr/>
          <a:lstStyle/>
          <a:p>
            <a:r>
              <a:rPr lang="en-US" smtClean="0"/>
              <a:t>Don McClain</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6737CBC-933B-4431-B4B1-BEF697E86868}"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West 65th St church of Christ / September 9, 2007</a:t>
            </a:r>
            <a:endParaRPr lang="en-US"/>
          </a:p>
        </p:txBody>
      </p:sp>
      <p:sp>
        <p:nvSpPr>
          <p:cNvPr id="5" name="Footer Placeholder 4"/>
          <p:cNvSpPr>
            <a:spLocks noGrp="1"/>
          </p:cNvSpPr>
          <p:nvPr>
            <p:ph type="ftr" sz="quarter" idx="11"/>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88BD4C55-1FB8-4A60-855E-EFFC463AE790}"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West 65th St church of Christ / September 9, 2007</a:t>
            </a:r>
            <a:endParaRPr lang="en-US"/>
          </a:p>
        </p:txBody>
      </p:sp>
      <p:sp>
        <p:nvSpPr>
          <p:cNvPr id="5" name="Footer Placeholder 4"/>
          <p:cNvSpPr>
            <a:spLocks noGrp="1"/>
          </p:cNvSpPr>
          <p:nvPr>
            <p:ph type="ftr" sz="quarter" idx="11"/>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10118445-3CEA-4711-94DC-F37BC260BE1A}"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West 65th St church of Christ / September 9, 2007</a:t>
            </a:r>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Don McClain</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A2F1361-E893-440B-A699-EB6BF6945A99}"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West 65th St church of Christ / September 9, 2007</a:t>
            </a:r>
            <a:endParaRPr lang="en-US"/>
          </a:p>
        </p:txBody>
      </p:sp>
      <p:sp>
        <p:nvSpPr>
          <p:cNvPr id="11" name="Footer Placeholder 10"/>
          <p:cNvSpPr>
            <a:spLocks noGrp="1"/>
          </p:cNvSpPr>
          <p:nvPr>
            <p:ph type="ftr" sz="quarter" idx="11"/>
          </p:nvPr>
        </p:nvSpPr>
        <p:spPr/>
        <p:txBody>
          <a:bodyPr/>
          <a:lstStyle/>
          <a:p>
            <a:r>
              <a:rPr lang="en-US" smtClean="0"/>
              <a:t>Don McClain</a:t>
            </a:r>
            <a:endParaRPr lang="en-US"/>
          </a:p>
        </p:txBody>
      </p:sp>
      <p:sp>
        <p:nvSpPr>
          <p:cNvPr id="16" name="Slide Number Placeholder 15"/>
          <p:cNvSpPr>
            <a:spLocks noGrp="1"/>
          </p:cNvSpPr>
          <p:nvPr>
            <p:ph type="sldNum" sz="quarter" idx="12"/>
          </p:nvPr>
        </p:nvSpPr>
        <p:spPr/>
        <p:txBody>
          <a:bodyPr/>
          <a:lstStyle/>
          <a:p>
            <a:fld id="{3577AC5F-F8F6-4F1D-A271-79254B68BF8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West 65th St church of Christ / September 9, 2007</a:t>
            </a:r>
            <a:endParaRPr lang="en-US"/>
          </a:p>
        </p:txBody>
      </p:sp>
      <p:sp>
        <p:nvSpPr>
          <p:cNvPr id="10" name="Footer Placeholder 9"/>
          <p:cNvSpPr>
            <a:spLocks noGrp="1"/>
          </p:cNvSpPr>
          <p:nvPr>
            <p:ph type="ftr" sz="quarter" idx="11"/>
          </p:nvPr>
        </p:nvSpPr>
        <p:spPr/>
        <p:txBody>
          <a:bodyPr/>
          <a:lstStyle/>
          <a:p>
            <a:r>
              <a:rPr lang="en-US" smtClean="0"/>
              <a:t>Don McClain</a:t>
            </a:r>
            <a:endParaRPr lang="en-US"/>
          </a:p>
        </p:txBody>
      </p:sp>
      <p:sp>
        <p:nvSpPr>
          <p:cNvPr id="31" name="Slide Number Placeholder 30"/>
          <p:cNvSpPr>
            <a:spLocks noGrp="1"/>
          </p:cNvSpPr>
          <p:nvPr>
            <p:ph type="sldNum" sz="quarter" idx="12"/>
          </p:nvPr>
        </p:nvSpPr>
        <p:spPr/>
        <p:txBody>
          <a:bodyPr/>
          <a:lstStyle/>
          <a:p>
            <a:fld id="{FE5B6796-05CE-4786-B70E-BEBA57620A38}"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West 65th St church of Christ / September 9, 2007</a:t>
            </a:r>
            <a:endParaRPr lang="en-US"/>
          </a:p>
        </p:txBody>
      </p:sp>
      <p:sp>
        <p:nvSpPr>
          <p:cNvPr id="6" name="Footer Placeholder 5"/>
          <p:cNvSpPr>
            <a:spLocks noGrp="1"/>
          </p:cNvSpPr>
          <p:nvPr>
            <p:ph type="ftr" sz="quarter" idx="11"/>
          </p:nvPr>
        </p:nvSpPr>
        <p:spPr/>
        <p:txBody>
          <a:bodyPr/>
          <a:lstStyle/>
          <a:p>
            <a:r>
              <a:rPr lang="en-US" smtClean="0"/>
              <a:t>Don McClain</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0ED3E56-1446-45FA-8F83-A4F16ACBC9F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West 65th St church of Christ / September 9, 2007</a:t>
            </a:r>
            <a:endParaRPr lang="en-US"/>
          </a:p>
        </p:txBody>
      </p:sp>
      <p:sp>
        <p:nvSpPr>
          <p:cNvPr id="21" name="Footer Placeholder 20"/>
          <p:cNvSpPr>
            <a:spLocks noGrp="1"/>
          </p:cNvSpPr>
          <p:nvPr>
            <p:ph type="ftr" sz="quarter" idx="11"/>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43AA864C-A7D9-4CB0-9B83-082F207DD59D}"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334000" y="6553201"/>
            <a:ext cx="3810000" cy="304800"/>
          </a:xfrm>
        </p:spPr>
        <p:txBody>
          <a:bodyPr/>
          <a:lstStyle/>
          <a:p>
            <a:r>
              <a:rPr lang="en-US" smtClean="0"/>
              <a:t>West 65th St church of Christ / September 9, 2007</a:t>
            </a:r>
            <a:endParaRPr lang="en-US" dirty="0"/>
          </a:p>
        </p:txBody>
      </p:sp>
      <p:sp>
        <p:nvSpPr>
          <p:cNvPr id="24" name="Footer Placeholder 23"/>
          <p:cNvSpPr>
            <a:spLocks noGrp="1"/>
          </p:cNvSpPr>
          <p:nvPr>
            <p:ph type="ftr" sz="quarter" idx="11"/>
          </p:nvPr>
        </p:nvSpPr>
        <p:spPr>
          <a:xfrm>
            <a:off x="0" y="6569075"/>
            <a:ext cx="3352800" cy="288925"/>
          </a:xfrm>
        </p:spPr>
        <p:txBody>
          <a:bodyPr/>
          <a:lstStyle>
            <a:lvl1pPr>
              <a:defRPr sz="1600">
                <a:latin typeface="Mariah" pitchFamily="2" charset="0"/>
              </a:defRPr>
            </a:lvl1pPr>
          </a:lstStyle>
          <a:p>
            <a:pPr algn="l"/>
            <a:r>
              <a:rPr lang="en-US" smtClean="0"/>
              <a:t>Don McClain</a:t>
            </a:r>
            <a:endParaRPr lang="en-US" dirty="0"/>
          </a:p>
        </p:txBody>
      </p:sp>
      <p:sp>
        <p:nvSpPr>
          <p:cNvPr id="7" name="Slide Number Placeholder 6"/>
          <p:cNvSpPr>
            <a:spLocks noGrp="1"/>
          </p:cNvSpPr>
          <p:nvPr>
            <p:ph type="sldNum" sz="quarter" idx="12"/>
          </p:nvPr>
        </p:nvSpPr>
        <p:spPr>
          <a:xfrm>
            <a:off x="8382000" y="0"/>
            <a:ext cx="762000" cy="244475"/>
          </a:xfrm>
        </p:spPr>
        <p:txBody>
          <a:bodyPr/>
          <a:lstStyle>
            <a:lvl1pPr>
              <a:defRPr sz="1400"/>
            </a:lvl1pPr>
          </a:lstStyle>
          <a:p>
            <a:fld id="{37B82D52-1009-4208-8FEC-129DBF69EFEB}" type="slidenum">
              <a:rPr lang="en-US" smtClean="0"/>
              <a:pPr/>
              <a:t>‹#›</a:t>
            </a:fld>
            <a:endParaRPr lang="en-US" dirty="0"/>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West 65th St church of Christ / September 9, 2007</a:t>
            </a:r>
            <a:endParaRPr lang="en-US"/>
          </a:p>
        </p:txBody>
      </p:sp>
      <p:sp>
        <p:nvSpPr>
          <p:cNvPr id="29" name="Footer Placeholder 28"/>
          <p:cNvSpPr>
            <a:spLocks noGrp="1"/>
          </p:cNvSpPr>
          <p:nvPr>
            <p:ph type="ftr" sz="quarter" idx="11"/>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240ABE46-B6E9-46A5-9B8F-57D47DE6B2AF}" type="slidenum">
              <a:rPr lang="en-US" smtClean="0"/>
              <a:pPr/>
              <a:t>‹#›</a:t>
            </a:fld>
            <a:endParaRPr lang="en-US"/>
          </a:p>
        </p:txBody>
      </p: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West 65th St church of Christ / September 9, 2007</a:t>
            </a:r>
            <a:endParaRPr lang="en-US"/>
          </a:p>
        </p:txBody>
      </p:sp>
      <p:sp>
        <p:nvSpPr>
          <p:cNvPr id="5" name="Footer Placeholder 4"/>
          <p:cNvSpPr>
            <a:spLocks noGrp="1"/>
          </p:cNvSpPr>
          <p:nvPr>
            <p:ph type="ftr" sz="quarter" idx="11"/>
          </p:nvPr>
        </p:nvSpPr>
        <p:spPr/>
        <p:txBody>
          <a:bodyPr/>
          <a:lstStyle/>
          <a:p>
            <a:r>
              <a:rPr lang="en-US" smtClean="0"/>
              <a:t>Don McClain</a:t>
            </a:r>
            <a:endParaRPr lang="en-US"/>
          </a:p>
        </p:txBody>
      </p:sp>
      <p:sp>
        <p:nvSpPr>
          <p:cNvPr id="31" name="Slide Number Placeholder 30"/>
          <p:cNvSpPr>
            <a:spLocks noGrp="1"/>
          </p:cNvSpPr>
          <p:nvPr>
            <p:ph type="sldNum" sz="quarter" idx="12"/>
          </p:nvPr>
        </p:nvSpPr>
        <p:spPr/>
        <p:txBody>
          <a:bodyPr/>
          <a:lstStyle/>
          <a:p>
            <a:fld id="{3F3F6D59-017A-41BB-B62D-CD87B5A721C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West 65th St church of Christ / September 9, 2007</a:t>
            </a: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Don McClain</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EB9F81F-413D-47DF-BD9A-718C4A038F82}"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slow">
    <p:dissolve/>
  </p:transition>
  <p:timing>
    <p:tnLst>
      <p:par>
        <p:cTn id="1" dur="indefinite" restart="never" nodeType="tmRoot"/>
      </p:par>
    </p:tnLst>
  </p:timing>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pic>
        <p:nvPicPr>
          <p:cNvPr id="402434" name="Picture 2" descr="http://www.pvcc.org/pvflc/images/BreakinBreadCafe002SM.jpg"/>
          <p:cNvPicPr>
            <a:picLocks noChangeAspect="1" noChangeArrowheads="1"/>
          </p:cNvPicPr>
          <p:nvPr/>
        </p:nvPicPr>
        <p:blipFill>
          <a:blip r:embed="rId3"/>
          <a:srcRect/>
          <a:stretch>
            <a:fillRect/>
          </a:stretch>
        </p:blipFill>
        <p:spPr bwMode="auto">
          <a:xfrm>
            <a:off x="152400" y="1676400"/>
            <a:ext cx="7696200"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2438" name="Picture 6" descr="http://www.pvcc.org/pvflc/images/BreakinBread_xsm.jpg"/>
          <p:cNvPicPr>
            <a:picLocks noChangeAspect="1" noChangeArrowheads="1"/>
          </p:cNvPicPr>
          <p:nvPr/>
        </p:nvPicPr>
        <p:blipFill>
          <a:blip r:embed="rId4"/>
          <a:srcRect/>
          <a:stretch>
            <a:fillRect/>
          </a:stretch>
        </p:blipFill>
        <p:spPr bwMode="auto">
          <a:xfrm>
            <a:off x="1981200" y="990600"/>
            <a:ext cx="6248400" cy="1562100"/>
          </a:xfrm>
          <a:prstGeom prst="rect">
            <a:avLst/>
          </a:prstGeom>
          <a:noFill/>
        </p:spPr>
      </p:pic>
      <p:pic>
        <p:nvPicPr>
          <p:cNvPr id="402440" name="Picture 8" descr="http://www.pvcc.org/pvflc/images/PVFLC2xsm_004.jpg"/>
          <p:cNvPicPr>
            <a:picLocks noChangeAspect="1" noChangeArrowheads="1"/>
          </p:cNvPicPr>
          <p:nvPr/>
        </p:nvPicPr>
        <p:blipFill>
          <a:blip r:embed="rId5"/>
          <a:srcRect/>
          <a:stretch>
            <a:fillRect/>
          </a:stretch>
        </p:blipFill>
        <p:spPr bwMode="auto">
          <a:xfrm>
            <a:off x="6172200" y="2971800"/>
            <a:ext cx="2743200" cy="27432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28600" y="6019800"/>
            <a:ext cx="6694590" cy="400110"/>
          </a:xfrm>
          <a:prstGeom prst="rect">
            <a:avLst/>
          </a:prstGeom>
          <a:noFill/>
        </p:spPr>
        <p:txBody>
          <a:bodyPr wrap="non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http://www.pvcc.org/pvflc/breakin_bread_cafe.html</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10" name="Footer Placeholder 9"/>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1</a:t>
            </a:fld>
            <a:endParaRPr lang="en-US"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1" name="Rectangle 20"/>
          <p:cNvSpPr/>
          <p:nvPr/>
        </p:nvSpPr>
        <p:spPr>
          <a:xfrm>
            <a:off x="0" y="829270"/>
            <a:ext cx="9144000" cy="144655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An Expedient To Edification?</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pic>
        <p:nvPicPr>
          <p:cNvPr id="16" name="Picture 2" descr="j0096313"/>
          <p:cNvPicPr>
            <a:picLocks noChangeAspect="1" noChangeArrowheads="1"/>
          </p:cNvPicPr>
          <p:nvPr/>
        </p:nvPicPr>
        <p:blipFill>
          <a:blip r:embed="rId3"/>
          <a:srcRect/>
          <a:stretch>
            <a:fillRect/>
          </a:stretch>
        </p:blipFill>
        <p:spPr bwMode="auto">
          <a:xfrm flipH="1">
            <a:off x="0" y="2209800"/>
            <a:ext cx="3167062" cy="4495800"/>
          </a:xfrm>
          <a:prstGeom prst="rect">
            <a:avLst/>
          </a:prstGeom>
          <a:noFill/>
        </p:spPr>
      </p:pic>
      <p:sp>
        <p:nvSpPr>
          <p:cNvPr id="18" name="Rectangle 3"/>
          <p:cNvSpPr>
            <a:spLocks noChangeArrowheads="1"/>
          </p:cNvSpPr>
          <p:nvPr/>
        </p:nvSpPr>
        <p:spPr bwMode="auto">
          <a:xfrm>
            <a:off x="3200400" y="2314575"/>
            <a:ext cx="5791200" cy="4238625"/>
          </a:xfrm>
          <a:prstGeom prst="rect">
            <a:avLst/>
          </a:prstGeom>
          <a:solidFill>
            <a:schemeClr val="tx2"/>
          </a:solidFill>
          <a:ln w="9525">
            <a:solidFill>
              <a:srgbClr val="000000"/>
            </a:solidFill>
            <a:miter lim="800000"/>
            <a:headEnd/>
            <a:tailEnd/>
          </a:ln>
          <a:effectLst>
            <a:outerShdw dist="107763" dir="2700000" algn="ctr" rotWithShape="0">
              <a:schemeClr val="bg2">
                <a:alpha val="50000"/>
              </a:schemeClr>
            </a:outerShdw>
          </a:effectLst>
        </p:spPr>
        <p:txBody>
          <a:bodyPr>
            <a:spAutoFit/>
          </a:bodyPr>
          <a:lstStyle/>
          <a:p>
            <a:pPr>
              <a:lnSpc>
                <a:spcPct val="90000"/>
              </a:lnSpc>
              <a:spcBef>
                <a:spcPct val="20000"/>
              </a:spcBef>
              <a:buClr>
                <a:schemeClr val="tx2"/>
              </a:buClr>
              <a:buSzPct val="90000"/>
              <a:buFont typeface="Wingdings" pitchFamily="2" charset="2"/>
              <a:buChar char="Ú"/>
            </a:pPr>
            <a:r>
              <a:rPr lang="en-US" sz="3200">
                <a:solidFill>
                  <a:schemeClr val="bg1"/>
                </a:solidFill>
                <a:latin typeface="Times New Roman" pitchFamily="18" charset="0"/>
              </a:rPr>
              <a:t>Expediency in human wisdom involves the right of choice within the realm of those things included in what God has authorized –</a:t>
            </a:r>
          </a:p>
          <a:p>
            <a:pPr algn="ctr">
              <a:lnSpc>
                <a:spcPct val="90000"/>
              </a:lnSpc>
              <a:spcBef>
                <a:spcPct val="20000"/>
              </a:spcBef>
              <a:buClr>
                <a:schemeClr val="tx2"/>
              </a:buClr>
              <a:buSzPct val="90000"/>
              <a:buFont typeface="Wingdings" pitchFamily="2" charset="2"/>
              <a:buNone/>
            </a:pPr>
            <a:r>
              <a:rPr lang="en-US" sz="3200" i="1">
                <a:solidFill>
                  <a:schemeClr val="bg1"/>
                </a:solidFill>
                <a:latin typeface="Times New Roman" pitchFamily="18" charset="0"/>
              </a:rPr>
              <a:t>When God specifies, then man has no choice but to obey or be in rebellion to God.</a:t>
            </a:r>
          </a:p>
          <a:p>
            <a:pPr algn="ctr">
              <a:lnSpc>
                <a:spcPct val="90000"/>
              </a:lnSpc>
              <a:spcBef>
                <a:spcPct val="20000"/>
              </a:spcBef>
              <a:buClr>
                <a:schemeClr val="tx2"/>
              </a:buClr>
              <a:buSzPct val="90000"/>
              <a:buFont typeface="Wingdings" pitchFamily="2" charset="2"/>
              <a:buNone/>
            </a:pPr>
            <a:r>
              <a:rPr lang="en-US" sz="3200">
                <a:solidFill>
                  <a:schemeClr val="bg1"/>
                </a:solidFill>
                <a:latin typeface="Times New Roman" pitchFamily="18" charset="0"/>
              </a:rPr>
              <a:t>To go beyond or fall short of that which is specified is “EVIL” – </a:t>
            </a:r>
          </a:p>
        </p:txBody>
      </p:sp>
      <p:sp>
        <p:nvSpPr>
          <p:cNvPr id="24" name="Text Box 5"/>
          <p:cNvSpPr txBox="1">
            <a:spLocks noChangeArrowheads="1"/>
          </p:cNvSpPr>
          <p:nvPr/>
        </p:nvSpPr>
        <p:spPr bwMode="auto">
          <a:xfrm>
            <a:off x="381000" y="5943600"/>
            <a:ext cx="2800767" cy="461665"/>
          </a:xfrm>
          <a:prstGeom prst="rect">
            <a:avLst/>
          </a:prstGeom>
          <a:noFill/>
          <a:ln w="9525">
            <a:noFill/>
            <a:miter lim="800000"/>
            <a:headEnd/>
            <a:tailEnd/>
          </a:ln>
          <a:effectLst/>
        </p:spPr>
        <p:txBody>
          <a:bodyPr wrap="none">
            <a:spAutoFit/>
          </a:bodyPr>
          <a:lstStyle/>
          <a:p>
            <a:r>
              <a:rPr lang="en-US" sz="2400" dirty="0">
                <a:ln w="18415" cmpd="sng">
                  <a:solidFill>
                    <a:sysClr val="windowText" lastClr="000000"/>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Pythagoras" pitchFamily="2" charset="0"/>
              </a:rPr>
              <a:t>Numbers 20:8-12</a:t>
            </a: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10</a:t>
            </a:fld>
            <a:endParaRPr lang="en-US"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Diagonal Corner Rectangle 23"/>
          <p:cNvSpPr/>
          <p:nvPr/>
        </p:nvSpPr>
        <p:spPr>
          <a:xfrm>
            <a:off x="5638800" y="1676400"/>
            <a:ext cx="3276600" cy="22098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Round Diagonal Corner Rectangle 24"/>
          <p:cNvSpPr/>
          <p:nvPr/>
        </p:nvSpPr>
        <p:spPr>
          <a:xfrm>
            <a:off x="5638800" y="4114800"/>
            <a:ext cx="3276600" cy="22098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99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grpSp>
        <p:nvGrpSpPr>
          <p:cNvPr id="2" name="Group 5"/>
          <p:cNvGrpSpPr>
            <a:grpSpLocks/>
          </p:cNvGrpSpPr>
          <p:nvPr/>
        </p:nvGrpSpPr>
        <p:grpSpPr bwMode="auto">
          <a:xfrm>
            <a:off x="4267200" y="1524000"/>
            <a:ext cx="1371600" cy="5000625"/>
            <a:chOff x="4848" y="873"/>
            <a:chExt cx="864" cy="3150"/>
          </a:xfrm>
          <a:effectLst>
            <a:reflection blurRad="6350" stA="52000" endA="300" endPos="35000" dir="5400000" sy="-100000" algn="bl" rotWithShape="0"/>
          </a:effectLst>
        </p:grpSpPr>
        <p:sp>
          <p:nvSpPr>
            <p:cNvPr id="169990" name="AutoShape 6"/>
            <p:cNvSpPr>
              <a:spLocks noChangeArrowheads="1"/>
            </p:cNvSpPr>
            <p:nvPr/>
          </p:nvSpPr>
          <p:spPr bwMode="auto">
            <a:xfrm>
              <a:off x="4848" y="873"/>
              <a:ext cx="864" cy="3150"/>
            </a:xfrm>
            <a:prstGeom prst="rightArrow">
              <a:avLst>
                <a:gd name="adj1" fmla="val 75000"/>
                <a:gd name="adj2" fmla="val 501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169991" name="Rectangle 7"/>
            <p:cNvSpPr>
              <a:spLocks noChangeArrowheads="1"/>
            </p:cNvSpPr>
            <p:nvPr/>
          </p:nvSpPr>
          <p:spPr bwMode="auto">
            <a:xfrm>
              <a:off x="5062" y="1292"/>
              <a:ext cx="228" cy="2325"/>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eaLnBrk="0" hangingPunct="0"/>
              <a:r>
                <a:rPr lang="en-US" sz="1800" b="1" dirty="0">
                  <a:solidFill>
                    <a:srgbClr val="FFFFFF"/>
                  </a:solidFill>
                  <a:latin typeface="Pythagoras" pitchFamily="2" charset="0"/>
                </a:rPr>
                <a:t>A</a:t>
              </a:r>
            </a:p>
            <a:p>
              <a:pPr algn="ctr" eaLnBrk="0" hangingPunct="0"/>
              <a:r>
                <a:rPr lang="en-US" sz="1800" b="1" dirty="0">
                  <a:solidFill>
                    <a:srgbClr val="FFFFFF"/>
                  </a:solidFill>
                  <a:latin typeface="Pythagoras" pitchFamily="2" charset="0"/>
                </a:rPr>
                <a:t>L</a:t>
              </a:r>
            </a:p>
            <a:p>
              <a:pPr algn="ctr" eaLnBrk="0" hangingPunct="0"/>
              <a:r>
                <a:rPr lang="en-US" sz="1800" b="1" dirty="0">
                  <a:solidFill>
                    <a:srgbClr val="FFFFFF"/>
                  </a:solidFill>
                  <a:latin typeface="Pythagoras" pitchFamily="2" charset="0"/>
                </a:rPr>
                <a:t>L</a:t>
              </a:r>
            </a:p>
            <a:p>
              <a:pPr algn="ctr" eaLnBrk="0" hangingPunct="0"/>
              <a:endParaRPr lang="en-US" sz="1800" b="1" dirty="0">
                <a:solidFill>
                  <a:srgbClr val="FFFFFF"/>
                </a:solidFill>
                <a:latin typeface="Pythagoras" pitchFamily="2" charset="0"/>
              </a:endParaRPr>
            </a:p>
            <a:p>
              <a:pPr algn="ctr" eaLnBrk="0" hangingPunct="0"/>
              <a:r>
                <a:rPr lang="en-US" sz="1800" b="1" dirty="0">
                  <a:solidFill>
                    <a:srgbClr val="FFFFFF"/>
                  </a:solidFill>
                  <a:latin typeface="Pythagoras" pitchFamily="2" charset="0"/>
                </a:rPr>
                <a:t>T</a:t>
              </a:r>
            </a:p>
            <a:p>
              <a:pPr algn="ctr" eaLnBrk="0" hangingPunct="0"/>
              <a:r>
                <a:rPr lang="en-US" sz="1800" b="1" dirty="0">
                  <a:solidFill>
                    <a:srgbClr val="FFFFFF"/>
                  </a:solidFill>
                  <a:latin typeface="Pythagoras" pitchFamily="2" charset="0"/>
                </a:rPr>
                <a:t>H</a:t>
              </a:r>
            </a:p>
            <a:p>
              <a:pPr algn="ctr" eaLnBrk="0" hangingPunct="0"/>
              <a:r>
                <a:rPr lang="en-US" sz="1800" b="1" dirty="0">
                  <a:solidFill>
                    <a:srgbClr val="FFFFFF"/>
                  </a:solidFill>
                  <a:latin typeface="Pythagoras" pitchFamily="2" charset="0"/>
                </a:rPr>
                <a:t>E</a:t>
              </a:r>
            </a:p>
            <a:p>
              <a:pPr algn="ctr" eaLnBrk="0" hangingPunct="0"/>
              <a:endParaRPr lang="en-US" sz="1800" b="1" dirty="0">
                <a:solidFill>
                  <a:srgbClr val="FFFFFF"/>
                </a:solidFill>
                <a:latin typeface="Pythagoras" pitchFamily="2" charset="0"/>
              </a:endParaRPr>
            </a:p>
            <a:p>
              <a:pPr algn="ctr" eaLnBrk="0" hangingPunct="0"/>
              <a:r>
                <a:rPr lang="en-US" sz="1800" b="1" dirty="0">
                  <a:solidFill>
                    <a:srgbClr val="FFFFFF"/>
                  </a:solidFill>
                  <a:latin typeface="Pythagoras" pitchFamily="2" charset="0"/>
                </a:rPr>
                <a:t>F</a:t>
              </a:r>
            </a:p>
            <a:p>
              <a:pPr algn="ctr" eaLnBrk="0" hangingPunct="0"/>
              <a:r>
                <a:rPr lang="en-US" sz="1800" b="1" dirty="0">
                  <a:solidFill>
                    <a:srgbClr val="FFFFFF"/>
                  </a:solidFill>
                  <a:latin typeface="Pythagoras" pitchFamily="2" charset="0"/>
                </a:rPr>
                <a:t>A</a:t>
              </a:r>
            </a:p>
            <a:p>
              <a:pPr algn="ctr" eaLnBrk="0" hangingPunct="0"/>
              <a:r>
                <a:rPr lang="en-US" sz="1800" b="1" dirty="0">
                  <a:solidFill>
                    <a:srgbClr val="FFFFFF"/>
                  </a:solidFill>
                  <a:latin typeface="Pythagoras" pitchFamily="2" charset="0"/>
                </a:rPr>
                <a:t>C</a:t>
              </a:r>
            </a:p>
            <a:p>
              <a:pPr algn="ctr" eaLnBrk="0" hangingPunct="0"/>
              <a:r>
                <a:rPr lang="en-US" sz="1800" b="1" dirty="0">
                  <a:solidFill>
                    <a:srgbClr val="FFFFFF"/>
                  </a:solidFill>
                  <a:latin typeface="Pythagoras" pitchFamily="2" charset="0"/>
                </a:rPr>
                <a:t>T</a:t>
              </a:r>
            </a:p>
            <a:p>
              <a:pPr algn="ctr" eaLnBrk="0" hangingPunct="0"/>
              <a:r>
                <a:rPr lang="en-US" sz="1800" b="1" dirty="0">
                  <a:solidFill>
                    <a:srgbClr val="FFFFFF"/>
                  </a:solidFill>
                  <a:latin typeface="Pythagoras" pitchFamily="2" charset="0"/>
                </a:rPr>
                <a:t>S</a:t>
              </a:r>
            </a:p>
          </p:txBody>
        </p:sp>
      </p:grpSp>
      <p:sp>
        <p:nvSpPr>
          <p:cNvPr id="169992" name="Rectangle 8"/>
          <p:cNvSpPr>
            <a:spLocks noChangeArrowheads="1"/>
          </p:cNvSpPr>
          <p:nvPr/>
        </p:nvSpPr>
        <p:spPr bwMode="auto">
          <a:xfrm>
            <a:off x="1" y="5937235"/>
            <a:ext cx="5257800" cy="582211"/>
          </a:xfrm>
          <a:prstGeom prst="rect">
            <a:avLst/>
          </a:prstGeom>
          <a:noFill/>
          <a:ln w="12700">
            <a:noFill/>
            <a:miter lim="800000"/>
            <a:headEnd/>
            <a:tailEnd/>
          </a:ln>
          <a:effectLst/>
        </p:spPr>
        <p:txBody>
          <a:bodyPr wrap="square" lIns="90488" tIns="44450" rIns="90488" bIns="4445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Cor</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 5:7;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Tim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1:13</a:t>
            </a:r>
          </a:p>
        </p:txBody>
      </p:sp>
      <p:graphicFrame>
        <p:nvGraphicFramePr>
          <p:cNvPr id="169996" name="Object 12">
            <a:hlinkClick r:id="" action="ppaction://ole?verb=0"/>
          </p:cNvPr>
          <p:cNvGraphicFramePr>
            <a:graphicFrameLocks/>
          </p:cNvGraphicFramePr>
          <p:nvPr/>
        </p:nvGraphicFramePr>
        <p:xfrm>
          <a:off x="0" y="2287588"/>
          <a:ext cx="3733800" cy="3122612"/>
        </p:xfrm>
        <a:graphic>
          <a:graphicData uri="http://schemas.openxmlformats.org/presentationml/2006/ole">
            <p:oleObj spid="_x0000_s358402" name="Clip" r:id="rId4" imgW="8319960" imgH="5451120" progId="">
              <p:embed/>
            </p:oleObj>
          </a:graphicData>
        </a:graphic>
      </p:graphicFrame>
      <p:sp>
        <p:nvSpPr>
          <p:cNvPr id="169997" name="Rectangle 13"/>
          <p:cNvSpPr>
            <a:spLocks noChangeArrowheads="1"/>
          </p:cNvSpPr>
          <p:nvPr/>
        </p:nvSpPr>
        <p:spPr bwMode="auto">
          <a:xfrm>
            <a:off x="457200" y="2590800"/>
            <a:ext cx="2895600" cy="1659429"/>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Statements</a:t>
            </a:r>
          </a:p>
          <a:p>
            <a:pPr algn="ctr" eaLnBrk="0" hangingPunct="0"/>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Examples</a:t>
            </a:r>
          </a:p>
          <a:p>
            <a:pPr algn="ctr" eaLnBrk="0" hangingPunct="0"/>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Implications</a:t>
            </a:r>
            <a:endPar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endParaRPr>
          </a:p>
        </p:txBody>
      </p:sp>
      <p:sp>
        <p:nvSpPr>
          <p:cNvPr id="16"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0" name="Rectangle 4"/>
          <p:cNvSpPr>
            <a:spLocks noChangeArrowheads="1"/>
          </p:cNvSpPr>
          <p:nvPr/>
        </p:nvSpPr>
        <p:spPr bwMode="auto">
          <a:xfrm>
            <a:off x="6099175" y="1744663"/>
            <a:ext cx="2325688" cy="1074653"/>
          </a:xfrm>
          <a:prstGeom prst="rect">
            <a:avLst/>
          </a:prstGeom>
          <a:noFill/>
          <a:ln w="12700">
            <a:noFill/>
            <a:miter lim="800000"/>
            <a:headEnd/>
            <a:tailEnd/>
          </a:ln>
          <a:effectLst/>
        </p:spPr>
        <p:txBody>
          <a:bodyPr lIns="90488" tIns="44450" rIns="90488" bIns="44450">
            <a:spAutoFit/>
          </a:bodyPr>
          <a:lstStyle/>
          <a:p>
            <a:pPr algn="ctr" eaLnBrk="0" hangingPunct="0"/>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ncised901 BT" pitchFamily="34" charset="0"/>
              </a:rPr>
              <a:t>General </a:t>
            </a:r>
          </a:p>
          <a:p>
            <a:pPr algn="ctr" eaLnBrk="0" hangingPunct="0"/>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ncised901 BT" pitchFamily="34" charset="0"/>
              </a:rPr>
              <a:t>Authority</a:t>
            </a:r>
          </a:p>
        </p:txBody>
      </p:sp>
      <p:sp>
        <p:nvSpPr>
          <p:cNvPr id="21" name="Rectangle 5"/>
          <p:cNvSpPr>
            <a:spLocks noChangeArrowheads="1"/>
          </p:cNvSpPr>
          <p:nvPr/>
        </p:nvSpPr>
        <p:spPr bwMode="auto">
          <a:xfrm>
            <a:off x="6005513" y="4098925"/>
            <a:ext cx="2325687" cy="1074653"/>
          </a:xfrm>
          <a:prstGeom prst="rect">
            <a:avLst/>
          </a:prstGeom>
          <a:noFill/>
          <a:ln w="12700">
            <a:noFill/>
            <a:miter lim="800000"/>
            <a:headEnd/>
            <a:tailEnd/>
          </a:ln>
          <a:effectLst/>
        </p:spPr>
        <p:txBody>
          <a:bodyPr lIns="90488" tIns="44450" rIns="90488" bIns="44450">
            <a:spAutoFit/>
          </a:bodyPr>
          <a:lstStyle/>
          <a:p>
            <a:pPr algn="ctr" eaLnBrk="0" hangingPunct="0"/>
            <a:r>
              <a:rPr lang="en-US" sz="32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ncised901 BT" pitchFamily="34" charset="0"/>
              </a:rPr>
              <a:t>Specific </a:t>
            </a:r>
          </a:p>
          <a:p>
            <a:pPr algn="ctr" eaLnBrk="0" hangingPunct="0"/>
            <a:r>
              <a:rPr lang="en-US" sz="32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ncised901 BT" pitchFamily="34" charset="0"/>
              </a:rPr>
              <a:t>Authority</a:t>
            </a:r>
          </a:p>
        </p:txBody>
      </p:sp>
      <p:sp>
        <p:nvSpPr>
          <p:cNvPr id="22" name="Rectangle 6"/>
          <p:cNvSpPr>
            <a:spLocks noChangeArrowheads="1"/>
          </p:cNvSpPr>
          <p:nvPr/>
        </p:nvSpPr>
        <p:spPr bwMode="auto">
          <a:xfrm>
            <a:off x="5845175" y="2743200"/>
            <a:ext cx="2841625" cy="951543"/>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800" b="1" spc="50" dirty="0">
                <a:ln w="12700" cmpd="sng">
                  <a:noFill/>
                  <a:prstDash val="solid"/>
                </a:ln>
                <a:effectLst>
                  <a:glow rad="53100">
                    <a:schemeClr val="accent6">
                      <a:satMod val="180000"/>
                      <a:alpha val="30000"/>
                    </a:schemeClr>
                  </a:glow>
                </a:effectLst>
                <a:latin typeface="Times New Roman" pitchFamily="18" charset="0"/>
              </a:rPr>
              <a:t>(Allows for expediencies) </a:t>
            </a:r>
          </a:p>
        </p:txBody>
      </p:sp>
      <p:sp>
        <p:nvSpPr>
          <p:cNvPr id="23" name="Rectangle 7"/>
          <p:cNvSpPr>
            <a:spLocks noChangeArrowheads="1"/>
          </p:cNvSpPr>
          <p:nvPr/>
        </p:nvSpPr>
        <p:spPr bwMode="auto">
          <a:xfrm>
            <a:off x="5562600" y="5181600"/>
            <a:ext cx="3470275" cy="951543"/>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800" b="1" spc="50" dirty="0">
                <a:ln w="12700" cmpd="sng">
                  <a:noFill/>
                  <a:prstDash val="solid"/>
                </a:ln>
                <a:effectLst>
                  <a:glow rad="53100">
                    <a:schemeClr val="accent6">
                      <a:satMod val="180000"/>
                      <a:alpha val="30000"/>
                    </a:schemeClr>
                  </a:glow>
                </a:effectLst>
                <a:latin typeface="Times New Roman" pitchFamily="18" charset="0"/>
              </a:rPr>
              <a:t>(Includes only what is authorized)</a:t>
            </a:r>
          </a:p>
        </p:txBody>
      </p:sp>
      <p:sp>
        <p:nvSpPr>
          <p:cNvPr id="18" name="Date Placeholder 17"/>
          <p:cNvSpPr>
            <a:spLocks noGrp="1"/>
          </p:cNvSpPr>
          <p:nvPr>
            <p:ph type="dt" sz="half" idx="10"/>
          </p:nvPr>
        </p:nvSpPr>
        <p:spPr/>
        <p:txBody>
          <a:bodyPr/>
          <a:lstStyle/>
          <a:p>
            <a:r>
              <a:rPr lang="en-US" smtClean="0"/>
              <a:t>West 65th St church of Christ / September 9, 2007</a:t>
            </a:r>
            <a:endParaRPr lang="en-US" dirty="0"/>
          </a:p>
        </p:txBody>
      </p:sp>
      <p:sp>
        <p:nvSpPr>
          <p:cNvPr id="26" name="Footer Placeholder 25"/>
          <p:cNvSpPr>
            <a:spLocks noGrp="1"/>
          </p:cNvSpPr>
          <p:nvPr>
            <p:ph type="ftr" sz="quarter" idx="11"/>
          </p:nvPr>
        </p:nvSpPr>
        <p:spPr/>
        <p:txBody>
          <a:bodyPr/>
          <a:lstStyle/>
          <a:p>
            <a:pPr algn="l"/>
            <a:r>
              <a:rPr lang="en-US" smtClean="0"/>
              <a:t>Don McClain</a:t>
            </a:r>
            <a:endParaRPr lang="en-US" dirty="0"/>
          </a:p>
        </p:txBody>
      </p:sp>
      <p:sp>
        <p:nvSpPr>
          <p:cNvPr id="19" name="Slide Number Placeholder 18"/>
          <p:cNvSpPr>
            <a:spLocks noGrp="1"/>
          </p:cNvSpPr>
          <p:nvPr>
            <p:ph type="sldNum" sz="quarter" idx="12"/>
          </p:nvPr>
        </p:nvSpPr>
        <p:spPr/>
        <p:txBody>
          <a:bodyPr/>
          <a:lstStyle/>
          <a:p>
            <a:fld id="{37B82D52-1009-4208-8FEC-129DBF69EFEB}" type="slidenum">
              <a:rPr lang="en-US" smtClean="0"/>
              <a:pPr/>
              <a:t>11</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50833 3.33333E-6 L -3.33333E-6 3.33333E-6 " pathEditMode="relative" rAng="0" ptsTypes="AA">
                                      <p:cBhvr>
                                        <p:cTn id="6" dur="2000" fill="hold"/>
                                        <p:tgtEl>
                                          <p:spTgt spid="2"/>
                                        </p:tgtEl>
                                        <p:attrNameLst>
                                          <p:attrName>ppt_x</p:attrName>
                                          <p:attrName>ppt_y</p:attrName>
                                        </p:attrNameLst>
                                      </p:cBhvr>
                                      <p:rCtr x="254" y="0"/>
                                    </p:animMotion>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39" presetClass="entr" presetSubtype="0" accel="10000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39" presetClass="entr" presetSubtype="0" accel="10000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352800" y="2209800"/>
            <a:ext cx="4572000" cy="3124200"/>
          </a:xfrm>
          <a:prstGeom prst="rect">
            <a:avLst/>
          </a:prstGeom>
          <a:effectLst>
            <a:glow rad="228600">
              <a:schemeClr val="accent2">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99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99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grpSp>
        <p:nvGrpSpPr>
          <p:cNvPr id="2" name="Group 5"/>
          <p:cNvGrpSpPr>
            <a:grpSpLocks/>
          </p:cNvGrpSpPr>
          <p:nvPr/>
        </p:nvGrpSpPr>
        <p:grpSpPr bwMode="auto">
          <a:xfrm>
            <a:off x="7696200" y="1371600"/>
            <a:ext cx="1371600" cy="5000625"/>
            <a:chOff x="4848" y="873"/>
            <a:chExt cx="864" cy="3150"/>
          </a:xfrm>
          <a:effectLst>
            <a:reflection blurRad="6350" stA="52000" endA="300" endPos="35000" dir="5400000" sy="-100000" algn="bl" rotWithShape="0"/>
          </a:effectLst>
        </p:grpSpPr>
        <p:sp>
          <p:nvSpPr>
            <p:cNvPr id="169990" name="AutoShape 6"/>
            <p:cNvSpPr>
              <a:spLocks noChangeArrowheads="1"/>
            </p:cNvSpPr>
            <p:nvPr/>
          </p:nvSpPr>
          <p:spPr bwMode="auto">
            <a:xfrm>
              <a:off x="4848" y="873"/>
              <a:ext cx="864" cy="3150"/>
            </a:xfrm>
            <a:prstGeom prst="rightArrow">
              <a:avLst>
                <a:gd name="adj1" fmla="val 75000"/>
                <a:gd name="adj2" fmla="val 501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169991" name="Rectangle 7"/>
            <p:cNvSpPr>
              <a:spLocks noChangeArrowheads="1"/>
            </p:cNvSpPr>
            <p:nvPr/>
          </p:nvSpPr>
          <p:spPr bwMode="auto">
            <a:xfrm>
              <a:off x="5062" y="1292"/>
              <a:ext cx="228" cy="2325"/>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eaLnBrk="0" hangingPunct="0"/>
              <a:r>
                <a:rPr lang="en-US" sz="1800" b="1" dirty="0">
                  <a:solidFill>
                    <a:srgbClr val="FFFFFF"/>
                  </a:solidFill>
                  <a:latin typeface="Pythagoras" pitchFamily="2" charset="0"/>
                </a:rPr>
                <a:t>A</a:t>
              </a:r>
            </a:p>
            <a:p>
              <a:pPr algn="ctr" eaLnBrk="0" hangingPunct="0"/>
              <a:r>
                <a:rPr lang="en-US" sz="1800" b="1" dirty="0">
                  <a:solidFill>
                    <a:srgbClr val="FFFFFF"/>
                  </a:solidFill>
                  <a:latin typeface="Pythagoras" pitchFamily="2" charset="0"/>
                </a:rPr>
                <a:t>L</a:t>
              </a:r>
            </a:p>
            <a:p>
              <a:pPr algn="ctr" eaLnBrk="0" hangingPunct="0"/>
              <a:r>
                <a:rPr lang="en-US" sz="1800" b="1" dirty="0">
                  <a:solidFill>
                    <a:srgbClr val="FFFFFF"/>
                  </a:solidFill>
                  <a:latin typeface="Pythagoras" pitchFamily="2" charset="0"/>
                </a:rPr>
                <a:t>L</a:t>
              </a:r>
            </a:p>
            <a:p>
              <a:pPr algn="ctr" eaLnBrk="0" hangingPunct="0"/>
              <a:endParaRPr lang="en-US" sz="1800" b="1" dirty="0">
                <a:solidFill>
                  <a:srgbClr val="FFFFFF"/>
                </a:solidFill>
                <a:latin typeface="Pythagoras" pitchFamily="2" charset="0"/>
              </a:endParaRPr>
            </a:p>
            <a:p>
              <a:pPr algn="ctr" eaLnBrk="0" hangingPunct="0"/>
              <a:r>
                <a:rPr lang="en-US" sz="1800" b="1" dirty="0">
                  <a:solidFill>
                    <a:srgbClr val="FFFFFF"/>
                  </a:solidFill>
                  <a:latin typeface="Pythagoras" pitchFamily="2" charset="0"/>
                </a:rPr>
                <a:t>T</a:t>
              </a:r>
            </a:p>
            <a:p>
              <a:pPr algn="ctr" eaLnBrk="0" hangingPunct="0"/>
              <a:r>
                <a:rPr lang="en-US" sz="1800" b="1" dirty="0">
                  <a:solidFill>
                    <a:srgbClr val="FFFFFF"/>
                  </a:solidFill>
                  <a:latin typeface="Pythagoras" pitchFamily="2" charset="0"/>
                </a:rPr>
                <a:t>H</a:t>
              </a:r>
            </a:p>
            <a:p>
              <a:pPr algn="ctr" eaLnBrk="0" hangingPunct="0"/>
              <a:r>
                <a:rPr lang="en-US" sz="1800" b="1" dirty="0">
                  <a:solidFill>
                    <a:srgbClr val="FFFFFF"/>
                  </a:solidFill>
                  <a:latin typeface="Pythagoras" pitchFamily="2" charset="0"/>
                </a:rPr>
                <a:t>E</a:t>
              </a:r>
            </a:p>
            <a:p>
              <a:pPr algn="ctr" eaLnBrk="0" hangingPunct="0"/>
              <a:endParaRPr lang="en-US" sz="1800" b="1" dirty="0">
                <a:solidFill>
                  <a:srgbClr val="FFFFFF"/>
                </a:solidFill>
                <a:latin typeface="Pythagoras" pitchFamily="2" charset="0"/>
              </a:endParaRPr>
            </a:p>
            <a:p>
              <a:pPr algn="ctr" eaLnBrk="0" hangingPunct="0"/>
              <a:r>
                <a:rPr lang="en-US" sz="1800" b="1" dirty="0">
                  <a:solidFill>
                    <a:srgbClr val="FFFFFF"/>
                  </a:solidFill>
                  <a:latin typeface="Pythagoras" pitchFamily="2" charset="0"/>
                </a:rPr>
                <a:t>F</a:t>
              </a:r>
            </a:p>
            <a:p>
              <a:pPr algn="ctr" eaLnBrk="0" hangingPunct="0"/>
              <a:r>
                <a:rPr lang="en-US" sz="1800" b="1" dirty="0">
                  <a:solidFill>
                    <a:srgbClr val="FFFFFF"/>
                  </a:solidFill>
                  <a:latin typeface="Pythagoras" pitchFamily="2" charset="0"/>
                </a:rPr>
                <a:t>A</a:t>
              </a:r>
            </a:p>
            <a:p>
              <a:pPr algn="ctr" eaLnBrk="0" hangingPunct="0"/>
              <a:r>
                <a:rPr lang="en-US" sz="1800" b="1" dirty="0">
                  <a:solidFill>
                    <a:srgbClr val="FFFFFF"/>
                  </a:solidFill>
                  <a:latin typeface="Pythagoras" pitchFamily="2" charset="0"/>
                </a:rPr>
                <a:t>C</a:t>
              </a:r>
            </a:p>
            <a:p>
              <a:pPr algn="ctr" eaLnBrk="0" hangingPunct="0"/>
              <a:r>
                <a:rPr lang="en-US" sz="1800" b="1" dirty="0">
                  <a:solidFill>
                    <a:srgbClr val="FFFFFF"/>
                  </a:solidFill>
                  <a:latin typeface="Pythagoras" pitchFamily="2" charset="0"/>
                </a:rPr>
                <a:t>T</a:t>
              </a:r>
            </a:p>
            <a:p>
              <a:pPr algn="ctr" eaLnBrk="0" hangingPunct="0"/>
              <a:r>
                <a:rPr lang="en-US" sz="1800" b="1" dirty="0">
                  <a:solidFill>
                    <a:srgbClr val="FFFFFF"/>
                  </a:solidFill>
                  <a:latin typeface="Pythagoras" pitchFamily="2" charset="0"/>
                </a:rPr>
                <a:t>S</a:t>
              </a:r>
            </a:p>
          </p:txBody>
        </p:sp>
      </p:grpSp>
      <p:sp>
        <p:nvSpPr>
          <p:cNvPr id="169992" name="Rectangle 8"/>
          <p:cNvSpPr>
            <a:spLocks noChangeArrowheads="1"/>
          </p:cNvSpPr>
          <p:nvPr/>
        </p:nvSpPr>
        <p:spPr bwMode="auto">
          <a:xfrm>
            <a:off x="1" y="5937235"/>
            <a:ext cx="5257800" cy="582211"/>
          </a:xfrm>
          <a:prstGeom prst="rect">
            <a:avLst/>
          </a:prstGeom>
          <a:noFill/>
          <a:ln w="12700">
            <a:noFill/>
            <a:miter lim="800000"/>
            <a:headEnd/>
            <a:tailEnd/>
          </a:ln>
          <a:effectLst/>
        </p:spPr>
        <p:txBody>
          <a:bodyPr wrap="square" lIns="90488" tIns="44450" rIns="90488" bIns="4445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Cor</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 5:7;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Tim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1:13</a:t>
            </a:r>
          </a:p>
        </p:txBody>
      </p:sp>
      <p:sp>
        <p:nvSpPr>
          <p:cNvPr id="169993" name="Rectangle 9"/>
          <p:cNvSpPr>
            <a:spLocks noChangeArrowheads="1"/>
          </p:cNvSpPr>
          <p:nvPr/>
        </p:nvSpPr>
        <p:spPr bwMode="auto">
          <a:xfrm>
            <a:off x="3581400" y="2209800"/>
            <a:ext cx="4038600" cy="828432"/>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400" b="1" dirty="0" smtClean="0">
                <a:solidFill>
                  <a:schemeClr val="accent6">
                    <a:lumMod val="75000"/>
                  </a:schemeClr>
                </a:solidFill>
                <a:latin typeface="Cambria" pitchFamily="18" charset="0"/>
              </a:rPr>
              <a:t>“Make yourself an ark of gopher wood...” (Gen 6:14)</a:t>
            </a:r>
            <a:endParaRPr lang="en-US" sz="2400" b="1" dirty="0">
              <a:solidFill>
                <a:schemeClr val="accent6">
                  <a:lumMod val="75000"/>
                </a:schemeClr>
              </a:solidFill>
              <a:latin typeface="Cambria" pitchFamily="18" charset="0"/>
            </a:endParaRPr>
          </a:p>
        </p:txBody>
      </p:sp>
      <p:sp>
        <p:nvSpPr>
          <p:cNvPr id="169994" name="Rectangle 10"/>
          <p:cNvSpPr>
            <a:spLocks noChangeArrowheads="1"/>
          </p:cNvSpPr>
          <p:nvPr/>
        </p:nvSpPr>
        <p:spPr bwMode="auto">
          <a:xfrm>
            <a:off x="3581400" y="3133968"/>
            <a:ext cx="4102100" cy="828432"/>
          </a:xfrm>
          <a:prstGeom prst="rect">
            <a:avLst/>
          </a:prstGeom>
          <a:noFill/>
          <a:ln w="12700">
            <a:noFill/>
            <a:miter lim="800000"/>
            <a:headEnd/>
            <a:tailEnd/>
          </a:ln>
          <a:effectLst/>
        </p:spPr>
        <p:txBody>
          <a:bodyPr wrap="square" lIns="90488" tIns="44450" rIns="90488" bIns="44450">
            <a:spAutoFit/>
          </a:bodyPr>
          <a:lstStyle/>
          <a:p>
            <a:pPr algn="ctr" defTabSz="114300" eaLnBrk="0" hangingPunct="0"/>
            <a:r>
              <a:rPr lang="en-US" sz="2400" b="1" dirty="0" smtClean="0">
                <a:solidFill>
                  <a:schemeClr val="accent6">
                    <a:lumMod val="75000"/>
                  </a:schemeClr>
                </a:solidFill>
                <a:latin typeface="Cambria" pitchFamily="18" charset="0"/>
              </a:rPr>
              <a:t>“450’ long, 75’ wide, 45’ tall ...” (Gen. 6:15)</a:t>
            </a:r>
            <a:endParaRPr lang="en-US" sz="2400" b="1" dirty="0">
              <a:solidFill>
                <a:schemeClr val="accent6">
                  <a:lumMod val="75000"/>
                </a:schemeClr>
              </a:solidFill>
              <a:latin typeface="Cambria" pitchFamily="18" charset="0"/>
            </a:endParaRPr>
          </a:p>
        </p:txBody>
      </p:sp>
      <p:sp>
        <p:nvSpPr>
          <p:cNvPr id="169995" name="Rectangle 11"/>
          <p:cNvSpPr>
            <a:spLocks noChangeArrowheads="1"/>
          </p:cNvSpPr>
          <p:nvPr/>
        </p:nvSpPr>
        <p:spPr bwMode="auto">
          <a:xfrm>
            <a:off x="3581400" y="4060036"/>
            <a:ext cx="3949700" cy="1197764"/>
          </a:xfrm>
          <a:prstGeom prst="rect">
            <a:avLst/>
          </a:prstGeom>
          <a:noFill/>
          <a:ln w="12700">
            <a:noFill/>
            <a:miter lim="800000"/>
            <a:headEnd/>
            <a:tailEnd/>
          </a:ln>
          <a:effectLst/>
        </p:spPr>
        <p:txBody>
          <a:bodyPr lIns="90488" tIns="44450" rIns="90488" bIns="44450">
            <a:spAutoFit/>
          </a:bodyPr>
          <a:lstStyle/>
          <a:p>
            <a:pPr algn="ctr" eaLnBrk="0" hangingPunct="0"/>
            <a:r>
              <a:rPr lang="en-US" sz="2400" b="1" dirty="0" smtClean="0">
                <a:solidFill>
                  <a:schemeClr val="accent6">
                    <a:lumMod val="75000"/>
                  </a:schemeClr>
                </a:solidFill>
                <a:latin typeface="Cambria" pitchFamily="18" charset="0"/>
              </a:rPr>
              <a:t>“. . . a window . . . And set a door . . . With lower, 2</a:t>
            </a:r>
            <a:r>
              <a:rPr lang="en-US" sz="2400" b="1" baseline="30000" dirty="0" smtClean="0">
                <a:solidFill>
                  <a:schemeClr val="accent6">
                    <a:lumMod val="75000"/>
                  </a:schemeClr>
                </a:solidFill>
                <a:latin typeface="Cambria" pitchFamily="18" charset="0"/>
              </a:rPr>
              <a:t>nd</a:t>
            </a:r>
            <a:r>
              <a:rPr lang="en-US" sz="2400" b="1" dirty="0" smtClean="0">
                <a:solidFill>
                  <a:schemeClr val="accent6">
                    <a:lumMod val="75000"/>
                  </a:schemeClr>
                </a:solidFill>
                <a:latin typeface="Cambria" pitchFamily="18" charset="0"/>
              </a:rPr>
              <a:t> and 3</a:t>
            </a:r>
            <a:r>
              <a:rPr lang="en-US" sz="2400" b="1" baseline="30000" dirty="0" smtClean="0">
                <a:solidFill>
                  <a:schemeClr val="accent6">
                    <a:lumMod val="75000"/>
                  </a:schemeClr>
                </a:solidFill>
                <a:latin typeface="Cambria" pitchFamily="18" charset="0"/>
              </a:rPr>
              <a:t>rd</a:t>
            </a:r>
            <a:r>
              <a:rPr lang="en-US" sz="2400" b="1" dirty="0" smtClean="0">
                <a:solidFill>
                  <a:schemeClr val="accent6">
                    <a:lumMod val="75000"/>
                  </a:schemeClr>
                </a:solidFill>
                <a:latin typeface="Cambria" pitchFamily="18" charset="0"/>
              </a:rPr>
              <a:t> decks” (Gen. 6:16)</a:t>
            </a:r>
            <a:endParaRPr lang="en-US" sz="2400" b="1" dirty="0">
              <a:solidFill>
                <a:schemeClr val="accent6">
                  <a:lumMod val="75000"/>
                </a:schemeClr>
              </a:solidFill>
              <a:latin typeface="Cambria" pitchFamily="18" charset="0"/>
            </a:endParaRPr>
          </a:p>
        </p:txBody>
      </p:sp>
      <p:graphicFrame>
        <p:nvGraphicFramePr>
          <p:cNvPr id="169996" name="Object 12">
            <a:hlinkClick r:id="" action="ppaction://ole?verb=0"/>
          </p:cNvPr>
          <p:cNvGraphicFramePr>
            <a:graphicFrameLocks/>
          </p:cNvGraphicFramePr>
          <p:nvPr/>
        </p:nvGraphicFramePr>
        <p:xfrm>
          <a:off x="0" y="2287588"/>
          <a:ext cx="3733800" cy="3122612"/>
        </p:xfrm>
        <a:graphic>
          <a:graphicData uri="http://schemas.openxmlformats.org/presentationml/2006/ole">
            <p:oleObj spid="_x0000_s360450" name="Clip" r:id="rId4" imgW="8319960" imgH="5451120" progId="">
              <p:embed/>
            </p:oleObj>
          </a:graphicData>
        </a:graphic>
      </p:graphicFrame>
      <p:sp>
        <p:nvSpPr>
          <p:cNvPr id="169997" name="Rectangle 13"/>
          <p:cNvSpPr>
            <a:spLocks noChangeArrowheads="1"/>
          </p:cNvSpPr>
          <p:nvPr/>
        </p:nvSpPr>
        <p:spPr bwMode="auto">
          <a:xfrm>
            <a:off x="457200" y="2590800"/>
            <a:ext cx="2895600" cy="1659429"/>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Statements</a:t>
            </a:r>
          </a:p>
          <a:p>
            <a:pPr algn="ctr" eaLnBrk="0" hangingPunct="0"/>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Examples</a:t>
            </a:r>
          </a:p>
          <a:p>
            <a:pPr algn="ctr" eaLnBrk="0" hangingPunct="0"/>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Implications</a:t>
            </a:r>
            <a:endPar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endParaRPr>
          </a:p>
        </p:txBody>
      </p:sp>
      <p:sp>
        <p:nvSpPr>
          <p:cNvPr id="16"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8" name="Rectangle 17"/>
          <p:cNvSpPr/>
          <p:nvPr/>
        </p:nvSpPr>
        <p:spPr>
          <a:xfrm>
            <a:off x="152400" y="1524000"/>
            <a:ext cx="3570208" cy="707886"/>
          </a:xfrm>
          <a:prstGeom prst="rect">
            <a:avLst/>
          </a:prstGeom>
        </p:spPr>
        <p:txBody>
          <a:bodyPr wrap="none">
            <a:spAutoFit/>
          </a:bodyPr>
          <a:lstStyle/>
          <a:p>
            <a:pPr algn="ctr" eaLnBrk="0" hangingPunct="0"/>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rPr>
              <a:t>For Noah’s Ark</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endParaRPr>
          </a:p>
        </p:txBody>
      </p:sp>
      <p:sp>
        <p:nvSpPr>
          <p:cNvPr id="20" name="Date Placeholder 19"/>
          <p:cNvSpPr>
            <a:spLocks noGrp="1"/>
          </p:cNvSpPr>
          <p:nvPr>
            <p:ph type="dt" sz="half" idx="10"/>
          </p:nvPr>
        </p:nvSpPr>
        <p:spPr/>
        <p:txBody>
          <a:bodyPr/>
          <a:lstStyle/>
          <a:p>
            <a:r>
              <a:rPr lang="en-US" smtClean="0"/>
              <a:t>West 65th St church of Christ / September 9, 2007</a:t>
            </a:r>
            <a:endParaRPr lang="en-US" dirty="0"/>
          </a:p>
        </p:txBody>
      </p:sp>
      <p:sp>
        <p:nvSpPr>
          <p:cNvPr id="22" name="Footer Placeholder 21"/>
          <p:cNvSpPr>
            <a:spLocks noGrp="1"/>
          </p:cNvSpPr>
          <p:nvPr>
            <p:ph type="ftr" sz="quarter" idx="11"/>
          </p:nvPr>
        </p:nvSpPr>
        <p:spPr/>
        <p:txBody>
          <a:bodyPr/>
          <a:lstStyle/>
          <a:p>
            <a:pPr algn="l"/>
            <a:r>
              <a:rPr lang="en-US" smtClean="0"/>
              <a:t>Don McClain</a:t>
            </a:r>
            <a:endParaRPr lang="en-US" dirty="0"/>
          </a:p>
        </p:txBody>
      </p:sp>
      <p:sp>
        <p:nvSpPr>
          <p:cNvPr id="21" name="Slide Number Placeholder 20"/>
          <p:cNvSpPr>
            <a:spLocks noGrp="1"/>
          </p:cNvSpPr>
          <p:nvPr>
            <p:ph type="sldNum" sz="quarter" idx="12"/>
          </p:nvPr>
        </p:nvSpPr>
        <p:spPr/>
        <p:txBody>
          <a:bodyPr/>
          <a:lstStyle/>
          <a:p>
            <a:fld id="{37B82D52-1009-4208-8FEC-129DBF69EFEB}" type="slidenum">
              <a:rPr lang="en-US" smtClean="0"/>
              <a:pPr/>
              <a:t>12</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50833 3.33333E-6 L -3.33333E-6 3.33333E-6 " pathEditMode="relative" rAng="0" ptsTypes="AA">
                                      <p:cBhvr>
                                        <p:cTn id="6" dur="2000" fill="hold"/>
                                        <p:tgtEl>
                                          <p:spTgt spid="2"/>
                                        </p:tgtEl>
                                        <p:attrNameLst>
                                          <p:attrName>ppt_x</p:attrName>
                                          <p:attrName>ppt_y</p:attrName>
                                        </p:attrNameLst>
                                      </p:cBhvr>
                                      <p:rCtr x="254" y="0"/>
                                    </p:animMotion>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169993"/>
                                        </p:tgtEl>
                                        <p:attrNameLst>
                                          <p:attrName>style.visibility</p:attrName>
                                        </p:attrNameLst>
                                      </p:cBhvr>
                                      <p:to>
                                        <p:strVal val="visible"/>
                                      </p:to>
                                    </p:set>
                                    <p:animEffect transition="in" filter="dissolve">
                                      <p:cBhvr>
                                        <p:cTn id="12" dur="500"/>
                                        <p:tgtEl>
                                          <p:spTgt spid="16999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9994"/>
                                        </p:tgtEl>
                                        <p:attrNameLst>
                                          <p:attrName>style.visibility</p:attrName>
                                        </p:attrNameLst>
                                      </p:cBhvr>
                                      <p:to>
                                        <p:strVal val="visible"/>
                                      </p:to>
                                    </p:set>
                                    <p:animEffect transition="in" filter="dissolve">
                                      <p:cBhvr>
                                        <p:cTn id="15" dur="500"/>
                                        <p:tgtEl>
                                          <p:spTgt spid="16999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9995"/>
                                        </p:tgtEl>
                                        <p:attrNameLst>
                                          <p:attrName>style.visibility</p:attrName>
                                        </p:attrNameLst>
                                      </p:cBhvr>
                                      <p:to>
                                        <p:strVal val="visible"/>
                                      </p:to>
                                    </p:set>
                                    <p:animEffect transition="in" filter="dissolve">
                                      <p:cBhvr>
                                        <p:cTn id="18" dur="500"/>
                                        <p:tgtEl>
                                          <p:spTgt spid="16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3" grpId="0"/>
      <p:bldP spid="169994" grpId="0"/>
      <p:bldP spid="1699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srcRect/>
          <a:stretch>
            <a:fillRect/>
          </a:stretch>
        </p:blipFill>
        <p:spPr bwMode="auto">
          <a:xfrm flipH="1">
            <a:off x="4114800" y="152400"/>
            <a:ext cx="5029200" cy="6705600"/>
          </a:xfrm>
          <a:prstGeom prst="rect">
            <a:avLst/>
          </a:prstGeom>
          <a:noFill/>
          <a:ln w="9525">
            <a:noFill/>
            <a:miter lim="800000"/>
            <a:headEnd/>
            <a:tailEnd/>
          </a:ln>
          <a:effectLst/>
        </p:spPr>
      </p:pic>
      <p:sp>
        <p:nvSpPr>
          <p:cNvPr id="31" name="Round Diagonal Corner Rectangle 30"/>
          <p:cNvSpPr/>
          <p:nvPr/>
        </p:nvSpPr>
        <p:spPr>
          <a:xfrm>
            <a:off x="3429000" y="3962400"/>
            <a:ext cx="5410200" cy="16764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ound Diagonal Corner Rectangle 29"/>
          <p:cNvSpPr/>
          <p:nvPr/>
        </p:nvSpPr>
        <p:spPr>
          <a:xfrm>
            <a:off x="3429000" y="2133600"/>
            <a:ext cx="5410200" cy="16764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ight Arrow 27"/>
          <p:cNvSpPr/>
          <p:nvPr/>
        </p:nvSpPr>
        <p:spPr>
          <a:xfrm>
            <a:off x="0" y="2133600"/>
            <a:ext cx="3352800" cy="1676400"/>
          </a:xfrm>
          <a:prstGeom prst="rightArrow">
            <a:avLst>
              <a:gd name="adj1" fmla="val 81091"/>
              <a:gd name="adj2" fmla="val 31727"/>
            </a:avLst>
          </a:prstGeom>
          <a:effectLst>
            <a:glow rad="1397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0" y="3886200"/>
            <a:ext cx="3352800" cy="1676400"/>
          </a:xfrm>
          <a:prstGeom prst="rightArrow">
            <a:avLst>
              <a:gd name="adj1" fmla="val 81091"/>
              <a:gd name="adj2" fmla="val 31727"/>
            </a:avLst>
          </a:prstGeom>
          <a:effectLst>
            <a:glow rad="1397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99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9992" name="Rectangle 8"/>
          <p:cNvSpPr>
            <a:spLocks noChangeArrowheads="1"/>
          </p:cNvSpPr>
          <p:nvPr/>
        </p:nvSpPr>
        <p:spPr bwMode="auto">
          <a:xfrm>
            <a:off x="1" y="5937235"/>
            <a:ext cx="5257800" cy="582211"/>
          </a:xfrm>
          <a:prstGeom prst="rect">
            <a:avLst/>
          </a:prstGeom>
          <a:noFill/>
          <a:ln w="12700">
            <a:noFill/>
            <a:miter lim="800000"/>
            <a:headEnd/>
            <a:tailEnd/>
          </a:ln>
          <a:effectLst/>
        </p:spPr>
        <p:txBody>
          <a:bodyPr wrap="square" lIns="90488" tIns="44450" rIns="90488" bIns="4445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Cor</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 5:7;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Tim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1:13</a:t>
            </a:r>
          </a:p>
        </p:txBody>
      </p:sp>
      <p:sp>
        <p:nvSpPr>
          <p:cNvPr id="16"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4" name="Rectangle 8"/>
          <p:cNvSpPr>
            <a:spLocks noChangeArrowheads="1"/>
          </p:cNvSpPr>
          <p:nvPr/>
        </p:nvSpPr>
        <p:spPr bwMode="auto">
          <a:xfrm>
            <a:off x="0" y="2362200"/>
            <a:ext cx="2819400" cy="1219200"/>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 General Authority</a:t>
            </a:r>
          </a:p>
        </p:txBody>
      </p:sp>
      <p:sp>
        <p:nvSpPr>
          <p:cNvPr id="25" name="Rectangle 9"/>
          <p:cNvSpPr>
            <a:spLocks noChangeArrowheads="1"/>
          </p:cNvSpPr>
          <p:nvPr/>
        </p:nvSpPr>
        <p:spPr bwMode="auto">
          <a:xfrm>
            <a:off x="1" y="4114800"/>
            <a:ext cx="2819400" cy="1197764"/>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 Specific Authority</a:t>
            </a:r>
          </a:p>
        </p:txBody>
      </p:sp>
      <p:sp>
        <p:nvSpPr>
          <p:cNvPr id="26" name="Rectangle 11"/>
          <p:cNvSpPr>
            <a:spLocks noChangeArrowheads="1"/>
          </p:cNvSpPr>
          <p:nvPr/>
        </p:nvSpPr>
        <p:spPr bwMode="auto">
          <a:xfrm>
            <a:off x="3505200" y="4120103"/>
            <a:ext cx="5257800" cy="1290097"/>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600" dirty="0" smtClean="0">
                <a:latin typeface="Cambria" pitchFamily="18" charset="0"/>
              </a:rPr>
              <a:t>Gopher wood; Compartments (14); 450’ Long; 75’ Wide; 45’ Tall (15); 1 Window &amp; Door; 3 Stories (16)</a:t>
            </a:r>
          </a:p>
        </p:txBody>
      </p:sp>
      <p:sp>
        <p:nvSpPr>
          <p:cNvPr id="27" name="Rectangle 12"/>
          <p:cNvSpPr>
            <a:spLocks noChangeArrowheads="1"/>
          </p:cNvSpPr>
          <p:nvPr/>
        </p:nvSpPr>
        <p:spPr bwMode="auto">
          <a:xfrm>
            <a:off x="3429000" y="2133600"/>
            <a:ext cx="5410200" cy="169020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600" dirty="0" smtClean="0">
                <a:latin typeface="Pythagoras" pitchFamily="2" charset="0"/>
              </a:rPr>
              <a:t>Expedients: </a:t>
            </a:r>
            <a:r>
              <a:rPr lang="en-US" sz="2600" dirty="0" smtClean="0">
                <a:latin typeface="Cambria" pitchFamily="18" charset="0"/>
              </a:rPr>
              <a:t>Tools &amp; Size of material dependant upon specific need </a:t>
            </a:r>
          </a:p>
          <a:p>
            <a:pPr algn="ctr" eaLnBrk="0" hangingPunct="0"/>
            <a:r>
              <a:rPr lang="en-US" sz="2600" dirty="0" smtClean="0">
                <a:latin typeface="Pythagoras" pitchFamily="2" charset="0"/>
              </a:rPr>
              <a:t>Liberty:  </a:t>
            </a:r>
            <a:r>
              <a:rPr lang="en-US" sz="2600" dirty="0" smtClean="0">
                <a:latin typeface="Cambria" pitchFamily="18" charset="0"/>
              </a:rPr>
              <a:t>Source and means of transporting materials</a:t>
            </a:r>
          </a:p>
        </p:txBody>
      </p:sp>
      <p:sp>
        <p:nvSpPr>
          <p:cNvPr id="20" name="Rectangle 19"/>
          <p:cNvSpPr/>
          <p:nvPr/>
        </p:nvSpPr>
        <p:spPr>
          <a:xfrm>
            <a:off x="152400" y="1524000"/>
            <a:ext cx="3570208" cy="707886"/>
          </a:xfrm>
          <a:prstGeom prst="rect">
            <a:avLst/>
          </a:prstGeom>
        </p:spPr>
        <p:txBody>
          <a:bodyPr wrap="none">
            <a:spAutoFit/>
          </a:bodyPr>
          <a:lstStyle/>
          <a:p>
            <a:pPr algn="ctr" eaLnBrk="0" hangingPunct="0"/>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rPr>
              <a:t>For Noah’s Ark</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endParaRPr>
          </a:p>
        </p:txBody>
      </p:sp>
      <p:sp>
        <p:nvSpPr>
          <p:cNvPr id="18" name="Date Placeholder 17"/>
          <p:cNvSpPr>
            <a:spLocks noGrp="1"/>
          </p:cNvSpPr>
          <p:nvPr>
            <p:ph type="dt" sz="half" idx="10"/>
          </p:nvPr>
        </p:nvSpPr>
        <p:spPr/>
        <p:txBody>
          <a:bodyPr/>
          <a:lstStyle/>
          <a:p>
            <a:r>
              <a:rPr lang="en-US" smtClean="0"/>
              <a:t>West 65th St church of Christ / September 9, 2007</a:t>
            </a:r>
            <a:endParaRPr lang="en-US" dirty="0"/>
          </a:p>
        </p:txBody>
      </p:sp>
      <p:sp>
        <p:nvSpPr>
          <p:cNvPr id="22" name="Footer Placeholder 21"/>
          <p:cNvSpPr>
            <a:spLocks noGrp="1"/>
          </p:cNvSpPr>
          <p:nvPr>
            <p:ph type="ftr" sz="quarter" idx="11"/>
          </p:nvPr>
        </p:nvSpPr>
        <p:spPr/>
        <p:txBody>
          <a:bodyPr/>
          <a:lstStyle/>
          <a:p>
            <a:pPr algn="l"/>
            <a:r>
              <a:rPr lang="en-US" smtClean="0"/>
              <a:t>Don McClain</a:t>
            </a:r>
            <a:endParaRPr lang="en-US" dirty="0"/>
          </a:p>
        </p:txBody>
      </p:sp>
      <p:sp>
        <p:nvSpPr>
          <p:cNvPr id="21" name="Slide Number Placeholder 20"/>
          <p:cNvSpPr>
            <a:spLocks noGrp="1"/>
          </p:cNvSpPr>
          <p:nvPr>
            <p:ph type="sldNum" sz="quarter" idx="12"/>
          </p:nvPr>
        </p:nvSpPr>
        <p:spPr/>
        <p:txBody>
          <a:bodyPr/>
          <a:lstStyle/>
          <a:p>
            <a:fld id="{37B82D52-1009-4208-8FEC-129DBF69EFEB}" type="slidenum">
              <a:rPr lang="en-US" smtClean="0"/>
              <a:pPr/>
              <a:t>13</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0-#ppt_w/2"/>
                                          </p:val>
                                        </p:tav>
                                        <p:tav tm="100000">
                                          <p:val>
                                            <p:strVal val="#ppt_x"/>
                                          </p:val>
                                        </p:tav>
                                      </p:tavLst>
                                    </p:anim>
                                    <p:anim calcmode="lin" valueType="num">
                                      <p:cBhvr additive="base">
                                        <p:cTn id="8" dur="2000" fill="hold"/>
                                        <p:tgtEl>
                                          <p:spTgt spid="24"/>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0-#ppt_w/2"/>
                                          </p:val>
                                        </p:tav>
                                        <p:tav tm="100000">
                                          <p:val>
                                            <p:strVal val="#ppt_x"/>
                                          </p:val>
                                        </p:tav>
                                      </p:tavLst>
                                    </p:anim>
                                    <p:anim calcmode="lin" valueType="num">
                                      <p:cBhvr additive="base">
                                        <p:cTn id="12"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0"/>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0-#ppt_w/2"/>
                                          </p:val>
                                        </p:tav>
                                        <p:tav tm="100000">
                                          <p:val>
                                            <p:strVal val="#ppt_x"/>
                                          </p:val>
                                        </p:tav>
                                      </p:tavLst>
                                    </p:anim>
                                    <p:anim calcmode="lin" valueType="num">
                                      <p:cBhvr additive="base">
                                        <p:cTn id="32" dur="2000" fill="hold"/>
                                        <p:tgtEl>
                                          <p:spTgt spid="25"/>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2000" fill="hold"/>
                                        <p:tgtEl>
                                          <p:spTgt spid="29"/>
                                        </p:tgtEl>
                                        <p:attrNameLst>
                                          <p:attrName>ppt_x</p:attrName>
                                        </p:attrNameLst>
                                      </p:cBhvr>
                                      <p:tavLst>
                                        <p:tav tm="0">
                                          <p:val>
                                            <p:strVal val="0-#ppt_w/2"/>
                                          </p:val>
                                        </p:tav>
                                        <p:tav tm="100000">
                                          <p:val>
                                            <p:strVal val="#ppt_x"/>
                                          </p:val>
                                        </p:tav>
                                      </p:tavLst>
                                    </p:anim>
                                    <p:anim calcmode="lin" valueType="num">
                                      <p:cBhvr additive="base">
                                        <p:cTn id="36"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6"/>
                                        </p:tgtEl>
                                        <p:attrNameLst>
                                          <p:attrName>ppt_y</p:attrName>
                                        </p:attrNameLst>
                                      </p:cBhvr>
                                      <p:tavLst>
                                        <p:tav tm="0">
                                          <p:val>
                                            <p:strVal val="#ppt_y"/>
                                          </p:val>
                                        </p:tav>
                                        <p:tav tm="100000">
                                          <p:val>
                                            <p:strVal val="#ppt_y"/>
                                          </p:val>
                                        </p:tav>
                                      </p:tavLst>
                                    </p:anim>
                                  </p:childTnLst>
                                </p:cTn>
                              </p:par>
                              <p:par>
                                <p:cTn id="45" presetID="39" presetClass="entr" presetSubtype="0" accel="10000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8" grpId="0" animBg="1"/>
      <p:bldP spid="29" grpId="0" animBg="1"/>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352800" y="2209800"/>
            <a:ext cx="4572000" cy="3124200"/>
          </a:xfrm>
          <a:prstGeom prst="rect">
            <a:avLst/>
          </a:prstGeom>
          <a:effectLst>
            <a:glow rad="228600">
              <a:schemeClr val="accent2">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99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99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grpSp>
        <p:nvGrpSpPr>
          <p:cNvPr id="2" name="Group 5"/>
          <p:cNvGrpSpPr>
            <a:grpSpLocks/>
          </p:cNvGrpSpPr>
          <p:nvPr/>
        </p:nvGrpSpPr>
        <p:grpSpPr bwMode="auto">
          <a:xfrm>
            <a:off x="7696200" y="1371600"/>
            <a:ext cx="1371600" cy="5000625"/>
            <a:chOff x="4848" y="873"/>
            <a:chExt cx="864" cy="3150"/>
          </a:xfrm>
          <a:effectLst>
            <a:reflection blurRad="6350" stA="52000" endA="300" endPos="35000" dir="5400000" sy="-100000" algn="bl" rotWithShape="0"/>
          </a:effectLst>
        </p:grpSpPr>
        <p:sp>
          <p:nvSpPr>
            <p:cNvPr id="169990" name="AutoShape 6"/>
            <p:cNvSpPr>
              <a:spLocks noChangeArrowheads="1"/>
            </p:cNvSpPr>
            <p:nvPr/>
          </p:nvSpPr>
          <p:spPr bwMode="auto">
            <a:xfrm>
              <a:off x="4848" y="873"/>
              <a:ext cx="864" cy="3150"/>
            </a:xfrm>
            <a:prstGeom prst="rightArrow">
              <a:avLst>
                <a:gd name="adj1" fmla="val 75000"/>
                <a:gd name="adj2" fmla="val 501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169991" name="Rectangle 7"/>
            <p:cNvSpPr>
              <a:spLocks noChangeArrowheads="1"/>
            </p:cNvSpPr>
            <p:nvPr/>
          </p:nvSpPr>
          <p:spPr bwMode="auto">
            <a:xfrm>
              <a:off x="5062" y="1292"/>
              <a:ext cx="228" cy="2325"/>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eaLnBrk="0" hangingPunct="0"/>
              <a:r>
                <a:rPr lang="en-US" sz="1800" b="1" dirty="0">
                  <a:solidFill>
                    <a:srgbClr val="FFFFFF"/>
                  </a:solidFill>
                  <a:latin typeface="Pythagoras" pitchFamily="2" charset="0"/>
                </a:rPr>
                <a:t>A</a:t>
              </a:r>
            </a:p>
            <a:p>
              <a:pPr algn="ctr" eaLnBrk="0" hangingPunct="0"/>
              <a:r>
                <a:rPr lang="en-US" sz="1800" b="1" dirty="0">
                  <a:solidFill>
                    <a:srgbClr val="FFFFFF"/>
                  </a:solidFill>
                  <a:latin typeface="Pythagoras" pitchFamily="2" charset="0"/>
                </a:rPr>
                <a:t>L</a:t>
              </a:r>
            </a:p>
            <a:p>
              <a:pPr algn="ctr" eaLnBrk="0" hangingPunct="0"/>
              <a:r>
                <a:rPr lang="en-US" sz="1800" b="1" dirty="0">
                  <a:solidFill>
                    <a:srgbClr val="FFFFFF"/>
                  </a:solidFill>
                  <a:latin typeface="Pythagoras" pitchFamily="2" charset="0"/>
                </a:rPr>
                <a:t>L</a:t>
              </a:r>
            </a:p>
            <a:p>
              <a:pPr algn="ctr" eaLnBrk="0" hangingPunct="0"/>
              <a:endParaRPr lang="en-US" sz="1800" b="1" dirty="0">
                <a:solidFill>
                  <a:srgbClr val="FFFFFF"/>
                </a:solidFill>
                <a:latin typeface="Pythagoras" pitchFamily="2" charset="0"/>
              </a:endParaRPr>
            </a:p>
            <a:p>
              <a:pPr algn="ctr" eaLnBrk="0" hangingPunct="0"/>
              <a:r>
                <a:rPr lang="en-US" sz="1800" b="1" dirty="0">
                  <a:solidFill>
                    <a:srgbClr val="FFFFFF"/>
                  </a:solidFill>
                  <a:latin typeface="Pythagoras" pitchFamily="2" charset="0"/>
                </a:rPr>
                <a:t>T</a:t>
              </a:r>
            </a:p>
            <a:p>
              <a:pPr algn="ctr" eaLnBrk="0" hangingPunct="0"/>
              <a:r>
                <a:rPr lang="en-US" sz="1800" b="1" dirty="0">
                  <a:solidFill>
                    <a:srgbClr val="FFFFFF"/>
                  </a:solidFill>
                  <a:latin typeface="Pythagoras" pitchFamily="2" charset="0"/>
                </a:rPr>
                <a:t>H</a:t>
              </a:r>
            </a:p>
            <a:p>
              <a:pPr algn="ctr" eaLnBrk="0" hangingPunct="0"/>
              <a:r>
                <a:rPr lang="en-US" sz="1800" b="1" dirty="0">
                  <a:solidFill>
                    <a:srgbClr val="FFFFFF"/>
                  </a:solidFill>
                  <a:latin typeface="Pythagoras" pitchFamily="2" charset="0"/>
                </a:rPr>
                <a:t>E</a:t>
              </a:r>
            </a:p>
            <a:p>
              <a:pPr algn="ctr" eaLnBrk="0" hangingPunct="0"/>
              <a:endParaRPr lang="en-US" sz="1800" b="1" dirty="0">
                <a:solidFill>
                  <a:srgbClr val="FFFFFF"/>
                </a:solidFill>
                <a:latin typeface="Pythagoras" pitchFamily="2" charset="0"/>
              </a:endParaRPr>
            </a:p>
            <a:p>
              <a:pPr algn="ctr" eaLnBrk="0" hangingPunct="0"/>
              <a:r>
                <a:rPr lang="en-US" sz="1800" b="1" dirty="0">
                  <a:solidFill>
                    <a:srgbClr val="FFFFFF"/>
                  </a:solidFill>
                  <a:latin typeface="Pythagoras" pitchFamily="2" charset="0"/>
                </a:rPr>
                <a:t>F</a:t>
              </a:r>
            </a:p>
            <a:p>
              <a:pPr algn="ctr" eaLnBrk="0" hangingPunct="0"/>
              <a:r>
                <a:rPr lang="en-US" sz="1800" b="1" dirty="0">
                  <a:solidFill>
                    <a:srgbClr val="FFFFFF"/>
                  </a:solidFill>
                  <a:latin typeface="Pythagoras" pitchFamily="2" charset="0"/>
                </a:rPr>
                <a:t>A</a:t>
              </a:r>
            </a:p>
            <a:p>
              <a:pPr algn="ctr" eaLnBrk="0" hangingPunct="0"/>
              <a:r>
                <a:rPr lang="en-US" sz="1800" b="1" dirty="0">
                  <a:solidFill>
                    <a:srgbClr val="FFFFFF"/>
                  </a:solidFill>
                  <a:latin typeface="Pythagoras" pitchFamily="2" charset="0"/>
                </a:rPr>
                <a:t>C</a:t>
              </a:r>
            </a:p>
            <a:p>
              <a:pPr algn="ctr" eaLnBrk="0" hangingPunct="0"/>
              <a:r>
                <a:rPr lang="en-US" sz="1800" b="1" dirty="0">
                  <a:solidFill>
                    <a:srgbClr val="FFFFFF"/>
                  </a:solidFill>
                  <a:latin typeface="Pythagoras" pitchFamily="2" charset="0"/>
                </a:rPr>
                <a:t>T</a:t>
              </a:r>
            </a:p>
            <a:p>
              <a:pPr algn="ctr" eaLnBrk="0" hangingPunct="0"/>
              <a:r>
                <a:rPr lang="en-US" sz="1800" b="1" dirty="0">
                  <a:solidFill>
                    <a:srgbClr val="FFFFFF"/>
                  </a:solidFill>
                  <a:latin typeface="Pythagoras" pitchFamily="2" charset="0"/>
                </a:rPr>
                <a:t>S</a:t>
              </a:r>
            </a:p>
          </p:txBody>
        </p:sp>
      </p:grpSp>
      <p:sp>
        <p:nvSpPr>
          <p:cNvPr id="169992" name="Rectangle 8"/>
          <p:cNvSpPr>
            <a:spLocks noChangeArrowheads="1"/>
          </p:cNvSpPr>
          <p:nvPr/>
        </p:nvSpPr>
        <p:spPr bwMode="auto">
          <a:xfrm>
            <a:off x="1" y="5937235"/>
            <a:ext cx="5257800" cy="582211"/>
          </a:xfrm>
          <a:prstGeom prst="rect">
            <a:avLst/>
          </a:prstGeom>
          <a:noFill/>
          <a:ln w="12700">
            <a:noFill/>
            <a:miter lim="800000"/>
            <a:headEnd/>
            <a:tailEnd/>
          </a:ln>
          <a:effectLst/>
        </p:spPr>
        <p:txBody>
          <a:bodyPr wrap="square" lIns="90488" tIns="44450" rIns="90488" bIns="4445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Cor</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 5:7;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Tim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1:13</a:t>
            </a:r>
          </a:p>
        </p:txBody>
      </p:sp>
      <p:sp>
        <p:nvSpPr>
          <p:cNvPr id="169993" name="Rectangle 9"/>
          <p:cNvSpPr>
            <a:spLocks noChangeArrowheads="1"/>
          </p:cNvSpPr>
          <p:nvPr/>
        </p:nvSpPr>
        <p:spPr bwMode="auto">
          <a:xfrm>
            <a:off x="3581400" y="2286000"/>
            <a:ext cx="3778250" cy="828432"/>
          </a:xfrm>
          <a:prstGeom prst="rect">
            <a:avLst/>
          </a:prstGeom>
          <a:noFill/>
          <a:ln w="12700">
            <a:noFill/>
            <a:miter lim="800000"/>
            <a:headEnd/>
            <a:tailEnd/>
          </a:ln>
          <a:effectLst/>
        </p:spPr>
        <p:txBody>
          <a:bodyPr lIns="90488" tIns="44450" rIns="90488" bIns="44450">
            <a:spAutoFit/>
          </a:bodyPr>
          <a:lstStyle/>
          <a:p>
            <a:pPr algn="ctr" eaLnBrk="0" hangingPunct="0"/>
            <a:r>
              <a:rPr lang="en-US" sz="2400" b="1" dirty="0">
                <a:solidFill>
                  <a:schemeClr val="accent6">
                    <a:lumMod val="75000"/>
                  </a:schemeClr>
                </a:solidFill>
                <a:latin typeface="Cambria" pitchFamily="18" charset="0"/>
              </a:rPr>
              <a:t>“Psalms, hymns, spiritual songs...” (Eph. 5:19)</a:t>
            </a:r>
          </a:p>
        </p:txBody>
      </p:sp>
      <p:sp>
        <p:nvSpPr>
          <p:cNvPr id="169994" name="Rectangle 10"/>
          <p:cNvSpPr>
            <a:spLocks noChangeArrowheads="1"/>
          </p:cNvSpPr>
          <p:nvPr/>
        </p:nvSpPr>
        <p:spPr bwMode="auto">
          <a:xfrm>
            <a:off x="3581400" y="3152775"/>
            <a:ext cx="4102100" cy="828432"/>
          </a:xfrm>
          <a:prstGeom prst="rect">
            <a:avLst/>
          </a:prstGeom>
          <a:noFill/>
          <a:ln w="12700">
            <a:noFill/>
            <a:miter lim="800000"/>
            <a:headEnd/>
            <a:tailEnd/>
          </a:ln>
          <a:effectLst/>
        </p:spPr>
        <p:txBody>
          <a:bodyPr wrap="square" lIns="90488" tIns="44450" rIns="90488" bIns="44450">
            <a:spAutoFit/>
          </a:bodyPr>
          <a:lstStyle/>
          <a:p>
            <a:pPr algn="ctr" defTabSz="114300" eaLnBrk="0" hangingPunct="0"/>
            <a:r>
              <a:rPr lang="en-US" sz="2400" b="1" dirty="0">
                <a:solidFill>
                  <a:schemeClr val="accent6">
                    <a:lumMod val="75000"/>
                  </a:schemeClr>
                </a:solidFill>
                <a:latin typeface="Cambria" pitchFamily="18" charset="0"/>
              </a:rPr>
              <a:t>“Teaching </a:t>
            </a:r>
            <a:r>
              <a:rPr lang="en-US" sz="2400" b="1" dirty="0" smtClean="0">
                <a:solidFill>
                  <a:schemeClr val="accent6">
                    <a:lumMod val="75000"/>
                  </a:schemeClr>
                </a:solidFill>
                <a:latin typeface="Cambria" pitchFamily="18" charset="0"/>
              </a:rPr>
              <a:t>and admonishing one another</a:t>
            </a:r>
            <a:r>
              <a:rPr lang="en-US" sz="2400" b="1" dirty="0">
                <a:solidFill>
                  <a:schemeClr val="accent6">
                    <a:lumMod val="75000"/>
                  </a:schemeClr>
                </a:solidFill>
                <a:latin typeface="Cambria" pitchFamily="18" charset="0"/>
              </a:rPr>
              <a:t>...” (Col. 3:16)</a:t>
            </a:r>
          </a:p>
        </p:txBody>
      </p:sp>
      <p:sp>
        <p:nvSpPr>
          <p:cNvPr id="169995" name="Rectangle 11"/>
          <p:cNvSpPr>
            <a:spLocks noChangeArrowheads="1"/>
          </p:cNvSpPr>
          <p:nvPr/>
        </p:nvSpPr>
        <p:spPr bwMode="auto">
          <a:xfrm>
            <a:off x="3581400" y="4021138"/>
            <a:ext cx="3949700" cy="1197764"/>
          </a:xfrm>
          <a:prstGeom prst="rect">
            <a:avLst/>
          </a:prstGeom>
          <a:noFill/>
          <a:ln w="12700">
            <a:noFill/>
            <a:miter lim="800000"/>
            <a:headEnd/>
            <a:tailEnd/>
          </a:ln>
          <a:effectLst/>
        </p:spPr>
        <p:txBody>
          <a:bodyPr lIns="90488" tIns="44450" rIns="90488" bIns="44450">
            <a:spAutoFit/>
          </a:bodyPr>
          <a:lstStyle/>
          <a:p>
            <a:pPr algn="ctr" eaLnBrk="0" hangingPunct="0"/>
            <a:r>
              <a:rPr lang="en-US" sz="2400" b="1" dirty="0">
                <a:solidFill>
                  <a:schemeClr val="accent6">
                    <a:lumMod val="75000"/>
                  </a:schemeClr>
                </a:solidFill>
                <a:latin typeface="Cambria" pitchFamily="18" charset="0"/>
              </a:rPr>
              <a:t>“When you come together every one of you hath a psalm ...” (1 Cor. 14:26)</a:t>
            </a:r>
          </a:p>
        </p:txBody>
      </p:sp>
      <p:graphicFrame>
        <p:nvGraphicFramePr>
          <p:cNvPr id="169996" name="Object 12">
            <a:hlinkClick r:id="" action="ppaction://ole?verb=0"/>
          </p:cNvPr>
          <p:cNvGraphicFramePr>
            <a:graphicFrameLocks/>
          </p:cNvGraphicFramePr>
          <p:nvPr/>
        </p:nvGraphicFramePr>
        <p:xfrm>
          <a:off x="0" y="2287588"/>
          <a:ext cx="3733800" cy="3122612"/>
        </p:xfrm>
        <a:graphic>
          <a:graphicData uri="http://schemas.openxmlformats.org/presentationml/2006/ole">
            <p:oleObj spid="_x0000_s243714" name="Clip" r:id="rId4" imgW="8319960" imgH="5451120" progId="">
              <p:embed/>
            </p:oleObj>
          </a:graphicData>
        </a:graphic>
      </p:graphicFrame>
      <p:sp>
        <p:nvSpPr>
          <p:cNvPr id="169997" name="Rectangle 13"/>
          <p:cNvSpPr>
            <a:spLocks noChangeArrowheads="1"/>
          </p:cNvSpPr>
          <p:nvPr/>
        </p:nvSpPr>
        <p:spPr bwMode="auto">
          <a:xfrm>
            <a:off x="457200" y="2590800"/>
            <a:ext cx="2895600" cy="1659429"/>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Statements</a:t>
            </a:r>
          </a:p>
          <a:p>
            <a:pPr algn="ctr" eaLnBrk="0" hangingPunct="0"/>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Examples</a:t>
            </a:r>
          </a:p>
          <a:p>
            <a:pPr algn="ctr" eaLnBrk="0" hangingPunct="0"/>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Implications</a:t>
            </a:r>
            <a:endPar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endParaRPr>
          </a:p>
        </p:txBody>
      </p:sp>
      <p:sp>
        <p:nvSpPr>
          <p:cNvPr id="16"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8" name="Rectangle 17"/>
          <p:cNvSpPr/>
          <p:nvPr/>
        </p:nvSpPr>
        <p:spPr>
          <a:xfrm>
            <a:off x="152400" y="1600200"/>
            <a:ext cx="4778873" cy="584775"/>
          </a:xfrm>
          <a:prstGeom prst="rect">
            <a:avLst/>
          </a:prstGeom>
        </p:spPr>
        <p:txBody>
          <a:bodyPr wrap="none">
            <a:spAutoFit/>
          </a:bodyPr>
          <a:lstStyle/>
          <a:p>
            <a:pPr algn="ctr" eaLnBrk="0" hangingPunct="0"/>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rPr>
              <a:t>For A Cappella Singing</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endParaRPr>
          </a:p>
        </p:txBody>
      </p:sp>
      <p:sp>
        <p:nvSpPr>
          <p:cNvPr id="20" name="Date Placeholder 19"/>
          <p:cNvSpPr>
            <a:spLocks noGrp="1"/>
          </p:cNvSpPr>
          <p:nvPr>
            <p:ph type="dt" sz="half" idx="10"/>
          </p:nvPr>
        </p:nvSpPr>
        <p:spPr/>
        <p:txBody>
          <a:bodyPr/>
          <a:lstStyle/>
          <a:p>
            <a:r>
              <a:rPr lang="en-US" smtClean="0"/>
              <a:t>West 65th St church of Christ / September 9, 2007</a:t>
            </a:r>
            <a:endParaRPr lang="en-US" dirty="0"/>
          </a:p>
        </p:txBody>
      </p:sp>
      <p:sp>
        <p:nvSpPr>
          <p:cNvPr id="22" name="Footer Placeholder 21"/>
          <p:cNvSpPr>
            <a:spLocks noGrp="1"/>
          </p:cNvSpPr>
          <p:nvPr>
            <p:ph type="ftr" sz="quarter" idx="11"/>
          </p:nvPr>
        </p:nvSpPr>
        <p:spPr/>
        <p:txBody>
          <a:bodyPr/>
          <a:lstStyle/>
          <a:p>
            <a:pPr algn="l"/>
            <a:r>
              <a:rPr lang="en-US" smtClean="0"/>
              <a:t>Don McClain</a:t>
            </a:r>
            <a:endParaRPr lang="en-US" dirty="0"/>
          </a:p>
        </p:txBody>
      </p:sp>
      <p:sp>
        <p:nvSpPr>
          <p:cNvPr id="21" name="Slide Number Placeholder 20"/>
          <p:cNvSpPr>
            <a:spLocks noGrp="1"/>
          </p:cNvSpPr>
          <p:nvPr>
            <p:ph type="sldNum" sz="quarter" idx="12"/>
          </p:nvPr>
        </p:nvSpPr>
        <p:spPr/>
        <p:txBody>
          <a:bodyPr/>
          <a:lstStyle/>
          <a:p>
            <a:fld id="{37B82D52-1009-4208-8FEC-129DBF69EFEB}" type="slidenum">
              <a:rPr lang="en-US" smtClean="0"/>
              <a:pPr/>
              <a:t>14</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50833 3.33333E-6 L -3.33333E-6 3.33333E-6 " pathEditMode="relative" rAng="0" ptsTypes="AA">
                                      <p:cBhvr>
                                        <p:cTn id="6" dur="2000" fill="hold"/>
                                        <p:tgtEl>
                                          <p:spTgt spid="2"/>
                                        </p:tgtEl>
                                        <p:attrNameLst>
                                          <p:attrName>ppt_x</p:attrName>
                                          <p:attrName>ppt_y</p:attrName>
                                        </p:attrNameLst>
                                      </p:cBhvr>
                                      <p:rCtr x="254" y="0"/>
                                    </p:animMotion>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169993"/>
                                        </p:tgtEl>
                                        <p:attrNameLst>
                                          <p:attrName>style.visibility</p:attrName>
                                        </p:attrNameLst>
                                      </p:cBhvr>
                                      <p:to>
                                        <p:strVal val="visible"/>
                                      </p:to>
                                    </p:set>
                                    <p:animEffect transition="in" filter="dissolve">
                                      <p:cBhvr>
                                        <p:cTn id="12" dur="500"/>
                                        <p:tgtEl>
                                          <p:spTgt spid="16999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9994"/>
                                        </p:tgtEl>
                                        <p:attrNameLst>
                                          <p:attrName>style.visibility</p:attrName>
                                        </p:attrNameLst>
                                      </p:cBhvr>
                                      <p:to>
                                        <p:strVal val="visible"/>
                                      </p:to>
                                    </p:set>
                                    <p:animEffect transition="in" filter="dissolve">
                                      <p:cBhvr>
                                        <p:cTn id="15" dur="500"/>
                                        <p:tgtEl>
                                          <p:spTgt spid="16999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9995"/>
                                        </p:tgtEl>
                                        <p:attrNameLst>
                                          <p:attrName>style.visibility</p:attrName>
                                        </p:attrNameLst>
                                      </p:cBhvr>
                                      <p:to>
                                        <p:strVal val="visible"/>
                                      </p:to>
                                    </p:set>
                                    <p:animEffect transition="in" filter="dissolve">
                                      <p:cBhvr>
                                        <p:cTn id="18" dur="500"/>
                                        <p:tgtEl>
                                          <p:spTgt spid="16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3" grpId="0"/>
      <p:bldP spid="169994" grpId="0"/>
      <p:bldP spid="1699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Diagonal Corner Rectangle 30"/>
          <p:cNvSpPr/>
          <p:nvPr/>
        </p:nvSpPr>
        <p:spPr>
          <a:xfrm>
            <a:off x="3429000" y="3962400"/>
            <a:ext cx="5410200" cy="16764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ound Diagonal Corner Rectangle 29"/>
          <p:cNvSpPr/>
          <p:nvPr/>
        </p:nvSpPr>
        <p:spPr>
          <a:xfrm>
            <a:off x="3429000" y="2133600"/>
            <a:ext cx="5410200" cy="16764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ight Arrow 27"/>
          <p:cNvSpPr/>
          <p:nvPr/>
        </p:nvSpPr>
        <p:spPr>
          <a:xfrm>
            <a:off x="0" y="2133600"/>
            <a:ext cx="3352800" cy="1676400"/>
          </a:xfrm>
          <a:prstGeom prst="rightArrow">
            <a:avLst>
              <a:gd name="adj1" fmla="val 81091"/>
              <a:gd name="adj2" fmla="val 31727"/>
            </a:avLst>
          </a:prstGeom>
          <a:effectLst>
            <a:glow rad="1397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0" y="3886200"/>
            <a:ext cx="3352800" cy="1676400"/>
          </a:xfrm>
          <a:prstGeom prst="rightArrow">
            <a:avLst>
              <a:gd name="adj1" fmla="val 81091"/>
              <a:gd name="adj2" fmla="val 31727"/>
            </a:avLst>
          </a:prstGeom>
          <a:effectLst>
            <a:glow rad="1397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99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9992" name="Rectangle 8"/>
          <p:cNvSpPr>
            <a:spLocks noChangeArrowheads="1"/>
          </p:cNvSpPr>
          <p:nvPr/>
        </p:nvSpPr>
        <p:spPr bwMode="auto">
          <a:xfrm>
            <a:off x="1" y="5937235"/>
            <a:ext cx="5257800" cy="582211"/>
          </a:xfrm>
          <a:prstGeom prst="rect">
            <a:avLst/>
          </a:prstGeom>
          <a:noFill/>
          <a:ln w="12700">
            <a:noFill/>
            <a:miter lim="800000"/>
            <a:headEnd/>
            <a:tailEnd/>
          </a:ln>
          <a:effectLst/>
        </p:spPr>
        <p:txBody>
          <a:bodyPr wrap="square" lIns="90488" tIns="44450" rIns="90488" bIns="4445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Cor</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 5:7;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Tim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1:13</a:t>
            </a:r>
          </a:p>
        </p:txBody>
      </p:sp>
      <p:sp>
        <p:nvSpPr>
          <p:cNvPr id="16"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8" name="Rectangle 17"/>
          <p:cNvSpPr/>
          <p:nvPr/>
        </p:nvSpPr>
        <p:spPr>
          <a:xfrm>
            <a:off x="152400" y="1600200"/>
            <a:ext cx="4778873" cy="584775"/>
          </a:xfrm>
          <a:prstGeom prst="rect">
            <a:avLst/>
          </a:prstGeom>
        </p:spPr>
        <p:txBody>
          <a:bodyPr wrap="none">
            <a:spAutoFit/>
          </a:bodyPr>
          <a:lstStyle/>
          <a:p>
            <a:pPr algn="ctr" eaLnBrk="0" hangingPunct="0"/>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rPr>
              <a:t>For A Cappella Singing</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endParaRPr>
          </a:p>
        </p:txBody>
      </p:sp>
      <p:sp>
        <p:nvSpPr>
          <p:cNvPr id="24" name="Rectangle 8"/>
          <p:cNvSpPr>
            <a:spLocks noChangeArrowheads="1"/>
          </p:cNvSpPr>
          <p:nvPr/>
        </p:nvSpPr>
        <p:spPr bwMode="auto">
          <a:xfrm>
            <a:off x="0" y="2362200"/>
            <a:ext cx="2819400" cy="1219200"/>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 General Authority</a:t>
            </a:r>
          </a:p>
        </p:txBody>
      </p:sp>
      <p:sp>
        <p:nvSpPr>
          <p:cNvPr id="25" name="Rectangle 9"/>
          <p:cNvSpPr>
            <a:spLocks noChangeArrowheads="1"/>
          </p:cNvSpPr>
          <p:nvPr/>
        </p:nvSpPr>
        <p:spPr bwMode="auto">
          <a:xfrm>
            <a:off x="1" y="4114800"/>
            <a:ext cx="2819400" cy="1197764"/>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 Specific Authority</a:t>
            </a:r>
          </a:p>
        </p:txBody>
      </p:sp>
      <p:sp>
        <p:nvSpPr>
          <p:cNvPr id="26" name="Rectangle 11"/>
          <p:cNvSpPr>
            <a:spLocks noChangeArrowheads="1"/>
          </p:cNvSpPr>
          <p:nvPr/>
        </p:nvSpPr>
        <p:spPr bwMode="auto">
          <a:xfrm>
            <a:off x="3505200" y="3962400"/>
            <a:ext cx="5257800" cy="169020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600" dirty="0">
                <a:latin typeface="Cambria" pitchFamily="18" charset="0"/>
              </a:rPr>
              <a:t>A cappella, that is, non-accompanied congregational singing of psalms, hymns and spiritual songs ...</a:t>
            </a:r>
          </a:p>
        </p:txBody>
      </p:sp>
      <p:sp>
        <p:nvSpPr>
          <p:cNvPr id="27" name="Rectangle 12"/>
          <p:cNvSpPr>
            <a:spLocks noChangeArrowheads="1"/>
          </p:cNvSpPr>
          <p:nvPr/>
        </p:nvSpPr>
        <p:spPr bwMode="auto">
          <a:xfrm>
            <a:off x="3505200" y="2133600"/>
            <a:ext cx="5257800" cy="169020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600" dirty="0">
                <a:latin typeface="Cambria" pitchFamily="18" charset="0"/>
              </a:rPr>
              <a:t>Three songs or two, song leader, pitch pipe or tuning fork, four part harmony or unison, books, racks, </a:t>
            </a:r>
            <a:r>
              <a:rPr lang="en-US" sz="2600" dirty="0" smtClean="0">
                <a:latin typeface="Cambria" pitchFamily="18" charset="0"/>
              </a:rPr>
              <a:t>PPT, singing </a:t>
            </a:r>
            <a:r>
              <a:rPr lang="en-US" sz="2600" dirty="0">
                <a:latin typeface="Cambria" pitchFamily="18" charset="0"/>
              </a:rPr>
              <a:t>schools </a:t>
            </a:r>
            <a:r>
              <a:rPr lang="en-US" sz="2600" b="1" dirty="0">
                <a:latin typeface="Cambria" pitchFamily="18" charset="0"/>
              </a:rPr>
              <a:t>...</a:t>
            </a:r>
          </a:p>
        </p:txBody>
      </p:sp>
      <p:sp>
        <p:nvSpPr>
          <p:cNvPr id="19" name="Date Placeholder 18"/>
          <p:cNvSpPr>
            <a:spLocks noGrp="1"/>
          </p:cNvSpPr>
          <p:nvPr>
            <p:ph type="dt" sz="half" idx="10"/>
          </p:nvPr>
        </p:nvSpPr>
        <p:spPr/>
        <p:txBody>
          <a:bodyPr/>
          <a:lstStyle/>
          <a:p>
            <a:r>
              <a:rPr lang="en-US" smtClean="0"/>
              <a:t>West 65th St church of Christ / September 9, 2007</a:t>
            </a:r>
            <a:endParaRPr lang="en-US" dirty="0"/>
          </a:p>
        </p:txBody>
      </p:sp>
      <p:sp>
        <p:nvSpPr>
          <p:cNvPr id="21" name="Footer Placeholder 20"/>
          <p:cNvSpPr>
            <a:spLocks noGrp="1"/>
          </p:cNvSpPr>
          <p:nvPr>
            <p:ph type="ftr" sz="quarter" idx="11"/>
          </p:nvPr>
        </p:nvSpPr>
        <p:spPr/>
        <p:txBody>
          <a:bodyPr/>
          <a:lstStyle/>
          <a:p>
            <a:pPr algn="l"/>
            <a:r>
              <a:rPr lang="en-US" smtClean="0"/>
              <a:t>Don McClain</a:t>
            </a:r>
            <a:endParaRPr lang="en-US" dirty="0"/>
          </a:p>
        </p:txBody>
      </p:sp>
      <p:sp>
        <p:nvSpPr>
          <p:cNvPr id="20" name="Slide Number Placeholder 19"/>
          <p:cNvSpPr>
            <a:spLocks noGrp="1"/>
          </p:cNvSpPr>
          <p:nvPr>
            <p:ph type="sldNum" sz="quarter" idx="12"/>
          </p:nvPr>
        </p:nvSpPr>
        <p:spPr/>
        <p:txBody>
          <a:bodyPr/>
          <a:lstStyle/>
          <a:p>
            <a:fld id="{37B82D52-1009-4208-8FEC-129DBF69EFEB}" type="slidenum">
              <a:rPr lang="en-US" smtClean="0"/>
              <a:pPr/>
              <a:t>15</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0-#ppt_w/2"/>
                                          </p:val>
                                        </p:tav>
                                        <p:tav tm="100000">
                                          <p:val>
                                            <p:strVal val="#ppt_x"/>
                                          </p:val>
                                        </p:tav>
                                      </p:tavLst>
                                    </p:anim>
                                    <p:anim calcmode="lin" valueType="num">
                                      <p:cBhvr additive="base">
                                        <p:cTn id="8" dur="2000" fill="hold"/>
                                        <p:tgtEl>
                                          <p:spTgt spid="24"/>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0-#ppt_w/2"/>
                                          </p:val>
                                        </p:tav>
                                        <p:tav tm="100000">
                                          <p:val>
                                            <p:strVal val="#ppt_x"/>
                                          </p:val>
                                        </p:tav>
                                      </p:tavLst>
                                    </p:anim>
                                    <p:anim calcmode="lin" valueType="num">
                                      <p:cBhvr additive="base">
                                        <p:cTn id="12"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0"/>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0-#ppt_w/2"/>
                                          </p:val>
                                        </p:tav>
                                        <p:tav tm="100000">
                                          <p:val>
                                            <p:strVal val="#ppt_x"/>
                                          </p:val>
                                        </p:tav>
                                      </p:tavLst>
                                    </p:anim>
                                    <p:anim calcmode="lin" valueType="num">
                                      <p:cBhvr additive="base">
                                        <p:cTn id="32" dur="2000" fill="hold"/>
                                        <p:tgtEl>
                                          <p:spTgt spid="25"/>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2000" fill="hold"/>
                                        <p:tgtEl>
                                          <p:spTgt spid="29"/>
                                        </p:tgtEl>
                                        <p:attrNameLst>
                                          <p:attrName>ppt_x</p:attrName>
                                        </p:attrNameLst>
                                      </p:cBhvr>
                                      <p:tavLst>
                                        <p:tav tm="0">
                                          <p:val>
                                            <p:strVal val="0-#ppt_w/2"/>
                                          </p:val>
                                        </p:tav>
                                        <p:tav tm="100000">
                                          <p:val>
                                            <p:strVal val="#ppt_x"/>
                                          </p:val>
                                        </p:tav>
                                      </p:tavLst>
                                    </p:anim>
                                    <p:anim calcmode="lin" valueType="num">
                                      <p:cBhvr additive="base">
                                        <p:cTn id="36"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6"/>
                                        </p:tgtEl>
                                        <p:attrNameLst>
                                          <p:attrName>ppt_y</p:attrName>
                                        </p:attrNameLst>
                                      </p:cBhvr>
                                      <p:tavLst>
                                        <p:tav tm="0">
                                          <p:val>
                                            <p:strVal val="#ppt_y"/>
                                          </p:val>
                                        </p:tav>
                                        <p:tav tm="100000">
                                          <p:val>
                                            <p:strVal val="#ppt_y"/>
                                          </p:val>
                                        </p:tav>
                                      </p:tavLst>
                                    </p:anim>
                                  </p:childTnLst>
                                </p:cTn>
                              </p:par>
                              <p:par>
                                <p:cTn id="45" presetID="39" presetClass="entr" presetSubtype="0" accel="10000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8" grpId="0" animBg="1"/>
      <p:bldP spid="29" grpId="0" animBg="1"/>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352800" y="2209800"/>
            <a:ext cx="4572000" cy="3124200"/>
          </a:xfrm>
          <a:prstGeom prst="rect">
            <a:avLst/>
          </a:prstGeom>
          <a:effectLst>
            <a:glow rad="228600">
              <a:schemeClr val="accent2">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99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99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grpSp>
        <p:nvGrpSpPr>
          <p:cNvPr id="2" name="Group 5"/>
          <p:cNvGrpSpPr>
            <a:grpSpLocks/>
          </p:cNvGrpSpPr>
          <p:nvPr/>
        </p:nvGrpSpPr>
        <p:grpSpPr bwMode="auto">
          <a:xfrm>
            <a:off x="7696200" y="1371600"/>
            <a:ext cx="1371600" cy="5000625"/>
            <a:chOff x="4848" y="873"/>
            <a:chExt cx="864" cy="3150"/>
          </a:xfrm>
          <a:effectLst>
            <a:reflection blurRad="6350" stA="52000" endA="300" endPos="35000" dir="5400000" sy="-100000" algn="bl" rotWithShape="0"/>
          </a:effectLst>
        </p:grpSpPr>
        <p:sp>
          <p:nvSpPr>
            <p:cNvPr id="169990" name="AutoShape 6"/>
            <p:cNvSpPr>
              <a:spLocks noChangeArrowheads="1"/>
            </p:cNvSpPr>
            <p:nvPr/>
          </p:nvSpPr>
          <p:spPr bwMode="auto">
            <a:xfrm>
              <a:off x="4848" y="873"/>
              <a:ext cx="864" cy="3150"/>
            </a:xfrm>
            <a:prstGeom prst="rightArrow">
              <a:avLst>
                <a:gd name="adj1" fmla="val 75000"/>
                <a:gd name="adj2" fmla="val 501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169991" name="Rectangle 7"/>
            <p:cNvSpPr>
              <a:spLocks noChangeArrowheads="1"/>
            </p:cNvSpPr>
            <p:nvPr/>
          </p:nvSpPr>
          <p:spPr bwMode="auto">
            <a:xfrm>
              <a:off x="5062" y="1292"/>
              <a:ext cx="228" cy="2325"/>
            </a:xfrm>
            <a:prstGeom prst="rect">
              <a:avLst/>
            </a:prstGeom>
            <a:noFill/>
            <a:ln>
              <a:noFill/>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eaLnBrk="0" hangingPunct="0"/>
              <a:r>
                <a:rPr lang="en-US" sz="1800" b="1" dirty="0">
                  <a:solidFill>
                    <a:srgbClr val="FFFFFF"/>
                  </a:solidFill>
                  <a:latin typeface="Pythagoras" pitchFamily="2" charset="0"/>
                </a:rPr>
                <a:t>A</a:t>
              </a:r>
            </a:p>
            <a:p>
              <a:pPr algn="ctr" eaLnBrk="0" hangingPunct="0"/>
              <a:r>
                <a:rPr lang="en-US" sz="1800" b="1" dirty="0">
                  <a:solidFill>
                    <a:srgbClr val="FFFFFF"/>
                  </a:solidFill>
                  <a:latin typeface="Pythagoras" pitchFamily="2" charset="0"/>
                </a:rPr>
                <a:t>L</a:t>
              </a:r>
            </a:p>
            <a:p>
              <a:pPr algn="ctr" eaLnBrk="0" hangingPunct="0"/>
              <a:r>
                <a:rPr lang="en-US" sz="1800" b="1" dirty="0">
                  <a:solidFill>
                    <a:srgbClr val="FFFFFF"/>
                  </a:solidFill>
                  <a:latin typeface="Pythagoras" pitchFamily="2" charset="0"/>
                </a:rPr>
                <a:t>L</a:t>
              </a:r>
            </a:p>
            <a:p>
              <a:pPr algn="ctr" eaLnBrk="0" hangingPunct="0"/>
              <a:endParaRPr lang="en-US" sz="1800" b="1" dirty="0">
                <a:solidFill>
                  <a:srgbClr val="FFFFFF"/>
                </a:solidFill>
                <a:latin typeface="Pythagoras" pitchFamily="2" charset="0"/>
              </a:endParaRPr>
            </a:p>
            <a:p>
              <a:pPr algn="ctr" eaLnBrk="0" hangingPunct="0"/>
              <a:r>
                <a:rPr lang="en-US" sz="1800" b="1" dirty="0">
                  <a:solidFill>
                    <a:srgbClr val="FFFFFF"/>
                  </a:solidFill>
                  <a:latin typeface="Pythagoras" pitchFamily="2" charset="0"/>
                </a:rPr>
                <a:t>T</a:t>
              </a:r>
            </a:p>
            <a:p>
              <a:pPr algn="ctr" eaLnBrk="0" hangingPunct="0"/>
              <a:r>
                <a:rPr lang="en-US" sz="1800" b="1" dirty="0">
                  <a:solidFill>
                    <a:srgbClr val="FFFFFF"/>
                  </a:solidFill>
                  <a:latin typeface="Pythagoras" pitchFamily="2" charset="0"/>
                </a:rPr>
                <a:t>H</a:t>
              </a:r>
            </a:p>
            <a:p>
              <a:pPr algn="ctr" eaLnBrk="0" hangingPunct="0"/>
              <a:r>
                <a:rPr lang="en-US" sz="1800" b="1" dirty="0">
                  <a:solidFill>
                    <a:srgbClr val="FFFFFF"/>
                  </a:solidFill>
                  <a:latin typeface="Pythagoras" pitchFamily="2" charset="0"/>
                </a:rPr>
                <a:t>E</a:t>
              </a:r>
            </a:p>
            <a:p>
              <a:pPr algn="ctr" eaLnBrk="0" hangingPunct="0"/>
              <a:endParaRPr lang="en-US" sz="1800" b="1" dirty="0">
                <a:solidFill>
                  <a:srgbClr val="FFFFFF"/>
                </a:solidFill>
                <a:latin typeface="Pythagoras" pitchFamily="2" charset="0"/>
              </a:endParaRPr>
            </a:p>
            <a:p>
              <a:pPr algn="ctr" eaLnBrk="0" hangingPunct="0"/>
              <a:r>
                <a:rPr lang="en-US" sz="1800" b="1" dirty="0">
                  <a:solidFill>
                    <a:srgbClr val="FFFFFF"/>
                  </a:solidFill>
                  <a:latin typeface="Pythagoras" pitchFamily="2" charset="0"/>
                </a:rPr>
                <a:t>F</a:t>
              </a:r>
            </a:p>
            <a:p>
              <a:pPr algn="ctr" eaLnBrk="0" hangingPunct="0"/>
              <a:r>
                <a:rPr lang="en-US" sz="1800" b="1" dirty="0">
                  <a:solidFill>
                    <a:srgbClr val="FFFFFF"/>
                  </a:solidFill>
                  <a:latin typeface="Pythagoras" pitchFamily="2" charset="0"/>
                </a:rPr>
                <a:t>A</a:t>
              </a:r>
            </a:p>
            <a:p>
              <a:pPr algn="ctr" eaLnBrk="0" hangingPunct="0"/>
              <a:r>
                <a:rPr lang="en-US" sz="1800" b="1" dirty="0">
                  <a:solidFill>
                    <a:srgbClr val="FFFFFF"/>
                  </a:solidFill>
                  <a:latin typeface="Pythagoras" pitchFamily="2" charset="0"/>
                </a:rPr>
                <a:t>C</a:t>
              </a:r>
            </a:p>
            <a:p>
              <a:pPr algn="ctr" eaLnBrk="0" hangingPunct="0"/>
              <a:r>
                <a:rPr lang="en-US" sz="1800" b="1" dirty="0">
                  <a:solidFill>
                    <a:srgbClr val="FFFFFF"/>
                  </a:solidFill>
                  <a:latin typeface="Pythagoras" pitchFamily="2" charset="0"/>
                </a:rPr>
                <a:t>T</a:t>
              </a:r>
            </a:p>
            <a:p>
              <a:pPr algn="ctr" eaLnBrk="0" hangingPunct="0"/>
              <a:r>
                <a:rPr lang="en-US" sz="1800" b="1" dirty="0">
                  <a:solidFill>
                    <a:srgbClr val="FFFFFF"/>
                  </a:solidFill>
                  <a:latin typeface="Pythagoras" pitchFamily="2" charset="0"/>
                </a:rPr>
                <a:t>S</a:t>
              </a:r>
            </a:p>
          </p:txBody>
        </p:sp>
      </p:grpSp>
      <p:sp>
        <p:nvSpPr>
          <p:cNvPr id="169992" name="Rectangle 8"/>
          <p:cNvSpPr>
            <a:spLocks noChangeArrowheads="1"/>
          </p:cNvSpPr>
          <p:nvPr/>
        </p:nvSpPr>
        <p:spPr bwMode="auto">
          <a:xfrm>
            <a:off x="1" y="5937235"/>
            <a:ext cx="5257800" cy="582211"/>
          </a:xfrm>
          <a:prstGeom prst="rect">
            <a:avLst/>
          </a:prstGeom>
          <a:noFill/>
          <a:ln w="12700">
            <a:noFill/>
            <a:miter lim="800000"/>
            <a:headEnd/>
            <a:tailEnd/>
          </a:ln>
          <a:effectLst/>
        </p:spPr>
        <p:txBody>
          <a:bodyPr wrap="square" lIns="90488" tIns="44450" rIns="90488" bIns="4445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Cor</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 5:7;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Tim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1:13</a:t>
            </a:r>
          </a:p>
        </p:txBody>
      </p:sp>
      <p:sp>
        <p:nvSpPr>
          <p:cNvPr id="169993" name="Rectangle 9"/>
          <p:cNvSpPr>
            <a:spLocks noChangeArrowheads="1"/>
          </p:cNvSpPr>
          <p:nvPr/>
        </p:nvSpPr>
        <p:spPr bwMode="auto">
          <a:xfrm>
            <a:off x="3581400" y="2133600"/>
            <a:ext cx="4114800" cy="1197764"/>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400" b="1" dirty="0" smtClean="0">
                <a:solidFill>
                  <a:schemeClr val="accent6">
                    <a:lumMod val="75000"/>
                  </a:schemeClr>
                </a:solidFill>
                <a:latin typeface="Cambria" pitchFamily="18" charset="0"/>
              </a:rPr>
              <a:t>“Not forsaking the assembling of ourselves together ... (Heb. 10:25)  </a:t>
            </a:r>
          </a:p>
        </p:txBody>
      </p:sp>
      <p:sp>
        <p:nvSpPr>
          <p:cNvPr id="169994" name="Rectangle 10"/>
          <p:cNvSpPr>
            <a:spLocks noChangeArrowheads="1"/>
          </p:cNvSpPr>
          <p:nvPr/>
        </p:nvSpPr>
        <p:spPr bwMode="auto">
          <a:xfrm>
            <a:off x="3581400" y="3276600"/>
            <a:ext cx="4102100" cy="828432"/>
          </a:xfrm>
          <a:prstGeom prst="rect">
            <a:avLst/>
          </a:prstGeom>
          <a:noFill/>
          <a:ln w="12700">
            <a:noFill/>
            <a:miter lim="800000"/>
            <a:headEnd/>
            <a:tailEnd/>
          </a:ln>
          <a:effectLst/>
        </p:spPr>
        <p:txBody>
          <a:bodyPr wrap="square" lIns="90488" tIns="44450" rIns="90488" bIns="44450">
            <a:spAutoFit/>
          </a:bodyPr>
          <a:lstStyle/>
          <a:p>
            <a:pPr algn="ctr" defTabSz="114300" eaLnBrk="0" hangingPunct="0"/>
            <a:r>
              <a:rPr lang="en-US" sz="2400" b="1" dirty="0" smtClean="0">
                <a:solidFill>
                  <a:schemeClr val="accent6">
                    <a:lumMod val="75000"/>
                  </a:schemeClr>
                </a:solidFill>
                <a:latin typeface="Cambria" pitchFamily="18" charset="0"/>
              </a:rPr>
              <a:t>“With one accord in the temple ...” (Acts 2:46)</a:t>
            </a:r>
          </a:p>
        </p:txBody>
      </p:sp>
      <p:sp>
        <p:nvSpPr>
          <p:cNvPr id="169995" name="Rectangle 11"/>
          <p:cNvSpPr>
            <a:spLocks noChangeArrowheads="1"/>
          </p:cNvSpPr>
          <p:nvPr/>
        </p:nvSpPr>
        <p:spPr bwMode="auto">
          <a:xfrm>
            <a:off x="3352800" y="4060036"/>
            <a:ext cx="4343400" cy="1197764"/>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400" b="1" dirty="0" smtClean="0">
                <a:solidFill>
                  <a:schemeClr val="accent6">
                    <a:lumMod val="75000"/>
                  </a:schemeClr>
                </a:solidFill>
                <a:latin typeface="Cambria" pitchFamily="18" charset="0"/>
              </a:rPr>
              <a:t>“When ye come together   into one place...”                        (1 Cor. 11:18,20;14:8,9)</a:t>
            </a:r>
          </a:p>
        </p:txBody>
      </p:sp>
      <p:graphicFrame>
        <p:nvGraphicFramePr>
          <p:cNvPr id="169996" name="Object 12">
            <a:hlinkClick r:id="" action="ppaction://ole?verb=0"/>
          </p:cNvPr>
          <p:cNvGraphicFramePr>
            <a:graphicFrameLocks/>
          </p:cNvGraphicFramePr>
          <p:nvPr/>
        </p:nvGraphicFramePr>
        <p:xfrm>
          <a:off x="0" y="2287588"/>
          <a:ext cx="3733800" cy="3122612"/>
        </p:xfrm>
        <a:graphic>
          <a:graphicData uri="http://schemas.openxmlformats.org/presentationml/2006/ole">
            <p:oleObj spid="_x0000_s361474" name="Clip" r:id="rId4" imgW="8319960" imgH="5451120" progId="">
              <p:embed/>
            </p:oleObj>
          </a:graphicData>
        </a:graphic>
      </p:graphicFrame>
      <p:sp>
        <p:nvSpPr>
          <p:cNvPr id="169997" name="Rectangle 13"/>
          <p:cNvSpPr>
            <a:spLocks noChangeArrowheads="1"/>
          </p:cNvSpPr>
          <p:nvPr/>
        </p:nvSpPr>
        <p:spPr bwMode="auto">
          <a:xfrm>
            <a:off x="457200" y="2590800"/>
            <a:ext cx="2895600" cy="1659429"/>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Statements</a:t>
            </a:r>
          </a:p>
          <a:p>
            <a:pPr algn="ctr" eaLnBrk="0" hangingPunct="0"/>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Examples</a:t>
            </a:r>
          </a:p>
          <a:p>
            <a:pPr algn="ctr" eaLnBrk="0" hangingPunct="0"/>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rPr>
              <a:t>Implications</a:t>
            </a:r>
            <a:endPar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ncised901 Bd BT" pitchFamily="34" charset="0"/>
            </a:endParaRPr>
          </a:p>
        </p:txBody>
      </p:sp>
      <p:sp>
        <p:nvSpPr>
          <p:cNvPr id="16"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8" name="Rectangle 17"/>
          <p:cNvSpPr/>
          <p:nvPr/>
        </p:nvSpPr>
        <p:spPr>
          <a:xfrm>
            <a:off x="152400" y="1600200"/>
            <a:ext cx="5266185" cy="584775"/>
          </a:xfrm>
          <a:prstGeom prst="rect">
            <a:avLst/>
          </a:prstGeom>
        </p:spPr>
        <p:txBody>
          <a:bodyPr wrap="none">
            <a:spAutoFit/>
          </a:bodyPr>
          <a:lstStyle/>
          <a:p>
            <a:pPr algn="ctr" eaLnBrk="0" hangingPunct="0"/>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rPr>
              <a:t>For assembling To Worship</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endParaRPr>
          </a:p>
        </p:txBody>
      </p:sp>
      <p:sp>
        <p:nvSpPr>
          <p:cNvPr id="20" name="Date Placeholder 19"/>
          <p:cNvSpPr>
            <a:spLocks noGrp="1"/>
          </p:cNvSpPr>
          <p:nvPr>
            <p:ph type="dt" sz="half" idx="10"/>
          </p:nvPr>
        </p:nvSpPr>
        <p:spPr/>
        <p:txBody>
          <a:bodyPr/>
          <a:lstStyle/>
          <a:p>
            <a:r>
              <a:rPr lang="en-US" smtClean="0"/>
              <a:t>West 65th St church of Christ / September 9, 2007</a:t>
            </a:r>
            <a:endParaRPr lang="en-US" dirty="0"/>
          </a:p>
        </p:txBody>
      </p:sp>
      <p:sp>
        <p:nvSpPr>
          <p:cNvPr id="22" name="Footer Placeholder 21"/>
          <p:cNvSpPr>
            <a:spLocks noGrp="1"/>
          </p:cNvSpPr>
          <p:nvPr>
            <p:ph type="ftr" sz="quarter" idx="11"/>
          </p:nvPr>
        </p:nvSpPr>
        <p:spPr/>
        <p:txBody>
          <a:bodyPr/>
          <a:lstStyle/>
          <a:p>
            <a:pPr algn="l"/>
            <a:r>
              <a:rPr lang="en-US" smtClean="0"/>
              <a:t>Don McClain</a:t>
            </a:r>
            <a:endParaRPr lang="en-US" dirty="0"/>
          </a:p>
        </p:txBody>
      </p:sp>
      <p:sp>
        <p:nvSpPr>
          <p:cNvPr id="21" name="Slide Number Placeholder 20"/>
          <p:cNvSpPr>
            <a:spLocks noGrp="1"/>
          </p:cNvSpPr>
          <p:nvPr>
            <p:ph type="sldNum" sz="quarter" idx="12"/>
          </p:nvPr>
        </p:nvSpPr>
        <p:spPr/>
        <p:txBody>
          <a:bodyPr/>
          <a:lstStyle/>
          <a:p>
            <a:fld id="{37B82D52-1009-4208-8FEC-129DBF69EFEB}" type="slidenum">
              <a:rPr lang="en-US" smtClean="0"/>
              <a:pPr/>
              <a:t>16</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50833 3.33333E-6 L -3.33333E-6 3.33333E-6 " pathEditMode="relative" rAng="0" ptsTypes="AA">
                                      <p:cBhvr>
                                        <p:cTn id="6" dur="2000" fill="hold"/>
                                        <p:tgtEl>
                                          <p:spTgt spid="2"/>
                                        </p:tgtEl>
                                        <p:attrNameLst>
                                          <p:attrName>ppt_x</p:attrName>
                                          <p:attrName>ppt_y</p:attrName>
                                        </p:attrNameLst>
                                      </p:cBhvr>
                                      <p:rCtr x="254" y="0"/>
                                    </p:animMotion>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169993"/>
                                        </p:tgtEl>
                                        <p:attrNameLst>
                                          <p:attrName>style.visibility</p:attrName>
                                        </p:attrNameLst>
                                      </p:cBhvr>
                                      <p:to>
                                        <p:strVal val="visible"/>
                                      </p:to>
                                    </p:set>
                                    <p:animEffect transition="in" filter="dissolve">
                                      <p:cBhvr>
                                        <p:cTn id="12" dur="500"/>
                                        <p:tgtEl>
                                          <p:spTgt spid="16999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9994"/>
                                        </p:tgtEl>
                                        <p:attrNameLst>
                                          <p:attrName>style.visibility</p:attrName>
                                        </p:attrNameLst>
                                      </p:cBhvr>
                                      <p:to>
                                        <p:strVal val="visible"/>
                                      </p:to>
                                    </p:set>
                                    <p:animEffect transition="in" filter="dissolve">
                                      <p:cBhvr>
                                        <p:cTn id="15" dur="500"/>
                                        <p:tgtEl>
                                          <p:spTgt spid="16999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9995"/>
                                        </p:tgtEl>
                                        <p:attrNameLst>
                                          <p:attrName>style.visibility</p:attrName>
                                        </p:attrNameLst>
                                      </p:cBhvr>
                                      <p:to>
                                        <p:strVal val="visible"/>
                                      </p:to>
                                    </p:set>
                                    <p:animEffect transition="in" filter="dissolve">
                                      <p:cBhvr>
                                        <p:cTn id="18" dur="500"/>
                                        <p:tgtEl>
                                          <p:spTgt spid="16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3" grpId="0"/>
      <p:bldP spid="169994" grpId="0"/>
      <p:bldP spid="1699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Diagonal Corner Rectangle 30"/>
          <p:cNvSpPr/>
          <p:nvPr/>
        </p:nvSpPr>
        <p:spPr>
          <a:xfrm>
            <a:off x="3429000" y="3962400"/>
            <a:ext cx="5410200" cy="16764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ound Diagonal Corner Rectangle 29"/>
          <p:cNvSpPr/>
          <p:nvPr/>
        </p:nvSpPr>
        <p:spPr>
          <a:xfrm>
            <a:off x="3429000" y="2133600"/>
            <a:ext cx="5410200" cy="16764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ight Arrow 27"/>
          <p:cNvSpPr/>
          <p:nvPr/>
        </p:nvSpPr>
        <p:spPr>
          <a:xfrm>
            <a:off x="0" y="2133600"/>
            <a:ext cx="3352800" cy="1676400"/>
          </a:xfrm>
          <a:prstGeom prst="rightArrow">
            <a:avLst>
              <a:gd name="adj1" fmla="val 81091"/>
              <a:gd name="adj2" fmla="val 31727"/>
            </a:avLst>
          </a:prstGeom>
          <a:effectLst>
            <a:glow rad="1397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0" y="3886200"/>
            <a:ext cx="3352800" cy="1676400"/>
          </a:xfrm>
          <a:prstGeom prst="rightArrow">
            <a:avLst>
              <a:gd name="adj1" fmla="val 81091"/>
              <a:gd name="adj2" fmla="val 31727"/>
            </a:avLst>
          </a:prstGeom>
          <a:effectLst>
            <a:glow rad="1397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99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9992" name="Rectangle 8"/>
          <p:cNvSpPr>
            <a:spLocks noChangeArrowheads="1"/>
          </p:cNvSpPr>
          <p:nvPr/>
        </p:nvSpPr>
        <p:spPr bwMode="auto">
          <a:xfrm>
            <a:off x="1" y="5937235"/>
            <a:ext cx="5257800" cy="582211"/>
          </a:xfrm>
          <a:prstGeom prst="rect">
            <a:avLst/>
          </a:prstGeom>
          <a:noFill/>
          <a:ln w="12700">
            <a:noFill/>
            <a:miter lim="800000"/>
            <a:headEnd/>
            <a:tailEnd/>
          </a:ln>
          <a:effectLst/>
        </p:spPr>
        <p:txBody>
          <a:bodyPr wrap="square" lIns="90488" tIns="44450" rIns="90488" bIns="4445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Cor</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 5:7;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2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Tim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reflection blurRad="12700" stA="50000" endPos="50000" dist="5000" dir="5400000" sy="-100000" rotWithShape="0"/>
                </a:effectLst>
                <a:latin typeface="Incised901 BT" pitchFamily="34" charset="0"/>
              </a:rPr>
              <a:t>1:13</a:t>
            </a:r>
          </a:p>
        </p:txBody>
      </p:sp>
      <p:sp>
        <p:nvSpPr>
          <p:cNvPr id="16"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4" name="Rectangle 8"/>
          <p:cNvSpPr>
            <a:spLocks noChangeArrowheads="1"/>
          </p:cNvSpPr>
          <p:nvPr/>
        </p:nvSpPr>
        <p:spPr bwMode="auto">
          <a:xfrm>
            <a:off x="0" y="2362200"/>
            <a:ext cx="2819400" cy="1219200"/>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 General Authority</a:t>
            </a:r>
          </a:p>
        </p:txBody>
      </p:sp>
      <p:sp>
        <p:nvSpPr>
          <p:cNvPr id="25" name="Rectangle 9"/>
          <p:cNvSpPr>
            <a:spLocks noChangeArrowheads="1"/>
          </p:cNvSpPr>
          <p:nvPr/>
        </p:nvSpPr>
        <p:spPr bwMode="auto">
          <a:xfrm>
            <a:off x="1" y="4114800"/>
            <a:ext cx="2819400" cy="1197764"/>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 Specific Authority</a:t>
            </a:r>
          </a:p>
        </p:txBody>
      </p:sp>
      <p:sp>
        <p:nvSpPr>
          <p:cNvPr id="26" name="Rectangle 11"/>
          <p:cNvSpPr>
            <a:spLocks noChangeArrowheads="1"/>
          </p:cNvSpPr>
          <p:nvPr/>
        </p:nvSpPr>
        <p:spPr bwMode="auto">
          <a:xfrm>
            <a:off x="3429000" y="4038600"/>
            <a:ext cx="5410200" cy="156709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400" dirty="0" smtClean="0">
                <a:latin typeface="Cambria" pitchFamily="18" charset="0"/>
              </a:rPr>
              <a:t>An assembly of the church in which some or all acts of worship occur ... Praying, Singing, Communing, Giving, Studying, unto edification.</a:t>
            </a:r>
          </a:p>
        </p:txBody>
      </p:sp>
      <p:sp>
        <p:nvSpPr>
          <p:cNvPr id="27" name="Rectangle 12"/>
          <p:cNvSpPr>
            <a:spLocks noChangeArrowheads="1"/>
          </p:cNvSpPr>
          <p:nvPr/>
        </p:nvSpPr>
        <p:spPr bwMode="auto">
          <a:xfrm>
            <a:off x="3352800" y="2133600"/>
            <a:ext cx="5562600" cy="169020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2600" dirty="0" smtClean="0">
                <a:latin typeface="Cambria" pitchFamily="18" charset="0"/>
              </a:rPr>
              <a:t>Meetinghouse, pews, lights, HVAC, water fountain, rest rooms, chairs, pulpit, lectern, parking lot, morning or evening, Wednesday or Thursday ...</a:t>
            </a:r>
          </a:p>
        </p:txBody>
      </p:sp>
      <p:sp>
        <p:nvSpPr>
          <p:cNvPr id="19" name="Rectangle 18"/>
          <p:cNvSpPr/>
          <p:nvPr/>
        </p:nvSpPr>
        <p:spPr>
          <a:xfrm>
            <a:off x="152400" y="1600200"/>
            <a:ext cx="5266185" cy="584775"/>
          </a:xfrm>
          <a:prstGeom prst="rect">
            <a:avLst/>
          </a:prstGeom>
        </p:spPr>
        <p:txBody>
          <a:bodyPr wrap="none">
            <a:spAutoFit/>
          </a:bodyPr>
          <a:lstStyle/>
          <a:p>
            <a:pPr algn="ctr" eaLnBrk="0" hangingPunct="0"/>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rPr>
              <a:t>For assembling To Worship</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riah" pitchFamily="2" charset="0"/>
            </a:endParaRPr>
          </a:p>
        </p:txBody>
      </p:sp>
      <p:sp>
        <p:nvSpPr>
          <p:cNvPr id="18" name="Date Placeholder 17"/>
          <p:cNvSpPr>
            <a:spLocks noGrp="1"/>
          </p:cNvSpPr>
          <p:nvPr>
            <p:ph type="dt" sz="half" idx="10"/>
          </p:nvPr>
        </p:nvSpPr>
        <p:spPr/>
        <p:txBody>
          <a:bodyPr/>
          <a:lstStyle/>
          <a:p>
            <a:r>
              <a:rPr lang="en-US" smtClean="0"/>
              <a:t>West 65th St church of Christ / September 9, 2007</a:t>
            </a:r>
            <a:endParaRPr lang="en-US" dirty="0"/>
          </a:p>
        </p:txBody>
      </p:sp>
      <p:sp>
        <p:nvSpPr>
          <p:cNvPr id="21" name="Footer Placeholder 20"/>
          <p:cNvSpPr>
            <a:spLocks noGrp="1"/>
          </p:cNvSpPr>
          <p:nvPr>
            <p:ph type="ftr" sz="quarter" idx="11"/>
          </p:nvPr>
        </p:nvSpPr>
        <p:spPr/>
        <p:txBody>
          <a:bodyPr/>
          <a:lstStyle/>
          <a:p>
            <a:pPr algn="l"/>
            <a:r>
              <a:rPr lang="en-US" smtClean="0"/>
              <a:t>Don McClain</a:t>
            </a:r>
            <a:endParaRPr lang="en-US" dirty="0"/>
          </a:p>
        </p:txBody>
      </p:sp>
      <p:sp>
        <p:nvSpPr>
          <p:cNvPr id="20" name="Slide Number Placeholder 19"/>
          <p:cNvSpPr>
            <a:spLocks noGrp="1"/>
          </p:cNvSpPr>
          <p:nvPr>
            <p:ph type="sldNum" sz="quarter" idx="12"/>
          </p:nvPr>
        </p:nvSpPr>
        <p:spPr/>
        <p:txBody>
          <a:bodyPr/>
          <a:lstStyle/>
          <a:p>
            <a:fld id="{37B82D52-1009-4208-8FEC-129DBF69EFEB}" type="slidenum">
              <a:rPr lang="en-US" smtClean="0"/>
              <a:pPr/>
              <a:t>17</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0-#ppt_w/2"/>
                                          </p:val>
                                        </p:tav>
                                        <p:tav tm="100000">
                                          <p:val>
                                            <p:strVal val="#ppt_x"/>
                                          </p:val>
                                        </p:tav>
                                      </p:tavLst>
                                    </p:anim>
                                    <p:anim calcmode="lin" valueType="num">
                                      <p:cBhvr additive="base">
                                        <p:cTn id="8" dur="2000" fill="hold"/>
                                        <p:tgtEl>
                                          <p:spTgt spid="24"/>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0-#ppt_w/2"/>
                                          </p:val>
                                        </p:tav>
                                        <p:tav tm="100000">
                                          <p:val>
                                            <p:strVal val="#ppt_x"/>
                                          </p:val>
                                        </p:tav>
                                      </p:tavLst>
                                    </p:anim>
                                    <p:anim calcmode="lin" valueType="num">
                                      <p:cBhvr additive="base">
                                        <p:cTn id="12" dur="2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0"/>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0-#ppt_w/2"/>
                                          </p:val>
                                        </p:tav>
                                        <p:tav tm="100000">
                                          <p:val>
                                            <p:strVal val="#ppt_x"/>
                                          </p:val>
                                        </p:tav>
                                      </p:tavLst>
                                    </p:anim>
                                    <p:anim calcmode="lin" valueType="num">
                                      <p:cBhvr additive="base">
                                        <p:cTn id="32" dur="2000" fill="hold"/>
                                        <p:tgtEl>
                                          <p:spTgt spid="25"/>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2000" fill="hold"/>
                                        <p:tgtEl>
                                          <p:spTgt spid="29"/>
                                        </p:tgtEl>
                                        <p:attrNameLst>
                                          <p:attrName>ppt_x</p:attrName>
                                        </p:attrNameLst>
                                      </p:cBhvr>
                                      <p:tavLst>
                                        <p:tav tm="0">
                                          <p:val>
                                            <p:strVal val="0-#ppt_w/2"/>
                                          </p:val>
                                        </p:tav>
                                        <p:tav tm="100000">
                                          <p:val>
                                            <p:strVal val="#ppt_x"/>
                                          </p:val>
                                        </p:tav>
                                      </p:tavLst>
                                    </p:anim>
                                    <p:anim calcmode="lin" valueType="num">
                                      <p:cBhvr additive="base">
                                        <p:cTn id="36"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6"/>
                                        </p:tgtEl>
                                        <p:attrNameLst>
                                          <p:attrName>ppt_y</p:attrName>
                                        </p:attrNameLst>
                                      </p:cBhvr>
                                      <p:tavLst>
                                        <p:tav tm="0">
                                          <p:val>
                                            <p:strVal val="#ppt_y"/>
                                          </p:val>
                                        </p:tav>
                                        <p:tav tm="100000">
                                          <p:val>
                                            <p:strVal val="#ppt_y"/>
                                          </p:val>
                                        </p:tav>
                                      </p:tavLst>
                                    </p:anim>
                                  </p:childTnLst>
                                </p:cTn>
                              </p:par>
                              <p:par>
                                <p:cTn id="45" presetID="39" presetClass="entr" presetSubtype="0" accel="10000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8" grpId="0" animBg="1"/>
      <p:bldP spid="29" grpId="0" animBg="1"/>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6200" y="2453640"/>
          <a:ext cx="8915399" cy="3840480"/>
        </p:xfrm>
        <a:graphic>
          <a:graphicData uri="http://schemas.openxmlformats.org/drawingml/2006/table">
            <a:tbl>
              <a:tblPr/>
              <a:tblGrid>
                <a:gridCol w="1905000"/>
                <a:gridCol w="1600200"/>
                <a:gridCol w="1676400"/>
                <a:gridCol w="2057400"/>
                <a:gridCol w="1676399"/>
              </a:tblGrid>
              <a:tr h="698030">
                <a:tc>
                  <a:txBody>
                    <a:bodyPr/>
                    <a:lstStyle/>
                    <a:p>
                      <a:pPr marL="0" marR="0" algn="ctr" hangingPunct="0">
                        <a:spcBef>
                          <a:spcPts val="1800"/>
                        </a:spcBef>
                        <a:spcAft>
                          <a:spcPts val="0"/>
                        </a:spcAft>
                      </a:pPr>
                      <a:r>
                        <a:rPr lang="en-US" sz="2800" dirty="0">
                          <a:solidFill>
                            <a:srgbClr val="FFFFFF"/>
                          </a:solidFill>
                          <a:latin typeface="Cambria" pitchFamily="18" charset="0"/>
                          <a:ea typeface="Times New Roman"/>
                          <a:cs typeface="Times New Roman"/>
                        </a:rPr>
                        <a:t>Authorized</a:t>
                      </a:r>
                      <a:endParaRPr lang="en-US" sz="2800" dirty="0">
                        <a:latin typeface="Cambria" pitchFamily="18" charset="0"/>
                        <a:ea typeface="Times New Roman"/>
                        <a:cs typeface="Times New Roman"/>
                      </a:endParaRPr>
                    </a:p>
                  </a:txBody>
                  <a:tcPr marL="50800" marR="50800" marT="0"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hangingPunct="0">
                        <a:spcBef>
                          <a:spcPts val="1800"/>
                        </a:spcBef>
                        <a:spcAft>
                          <a:spcPts val="0"/>
                        </a:spcAft>
                      </a:pPr>
                      <a:r>
                        <a:rPr lang="en-US" sz="2800" dirty="0">
                          <a:solidFill>
                            <a:srgbClr val="FFFFFF"/>
                          </a:solidFill>
                          <a:latin typeface="Cambria" pitchFamily="18" charset="0"/>
                          <a:ea typeface="Times New Roman"/>
                          <a:cs typeface="Times New Roman"/>
                        </a:rPr>
                        <a:t>Essential</a:t>
                      </a:r>
                      <a:endParaRPr lang="en-US" sz="2800" dirty="0">
                        <a:latin typeface="Cambria" pitchFamily="18" charset="0"/>
                        <a:ea typeface="Times New Roman"/>
                        <a:cs typeface="Times New Roman"/>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hangingPunct="0">
                        <a:spcBef>
                          <a:spcPts val="1800"/>
                        </a:spcBef>
                        <a:spcAft>
                          <a:spcPts val="0"/>
                        </a:spcAft>
                      </a:pPr>
                      <a:r>
                        <a:rPr lang="en-US" sz="2800" dirty="0">
                          <a:solidFill>
                            <a:srgbClr val="FFFFFF"/>
                          </a:solidFill>
                          <a:latin typeface="Cambria" pitchFamily="18" charset="0"/>
                          <a:ea typeface="Times New Roman"/>
                          <a:cs typeface="Times New Roman"/>
                        </a:rPr>
                        <a:t>Aids</a:t>
                      </a:r>
                      <a:endParaRPr lang="en-US" sz="2800" dirty="0">
                        <a:latin typeface="Cambria" pitchFamily="18" charset="0"/>
                        <a:ea typeface="Times New Roman"/>
                        <a:cs typeface="Times New Roman"/>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hangingPunct="0">
                        <a:spcBef>
                          <a:spcPts val="1800"/>
                        </a:spcBef>
                        <a:spcAft>
                          <a:spcPts val="0"/>
                        </a:spcAft>
                      </a:pPr>
                      <a:r>
                        <a:rPr lang="en-US" sz="2800" dirty="0">
                          <a:solidFill>
                            <a:srgbClr val="FFFFFF"/>
                          </a:solidFill>
                          <a:latin typeface="Cambria" pitchFamily="18" charset="0"/>
                          <a:ea typeface="Times New Roman"/>
                          <a:cs typeface="Times New Roman"/>
                        </a:rPr>
                        <a:t>Not Authorized</a:t>
                      </a:r>
                      <a:endParaRPr lang="en-US" sz="2800" dirty="0">
                        <a:latin typeface="Cambria" pitchFamily="18" charset="0"/>
                        <a:ea typeface="Times New Roman"/>
                        <a:cs typeface="Times New Roman"/>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hangingPunct="0">
                        <a:spcBef>
                          <a:spcPts val="1800"/>
                        </a:spcBef>
                        <a:spcAft>
                          <a:spcPts val="0"/>
                        </a:spcAft>
                      </a:pPr>
                      <a:r>
                        <a:rPr lang="en-US" sz="2800" dirty="0">
                          <a:solidFill>
                            <a:srgbClr val="FFFFFF"/>
                          </a:solidFill>
                          <a:latin typeface="Cambria" pitchFamily="18" charset="0"/>
                          <a:ea typeface="Times New Roman"/>
                          <a:cs typeface="Times New Roman"/>
                        </a:rPr>
                        <a:t>Additions</a:t>
                      </a:r>
                      <a:endParaRPr lang="en-US" sz="2800" dirty="0">
                        <a:latin typeface="Cambria" pitchFamily="18" charset="0"/>
                        <a:ea typeface="Times New Roman"/>
                        <a:cs typeface="Times New Roman"/>
                      </a:endParaRPr>
                    </a:p>
                  </a:txBody>
                  <a:tcPr marL="50800" marR="50800" marT="0"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698030">
                <a:tc>
                  <a:txBody>
                    <a:bodyPr/>
                    <a:lstStyle/>
                    <a:p>
                      <a:pPr marL="0" marR="0" algn="ctr" hangingPunct="0">
                        <a:spcBef>
                          <a:spcPts val="1200"/>
                        </a:spcBef>
                        <a:spcAft>
                          <a:spcPts val="0"/>
                        </a:spcAft>
                      </a:pPr>
                      <a:r>
                        <a:rPr lang="en-US" sz="2800" dirty="0">
                          <a:latin typeface="Cambria" pitchFamily="18" charset="0"/>
                          <a:ea typeface="Times New Roman"/>
                          <a:cs typeface="Times New Roman"/>
                        </a:rPr>
                        <a:t>Sing    </a:t>
                      </a:r>
                      <a:r>
                        <a:rPr lang="en-US" sz="2800" dirty="0" smtClean="0">
                          <a:latin typeface="Cambria" pitchFamily="18" charset="0"/>
                          <a:ea typeface="Times New Roman"/>
                          <a:cs typeface="Times New Roman"/>
                        </a:rPr>
                        <a:t> (</a:t>
                      </a:r>
                      <a:r>
                        <a:rPr lang="en-US" sz="2800" dirty="0">
                          <a:latin typeface="Cambria" pitchFamily="18" charset="0"/>
                          <a:ea typeface="Times New Roman"/>
                          <a:cs typeface="Times New Roman"/>
                        </a:rPr>
                        <a:t>Eph. 5:19)</a:t>
                      </a:r>
                    </a:p>
                  </a:txBody>
                  <a:tcPr marL="50800" marR="50800" marT="0"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dirty="0">
                          <a:latin typeface="Cambria" pitchFamily="18" charset="0"/>
                          <a:ea typeface="Times New Roman"/>
                          <a:cs typeface="Times New Roman"/>
                        </a:rPr>
                        <a:t>Song</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dirty="0">
                          <a:latin typeface="Cambria" pitchFamily="18" charset="0"/>
                          <a:ea typeface="Times New Roman"/>
                          <a:cs typeface="Times New Roman"/>
                        </a:rPr>
                        <a:t>Book</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dirty="0">
                          <a:latin typeface="Cambria" pitchFamily="18" charset="0"/>
                          <a:ea typeface="Times New Roman"/>
                          <a:cs typeface="Times New Roman"/>
                        </a:rPr>
                        <a:t>Play</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a:latin typeface="Cambria" pitchFamily="18" charset="0"/>
                          <a:ea typeface="Times New Roman"/>
                          <a:cs typeface="Times New Roman"/>
                        </a:rPr>
                        <a:t>Piano</a:t>
                      </a:r>
                    </a:p>
                  </a:txBody>
                  <a:tcPr marL="50800" marR="50800" marT="0"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98030">
                <a:tc>
                  <a:txBody>
                    <a:bodyPr/>
                    <a:lstStyle/>
                    <a:p>
                      <a:pPr marL="0" marR="0" algn="ctr" hangingPunct="0">
                        <a:spcBef>
                          <a:spcPts val="1200"/>
                        </a:spcBef>
                        <a:spcAft>
                          <a:spcPts val="0"/>
                        </a:spcAft>
                      </a:pPr>
                      <a:r>
                        <a:rPr lang="en-US" sz="2800">
                          <a:latin typeface="Cambria" pitchFamily="18" charset="0"/>
                          <a:ea typeface="Times New Roman"/>
                          <a:cs typeface="Times New Roman"/>
                        </a:rPr>
                        <a:t>Immerse (Acts 8:38)</a:t>
                      </a:r>
                    </a:p>
                  </a:txBody>
                  <a:tcPr marL="50800" marR="50800" marT="0"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a:latin typeface="Cambria" pitchFamily="18" charset="0"/>
                          <a:ea typeface="Times New Roman"/>
                          <a:cs typeface="Times New Roman"/>
                        </a:rPr>
                        <a:t>Much Water</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a:latin typeface="Cambria" pitchFamily="18" charset="0"/>
                          <a:ea typeface="Times New Roman"/>
                          <a:cs typeface="Times New Roman"/>
                        </a:rPr>
                        <a:t>Baptistry</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dirty="0">
                          <a:latin typeface="Cambria" pitchFamily="18" charset="0"/>
                          <a:ea typeface="Times New Roman"/>
                          <a:cs typeface="Times New Roman"/>
                        </a:rPr>
                        <a:t>Sprinkle</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dirty="0">
                          <a:latin typeface="Cambria" pitchFamily="18" charset="0"/>
                          <a:ea typeface="Times New Roman"/>
                          <a:cs typeface="Times New Roman"/>
                        </a:rPr>
                        <a:t>Font</a:t>
                      </a:r>
                    </a:p>
                  </a:txBody>
                  <a:tcPr marL="50800" marR="50800" marT="0"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98030">
                <a:tc>
                  <a:txBody>
                    <a:bodyPr/>
                    <a:lstStyle/>
                    <a:p>
                      <a:pPr marL="0" marR="0" algn="ctr" hangingPunct="0">
                        <a:spcBef>
                          <a:spcPts val="1200"/>
                        </a:spcBef>
                        <a:spcAft>
                          <a:spcPts val="0"/>
                        </a:spcAft>
                      </a:pPr>
                      <a:r>
                        <a:rPr lang="en-US" sz="2800" dirty="0" smtClean="0">
                          <a:latin typeface="Cambria" pitchFamily="18" charset="0"/>
                          <a:ea typeface="Times New Roman"/>
                          <a:cs typeface="Times New Roman"/>
                        </a:rPr>
                        <a:t>Assemble (</a:t>
                      </a:r>
                      <a:r>
                        <a:rPr lang="en-US" sz="2800" dirty="0">
                          <a:latin typeface="Cambria" pitchFamily="18" charset="0"/>
                          <a:ea typeface="Times New Roman"/>
                          <a:cs typeface="Times New Roman"/>
                        </a:rPr>
                        <a:t>Heb. 10:25)</a:t>
                      </a:r>
                    </a:p>
                  </a:txBody>
                  <a:tcPr marL="50800" marR="50800" marT="0"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a:latin typeface="Cambria" pitchFamily="18" charset="0"/>
                          <a:ea typeface="Times New Roman"/>
                          <a:cs typeface="Times New Roman"/>
                        </a:rPr>
                        <a:t>Place</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a:latin typeface="Cambria" pitchFamily="18" charset="0"/>
                          <a:ea typeface="Times New Roman"/>
                          <a:cs typeface="Times New Roman"/>
                        </a:rPr>
                        <a:t>Meeting House</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a:latin typeface="Cambria" pitchFamily="18" charset="0"/>
                          <a:ea typeface="Times New Roman"/>
                          <a:cs typeface="Times New Roman"/>
                        </a:rPr>
                        <a:t>Social Meals</a:t>
                      </a: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2"/>
                    </a:solidFill>
                  </a:tcPr>
                </a:tc>
                <a:tc>
                  <a:txBody>
                    <a:bodyPr/>
                    <a:lstStyle/>
                    <a:p>
                      <a:pPr marL="0" marR="0" algn="ctr" hangingPunct="0">
                        <a:spcBef>
                          <a:spcPts val="1200"/>
                        </a:spcBef>
                        <a:spcAft>
                          <a:spcPts val="0"/>
                        </a:spcAft>
                      </a:pPr>
                      <a:r>
                        <a:rPr lang="en-US" sz="2800" dirty="0">
                          <a:latin typeface="Cambria" pitchFamily="18" charset="0"/>
                          <a:ea typeface="Times New Roman"/>
                          <a:cs typeface="Times New Roman"/>
                        </a:rPr>
                        <a:t>“Annex”</a:t>
                      </a:r>
                    </a:p>
                  </a:txBody>
                  <a:tcPr marL="50800" marR="50800" marT="0"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2"/>
                    </a:solidFill>
                  </a:tcPr>
                </a:tc>
              </a:tr>
            </a:tbl>
          </a:graphicData>
        </a:graphic>
      </p:graphicFrame>
      <p:sp>
        <p:nvSpPr>
          <p:cNvPr id="8" name="Rectangle 7"/>
          <p:cNvSpPr/>
          <p:nvPr/>
        </p:nvSpPr>
        <p:spPr>
          <a:xfrm>
            <a:off x="0" y="660737"/>
            <a:ext cx="9144000" cy="110799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Aids &amp; Additions</a:t>
            </a:r>
            <a:endParaRPr lang="en-US" sz="6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4" name="Date Placeholder 3"/>
          <p:cNvSpPr>
            <a:spLocks noGrp="1"/>
          </p:cNvSpPr>
          <p:nvPr>
            <p:ph type="dt" sz="half" idx="10"/>
          </p:nvPr>
        </p:nvSpPr>
        <p:spPr/>
        <p:txBody>
          <a:bodyPr/>
          <a:lstStyle/>
          <a:p>
            <a:r>
              <a:rPr lang="en-US" smtClean="0"/>
              <a:t>West 65th St church of Christ / September 9, 2007</a:t>
            </a:r>
            <a:endParaRPr lang="en-US" dirty="0"/>
          </a:p>
        </p:txBody>
      </p:sp>
      <p:sp>
        <p:nvSpPr>
          <p:cNvPr id="6" name="Footer Placeholder 5"/>
          <p:cNvSpPr>
            <a:spLocks noGrp="1"/>
          </p:cNvSpPr>
          <p:nvPr>
            <p:ph type="ftr" sz="quarter" idx="11"/>
          </p:nvPr>
        </p:nvSpPr>
        <p:spPr/>
        <p:txBody>
          <a:bodyPr/>
          <a:lstStyle/>
          <a:p>
            <a:pPr algn="l"/>
            <a:r>
              <a:rPr lang="en-US" smtClean="0"/>
              <a:t>Don McClain</a:t>
            </a:r>
            <a:endParaRPr lang="en-US" dirty="0"/>
          </a:p>
        </p:txBody>
      </p:sp>
      <p:sp>
        <p:nvSpPr>
          <p:cNvPr id="5" name="Slide Number Placeholder 4"/>
          <p:cNvSpPr>
            <a:spLocks noGrp="1"/>
          </p:cNvSpPr>
          <p:nvPr>
            <p:ph type="sldNum" sz="quarter" idx="12"/>
          </p:nvPr>
        </p:nvSpPr>
        <p:spPr/>
        <p:txBody>
          <a:bodyPr/>
          <a:lstStyle/>
          <a:p>
            <a:fld id="{37B82D52-1009-4208-8FEC-129DBF69EFEB}" type="slidenum">
              <a:rPr lang="en-US" smtClean="0"/>
              <a:pPr/>
              <a:t>18</a:t>
            </a:fld>
            <a:endParaRPr lang="en-US" dirty="0"/>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 Diagonal Corner Rectangle 33"/>
          <p:cNvSpPr/>
          <p:nvPr/>
        </p:nvSpPr>
        <p:spPr>
          <a:xfrm>
            <a:off x="5943600" y="2133600"/>
            <a:ext cx="3124200" cy="12192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ound Diagonal Corner Rectangle 32"/>
          <p:cNvSpPr/>
          <p:nvPr/>
        </p:nvSpPr>
        <p:spPr>
          <a:xfrm>
            <a:off x="76200" y="2133600"/>
            <a:ext cx="3124200" cy="12192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pic>
        <p:nvPicPr>
          <p:cNvPr id="19" name="Picture 5"/>
          <p:cNvPicPr>
            <a:picLocks noChangeAspect="1" noChangeArrowheads="1"/>
          </p:cNvPicPr>
          <p:nvPr/>
        </p:nvPicPr>
        <p:blipFill>
          <a:blip r:embed="rId3"/>
          <a:srcRect/>
          <a:stretch>
            <a:fillRect/>
          </a:stretch>
        </p:blipFill>
        <p:spPr bwMode="auto">
          <a:xfrm>
            <a:off x="1" y="3269566"/>
            <a:ext cx="3200399" cy="3588434"/>
          </a:xfrm>
          <a:prstGeom prst="rect">
            <a:avLst/>
          </a:prstGeom>
          <a:noFill/>
          <a:ln w="9525">
            <a:noFill/>
            <a:miter lim="800000"/>
            <a:headEnd/>
            <a:tailEnd/>
          </a:ln>
          <a:effectLst/>
        </p:spPr>
      </p:pic>
      <p:sp>
        <p:nvSpPr>
          <p:cNvPr id="20" name="TextBox 19"/>
          <p:cNvSpPr txBox="1"/>
          <p:nvPr/>
        </p:nvSpPr>
        <p:spPr>
          <a:xfrm>
            <a:off x="304800" y="2133600"/>
            <a:ext cx="2454518" cy="1077218"/>
          </a:xfrm>
          <a:prstGeom prst="rect">
            <a:avLst/>
          </a:prstGeom>
          <a:noFill/>
        </p:spPr>
        <p:txBody>
          <a:bodyPr wrap="non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Assembling</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ectangle 20"/>
          <p:cNvSpPr/>
          <p:nvPr/>
        </p:nvSpPr>
        <p:spPr>
          <a:xfrm>
            <a:off x="0" y="829270"/>
            <a:ext cx="9144000" cy="144655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Which One Expedites Edification?</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pic>
        <p:nvPicPr>
          <p:cNvPr id="22" name="Picture 4"/>
          <p:cNvPicPr>
            <a:picLocks noChangeArrowheads="1"/>
          </p:cNvPicPr>
          <p:nvPr/>
        </p:nvPicPr>
        <p:blipFill>
          <a:blip r:embed="rId4"/>
          <a:srcRect/>
          <a:stretch>
            <a:fillRect/>
          </a:stretch>
        </p:blipFill>
        <p:spPr bwMode="auto">
          <a:xfrm flipH="1">
            <a:off x="5867400" y="3352800"/>
            <a:ext cx="3276600" cy="3505200"/>
          </a:xfrm>
          <a:prstGeom prst="rect">
            <a:avLst/>
          </a:prstGeom>
          <a:noFill/>
          <a:ln w="12700">
            <a:noFill/>
            <a:miter lim="800000"/>
            <a:headEnd/>
            <a:tailEnd/>
          </a:ln>
          <a:effectLst/>
        </p:spPr>
      </p:pic>
      <p:sp>
        <p:nvSpPr>
          <p:cNvPr id="23" name="TextBox 22"/>
          <p:cNvSpPr txBox="1"/>
          <p:nvPr/>
        </p:nvSpPr>
        <p:spPr>
          <a:xfrm>
            <a:off x="5867399" y="2133600"/>
            <a:ext cx="3276601" cy="1077218"/>
          </a:xfrm>
          <a:prstGeom prst="rect">
            <a:avLst/>
          </a:prstGeom>
          <a:noFill/>
        </p:spPr>
        <p:txBody>
          <a:bodyPr wrap="square" rtlCol="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Assembling To EAT As Church?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5" name="TextBox 34"/>
          <p:cNvSpPr txBox="1"/>
          <p:nvPr/>
        </p:nvSpPr>
        <p:spPr>
          <a:xfrm>
            <a:off x="3429000" y="2438400"/>
            <a:ext cx="2362200" cy="4154984"/>
          </a:xfrm>
          <a:prstGeom prst="rect">
            <a:avLst/>
          </a:prstGeom>
          <a:noFill/>
        </p:spPr>
        <p:txBody>
          <a:bodyPr wrap="square" rtlCol="0">
            <a:spAutoFit/>
          </a:bodyPr>
          <a:lstStyle/>
          <a:p>
            <a:pPr algn="ctr">
              <a:spcBef>
                <a:spcPts val="600"/>
              </a:spcBef>
              <a:spcAft>
                <a:spcPts val="600"/>
              </a:spcAft>
            </a:pPr>
            <a:r>
              <a:rPr lang="en-US" sz="3200" dirty="0" smtClean="0">
                <a:latin typeface="Cambria" pitchFamily="18" charset="0"/>
              </a:rPr>
              <a:t>Authorized?</a:t>
            </a:r>
          </a:p>
          <a:p>
            <a:pPr algn="ctr">
              <a:spcBef>
                <a:spcPts val="600"/>
              </a:spcBef>
              <a:spcAft>
                <a:spcPts val="600"/>
              </a:spcAft>
            </a:pPr>
            <a:r>
              <a:rPr lang="en-US" sz="3200" dirty="0" smtClean="0">
                <a:latin typeface="Cambria" pitchFamily="18" charset="0"/>
              </a:rPr>
              <a:t>Specified?</a:t>
            </a:r>
          </a:p>
          <a:p>
            <a:pPr algn="ctr">
              <a:spcBef>
                <a:spcPts val="600"/>
              </a:spcBef>
              <a:spcAft>
                <a:spcPts val="600"/>
              </a:spcAft>
            </a:pPr>
            <a:r>
              <a:rPr lang="en-US" sz="3200" dirty="0" smtClean="0">
                <a:latin typeface="Cambria" pitchFamily="18" charset="0"/>
              </a:rPr>
              <a:t>Approved Examples?</a:t>
            </a:r>
          </a:p>
          <a:p>
            <a:pPr algn="ctr">
              <a:spcBef>
                <a:spcPts val="600"/>
              </a:spcBef>
              <a:spcAft>
                <a:spcPts val="600"/>
              </a:spcAft>
            </a:pPr>
            <a:r>
              <a:rPr lang="en-US" sz="3200" dirty="0" smtClean="0">
                <a:latin typeface="Cambria" pitchFamily="18" charset="0"/>
              </a:rPr>
              <a:t>Directly Aides?</a:t>
            </a:r>
          </a:p>
          <a:p>
            <a:pPr algn="ctr">
              <a:spcBef>
                <a:spcPts val="600"/>
              </a:spcBef>
              <a:spcAft>
                <a:spcPts val="600"/>
              </a:spcAft>
            </a:pPr>
            <a:r>
              <a:rPr lang="en-US" sz="3200" dirty="0" smtClean="0">
                <a:latin typeface="Cambria" pitchFamily="18" charset="0"/>
              </a:rPr>
              <a:t>Forbidden?</a:t>
            </a:r>
            <a:endParaRPr lang="en-US" sz="3200" dirty="0">
              <a:latin typeface="Cambria" pitchFamily="18" charset="0"/>
            </a:endParaRPr>
          </a:p>
        </p:txBody>
      </p:sp>
      <p:sp>
        <p:nvSpPr>
          <p:cNvPr id="36" name="Left Arrow 35"/>
          <p:cNvSpPr/>
          <p:nvPr/>
        </p:nvSpPr>
        <p:spPr>
          <a:xfrm>
            <a:off x="3124200" y="2590800"/>
            <a:ext cx="381000" cy="304800"/>
          </a:xfrm>
          <a:prstGeom prst="leftArrow">
            <a:avLst/>
          </a:prstGeom>
          <a:solidFill>
            <a:srgbClr val="C00000"/>
          </a:solidFill>
          <a:effectLst>
            <a:glow rad="2286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Arrow 36"/>
          <p:cNvSpPr/>
          <p:nvPr/>
        </p:nvSpPr>
        <p:spPr>
          <a:xfrm>
            <a:off x="3124200" y="3276600"/>
            <a:ext cx="381000" cy="304800"/>
          </a:xfrm>
          <a:prstGeom prst="leftArrow">
            <a:avLst/>
          </a:prstGeom>
          <a:solidFill>
            <a:srgbClr val="C00000"/>
          </a:solidFill>
          <a:effectLst>
            <a:glow rad="2286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a:off x="3124200" y="4114800"/>
            <a:ext cx="381000" cy="304800"/>
          </a:xfrm>
          <a:prstGeom prst="leftArrow">
            <a:avLst/>
          </a:prstGeom>
          <a:solidFill>
            <a:srgbClr val="C00000"/>
          </a:solidFill>
          <a:effectLst>
            <a:glow rad="2286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Arrow 38"/>
          <p:cNvSpPr/>
          <p:nvPr/>
        </p:nvSpPr>
        <p:spPr>
          <a:xfrm>
            <a:off x="3124200" y="5181600"/>
            <a:ext cx="381000" cy="304800"/>
          </a:xfrm>
          <a:prstGeom prst="leftArrow">
            <a:avLst/>
          </a:prstGeom>
          <a:solidFill>
            <a:srgbClr val="C00000"/>
          </a:solidFill>
          <a:effectLst>
            <a:glow rad="2286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 Arrow 39"/>
          <p:cNvSpPr/>
          <p:nvPr/>
        </p:nvSpPr>
        <p:spPr>
          <a:xfrm rot="10964029">
            <a:off x="5707947" y="6163287"/>
            <a:ext cx="381000" cy="304800"/>
          </a:xfrm>
          <a:prstGeom prst="leftArrow">
            <a:avLst/>
          </a:prstGeom>
          <a:solidFill>
            <a:srgbClr val="C00000"/>
          </a:solidFill>
          <a:effectLst>
            <a:glow rad="2286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p:cNvSpPr>
            <a:spLocks noGrp="1"/>
          </p:cNvSpPr>
          <p:nvPr>
            <p:ph type="dt" sz="half" idx="10"/>
          </p:nvPr>
        </p:nvSpPr>
        <p:spPr/>
        <p:txBody>
          <a:bodyPr/>
          <a:lstStyle/>
          <a:p>
            <a:r>
              <a:rPr lang="en-US" smtClean="0"/>
              <a:t>West 65th St church of Christ / September 9, 2007</a:t>
            </a:r>
            <a:endParaRPr lang="en-US" dirty="0"/>
          </a:p>
        </p:txBody>
      </p:sp>
      <p:sp>
        <p:nvSpPr>
          <p:cNvPr id="24" name="Footer Placeholder 23"/>
          <p:cNvSpPr>
            <a:spLocks noGrp="1"/>
          </p:cNvSpPr>
          <p:nvPr>
            <p:ph type="ftr" sz="quarter" idx="11"/>
          </p:nvPr>
        </p:nvSpPr>
        <p:spPr/>
        <p:txBody>
          <a:bodyPr/>
          <a:lstStyle/>
          <a:p>
            <a:pPr algn="l"/>
            <a:r>
              <a:rPr lang="en-US" smtClean="0"/>
              <a:t>Don McClain</a:t>
            </a:r>
            <a:endParaRPr lang="en-US" dirty="0"/>
          </a:p>
        </p:txBody>
      </p:sp>
      <p:sp>
        <p:nvSpPr>
          <p:cNvPr id="18" name="Slide Number Placeholder 17"/>
          <p:cNvSpPr>
            <a:spLocks noGrp="1"/>
          </p:cNvSpPr>
          <p:nvPr>
            <p:ph type="sldNum" sz="quarter" idx="12"/>
          </p:nvPr>
        </p:nvSpPr>
        <p:spPr/>
        <p:txBody>
          <a:bodyPr/>
          <a:lstStyle/>
          <a:p>
            <a:fld id="{37B82D52-1009-4208-8FEC-129DBF69EFEB}" type="slidenum">
              <a:rPr lang="en-US" smtClean="0"/>
              <a:pPr/>
              <a:t>19</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p:cTn id="21"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5">
                                            <p:txEl>
                                              <p:pRg st="1" end="1"/>
                                            </p:txEl>
                                          </p:spTgt>
                                        </p:tgtEl>
                                        <p:attrNameLst>
                                          <p:attrName>style.visibility</p:attrName>
                                        </p:attrNameLst>
                                      </p:cBhvr>
                                      <p:to>
                                        <p:strVal val="visible"/>
                                      </p:to>
                                    </p:set>
                                    <p:anim calcmode="lin" valueType="num">
                                      <p:cBhvr>
                                        <p:cTn id="35" dur="500" fill="hold"/>
                                        <p:tgtEl>
                                          <p:spTgt spid="35">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35">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3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5">
                                            <p:txEl>
                                              <p:pRg st="2" end="2"/>
                                            </p:txEl>
                                          </p:spTgt>
                                        </p:tgtEl>
                                        <p:attrNameLst>
                                          <p:attrName>style.visibility</p:attrName>
                                        </p:attrNameLst>
                                      </p:cBhvr>
                                      <p:to>
                                        <p:strVal val="visible"/>
                                      </p:to>
                                    </p:set>
                                    <p:anim calcmode="lin" valueType="num">
                                      <p:cBhvr>
                                        <p:cTn id="49" dur="500" fill="hold"/>
                                        <p:tgtEl>
                                          <p:spTgt spid="35">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35">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3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5">
                                            <p:txEl>
                                              <p:pRg st="3" end="3"/>
                                            </p:txEl>
                                          </p:spTgt>
                                        </p:tgtEl>
                                        <p:attrNameLst>
                                          <p:attrName>style.visibility</p:attrName>
                                        </p:attrNameLst>
                                      </p:cBhvr>
                                      <p:to>
                                        <p:strVal val="visible"/>
                                      </p:to>
                                    </p:set>
                                    <p:anim calcmode="lin" valueType="num">
                                      <p:cBhvr>
                                        <p:cTn id="63" dur="500" fill="hold"/>
                                        <p:tgtEl>
                                          <p:spTgt spid="35">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35">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35">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Effect transition="in" filter="fade">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5">
                                            <p:txEl>
                                              <p:pRg st="4" end="4"/>
                                            </p:txEl>
                                          </p:spTgt>
                                        </p:tgtEl>
                                        <p:attrNameLst>
                                          <p:attrName>style.visibility</p:attrName>
                                        </p:attrNameLst>
                                      </p:cBhvr>
                                      <p:to>
                                        <p:strVal val="visible"/>
                                      </p:to>
                                    </p:set>
                                    <p:anim calcmode="lin" valueType="num">
                                      <p:cBhvr>
                                        <p:cTn id="77" dur="500" fill="hold"/>
                                        <p:tgtEl>
                                          <p:spTgt spid="35">
                                            <p:txEl>
                                              <p:pRg st="4" end="4"/>
                                            </p:txEl>
                                          </p:spTgt>
                                        </p:tgtEl>
                                        <p:attrNameLst>
                                          <p:attrName>ppt_w</p:attrName>
                                        </p:attrNameLst>
                                      </p:cBhvr>
                                      <p:tavLst>
                                        <p:tav tm="0">
                                          <p:val>
                                            <p:fltVal val="0"/>
                                          </p:val>
                                        </p:tav>
                                        <p:tav tm="100000">
                                          <p:val>
                                            <p:strVal val="#ppt_w"/>
                                          </p:val>
                                        </p:tav>
                                      </p:tavLst>
                                    </p:anim>
                                    <p:anim calcmode="lin" valueType="num">
                                      <p:cBhvr>
                                        <p:cTn id="78" dur="500" fill="hold"/>
                                        <p:tgtEl>
                                          <p:spTgt spid="35">
                                            <p:txEl>
                                              <p:pRg st="4" end="4"/>
                                            </p:txEl>
                                          </p:spTgt>
                                        </p:tgtEl>
                                        <p:attrNameLst>
                                          <p:attrName>ppt_h</p:attrName>
                                        </p:attrNameLst>
                                      </p:cBhvr>
                                      <p:tavLst>
                                        <p:tav tm="0">
                                          <p:val>
                                            <p:fltVal val="0"/>
                                          </p:val>
                                        </p:tav>
                                        <p:tav tm="100000">
                                          <p:val>
                                            <p:strVal val="#ppt_h"/>
                                          </p:val>
                                        </p:tav>
                                      </p:tavLst>
                                    </p:anim>
                                    <p:animEffect transition="in" filter="fade">
                                      <p:cBhvr>
                                        <p:cTn id="79" dur="500"/>
                                        <p:tgtEl>
                                          <p:spTgt spid="35">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6" grpId="0" animBg="1"/>
      <p:bldP spid="37"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33800" y="1600200"/>
            <a:ext cx="4953000" cy="5029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 name="Group 2"/>
          <p:cNvGrpSpPr>
            <a:grpSpLocks/>
          </p:cNvGrpSpPr>
          <p:nvPr/>
        </p:nvGrpSpPr>
        <p:grpSpPr bwMode="auto">
          <a:xfrm>
            <a:off x="38100" y="1447800"/>
            <a:ext cx="3467100" cy="5334000"/>
            <a:chOff x="24" y="0"/>
            <a:chExt cx="2808" cy="4272"/>
          </a:xfrm>
        </p:grpSpPr>
        <p:pic>
          <p:nvPicPr>
            <p:cNvPr id="155651" name="Picture 3"/>
            <p:cNvPicPr>
              <a:picLocks noChangeArrowheads="1"/>
            </p:cNvPicPr>
            <p:nvPr/>
          </p:nvPicPr>
          <p:blipFill>
            <a:blip r:embed="rId3"/>
            <a:srcRect/>
            <a:stretch>
              <a:fillRect/>
            </a:stretch>
          </p:blipFill>
          <p:spPr bwMode="auto">
            <a:xfrm>
              <a:off x="558" y="0"/>
              <a:ext cx="2274" cy="2791"/>
            </a:xfrm>
            <a:prstGeom prst="rect">
              <a:avLst/>
            </a:prstGeom>
            <a:noFill/>
            <a:ln w="12700">
              <a:noFill/>
              <a:miter lim="800000"/>
              <a:headEnd/>
              <a:tailEnd/>
            </a:ln>
            <a:effectLst/>
          </p:spPr>
        </p:pic>
        <p:pic>
          <p:nvPicPr>
            <p:cNvPr id="155652" name="Picture 4"/>
            <p:cNvPicPr>
              <a:picLocks noChangeArrowheads="1"/>
            </p:cNvPicPr>
            <p:nvPr/>
          </p:nvPicPr>
          <p:blipFill>
            <a:blip r:embed="rId4"/>
            <a:srcRect/>
            <a:stretch>
              <a:fillRect/>
            </a:stretch>
          </p:blipFill>
          <p:spPr bwMode="auto">
            <a:xfrm>
              <a:off x="24" y="2232"/>
              <a:ext cx="2427" cy="2040"/>
            </a:xfrm>
            <a:prstGeom prst="rect">
              <a:avLst/>
            </a:prstGeom>
            <a:noFill/>
            <a:ln w="12700">
              <a:noFill/>
              <a:miter lim="800000"/>
              <a:headEnd/>
              <a:tailEnd/>
            </a:ln>
            <a:effectLst/>
          </p:spPr>
        </p:pic>
      </p:grpSp>
      <p:sp>
        <p:nvSpPr>
          <p:cNvPr id="10" name="TextBox 9"/>
          <p:cNvSpPr txBox="1"/>
          <p:nvPr/>
        </p:nvSpPr>
        <p:spPr>
          <a:xfrm>
            <a:off x="3810000" y="1600200"/>
            <a:ext cx="4800600" cy="4955203"/>
          </a:xfrm>
          <a:prstGeom prst="rect">
            <a:avLst/>
          </a:prstGeom>
          <a:noFill/>
        </p:spPr>
        <p:txBody>
          <a:bodyPr wrap="square" rtlCol="0">
            <a:spAutoFit/>
          </a:bodyPr>
          <a:lstStyle/>
          <a:p>
            <a:pPr marL="457200" indent="-457200">
              <a:spcBef>
                <a:spcPts val="600"/>
              </a:spcBef>
              <a:spcAft>
                <a:spcPts val="600"/>
              </a:spcAft>
              <a:buClr>
                <a:schemeClr val="bg1"/>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Is there positive Divine Authority For The Local Church To Provide Social &amp; Recreational Activities For Its Members? </a:t>
            </a:r>
          </a:p>
          <a:p>
            <a:pPr marL="457200" indent="-457200">
              <a:spcBef>
                <a:spcPts val="600"/>
              </a:spcBef>
              <a:spcAft>
                <a:spcPts val="600"/>
              </a:spcAft>
              <a:buClr>
                <a:schemeClr val="bg1"/>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Are we sinning against Christ IF we do?  </a:t>
            </a:r>
            <a:endParaRPr lang="en-US" sz="3400" dirty="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endParaRPr>
          </a:p>
        </p:txBody>
      </p:sp>
      <p:sp>
        <p:nvSpPr>
          <p:cNvPr id="8" name="TextBox 7"/>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9" name="Date Placeholder 8"/>
          <p:cNvSpPr>
            <a:spLocks noGrp="1"/>
          </p:cNvSpPr>
          <p:nvPr>
            <p:ph type="dt" sz="half" idx="10"/>
          </p:nvPr>
        </p:nvSpPr>
        <p:spPr/>
        <p:txBody>
          <a:bodyPr/>
          <a:lstStyle/>
          <a:p>
            <a:r>
              <a:rPr lang="en-US" smtClean="0"/>
              <a:t>West 65th St church of Christ / September 9, 2007</a:t>
            </a:r>
            <a:endParaRPr lang="en-US"/>
          </a:p>
        </p:txBody>
      </p:sp>
      <p:sp>
        <p:nvSpPr>
          <p:cNvPr id="13" name="Footer Placeholder 12"/>
          <p:cNvSpPr>
            <a:spLocks noGrp="1"/>
          </p:cNvSpPr>
          <p:nvPr>
            <p:ph type="ftr" sz="quarter" idx="11"/>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86737CBC-933B-4431-B4B1-BEF697E86868}" type="slidenum">
              <a:rPr lang="en-US" smtClean="0"/>
              <a:pPr/>
              <a:t>2</a:t>
            </a:fld>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heckerboard(across)">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3" name="Picture 3"/>
          <p:cNvPicPr>
            <a:picLocks noChangeAspect="1" noChangeArrowheads="1"/>
          </p:cNvPicPr>
          <p:nvPr/>
        </p:nvPicPr>
        <p:blipFill>
          <a:blip r:embed="rId3"/>
          <a:srcRect/>
          <a:stretch>
            <a:fillRect/>
          </a:stretch>
        </p:blipFill>
        <p:spPr bwMode="auto">
          <a:xfrm>
            <a:off x="0" y="1217613"/>
            <a:ext cx="9145588" cy="5640387"/>
          </a:xfrm>
          <a:prstGeom prst="rect">
            <a:avLst/>
          </a:prstGeom>
          <a:noFill/>
          <a:ln w="9525">
            <a:noFill/>
            <a:miter lim="800000"/>
            <a:headEnd/>
            <a:tailEnd/>
          </a:ln>
          <a:effectLst/>
        </p:spPr>
      </p:pic>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1143000" y="1752600"/>
            <a:ext cx="6858000" cy="3785652"/>
          </a:xfrm>
          <a:prstGeom prst="rect">
            <a:avLst/>
          </a:prstGeom>
          <a:noFill/>
        </p:spPr>
        <p:txBody>
          <a:bodyPr wrap="square" rtlCol="0">
            <a:spAutoFit/>
          </a:bodyPr>
          <a:lstStyle/>
          <a:p>
            <a:pPr algn="ctr"/>
            <a:r>
              <a:rPr lang="en-US" sz="2400" b="1" dirty="0" smtClean="0">
                <a:latin typeface="Cambria" pitchFamily="18" charset="0"/>
              </a:rPr>
              <a:t>1 Corinthians 11:17-34 (NKJV) </a:t>
            </a:r>
            <a:r>
              <a:rPr lang="en-US" sz="2400" dirty="0" smtClean="0">
                <a:latin typeface="Cambria" pitchFamily="18" charset="0"/>
              </a:rPr>
              <a:t/>
            </a:r>
            <a:br>
              <a:rPr lang="en-US" sz="2400" dirty="0" smtClean="0">
                <a:latin typeface="Cambria" pitchFamily="18" charset="0"/>
              </a:rPr>
            </a:br>
            <a:r>
              <a:rPr lang="en-US" sz="2400" baseline="30000" dirty="0" smtClean="0">
                <a:latin typeface="Cambria" pitchFamily="18" charset="0"/>
              </a:rPr>
              <a:t>17 </a:t>
            </a:r>
            <a:r>
              <a:rPr lang="en-US" sz="2400" dirty="0" smtClean="0">
                <a:latin typeface="Cambria" pitchFamily="18" charset="0"/>
              </a:rPr>
              <a:t>Now in giving these instructions I do not praise </a:t>
            </a:r>
            <a:r>
              <a:rPr lang="en-US" sz="2400" i="1" dirty="0" smtClean="0">
                <a:latin typeface="Cambria" pitchFamily="18" charset="0"/>
              </a:rPr>
              <a:t>you,</a:t>
            </a:r>
            <a:r>
              <a:rPr lang="en-US" sz="2400" dirty="0" smtClean="0">
                <a:latin typeface="Cambria" pitchFamily="18" charset="0"/>
              </a:rPr>
              <a:t> </a:t>
            </a:r>
            <a:r>
              <a:rPr lang="en-US" sz="2400" u="sng" dirty="0" smtClean="0">
                <a:latin typeface="Cambria" pitchFamily="18" charset="0"/>
              </a:rPr>
              <a:t>since you come together not for the better but for the worse</a:t>
            </a:r>
            <a:r>
              <a:rPr lang="en-US" sz="2400" dirty="0" smtClean="0">
                <a:latin typeface="Cambria" pitchFamily="18" charset="0"/>
              </a:rPr>
              <a:t>.  </a:t>
            </a:r>
            <a:r>
              <a:rPr lang="en-US" sz="2400" baseline="30000" dirty="0" smtClean="0">
                <a:latin typeface="Cambria" pitchFamily="18" charset="0"/>
              </a:rPr>
              <a:t>18 </a:t>
            </a:r>
            <a:r>
              <a:rPr lang="en-US" sz="2400" dirty="0" smtClean="0">
                <a:latin typeface="Cambria" pitchFamily="18" charset="0"/>
              </a:rPr>
              <a:t>For first of all, </a:t>
            </a:r>
            <a:r>
              <a:rPr lang="en-US" sz="2400" u="sng" dirty="0" smtClean="0">
                <a:latin typeface="Cambria" pitchFamily="18" charset="0"/>
              </a:rPr>
              <a:t>when you come together </a:t>
            </a:r>
            <a:r>
              <a:rPr lang="en-US" sz="2400" b="1" u="sng" dirty="0" smtClean="0">
                <a:latin typeface="Cambria" pitchFamily="18" charset="0"/>
              </a:rPr>
              <a:t>as a church</a:t>
            </a:r>
            <a:r>
              <a:rPr lang="en-US" sz="2400" dirty="0" smtClean="0">
                <a:latin typeface="Cambria" pitchFamily="18" charset="0"/>
              </a:rPr>
              <a:t>, I hear that there are divisions among you, and in part I believe it. </a:t>
            </a:r>
            <a:r>
              <a:rPr lang="en-US" sz="2400" baseline="30000" dirty="0" smtClean="0">
                <a:latin typeface="Cambria" pitchFamily="18" charset="0"/>
              </a:rPr>
              <a:t>19 </a:t>
            </a:r>
            <a:r>
              <a:rPr lang="en-US" sz="2400" dirty="0" smtClean="0">
                <a:latin typeface="Cambria" pitchFamily="18" charset="0"/>
              </a:rPr>
              <a:t>For there must also be factions among you, that those who are approved may be recognized among you.   </a:t>
            </a:r>
            <a:r>
              <a:rPr lang="en-US" sz="2400" baseline="30000" dirty="0" smtClean="0">
                <a:latin typeface="Cambria" pitchFamily="18" charset="0"/>
              </a:rPr>
              <a:t>20 </a:t>
            </a:r>
            <a:r>
              <a:rPr lang="en-US" sz="2400" dirty="0" smtClean="0">
                <a:latin typeface="Cambria" pitchFamily="18" charset="0"/>
              </a:rPr>
              <a:t>Therefore </a:t>
            </a:r>
            <a:r>
              <a:rPr lang="en-US" sz="2400" b="1" u="sng" dirty="0" smtClean="0">
                <a:latin typeface="Cambria" pitchFamily="18" charset="0"/>
              </a:rPr>
              <a:t>when you come together in one place</a:t>
            </a:r>
            <a:r>
              <a:rPr lang="en-US" sz="2400" dirty="0" smtClean="0">
                <a:latin typeface="Cambria" pitchFamily="18" charset="0"/>
              </a:rPr>
              <a:t>, it is not to eat the Lord's Supper</a:t>
            </a:r>
            <a:endParaRPr lang="en-US" sz="2400" dirty="0">
              <a:latin typeface="Cambria" pitchFamily="18" charset="0"/>
            </a:endParaRPr>
          </a:p>
        </p:txBody>
      </p:sp>
      <p:sp>
        <p:nvSpPr>
          <p:cNvPr id="6" name="Date Placeholder 5"/>
          <p:cNvSpPr>
            <a:spLocks noGrp="1"/>
          </p:cNvSpPr>
          <p:nvPr>
            <p:ph type="dt" sz="half" idx="10"/>
          </p:nvPr>
        </p:nvSpPr>
        <p:spPr/>
        <p:txBody>
          <a:bodyPr/>
          <a:lstStyle/>
          <a:p>
            <a:r>
              <a:rPr lang="en-US" smtClean="0"/>
              <a:t>West 65th St church of Christ / September 9, 2007</a:t>
            </a:r>
            <a:endParaRPr lang="en-US" dirty="0"/>
          </a:p>
        </p:txBody>
      </p:sp>
      <p:sp>
        <p:nvSpPr>
          <p:cNvPr id="8" name="Footer Placeholder 7"/>
          <p:cNvSpPr>
            <a:spLocks noGrp="1"/>
          </p:cNvSpPr>
          <p:nvPr>
            <p:ph type="ftr" sz="quarter" idx="11"/>
          </p:nvPr>
        </p:nvSpPr>
        <p:spPr/>
        <p:txBody>
          <a:bodyPr/>
          <a:lstStyle/>
          <a:p>
            <a:pPr algn="l"/>
            <a:r>
              <a:rPr lang="en-US" smtClean="0"/>
              <a:t>Don McClain</a:t>
            </a:r>
            <a:endParaRPr lang="en-US" dirty="0"/>
          </a:p>
        </p:txBody>
      </p:sp>
      <p:sp>
        <p:nvSpPr>
          <p:cNvPr id="7" name="Slide Number Placeholder 6"/>
          <p:cNvSpPr>
            <a:spLocks noGrp="1"/>
          </p:cNvSpPr>
          <p:nvPr>
            <p:ph type="sldNum" sz="quarter" idx="12"/>
          </p:nvPr>
        </p:nvSpPr>
        <p:spPr/>
        <p:txBody>
          <a:bodyPr/>
          <a:lstStyle/>
          <a:p>
            <a:fld id="{37B82D52-1009-4208-8FEC-129DBF69EFEB}" type="slidenum">
              <a:rPr lang="en-US" smtClean="0"/>
              <a:pPr/>
              <a:t>20</a:t>
            </a:fld>
            <a:endParaRPr lang="en-US" dirty="0"/>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0" y="1217613"/>
            <a:ext cx="9145588" cy="5640387"/>
          </a:xfrm>
          <a:prstGeom prst="rect">
            <a:avLst/>
          </a:prstGeom>
          <a:noFill/>
          <a:ln w="9525">
            <a:noFill/>
            <a:miter lim="800000"/>
            <a:headEnd/>
            <a:tailEnd/>
          </a:ln>
          <a:effectLst/>
        </p:spPr>
      </p:pic>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1143000" y="1752600"/>
            <a:ext cx="6858000" cy="3785652"/>
          </a:xfrm>
          <a:prstGeom prst="rect">
            <a:avLst/>
          </a:prstGeom>
          <a:noFill/>
        </p:spPr>
        <p:txBody>
          <a:bodyPr wrap="square" rtlCol="0">
            <a:spAutoFit/>
          </a:bodyPr>
          <a:lstStyle/>
          <a:p>
            <a:pPr algn="ctr"/>
            <a:r>
              <a:rPr lang="en-US" sz="2400" b="1" dirty="0" smtClean="0">
                <a:latin typeface="Cambria" pitchFamily="18" charset="0"/>
              </a:rPr>
              <a:t>1 Corinthians 11:17-34 (NKJV) </a:t>
            </a:r>
            <a:r>
              <a:rPr lang="en-US" sz="2400" dirty="0" smtClean="0">
                <a:latin typeface="Cambria" pitchFamily="18" charset="0"/>
              </a:rPr>
              <a:t/>
            </a:r>
            <a:br>
              <a:rPr lang="en-US" sz="2400" dirty="0" smtClean="0">
                <a:latin typeface="Cambria" pitchFamily="18" charset="0"/>
              </a:rPr>
            </a:br>
            <a:r>
              <a:rPr lang="en-US" sz="2400" baseline="30000" dirty="0" smtClean="0">
                <a:latin typeface="Cambria" pitchFamily="18" charset="0"/>
              </a:rPr>
              <a:t>21 </a:t>
            </a:r>
            <a:r>
              <a:rPr lang="en-US" sz="2400" dirty="0" smtClean="0">
                <a:latin typeface="Cambria" pitchFamily="18" charset="0"/>
              </a:rPr>
              <a:t>For in eating, each one takes his own supper ahead of </a:t>
            </a:r>
            <a:r>
              <a:rPr lang="en-US" sz="2400" i="1" dirty="0" smtClean="0">
                <a:latin typeface="Cambria" pitchFamily="18" charset="0"/>
              </a:rPr>
              <a:t>others;</a:t>
            </a:r>
            <a:r>
              <a:rPr lang="en-US" sz="2400" dirty="0" smtClean="0">
                <a:latin typeface="Cambria" pitchFamily="18" charset="0"/>
              </a:rPr>
              <a:t> and one is hungry and another is drunk.  </a:t>
            </a:r>
            <a:r>
              <a:rPr lang="en-US" sz="2400" baseline="30000" dirty="0" smtClean="0">
                <a:latin typeface="Cambria" pitchFamily="18" charset="0"/>
              </a:rPr>
              <a:t>22 </a:t>
            </a:r>
            <a:r>
              <a:rPr lang="en-US" sz="2400" u="sng" dirty="0" smtClean="0">
                <a:latin typeface="Cambria" pitchFamily="18" charset="0"/>
              </a:rPr>
              <a:t>What! </a:t>
            </a:r>
            <a:r>
              <a:rPr lang="en-US" sz="2400" b="1" u="sng" dirty="0" smtClean="0">
                <a:latin typeface="Cambria" pitchFamily="18" charset="0"/>
              </a:rPr>
              <a:t>Do you not have houses to eat and drink in</a:t>
            </a:r>
            <a:r>
              <a:rPr lang="en-US" sz="2400" u="sng" dirty="0" smtClean="0">
                <a:latin typeface="Cambria" pitchFamily="18" charset="0"/>
              </a:rPr>
              <a:t>? Or do you despise the church of God and shame those who have nothing? What shall I say to you? Shall I praise you in this? I do not praise </a:t>
            </a:r>
            <a:r>
              <a:rPr lang="en-US" sz="2400" i="1" u="sng" dirty="0" smtClean="0">
                <a:latin typeface="Cambria" pitchFamily="18" charset="0"/>
              </a:rPr>
              <a:t>you</a:t>
            </a:r>
            <a:r>
              <a:rPr lang="en-US" sz="2400" i="1" dirty="0" smtClean="0">
                <a:latin typeface="Cambria" pitchFamily="18" charset="0"/>
              </a:rPr>
              <a:t>.</a:t>
            </a:r>
            <a:r>
              <a:rPr lang="en-US" sz="2400" dirty="0" smtClean="0">
                <a:latin typeface="Cambria" pitchFamily="18" charset="0"/>
              </a:rPr>
              <a:t> </a:t>
            </a:r>
            <a:r>
              <a:rPr lang="en-US" sz="2400" baseline="30000" dirty="0" smtClean="0">
                <a:latin typeface="Cambria" pitchFamily="18" charset="0"/>
              </a:rPr>
              <a:t>23 </a:t>
            </a:r>
            <a:r>
              <a:rPr lang="en-US" sz="2400" dirty="0" smtClean="0">
                <a:latin typeface="Cambria" pitchFamily="18" charset="0"/>
              </a:rPr>
              <a:t>For I received from the Lord that which I also delivered to you: that the Lord Jesus on the </a:t>
            </a:r>
            <a:r>
              <a:rPr lang="en-US" sz="2400" i="1" dirty="0" smtClean="0">
                <a:latin typeface="Cambria" pitchFamily="18" charset="0"/>
              </a:rPr>
              <a:t>same</a:t>
            </a:r>
            <a:r>
              <a:rPr lang="en-US" sz="2400" dirty="0" smtClean="0">
                <a:latin typeface="Cambria" pitchFamily="18" charset="0"/>
              </a:rPr>
              <a:t> night in which He was betrayed took bread; </a:t>
            </a:r>
            <a:endParaRPr lang="en-US" sz="2400" dirty="0">
              <a:latin typeface="Cambria" pitchFamily="18" charset="0"/>
            </a:endParaRP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21</a:t>
            </a:fld>
            <a:endParaRPr lang="en-US" dirty="0"/>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0" y="1217613"/>
            <a:ext cx="9145588" cy="5640387"/>
          </a:xfrm>
          <a:prstGeom prst="rect">
            <a:avLst/>
          </a:prstGeom>
          <a:noFill/>
          <a:ln w="9525">
            <a:noFill/>
            <a:miter lim="800000"/>
            <a:headEnd/>
            <a:tailEnd/>
          </a:ln>
          <a:effectLst/>
        </p:spPr>
      </p:pic>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1143000" y="1752600"/>
            <a:ext cx="6858000" cy="3416320"/>
          </a:xfrm>
          <a:prstGeom prst="rect">
            <a:avLst/>
          </a:prstGeom>
          <a:noFill/>
        </p:spPr>
        <p:txBody>
          <a:bodyPr wrap="square" rtlCol="0">
            <a:spAutoFit/>
          </a:bodyPr>
          <a:lstStyle/>
          <a:p>
            <a:pPr algn="ctr"/>
            <a:r>
              <a:rPr lang="en-US" sz="2400" b="1" dirty="0" smtClean="0">
                <a:latin typeface="Cambria" pitchFamily="18" charset="0"/>
              </a:rPr>
              <a:t>1 Corinthians 11:17-34 (NKJV) </a:t>
            </a:r>
            <a:r>
              <a:rPr lang="en-US" sz="2400" dirty="0" smtClean="0">
                <a:latin typeface="Cambria" pitchFamily="18" charset="0"/>
              </a:rPr>
              <a:t/>
            </a:r>
            <a:br>
              <a:rPr lang="en-US" sz="2400" dirty="0" smtClean="0">
                <a:latin typeface="Cambria" pitchFamily="18" charset="0"/>
              </a:rPr>
            </a:br>
            <a:r>
              <a:rPr lang="en-US" sz="2400" baseline="30000" dirty="0" smtClean="0">
                <a:latin typeface="Cambria" pitchFamily="18" charset="0"/>
              </a:rPr>
              <a:t>24 </a:t>
            </a:r>
            <a:r>
              <a:rPr lang="en-US" sz="2400" dirty="0" smtClean="0">
                <a:latin typeface="Cambria" pitchFamily="18" charset="0"/>
              </a:rPr>
              <a:t>and when He had given thanks, He broke </a:t>
            </a:r>
            <a:r>
              <a:rPr lang="en-US" sz="2400" i="1" dirty="0" smtClean="0">
                <a:latin typeface="Cambria" pitchFamily="18" charset="0"/>
              </a:rPr>
              <a:t>it</a:t>
            </a:r>
            <a:r>
              <a:rPr lang="en-US" sz="2400" dirty="0" smtClean="0">
                <a:latin typeface="Cambria" pitchFamily="18" charset="0"/>
              </a:rPr>
              <a:t> and said, "Take, eat; this is My body which is broken for you; do this in remembrance of Me.“ </a:t>
            </a:r>
            <a:r>
              <a:rPr lang="en-US" sz="2400" baseline="30000" dirty="0" smtClean="0">
                <a:latin typeface="Cambria" pitchFamily="18" charset="0"/>
              </a:rPr>
              <a:t>25 </a:t>
            </a:r>
            <a:r>
              <a:rPr lang="en-US" sz="2400" dirty="0" smtClean="0">
                <a:latin typeface="Cambria" pitchFamily="18" charset="0"/>
              </a:rPr>
              <a:t>In the same manner </a:t>
            </a:r>
            <a:r>
              <a:rPr lang="en-US" sz="2400" i="1" dirty="0" smtClean="0">
                <a:latin typeface="Cambria" pitchFamily="18" charset="0"/>
              </a:rPr>
              <a:t>He</a:t>
            </a:r>
            <a:r>
              <a:rPr lang="en-US" sz="2400" dirty="0" smtClean="0">
                <a:latin typeface="Cambria" pitchFamily="18" charset="0"/>
              </a:rPr>
              <a:t> also </a:t>
            </a:r>
            <a:r>
              <a:rPr lang="en-US" sz="2400" i="1" dirty="0" smtClean="0">
                <a:latin typeface="Cambria" pitchFamily="18" charset="0"/>
              </a:rPr>
              <a:t>took</a:t>
            </a:r>
            <a:r>
              <a:rPr lang="en-US" sz="2400" dirty="0" smtClean="0">
                <a:latin typeface="Cambria" pitchFamily="18" charset="0"/>
              </a:rPr>
              <a:t> the cup after supper, saying, "This cup is the new covenant in My blood. This do, as often as you drink </a:t>
            </a:r>
            <a:r>
              <a:rPr lang="en-US" sz="2400" i="1" dirty="0" smtClean="0">
                <a:latin typeface="Cambria" pitchFamily="18" charset="0"/>
              </a:rPr>
              <a:t>it,</a:t>
            </a:r>
            <a:r>
              <a:rPr lang="en-US" sz="2400" dirty="0" smtClean="0">
                <a:latin typeface="Cambria" pitchFamily="18" charset="0"/>
              </a:rPr>
              <a:t> in remembrance of Me." </a:t>
            </a:r>
            <a:br>
              <a:rPr lang="en-US" sz="2400" dirty="0" smtClean="0">
                <a:latin typeface="Cambria" pitchFamily="18" charset="0"/>
              </a:rPr>
            </a:br>
            <a:r>
              <a:rPr lang="en-US" sz="2400" baseline="30000" dirty="0" smtClean="0">
                <a:latin typeface="Cambria" pitchFamily="18" charset="0"/>
              </a:rPr>
              <a:t>26 </a:t>
            </a:r>
            <a:r>
              <a:rPr lang="en-US" sz="2400" dirty="0" smtClean="0">
                <a:latin typeface="Cambria" pitchFamily="18" charset="0"/>
              </a:rPr>
              <a:t>For as often as you eat this bread and drink this cup, you proclaim the Lord's death till He comes. </a:t>
            </a:r>
            <a:endParaRPr lang="en-US" sz="2400" dirty="0">
              <a:latin typeface="Cambria" pitchFamily="18" charset="0"/>
            </a:endParaRP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22</a:t>
            </a:fld>
            <a:endParaRPr lang="en-US" dirty="0"/>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0" y="1217613"/>
            <a:ext cx="9145588" cy="5640387"/>
          </a:xfrm>
          <a:prstGeom prst="rect">
            <a:avLst/>
          </a:prstGeom>
          <a:noFill/>
          <a:ln w="9525">
            <a:noFill/>
            <a:miter lim="800000"/>
            <a:headEnd/>
            <a:tailEnd/>
          </a:ln>
          <a:effectLst/>
        </p:spPr>
      </p:pic>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1143000" y="1752600"/>
            <a:ext cx="6858000" cy="3785652"/>
          </a:xfrm>
          <a:prstGeom prst="rect">
            <a:avLst/>
          </a:prstGeom>
          <a:noFill/>
        </p:spPr>
        <p:txBody>
          <a:bodyPr wrap="square" rtlCol="0">
            <a:spAutoFit/>
          </a:bodyPr>
          <a:lstStyle/>
          <a:p>
            <a:pPr algn="ctr"/>
            <a:r>
              <a:rPr lang="en-US" sz="2400" b="1" dirty="0" smtClean="0">
                <a:latin typeface="Cambria" pitchFamily="18" charset="0"/>
              </a:rPr>
              <a:t>1 Corinthians 11:17-34 (NKJV) </a:t>
            </a:r>
            <a:r>
              <a:rPr lang="en-US" sz="2400" dirty="0" smtClean="0">
                <a:latin typeface="Cambria" pitchFamily="18" charset="0"/>
              </a:rPr>
              <a:t/>
            </a:r>
            <a:br>
              <a:rPr lang="en-US" sz="2400" dirty="0" smtClean="0">
                <a:latin typeface="Cambria" pitchFamily="18" charset="0"/>
              </a:rPr>
            </a:br>
            <a:r>
              <a:rPr lang="en-US" sz="2400" baseline="30000" dirty="0" smtClean="0">
                <a:latin typeface="Cambria" pitchFamily="18" charset="0"/>
              </a:rPr>
              <a:t>27 </a:t>
            </a:r>
            <a:r>
              <a:rPr lang="en-US" sz="2400" dirty="0" smtClean="0">
                <a:latin typeface="Cambria" pitchFamily="18" charset="0"/>
              </a:rPr>
              <a:t>Therefore whoever eats this bread or drinks </a:t>
            </a:r>
            <a:r>
              <a:rPr lang="en-US" sz="2400" i="1" dirty="0" smtClean="0">
                <a:latin typeface="Cambria" pitchFamily="18" charset="0"/>
              </a:rPr>
              <a:t>this</a:t>
            </a:r>
            <a:r>
              <a:rPr lang="en-US" sz="2400" dirty="0" smtClean="0">
                <a:latin typeface="Cambria" pitchFamily="18" charset="0"/>
              </a:rPr>
              <a:t> cup of the Lord in an unworthy manner will be guilty of the body and blood of the Lord. </a:t>
            </a:r>
            <a:r>
              <a:rPr lang="en-US" sz="2400" baseline="30000" dirty="0" smtClean="0">
                <a:latin typeface="Cambria" pitchFamily="18" charset="0"/>
              </a:rPr>
              <a:t>28 </a:t>
            </a:r>
            <a:r>
              <a:rPr lang="en-US" sz="2400" dirty="0" smtClean="0">
                <a:latin typeface="Cambria" pitchFamily="18" charset="0"/>
              </a:rPr>
              <a:t>But let a man examine himself, and so let him eat of the bread and drink of the cup. </a:t>
            </a:r>
            <a:r>
              <a:rPr lang="en-US" sz="2400" baseline="30000" dirty="0" smtClean="0">
                <a:latin typeface="Cambria" pitchFamily="18" charset="0"/>
              </a:rPr>
              <a:t>29 </a:t>
            </a:r>
            <a:r>
              <a:rPr lang="en-US" sz="2400" dirty="0" smtClean="0">
                <a:latin typeface="Cambria" pitchFamily="18" charset="0"/>
              </a:rPr>
              <a:t>For he who eats and drinks in an unworthy manner eats and drinks judgment to himself, not discerning the Lord's body. </a:t>
            </a:r>
            <a:r>
              <a:rPr lang="en-US" sz="2400" u="sng" baseline="30000" dirty="0" smtClean="0">
                <a:latin typeface="Cambria" pitchFamily="18" charset="0"/>
              </a:rPr>
              <a:t>30 </a:t>
            </a:r>
            <a:r>
              <a:rPr lang="en-US" sz="2400" u="sng" dirty="0" smtClean="0">
                <a:latin typeface="Cambria" pitchFamily="18" charset="0"/>
              </a:rPr>
              <a:t>For this reason many </a:t>
            </a:r>
            <a:r>
              <a:rPr lang="en-US" sz="2400" i="1" u="sng" dirty="0" smtClean="0">
                <a:latin typeface="Cambria" pitchFamily="18" charset="0"/>
              </a:rPr>
              <a:t>are</a:t>
            </a:r>
            <a:r>
              <a:rPr lang="en-US" sz="2400" u="sng" dirty="0" smtClean="0">
                <a:latin typeface="Cambria" pitchFamily="18" charset="0"/>
              </a:rPr>
              <a:t> weak and sick among you, and many sleep</a:t>
            </a:r>
            <a:r>
              <a:rPr lang="en-US" sz="2400" dirty="0" smtClean="0">
                <a:latin typeface="Cambria" pitchFamily="18" charset="0"/>
              </a:rPr>
              <a:t>. </a:t>
            </a:r>
            <a:endParaRPr lang="en-US" sz="2400" dirty="0">
              <a:latin typeface="Cambria" pitchFamily="18" charset="0"/>
            </a:endParaRP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23</a:t>
            </a:fld>
            <a:endParaRPr lang="en-US" dirty="0"/>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0" y="1217613"/>
            <a:ext cx="9145588" cy="5640387"/>
          </a:xfrm>
          <a:prstGeom prst="rect">
            <a:avLst/>
          </a:prstGeom>
          <a:noFill/>
          <a:ln w="9525">
            <a:noFill/>
            <a:miter lim="800000"/>
            <a:headEnd/>
            <a:tailEnd/>
          </a:ln>
          <a:effectLst/>
        </p:spPr>
      </p:pic>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1143000" y="1752600"/>
            <a:ext cx="6858000" cy="4524315"/>
          </a:xfrm>
          <a:prstGeom prst="rect">
            <a:avLst/>
          </a:prstGeom>
          <a:noFill/>
        </p:spPr>
        <p:txBody>
          <a:bodyPr wrap="square" rtlCol="0">
            <a:spAutoFit/>
          </a:bodyPr>
          <a:lstStyle/>
          <a:p>
            <a:pPr algn="ctr"/>
            <a:r>
              <a:rPr lang="en-US" sz="2400" b="1" dirty="0" smtClean="0">
                <a:latin typeface="Cambria" pitchFamily="18" charset="0"/>
              </a:rPr>
              <a:t>1 Corinthians 11:17-34 (NKJV) </a:t>
            </a:r>
            <a:r>
              <a:rPr lang="en-US" sz="2400" dirty="0" smtClean="0">
                <a:latin typeface="Cambria" pitchFamily="18" charset="0"/>
              </a:rPr>
              <a:t/>
            </a:r>
            <a:br>
              <a:rPr lang="en-US" sz="2400" dirty="0" smtClean="0">
                <a:latin typeface="Cambria" pitchFamily="18" charset="0"/>
              </a:rPr>
            </a:br>
            <a:r>
              <a:rPr lang="en-US" sz="2400" baseline="30000" dirty="0" smtClean="0">
                <a:latin typeface="Cambria" pitchFamily="18" charset="0"/>
              </a:rPr>
              <a:t>31 </a:t>
            </a:r>
            <a:r>
              <a:rPr lang="en-US" sz="2400" dirty="0" smtClean="0">
                <a:latin typeface="Cambria" pitchFamily="18" charset="0"/>
              </a:rPr>
              <a:t>For if we would judge ourselves, we would not be judged. </a:t>
            </a:r>
            <a:r>
              <a:rPr lang="en-US" sz="2400" baseline="30000" dirty="0" smtClean="0">
                <a:latin typeface="Cambria" pitchFamily="18" charset="0"/>
              </a:rPr>
              <a:t>32 </a:t>
            </a:r>
            <a:r>
              <a:rPr lang="en-US" sz="2400" dirty="0" smtClean="0">
                <a:latin typeface="Cambria" pitchFamily="18" charset="0"/>
              </a:rPr>
              <a:t>But when we are judged, we are chastened by the Lord, that we may not be condemned with the world. </a:t>
            </a:r>
            <a:r>
              <a:rPr lang="en-US" sz="2400" baseline="30000" dirty="0" smtClean="0">
                <a:latin typeface="Cambria" pitchFamily="18" charset="0"/>
              </a:rPr>
              <a:t>33 </a:t>
            </a:r>
            <a:r>
              <a:rPr lang="en-US" sz="2400" dirty="0" smtClean="0">
                <a:latin typeface="Cambria" pitchFamily="18" charset="0"/>
              </a:rPr>
              <a:t>Therefore, my brethren, when you come together to eat, wait for one another. </a:t>
            </a:r>
            <a:r>
              <a:rPr lang="en-US" sz="2400" b="1" u="sng" baseline="30000" dirty="0" smtClean="0">
                <a:latin typeface="Cambria" pitchFamily="18" charset="0"/>
              </a:rPr>
              <a:t>34 </a:t>
            </a:r>
            <a:r>
              <a:rPr lang="en-US" sz="2400" b="1" u="sng" dirty="0" smtClean="0">
                <a:latin typeface="Cambria" pitchFamily="18" charset="0"/>
              </a:rPr>
              <a:t>But if anyone is hungry, let him eat at home, lest you come together for judgment</a:t>
            </a:r>
            <a:r>
              <a:rPr lang="en-US" sz="2400" dirty="0" smtClean="0">
                <a:latin typeface="Cambria" pitchFamily="18" charset="0"/>
              </a:rPr>
              <a:t>. And the rest I will set in order when I come. </a:t>
            </a:r>
            <a:br>
              <a:rPr lang="en-US" sz="2400" dirty="0" smtClean="0">
                <a:latin typeface="Cambria" pitchFamily="18" charset="0"/>
              </a:rPr>
            </a:br>
            <a:r>
              <a:rPr lang="en-US" sz="2400" dirty="0" smtClean="0">
                <a:latin typeface="Cambria" pitchFamily="18" charset="0"/>
              </a:rPr>
              <a:t/>
            </a:r>
            <a:br>
              <a:rPr lang="en-US" sz="2400" dirty="0" smtClean="0">
                <a:latin typeface="Cambria" pitchFamily="18" charset="0"/>
              </a:rPr>
            </a:br>
            <a:endParaRPr lang="en-US" sz="2400" dirty="0">
              <a:latin typeface="Cambria" pitchFamily="18" charset="0"/>
            </a:endParaRP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24</a:t>
            </a:fld>
            <a:endParaRPr lang="en-US" dirty="0"/>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1" name="Rectangle 20"/>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1 Corinthians 11:20-34</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16" name="TextBox 15"/>
          <p:cNvSpPr txBox="1"/>
          <p:nvPr/>
        </p:nvSpPr>
        <p:spPr>
          <a:xfrm>
            <a:off x="3124200" y="1828800"/>
            <a:ext cx="5715000" cy="492442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692150" lvl="1" indent="-284163" defTabSz="1022350">
              <a:tabLst>
                <a:tab pos="969963" algn="l"/>
              </a:tabLs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The Assembly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17)</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806450" lvl="2" indent="0" defTabSz="1022350">
              <a:tabLst>
                <a:tab pos="969963" algn="l"/>
              </a:tabLst>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“come together ... for the worse”</a:t>
            </a:r>
          </a:p>
          <a:p>
            <a:pPr marL="806450" lvl="2" indent="0" defTabSz="1022350">
              <a:tabLst>
                <a:tab pos="969963" algn="l"/>
              </a:tabLst>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“come together in the church”</a:t>
            </a:r>
          </a:p>
          <a:p>
            <a:pPr marL="806450" lvl="2" indent="0" defTabSz="1022350">
              <a:tabLst>
                <a:tab pos="969963" algn="l"/>
              </a:tabLst>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“come together into one place”</a:t>
            </a:r>
          </a:p>
          <a:p>
            <a:pPr marL="692150" lvl="1" indent="-284163" defTabSz="1022350">
              <a:tabLst>
                <a:tab pos="969963" algn="l"/>
              </a:tabLs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The Lord’s Supper</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20)</a:t>
            </a:r>
            <a:endPar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806450" lvl="2" indent="0" defTabSz="1022350">
              <a:tabLst>
                <a:tab pos="969963" algn="l"/>
              </a:tabLst>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eat the Lord’s Supper”</a:t>
            </a:r>
          </a:p>
          <a:p>
            <a:pPr marL="806450" lvl="2" indent="0" defTabSz="1022350">
              <a:tabLst>
                <a:tab pos="969963" algn="l"/>
              </a:tabLst>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is my body”</a:t>
            </a:r>
          </a:p>
          <a:p>
            <a:pPr marL="806450" lvl="2" indent="0" defTabSz="1022350">
              <a:tabLst>
                <a:tab pos="969963" algn="l"/>
              </a:tabLst>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cup is ...my blood”</a:t>
            </a:r>
          </a:p>
          <a:p>
            <a:pPr marL="692150" lvl="1" indent="-284163" defTabSz="1022350">
              <a:tabLst>
                <a:tab pos="969963" algn="l"/>
              </a:tabLs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The Poor Brethren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21)</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806450" lvl="2" indent="0" defTabSz="1022350">
              <a:tabLst>
                <a:tab pos="969963" algn="l"/>
              </a:tabLst>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“divisions among you”</a:t>
            </a:r>
          </a:p>
          <a:p>
            <a:pPr marL="806450" lvl="2" indent="0" defTabSz="1022350">
              <a:tabLst>
                <a:tab pos="969963" algn="l"/>
              </a:tabLst>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“shame them that have not” </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28600" y="1676400"/>
            <a:ext cx="2819400" cy="212365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rgbClr val="C00000"/>
                </a:solidFill>
                <a:effectLst>
                  <a:outerShdw blurRad="80000" dist="40000" dir="5040000" algn="tl">
                    <a:srgbClr val="000000">
                      <a:alpha val="30000"/>
                    </a:srgbClr>
                  </a:outerShdw>
                </a:effectLst>
              </a:rPr>
              <a:t>What was being abused?</a:t>
            </a:r>
            <a:endParaRPr lang="en-US" sz="4400" b="1" dirty="0">
              <a:ln w="11430"/>
              <a:solidFill>
                <a:srgbClr val="C00000"/>
              </a:solidFill>
              <a:effectLst>
                <a:outerShdw blurRad="80000" dist="40000" dir="5040000" algn="tl">
                  <a:srgbClr val="000000">
                    <a:alpha val="30000"/>
                  </a:srgbClr>
                </a:outerShdw>
              </a:effectLst>
            </a:endParaRPr>
          </a:p>
        </p:txBody>
      </p:sp>
      <p:pic>
        <p:nvPicPr>
          <p:cNvPr id="542722" name="Picture 2"/>
          <p:cNvPicPr>
            <a:picLocks noChangeAspect="1" noChangeArrowheads="1"/>
          </p:cNvPicPr>
          <p:nvPr/>
        </p:nvPicPr>
        <p:blipFill>
          <a:blip r:embed="rId3"/>
          <a:srcRect/>
          <a:stretch>
            <a:fillRect/>
          </a:stretch>
        </p:blipFill>
        <p:spPr bwMode="auto">
          <a:xfrm>
            <a:off x="0" y="3916240"/>
            <a:ext cx="3124199" cy="294176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25</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p:cTn id="13" dur="500" fill="hold"/>
                                        <p:tgtEl>
                                          <p:spTgt spid="1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p:cTn id="19" dur="500" fill="hold"/>
                                        <p:tgtEl>
                                          <p:spTgt spid="1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p:cTn id="25" dur="500" fill="hold"/>
                                        <p:tgtEl>
                                          <p:spTgt spid="1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 calcmode="lin" valueType="num">
                                      <p:cBhvr>
                                        <p:cTn id="33" dur="500" fill="hold"/>
                                        <p:tgtEl>
                                          <p:spTgt spid="1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6">
                                            <p:txEl>
                                              <p:pRg st="4" end="4"/>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 calcmode="lin" valueType="num">
                                      <p:cBhvr>
                                        <p:cTn id="39" dur="500" fill="hold"/>
                                        <p:tgtEl>
                                          <p:spTgt spid="1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6">
                                            <p:txEl>
                                              <p:pRg st="5" end="5"/>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 calcmode="lin" valueType="num">
                                      <p:cBhvr>
                                        <p:cTn id="45" dur="500" fill="hold"/>
                                        <p:tgtEl>
                                          <p:spTgt spid="1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6">
                                            <p:txEl>
                                              <p:pRg st="6" end="6"/>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16">
                                            <p:txEl>
                                              <p:pRg st="7" end="7"/>
                                            </p:txEl>
                                          </p:spTgt>
                                        </p:tgtEl>
                                        <p:attrNameLst>
                                          <p:attrName>style.visibility</p:attrName>
                                        </p:attrNameLst>
                                      </p:cBhvr>
                                      <p:to>
                                        <p:strVal val="visible"/>
                                      </p:to>
                                    </p:set>
                                    <p:anim calcmode="lin" valueType="num">
                                      <p:cBhvr>
                                        <p:cTn id="51" dur="500" fill="hold"/>
                                        <p:tgtEl>
                                          <p:spTgt spid="1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nodeType="clickEffect">
                                  <p:stCondLst>
                                    <p:cond delay="0"/>
                                  </p:stCondLst>
                                  <p:childTnLst>
                                    <p:set>
                                      <p:cBhvr>
                                        <p:cTn id="58" dur="1" fill="hold">
                                          <p:stCondLst>
                                            <p:cond delay="0"/>
                                          </p:stCondLst>
                                        </p:cTn>
                                        <p:tgtEl>
                                          <p:spTgt spid="16">
                                            <p:txEl>
                                              <p:pRg st="8" end="8"/>
                                            </p:txEl>
                                          </p:spTgt>
                                        </p:tgtEl>
                                        <p:attrNameLst>
                                          <p:attrName>style.visibility</p:attrName>
                                        </p:attrNameLst>
                                      </p:cBhvr>
                                      <p:to>
                                        <p:strVal val="visible"/>
                                      </p:to>
                                    </p:set>
                                    <p:anim calcmode="lin" valueType="num">
                                      <p:cBhvr>
                                        <p:cTn id="59" dur="500" fill="hold"/>
                                        <p:tgtEl>
                                          <p:spTgt spid="16">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6">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6">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6">
                                            <p:txEl>
                                              <p:pRg st="8" end="8"/>
                                            </p:txEl>
                                          </p:spTgt>
                                        </p:tgtEl>
                                        <p:attrNameLst>
                                          <p:attrName>ppt_y</p:attrName>
                                        </p:attrNameLst>
                                      </p:cBhvr>
                                      <p:tavLst>
                                        <p:tav tm="0">
                                          <p:val>
                                            <p:strVal val="#ppt_y"/>
                                          </p:val>
                                        </p:tav>
                                        <p:tav tm="100000">
                                          <p:val>
                                            <p:strVal val="#ppt_y"/>
                                          </p:val>
                                        </p:tav>
                                      </p:tavLst>
                                    </p:anim>
                                  </p:childTnLst>
                                </p:cTn>
                              </p:par>
                              <p:par>
                                <p:cTn id="63" presetID="39" presetClass="entr" presetSubtype="0" accel="100000" fill="hold" nodeType="withEffect">
                                  <p:stCondLst>
                                    <p:cond delay="0"/>
                                  </p:stCondLst>
                                  <p:childTnLst>
                                    <p:set>
                                      <p:cBhvr>
                                        <p:cTn id="64" dur="1" fill="hold">
                                          <p:stCondLst>
                                            <p:cond delay="0"/>
                                          </p:stCondLst>
                                        </p:cTn>
                                        <p:tgtEl>
                                          <p:spTgt spid="16">
                                            <p:txEl>
                                              <p:pRg st="9" end="9"/>
                                            </p:txEl>
                                          </p:spTgt>
                                        </p:tgtEl>
                                        <p:attrNameLst>
                                          <p:attrName>style.visibility</p:attrName>
                                        </p:attrNameLst>
                                      </p:cBhvr>
                                      <p:to>
                                        <p:strVal val="visible"/>
                                      </p:to>
                                    </p:set>
                                    <p:anim calcmode="lin" valueType="num">
                                      <p:cBhvr>
                                        <p:cTn id="65" dur="500" fill="hold"/>
                                        <p:tgtEl>
                                          <p:spTgt spid="1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6">
                                            <p:txEl>
                                              <p:pRg st="9" end="9"/>
                                            </p:txEl>
                                          </p:spTgt>
                                        </p:tgtEl>
                                        <p:attrNameLst>
                                          <p:attrName>ppt_y</p:attrName>
                                        </p:attrNameLst>
                                      </p:cBhvr>
                                      <p:tavLst>
                                        <p:tav tm="0">
                                          <p:val>
                                            <p:strVal val="#ppt_y"/>
                                          </p:val>
                                        </p:tav>
                                        <p:tav tm="100000">
                                          <p:val>
                                            <p:strVal val="#ppt_y"/>
                                          </p:val>
                                        </p:tav>
                                      </p:tavLst>
                                    </p:anim>
                                  </p:childTnLst>
                                </p:cTn>
                              </p:par>
                              <p:par>
                                <p:cTn id="69" presetID="39" presetClass="entr" presetSubtype="0" accel="100000" fill="hold" nodeType="withEffect">
                                  <p:stCondLst>
                                    <p:cond delay="0"/>
                                  </p:stCondLst>
                                  <p:childTnLst>
                                    <p:set>
                                      <p:cBhvr>
                                        <p:cTn id="70" dur="1" fill="hold">
                                          <p:stCondLst>
                                            <p:cond delay="0"/>
                                          </p:stCondLst>
                                        </p:cTn>
                                        <p:tgtEl>
                                          <p:spTgt spid="16">
                                            <p:txEl>
                                              <p:pRg st="10" end="10"/>
                                            </p:txEl>
                                          </p:spTgt>
                                        </p:tgtEl>
                                        <p:attrNameLst>
                                          <p:attrName>style.visibility</p:attrName>
                                        </p:attrNameLst>
                                      </p:cBhvr>
                                      <p:to>
                                        <p:strVal val="visible"/>
                                      </p:to>
                                    </p:set>
                                    <p:anim calcmode="lin" valueType="num">
                                      <p:cBhvr>
                                        <p:cTn id="71" dur="500" fill="hold"/>
                                        <p:tgtEl>
                                          <p:spTgt spid="16">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6">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6">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1" name="Rectangle 20"/>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1 Corinthians 11:20-34</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16" name="TextBox 15"/>
          <p:cNvSpPr txBox="1"/>
          <p:nvPr/>
        </p:nvSpPr>
        <p:spPr>
          <a:xfrm>
            <a:off x="3200400" y="1828800"/>
            <a:ext cx="5562600" cy="454893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692150" lvl="1" indent="-234950">
              <a:spcBef>
                <a:spcPct val="40000"/>
              </a:spcBef>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The Assembly (vs. 22)</a:t>
            </a:r>
          </a:p>
          <a:p>
            <a:pPr marL="917575" lvl="2" indent="-111125"/>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have ye not houses ... ?” </a:t>
            </a:r>
          </a:p>
          <a:p>
            <a:pPr marL="917575" lvl="2" indent="-111125"/>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at home ...”</a:t>
            </a:r>
          </a:p>
          <a:p>
            <a:pPr marL="917575" lvl="2" indent="-111125"/>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“Not together unto condemnation”</a:t>
            </a:r>
          </a:p>
          <a:p>
            <a:pPr marL="692150" lvl="1" indent="-234950">
              <a:spcBef>
                <a:spcPct val="40000"/>
              </a:spcBef>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The Lord’s Supper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23)</a:t>
            </a:r>
          </a:p>
          <a:p>
            <a:pPr marL="917575" lvl="2" indent="-111125"/>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do ...”</a:t>
            </a:r>
          </a:p>
          <a:p>
            <a:pPr marL="917575" lvl="2" indent="-111125"/>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remembrance ...”</a:t>
            </a:r>
          </a:p>
          <a:p>
            <a:pPr marL="692150" lvl="1" indent="-234950">
              <a:spcBef>
                <a:spcPct val="40000"/>
              </a:spcBef>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The Brethren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28)</a:t>
            </a:r>
          </a:p>
          <a:p>
            <a:pPr marL="917575" lvl="2" indent="-111125"/>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“Let a man examine himself ...”</a:t>
            </a:r>
          </a:p>
          <a:p>
            <a:pPr marL="917575" lvl="2" indent="-111125"/>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“If we would judge ourselves ...”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0" y="1676400"/>
            <a:ext cx="3048000" cy="212365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rgbClr val="C00000"/>
                </a:solidFill>
                <a:effectLst>
                  <a:outerShdw blurRad="80000" dist="40000" dir="5040000" algn="tl">
                    <a:srgbClr val="000000">
                      <a:alpha val="30000"/>
                    </a:srgbClr>
                  </a:outerShdw>
                </a:effectLst>
              </a:rPr>
              <a:t>What does Paul correct?</a:t>
            </a:r>
          </a:p>
        </p:txBody>
      </p:sp>
      <p:pic>
        <p:nvPicPr>
          <p:cNvPr id="542722" name="Picture 2"/>
          <p:cNvPicPr>
            <a:picLocks noChangeAspect="1" noChangeArrowheads="1"/>
          </p:cNvPicPr>
          <p:nvPr/>
        </p:nvPicPr>
        <p:blipFill>
          <a:blip r:embed="rId3"/>
          <a:srcRect/>
          <a:stretch>
            <a:fillRect/>
          </a:stretch>
        </p:blipFill>
        <p:spPr bwMode="auto">
          <a:xfrm>
            <a:off x="0" y="3916240"/>
            <a:ext cx="3124199" cy="294176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26</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p:cTn id="13" dur="500" fill="hold"/>
                                        <p:tgtEl>
                                          <p:spTgt spid="1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p:cTn id="19" dur="500" fill="hold"/>
                                        <p:tgtEl>
                                          <p:spTgt spid="1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p:cTn id="25" dur="500" fill="hold"/>
                                        <p:tgtEl>
                                          <p:spTgt spid="1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 calcmode="lin" valueType="num">
                                      <p:cBhvr>
                                        <p:cTn id="33" dur="500" fill="hold"/>
                                        <p:tgtEl>
                                          <p:spTgt spid="1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6">
                                            <p:txEl>
                                              <p:pRg st="4" end="4"/>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 calcmode="lin" valueType="num">
                                      <p:cBhvr>
                                        <p:cTn id="39" dur="500" fill="hold"/>
                                        <p:tgtEl>
                                          <p:spTgt spid="1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6">
                                            <p:txEl>
                                              <p:pRg st="5" end="5"/>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 calcmode="lin" valueType="num">
                                      <p:cBhvr>
                                        <p:cTn id="45" dur="500" fill="hold"/>
                                        <p:tgtEl>
                                          <p:spTgt spid="1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16">
                                            <p:txEl>
                                              <p:pRg st="7" end="7"/>
                                            </p:txEl>
                                          </p:spTgt>
                                        </p:tgtEl>
                                        <p:attrNameLst>
                                          <p:attrName>style.visibility</p:attrName>
                                        </p:attrNameLst>
                                      </p:cBhvr>
                                      <p:to>
                                        <p:strVal val="visible"/>
                                      </p:to>
                                    </p:set>
                                    <p:anim calcmode="lin" valueType="num">
                                      <p:cBhvr>
                                        <p:cTn id="53" dur="500" fill="hold"/>
                                        <p:tgtEl>
                                          <p:spTgt spid="1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6">
                                            <p:txEl>
                                              <p:pRg st="7" end="7"/>
                                            </p:txEl>
                                          </p:spTgt>
                                        </p:tgtEl>
                                        <p:attrNameLst>
                                          <p:attrName>ppt_y</p:attrName>
                                        </p:attrNameLst>
                                      </p:cBhvr>
                                      <p:tavLst>
                                        <p:tav tm="0">
                                          <p:val>
                                            <p:strVal val="#ppt_y"/>
                                          </p:val>
                                        </p:tav>
                                        <p:tav tm="100000">
                                          <p:val>
                                            <p:strVal val="#ppt_y"/>
                                          </p:val>
                                        </p:tav>
                                      </p:tavLst>
                                    </p:anim>
                                  </p:childTnLst>
                                </p:cTn>
                              </p:par>
                              <p:par>
                                <p:cTn id="57" presetID="39" presetClass="entr" presetSubtype="0" accel="100000" fill="hold" nodeType="withEffect">
                                  <p:stCondLst>
                                    <p:cond delay="0"/>
                                  </p:stCondLst>
                                  <p:childTnLst>
                                    <p:set>
                                      <p:cBhvr>
                                        <p:cTn id="58" dur="1" fill="hold">
                                          <p:stCondLst>
                                            <p:cond delay="0"/>
                                          </p:stCondLst>
                                        </p:cTn>
                                        <p:tgtEl>
                                          <p:spTgt spid="16">
                                            <p:txEl>
                                              <p:pRg st="8" end="8"/>
                                            </p:txEl>
                                          </p:spTgt>
                                        </p:tgtEl>
                                        <p:attrNameLst>
                                          <p:attrName>style.visibility</p:attrName>
                                        </p:attrNameLst>
                                      </p:cBhvr>
                                      <p:to>
                                        <p:strVal val="visible"/>
                                      </p:to>
                                    </p:set>
                                    <p:anim calcmode="lin" valueType="num">
                                      <p:cBhvr>
                                        <p:cTn id="59" dur="500" fill="hold"/>
                                        <p:tgtEl>
                                          <p:spTgt spid="16">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6">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6">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6">
                                            <p:txEl>
                                              <p:pRg st="8" end="8"/>
                                            </p:txEl>
                                          </p:spTgt>
                                        </p:tgtEl>
                                        <p:attrNameLst>
                                          <p:attrName>ppt_y</p:attrName>
                                        </p:attrNameLst>
                                      </p:cBhvr>
                                      <p:tavLst>
                                        <p:tav tm="0">
                                          <p:val>
                                            <p:strVal val="#ppt_y"/>
                                          </p:val>
                                        </p:tav>
                                        <p:tav tm="100000">
                                          <p:val>
                                            <p:strVal val="#ppt_y"/>
                                          </p:val>
                                        </p:tav>
                                      </p:tavLst>
                                    </p:anim>
                                  </p:childTnLst>
                                </p:cTn>
                              </p:par>
                              <p:par>
                                <p:cTn id="63" presetID="39" presetClass="entr" presetSubtype="0" accel="100000" fill="hold" nodeType="withEffect">
                                  <p:stCondLst>
                                    <p:cond delay="0"/>
                                  </p:stCondLst>
                                  <p:childTnLst>
                                    <p:set>
                                      <p:cBhvr>
                                        <p:cTn id="64" dur="1" fill="hold">
                                          <p:stCondLst>
                                            <p:cond delay="0"/>
                                          </p:stCondLst>
                                        </p:cTn>
                                        <p:tgtEl>
                                          <p:spTgt spid="16">
                                            <p:txEl>
                                              <p:pRg st="9" end="9"/>
                                            </p:txEl>
                                          </p:spTgt>
                                        </p:tgtEl>
                                        <p:attrNameLst>
                                          <p:attrName>style.visibility</p:attrName>
                                        </p:attrNameLst>
                                      </p:cBhvr>
                                      <p:to>
                                        <p:strVal val="visible"/>
                                      </p:to>
                                    </p:set>
                                    <p:anim calcmode="lin" valueType="num">
                                      <p:cBhvr>
                                        <p:cTn id="65" dur="500" fill="hold"/>
                                        <p:tgtEl>
                                          <p:spTgt spid="1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1" name="Rectangle 20"/>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1 Corinthians 11:20-34</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16" name="TextBox 15"/>
          <p:cNvSpPr txBox="1"/>
          <p:nvPr/>
        </p:nvSpPr>
        <p:spPr>
          <a:xfrm>
            <a:off x="3048000" y="2057400"/>
            <a:ext cx="5943600" cy="461664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514350" indent="-514350">
              <a:spcBef>
                <a:spcPct val="40000"/>
              </a:spcBef>
              <a:buClr>
                <a:schemeClr val="bg2"/>
              </a:buClr>
              <a:buFont typeface="Wingdings 2" pitchFamily="18" charset="2"/>
              <a:buChar char="¿"/>
            </a:pPr>
            <a:r>
              <a:rPr lang="en-US" sz="3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Their meal was </a:t>
            </a:r>
            <a:r>
              <a:rPr lang="en-US" sz="3000" i="1"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congregational</a:t>
            </a:r>
            <a:r>
              <a:rPr lang="en-US" sz="3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 but not for the better but worse - (1 Cor. 11:17,22). </a:t>
            </a:r>
          </a:p>
          <a:p>
            <a:pPr marL="514350" indent="-514350">
              <a:spcBef>
                <a:spcPct val="40000"/>
              </a:spcBef>
              <a:buClr>
                <a:schemeClr val="bg2"/>
              </a:buClr>
              <a:buFont typeface="Wingdings 2" pitchFamily="18" charset="2"/>
              <a:buChar char="¿"/>
            </a:pPr>
            <a:r>
              <a:rPr lang="en-US" sz="3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Their meal was a </a:t>
            </a:r>
            <a:r>
              <a:rPr lang="en-US" sz="3000" i="1"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common meal not the Lord’s supper - </a:t>
            </a:r>
            <a:r>
              <a:rPr lang="en-US" sz="3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(1 Cor. 11:21,22,34).</a:t>
            </a:r>
          </a:p>
          <a:p>
            <a:pPr marL="514350" indent="-514350">
              <a:spcBef>
                <a:spcPct val="40000"/>
              </a:spcBef>
              <a:buClr>
                <a:schemeClr val="bg2"/>
              </a:buClr>
              <a:buFont typeface="Wingdings 2" pitchFamily="18" charset="2"/>
              <a:buChar char="¿"/>
            </a:pPr>
            <a:r>
              <a:rPr lang="en-US" sz="3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Their meal was for s</a:t>
            </a:r>
            <a:r>
              <a:rPr lang="en-US" sz="3000" i="1"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ocial purposes</a:t>
            </a:r>
            <a:r>
              <a:rPr lang="en-US" sz="3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ZapfCalligr BT" pitchFamily="18" charset="0"/>
              </a:rPr>
              <a:t> which was causing division - (1 Cor. 11:18,22,33). </a:t>
            </a:r>
            <a:endParaRPr lang="en-US" sz="30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Pythagoras" pitchFamily="2" charset="0"/>
            </a:endParaRPr>
          </a:p>
        </p:txBody>
      </p:sp>
      <p:sp>
        <p:nvSpPr>
          <p:cNvPr id="5" name="TextBox 4"/>
          <p:cNvSpPr txBox="1"/>
          <p:nvPr/>
        </p:nvSpPr>
        <p:spPr>
          <a:xfrm>
            <a:off x="0" y="1676400"/>
            <a:ext cx="3048000" cy="212365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rgbClr val="C00000"/>
                </a:solidFill>
                <a:effectLst>
                  <a:outerShdw blurRad="80000" dist="40000" dir="5040000" algn="tl">
                    <a:srgbClr val="000000">
                      <a:alpha val="30000"/>
                    </a:srgbClr>
                  </a:outerShdw>
                </a:effectLst>
              </a:rPr>
              <a:t>What does Paul Rebuke?</a:t>
            </a:r>
          </a:p>
        </p:txBody>
      </p:sp>
      <p:pic>
        <p:nvPicPr>
          <p:cNvPr id="542722" name="Picture 2"/>
          <p:cNvPicPr>
            <a:picLocks noChangeAspect="1" noChangeArrowheads="1"/>
          </p:cNvPicPr>
          <p:nvPr/>
        </p:nvPicPr>
        <p:blipFill>
          <a:blip r:embed="rId3"/>
          <a:srcRect/>
          <a:stretch>
            <a:fillRect/>
          </a:stretch>
        </p:blipFill>
        <p:spPr bwMode="auto">
          <a:xfrm>
            <a:off x="0" y="3916240"/>
            <a:ext cx="3124199" cy="294176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27</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p:cTn id="15" dur="500" fill="hold"/>
                                        <p:tgtEl>
                                          <p:spTgt spid="1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p:cTn id="23" dur="500" fill="hold"/>
                                        <p:tgtEl>
                                          <p:spTgt spid="1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1" name="Rectangle 20"/>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1 Corinthians 11:20-34</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16" name="TextBox 15"/>
          <p:cNvSpPr txBox="1"/>
          <p:nvPr/>
        </p:nvSpPr>
        <p:spPr>
          <a:xfrm>
            <a:off x="3276600" y="2057400"/>
            <a:ext cx="5715000" cy="452431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On the Assembly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33)</a:t>
            </a:r>
          </a:p>
          <a:p>
            <a:pPr lvl="1"/>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 Come together into one place</a:t>
            </a:r>
          </a:p>
          <a:p>
            <a:pPr lvl="1"/>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the “better”</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On the Lord’s Supper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23)</a:t>
            </a:r>
          </a:p>
          <a:p>
            <a:pPr lvl="1"/>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“I delivered unto you”</a:t>
            </a:r>
          </a:p>
          <a:p>
            <a:pPr lvl="1"/>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“Show the Lord’s death”</a:t>
            </a:r>
          </a:p>
          <a:p>
            <a:pPr lvl="1"/>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“Discerning the Lord’s body”</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ythagoras" pitchFamily="2" charset="0"/>
              </a:rPr>
              <a:t>On The Brethren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 33)</a:t>
            </a:r>
          </a:p>
          <a:p>
            <a:pPr lvl="1"/>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Shame not ...</a:t>
            </a:r>
          </a:p>
          <a:p>
            <a:pPr lvl="1"/>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“Tarry one for another”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0" y="1676400"/>
            <a:ext cx="3352800" cy="212365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rgbClr val="C00000"/>
                </a:solidFill>
                <a:effectLst>
                  <a:outerShdw blurRad="80000" dist="40000" dir="5040000" algn="tl">
                    <a:srgbClr val="000000">
                      <a:alpha val="30000"/>
                    </a:srgbClr>
                  </a:outerShdw>
                </a:effectLst>
              </a:rPr>
              <a:t>What does Paul Command?</a:t>
            </a:r>
          </a:p>
        </p:txBody>
      </p:sp>
      <p:pic>
        <p:nvPicPr>
          <p:cNvPr id="542722" name="Picture 2"/>
          <p:cNvPicPr>
            <a:picLocks noChangeAspect="1" noChangeArrowheads="1"/>
          </p:cNvPicPr>
          <p:nvPr/>
        </p:nvPicPr>
        <p:blipFill>
          <a:blip r:embed="rId3"/>
          <a:srcRect/>
          <a:stretch>
            <a:fillRect/>
          </a:stretch>
        </p:blipFill>
        <p:spPr bwMode="auto">
          <a:xfrm>
            <a:off x="0" y="3916240"/>
            <a:ext cx="3124199" cy="294176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28</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p:cTn id="13" dur="500" fill="hold"/>
                                        <p:tgtEl>
                                          <p:spTgt spid="1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p:cTn id="19" dur="500" fill="hold"/>
                                        <p:tgtEl>
                                          <p:spTgt spid="1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 calcmode="lin" valueType="num">
                                      <p:cBhvr>
                                        <p:cTn id="27" dur="500" fill="hold"/>
                                        <p:tgtEl>
                                          <p:spTgt spid="1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6">
                                            <p:txEl>
                                              <p:pRg st="3" end="3"/>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 calcmode="lin" valueType="num">
                                      <p:cBhvr>
                                        <p:cTn id="33" dur="500" fill="hold"/>
                                        <p:tgtEl>
                                          <p:spTgt spid="1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6">
                                            <p:txEl>
                                              <p:pRg st="4" end="4"/>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 calcmode="lin" valueType="num">
                                      <p:cBhvr>
                                        <p:cTn id="39" dur="500" fill="hold"/>
                                        <p:tgtEl>
                                          <p:spTgt spid="1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6">
                                            <p:txEl>
                                              <p:pRg st="5" end="5"/>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 calcmode="lin" valueType="num">
                                      <p:cBhvr>
                                        <p:cTn id="45" dur="500" fill="hold"/>
                                        <p:tgtEl>
                                          <p:spTgt spid="1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16">
                                            <p:txEl>
                                              <p:pRg st="7" end="7"/>
                                            </p:txEl>
                                          </p:spTgt>
                                        </p:tgtEl>
                                        <p:attrNameLst>
                                          <p:attrName>style.visibility</p:attrName>
                                        </p:attrNameLst>
                                      </p:cBhvr>
                                      <p:to>
                                        <p:strVal val="visible"/>
                                      </p:to>
                                    </p:set>
                                    <p:anim calcmode="lin" valueType="num">
                                      <p:cBhvr>
                                        <p:cTn id="53" dur="500" fill="hold"/>
                                        <p:tgtEl>
                                          <p:spTgt spid="1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6">
                                            <p:txEl>
                                              <p:pRg st="7" end="7"/>
                                            </p:txEl>
                                          </p:spTgt>
                                        </p:tgtEl>
                                        <p:attrNameLst>
                                          <p:attrName>ppt_y</p:attrName>
                                        </p:attrNameLst>
                                      </p:cBhvr>
                                      <p:tavLst>
                                        <p:tav tm="0">
                                          <p:val>
                                            <p:strVal val="#ppt_y"/>
                                          </p:val>
                                        </p:tav>
                                        <p:tav tm="100000">
                                          <p:val>
                                            <p:strVal val="#ppt_y"/>
                                          </p:val>
                                        </p:tav>
                                      </p:tavLst>
                                    </p:anim>
                                  </p:childTnLst>
                                </p:cTn>
                              </p:par>
                              <p:par>
                                <p:cTn id="57" presetID="39" presetClass="entr" presetSubtype="0" accel="100000" fill="hold" nodeType="withEffect">
                                  <p:stCondLst>
                                    <p:cond delay="0"/>
                                  </p:stCondLst>
                                  <p:childTnLst>
                                    <p:set>
                                      <p:cBhvr>
                                        <p:cTn id="58" dur="1" fill="hold">
                                          <p:stCondLst>
                                            <p:cond delay="0"/>
                                          </p:stCondLst>
                                        </p:cTn>
                                        <p:tgtEl>
                                          <p:spTgt spid="16">
                                            <p:txEl>
                                              <p:pRg st="8" end="8"/>
                                            </p:txEl>
                                          </p:spTgt>
                                        </p:tgtEl>
                                        <p:attrNameLst>
                                          <p:attrName>style.visibility</p:attrName>
                                        </p:attrNameLst>
                                      </p:cBhvr>
                                      <p:to>
                                        <p:strVal val="visible"/>
                                      </p:to>
                                    </p:set>
                                    <p:anim calcmode="lin" valueType="num">
                                      <p:cBhvr>
                                        <p:cTn id="59" dur="500" fill="hold"/>
                                        <p:tgtEl>
                                          <p:spTgt spid="16">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6">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6">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6">
                                            <p:txEl>
                                              <p:pRg st="8" end="8"/>
                                            </p:txEl>
                                          </p:spTgt>
                                        </p:tgtEl>
                                        <p:attrNameLst>
                                          <p:attrName>ppt_y</p:attrName>
                                        </p:attrNameLst>
                                      </p:cBhvr>
                                      <p:tavLst>
                                        <p:tav tm="0">
                                          <p:val>
                                            <p:strVal val="#ppt_y"/>
                                          </p:val>
                                        </p:tav>
                                        <p:tav tm="100000">
                                          <p:val>
                                            <p:strVal val="#ppt_y"/>
                                          </p:val>
                                        </p:tav>
                                      </p:tavLst>
                                    </p:anim>
                                  </p:childTnLst>
                                </p:cTn>
                              </p:par>
                              <p:par>
                                <p:cTn id="63" presetID="39" presetClass="entr" presetSubtype="0" accel="100000" fill="hold" nodeType="withEffect">
                                  <p:stCondLst>
                                    <p:cond delay="0"/>
                                  </p:stCondLst>
                                  <p:childTnLst>
                                    <p:set>
                                      <p:cBhvr>
                                        <p:cTn id="64" dur="1" fill="hold">
                                          <p:stCondLst>
                                            <p:cond delay="0"/>
                                          </p:stCondLst>
                                        </p:cTn>
                                        <p:tgtEl>
                                          <p:spTgt spid="16">
                                            <p:txEl>
                                              <p:pRg st="9" end="9"/>
                                            </p:txEl>
                                          </p:spTgt>
                                        </p:tgtEl>
                                        <p:attrNameLst>
                                          <p:attrName>style.visibility</p:attrName>
                                        </p:attrNameLst>
                                      </p:cBhvr>
                                      <p:to>
                                        <p:strVal val="visible"/>
                                      </p:to>
                                    </p:set>
                                    <p:anim calcmode="lin" valueType="num">
                                      <p:cBhvr>
                                        <p:cTn id="65" dur="500" fill="hold"/>
                                        <p:tgtEl>
                                          <p:spTgt spid="1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3" name="Rectangle 2"/>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Arguments Answered</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4" name="TextBox 3"/>
          <p:cNvSpPr txBox="1"/>
          <p:nvPr/>
        </p:nvSpPr>
        <p:spPr>
          <a:xfrm>
            <a:off x="228600" y="1676400"/>
            <a:ext cx="3276600" cy="506292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600"/>
              </a:spcBef>
            </a:pPr>
            <a:r>
              <a:rPr lang="en-US" sz="2800" b="1" dirty="0" smtClean="0">
                <a:ln w="10541" cmpd="sng">
                  <a:solidFill>
                    <a:srgbClr val="7D7D7D">
                      <a:tint val="100000"/>
                      <a:shade val="100000"/>
                      <a:satMod val="110000"/>
                    </a:srgbClr>
                  </a:solidFill>
                  <a:prstDash val="solid"/>
                </a:ln>
                <a:solidFill>
                  <a:srgbClr val="C00000"/>
                </a:solidFill>
              </a:rPr>
              <a:t>L.S. Established During Passover - (</a:t>
            </a:r>
            <a:r>
              <a:rPr lang="en-US" sz="2800" b="1" dirty="0" err="1" smtClean="0">
                <a:ln w="10541" cmpd="sng">
                  <a:solidFill>
                    <a:srgbClr val="7D7D7D">
                      <a:tint val="100000"/>
                      <a:shade val="100000"/>
                      <a:satMod val="110000"/>
                    </a:srgbClr>
                  </a:solidFill>
                  <a:prstDash val="solid"/>
                </a:ln>
                <a:solidFill>
                  <a:srgbClr val="C00000"/>
                </a:solidFill>
              </a:rPr>
              <a:t>Lk</a:t>
            </a:r>
            <a:r>
              <a:rPr lang="en-US" sz="2800" b="1" dirty="0" smtClean="0">
                <a:ln w="10541" cmpd="sng">
                  <a:solidFill>
                    <a:srgbClr val="7D7D7D">
                      <a:tint val="100000"/>
                      <a:shade val="100000"/>
                      <a:satMod val="110000"/>
                    </a:srgbClr>
                  </a:solidFill>
                  <a:prstDash val="solid"/>
                </a:ln>
                <a:solidFill>
                  <a:srgbClr val="C00000"/>
                </a:solidFill>
              </a:rPr>
              <a:t>. 22:20)</a:t>
            </a:r>
          </a:p>
          <a:p>
            <a:pPr algn="ctr">
              <a:spcBef>
                <a:spcPts val="600"/>
              </a:spcBef>
            </a:pPr>
            <a:r>
              <a:rPr lang="en-US" sz="2800" b="1" dirty="0" smtClean="0">
                <a:ln w="10541" cmpd="sng">
                  <a:solidFill>
                    <a:srgbClr val="7D7D7D">
                      <a:tint val="100000"/>
                      <a:shade val="100000"/>
                      <a:satMod val="110000"/>
                    </a:srgbClr>
                  </a:solidFill>
                  <a:prstDash val="solid"/>
                </a:ln>
                <a:solidFill>
                  <a:schemeClr val="bg2"/>
                </a:solidFill>
              </a:rPr>
              <a:t>Jesus Fed People – (John 6:5-14)</a:t>
            </a:r>
          </a:p>
          <a:p>
            <a:pPr marL="0" lvl="1" algn="ctr">
              <a:spcBef>
                <a:spcPts val="600"/>
              </a:spcBef>
            </a:pPr>
            <a:r>
              <a:rPr lang="en-US" sz="2800" b="1" dirty="0" smtClean="0">
                <a:ln w="10541" cmpd="sng">
                  <a:solidFill>
                    <a:srgbClr val="7D7D7D">
                      <a:tint val="100000"/>
                      <a:shade val="100000"/>
                      <a:satMod val="110000"/>
                    </a:srgbClr>
                  </a:solidFill>
                  <a:prstDash val="solid"/>
                </a:ln>
                <a:solidFill>
                  <a:schemeClr val="bg2"/>
                </a:solidFill>
              </a:rPr>
              <a:t>The Church Met In Homes – (Acts 12:12; 16:40; 18:7)</a:t>
            </a:r>
          </a:p>
          <a:p>
            <a:pPr marL="0" lvl="1" algn="ctr">
              <a:spcBef>
                <a:spcPts val="600"/>
              </a:spcBef>
            </a:pPr>
            <a:r>
              <a:rPr lang="en-US" sz="2800" b="1" dirty="0" smtClean="0">
                <a:ln w="10541" cmpd="sng">
                  <a:solidFill>
                    <a:srgbClr val="7D7D7D">
                      <a:tint val="100000"/>
                      <a:shade val="100000"/>
                      <a:satMod val="110000"/>
                    </a:srgbClr>
                  </a:solidFill>
                  <a:prstDash val="solid"/>
                </a:ln>
                <a:solidFill>
                  <a:schemeClr val="bg2"/>
                </a:solidFill>
              </a:rPr>
              <a:t>The Love Feast – (Jude 12)</a:t>
            </a:r>
            <a:endParaRPr lang="en-US" sz="2800" b="1" dirty="0">
              <a:ln w="10541" cmpd="sng">
                <a:solidFill>
                  <a:srgbClr val="7D7D7D">
                    <a:tint val="100000"/>
                    <a:shade val="100000"/>
                    <a:satMod val="110000"/>
                  </a:srgbClr>
                </a:solidFill>
                <a:prstDash val="solid"/>
              </a:ln>
              <a:solidFill>
                <a:schemeClr val="bg2"/>
              </a:solidFill>
            </a:endParaRPr>
          </a:p>
        </p:txBody>
      </p:sp>
      <p:sp>
        <p:nvSpPr>
          <p:cNvPr id="5" name="TextBox 4"/>
          <p:cNvSpPr txBox="1"/>
          <p:nvPr/>
        </p:nvSpPr>
        <p:spPr>
          <a:xfrm>
            <a:off x="3810000" y="1828800"/>
            <a:ext cx="5029200" cy="28315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465138" indent="-465138">
              <a:spcBef>
                <a:spcPts val="600"/>
              </a:spcBef>
              <a:buClr>
                <a:schemeClr val="bg2"/>
              </a:buClr>
              <a:buFont typeface="Wingdings 2" pitchFamily="18" charset="2"/>
              <a:buChar cha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Was the Passover a social meal?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Exo</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13:14-16)</a:t>
            </a:r>
          </a:p>
          <a:p>
            <a:pPr marL="465138" indent="-465138">
              <a:spcBef>
                <a:spcPts val="600"/>
              </a:spcBef>
              <a:buClr>
                <a:schemeClr val="bg2"/>
              </a:buClr>
              <a:buFont typeface="Wingdings 2" pitchFamily="18" charset="2"/>
              <a:buChar cha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The Passover no  part of the Supper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Lk</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22:20).</a:t>
            </a:r>
          </a:p>
          <a:p>
            <a:pPr marL="465138" indent="-465138">
              <a:spcBef>
                <a:spcPts val="600"/>
              </a:spcBef>
              <a:buClr>
                <a:schemeClr val="bg2"/>
              </a:buClr>
              <a:buFont typeface="Wingdings 2" pitchFamily="18" charset="2"/>
              <a:buChar cha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The practice is condemned by Paul (1 Cor. 11:22,34).</a:t>
            </a:r>
          </a:p>
        </p:txBody>
      </p:sp>
      <p:pic>
        <p:nvPicPr>
          <p:cNvPr id="394242" name="Picture 2"/>
          <p:cNvPicPr>
            <a:picLocks noChangeAspect="1" noChangeArrowheads="1"/>
          </p:cNvPicPr>
          <p:nvPr/>
        </p:nvPicPr>
        <p:blipFill>
          <a:blip r:embed="rId3"/>
          <a:srcRect/>
          <a:stretch>
            <a:fillRect/>
          </a:stretch>
        </p:blipFill>
        <p:spPr bwMode="auto">
          <a:xfrm>
            <a:off x="4672013" y="4445000"/>
            <a:ext cx="4471987" cy="24130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29</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33800" y="1600200"/>
            <a:ext cx="4953000" cy="5029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 name="Group 2"/>
          <p:cNvGrpSpPr>
            <a:grpSpLocks/>
          </p:cNvGrpSpPr>
          <p:nvPr/>
        </p:nvGrpSpPr>
        <p:grpSpPr bwMode="auto">
          <a:xfrm>
            <a:off x="38100" y="1447800"/>
            <a:ext cx="3467100" cy="5334000"/>
            <a:chOff x="24" y="0"/>
            <a:chExt cx="2808" cy="4272"/>
          </a:xfrm>
        </p:grpSpPr>
        <p:pic>
          <p:nvPicPr>
            <p:cNvPr id="155651" name="Picture 3"/>
            <p:cNvPicPr>
              <a:picLocks noChangeArrowheads="1"/>
            </p:cNvPicPr>
            <p:nvPr/>
          </p:nvPicPr>
          <p:blipFill>
            <a:blip r:embed="rId3"/>
            <a:srcRect/>
            <a:stretch>
              <a:fillRect/>
            </a:stretch>
          </p:blipFill>
          <p:spPr bwMode="auto">
            <a:xfrm>
              <a:off x="558" y="0"/>
              <a:ext cx="2274" cy="2791"/>
            </a:xfrm>
            <a:prstGeom prst="rect">
              <a:avLst/>
            </a:prstGeom>
            <a:noFill/>
            <a:ln w="12700">
              <a:noFill/>
              <a:miter lim="800000"/>
              <a:headEnd/>
              <a:tailEnd/>
            </a:ln>
            <a:effectLst/>
          </p:spPr>
        </p:pic>
        <p:pic>
          <p:nvPicPr>
            <p:cNvPr id="155652" name="Picture 4"/>
            <p:cNvPicPr>
              <a:picLocks noChangeArrowheads="1"/>
            </p:cNvPicPr>
            <p:nvPr/>
          </p:nvPicPr>
          <p:blipFill>
            <a:blip r:embed="rId4"/>
            <a:srcRect/>
            <a:stretch>
              <a:fillRect/>
            </a:stretch>
          </p:blipFill>
          <p:spPr bwMode="auto">
            <a:xfrm>
              <a:off x="24" y="2232"/>
              <a:ext cx="2427" cy="2040"/>
            </a:xfrm>
            <a:prstGeom prst="rect">
              <a:avLst/>
            </a:prstGeom>
            <a:noFill/>
            <a:ln w="12700">
              <a:noFill/>
              <a:miter lim="800000"/>
              <a:headEnd/>
              <a:tailEnd/>
            </a:ln>
            <a:effectLst/>
          </p:spPr>
        </p:pic>
      </p:grpSp>
      <p:sp>
        <p:nvSpPr>
          <p:cNvPr id="9" name="TextBox 8"/>
          <p:cNvSpPr txBox="1"/>
          <p:nvPr/>
        </p:nvSpPr>
        <p:spPr>
          <a:xfrm>
            <a:off x="0" y="816114"/>
            <a:ext cx="91440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What is the Issue?</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10" name="TextBox 9"/>
          <p:cNvSpPr txBox="1"/>
          <p:nvPr/>
        </p:nvSpPr>
        <p:spPr>
          <a:xfrm>
            <a:off x="3886200" y="1600200"/>
            <a:ext cx="4724400" cy="5016758"/>
          </a:xfrm>
          <a:prstGeom prst="rect">
            <a:avLst/>
          </a:prstGeom>
          <a:noFill/>
        </p:spPr>
        <p:txBody>
          <a:bodyPr wrap="square" rtlCol="0">
            <a:spAutoFit/>
          </a:bodyPr>
          <a:lstStyle/>
          <a:p>
            <a:pPr marL="457200" indent="-457200">
              <a:spcBef>
                <a:spcPts val="600"/>
              </a:spcBef>
              <a:spcAft>
                <a:spcPts val="600"/>
              </a:spcAft>
              <a:buClr>
                <a:schemeClr val="bg2"/>
              </a:buClr>
              <a:buFont typeface="Wingdings 2" pitchFamily="18" charset="2"/>
              <a:buChar char="¿"/>
            </a:pP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It is not water coolers</a:t>
            </a:r>
          </a:p>
          <a:p>
            <a:pPr marL="457200" indent="-457200">
              <a:spcBef>
                <a:spcPts val="600"/>
              </a:spcBef>
              <a:spcAft>
                <a:spcPts val="600"/>
              </a:spcAft>
              <a:buClr>
                <a:schemeClr val="bg2"/>
              </a:buClr>
              <a:buFont typeface="Wingdings 2" pitchFamily="18" charset="2"/>
              <a:buChar char="¿"/>
            </a:pP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It is not rest rooms, sinks or refrigerators</a:t>
            </a:r>
          </a:p>
          <a:p>
            <a:pPr marL="457200" indent="-457200">
              <a:spcBef>
                <a:spcPts val="600"/>
              </a:spcBef>
              <a:spcAft>
                <a:spcPts val="600"/>
              </a:spcAft>
              <a:buClr>
                <a:schemeClr val="bg2"/>
              </a:buClr>
              <a:buFont typeface="Wingdings 2" pitchFamily="18" charset="2"/>
              <a:buChar char="¿"/>
            </a:pP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It is not the brethren socializing in the foyer</a:t>
            </a:r>
          </a:p>
          <a:p>
            <a:pPr marL="457200" indent="-457200">
              <a:spcBef>
                <a:spcPts val="600"/>
              </a:spcBef>
              <a:spcAft>
                <a:spcPts val="600"/>
              </a:spcAft>
              <a:buClr>
                <a:schemeClr val="bg2"/>
              </a:buClr>
              <a:buFont typeface="Wingdings 2" pitchFamily="18" charset="2"/>
              <a:buChar char="¿"/>
            </a:pP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It is not the preacher eating his lunch in the meetinghouse</a:t>
            </a:r>
          </a:p>
          <a:p>
            <a:pPr marL="457200" indent="-457200">
              <a:spcBef>
                <a:spcPts val="600"/>
              </a:spcBef>
              <a:spcAft>
                <a:spcPts val="600"/>
              </a:spcAft>
              <a:buClr>
                <a:schemeClr val="bg2"/>
              </a:buClr>
              <a:buFont typeface="Wingdings 2" pitchFamily="18" charset="2"/>
              <a:buChar char="¿"/>
            </a:pPr>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IT IS NOT EATING IN THE BUILDING!</a:t>
            </a:r>
          </a:p>
        </p:txBody>
      </p:sp>
      <p:sp>
        <p:nvSpPr>
          <p:cNvPr id="8" name="TextBox 7"/>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2" name="Date Placeholder 11"/>
          <p:cNvSpPr>
            <a:spLocks noGrp="1"/>
          </p:cNvSpPr>
          <p:nvPr>
            <p:ph type="dt" sz="half" idx="10"/>
          </p:nvPr>
        </p:nvSpPr>
        <p:spPr/>
        <p:txBody>
          <a:bodyPr/>
          <a:lstStyle/>
          <a:p>
            <a:r>
              <a:rPr lang="en-US" smtClean="0"/>
              <a:t>West 65th St church of Christ / September 9, 2007</a:t>
            </a:r>
            <a:endParaRPr lang="en-US"/>
          </a:p>
        </p:txBody>
      </p:sp>
      <p:sp>
        <p:nvSpPr>
          <p:cNvPr id="14" name="Footer Placeholder 13"/>
          <p:cNvSpPr>
            <a:spLocks noGrp="1"/>
          </p:cNvSpPr>
          <p:nvPr>
            <p:ph type="ftr" sz="quarter" idx="11"/>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86737CBC-933B-4431-B4B1-BEF697E86868}" type="slidenum">
              <a:rPr lang="en-US" smtClean="0"/>
              <a:pPr/>
              <a:t>3</a:t>
            </a:fld>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p:cTn id="21"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 calcmode="lin" valueType="num">
                                      <p:cBhvr>
                                        <p:cTn id="28"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p:cNvPicPr>
            <a:picLocks noChangeAspect="1" noChangeArrowheads="1"/>
          </p:cNvPicPr>
          <p:nvPr/>
        </p:nvPicPr>
        <p:blipFill>
          <a:blip r:embed="rId3"/>
          <a:srcRect/>
          <a:stretch>
            <a:fillRect/>
          </a:stretch>
        </p:blipFill>
        <p:spPr bwMode="auto">
          <a:xfrm>
            <a:off x="3429000" y="1524000"/>
            <a:ext cx="2439987" cy="5151532"/>
          </a:xfrm>
          <a:prstGeom prst="rect">
            <a:avLst/>
          </a:prstGeom>
          <a:noFill/>
          <a:ln w="9525">
            <a:noFill/>
            <a:miter lim="800000"/>
            <a:headEnd/>
            <a:tailEnd/>
          </a:ln>
          <a:effectLst/>
        </p:spPr>
      </p:pic>
      <p:sp>
        <p:nvSpPr>
          <p:cNvPr id="2" name="TextBox 1"/>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3" name="Rectangle 2"/>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Arguments Answered</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4" name="TextBox 3"/>
          <p:cNvSpPr txBox="1"/>
          <p:nvPr/>
        </p:nvSpPr>
        <p:spPr>
          <a:xfrm>
            <a:off x="228600" y="1676400"/>
            <a:ext cx="3276600" cy="506292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600"/>
              </a:spcBef>
            </a:pPr>
            <a:r>
              <a:rPr lang="en-US" sz="2800" b="1" dirty="0" smtClean="0">
                <a:ln w="10541" cmpd="sng">
                  <a:solidFill>
                    <a:srgbClr val="7D7D7D">
                      <a:tint val="100000"/>
                      <a:shade val="100000"/>
                      <a:satMod val="110000"/>
                    </a:srgbClr>
                  </a:solidFill>
                  <a:prstDash val="solid"/>
                </a:ln>
                <a:solidFill>
                  <a:schemeClr val="bg2"/>
                </a:solidFill>
              </a:rPr>
              <a:t>L.S. Established During Passover - (</a:t>
            </a:r>
            <a:r>
              <a:rPr lang="en-US" sz="2800" b="1" dirty="0" err="1" smtClean="0">
                <a:ln w="10541" cmpd="sng">
                  <a:solidFill>
                    <a:srgbClr val="7D7D7D">
                      <a:tint val="100000"/>
                      <a:shade val="100000"/>
                      <a:satMod val="110000"/>
                    </a:srgbClr>
                  </a:solidFill>
                  <a:prstDash val="solid"/>
                </a:ln>
                <a:solidFill>
                  <a:schemeClr val="bg2"/>
                </a:solidFill>
              </a:rPr>
              <a:t>Lk</a:t>
            </a:r>
            <a:r>
              <a:rPr lang="en-US" sz="2800" b="1" dirty="0" smtClean="0">
                <a:ln w="10541" cmpd="sng">
                  <a:solidFill>
                    <a:srgbClr val="7D7D7D">
                      <a:tint val="100000"/>
                      <a:shade val="100000"/>
                      <a:satMod val="110000"/>
                    </a:srgbClr>
                  </a:solidFill>
                  <a:prstDash val="solid"/>
                </a:ln>
                <a:solidFill>
                  <a:schemeClr val="bg2"/>
                </a:solidFill>
              </a:rPr>
              <a:t>. 22:20)</a:t>
            </a:r>
          </a:p>
          <a:p>
            <a:pPr algn="ctr">
              <a:spcBef>
                <a:spcPts val="600"/>
              </a:spcBef>
            </a:pPr>
            <a:r>
              <a:rPr lang="en-US" sz="2800" b="1" dirty="0" smtClean="0">
                <a:ln w="10541" cmpd="sng">
                  <a:solidFill>
                    <a:srgbClr val="7D7D7D">
                      <a:tint val="100000"/>
                      <a:shade val="100000"/>
                      <a:satMod val="110000"/>
                    </a:srgbClr>
                  </a:solidFill>
                  <a:prstDash val="solid"/>
                </a:ln>
                <a:solidFill>
                  <a:srgbClr val="C00000"/>
                </a:solidFill>
              </a:rPr>
              <a:t>Jesus Fed People – (John 6:5-14)</a:t>
            </a:r>
          </a:p>
          <a:p>
            <a:pPr marL="0" lvl="1" algn="ctr">
              <a:spcBef>
                <a:spcPts val="600"/>
              </a:spcBef>
            </a:pPr>
            <a:r>
              <a:rPr lang="en-US" sz="2800" b="1" dirty="0" smtClean="0">
                <a:ln w="10541" cmpd="sng">
                  <a:solidFill>
                    <a:srgbClr val="7D7D7D">
                      <a:tint val="100000"/>
                      <a:shade val="100000"/>
                      <a:satMod val="110000"/>
                    </a:srgbClr>
                  </a:solidFill>
                  <a:prstDash val="solid"/>
                </a:ln>
                <a:solidFill>
                  <a:schemeClr val="bg2"/>
                </a:solidFill>
              </a:rPr>
              <a:t>The Church Met In Homes – (Acts 12:12; 16:40; 18:7)</a:t>
            </a:r>
          </a:p>
          <a:p>
            <a:pPr marL="0" lvl="1" algn="ctr">
              <a:spcBef>
                <a:spcPts val="600"/>
              </a:spcBef>
            </a:pPr>
            <a:r>
              <a:rPr lang="en-US" sz="2800" b="1" dirty="0" smtClean="0">
                <a:ln w="10541" cmpd="sng">
                  <a:solidFill>
                    <a:srgbClr val="7D7D7D">
                      <a:tint val="100000"/>
                      <a:shade val="100000"/>
                      <a:satMod val="110000"/>
                    </a:srgbClr>
                  </a:solidFill>
                  <a:prstDash val="solid"/>
                </a:ln>
                <a:solidFill>
                  <a:schemeClr val="bg2"/>
                </a:solidFill>
              </a:rPr>
              <a:t>The Love Feast – (Jude 12)</a:t>
            </a:r>
            <a:endParaRPr lang="en-US" sz="2800" b="1" dirty="0">
              <a:ln w="10541" cmpd="sng">
                <a:solidFill>
                  <a:srgbClr val="7D7D7D">
                    <a:tint val="100000"/>
                    <a:shade val="100000"/>
                    <a:satMod val="110000"/>
                  </a:srgbClr>
                </a:solidFill>
                <a:prstDash val="solid"/>
              </a:ln>
              <a:solidFill>
                <a:schemeClr val="bg2"/>
              </a:solidFill>
            </a:endParaRPr>
          </a:p>
        </p:txBody>
      </p:sp>
      <p:sp>
        <p:nvSpPr>
          <p:cNvPr id="5" name="TextBox 4"/>
          <p:cNvSpPr txBox="1"/>
          <p:nvPr/>
        </p:nvSpPr>
        <p:spPr>
          <a:xfrm>
            <a:off x="5791200" y="1828800"/>
            <a:ext cx="2743200" cy="490903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465138" indent="-465138">
              <a:spcBef>
                <a:spcPts val="600"/>
              </a:spcBef>
              <a:buClr>
                <a:schemeClr val="bg2"/>
              </a:buClr>
              <a:buFont typeface="Wingdings 2" pitchFamily="18" charset="2"/>
              <a:buChar cha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Jesus fed the multitudes. (Mt. 16:9; Mt. 15:32,33)</a:t>
            </a:r>
          </a:p>
          <a:p>
            <a:pPr marL="465138" indent="-465138">
              <a:spcBef>
                <a:spcPts val="600"/>
              </a:spcBef>
              <a:buClr>
                <a:schemeClr val="bg2"/>
              </a:buClr>
              <a:buFont typeface="Wingdings 2" pitchFamily="18" charset="2"/>
              <a:buChar cha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Jesus STOPPED &amp; would not feed the bread seekers - (Jn. 6:26,27).</a:t>
            </a: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30</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noChangeArrowheads="1"/>
          </p:cNvPicPr>
          <p:nvPr/>
        </p:nvPicPr>
        <p:blipFill>
          <a:blip r:embed="rId3"/>
          <a:srcRect/>
          <a:stretch>
            <a:fillRect/>
          </a:stretch>
        </p:blipFill>
        <p:spPr bwMode="auto">
          <a:xfrm>
            <a:off x="3124200" y="2112932"/>
            <a:ext cx="2514600" cy="4745068"/>
          </a:xfrm>
          <a:prstGeom prst="rect">
            <a:avLst/>
          </a:prstGeom>
          <a:noFill/>
          <a:ln w="9525">
            <a:noFill/>
            <a:miter lim="800000"/>
            <a:headEnd/>
            <a:tailEnd/>
          </a:ln>
          <a:effectLst/>
        </p:spPr>
      </p:pic>
      <p:sp>
        <p:nvSpPr>
          <p:cNvPr id="2" name="TextBox 1"/>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3" name="Rectangle 2"/>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Arguments Answered</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4" name="TextBox 3"/>
          <p:cNvSpPr txBox="1"/>
          <p:nvPr/>
        </p:nvSpPr>
        <p:spPr>
          <a:xfrm>
            <a:off x="228600" y="1676400"/>
            <a:ext cx="3276600" cy="506292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600"/>
              </a:spcBef>
            </a:pPr>
            <a:r>
              <a:rPr lang="en-US" sz="2800" b="1" dirty="0" smtClean="0">
                <a:ln w="10541" cmpd="sng">
                  <a:solidFill>
                    <a:srgbClr val="7D7D7D">
                      <a:tint val="100000"/>
                      <a:shade val="100000"/>
                      <a:satMod val="110000"/>
                    </a:srgbClr>
                  </a:solidFill>
                  <a:prstDash val="solid"/>
                </a:ln>
                <a:solidFill>
                  <a:schemeClr val="bg2"/>
                </a:solidFill>
              </a:rPr>
              <a:t>L.S. Established During Passover - (</a:t>
            </a:r>
            <a:r>
              <a:rPr lang="en-US" sz="2800" b="1" dirty="0" err="1" smtClean="0">
                <a:ln w="10541" cmpd="sng">
                  <a:solidFill>
                    <a:srgbClr val="7D7D7D">
                      <a:tint val="100000"/>
                      <a:shade val="100000"/>
                      <a:satMod val="110000"/>
                    </a:srgbClr>
                  </a:solidFill>
                  <a:prstDash val="solid"/>
                </a:ln>
                <a:solidFill>
                  <a:schemeClr val="bg2"/>
                </a:solidFill>
              </a:rPr>
              <a:t>Lk</a:t>
            </a:r>
            <a:r>
              <a:rPr lang="en-US" sz="2800" b="1" dirty="0" smtClean="0">
                <a:ln w="10541" cmpd="sng">
                  <a:solidFill>
                    <a:srgbClr val="7D7D7D">
                      <a:tint val="100000"/>
                      <a:shade val="100000"/>
                      <a:satMod val="110000"/>
                    </a:srgbClr>
                  </a:solidFill>
                  <a:prstDash val="solid"/>
                </a:ln>
                <a:solidFill>
                  <a:schemeClr val="bg2"/>
                </a:solidFill>
              </a:rPr>
              <a:t>. 22:20)</a:t>
            </a:r>
          </a:p>
          <a:p>
            <a:pPr algn="ctr">
              <a:spcBef>
                <a:spcPts val="600"/>
              </a:spcBef>
            </a:pPr>
            <a:r>
              <a:rPr lang="en-US" sz="2800" b="1" dirty="0" smtClean="0">
                <a:ln w="10541" cmpd="sng">
                  <a:solidFill>
                    <a:srgbClr val="7D7D7D">
                      <a:tint val="100000"/>
                      <a:shade val="100000"/>
                      <a:satMod val="110000"/>
                    </a:srgbClr>
                  </a:solidFill>
                  <a:prstDash val="solid"/>
                </a:ln>
                <a:solidFill>
                  <a:schemeClr val="bg2"/>
                </a:solidFill>
              </a:rPr>
              <a:t>Jesus Fed People – (John 6:5-14)</a:t>
            </a:r>
          </a:p>
          <a:p>
            <a:pPr marL="0" lvl="1" algn="ctr">
              <a:spcBef>
                <a:spcPts val="600"/>
              </a:spcBef>
            </a:pPr>
            <a:r>
              <a:rPr lang="en-US" sz="2800" b="1" dirty="0" smtClean="0">
                <a:ln w="10541" cmpd="sng">
                  <a:solidFill>
                    <a:srgbClr val="7D7D7D">
                      <a:tint val="100000"/>
                      <a:shade val="100000"/>
                      <a:satMod val="110000"/>
                    </a:srgbClr>
                  </a:solidFill>
                  <a:prstDash val="solid"/>
                </a:ln>
                <a:solidFill>
                  <a:srgbClr val="C00000"/>
                </a:solidFill>
              </a:rPr>
              <a:t>The Church Met In Homes – (Acts 12:12; 16:40; 18:7)</a:t>
            </a:r>
          </a:p>
          <a:p>
            <a:pPr marL="0" lvl="1" algn="ctr">
              <a:spcBef>
                <a:spcPts val="600"/>
              </a:spcBef>
            </a:pPr>
            <a:r>
              <a:rPr lang="en-US" sz="2800" b="1" dirty="0" smtClean="0">
                <a:ln w="10541" cmpd="sng">
                  <a:solidFill>
                    <a:srgbClr val="7D7D7D">
                      <a:tint val="100000"/>
                      <a:shade val="100000"/>
                      <a:satMod val="110000"/>
                    </a:srgbClr>
                  </a:solidFill>
                  <a:prstDash val="solid"/>
                </a:ln>
                <a:solidFill>
                  <a:schemeClr val="bg2"/>
                </a:solidFill>
              </a:rPr>
              <a:t>The Love Feast – (Jude 12)</a:t>
            </a:r>
            <a:endParaRPr lang="en-US" sz="2800" b="1" dirty="0">
              <a:ln w="10541" cmpd="sng">
                <a:solidFill>
                  <a:srgbClr val="7D7D7D">
                    <a:tint val="100000"/>
                    <a:shade val="100000"/>
                    <a:satMod val="110000"/>
                  </a:srgbClr>
                </a:solidFill>
                <a:prstDash val="solid"/>
              </a:ln>
              <a:solidFill>
                <a:schemeClr val="bg2"/>
              </a:solidFill>
            </a:endParaRPr>
          </a:p>
        </p:txBody>
      </p:sp>
      <p:sp>
        <p:nvSpPr>
          <p:cNvPr id="5" name="TextBox 4"/>
          <p:cNvSpPr txBox="1"/>
          <p:nvPr/>
        </p:nvSpPr>
        <p:spPr>
          <a:xfrm>
            <a:off x="5715000" y="1600200"/>
            <a:ext cx="3276600" cy="504753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465138" indent="-465138">
              <a:spcBef>
                <a:spcPts val="600"/>
              </a:spcBef>
              <a:buClr>
                <a:schemeClr val="bg2"/>
              </a:buClr>
              <a:buFont typeface="Wingdings 2" pitchFamily="18" charset="2"/>
              <a:buChar char=""/>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Churches met in houses. – (Acts 12:12; 16:40; 18:7; Rom 16:23)</a:t>
            </a:r>
          </a:p>
          <a:p>
            <a:pPr marL="465138" indent="-465138">
              <a:spcBef>
                <a:spcPts val="600"/>
              </a:spcBef>
              <a:buClr>
                <a:schemeClr val="bg2"/>
              </a:buClr>
              <a:buFont typeface="Wingdings 2" pitchFamily="18" charset="2"/>
              <a:buChar char=""/>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Saints ate in those houses. – (Acts 11:3; 16:15; </a:t>
            </a:r>
            <a:r>
              <a:rPr lang="en-US" sz="2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Phile</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2,22)</a:t>
            </a:r>
          </a:p>
          <a:p>
            <a:pPr marL="465138" indent="-465138">
              <a:spcBef>
                <a:spcPts val="600"/>
              </a:spcBef>
              <a:buClr>
                <a:schemeClr val="bg2"/>
              </a:buClr>
              <a:buFont typeface="Wingdings 2" pitchFamily="18" charset="2"/>
              <a:buChar char=""/>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Does that authorize a Church meal for social purposes?</a:t>
            </a: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9" name="Footer Placeholder 8"/>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31</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3" name="Rectangle 2"/>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Arguments Answered</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4" name="TextBox 3"/>
          <p:cNvSpPr txBox="1"/>
          <p:nvPr/>
        </p:nvSpPr>
        <p:spPr>
          <a:xfrm>
            <a:off x="228600" y="1676400"/>
            <a:ext cx="3276600" cy="506292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600"/>
              </a:spcBef>
            </a:pPr>
            <a:r>
              <a:rPr lang="en-US" sz="2800" b="1" dirty="0" smtClean="0">
                <a:ln w="10541" cmpd="sng">
                  <a:solidFill>
                    <a:srgbClr val="7D7D7D">
                      <a:tint val="100000"/>
                      <a:shade val="100000"/>
                      <a:satMod val="110000"/>
                    </a:srgbClr>
                  </a:solidFill>
                  <a:prstDash val="solid"/>
                </a:ln>
                <a:solidFill>
                  <a:schemeClr val="bg2"/>
                </a:solidFill>
              </a:rPr>
              <a:t>L.S. Established During Passover - (</a:t>
            </a:r>
            <a:r>
              <a:rPr lang="en-US" sz="2800" b="1" dirty="0" err="1" smtClean="0">
                <a:ln w="10541" cmpd="sng">
                  <a:solidFill>
                    <a:srgbClr val="7D7D7D">
                      <a:tint val="100000"/>
                      <a:shade val="100000"/>
                      <a:satMod val="110000"/>
                    </a:srgbClr>
                  </a:solidFill>
                  <a:prstDash val="solid"/>
                </a:ln>
                <a:solidFill>
                  <a:schemeClr val="bg2"/>
                </a:solidFill>
              </a:rPr>
              <a:t>Lk</a:t>
            </a:r>
            <a:r>
              <a:rPr lang="en-US" sz="2800" b="1" dirty="0" smtClean="0">
                <a:ln w="10541" cmpd="sng">
                  <a:solidFill>
                    <a:srgbClr val="7D7D7D">
                      <a:tint val="100000"/>
                      <a:shade val="100000"/>
                      <a:satMod val="110000"/>
                    </a:srgbClr>
                  </a:solidFill>
                  <a:prstDash val="solid"/>
                </a:ln>
                <a:solidFill>
                  <a:schemeClr val="bg2"/>
                </a:solidFill>
              </a:rPr>
              <a:t>. 22:20)</a:t>
            </a:r>
          </a:p>
          <a:p>
            <a:pPr algn="ctr">
              <a:spcBef>
                <a:spcPts val="600"/>
              </a:spcBef>
            </a:pPr>
            <a:r>
              <a:rPr lang="en-US" sz="2800" b="1" dirty="0" smtClean="0">
                <a:ln w="10541" cmpd="sng">
                  <a:solidFill>
                    <a:srgbClr val="7D7D7D">
                      <a:tint val="100000"/>
                      <a:shade val="100000"/>
                      <a:satMod val="110000"/>
                    </a:srgbClr>
                  </a:solidFill>
                  <a:prstDash val="solid"/>
                </a:ln>
                <a:solidFill>
                  <a:schemeClr val="bg2"/>
                </a:solidFill>
              </a:rPr>
              <a:t>Jesus Fed People – (John 6:5-14)</a:t>
            </a:r>
          </a:p>
          <a:p>
            <a:pPr marL="0" lvl="1" algn="ctr">
              <a:spcBef>
                <a:spcPts val="600"/>
              </a:spcBef>
            </a:pPr>
            <a:r>
              <a:rPr lang="en-US" sz="2800" b="1" dirty="0" smtClean="0">
                <a:ln w="10541" cmpd="sng">
                  <a:solidFill>
                    <a:srgbClr val="7D7D7D">
                      <a:tint val="100000"/>
                      <a:shade val="100000"/>
                      <a:satMod val="110000"/>
                    </a:srgbClr>
                  </a:solidFill>
                  <a:prstDash val="solid"/>
                </a:ln>
                <a:solidFill>
                  <a:schemeClr val="bg2"/>
                </a:solidFill>
              </a:rPr>
              <a:t>The Church Met In Homes – (Acts 12:12; 16:40; 18:7)</a:t>
            </a:r>
          </a:p>
          <a:p>
            <a:pPr marL="0" lvl="1" algn="ctr">
              <a:spcBef>
                <a:spcPts val="600"/>
              </a:spcBef>
            </a:pPr>
            <a:r>
              <a:rPr lang="en-US" sz="2800" b="1" dirty="0" smtClean="0">
                <a:ln w="10541" cmpd="sng">
                  <a:solidFill>
                    <a:srgbClr val="7D7D7D">
                      <a:tint val="100000"/>
                      <a:shade val="100000"/>
                      <a:satMod val="110000"/>
                    </a:srgbClr>
                  </a:solidFill>
                  <a:prstDash val="solid"/>
                </a:ln>
                <a:solidFill>
                  <a:srgbClr val="C00000"/>
                </a:solidFill>
              </a:rPr>
              <a:t>The Love Feast – (Jude 12)</a:t>
            </a:r>
            <a:endParaRPr lang="en-US" sz="2800" b="1" dirty="0">
              <a:ln w="10541" cmpd="sng">
                <a:solidFill>
                  <a:srgbClr val="7D7D7D">
                    <a:tint val="100000"/>
                    <a:shade val="100000"/>
                    <a:satMod val="110000"/>
                  </a:srgbClr>
                </a:solidFill>
                <a:prstDash val="solid"/>
              </a:ln>
              <a:solidFill>
                <a:srgbClr val="C00000"/>
              </a:solidFill>
            </a:endParaRPr>
          </a:p>
        </p:txBody>
      </p:sp>
      <p:sp>
        <p:nvSpPr>
          <p:cNvPr id="5" name="TextBox 4"/>
          <p:cNvSpPr txBox="1"/>
          <p:nvPr/>
        </p:nvSpPr>
        <p:spPr>
          <a:xfrm>
            <a:off x="3810000" y="1828800"/>
            <a:ext cx="5105400" cy="433965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465138" indent="-465138">
              <a:spcBef>
                <a:spcPts val="600"/>
              </a:spcBef>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A common meal? </a:t>
            </a:r>
          </a:p>
          <a:p>
            <a:pPr marL="465138" indent="-465138">
              <a:spcBef>
                <a:spcPts val="600"/>
              </a:spcBef>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Addressed to a church?</a:t>
            </a:r>
          </a:p>
          <a:p>
            <a:pPr marL="465138" indent="-465138">
              <a:spcBef>
                <a:spcPts val="600"/>
              </a:spcBef>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Lord authorized what was being done?</a:t>
            </a:r>
          </a:p>
          <a:p>
            <a:pPr marL="465138" indent="-465138">
              <a:spcBef>
                <a:spcPts val="600"/>
              </a:spcBef>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The conduct of the participants approved?</a:t>
            </a:r>
          </a:p>
          <a:p>
            <a:pPr marL="465138" indent="-465138">
              <a:spcBef>
                <a:spcPts val="600"/>
              </a:spcBef>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Compare with 1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Cor</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11:17-34; 2 Peter 2</a:t>
            </a:r>
          </a:p>
        </p:txBody>
      </p:sp>
      <p:sp>
        <p:nvSpPr>
          <p:cNvPr id="6" name="Date Placeholder 5"/>
          <p:cNvSpPr>
            <a:spLocks noGrp="1"/>
          </p:cNvSpPr>
          <p:nvPr>
            <p:ph type="dt" sz="half" idx="10"/>
          </p:nvPr>
        </p:nvSpPr>
        <p:spPr/>
        <p:txBody>
          <a:bodyPr/>
          <a:lstStyle/>
          <a:p>
            <a:r>
              <a:rPr lang="en-US" smtClean="0"/>
              <a:t>West 65th St church of Christ / September 9, 2007</a:t>
            </a:r>
            <a:endParaRPr lang="en-US" dirty="0"/>
          </a:p>
        </p:txBody>
      </p:sp>
      <p:sp>
        <p:nvSpPr>
          <p:cNvPr id="8" name="Footer Placeholder 7"/>
          <p:cNvSpPr>
            <a:spLocks noGrp="1"/>
          </p:cNvSpPr>
          <p:nvPr>
            <p:ph type="ftr" sz="quarter" idx="11"/>
          </p:nvPr>
        </p:nvSpPr>
        <p:spPr/>
        <p:txBody>
          <a:bodyPr/>
          <a:lstStyle/>
          <a:p>
            <a:pPr algn="l"/>
            <a:r>
              <a:rPr lang="en-US" smtClean="0"/>
              <a:t>Don McClain</a:t>
            </a:r>
            <a:endParaRPr lang="en-US" dirty="0"/>
          </a:p>
        </p:txBody>
      </p:sp>
      <p:sp>
        <p:nvSpPr>
          <p:cNvPr id="7" name="Slide Number Placeholder 6"/>
          <p:cNvSpPr>
            <a:spLocks noGrp="1"/>
          </p:cNvSpPr>
          <p:nvPr>
            <p:ph type="sldNum" sz="quarter" idx="12"/>
          </p:nvPr>
        </p:nvSpPr>
        <p:spPr/>
        <p:txBody>
          <a:bodyPr/>
          <a:lstStyle/>
          <a:p>
            <a:fld id="{37B82D52-1009-4208-8FEC-129DBF69EFEB}" type="slidenum">
              <a:rPr lang="en-US" smtClean="0"/>
              <a:pPr/>
              <a:t>32</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3" name="Rectangle 2"/>
          <p:cNvSpPr/>
          <p:nvPr/>
        </p:nvSpPr>
        <p:spPr>
          <a:xfrm>
            <a:off x="0" y="829270"/>
            <a:ext cx="9144000" cy="76944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Arguments Answered</a:t>
            </a:r>
            <a:endParaRPr 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4" name="TextBox 3"/>
          <p:cNvSpPr txBox="1"/>
          <p:nvPr/>
        </p:nvSpPr>
        <p:spPr>
          <a:xfrm>
            <a:off x="228600" y="1676400"/>
            <a:ext cx="3276600" cy="506292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600"/>
              </a:spcBef>
            </a:pPr>
            <a:r>
              <a:rPr lang="en-US" sz="2800" b="1" dirty="0" smtClean="0">
                <a:ln w="10541" cmpd="sng">
                  <a:solidFill>
                    <a:srgbClr val="7D7D7D">
                      <a:tint val="100000"/>
                      <a:shade val="100000"/>
                      <a:satMod val="110000"/>
                    </a:srgbClr>
                  </a:solidFill>
                  <a:prstDash val="solid"/>
                </a:ln>
                <a:solidFill>
                  <a:srgbClr val="C00000"/>
                </a:solidFill>
              </a:rPr>
              <a:t>L.S. Established During Passover - (</a:t>
            </a:r>
            <a:r>
              <a:rPr lang="en-US" sz="2800" b="1" dirty="0" err="1" smtClean="0">
                <a:ln w="10541" cmpd="sng">
                  <a:solidFill>
                    <a:srgbClr val="7D7D7D">
                      <a:tint val="100000"/>
                      <a:shade val="100000"/>
                      <a:satMod val="110000"/>
                    </a:srgbClr>
                  </a:solidFill>
                  <a:prstDash val="solid"/>
                </a:ln>
                <a:solidFill>
                  <a:srgbClr val="C00000"/>
                </a:solidFill>
              </a:rPr>
              <a:t>Lk</a:t>
            </a:r>
            <a:r>
              <a:rPr lang="en-US" sz="2800" b="1" dirty="0" smtClean="0">
                <a:ln w="10541" cmpd="sng">
                  <a:solidFill>
                    <a:srgbClr val="7D7D7D">
                      <a:tint val="100000"/>
                      <a:shade val="100000"/>
                      <a:satMod val="110000"/>
                    </a:srgbClr>
                  </a:solidFill>
                  <a:prstDash val="solid"/>
                </a:ln>
                <a:solidFill>
                  <a:srgbClr val="C00000"/>
                </a:solidFill>
              </a:rPr>
              <a:t>. 22:20)</a:t>
            </a:r>
          </a:p>
          <a:p>
            <a:pPr algn="ctr">
              <a:spcBef>
                <a:spcPts val="600"/>
              </a:spcBef>
            </a:pPr>
            <a:r>
              <a:rPr lang="en-US" sz="2800" b="1" dirty="0" smtClean="0">
                <a:ln w="10541" cmpd="sng">
                  <a:solidFill>
                    <a:srgbClr val="7D7D7D">
                      <a:tint val="100000"/>
                      <a:shade val="100000"/>
                      <a:satMod val="110000"/>
                    </a:srgbClr>
                  </a:solidFill>
                  <a:prstDash val="solid"/>
                </a:ln>
                <a:solidFill>
                  <a:srgbClr val="C00000"/>
                </a:solidFill>
              </a:rPr>
              <a:t>Jesus Fed People – (John 6:5-14)</a:t>
            </a:r>
          </a:p>
          <a:p>
            <a:pPr marL="0" lvl="1" algn="ctr">
              <a:spcBef>
                <a:spcPts val="600"/>
              </a:spcBef>
            </a:pPr>
            <a:r>
              <a:rPr lang="en-US" sz="2800" b="1" dirty="0" smtClean="0">
                <a:ln w="10541" cmpd="sng">
                  <a:solidFill>
                    <a:srgbClr val="7D7D7D">
                      <a:tint val="100000"/>
                      <a:shade val="100000"/>
                      <a:satMod val="110000"/>
                    </a:srgbClr>
                  </a:solidFill>
                  <a:prstDash val="solid"/>
                </a:ln>
                <a:solidFill>
                  <a:srgbClr val="C00000"/>
                </a:solidFill>
              </a:rPr>
              <a:t>The Church Met In Homes – (Acts 12:12; 16:40; 18:7)</a:t>
            </a:r>
          </a:p>
          <a:p>
            <a:pPr marL="0" lvl="1" algn="ctr">
              <a:spcBef>
                <a:spcPts val="600"/>
              </a:spcBef>
            </a:pPr>
            <a:r>
              <a:rPr lang="en-US" sz="2800" b="1" dirty="0" smtClean="0">
                <a:ln w="10541" cmpd="sng">
                  <a:solidFill>
                    <a:srgbClr val="7D7D7D">
                      <a:tint val="100000"/>
                      <a:shade val="100000"/>
                      <a:satMod val="110000"/>
                    </a:srgbClr>
                  </a:solidFill>
                  <a:prstDash val="solid"/>
                </a:ln>
                <a:solidFill>
                  <a:srgbClr val="C00000"/>
                </a:solidFill>
              </a:rPr>
              <a:t>The Love Feast – (Jude 12)</a:t>
            </a:r>
            <a:endParaRPr lang="en-US" sz="2800" b="1" dirty="0">
              <a:ln w="10541" cmpd="sng">
                <a:solidFill>
                  <a:srgbClr val="7D7D7D">
                    <a:tint val="100000"/>
                    <a:shade val="100000"/>
                    <a:satMod val="110000"/>
                  </a:srgbClr>
                </a:solidFill>
                <a:prstDash val="solid"/>
              </a:ln>
              <a:solidFill>
                <a:srgbClr val="C00000"/>
              </a:solidFill>
            </a:endParaRPr>
          </a:p>
        </p:txBody>
      </p:sp>
      <p:sp>
        <p:nvSpPr>
          <p:cNvPr id="5" name="TextBox 4"/>
          <p:cNvSpPr txBox="1"/>
          <p:nvPr/>
        </p:nvSpPr>
        <p:spPr>
          <a:xfrm>
            <a:off x="4191000" y="1752600"/>
            <a:ext cx="4343400" cy="452431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465138" indent="-465138">
              <a:spcBef>
                <a:spcPts val="600"/>
              </a:spcBef>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None of These  Provide Biblical Authority For Local Churches to Facilitate, Pay For, or Even Plan For The Recreational Activities” of  Their Members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6" name="Date Placeholder 5"/>
          <p:cNvSpPr>
            <a:spLocks noGrp="1"/>
          </p:cNvSpPr>
          <p:nvPr>
            <p:ph type="dt" sz="half" idx="10"/>
          </p:nvPr>
        </p:nvSpPr>
        <p:spPr/>
        <p:txBody>
          <a:bodyPr/>
          <a:lstStyle/>
          <a:p>
            <a:r>
              <a:rPr lang="en-US" smtClean="0"/>
              <a:t>West 65th St church of Christ / September 9, 2007</a:t>
            </a:r>
            <a:endParaRPr lang="en-US" dirty="0"/>
          </a:p>
        </p:txBody>
      </p:sp>
      <p:sp>
        <p:nvSpPr>
          <p:cNvPr id="8" name="Footer Placeholder 7"/>
          <p:cNvSpPr>
            <a:spLocks noGrp="1"/>
          </p:cNvSpPr>
          <p:nvPr>
            <p:ph type="ftr" sz="quarter" idx="11"/>
          </p:nvPr>
        </p:nvSpPr>
        <p:spPr/>
        <p:txBody>
          <a:bodyPr/>
          <a:lstStyle/>
          <a:p>
            <a:pPr algn="l"/>
            <a:r>
              <a:rPr lang="en-US" smtClean="0"/>
              <a:t>Don McClain</a:t>
            </a:r>
            <a:endParaRPr lang="en-US" dirty="0"/>
          </a:p>
        </p:txBody>
      </p:sp>
      <p:sp>
        <p:nvSpPr>
          <p:cNvPr id="7" name="Slide Number Placeholder 6"/>
          <p:cNvSpPr>
            <a:spLocks noGrp="1"/>
          </p:cNvSpPr>
          <p:nvPr>
            <p:ph type="sldNum" sz="quarter" idx="12"/>
          </p:nvPr>
        </p:nvSpPr>
        <p:spPr/>
        <p:txBody>
          <a:bodyPr/>
          <a:lstStyle/>
          <a:p>
            <a:fld id="{37B82D52-1009-4208-8FEC-129DBF69EFEB}" type="slidenum">
              <a:rPr lang="en-US" smtClean="0"/>
              <a:pPr/>
              <a:t>33</a:t>
            </a:fld>
            <a:endParaRPr lang="en-US" dirty="0"/>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21" name="Rectangle 20"/>
          <p:cNvSpPr/>
          <p:nvPr/>
        </p:nvSpPr>
        <p:spPr>
          <a:xfrm>
            <a:off x="0" y="829270"/>
            <a:ext cx="9144000" cy="769441"/>
          </a:xfrm>
          <a:prstGeom prst="rect">
            <a:avLst/>
          </a:prstGeom>
        </p:spPr>
        <p:txBody>
          <a:bodyPr wrap="square">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If It Is Not Authorized</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6" name="TextBox 15"/>
          <p:cNvSpPr txBox="1"/>
          <p:nvPr/>
        </p:nvSpPr>
        <p:spPr>
          <a:xfrm>
            <a:off x="457200" y="1676400"/>
            <a:ext cx="8229600" cy="492442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is an addition to God’s word  (Dt. 4:2; Pr. 30:5-6)</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is not as the oracles of God  (1 Pet. 4:11)</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is not according to the pattern  (Heb. 8:5)</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is another gospel  (Gal. 1:6-10)</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is of men  (Mt. 21:25)</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cannot be done by faith  (Rom. 10:17)</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cannot be done in the name of the Lord  (Col. 3:17)</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is not a good work  (2 Tim. 3:16-17)</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does not pertain to life and godliness  (2 Pet. 1:2-3)</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does not promote unity but division – (1 Cor. 1:10-11)</a:t>
            </a:r>
          </a:p>
          <a:p>
            <a:pPr>
              <a:spcBef>
                <a:spcPts val="600"/>
              </a:spcBef>
              <a:buClr>
                <a:schemeClr val="bg2"/>
              </a:buClr>
              <a:buFont typeface="Wingdings 2" pitchFamily="18" charset="2"/>
              <a:buChar cha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It causes one to not have God  (2 Jn. 9-11)</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5" name="Date Placeholder 4"/>
          <p:cNvSpPr>
            <a:spLocks noGrp="1"/>
          </p:cNvSpPr>
          <p:nvPr>
            <p:ph type="dt" sz="half" idx="10"/>
          </p:nvPr>
        </p:nvSpPr>
        <p:spPr/>
        <p:txBody>
          <a:bodyPr/>
          <a:lstStyle/>
          <a:p>
            <a:r>
              <a:rPr lang="en-US" smtClean="0"/>
              <a:t>West 65th St church of Christ / September 9, 2007</a:t>
            </a:r>
            <a:endParaRPr lang="en-US" dirty="0"/>
          </a:p>
        </p:txBody>
      </p:sp>
      <p:sp>
        <p:nvSpPr>
          <p:cNvPr id="7" name="Footer Placeholder 6"/>
          <p:cNvSpPr>
            <a:spLocks noGrp="1"/>
          </p:cNvSpPr>
          <p:nvPr>
            <p:ph type="ftr" sz="quarter" idx="11"/>
          </p:nvPr>
        </p:nvSpPr>
        <p:spPr/>
        <p:txBody>
          <a:bodyPr/>
          <a:lstStyle/>
          <a:p>
            <a:pPr algn="l"/>
            <a:r>
              <a:rPr lang="en-US" smtClean="0"/>
              <a:t>Don McClain</a:t>
            </a:r>
            <a:endParaRPr lang="en-US" dirty="0"/>
          </a:p>
        </p:txBody>
      </p:sp>
      <p:sp>
        <p:nvSpPr>
          <p:cNvPr id="6" name="Slide Number Placeholder 5"/>
          <p:cNvSpPr>
            <a:spLocks noGrp="1"/>
          </p:cNvSpPr>
          <p:nvPr>
            <p:ph type="sldNum" sz="quarter" idx="12"/>
          </p:nvPr>
        </p:nvSpPr>
        <p:spPr/>
        <p:txBody>
          <a:bodyPr/>
          <a:lstStyle/>
          <a:p>
            <a:fld id="{37B82D52-1009-4208-8FEC-129DBF69EFEB}" type="slidenum">
              <a:rPr lang="en-US" smtClean="0"/>
              <a:pPr/>
              <a:t>34</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p:cTn id="15" dur="500" fill="hold"/>
                                        <p:tgtEl>
                                          <p:spTgt spid="1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p:cTn id="23" dur="500" fill="hold"/>
                                        <p:tgtEl>
                                          <p:spTgt spid="1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500" fill="hold"/>
                                        <p:tgtEl>
                                          <p:spTgt spid="1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 calcmode="lin" valueType="num">
                                      <p:cBhvr>
                                        <p:cTn id="39" dur="500" fill="hold"/>
                                        <p:tgtEl>
                                          <p:spTgt spid="1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anim calcmode="lin" valueType="num">
                                      <p:cBhvr>
                                        <p:cTn id="47" dur="500" fill="hold"/>
                                        <p:tgtEl>
                                          <p:spTgt spid="1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16">
                                            <p:txEl>
                                              <p:pRg st="6" end="6"/>
                                            </p:txEl>
                                          </p:spTgt>
                                        </p:tgtEl>
                                        <p:attrNameLst>
                                          <p:attrName>style.visibility</p:attrName>
                                        </p:attrNameLst>
                                      </p:cBhvr>
                                      <p:to>
                                        <p:strVal val="visible"/>
                                      </p:to>
                                    </p:set>
                                    <p:anim calcmode="lin" valueType="num">
                                      <p:cBhvr>
                                        <p:cTn id="55" dur="500" fill="hold"/>
                                        <p:tgtEl>
                                          <p:spTgt spid="1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16">
                                            <p:txEl>
                                              <p:pRg st="7" end="7"/>
                                            </p:txEl>
                                          </p:spTgt>
                                        </p:tgtEl>
                                        <p:attrNameLst>
                                          <p:attrName>style.visibility</p:attrName>
                                        </p:attrNameLst>
                                      </p:cBhvr>
                                      <p:to>
                                        <p:strVal val="visible"/>
                                      </p:to>
                                    </p:set>
                                    <p:anim calcmode="lin" valueType="num">
                                      <p:cBhvr>
                                        <p:cTn id="63" dur="500" fill="hold"/>
                                        <p:tgtEl>
                                          <p:spTgt spid="1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nodeType="clickEffect">
                                  <p:stCondLst>
                                    <p:cond delay="0"/>
                                  </p:stCondLst>
                                  <p:childTnLst>
                                    <p:set>
                                      <p:cBhvr>
                                        <p:cTn id="70" dur="1" fill="hold">
                                          <p:stCondLst>
                                            <p:cond delay="0"/>
                                          </p:stCondLst>
                                        </p:cTn>
                                        <p:tgtEl>
                                          <p:spTgt spid="16">
                                            <p:txEl>
                                              <p:pRg st="8" end="8"/>
                                            </p:txEl>
                                          </p:spTgt>
                                        </p:tgtEl>
                                        <p:attrNameLst>
                                          <p:attrName>style.visibility</p:attrName>
                                        </p:attrNameLst>
                                      </p:cBhvr>
                                      <p:to>
                                        <p:strVal val="visible"/>
                                      </p:to>
                                    </p:set>
                                    <p:anim calcmode="lin" valueType="num">
                                      <p:cBhvr>
                                        <p:cTn id="71" dur="500" fill="hold"/>
                                        <p:tgtEl>
                                          <p:spTgt spid="16">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6">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6">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nodeType="clickEffect">
                                  <p:stCondLst>
                                    <p:cond delay="0"/>
                                  </p:stCondLst>
                                  <p:childTnLst>
                                    <p:set>
                                      <p:cBhvr>
                                        <p:cTn id="78" dur="1" fill="hold">
                                          <p:stCondLst>
                                            <p:cond delay="0"/>
                                          </p:stCondLst>
                                        </p:cTn>
                                        <p:tgtEl>
                                          <p:spTgt spid="16">
                                            <p:txEl>
                                              <p:pRg st="9" end="9"/>
                                            </p:txEl>
                                          </p:spTgt>
                                        </p:tgtEl>
                                        <p:attrNameLst>
                                          <p:attrName>style.visibility</p:attrName>
                                        </p:attrNameLst>
                                      </p:cBhvr>
                                      <p:to>
                                        <p:strVal val="visible"/>
                                      </p:to>
                                    </p:set>
                                    <p:anim calcmode="lin" valueType="num">
                                      <p:cBhvr>
                                        <p:cTn id="79" dur="500" fill="hold"/>
                                        <p:tgtEl>
                                          <p:spTgt spid="1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1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1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1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9" presetClass="entr" presetSubtype="0" accel="100000" fill="hold" nodeType="clickEffect">
                                  <p:stCondLst>
                                    <p:cond delay="0"/>
                                  </p:stCondLst>
                                  <p:childTnLst>
                                    <p:set>
                                      <p:cBhvr>
                                        <p:cTn id="86" dur="1" fill="hold">
                                          <p:stCondLst>
                                            <p:cond delay="0"/>
                                          </p:stCondLst>
                                        </p:cTn>
                                        <p:tgtEl>
                                          <p:spTgt spid="16">
                                            <p:txEl>
                                              <p:pRg st="10" end="10"/>
                                            </p:txEl>
                                          </p:spTgt>
                                        </p:tgtEl>
                                        <p:attrNameLst>
                                          <p:attrName>style.visibility</p:attrName>
                                        </p:attrNameLst>
                                      </p:cBhvr>
                                      <p:to>
                                        <p:strVal val="visible"/>
                                      </p:to>
                                    </p:set>
                                    <p:anim calcmode="lin" valueType="num">
                                      <p:cBhvr>
                                        <p:cTn id="87" dur="500" fill="hold"/>
                                        <p:tgtEl>
                                          <p:spTgt spid="16">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16">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16">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1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1752600" y="762000"/>
            <a:ext cx="7392988" cy="6096001"/>
          </a:xfrm>
          <a:prstGeom prst="rect">
            <a:avLst/>
          </a:prstGeom>
          <a:noFill/>
          <a:ln w="9525">
            <a:noFill/>
            <a:miter lim="800000"/>
            <a:headEnd/>
            <a:tailEnd/>
          </a:ln>
          <a:effectLst/>
        </p:spPr>
      </p:pic>
      <p:sp>
        <p:nvSpPr>
          <p:cNvPr id="3" name="TextBox 2"/>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4" name="TextBox 3"/>
          <p:cNvSpPr txBox="1"/>
          <p:nvPr/>
        </p:nvSpPr>
        <p:spPr>
          <a:xfrm>
            <a:off x="304800" y="1060877"/>
            <a:ext cx="1905000" cy="533992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ts val="600"/>
              </a:spcBef>
            </a:pPr>
            <a:r>
              <a:rPr lang="en-US" sz="2400" b="1" cap="all" dirty="0" smtClean="0">
                <a:ln w="0"/>
                <a:solidFill>
                  <a:srgbClr val="C00000"/>
                </a:solidFill>
                <a:effectLst>
                  <a:reflection blurRad="12700" stA="50000" endPos="50000" dist="5000" dir="5400000" sy="-100000" rotWithShape="0"/>
                </a:effectLst>
                <a:latin typeface="Cambria" pitchFamily="18" charset="0"/>
              </a:rPr>
              <a:t>The Church limited on relieving widows</a:t>
            </a:r>
          </a:p>
          <a:p>
            <a:pPr algn="ctr">
              <a:spcBef>
                <a:spcPts val="600"/>
              </a:spcBef>
            </a:pPr>
            <a:r>
              <a:rPr lang="en-US" sz="2400" b="1" cap="all" dirty="0" smtClean="0">
                <a:ln w="0"/>
                <a:solidFill>
                  <a:srgbClr val="C00000"/>
                </a:solidFill>
                <a:effectLst>
                  <a:reflection blurRad="12700" stA="50000" endPos="50000" dist="5000" dir="5400000" sy="-100000" rotWithShape="0"/>
                </a:effectLst>
                <a:latin typeface="Cambria" pitchFamily="18" charset="0"/>
              </a:rPr>
              <a:t>How Then Could The </a:t>
            </a:r>
            <a:r>
              <a:rPr lang="en-US" sz="2400" b="1" cap="all" dirty="0" smtClean="0">
                <a:ln w="0"/>
                <a:solidFill>
                  <a:srgbClr val="C00000"/>
                </a:solidFill>
                <a:effectLst>
                  <a:reflection blurRad="12700" stA="50000" endPos="50000" dist="5000" dir="5400000" sy="-100000" rotWithShape="0"/>
                </a:effectLst>
                <a:latin typeface="Cambria" pitchFamily="18" charset="0"/>
              </a:rPr>
              <a:t>Lords Money </a:t>
            </a:r>
            <a:r>
              <a:rPr lang="en-US" sz="2400" b="1" cap="all" dirty="0" smtClean="0">
                <a:ln w="0"/>
                <a:solidFill>
                  <a:srgbClr val="C00000"/>
                </a:solidFill>
                <a:effectLst>
                  <a:reflection blurRad="12700" stA="50000" endPos="50000" dist="5000" dir="5400000" sy="-100000" rotWithShape="0"/>
                </a:effectLst>
                <a:latin typeface="Cambria" pitchFamily="18" charset="0"/>
              </a:rPr>
              <a:t>Be Spent On </a:t>
            </a:r>
            <a:r>
              <a:rPr lang="en-US" sz="2400" b="1" cap="all" dirty="0" smtClean="0">
                <a:ln w="0"/>
                <a:solidFill>
                  <a:srgbClr val="C00000"/>
                </a:solidFill>
                <a:effectLst>
                  <a:reflection blurRad="12700" stA="50000" endPos="50000" dist="5000" dir="5400000" sy="-100000" rotWithShape="0"/>
                </a:effectLst>
                <a:latin typeface="Cambria" pitchFamily="18" charset="0"/>
              </a:rPr>
              <a:t>A Place To Eat and Have Fun????</a:t>
            </a:r>
          </a:p>
        </p:txBody>
      </p:sp>
      <p:sp>
        <p:nvSpPr>
          <p:cNvPr id="5" name="TextBox 4"/>
          <p:cNvSpPr txBox="1"/>
          <p:nvPr/>
        </p:nvSpPr>
        <p:spPr>
          <a:xfrm>
            <a:off x="2667000" y="1066800"/>
            <a:ext cx="5562600" cy="4431983"/>
          </a:xfrm>
          <a:prstGeom prst="rect">
            <a:avLst/>
          </a:prstGeom>
          <a:noFill/>
        </p:spPr>
        <p:txBody>
          <a:bodyPr wrap="square" rtlCol="0">
            <a:spAutoFit/>
          </a:bodyPr>
          <a:lstStyle/>
          <a:p>
            <a:pPr algn="ctr">
              <a:spcBef>
                <a:spcPts val="600"/>
              </a:spcBef>
            </a:pPr>
            <a:r>
              <a:rPr lang="en-US" sz="2400" b="1" dirty="0" smtClean="0">
                <a:latin typeface="Cambria" pitchFamily="18" charset="0"/>
              </a:rPr>
              <a:t>1 Timothy 5:9-11 (NKJV)</a:t>
            </a:r>
          </a:p>
          <a:p>
            <a:pPr algn="ctr">
              <a:spcBef>
                <a:spcPts val="600"/>
              </a:spcBef>
            </a:pPr>
            <a:r>
              <a:rPr lang="en-US" sz="2300" baseline="30000" dirty="0" smtClean="0">
                <a:latin typeface="Cambria" pitchFamily="18" charset="0"/>
              </a:rPr>
              <a:t>9 </a:t>
            </a:r>
            <a:r>
              <a:rPr lang="en-US" sz="2300" dirty="0" smtClean="0">
                <a:latin typeface="Cambria" pitchFamily="18" charset="0"/>
              </a:rPr>
              <a:t>Do not let a widow under sixty years old be taken into the number, </a:t>
            </a:r>
            <a:r>
              <a:rPr lang="en-US" sz="2300" i="1" dirty="0" smtClean="0">
                <a:latin typeface="Cambria" pitchFamily="18" charset="0"/>
              </a:rPr>
              <a:t>and not unless</a:t>
            </a:r>
            <a:r>
              <a:rPr lang="en-US" sz="2300" dirty="0" smtClean="0">
                <a:latin typeface="Cambria" pitchFamily="18" charset="0"/>
              </a:rPr>
              <a:t> she has been the wife of one man, </a:t>
            </a:r>
            <a:r>
              <a:rPr lang="en-US" sz="2300" baseline="30000" dirty="0" smtClean="0">
                <a:latin typeface="Cambria" pitchFamily="18" charset="0"/>
              </a:rPr>
              <a:t>10 </a:t>
            </a:r>
            <a:r>
              <a:rPr lang="en-US" sz="2300" dirty="0" smtClean="0">
                <a:latin typeface="Cambria" pitchFamily="18" charset="0"/>
              </a:rPr>
              <a:t>well reported for good works: if she has brought up children, if she has lodged strangers, if she has washed the saints' feet, if she has relieved the afflicted, if she has diligently followed every good work. </a:t>
            </a:r>
            <a:r>
              <a:rPr lang="en-US" sz="2300" baseline="30000" dirty="0" smtClean="0">
                <a:latin typeface="Cambria" pitchFamily="18" charset="0"/>
              </a:rPr>
              <a:t>11 </a:t>
            </a:r>
            <a:r>
              <a:rPr lang="en-US" sz="2300" dirty="0" smtClean="0">
                <a:latin typeface="Cambria" pitchFamily="18" charset="0"/>
              </a:rPr>
              <a:t>But refuse </a:t>
            </a:r>
            <a:r>
              <a:rPr lang="en-US" sz="2300" i="1" dirty="0" smtClean="0">
                <a:latin typeface="Cambria" pitchFamily="18" charset="0"/>
              </a:rPr>
              <a:t>the</a:t>
            </a:r>
            <a:r>
              <a:rPr lang="en-US" sz="2300" dirty="0" smtClean="0">
                <a:latin typeface="Cambria" pitchFamily="18" charset="0"/>
              </a:rPr>
              <a:t> younger widows; for when they have begun to grow wanton against Christ, they desire to marry, </a:t>
            </a:r>
            <a:endParaRPr lang="en-US" sz="2300" dirty="0">
              <a:latin typeface="Cambria" pitchFamily="18" charset="0"/>
            </a:endParaRPr>
          </a:p>
        </p:txBody>
      </p:sp>
      <p:sp>
        <p:nvSpPr>
          <p:cNvPr id="6" name="Date Placeholder 5"/>
          <p:cNvSpPr>
            <a:spLocks noGrp="1"/>
          </p:cNvSpPr>
          <p:nvPr>
            <p:ph type="dt" sz="half" idx="10"/>
          </p:nvPr>
        </p:nvSpPr>
        <p:spPr/>
        <p:txBody>
          <a:bodyPr/>
          <a:lstStyle/>
          <a:p>
            <a:r>
              <a:rPr lang="en-US" smtClean="0"/>
              <a:t>West 65th St church of Christ / September 9, 2007</a:t>
            </a:r>
            <a:endParaRPr lang="en-US" dirty="0"/>
          </a:p>
        </p:txBody>
      </p:sp>
      <p:sp>
        <p:nvSpPr>
          <p:cNvPr id="8" name="Footer Placeholder 7"/>
          <p:cNvSpPr>
            <a:spLocks noGrp="1"/>
          </p:cNvSpPr>
          <p:nvPr>
            <p:ph type="ftr" sz="quarter" idx="11"/>
          </p:nvPr>
        </p:nvSpPr>
        <p:spPr/>
        <p:txBody>
          <a:bodyPr/>
          <a:lstStyle/>
          <a:p>
            <a:pPr algn="l"/>
            <a:r>
              <a:rPr lang="en-US" dirty="0" smtClean="0"/>
              <a:t>Don McClain</a:t>
            </a:r>
            <a:endParaRPr lang="en-US" dirty="0"/>
          </a:p>
        </p:txBody>
      </p:sp>
      <p:sp>
        <p:nvSpPr>
          <p:cNvPr id="7" name="Slide Number Placeholder 6"/>
          <p:cNvSpPr>
            <a:spLocks noGrp="1"/>
          </p:cNvSpPr>
          <p:nvPr>
            <p:ph type="sldNum" sz="quarter" idx="12"/>
          </p:nvPr>
        </p:nvSpPr>
        <p:spPr/>
        <p:txBody>
          <a:bodyPr/>
          <a:lstStyle/>
          <a:p>
            <a:fld id="{37B82D52-1009-4208-8FEC-129DBF69EFEB}" type="slidenum">
              <a:rPr lang="en-US" smtClean="0"/>
              <a:pPr/>
              <a:t>35</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724400" y="2819400"/>
            <a:ext cx="3962400" cy="365760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 y="2819400"/>
            <a:ext cx="3962400" cy="365760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14" name="Line 10"/>
          <p:cNvSpPr>
            <a:spLocks noChangeShapeType="1"/>
          </p:cNvSpPr>
          <p:nvPr/>
        </p:nvSpPr>
        <p:spPr bwMode="auto">
          <a:xfrm flipV="1">
            <a:off x="3962400" y="1828800"/>
            <a:ext cx="4724400" cy="533400"/>
          </a:xfrm>
          <a:prstGeom prst="line">
            <a:avLst/>
          </a:prstGeom>
          <a:noFill/>
          <a:ln w="76200">
            <a:solidFill>
              <a:srgbClr val="FFFF00"/>
            </a:solidFill>
            <a:round/>
            <a:headEnd/>
            <a:tailEnd/>
          </a:ln>
          <a:effectLst/>
        </p:spPr>
        <p:txBody>
          <a:bodyPr/>
          <a:lstStyle/>
          <a:p>
            <a:endParaRPr lang="en-US"/>
          </a:p>
        </p:txBody>
      </p:sp>
      <p:pic>
        <p:nvPicPr>
          <p:cNvPr id="149510" name="Picture 6" descr="social"/>
          <p:cNvPicPr>
            <a:picLocks noChangeAspect="1" noChangeArrowheads="1"/>
          </p:cNvPicPr>
          <p:nvPr/>
        </p:nvPicPr>
        <p:blipFill>
          <a:blip r:embed="rId3"/>
          <a:srcRect/>
          <a:stretch>
            <a:fillRect/>
          </a:stretch>
        </p:blipFill>
        <p:spPr bwMode="auto">
          <a:xfrm>
            <a:off x="0" y="152400"/>
            <a:ext cx="1768475" cy="2774750"/>
          </a:xfrm>
          <a:prstGeom prst="rect">
            <a:avLst/>
          </a:prstGeom>
          <a:noFill/>
        </p:spPr>
      </p:pic>
      <p:sp>
        <p:nvSpPr>
          <p:cNvPr id="149511" name="WordArt 7"/>
          <p:cNvSpPr>
            <a:spLocks noChangeArrowheads="1" noChangeShapeType="1" noTextEdit="1"/>
          </p:cNvSpPr>
          <p:nvPr/>
        </p:nvSpPr>
        <p:spPr bwMode="auto">
          <a:xfrm>
            <a:off x="2133600" y="0"/>
            <a:ext cx="4495800" cy="1457325"/>
          </a:xfrm>
          <a:prstGeom prst="rect">
            <a:avLst/>
          </a:prstGeom>
        </p:spPr>
        <p:txBody>
          <a:bodyPr wrap="none" fromWordArt="1">
            <a:prstTxWarp prst="textSlantUp">
              <a:avLst>
                <a:gd name="adj" fmla="val 3463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Not a Social Order</a:t>
            </a:r>
          </a:p>
        </p:txBody>
      </p:sp>
      <p:sp>
        <p:nvSpPr>
          <p:cNvPr id="149512" name="WordArt 8"/>
          <p:cNvSpPr>
            <a:spLocks noChangeArrowheads="1" noChangeShapeType="1" noTextEdit="1"/>
          </p:cNvSpPr>
          <p:nvPr/>
        </p:nvSpPr>
        <p:spPr bwMode="auto">
          <a:xfrm>
            <a:off x="3962400" y="990600"/>
            <a:ext cx="4800600" cy="1457325"/>
          </a:xfrm>
          <a:prstGeom prst="rect">
            <a:avLst/>
          </a:prstGeom>
        </p:spPr>
        <p:txBody>
          <a:bodyPr wrap="none" fromWordArt="1">
            <a:prstTxWarp prst="textSlantUp">
              <a:avLst>
                <a:gd name="adj" fmla="val 3463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Not a Social Gospel</a:t>
            </a:r>
          </a:p>
        </p:txBody>
      </p:sp>
      <p:sp>
        <p:nvSpPr>
          <p:cNvPr id="149513" name="Line 9"/>
          <p:cNvSpPr>
            <a:spLocks noChangeShapeType="1"/>
          </p:cNvSpPr>
          <p:nvPr/>
        </p:nvSpPr>
        <p:spPr bwMode="auto">
          <a:xfrm flipV="1">
            <a:off x="2057400" y="1066800"/>
            <a:ext cx="4724400" cy="533400"/>
          </a:xfrm>
          <a:prstGeom prst="line">
            <a:avLst/>
          </a:prstGeom>
          <a:noFill/>
          <a:ln w="76200">
            <a:solidFill>
              <a:srgbClr val="FFFF00"/>
            </a:solidFill>
            <a:round/>
            <a:headEnd/>
            <a:tailEnd/>
          </a:ln>
          <a:effectLst/>
        </p:spPr>
        <p:txBody>
          <a:bodyPr/>
          <a:lstStyle/>
          <a:p>
            <a:endParaRPr lang="en-US"/>
          </a:p>
        </p:txBody>
      </p:sp>
      <p:sp>
        <p:nvSpPr>
          <p:cNvPr id="9" name="TextBox 8"/>
          <p:cNvSpPr txBox="1"/>
          <p:nvPr/>
        </p:nvSpPr>
        <p:spPr>
          <a:xfrm>
            <a:off x="533400" y="2971800"/>
            <a:ext cx="3505200" cy="3342453"/>
          </a:xfrm>
          <a:prstGeom prst="rect">
            <a:avLst/>
          </a:prstGeom>
          <a:noFill/>
        </p:spPr>
        <p:txBody>
          <a:bodyPr wrap="square" rtlCol="0">
            <a:spAutoFit/>
          </a:bodyPr>
          <a:lstStyle/>
          <a:p>
            <a:pPr algn="ctr"/>
            <a:r>
              <a:rPr lang="en-US" sz="3200" b="1" dirty="0" smtClean="0">
                <a:latin typeface="Comic Sans MS" pitchFamily="66" charset="0"/>
              </a:rPr>
              <a:t>The Church Is Not</a:t>
            </a:r>
          </a:p>
          <a:p>
            <a:pPr algn="ctr"/>
            <a:r>
              <a:rPr lang="en-US" sz="3200" b="1" dirty="0" smtClean="0">
                <a:latin typeface="Comic Sans MS" pitchFamily="66" charset="0"/>
              </a:rPr>
              <a:t>A Social Order</a:t>
            </a:r>
          </a:p>
          <a:p>
            <a:pPr algn="ctr">
              <a:lnSpc>
                <a:spcPct val="120000"/>
              </a:lnSpc>
            </a:pPr>
            <a:r>
              <a:rPr lang="en-US" sz="3200" dirty="0" smtClean="0">
                <a:latin typeface="Comic Sans MS" pitchFamily="66" charset="0"/>
              </a:rPr>
              <a:t>Rom. 14:17</a:t>
            </a:r>
          </a:p>
          <a:p>
            <a:pPr algn="ctr">
              <a:lnSpc>
                <a:spcPct val="120000"/>
              </a:lnSpc>
            </a:pPr>
            <a:r>
              <a:rPr lang="en-US" sz="3200" dirty="0" smtClean="0">
                <a:latin typeface="Comic Sans MS" pitchFamily="66" charset="0"/>
              </a:rPr>
              <a:t>John 18:36</a:t>
            </a:r>
          </a:p>
          <a:p>
            <a:pPr algn="ctr">
              <a:lnSpc>
                <a:spcPct val="120000"/>
              </a:lnSpc>
            </a:pPr>
            <a:r>
              <a:rPr lang="en-US" sz="3200" dirty="0" smtClean="0">
                <a:latin typeface="Comic Sans MS" pitchFamily="66" charset="0"/>
              </a:rPr>
              <a:t>1 Pet. 2:5</a:t>
            </a:r>
            <a:endParaRPr lang="en-US" sz="3200" dirty="0"/>
          </a:p>
        </p:txBody>
      </p:sp>
      <p:sp>
        <p:nvSpPr>
          <p:cNvPr id="10" name="Rectangle 9"/>
          <p:cNvSpPr/>
          <p:nvPr/>
        </p:nvSpPr>
        <p:spPr>
          <a:xfrm>
            <a:off x="4800600" y="2971800"/>
            <a:ext cx="3886200" cy="3440942"/>
          </a:xfrm>
          <a:prstGeom prst="rect">
            <a:avLst/>
          </a:prstGeom>
        </p:spPr>
        <p:txBody>
          <a:bodyPr wrap="square">
            <a:spAutoFit/>
          </a:bodyPr>
          <a:lstStyle/>
          <a:p>
            <a:pPr algn="ctr"/>
            <a:r>
              <a:rPr lang="en-US" sz="3200" b="1" dirty="0" smtClean="0">
                <a:latin typeface="Comic Sans MS" pitchFamily="66" charset="0"/>
              </a:rPr>
              <a:t>The Gospel Is Not</a:t>
            </a:r>
          </a:p>
          <a:p>
            <a:pPr algn="ctr"/>
            <a:r>
              <a:rPr lang="en-US" sz="3200" b="1" dirty="0" smtClean="0">
                <a:latin typeface="Comic Sans MS" pitchFamily="66" charset="0"/>
              </a:rPr>
              <a:t>A Social Gospel</a:t>
            </a:r>
          </a:p>
          <a:p>
            <a:pPr algn="ctr">
              <a:lnSpc>
                <a:spcPct val="120000"/>
              </a:lnSpc>
            </a:pPr>
            <a:r>
              <a:rPr lang="en-US" sz="3200" dirty="0" smtClean="0">
                <a:latin typeface="Comic Sans MS" pitchFamily="66" charset="0"/>
              </a:rPr>
              <a:t>John 6:26-27</a:t>
            </a:r>
          </a:p>
          <a:p>
            <a:pPr algn="ctr">
              <a:lnSpc>
                <a:spcPct val="120000"/>
              </a:lnSpc>
            </a:pPr>
            <a:r>
              <a:rPr lang="en-US" sz="3200" dirty="0" smtClean="0">
                <a:latin typeface="Comic Sans MS" pitchFamily="66" charset="0"/>
              </a:rPr>
              <a:t>Rom. 1:16-17</a:t>
            </a:r>
          </a:p>
          <a:p>
            <a:pPr algn="ctr">
              <a:lnSpc>
                <a:spcPct val="120000"/>
              </a:lnSpc>
            </a:pPr>
            <a:r>
              <a:rPr lang="en-US" sz="3200" dirty="0" smtClean="0">
                <a:latin typeface="Comic Sans MS" pitchFamily="66" charset="0"/>
              </a:rPr>
              <a:t>1 Cor. 1:18, 21;</a:t>
            </a:r>
          </a:p>
          <a:p>
            <a:pPr algn="ctr">
              <a:lnSpc>
                <a:spcPct val="120000"/>
              </a:lnSpc>
            </a:pPr>
            <a:r>
              <a:rPr lang="en-US" sz="3200" dirty="0" smtClean="0">
                <a:latin typeface="Comic Sans MS" pitchFamily="66" charset="0"/>
              </a:rPr>
              <a:t>2:2-5</a:t>
            </a:r>
            <a:endParaRPr lang="en-US" sz="3200" dirty="0">
              <a:latin typeface="Comic Sans MS" pitchFamily="66" charset="0"/>
            </a:endParaRPr>
          </a:p>
        </p:txBody>
      </p:sp>
      <p:sp>
        <p:nvSpPr>
          <p:cNvPr id="13" name="Date Placeholder 12"/>
          <p:cNvSpPr>
            <a:spLocks noGrp="1"/>
          </p:cNvSpPr>
          <p:nvPr>
            <p:ph type="dt" sz="half" idx="10"/>
          </p:nvPr>
        </p:nvSpPr>
        <p:spPr/>
        <p:txBody>
          <a:bodyPr/>
          <a:lstStyle/>
          <a:p>
            <a:r>
              <a:rPr lang="en-US" smtClean="0"/>
              <a:t>West 65th St church of Christ / September 9, 2007</a:t>
            </a:r>
            <a:endParaRPr lang="en-US" dirty="0"/>
          </a:p>
        </p:txBody>
      </p:sp>
      <p:sp>
        <p:nvSpPr>
          <p:cNvPr id="15" name="Footer Placeholder 14"/>
          <p:cNvSpPr>
            <a:spLocks noGrp="1"/>
          </p:cNvSpPr>
          <p:nvPr>
            <p:ph type="ftr" sz="quarter" idx="11"/>
          </p:nvPr>
        </p:nvSpPr>
        <p:spPr/>
        <p:txBody>
          <a:bodyPr/>
          <a:lstStyle/>
          <a:p>
            <a:pPr algn="l"/>
            <a:r>
              <a:rPr lang="en-US" smtClean="0"/>
              <a:t>Don McClain</a:t>
            </a:r>
            <a:endParaRPr lang="en-US" dirty="0"/>
          </a:p>
        </p:txBody>
      </p:sp>
      <p:sp>
        <p:nvSpPr>
          <p:cNvPr id="14" name="Slide Number Placeholder 13"/>
          <p:cNvSpPr>
            <a:spLocks noGrp="1"/>
          </p:cNvSpPr>
          <p:nvPr>
            <p:ph type="sldNum" sz="quarter" idx="12"/>
          </p:nvPr>
        </p:nvSpPr>
        <p:spPr/>
        <p:txBody>
          <a:bodyPr/>
          <a:lstStyle/>
          <a:p>
            <a:fld id="{37B82D52-1009-4208-8FEC-129DBF69EFEB}" type="slidenum">
              <a:rPr lang="en-US" smtClean="0"/>
              <a:pPr/>
              <a:t>36</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pic>
        <p:nvPicPr>
          <p:cNvPr id="402434" name="Picture 2" descr="http://www.pvcc.org/pvflc/images/BreakinBreadCafe002SM.jpg"/>
          <p:cNvPicPr>
            <a:picLocks noChangeAspect="1" noChangeArrowheads="1"/>
          </p:cNvPicPr>
          <p:nvPr/>
        </p:nvPicPr>
        <p:blipFill>
          <a:blip r:embed="rId3"/>
          <a:srcRect/>
          <a:stretch>
            <a:fillRect/>
          </a:stretch>
        </p:blipFill>
        <p:spPr bwMode="auto">
          <a:xfrm>
            <a:off x="152400" y="1676400"/>
            <a:ext cx="7696200"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2438" name="Picture 6" descr="http://www.pvcc.org/pvflc/images/BreakinBread_xsm.jpg"/>
          <p:cNvPicPr>
            <a:picLocks noChangeAspect="1" noChangeArrowheads="1"/>
          </p:cNvPicPr>
          <p:nvPr/>
        </p:nvPicPr>
        <p:blipFill>
          <a:blip r:embed="rId4"/>
          <a:srcRect/>
          <a:stretch>
            <a:fillRect/>
          </a:stretch>
        </p:blipFill>
        <p:spPr bwMode="auto">
          <a:xfrm>
            <a:off x="1981200" y="990600"/>
            <a:ext cx="6248400" cy="1562100"/>
          </a:xfrm>
          <a:prstGeom prst="rect">
            <a:avLst/>
          </a:prstGeom>
          <a:noFill/>
        </p:spPr>
      </p:pic>
      <p:pic>
        <p:nvPicPr>
          <p:cNvPr id="402440" name="Picture 8" descr="http://www.pvcc.org/pvflc/images/PVFLC2xsm_004.jpg"/>
          <p:cNvPicPr>
            <a:picLocks noChangeAspect="1" noChangeArrowheads="1"/>
          </p:cNvPicPr>
          <p:nvPr/>
        </p:nvPicPr>
        <p:blipFill>
          <a:blip r:embed="rId5"/>
          <a:srcRect/>
          <a:stretch>
            <a:fillRect/>
          </a:stretch>
        </p:blipFill>
        <p:spPr bwMode="auto">
          <a:xfrm>
            <a:off x="6172200" y="2971800"/>
            <a:ext cx="2743200" cy="27432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28600" y="6019800"/>
            <a:ext cx="6694590" cy="400110"/>
          </a:xfrm>
          <a:prstGeom prst="rect">
            <a:avLst/>
          </a:prstGeom>
          <a:noFill/>
        </p:spPr>
        <p:txBody>
          <a:bodyPr wrap="non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http://www.pvcc.org/pvflc/breakin_bread_cafe.html</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Date Placeholder 6"/>
          <p:cNvSpPr>
            <a:spLocks noGrp="1"/>
          </p:cNvSpPr>
          <p:nvPr>
            <p:ph type="dt" sz="half" idx="10"/>
          </p:nvPr>
        </p:nvSpPr>
        <p:spPr/>
        <p:txBody>
          <a:bodyPr/>
          <a:lstStyle/>
          <a:p>
            <a:r>
              <a:rPr lang="en-US" smtClean="0"/>
              <a:t>West 65th St church of Christ / September 9, 2007</a:t>
            </a:r>
            <a:endParaRPr lang="en-US" dirty="0"/>
          </a:p>
        </p:txBody>
      </p:sp>
      <p:sp>
        <p:nvSpPr>
          <p:cNvPr id="10" name="Footer Placeholder 9"/>
          <p:cNvSpPr>
            <a:spLocks noGrp="1"/>
          </p:cNvSpPr>
          <p:nvPr>
            <p:ph type="ftr" sz="quarter" idx="11"/>
          </p:nvPr>
        </p:nvSpPr>
        <p:spPr/>
        <p:txBody>
          <a:bodyPr/>
          <a:lstStyle/>
          <a:p>
            <a:pPr algn="l"/>
            <a:r>
              <a:rPr lang="en-US" smtClean="0"/>
              <a:t>Don McClain</a:t>
            </a:r>
            <a:endParaRPr lang="en-US" dirty="0"/>
          </a:p>
        </p:txBody>
      </p:sp>
      <p:sp>
        <p:nvSpPr>
          <p:cNvPr id="8" name="Slide Number Placeholder 7"/>
          <p:cNvSpPr>
            <a:spLocks noGrp="1"/>
          </p:cNvSpPr>
          <p:nvPr>
            <p:ph type="sldNum" sz="quarter" idx="12"/>
          </p:nvPr>
        </p:nvSpPr>
        <p:spPr/>
        <p:txBody>
          <a:bodyPr/>
          <a:lstStyle/>
          <a:p>
            <a:fld id="{37B82D52-1009-4208-8FEC-129DBF69EFEB}" type="slidenum">
              <a:rPr lang="en-US" smtClean="0"/>
              <a:pPr/>
              <a:t>37</a:t>
            </a:fld>
            <a:endParaRPr lang="en-US" dirty="0"/>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33800" y="1600200"/>
            <a:ext cx="4953000" cy="5029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 name="Group 2"/>
          <p:cNvGrpSpPr>
            <a:grpSpLocks/>
          </p:cNvGrpSpPr>
          <p:nvPr/>
        </p:nvGrpSpPr>
        <p:grpSpPr bwMode="auto">
          <a:xfrm>
            <a:off x="38100" y="1447800"/>
            <a:ext cx="3467100" cy="5334000"/>
            <a:chOff x="24" y="0"/>
            <a:chExt cx="2808" cy="4272"/>
          </a:xfrm>
        </p:grpSpPr>
        <p:pic>
          <p:nvPicPr>
            <p:cNvPr id="155651" name="Picture 3"/>
            <p:cNvPicPr>
              <a:picLocks noChangeArrowheads="1"/>
            </p:cNvPicPr>
            <p:nvPr/>
          </p:nvPicPr>
          <p:blipFill>
            <a:blip r:embed="rId3"/>
            <a:srcRect/>
            <a:stretch>
              <a:fillRect/>
            </a:stretch>
          </p:blipFill>
          <p:spPr bwMode="auto">
            <a:xfrm>
              <a:off x="558" y="0"/>
              <a:ext cx="2274" cy="2791"/>
            </a:xfrm>
            <a:prstGeom prst="rect">
              <a:avLst/>
            </a:prstGeom>
            <a:noFill/>
            <a:ln w="12700">
              <a:noFill/>
              <a:miter lim="800000"/>
              <a:headEnd/>
              <a:tailEnd/>
            </a:ln>
            <a:effectLst/>
          </p:spPr>
        </p:pic>
        <p:pic>
          <p:nvPicPr>
            <p:cNvPr id="155652" name="Picture 4"/>
            <p:cNvPicPr>
              <a:picLocks noChangeArrowheads="1"/>
            </p:cNvPicPr>
            <p:nvPr/>
          </p:nvPicPr>
          <p:blipFill>
            <a:blip r:embed="rId4"/>
            <a:srcRect/>
            <a:stretch>
              <a:fillRect/>
            </a:stretch>
          </p:blipFill>
          <p:spPr bwMode="auto">
            <a:xfrm>
              <a:off x="24" y="2232"/>
              <a:ext cx="2427" cy="2040"/>
            </a:xfrm>
            <a:prstGeom prst="rect">
              <a:avLst/>
            </a:prstGeom>
            <a:noFill/>
            <a:ln w="12700">
              <a:noFill/>
              <a:miter lim="800000"/>
              <a:headEnd/>
              <a:tailEnd/>
            </a:ln>
            <a:effectLst/>
          </p:spPr>
        </p:pic>
      </p:grpSp>
      <p:sp>
        <p:nvSpPr>
          <p:cNvPr id="10" name="TextBox 9"/>
          <p:cNvSpPr txBox="1"/>
          <p:nvPr/>
        </p:nvSpPr>
        <p:spPr>
          <a:xfrm>
            <a:off x="3810000" y="1600200"/>
            <a:ext cx="4800600" cy="4955203"/>
          </a:xfrm>
          <a:prstGeom prst="rect">
            <a:avLst/>
          </a:prstGeom>
          <a:noFill/>
        </p:spPr>
        <p:txBody>
          <a:bodyPr wrap="square" rtlCol="0">
            <a:spAutoFit/>
          </a:bodyPr>
          <a:lstStyle/>
          <a:p>
            <a:pPr marL="457200" indent="-457200">
              <a:spcBef>
                <a:spcPts val="600"/>
              </a:spcBef>
              <a:spcAft>
                <a:spcPts val="600"/>
              </a:spcAft>
              <a:buClr>
                <a:schemeClr val="bg1"/>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Is there positive Divine Authority For The Local Church To Provide Social &amp; Recreational Activities For Its Members? </a:t>
            </a:r>
          </a:p>
          <a:p>
            <a:pPr marL="457200" indent="-457200">
              <a:spcBef>
                <a:spcPts val="600"/>
              </a:spcBef>
              <a:spcAft>
                <a:spcPts val="600"/>
              </a:spcAft>
              <a:buClr>
                <a:schemeClr val="bg1"/>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Are we sinning against Christ IF we do?  </a:t>
            </a:r>
            <a:endParaRPr lang="en-US" sz="3400" dirty="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endParaRPr>
          </a:p>
        </p:txBody>
      </p:sp>
      <p:sp>
        <p:nvSpPr>
          <p:cNvPr id="8" name="TextBox 7"/>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9" name="Date Placeholder 8"/>
          <p:cNvSpPr>
            <a:spLocks noGrp="1"/>
          </p:cNvSpPr>
          <p:nvPr>
            <p:ph type="dt" sz="half" idx="10"/>
          </p:nvPr>
        </p:nvSpPr>
        <p:spPr/>
        <p:txBody>
          <a:bodyPr/>
          <a:lstStyle/>
          <a:p>
            <a:r>
              <a:rPr lang="en-US" smtClean="0"/>
              <a:t>West 65th St church of Christ / September 9, 2007</a:t>
            </a:r>
            <a:endParaRPr lang="en-US"/>
          </a:p>
        </p:txBody>
      </p:sp>
      <p:sp>
        <p:nvSpPr>
          <p:cNvPr id="13" name="Footer Placeholder 12"/>
          <p:cNvSpPr>
            <a:spLocks noGrp="1"/>
          </p:cNvSpPr>
          <p:nvPr>
            <p:ph type="ftr" sz="quarter" idx="11"/>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86737CBC-933B-4431-B4B1-BEF697E86868}" type="slidenum">
              <a:rPr lang="en-US" smtClean="0"/>
              <a:pPr/>
              <a:t>38</a:t>
            </a:fld>
            <a:endParaRPr lang="en-US"/>
          </a:p>
        </p:txBody>
      </p:sp>
      <p:sp>
        <p:nvSpPr>
          <p:cNvPr id="14" name="TextBox 13"/>
          <p:cNvSpPr txBox="1"/>
          <p:nvPr/>
        </p:nvSpPr>
        <p:spPr>
          <a:xfrm>
            <a:off x="457200" y="1828800"/>
            <a:ext cx="3429144" cy="2215991"/>
          </a:xfrm>
          <a:prstGeom prst="rect">
            <a:avLst/>
          </a:prstGeom>
          <a:noFill/>
        </p:spPr>
        <p:txBody>
          <a:bodyPr wrap="none" rtlCol="0">
            <a:spAutoFit/>
            <a:scene3d>
              <a:camera prst="perspectiveContrastingRightFacing"/>
              <a:lightRig rig="contrasting" dir="t">
                <a:rot lat="0" lon="0" rev="4500000"/>
              </a:lightRig>
            </a:scene3d>
            <a:sp3d extrusionH="57150" contourW="6350" prstMaterial="metal">
              <a:bevelT w="127000" h="31750"/>
              <a:contourClr>
                <a:schemeClr val="accent1">
                  <a:shade val="75000"/>
                </a:schemeClr>
              </a:contourClr>
            </a:sp3d>
          </a:bodyPr>
          <a:lstStyle/>
          <a:p>
            <a:r>
              <a:rPr lang="en-US" sz="13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6">
                      <a:satMod val="175000"/>
                      <a:alpha val="40000"/>
                    </a:schemeClr>
                  </a:glow>
                  <a:outerShdw blurRad="50800" dist="38100" algn="l" rotWithShape="0">
                    <a:prstClr val="black">
                      <a:alpha val="40000"/>
                    </a:prstClr>
                  </a:outerShdw>
                  <a:reflection blurRad="12700" stA="50000" endPos="50000" dist="5000" dir="5400000" sy="-100000" rotWithShape="0"/>
                </a:effectLst>
                <a:latin typeface="Pythagoras" pitchFamily="2" charset="0"/>
              </a:rPr>
              <a:t>NO!</a:t>
            </a:r>
            <a:endParaRPr lang="en-US" sz="13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6">
                    <a:satMod val="175000"/>
                    <a:alpha val="40000"/>
                  </a:schemeClr>
                </a:glow>
                <a:outerShdw blurRad="50800" dist="38100" algn="l" rotWithShape="0">
                  <a:prstClr val="black">
                    <a:alpha val="40000"/>
                  </a:prstClr>
                </a:outerShdw>
                <a:reflection blurRad="12700" stA="50000" endPos="50000" dist="5000" dir="5400000" sy="-100000" rotWithShape="0"/>
              </a:effectLst>
              <a:latin typeface="Pythagoras" pitchFamily="2" charset="0"/>
            </a:endParaRPr>
          </a:p>
        </p:txBody>
      </p:sp>
      <p:sp>
        <p:nvSpPr>
          <p:cNvPr id="15" name="TextBox 14"/>
          <p:cNvSpPr txBox="1"/>
          <p:nvPr/>
        </p:nvSpPr>
        <p:spPr>
          <a:xfrm>
            <a:off x="0" y="3886200"/>
            <a:ext cx="4087979" cy="2215991"/>
          </a:xfrm>
          <a:prstGeom prst="rect">
            <a:avLst/>
          </a:prstGeom>
          <a:noFill/>
        </p:spPr>
        <p:txBody>
          <a:bodyPr wrap="none" rtlCol="0">
            <a:spAutoFit/>
            <a:scene3d>
              <a:camera prst="perspectiveContrastingRightFacing"/>
              <a:lightRig rig="contrasting" dir="t">
                <a:rot lat="0" lon="0" rev="4500000"/>
              </a:lightRig>
            </a:scene3d>
            <a:sp3d extrusionH="57150" contourW="6350" prstMaterial="metal">
              <a:bevelT w="127000" h="31750"/>
              <a:contourClr>
                <a:schemeClr val="accent1">
                  <a:shade val="75000"/>
                </a:schemeClr>
              </a:contourClr>
            </a:sp3d>
          </a:bodyPr>
          <a:lstStyle/>
          <a:p>
            <a:r>
              <a:rPr lang="en-US" sz="13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6">
                      <a:satMod val="175000"/>
                      <a:alpha val="40000"/>
                    </a:schemeClr>
                  </a:glow>
                  <a:outerShdw blurRad="50800" dist="38100" algn="l" rotWithShape="0">
                    <a:prstClr val="black">
                      <a:alpha val="40000"/>
                    </a:prstClr>
                  </a:outerShdw>
                  <a:reflection blurRad="12700" stA="50000" endPos="50000" dist="5000" dir="5400000" sy="-100000" rotWithShape="0"/>
                </a:effectLst>
                <a:latin typeface="Pythagoras" pitchFamily="2" charset="0"/>
              </a:rPr>
              <a:t>YES!</a:t>
            </a:r>
            <a:endParaRPr lang="en-US" sz="13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6">
                    <a:satMod val="175000"/>
                    <a:alpha val="40000"/>
                  </a:schemeClr>
                </a:glow>
                <a:outerShdw blurRad="50800" dist="38100" algn="l" rotWithShape="0">
                  <a:prstClr val="black">
                    <a:alpha val="40000"/>
                  </a:prstClr>
                </a:outerShdw>
                <a:reflection blurRad="12700" stA="50000" endPos="50000" dist="5000" dir="5400000" sy="-100000" rotWithShape="0"/>
              </a:effectLst>
              <a:latin typeface="Pythagoras" pitchFamily="2"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5"/>
                                        </p:tgtEl>
                                      </p:cBhvr>
                                    </p:animEffect>
                                  </p:childTnLst>
                                </p:cTn>
                              </p:par>
                              <p:par>
                                <p:cTn id="32" presetID="10" presetClass="exit" presetSubtype="0" fill="hold" grpId="1" nodeType="withEffect">
                                  <p:stCondLst>
                                    <p:cond delay="0"/>
                                  </p:stCondLst>
                                  <p:childTnLst>
                                    <p:animEffect transition="out" filter="fade">
                                      <p:cBhvr>
                                        <p:cTn id="33" dur="2000"/>
                                        <p:tgtEl>
                                          <p:spTgt spid="14"/>
                                        </p:tgtEl>
                                      </p:cBhvr>
                                    </p:animEffect>
                                    <p:set>
                                      <p:cBhvr>
                                        <p:cTn id="3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West 65th St church of Christ / September 9, 2007</a:t>
            </a:r>
            <a:endParaRPr lang="en-US" dirty="0"/>
          </a:p>
        </p:txBody>
      </p:sp>
      <p:sp>
        <p:nvSpPr>
          <p:cNvPr id="4" name="Footer Placeholder 3"/>
          <p:cNvSpPr>
            <a:spLocks noGrp="1"/>
          </p:cNvSpPr>
          <p:nvPr>
            <p:ph type="ftr" sz="quarter" idx="11"/>
          </p:nvPr>
        </p:nvSpPr>
        <p:spPr/>
        <p:txBody>
          <a:bodyPr/>
          <a:lstStyle/>
          <a:p>
            <a:pPr algn="l"/>
            <a:r>
              <a:rPr lang="en-US" smtClean="0"/>
              <a:t>Don McClain</a:t>
            </a:r>
            <a:endParaRPr lang="en-US" dirty="0"/>
          </a:p>
        </p:txBody>
      </p:sp>
      <p:sp>
        <p:nvSpPr>
          <p:cNvPr id="3" name="Slide Number Placeholder 2"/>
          <p:cNvSpPr>
            <a:spLocks noGrp="1"/>
          </p:cNvSpPr>
          <p:nvPr>
            <p:ph type="sldNum" sz="quarter" idx="12"/>
          </p:nvPr>
        </p:nvSpPr>
        <p:spPr/>
        <p:txBody>
          <a:bodyPr/>
          <a:lstStyle/>
          <a:p>
            <a:fld id="{37B82D52-1009-4208-8FEC-129DBF69EFEB}" type="slidenum">
              <a:rPr lang="en-US" smtClean="0"/>
              <a:pPr/>
              <a:t>39</a:t>
            </a:fld>
            <a:endParaRPr lang="en-US" dirty="0"/>
          </a:p>
        </p:txBody>
      </p:sp>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38100" y="1447800"/>
            <a:ext cx="3467100" cy="5334000"/>
            <a:chOff x="24" y="0"/>
            <a:chExt cx="2808" cy="4272"/>
          </a:xfrm>
        </p:grpSpPr>
        <p:pic>
          <p:nvPicPr>
            <p:cNvPr id="7" name="Picture 3"/>
            <p:cNvPicPr>
              <a:picLocks noChangeArrowheads="1"/>
            </p:cNvPicPr>
            <p:nvPr/>
          </p:nvPicPr>
          <p:blipFill>
            <a:blip r:embed="rId3"/>
            <a:srcRect/>
            <a:stretch>
              <a:fillRect/>
            </a:stretch>
          </p:blipFill>
          <p:spPr bwMode="auto">
            <a:xfrm>
              <a:off x="558" y="0"/>
              <a:ext cx="2274" cy="2791"/>
            </a:xfrm>
            <a:prstGeom prst="rect">
              <a:avLst/>
            </a:prstGeom>
            <a:noFill/>
            <a:ln w="12700">
              <a:noFill/>
              <a:miter lim="800000"/>
              <a:headEnd/>
              <a:tailEnd/>
            </a:ln>
            <a:effectLst/>
          </p:spPr>
        </p:pic>
        <p:pic>
          <p:nvPicPr>
            <p:cNvPr id="8" name="Picture 4"/>
            <p:cNvPicPr>
              <a:picLocks noChangeArrowheads="1"/>
            </p:cNvPicPr>
            <p:nvPr/>
          </p:nvPicPr>
          <p:blipFill>
            <a:blip r:embed="rId4"/>
            <a:srcRect/>
            <a:stretch>
              <a:fillRect/>
            </a:stretch>
          </p:blipFill>
          <p:spPr bwMode="auto">
            <a:xfrm>
              <a:off x="24" y="2232"/>
              <a:ext cx="2427" cy="2040"/>
            </a:xfrm>
            <a:prstGeom prst="rect">
              <a:avLst/>
            </a:prstGeom>
            <a:noFill/>
            <a:ln w="12700">
              <a:noFill/>
              <a:miter lim="800000"/>
              <a:headEnd/>
              <a:tailEnd/>
            </a:ln>
            <a:effectLst/>
          </p:spPr>
        </p:pic>
      </p:grpSp>
      <p:sp>
        <p:nvSpPr>
          <p:cNvPr id="12" name="Rounded Rectangle 11"/>
          <p:cNvSpPr/>
          <p:nvPr/>
        </p:nvSpPr>
        <p:spPr>
          <a:xfrm>
            <a:off x="4724400" y="2438400"/>
            <a:ext cx="3962400" cy="419100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 y="2438400"/>
            <a:ext cx="3962400" cy="419100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671946"/>
            <a:ext cx="3962400" cy="3924151"/>
          </a:xfrm>
          <a:prstGeom prst="rect">
            <a:avLst/>
          </a:prstGeom>
          <a:noFill/>
        </p:spPr>
        <p:txBody>
          <a:bodyPr wrap="square" rtlCol="0">
            <a:spAutoFit/>
          </a:bodyPr>
          <a:lstStyle/>
          <a:p>
            <a:pPr algn="ctr">
              <a:spcBef>
                <a:spcPts val="600"/>
              </a:spcBef>
            </a:pPr>
            <a:r>
              <a:rPr lang="en-US" sz="2800" b="1" dirty="0" smtClean="0">
                <a:latin typeface="Comic Sans MS" pitchFamily="66" charset="0"/>
              </a:rPr>
              <a:t>Incidental Matters</a:t>
            </a:r>
          </a:p>
          <a:p>
            <a:pPr algn="ctr">
              <a:spcBef>
                <a:spcPts val="600"/>
              </a:spcBef>
            </a:pPr>
            <a:r>
              <a:rPr lang="en-US" sz="2800" b="1" dirty="0" smtClean="0">
                <a:latin typeface="Comic Sans MS" pitchFamily="66" charset="0"/>
              </a:rPr>
              <a:t>While At Building</a:t>
            </a:r>
          </a:p>
          <a:p>
            <a:pPr algn="ctr">
              <a:lnSpc>
                <a:spcPct val="120000"/>
              </a:lnSpc>
              <a:spcBef>
                <a:spcPts val="600"/>
              </a:spcBef>
            </a:pPr>
            <a:r>
              <a:rPr lang="en-US" sz="2800" dirty="0" smtClean="0">
                <a:latin typeface="Comic Sans MS" pitchFamily="66" charset="0"/>
              </a:rPr>
              <a:t>Talk about politics</a:t>
            </a:r>
          </a:p>
          <a:p>
            <a:pPr algn="ctr">
              <a:lnSpc>
                <a:spcPct val="120000"/>
              </a:lnSpc>
              <a:spcBef>
                <a:spcPts val="600"/>
              </a:spcBef>
            </a:pPr>
            <a:r>
              <a:rPr lang="en-US" sz="2800" dirty="0" smtClean="0">
                <a:latin typeface="Comic Sans MS" pitchFamily="66" charset="0"/>
              </a:rPr>
              <a:t> Sell/deliver a sold item</a:t>
            </a:r>
          </a:p>
          <a:p>
            <a:pPr algn="ctr">
              <a:lnSpc>
                <a:spcPct val="120000"/>
              </a:lnSpc>
              <a:spcBef>
                <a:spcPts val="600"/>
              </a:spcBef>
            </a:pPr>
            <a:r>
              <a:rPr lang="en-US" sz="2800" dirty="0" smtClean="0">
                <a:latin typeface="Comic Sans MS" pitchFamily="66" charset="0"/>
              </a:rPr>
              <a:t>Seek medical advice</a:t>
            </a:r>
          </a:p>
          <a:p>
            <a:pPr algn="ctr">
              <a:lnSpc>
                <a:spcPct val="120000"/>
              </a:lnSpc>
              <a:spcBef>
                <a:spcPts val="600"/>
              </a:spcBef>
            </a:pPr>
            <a:r>
              <a:rPr lang="en-US" sz="2800" dirty="0" smtClean="0">
                <a:latin typeface="Comic Sans MS" pitchFamily="66" charset="0"/>
              </a:rPr>
              <a:t> Eating on property</a:t>
            </a:r>
          </a:p>
        </p:txBody>
      </p:sp>
      <p:sp>
        <p:nvSpPr>
          <p:cNvPr id="10" name="Rectangle 9"/>
          <p:cNvSpPr/>
          <p:nvPr/>
        </p:nvSpPr>
        <p:spPr>
          <a:xfrm>
            <a:off x="4724400" y="2671946"/>
            <a:ext cx="3886200" cy="3924151"/>
          </a:xfrm>
          <a:prstGeom prst="rect">
            <a:avLst/>
          </a:prstGeom>
        </p:spPr>
        <p:txBody>
          <a:bodyPr wrap="square">
            <a:spAutoFit/>
          </a:bodyPr>
          <a:lstStyle/>
          <a:p>
            <a:pPr algn="ctr">
              <a:spcBef>
                <a:spcPts val="600"/>
              </a:spcBef>
            </a:pPr>
            <a:r>
              <a:rPr lang="en-US" sz="2800" b="1" dirty="0" smtClean="0">
                <a:latin typeface="Comic Sans MS" pitchFamily="66" charset="0"/>
              </a:rPr>
              <a:t>Planned &amp; Sponsored</a:t>
            </a:r>
          </a:p>
          <a:p>
            <a:pPr algn="ctr">
              <a:spcBef>
                <a:spcPts val="600"/>
              </a:spcBef>
            </a:pPr>
            <a:r>
              <a:rPr lang="en-US" sz="2800" b="1" dirty="0" smtClean="0">
                <a:latin typeface="Comic Sans MS" pitchFamily="66" charset="0"/>
              </a:rPr>
              <a:t>By the Church </a:t>
            </a:r>
          </a:p>
          <a:p>
            <a:pPr algn="ctr">
              <a:spcBef>
                <a:spcPts val="600"/>
              </a:spcBef>
            </a:pPr>
            <a:r>
              <a:rPr lang="en-US" sz="2800" dirty="0" smtClean="0">
                <a:latin typeface="Comic Sans MS" pitchFamily="66" charset="0"/>
              </a:rPr>
              <a:t>Political rally</a:t>
            </a:r>
          </a:p>
          <a:p>
            <a:pPr algn="ctr">
              <a:spcBef>
                <a:spcPts val="600"/>
              </a:spcBef>
            </a:pPr>
            <a:r>
              <a:rPr lang="en-US" sz="2800" dirty="0" smtClean="0">
                <a:latin typeface="Comic Sans MS" pitchFamily="66" charset="0"/>
              </a:rPr>
              <a:t> Church in business</a:t>
            </a:r>
          </a:p>
          <a:p>
            <a:pPr algn="ctr">
              <a:spcBef>
                <a:spcPts val="600"/>
              </a:spcBef>
            </a:pPr>
            <a:r>
              <a:rPr lang="en-US" sz="2800" dirty="0" smtClean="0">
                <a:latin typeface="Comic Sans MS" pitchFamily="66" charset="0"/>
              </a:rPr>
              <a:t>Church hospital / clinic</a:t>
            </a:r>
          </a:p>
          <a:p>
            <a:pPr algn="ctr">
              <a:spcBef>
                <a:spcPts val="600"/>
              </a:spcBef>
            </a:pPr>
            <a:r>
              <a:rPr lang="en-US" sz="2800" dirty="0" smtClean="0">
                <a:latin typeface="Comic Sans MS" pitchFamily="66" charset="0"/>
              </a:rPr>
              <a:t>Church kitchen / dinner</a:t>
            </a:r>
          </a:p>
        </p:txBody>
      </p:sp>
      <p:sp>
        <p:nvSpPr>
          <p:cNvPr id="13" name="TextBox 12"/>
          <p:cNvSpPr txBox="1"/>
          <p:nvPr/>
        </p:nvSpPr>
        <p:spPr>
          <a:xfrm>
            <a:off x="0" y="816114"/>
            <a:ext cx="91440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What is the Issue?</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14" name="TextBox 13"/>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5" name="Date Placeholder 14"/>
          <p:cNvSpPr>
            <a:spLocks noGrp="1"/>
          </p:cNvSpPr>
          <p:nvPr>
            <p:ph type="dt" sz="half" idx="10"/>
          </p:nvPr>
        </p:nvSpPr>
        <p:spPr/>
        <p:txBody>
          <a:bodyPr/>
          <a:lstStyle/>
          <a:p>
            <a:r>
              <a:rPr lang="en-US" smtClean="0"/>
              <a:t>West 65th St church of Christ / September 9, 2007</a:t>
            </a:r>
            <a:endParaRPr lang="en-US" dirty="0"/>
          </a:p>
        </p:txBody>
      </p:sp>
      <p:sp>
        <p:nvSpPr>
          <p:cNvPr id="17" name="Footer Placeholder 16"/>
          <p:cNvSpPr>
            <a:spLocks noGrp="1"/>
          </p:cNvSpPr>
          <p:nvPr>
            <p:ph type="ftr" sz="quarter" idx="11"/>
          </p:nvPr>
        </p:nvSpPr>
        <p:spPr/>
        <p:txBody>
          <a:bodyPr/>
          <a:lstStyle/>
          <a:p>
            <a:pPr algn="l"/>
            <a:r>
              <a:rPr lang="en-US" smtClean="0"/>
              <a:t>Don McClain</a:t>
            </a:r>
            <a:endParaRPr lang="en-US" dirty="0"/>
          </a:p>
        </p:txBody>
      </p:sp>
      <p:sp>
        <p:nvSpPr>
          <p:cNvPr id="16" name="Slide Number Placeholder 15"/>
          <p:cNvSpPr>
            <a:spLocks noGrp="1"/>
          </p:cNvSpPr>
          <p:nvPr>
            <p:ph type="sldNum" sz="quarter" idx="12"/>
          </p:nvPr>
        </p:nvSpPr>
        <p:spPr/>
        <p:txBody>
          <a:bodyPr/>
          <a:lstStyle/>
          <a:p>
            <a:fld id="{37B82D52-1009-4208-8FEC-129DBF69EFEB}" type="slidenum">
              <a:rPr lang="en-US" smtClean="0"/>
              <a:pPr/>
              <a:t>4</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opy_of_MVC-005F"/>
          <p:cNvPicPr>
            <a:picLocks noChangeAspect="1" noChangeArrowheads="1"/>
          </p:cNvPicPr>
          <p:nvPr/>
        </p:nvPicPr>
        <p:blipFill>
          <a:blip r:embed="rId3"/>
          <a:srcRect/>
          <a:stretch>
            <a:fillRect/>
          </a:stretch>
        </p:blipFill>
        <p:spPr bwMode="auto">
          <a:xfrm>
            <a:off x="228600" y="1524000"/>
            <a:ext cx="4953000" cy="4700588"/>
          </a:xfrm>
          <a:prstGeom prst="rect">
            <a:avLst/>
          </a:prstGeom>
          <a:ln w="127000" cap="rnd">
            <a:solidFill>
              <a:srgbClr val="FFFFFF"/>
            </a:solidFill>
          </a:ln>
          <a:effectLst>
            <a:outerShdw blurRad="76200" dist="95250" dir="10500000" sx="97000" sy="23000" kx="900000" algn="br" rotWithShape="0">
              <a:srgbClr val="000000">
                <a:alpha val="20000"/>
              </a:srgbClr>
            </a:outerShdw>
            <a:reflection blurRad="6350" stA="52000" endA="300" endPos="35000" dir="5400000" sy="-100000" algn="bl" rotWithShape="0"/>
          </a:effectLst>
          <a:scene3d>
            <a:camera prst="perspectiveContrastingRightFacing" fov="3000000">
              <a:rot lat="21579790" lon="19515803" rev="314562"/>
            </a:camera>
            <a:lightRig rig="twoPt" dir="t">
              <a:rot lat="0" lon="0" rev="7800000"/>
            </a:lightRig>
          </a:scene3d>
          <a:sp3d contourW="6350">
            <a:bevelT w="50800" h="16510"/>
            <a:contourClr>
              <a:srgbClr val="C0C0C0"/>
            </a:contourClr>
          </a:sp3d>
        </p:spPr>
      </p:pic>
      <p:sp>
        <p:nvSpPr>
          <p:cNvPr id="11" name="Rounded Rectangle 10"/>
          <p:cNvSpPr/>
          <p:nvPr/>
        </p:nvSpPr>
        <p:spPr>
          <a:xfrm>
            <a:off x="4419600" y="1371600"/>
            <a:ext cx="4267200" cy="5257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TextBox 9"/>
          <p:cNvSpPr txBox="1"/>
          <p:nvPr/>
        </p:nvSpPr>
        <p:spPr>
          <a:xfrm>
            <a:off x="4419600" y="1524000"/>
            <a:ext cx="4267200" cy="5016758"/>
          </a:xfrm>
          <a:prstGeom prst="rect">
            <a:avLst/>
          </a:prstGeom>
          <a:noFill/>
        </p:spPr>
        <p:txBody>
          <a:bodyPr wrap="square" rtlCol="0">
            <a:spAutoFit/>
          </a:bodyPr>
          <a:lstStyle/>
          <a:p>
            <a:pPr marL="457200" indent="-457200">
              <a:spcBef>
                <a:spcPts val="600"/>
              </a:spcBef>
              <a:spcAft>
                <a:spcPts val="600"/>
              </a:spcAft>
              <a:buClr>
                <a:schemeClr val="bg2"/>
              </a:buClr>
              <a:buFont typeface="Wingdings 2" pitchFamily="18" charset="2"/>
              <a:buChar char="¿"/>
            </a:pPr>
            <a:r>
              <a:rPr lang="en-US" sz="40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Whether or not the local church may provide, oversee and pay for the Social &amp; recreational activities of its members.</a:t>
            </a:r>
          </a:p>
        </p:txBody>
      </p:sp>
      <p:sp>
        <p:nvSpPr>
          <p:cNvPr id="6" name="TextBox 5"/>
          <p:cNvSpPr txBox="1"/>
          <p:nvPr/>
        </p:nvSpPr>
        <p:spPr>
          <a:xfrm>
            <a:off x="0" y="816114"/>
            <a:ext cx="91440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What is the Issue?</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7" name="TextBox 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9" name="Date Placeholder 8"/>
          <p:cNvSpPr>
            <a:spLocks noGrp="1"/>
          </p:cNvSpPr>
          <p:nvPr>
            <p:ph type="dt" sz="half" idx="10"/>
          </p:nvPr>
        </p:nvSpPr>
        <p:spPr/>
        <p:txBody>
          <a:bodyPr/>
          <a:lstStyle/>
          <a:p>
            <a:r>
              <a:rPr lang="en-US" smtClean="0"/>
              <a:t>West 65th St church of Christ / September 9, 2007</a:t>
            </a:r>
            <a:endParaRPr lang="en-US"/>
          </a:p>
        </p:txBody>
      </p:sp>
      <p:sp>
        <p:nvSpPr>
          <p:cNvPr id="13" name="Footer Placeholder 12"/>
          <p:cNvSpPr>
            <a:spLocks noGrp="1"/>
          </p:cNvSpPr>
          <p:nvPr>
            <p:ph type="ftr" sz="quarter" idx="11"/>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86737CBC-933B-4431-B4B1-BEF697E86868}" type="slidenum">
              <a:rPr lang="en-US" smtClean="0"/>
              <a:pPr/>
              <a:t>5</a:t>
            </a:fld>
            <a:endParaRPr lang="en-US"/>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962400" y="1524000"/>
            <a:ext cx="4953000" cy="5181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TextBox 9"/>
          <p:cNvSpPr txBox="1"/>
          <p:nvPr/>
        </p:nvSpPr>
        <p:spPr>
          <a:xfrm>
            <a:off x="4038600" y="1722596"/>
            <a:ext cx="4876800" cy="4678204"/>
          </a:xfrm>
          <a:prstGeom prst="rect">
            <a:avLst/>
          </a:prstGeom>
          <a:noFill/>
        </p:spPr>
        <p:txBody>
          <a:bodyPr wrap="square" rtlCol="0">
            <a:spAutoFit/>
          </a:bodyPr>
          <a:lstStyle/>
          <a:p>
            <a:pPr marL="457200" indent="-457200">
              <a:spcBef>
                <a:spcPts val="600"/>
              </a:spcBef>
              <a:spcAft>
                <a:spcPts val="600"/>
              </a:spcAft>
              <a:buClr>
                <a:schemeClr val="bg2"/>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“Fellowship” Halls</a:t>
            </a:r>
          </a:p>
          <a:p>
            <a:pPr marL="457200" indent="-457200">
              <a:spcBef>
                <a:spcPts val="600"/>
              </a:spcBef>
              <a:spcAft>
                <a:spcPts val="600"/>
              </a:spcAft>
              <a:buClr>
                <a:schemeClr val="bg2"/>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Family Life Centers</a:t>
            </a:r>
          </a:p>
          <a:p>
            <a:pPr marL="457200" indent="-457200">
              <a:spcBef>
                <a:spcPts val="600"/>
              </a:spcBef>
              <a:spcAft>
                <a:spcPts val="600"/>
              </a:spcAft>
              <a:buClr>
                <a:schemeClr val="bg2"/>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“Multipurpose” Rooms</a:t>
            </a:r>
          </a:p>
          <a:p>
            <a:pPr marL="457200" indent="-457200">
              <a:spcBef>
                <a:spcPts val="600"/>
              </a:spcBef>
              <a:spcAft>
                <a:spcPts val="600"/>
              </a:spcAft>
              <a:buClr>
                <a:schemeClr val="bg2"/>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Gymnasiums</a:t>
            </a:r>
          </a:p>
          <a:p>
            <a:pPr marL="457200" indent="-457200">
              <a:spcBef>
                <a:spcPts val="600"/>
              </a:spcBef>
              <a:spcAft>
                <a:spcPts val="600"/>
              </a:spcAft>
              <a:buClr>
                <a:schemeClr val="bg2"/>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Game &amp; Party Rooms</a:t>
            </a:r>
          </a:p>
          <a:p>
            <a:pPr marL="457200" indent="-457200">
              <a:spcBef>
                <a:spcPts val="600"/>
              </a:spcBef>
              <a:spcAft>
                <a:spcPts val="600"/>
              </a:spcAft>
              <a:buClr>
                <a:schemeClr val="bg2"/>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Ball Teams</a:t>
            </a:r>
          </a:p>
          <a:p>
            <a:pPr marL="457200" indent="-457200">
              <a:spcBef>
                <a:spcPts val="600"/>
              </a:spcBef>
              <a:spcAft>
                <a:spcPts val="600"/>
              </a:spcAft>
              <a:buClr>
                <a:schemeClr val="bg2"/>
              </a:buClr>
              <a:buFont typeface="Wingdings 2" pitchFamily="18" charset="2"/>
              <a:buChar char="¿"/>
            </a:pPr>
            <a:r>
              <a:rPr lang="en-US" sz="3400" dirty="0" smtClean="0">
                <a:ln w="18415" cmpd="sng">
                  <a:solidFill>
                    <a:srgbClr val="FFFFFF"/>
                  </a:solidFill>
                  <a:prstDash val="solid"/>
                </a:ln>
                <a:solidFill>
                  <a:srgbClr val="FFFFFF"/>
                </a:solidFill>
                <a:effectLst>
                  <a:glow rad="228600">
                    <a:schemeClr val="accent1">
                      <a:satMod val="175000"/>
                      <a:alpha val="40000"/>
                    </a:schemeClr>
                  </a:glow>
                  <a:outerShdw blurRad="50800" dist="38100" algn="l" rotWithShape="0">
                    <a:prstClr val="black">
                      <a:alpha val="40000"/>
                    </a:prstClr>
                  </a:outerShdw>
                </a:effectLst>
                <a:latin typeface="Cambria" pitchFamily="18" charset="0"/>
              </a:rPr>
              <a:t>Scout Troops</a:t>
            </a:r>
          </a:p>
        </p:txBody>
      </p:sp>
      <p:pic>
        <p:nvPicPr>
          <p:cNvPr id="6" name="Picture 4"/>
          <p:cNvPicPr>
            <a:picLocks noChangeArrowheads="1"/>
          </p:cNvPicPr>
          <p:nvPr/>
        </p:nvPicPr>
        <p:blipFill>
          <a:blip r:embed="rId3"/>
          <a:srcRect/>
          <a:stretch>
            <a:fillRect/>
          </a:stretch>
        </p:blipFill>
        <p:spPr bwMode="auto">
          <a:xfrm>
            <a:off x="144463" y="1778000"/>
            <a:ext cx="3589337" cy="5080000"/>
          </a:xfrm>
          <a:prstGeom prst="rect">
            <a:avLst/>
          </a:prstGeom>
          <a:noFill/>
          <a:ln w="12700">
            <a:noFill/>
            <a:miter lim="800000"/>
            <a:headEnd/>
            <a:tailEnd/>
          </a:ln>
          <a:effectLst>
            <a:glow rad="139700">
              <a:schemeClr val="accent1">
                <a:satMod val="175000"/>
                <a:alpha val="40000"/>
              </a:schemeClr>
            </a:glow>
          </a:effectLst>
        </p:spPr>
      </p:pic>
      <p:sp>
        <p:nvSpPr>
          <p:cNvPr id="7" name="TextBox 6"/>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2" name="TextBox 11"/>
          <p:cNvSpPr txBox="1"/>
          <p:nvPr/>
        </p:nvSpPr>
        <p:spPr>
          <a:xfrm>
            <a:off x="0" y="816114"/>
            <a:ext cx="91440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rPr>
              <a:t>What is the Issue?</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Pythagoras" pitchFamily="2" charset="0"/>
            </a:endParaRPr>
          </a:p>
        </p:txBody>
      </p:sp>
      <p:sp>
        <p:nvSpPr>
          <p:cNvPr id="8" name="Date Placeholder 7"/>
          <p:cNvSpPr>
            <a:spLocks noGrp="1"/>
          </p:cNvSpPr>
          <p:nvPr>
            <p:ph type="dt" sz="half" idx="10"/>
          </p:nvPr>
        </p:nvSpPr>
        <p:spPr/>
        <p:txBody>
          <a:bodyPr/>
          <a:lstStyle/>
          <a:p>
            <a:r>
              <a:rPr lang="en-US" smtClean="0"/>
              <a:t>West 65th St church of Christ / September 9, 2007</a:t>
            </a:r>
            <a:endParaRPr lang="en-US"/>
          </a:p>
        </p:txBody>
      </p:sp>
      <p:sp>
        <p:nvSpPr>
          <p:cNvPr id="13" name="Footer Placeholder 12"/>
          <p:cNvSpPr>
            <a:spLocks noGrp="1"/>
          </p:cNvSpPr>
          <p:nvPr>
            <p:ph type="ftr" sz="quarter" idx="11"/>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86737CBC-933B-4431-B4B1-BEF697E86868}" type="slidenum">
              <a:rPr lang="en-US" smtClean="0"/>
              <a:pPr/>
              <a:t>6</a:t>
            </a:fld>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500" decel="50000" fill="hold">
                                          <p:stCondLst>
                                            <p:cond delay="0"/>
                                          </p:stCondLst>
                                        </p:cTn>
                                        <p:tgtEl>
                                          <p:spTgt spid="10">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0">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p:cTn id="31" dur="500" decel="50000" fill="hold">
                                          <p:stCondLst>
                                            <p:cond delay="0"/>
                                          </p:stCondLst>
                                        </p:cTn>
                                        <p:tgtEl>
                                          <p:spTgt spid="10">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0">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 calcmode="lin" valueType="num">
                                      <p:cBhvr>
                                        <p:cTn id="43" dur="500" decel="50000" fill="hold">
                                          <p:stCondLst>
                                            <p:cond delay="0"/>
                                          </p:stCondLst>
                                        </p:cTn>
                                        <p:tgtEl>
                                          <p:spTgt spid="10">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10">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 calcmode="lin" valueType="num">
                                      <p:cBhvr>
                                        <p:cTn id="55" dur="500" decel="50000" fill="hold">
                                          <p:stCondLst>
                                            <p:cond delay="0"/>
                                          </p:stCondLst>
                                        </p:cTn>
                                        <p:tgtEl>
                                          <p:spTgt spid="10">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10">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 calcmode="lin" valueType="num">
                                      <p:cBhvr>
                                        <p:cTn id="67" dur="500" decel="50000" fill="hold">
                                          <p:stCondLst>
                                            <p:cond delay="0"/>
                                          </p:stCondLst>
                                        </p:cTn>
                                        <p:tgtEl>
                                          <p:spTgt spid="10">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0">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0">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10">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0">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0">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0">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0">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0">
                                            <p:txEl>
                                              <p:pRg st="6" end="6"/>
                                            </p:txEl>
                                          </p:spTgt>
                                        </p:tgtEl>
                                        <p:attrNameLst>
                                          <p:attrName>style.visibility</p:attrName>
                                        </p:attrNameLst>
                                      </p:cBhvr>
                                      <p:to>
                                        <p:strVal val="visible"/>
                                      </p:to>
                                    </p:set>
                                    <p:anim calcmode="lin" valueType="num">
                                      <p:cBhvr>
                                        <p:cTn id="79" dur="500" decel="50000" fill="hold">
                                          <p:stCondLst>
                                            <p:cond delay="0"/>
                                          </p:stCondLst>
                                        </p:cTn>
                                        <p:tgtEl>
                                          <p:spTgt spid="10">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0">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0">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10">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0">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0">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0">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2362200"/>
            <a:ext cx="3657600" cy="3962400"/>
          </a:xfrm>
          <a:prstGeom prst="roundRect">
            <a:avLst/>
          </a:prstGeom>
          <a:solidFill>
            <a:schemeClr val="accent6"/>
          </a:solidFill>
          <a:ln>
            <a:no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420" name="Picture 4"/>
          <p:cNvPicPr>
            <a:picLocks noChangeArrowheads="1"/>
          </p:cNvPicPr>
          <p:nvPr/>
        </p:nvPicPr>
        <p:blipFill>
          <a:blip r:embed="rId3"/>
          <a:srcRect/>
          <a:stretch>
            <a:fillRect/>
          </a:stretch>
        </p:blipFill>
        <p:spPr bwMode="auto">
          <a:xfrm>
            <a:off x="5059362" y="1655762"/>
            <a:ext cx="4084638" cy="5202238"/>
          </a:xfrm>
          <a:prstGeom prst="rect">
            <a:avLst/>
          </a:prstGeom>
          <a:noFill/>
          <a:ln w="12700">
            <a:noFill/>
            <a:miter lim="800000"/>
            <a:headEnd/>
            <a:tailEnd/>
          </a:ln>
          <a:effectLst/>
        </p:spPr>
      </p:pic>
      <p:sp>
        <p:nvSpPr>
          <p:cNvPr id="5" name="TextBox 4"/>
          <p:cNvSpPr txBox="1"/>
          <p:nvPr/>
        </p:nvSpPr>
        <p:spPr>
          <a:xfrm>
            <a:off x="304800" y="1219200"/>
            <a:ext cx="5929828" cy="58477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solidFill>
                  <a:schemeClr val="accent2"/>
                </a:solidFill>
                <a:effectLst>
                  <a:reflection blurRad="12700" stA="50000" endPos="50000" dist="5000" dir="5400000" sy="-100000" rotWithShape="0"/>
                </a:effectLst>
              </a:rPr>
              <a:t>The Work of the Church</a:t>
            </a:r>
            <a:endParaRPr lang="en-US" sz="3200" b="1" cap="all" dirty="0">
              <a:ln w="0"/>
              <a:solidFill>
                <a:schemeClr val="accent2"/>
              </a:solidFill>
              <a:effectLst>
                <a:reflection blurRad="12700" stA="50000" endPos="50000" dist="5000" dir="5400000" sy="-100000" rotWithShape="0"/>
              </a:effectLst>
            </a:endParaRPr>
          </a:p>
        </p:txBody>
      </p:sp>
      <p:sp>
        <p:nvSpPr>
          <p:cNvPr id="6" name="TextBox 5"/>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7" name="TextBox 6"/>
          <p:cNvSpPr txBox="1"/>
          <p:nvPr/>
        </p:nvSpPr>
        <p:spPr>
          <a:xfrm>
            <a:off x="533400" y="2590800"/>
            <a:ext cx="3733800" cy="3354765"/>
          </a:xfrm>
          <a:prstGeom prst="rect">
            <a:avLst/>
          </a:prstGeom>
          <a:noFill/>
        </p:spPr>
        <p:txBody>
          <a:bodyPr wrap="square" rtlCol="0">
            <a:spAutoFit/>
          </a:bodyPr>
          <a:lstStyle/>
          <a:p>
            <a:pPr marL="457200" indent="-457200">
              <a:spcBef>
                <a:spcPts val="600"/>
              </a:spcBef>
              <a:spcAft>
                <a:spcPts val="600"/>
              </a:spcAft>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Evangelism - Mark 16:15</a:t>
            </a:r>
          </a:p>
          <a:p>
            <a:pPr marL="457200" indent="-457200">
              <a:spcBef>
                <a:spcPts val="600"/>
              </a:spcBef>
              <a:spcAft>
                <a:spcPts val="600"/>
              </a:spcAft>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Edification - Ephesians 4:12</a:t>
            </a:r>
          </a:p>
          <a:p>
            <a:pPr marL="457200" indent="-457200">
              <a:spcBef>
                <a:spcPts val="600"/>
              </a:spcBef>
              <a:spcAft>
                <a:spcPts val="600"/>
              </a:spcAft>
              <a:buClr>
                <a:schemeClr val="bg2"/>
              </a:buClr>
              <a:buFont typeface="Wingdings 2" pitchFamily="18" charset="2"/>
              <a:buChar cha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Benevolence - Acts 6:3</a:t>
            </a:r>
          </a:p>
        </p:txBody>
      </p:sp>
      <p:sp>
        <p:nvSpPr>
          <p:cNvPr id="9" name="TextBox 8"/>
          <p:cNvSpPr txBox="1"/>
          <p:nvPr/>
        </p:nvSpPr>
        <p:spPr>
          <a:xfrm>
            <a:off x="5486400" y="1752600"/>
            <a:ext cx="914400" cy="221599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3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a:t>
            </a:r>
            <a:endParaRPr lang="en-US" sz="13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ndParaRPr>
          </a:p>
        </p:txBody>
      </p:sp>
      <p:sp>
        <p:nvSpPr>
          <p:cNvPr id="10" name="TextBox 9"/>
          <p:cNvSpPr txBox="1"/>
          <p:nvPr/>
        </p:nvSpPr>
        <p:spPr>
          <a:xfrm>
            <a:off x="4800600" y="5105400"/>
            <a:ext cx="3587585" cy="132343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spcBef>
                <a:spcPct val="50000"/>
              </a:spcBef>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not the work of </a:t>
            </a:r>
            <a:r>
              <a:rPr lang="en-US"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Evangelism</a:t>
            </a:r>
          </a:p>
          <a:p>
            <a:pPr>
              <a:spcBef>
                <a:spcPct val="50000"/>
              </a:spcBef>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Not the work of </a:t>
            </a:r>
            <a:r>
              <a:rPr lang="en-US"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Edification</a:t>
            </a:r>
          </a:p>
          <a:p>
            <a:pPr>
              <a:spcBef>
                <a:spcPct val="50000"/>
              </a:spcBef>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Not the work of </a:t>
            </a:r>
            <a:r>
              <a:rPr lang="en-US"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Benevolence</a:t>
            </a:r>
          </a:p>
        </p:txBody>
      </p:sp>
      <p:sp>
        <p:nvSpPr>
          <p:cNvPr id="11" name="Date Placeholder 10"/>
          <p:cNvSpPr>
            <a:spLocks noGrp="1"/>
          </p:cNvSpPr>
          <p:nvPr>
            <p:ph type="dt" sz="half" idx="10"/>
          </p:nvPr>
        </p:nvSpPr>
        <p:spPr/>
        <p:txBody>
          <a:bodyPr/>
          <a:lstStyle/>
          <a:p>
            <a:r>
              <a:rPr lang="en-US" smtClean="0"/>
              <a:t>West 65th St church of Christ / September 9, 2007</a:t>
            </a:r>
            <a:endParaRPr lang="en-US" dirty="0"/>
          </a:p>
        </p:txBody>
      </p:sp>
      <p:sp>
        <p:nvSpPr>
          <p:cNvPr id="13" name="Footer Placeholder 12"/>
          <p:cNvSpPr>
            <a:spLocks noGrp="1"/>
          </p:cNvSpPr>
          <p:nvPr>
            <p:ph type="ftr" sz="quarter" idx="11"/>
          </p:nvPr>
        </p:nvSpPr>
        <p:spPr/>
        <p:txBody>
          <a:bodyPr/>
          <a:lstStyle/>
          <a:p>
            <a:pPr algn="l"/>
            <a:r>
              <a:rPr lang="en-US" smtClean="0"/>
              <a:t>Don McClain</a:t>
            </a:r>
            <a:endParaRPr lang="en-US" dirty="0"/>
          </a:p>
        </p:txBody>
      </p:sp>
      <p:sp>
        <p:nvSpPr>
          <p:cNvPr id="12" name="Slide Number Placeholder 11"/>
          <p:cNvSpPr>
            <a:spLocks noGrp="1"/>
          </p:cNvSpPr>
          <p:nvPr>
            <p:ph type="sldNum" sz="quarter" idx="12"/>
          </p:nvPr>
        </p:nvSpPr>
        <p:spPr/>
        <p:txBody>
          <a:bodyPr/>
          <a:lstStyle/>
          <a:p>
            <a:fld id="{37B82D52-1009-4208-8FEC-129DBF69EFEB}" type="slidenum">
              <a:rPr lang="en-US" smtClean="0"/>
              <a:pPr/>
              <a:t>7</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p:cTn id="41"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105400" y="1905000"/>
            <a:ext cx="3810000" cy="3657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6436" name="Text Box 4"/>
          <p:cNvSpPr txBox="1">
            <a:spLocks noChangeArrowheads="1"/>
          </p:cNvSpPr>
          <p:nvPr/>
        </p:nvSpPr>
        <p:spPr bwMode="auto">
          <a:xfrm>
            <a:off x="152400" y="1524000"/>
            <a:ext cx="4037012" cy="1006475"/>
          </a:xfrm>
          <a:prstGeom prst="rect">
            <a:avLst/>
          </a:prstGeom>
          <a:noFill/>
          <a:ln w="9525">
            <a:noFill/>
            <a:miter lim="800000"/>
            <a:headEnd/>
            <a:tailEnd/>
          </a:ln>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1">
                      <a:satMod val="175000"/>
                      <a:alpha val="40000"/>
                    </a:schemeClr>
                  </a:glow>
                  <a:outerShdw blurRad="50800" dist="38100" algn="l" rotWithShape="0">
                    <a:prstClr val="black">
                      <a:alpha val="40000"/>
                    </a:prstClr>
                  </a:outerShdw>
                </a:effectLst>
                <a:latin typeface="Times New Roman" pitchFamily="18" charset="0"/>
              </a:rPr>
              <a:t>There Is No</a:t>
            </a:r>
          </a:p>
        </p:txBody>
      </p:sp>
      <p:sp>
        <p:nvSpPr>
          <p:cNvPr id="146441" name="Text Box 9"/>
          <p:cNvSpPr txBox="1">
            <a:spLocks noChangeArrowheads="1"/>
          </p:cNvSpPr>
          <p:nvPr/>
        </p:nvSpPr>
        <p:spPr bwMode="auto">
          <a:xfrm>
            <a:off x="5029200" y="2209800"/>
            <a:ext cx="3886200" cy="3046988"/>
          </a:xfrm>
          <a:prstGeom prst="rect">
            <a:avLst/>
          </a:prstGeom>
          <a:noFill/>
          <a:ln w="9525">
            <a:noFill/>
            <a:miter lim="800000"/>
            <a:headEnd/>
            <a:tailEnd/>
          </a:ln>
          <a:effectLst/>
        </p:spPr>
        <p:txBody>
          <a:bodyPr>
            <a:spAutoFit/>
          </a:bodyPr>
          <a:lstStyle/>
          <a:p>
            <a:pPr algn="ctr">
              <a:spcBef>
                <a:spcPct val="50000"/>
              </a:spcBef>
            </a:pPr>
            <a:r>
              <a:rPr lang="en-US" sz="32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Cambria" pitchFamily="18" charset="0"/>
              </a:rPr>
              <a:t>To authorize the church to arrange / support a common meal for social and recreational purposes</a:t>
            </a:r>
            <a:r>
              <a:rPr lang="en-US" sz="2800" dirty="0"/>
              <a:t>.</a:t>
            </a:r>
          </a:p>
        </p:txBody>
      </p:sp>
      <p:sp>
        <p:nvSpPr>
          <p:cNvPr id="146442" name="Text Box 10"/>
          <p:cNvSpPr txBox="1">
            <a:spLocks noChangeArrowheads="1"/>
          </p:cNvSpPr>
          <p:nvPr/>
        </p:nvSpPr>
        <p:spPr bwMode="auto">
          <a:xfrm>
            <a:off x="0" y="5845314"/>
            <a:ext cx="9144000" cy="707886"/>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i="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rPr>
              <a:t>If There Is, Where Is The Passage?</a:t>
            </a:r>
            <a:endParaRPr lang="en-US" sz="4000"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ndParaRPr>
          </a:p>
        </p:txBody>
      </p:sp>
      <p:sp>
        <p:nvSpPr>
          <p:cNvPr id="9"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
        <p:nvSpPr>
          <p:cNvPr id="10" name="TextBox 9"/>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12" name="TextBox 11"/>
          <p:cNvSpPr txBox="1"/>
          <p:nvPr/>
        </p:nvSpPr>
        <p:spPr>
          <a:xfrm>
            <a:off x="228600" y="2667000"/>
            <a:ext cx="3657600" cy="2862322"/>
          </a:xfrm>
          <a:prstGeom prst="rect">
            <a:avLst/>
          </a:prstGeom>
          <a:noFill/>
        </p:spPr>
        <p:txBody>
          <a:bodyPr wrap="square" rtlCol="0">
            <a:spAutoFit/>
          </a:bodyPr>
          <a:lstStyle/>
          <a:p>
            <a:pPr algn="ctr" eaLnBrk="0" hangingPunct="0">
              <a:spcBef>
                <a:spcPts val="1200"/>
              </a:spcBef>
            </a:pPr>
            <a:r>
              <a:rPr lang="en-US" sz="3200" dirty="0" smtClean="0">
                <a:latin typeface="Cambria" pitchFamily="18" charset="0"/>
              </a:rPr>
              <a:t>Command/ Direct Statement</a:t>
            </a:r>
          </a:p>
          <a:p>
            <a:pPr algn="ctr" eaLnBrk="0" hangingPunct="0">
              <a:spcBef>
                <a:spcPts val="1200"/>
              </a:spcBef>
            </a:pPr>
            <a:r>
              <a:rPr lang="en-US" sz="3200" dirty="0" smtClean="0">
                <a:latin typeface="Cambria" pitchFamily="18" charset="0"/>
              </a:rPr>
              <a:t>Approved Example</a:t>
            </a:r>
          </a:p>
          <a:p>
            <a:pPr algn="ctr" eaLnBrk="0" hangingPunct="0">
              <a:spcBef>
                <a:spcPts val="1200"/>
              </a:spcBef>
            </a:pPr>
            <a:r>
              <a:rPr lang="en-US" sz="3200" dirty="0" smtClean="0">
                <a:latin typeface="Cambria" pitchFamily="18" charset="0"/>
              </a:rPr>
              <a:t>Necessary Inference</a:t>
            </a:r>
            <a:endParaRPr lang="en-US" sz="3200" dirty="0">
              <a:latin typeface="Cambria" pitchFamily="18" charset="0"/>
            </a:endParaRPr>
          </a:p>
        </p:txBody>
      </p:sp>
      <p:sp>
        <p:nvSpPr>
          <p:cNvPr id="13" name="Right Brace 12"/>
          <p:cNvSpPr/>
          <p:nvPr/>
        </p:nvSpPr>
        <p:spPr>
          <a:xfrm>
            <a:off x="3886200" y="2667000"/>
            <a:ext cx="762000" cy="2743200"/>
          </a:xfrm>
          <a:prstGeom prst="rightBrace">
            <a:avLst>
              <a:gd name="adj1" fmla="val 35983"/>
              <a:gd name="adj2" fmla="val 49413"/>
            </a:avLst>
          </a:prstGeom>
          <a:ln w="76200"/>
          <a:scene3d>
            <a:camera prst="orthographicFront">
              <a:rot lat="0" lon="0" rev="0"/>
            </a:camera>
            <a:lightRig rig="threePt" dir="tl">
              <a:rot lat="0" lon="0" rev="0"/>
            </a:lightRig>
          </a:scene3d>
          <a:sp3d prstMaterial="metal">
            <a:bevelT w="10000" h="10000" prst="angle"/>
          </a:sp3d>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smtClean="0"/>
              <a:t>West 65th St church of Christ / September 9, 2007</a:t>
            </a:r>
            <a:endParaRPr lang="en-US" dirty="0"/>
          </a:p>
        </p:txBody>
      </p:sp>
      <p:sp>
        <p:nvSpPr>
          <p:cNvPr id="16" name="Footer Placeholder 15"/>
          <p:cNvSpPr>
            <a:spLocks noGrp="1"/>
          </p:cNvSpPr>
          <p:nvPr>
            <p:ph type="ftr" sz="quarter" idx="11"/>
          </p:nvPr>
        </p:nvSpPr>
        <p:spPr/>
        <p:txBody>
          <a:bodyPr/>
          <a:lstStyle/>
          <a:p>
            <a:pPr algn="l"/>
            <a:r>
              <a:rPr lang="en-US" smtClean="0"/>
              <a:t>Don McClain</a:t>
            </a:r>
            <a:endParaRPr lang="en-US" dirty="0"/>
          </a:p>
        </p:txBody>
      </p:sp>
      <p:sp>
        <p:nvSpPr>
          <p:cNvPr id="14" name="Slide Number Placeholder 13"/>
          <p:cNvSpPr>
            <a:spLocks noGrp="1"/>
          </p:cNvSpPr>
          <p:nvPr>
            <p:ph type="sldNum" sz="quarter" idx="12"/>
          </p:nvPr>
        </p:nvSpPr>
        <p:spPr/>
        <p:txBody>
          <a:bodyPr/>
          <a:lstStyle/>
          <a:p>
            <a:fld id="{37B82D52-1009-4208-8FEC-129DBF69EFEB}" type="slidenum">
              <a:rPr lang="en-US" smtClean="0"/>
              <a:pPr/>
              <a:t>8</a:t>
            </a:fld>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41"/>
                                        </p:tgtEl>
                                        <p:attrNameLst>
                                          <p:attrName>style.visibility</p:attrName>
                                        </p:attrNameLst>
                                      </p:cBhvr>
                                      <p:to>
                                        <p:strVal val="visible"/>
                                      </p:to>
                                    </p:set>
                                    <p:animEffect transition="in" filter="wipe(left)">
                                      <p:cBhvr>
                                        <p:cTn id="7" dur="2000"/>
                                        <p:tgtEl>
                                          <p:spTgt spid="14644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6442"/>
                                        </p:tgtEl>
                                        <p:attrNameLst>
                                          <p:attrName>style.visibility</p:attrName>
                                        </p:attrNameLst>
                                      </p:cBhvr>
                                      <p:to>
                                        <p:strVal val="visible"/>
                                      </p:to>
                                    </p:set>
                                    <p:anim calcmode="discrete" valueType="clr">
                                      <p:cBhvr override="childStyle">
                                        <p:cTn id="12" dur="80"/>
                                        <p:tgtEl>
                                          <p:spTgt spid="14644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6442"/>
                                        </p:tgtEl>
                                        <p:attrNameLst>
                                          <p:attrName>fillcolor</p:attrName>
                                        </p:attrNameLst>
                                      </p:cBhvr>
                                      <p:tavLst>
                                        <p:tav tm="0">
                                          <p:val>
                                            <p:clrVal>
                                              <a:schemeClr val="accent2"/>
                                            </p:clrVal>
                                          </p:val>
                                        </p:tav>
                                        <p:tav tm="50000">
                                          <p:val>
                                            <p:clrVal>
                                              <a:schemeClr val="hlink"/>
                                            </p:clrVal>
                                          </p:val>
                                        </p:tav>
                                      </p:tavLst>
                                    </p:anim>
                                    <p:set>
                                      <p:cBhvr>
                                        <p:cTn id="14" dur="80"/>
                                        <p:tgtEl>
                                          <p:spTgt spid="1464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1" grpId="0"/>
      <p:bldP spid="1464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3276600" y="1447800"/>
            <a:ext cx="5868988" cy="5410200"/>
          </a:xfrm>
          <a:prstGeom prst="rect">
            <a:avLst/>
          </a:prstGeom>
          <a:noFill/>
          <a:ln w="9525">
            <a:noFill/>
            <a:miter lim="800000"/>
            <a:headEnd/>
            <a:tailEnd/>
          </a:ln>
          <a:effectLst/>
        </p:spPr>
      </p:pic>
      <p:sp>
        <p:nvSpPr>
          <p:cNvPr id="3" name="TextBox 2"/>
          <p:cNvSpPr txBox="1"/>
          <p:nvPr/>
        </p:nvSpPr>
        <p:spPr>
          <a:xfrm>
            <a:off x="0" y="0"/>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rPr>
              <a:t>“Church Social Meals?”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ythagoras" pitchFamily="2" charset="0"/>
            </a:endParaRPr>
          </a:p>
        </p:txBody>
      </p:sp>
      <p:sp>
        <p:nvSpPr>
          <p:cNvPr id="4" name="TextBox 3"/>
          <p:cNvSpPr txBox="1"/>
          <p:nvPr/>
        </p:nvSpPr>
        <p:spPr>
          <a:xfrm>
            <a:off x="228600" y="2057400"/>
            <a:ext cx="3124200"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rgbClr val="C00000"/>
                </a:solidFill>
                <a:effectLst>
                  <a:reflection blurRad="12700" stA="50000" endPos="50000" dist="5000" dir="5400000" sy="-100000" rotWithShape="0"/>
                </a:effectLst>
              </a:rPr>
              <a:t>A Difference In The</a:t>
            </a:r>
          </a:p>
          <a:p>
            <a:pPr algn="ctr"/>
            <a:r>
              <a:rPr lang="en-US" sz="3600" b="1" cap="all" dirty="0" smtClean="0">
                <a:ln w="0"/>
                <a:solidFill>
                  <a:srgbClr val="C00000"/>
                </a:solidFill>
                <a:effectLst>
                  <a:reflection blurRad="12700" stA="50000" endPos="50000" dist="5000" dir="5400000" sy="-100000" rotWithShape="0"/>
                </a:effectLst>
              </a:rPr>
              <a:t>Individual &amp; The Church</a:t>
            </a:r>
          </a:p>
        </p:txBody>
      </p:sp>
      <p:sp>
        <p:nvSpPr>
          <p:cNvPr id="5" name="TextBox 4"/>
          <p:cNvSpPr txBox="1"/>
          <p:nvPr/>
        </p:nvSpPr>
        <p:spPr>
          <a:xfrm>
            <a:off x="4038600" y="2023170"/>
            <a:ext cx="4419600" cy="3539430"/>
          </a:xfrm>
          <a:prstGeom prst="rect">
            <a:avLst/>
          </a:prstGeom>
          <a:noFill/>
        </p:spPr>
        <p:txBody>
          <a:bodyPr wrap="square" rtlCol="0">
            <a:spAutoFit/>
          </a:bodyPr>
          <a:lstStyle/>
          <a:p>
            <a:pPr algn="ctr"/>
            <a:r>
              <a:rPr lang="en-US" sz="2800" b="1" dirty="0" smtClean="0">
                <a:latin typeface="Cambria" pitchFamily="18" charset="0"/>
              </a:rPr>
              <a:t>1 Timothy 5:16 (NKJV) </a:t>
            </a:r>
          </a:p>
          <a:p>
            <a:pPr algn="ctr"/>
            <a:r>
              <a:rPr lang="en-US" sz="2800" baseline="30000" dirty="0" smtClean="0">
                <a:latin typeface="Cambria" pitchFamily="18" charset="0"/>
              </a:rPr>
              <a:t>16 </a:t>
            </a:r>
            <a:r>
              <a:rPr lang="en-US" sz="2800" dirty="0" smtClean="0">
                <a:latin typeface="Cambria" pitchFamily="18" charset="0"/>
              </a:rPr>
              <a:t>If any believing </a:t>
            </a:r>
            <a:r>
              <a:rPr lang="en-US" sz="2800" b="1" u="sng" dirty="0" smtClean="0">
                <a:latin typeface="Cambria" pitchFamily="18" charset="0"/>
              </a:rPr>
              <a:t>man or woman</a:t>
            </a:r>
            <a:r>
              <a:rPr lang="en-US" sz="2800" dirty="0" smtClean="0">
                <a:latin typeface="Cambria" pitchFamily="18" charset="0"/>
              </a:rPr>
              <a:t> has widows, let them relieve them, and </a:t>
            </a:r>
            <a:r>
              <a:rPr lang="en-US" sz="2800" b="1" u="sng" dirty="0" smtClean="0">
                <a:latin typeface="Cambria" pitchFamily="18" charset="0"/>
              </a:rPr>
              <a:t>do not let the church be burdened</a:t>
            </a:r>
            <a:r>
              <a:rPr lang="en-US" sz="2800" dirty="0" smtClean="0">
                <a:latin typeface="Cambria" pitchFamily="18" charset="0"/>
              </a:rPr>
              <a:t>, that it may relieve those who are really widows.</a:t>
            </a:r>
            <a:endParaRPr lang="en-US" sz="2800" dirty="0">
              <a:latin typeface="Cambria" pitchFamily="18" charset="0"/>
            </a:endParaRPr>
          </a:p>
        </p:txBody>
      </p:sp>
      <p:sp>
        <p:nvSpPr>
          <p:cNvPr id="6" name="Date Placeholder 5"/>
          <p:cNvSpPr>
            <a:spLocks noGrp="1"/>
          </p:cNvSpPr>
          <p:nvPr>
            <p:ph type="dt" sz="half" idx="10"/>
          </p:nvPr>
        </p:nvSpPr>
        <p:spPr/>
        <p:txBody>
          <a:bodyPr/>
          <a:lstStyle/>
          <a:p>
            <a:r>
              <a:rPr lang="en-US" smtClean="0"/>
              <a:t>West 65th St church of Christ / September 9, 2007</a:t>
            </a:r>
            <a:endParaRPr lang="en-US" dirty="0"/>
          </a:p>
        </p:txBody>
      </p:sp>
      <p:sp>
        <p:nvSpPr>
          <p:cNvPr id="8" name="Footer Placeholder 7"/>
          <p:cNvSpPr>
            <a:spLocks noGrp="1"/>
          </p:cNvSpPr>
          <p:nvPr>
            <p:ph type="ftr" sz="quarter" idx="11"/>
          </p:nvPr>
        </p:nvSpPr>
        <p:spPr/>
        <p:txBody>
          <a:bodyPr/>
          <a:lstStyle/>
          <a:p>
            <a:pPr algn="l"/>
            <a:r>
              <a:rPr lang="en-US" smtClean="0"/>
              <a:t>Don McClain</a:t>
            </a:r>
            <a:endParaRPr lang="en-US" dirty="0"/>
          </a:p>
        </p:txBody>
      </p:sp>
      <p:sp>
        <p:nvSpPr>
          <p:cNvPr id="7" name="Slide Number Placeholder 6"/>
          <p:cNvSpPr>
            <a:spLocks noGrp="1"/>
          </p:cNvSpPr>
          <p:nvPr>
            <p:ph type="sldNum" sz="quarter" idx="12"/>
          </p:nvPr>
        </p:nvSpPr>
        <p:spPr/>
        <p:txBody>
          <a:bodyPr/>
          <a:lstStyle/>
          <a:p>
            <a:fld id="{37B82D52-1009-4208-8FEC-129DBF69EFEB}" type="slidenum">
              <a:rPr lang="en-US" smtClean="0"/>
              <a:pPr/>
              <a:t>9</a:t>
            </a:fld>
            <a:endParaRPr lang="en-US" dirty="0"/>
          </a:p>
        </p:txBody>
      </p:sp>
      <p:sp>
        <p:nvSpPr>
          <p:cNvPr id="9" name="Rectangle 8"/>
          <p:cNvSpPr>
            <a:spLocks noChangeArrowheads="1"/>
          </p:cNvSpPr>
          <p:nvPr/>
        </p:nvSpPr>
        <p:spPr bwMode="auto">
          <a:xfrm>
            <a:off x="0" y="804034"/>
            <a:ext cx="9144000" cy="643766"/>
          </a:xfrm>
          <a:prstGeom prst="rect">
            <a:avLst/>
          </a:prstGeom>
          <a:noFill/>
          <a:ln w="12700">
            <a:noFill/>
            <a:miter lim="800000"/>
            <a:headEnd/>
            <a:tailEnd/>
          </a:ln>
          <a:effectLst/>
        </p:spPr>
        <p:txBody>
          <a:bodyPr wrap="square" lIns="90488" tIns="44450" rIns="90488" bIns="44450">
            <a:spAutoFit/>
          </a:bodyPr>
          <a:lstStyle/>
          <a:p>
            <a:pPr algn="ctr" eaLnBrk="0" hangingPunct="0"/>
            <a:r>
              <a:rPr lang="en-US"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How Authority Is Established</a:t>
            </a:r>
            <a:endParaRPr lang="en-US" sz="36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endParaRPr>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8977</TotalTime>
  <Words>3294</Words>
  <Application>Microsoft PowerPoint</Application>
  <PresentationFormat>On-screen Show (4:3)</PresentationFormat>
  <Paragraphs>693</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Trek</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El Bethel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 Don McClain</cp:lastModifiedBy>
  <cp:revision>127</cp:revision>
  <dcterms:created xsi:type="dcterms:W3CDTF">2003-10-28T18:22:52Z</dcterms:created>
  <dcterms:modified xsi:type="dcterms:W3CDTF">2007-09-09T20:54:40Z</dcterms:modified>
</cp:coreProperties>
</file>