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2" r:id="rId1"/>
  </p:sldMasterIdLst>
  <p:notesMasterIdLst>
    <p:notesMasterId r:id="rId20"/>
  </p:notesMasterIdLst>
  <p:sldIdLst>
    <p:sldId id="256" r:id="rId2"/>
    <p:sldId id="278" r:id="rId3"/>
    <p:sldId id="305" r:id="rId4"/>
    <p:sldId id="306" r:id="rId5"/>
    <p:sldId id="288" r:id="rId6"/>
    <p:sldId id="289" r:id="rId7"/>
    <p:sldId id="293" r:id="rId8"/>
    <p:sldId id="294" r:id="rId9"/>
    <p:sldId id="308" r:id="rId10"/>
    <p:sldId id="307" r:id="rId11"/>
    <p:sldId id="309" r:id="rId12"/>
    <p:sldId id="310" r:id="rId13"/>
    <p:sldId id="295" r:id="rId14"/>
    <p:sldId id="296" r:id="rId15"/>
    <p:sldId id="311" r:id="rId16"/>
    <p:sldId id="312" r:id="rId17"/>
    <p:sldId id="313" r:id="rId18"/>
    <p:sldId id="314" r:id="rId19"/>
  </p:sldIdLst>
  <p:sldSz cx="13004800" cy="9753600"/>
  <p:notesSz cx="6858000" cy="9144000"/>
  <p:defaultTextStyle>
    <a:defPPr>
      <a:defRPr lang="en-US"/>
    </a:defPPr>
    <a:lvl1pPr algn="ctr" rtl="0" fontAlgn="base">
      <a:spcBef>
        <a:spcPct val="0"/>
      </a:spcBef>
      <a:spcAft>
        <a:spcPct val="0"/>
      </a:spcAft>
      <a:defRPr sz="4800" i="1" kern="1200">
        <a:solidFill>
          <a:srgbClr val="000000"/>
        </a:solidFill>
        <a:latin typeface="Times" pitchFamily="26" charset="0"/>
        <a:ea typeface="ヒラギノ明朝 Pro W3" pitchFamily="26" charset="-128"/>
        <a:cs typeface="+mn-cs"/>
        <a:sym typeface="Times" pitchFamily="26" charset="0"/>
      </a:defRPr>
    </a:lvl1pPr>
    <a:lvl2pPr marL="457200" algn="ctr" rtl="0" fontAlgn="base">
      <a:spcBef>
        <a:spcPct val="0"/>
      </a:spcBef>
      <a:spcAft>
        <a:spcPct val="0"/>
      </a:spcAft>
      <a:defRPr sz="4800" i="1" kern="1200">
        <a:solidFill>
          <a:srgbClr val="000000"/>
        </a:solidFill>
        <a:latin typeface="Times" pitchFamily="26" charset="0"/>
        <a:ea typeface="ヒラギノ明朝 Pro W3" pitchFamily="26" charset="-128"/>
        <a:cs typeface="+mn-cs"/>
        <a:sym typeface="Times" pitchFamily="26" charset="0"/>
      </a:defRPr>
    </a:lvl2pPr>
    <a:lvl3pPr marL="914400" algn="ctr" rtl="0" fontAlgn="base">
      <a:spcBef>
        <a:spcPct val="0"/>
      </a:spcBef>
      <a:spcAft>
        <a:spcPct val="0"/>
      </a:spcAft>
      <a:defRPr sz="4800" i="1" kern="1200">
        <a:solidFill>
          <a:srgbClr val="000000"/>
        </a:solidFill>
        <a:latin typeface="Times" pitchFamily="26" charset="0"/>
        <a:ea typeface="ヒラギノ明朝 Pro W3" pitchFamily="26" charset="-128"/>
        <a:cs typeface="+mn-cs"/>
        <a:sym typeface="Times" pitchFamily="26" charset="0"/>
      </a:defRPr>
    </a:lvl3pPr>
    <a:lvl4pPr marL="1371600" algn="ctr" rtl="0" fontAlgn="base">
      <a:spcBef>
        <a:spcPct val="0"/>
      </a:spcBef>
      <a:spcAft>
        <a:spcPct val="0"/>
      </a:spcAft>
      <a:defRPr sz="4800" i="1" kern="1200">
        <a:solidFill>
          <a:srgbClr val="000000"/>
        </a:solidFill>
        <a:latin typeface="Times" pitchFamily="26" charset="0"/>
        <a:ea typeface="ヒラギノ明朝 Pro W3" pitchFamily="26" charset="-128"/>
        <a:cs typeface="+mn-cs"/>
        <a:sym typeface="Times" pitchFamily="26" charset="0"/>
      </a:defRPr>
    </a:lvl4pPr>
    <a:lvl5pPr marL="1828800" algn="ctr" rtl="0" fontAlgn="base">
      <a:spcBef>
        <a:spcPct val="0"/>
      </a:spcBef>
      <a:spcAft>
        <a:spcPct val="0"/>
      </a:spcAft>
      <a:defRPr sz="4800" i="1" kern="1200">
        <a:solidFill>
          <a:srgbClr val="000000"/>
        </a:solidFill>
        <a:latin typeface="Times" pitchFamily="26" charset="0"/>
        <a:ea typeface="ヒラギノ明朝 Pro W3" pitchFamily="26" charset="-128"/>
        <a:cs typeface="+mn-cs"/>
        <a:sym typeface="Times" pitchFamily="26" charset="0"/>
      </a:defRPr>
    </a:lvl5pPr>
    <a:lvl6pPr marL="2286000" algn="l" defTabSz="914400" rtl="0" eaLnBrk="1" latinLnBrk="0" hangingPunct="1">
      <a:defRPr sz="4800" i="1" kern="1200">
        <a:solidFill>
          <a:srgbClr val="000000"/>
        </a:solidFill>
        <a:latin typeface="Times" pitchFamily="26" charset="0"/>
        <a:ea typeface="ヒラギノ明朝 Pro W3" pitchFamily="26" charset="-128"/>
        <a:cs typeface="+mn-cs"/>
        <a:sym typeface="Times" pitchFamily="26" charset="0"/>
      </a:defRPr>
    </a:lvl6pPr>
    <a:lvl7pPr marL="2743200" algn="l" defTabSz="914400" rtl="0" eaLnBrk="1" latinLnBrk="0" hangingPunct="1">
      <a:defRPr sz="4800" i="1" kern="1200">
        <a:solidFill>
          <a:srgbClr val="000000"/>
        </a:solidFill>
        <a:latin typeface="Times" pitchFamily="26" charset="0"/>
        <a:ea typeface="ヒラギノ明朝 Pro W3" pitchFamily="26" charset="-128"/>
        <a:cs typeface="+mn-cs"/>
        <a:sym typeface="Times" pitchFamily="26" charset="0"/>
      </a:defRPr>
    </a:lvl7pPr>
    <a:lvl8pPr marL="3200400" algn="l" defTabSz="914400" rtl="0" eaLnBrk="1" latinLnBrk="0" hangingPunct="1">
      <a:defRPr sz="4800" i="1" kern="1200">
        <a:solidFill>
          <a:srgbClr val="000000"/>
        </a:solidFill>
        <a:latin typeface="Times" pitchFamily="26" charset="0"/>
        <a:ea typeface="ヒラギノ明朝 Pro W3" pitchFamily="26" charset="-128"/>
        <a:cs typeface="+mn-cs"/>
        <a:sym typeface="Times" pitchFamily="26" charset="0"/>
      </a:defRPr>
    </a:lvl8pPr>
    <a:lvl9pPr marL="3657600" algn="l" defTabSz="914400" rtl="0" eaLnBrk="1" latinLnBrk="0" hangingPunct="1">
      <a:defRPr sz="4800" i="1" kern="1200">
        <a:solidFill>
          <a:srgbClr val="000000"/>
        </a:solidFill>
        <a:latin typeface="Times" pitchFamily="26" charset="0"/>
        <a:ea typeface="ヒラギノ明朝 Pro W3" pitchFamily="26" charset="-128"/>
        <a:cs typeface="+mn-cs"/>
        <a:sym typeface="Times" pitchFamily="26"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513DA5"/>
    <a:srgbClr val="0066FF"/>
    <a:srgbClr val="9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745" autoAdjust="0"/>
  </p:normalViewPr>
  <p:slideViewPr>
    <p:cSldViewPr>
      <p:cViewPr varScale="1">
        <p:scale>
          <a:sx n="45" d="100"/>
          <a:sy n="45" d="100"/>
        </p:scale>
        <p:origin x="-606" y="-102"/>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0662A1D-3AC1-43B5-B2C5-7AFB78D00ABE}" type="datetime1">
              <a:rPr lang="en-US"/>
              <a:pPr/>
              <a:t>3/22/2008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1785BD-62D9-484D-9A64-7BB9C091FE90}"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ＭＳ Ｐゴシック" pitchFamily="2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1785BD-62D9-484D-9A64-7BB9C091FE9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1785BD-62D9-484D-9A64-7BB9C091FE90}"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1785BD-62D9-484D-9A64-7BB9C091FE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1785BD-62D9-484D-9A64-7BB9C091FE9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1785BD-62D9-484D-9A64-7BB9C091FE9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DC644E-9665-41C3-BBFC-7301E945BF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00220" y="1950720"/>
            <a:ext cx="11704320" cy="2600960"/>
          </a:xfrm>
        </p:spPr>
        <p:txBody>
          <a:bodyPr vert="horz" lIns="65023" tIns="0" rIns="65023" bIns="0" anchor="b">
            <a:normAutofit/>
            <a:scene3d>
              <a:camera prst="orthographicFront"/>
              <a:lightRig rig="soft" dir="t">
                <a:rot lat="0" lon="0" rev="17220000"/>
              </a:lightRig>
            </a:scene3d>
            <a:sp3d prstMaterial="softEdge">
              <a:bevelT w="38100" h="38100"/>
            </a:sp3d>
          </a:bodyPr>
          <a:lstStyle>
            <a:lvl1pPr>
              <a:defRPr sz="6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Don McClain</a:t>
            </a:r>
            <a:endParaRPr lang="en-US"/>
          </a:p>
        </p:txBody>
      </p:sp>
      <p:sp>
        <p:nvSpPr>
          <p:cNvPr id="17" name="Footer Placeholder 16"/>
          <p:cNvSpPr>
            <a:spLocks noGrp="1"/>
          </p:cNvSpPr>
          <p:nvPr>
            <p:ph type="ftr" sz="quarter" idx="11"/>
          </p:nvPr>
        </p:nvSpPr>
        <p:spPr/>
        <p:txBody>
          <a:bodyPr/>
          <a:lstStyle/>
          <a:p>
            <a:r>
              <a:rPr kumimoji="0" lang="en-US" smtClean="0"/>
              <a:t>W. 65th St church of Christ / March 23, 2008</a:t>
            </a:r>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950720" y="4738415"/>
            <a:ext cx="9103360" cy="2492587"/>
          </a:xfrm>
        </p:spPr>
        <p:txBody>
          <a:bodyPr/>
          <a:lstStyle>
            <a:lvl1pPr marL="0" indent="0" algn="ctr">
              <a:buNone/>
              <a:defRPr>
                <a:solidFill>
                  <a:schemeClr val="tx1"/>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smtClean="0"/>
              <a:t>Click to edit Master subtitle style</a:t>
            </a:r>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kumimoji="0" lang="en-US" smtClean="0"/>
              <a:t>W. 65th St church of Christ / March 23, 2008</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kumimoji="0" lang="en-US" smtClean="0"/>
              <a:t>W. 65th St church of Christ / March 23, 2008</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kumimoji="0" lang="en-US" smtClean="0"/>
              <a:t>W. 65th St church of Christ / March 23, 2008</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840" y="866987"/>
            <a:ext cx="10078720" cy="260096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6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75840" y="3566629"/>
            <a:ext cx="10078720" cy="2147146"/>
          </a:xfrm>
        </p:spPr>
        <p:txBody>
          <a:bodyPr anchor="t"/>
          <a:lstStyle>
            <a:lvl1pPr marL="104037" indent="0" algn="l">
              <a:buNone/>
              <a:defRPr sz="28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kumimoji="0" lang="en-US" smtClean="0"/>
              <a:t>W. 65th St church of Christ / March 23, 2008</a:t>
            </a:r>
            <a:endParaRPr kumimoji="0" lang="en-US"/>
          </a:p>
        </p:txBody>
      </p:sp>
      <p:sp>
        <p:nvSpPr>
          <p:cNvPr id="6" name="Slide Number Placeholder 5"/>
          <p:cNvSpPr>
            <a:spLocks noGrp="1"/>
          </p:cNvSpPr>
          <p:nvPr>
            <p:ph type="sldNum" sz="quarter" idx="12"/>
          </p:nvPr>
        </p:nvSpPr>
        <p:spPr>
          <a:xfrm>
            <a:off x="11270827" y="9125938"/>
            <a:ext cx="1083733" cy="519289"/>
          </a:xfrm>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50240" y="2275841"/>
            <a:ext cx="5743787" cy="6436925"/>
          </a:xfrm>
        </p:spPr>
        <p:txBody>
          <a:bodyPr/>
          <a:lstStyle>
            <a:lvl1pPr>
              <a:defRPr sz="3700"/>
            </a:lvl1pPr>
            <a:lvl2pPr>
              <a:defRPr sz="3400"/>
            </a:lvl2pPr>
            <a:lvl3pPr>
              <a:defRPr sz="28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610773" y="2275841"/>
            <a:ext cx="5743787" cy="6436925"/>
          </a:xfrm>
        </p:spPr>
        <p:txBody>
          <a:bodyPr/>
          <a:lstStyle>
            <a:lvl1pPr>
              <a:defRPr sz="3700"/>
            </a:lvl1pPr>
            <a:lvl2pPr>
              <a:defRPr sz="3400"/>
            </a:lvl2pPr>
            <a:lvl3pPr>
              <a:defRPr sz="28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kumimoji="0" lang="en-US" smtClean="0"/>
              <a:t>W. 65th St church of Christ / March 23, 2008</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88338"/>
            <a:ext cx="11704320" cy="16256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50240" y="2183271"/>
            <a:ext cx="5746045" cy="1067928"/>
          </a:xfrm>
        </p:spPr>
        <p:txBody>
          <a:bodyPr anchor="ctr"/>
          <a:lstStyle>
            <a:lvl1pPr marL="0" indent="0">
              <a:buNone/>
              <a:defRPr sz="3400" b="0" cap="all" baseline="0">
                <a:solidFill>
                  <a:schemeClr val="tx1"/>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6259" y="2183271"/>
            <a:ext cx="5748302" cy="1067928"/>
          </a:xfrm>
        </p:spPr>
        <p:txBody>
          <a:bodyPr anchor="ctr"/>
          <a:lstStyle>
            <a:lvl1pPr marL="0" indent="0">
              <a:buNone/>
              <a:defRPr sz="3400" b="0" cap="all" baseline="0">
                <a:solidFill>
                  <a:schemeClr val="tx1"/>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50240" y="3359574"/>
            <a:ext cx="5746045" cy="5353192"/>
          </a:xfrm>
        </p:spPr>
        <p:txBody>
          <a:bodyPr/>
          <a:lstStyle>
            <a:lvl1pPr>
              <a:defRPr sz="3400"/>
            </a:lvl1pPr>
            <a:lvl2pPr>
              <a:defRPr sz="28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606259" y="3359574"/>
            <a:ext cx="5748302" cy="5353192"/>
          </a:xfrm>
        </p:spPr>
        <p:txBody>
          <a:bodyPr/>
          <a:lstStyle>
            <a:lvl1pPr>
              <a:defRPr sz="3400"/>
            </a:lvl1pPr>
            <a:lvl2pPr>
              <a:defRPr sz="28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kumimoji="0" lang="en-US" smtClean="0"/>
              <a:t>W. 65th St church of Christ / March 23, 2008</a:t>
            </a:r>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kumimoji="0" lang="en-US" smtClean="0"/>
              <a:t>W. 65th St church of Christ / March 23, 2008</a:t>
            </a:r>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kumimoji="0" lang="en-US" smtClean="0"/>
              <a:t>W. 65th St church of Christ / March 23, 2008</a:t>
            </a:r>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vert="horz" anchor="b">
            <a:normAutofit/>
            <a:sp3d prstMaterial="softEdge"/>
          </a:bodyPr>
          <a:lstStyle>
            <a:lvl1pPr algn="l">
              <a:buNone/>
              <a:defRPr sz="31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50241" y="2167468"/>
            <a:ext cx="4278490" cy="6545298"/>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084516" y="388339"/>
            <a:ext cx="7270044" cy="8324427"/>
          </a:xfrm>
        </p:spPr>
        <p:txBody>
          <a:bodyPr/>
          <a:lstStyle>
            <a:lvl1pPr>
              <a:defRPr sz="3700"/>
            </a:lvl1pPr>
            <a:lvl2pPr>
              <a:defRPr sz="3400"/>
            </a:lvl2pPr>
            <a:lvl3pPr>
              <a:defRPr sz="3100"/>
            </a:lvl3pPr>
            <a:lvl4pPr>
              <a:defRPr sz="28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kumimoji="0" lang="en-US" smtClean="0"/>
              <a:t>W. 65th St church of Christ / March 23, 2008</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00960" y="866986"/>
            <a:ext cx="7802880" cy="742810"/>
          </a:xfrm>
        </p:spPr>
        <p:txBody>
          <a:bodyPr lIns="65023" rIns="65023" bIns="0" anchor="b">
            <a:sp3d prstMaterial="softEdge"/>
          </a:bodyPr>
          <a:lstStyle>
            <a:lvl1pPr algn="ctr">
              <a:buNone/>
              <a:defRPr sz="28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600960" y="2605476"/>
            <a:ext cx="7802880" cy="5635413"/>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46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600960" y="1659431"/>
            <a:ext cx="7802880" cy="754278"/>
          </a:xfrm>
        </p:spPr>
        <p:txBody>
          <a:bodyPr lIns="65023" tIns="65023" rIns="65023" anchor="t"/>
          <a:lstStyle>
            <a:lvl1pPr marL="0" indent="0" algn="ctr">
              <a:buNone/>
              <a:defRPr sz="20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kumimoji="0" lang="en-US" smtClean="0"/>
              <a:t>W. 65th St church of Christ / March 23, 2008</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50240" y="390596"/>
            <a:ext cx="11704320" cy="1625600"/>
          </a:xfrm>
          <a:prstGeom prst="rect">
            <a:avLst/>
          </a:prstGeom>
        </p:spPr>
        <p:txBody>
          <a:bodyPr vert="horz" lIns="130046" tIns="65023" rIns="130046" bIns="65023"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50240" y="2275840"/>
            <a:ext cx="11704320" cy="6697472"/>
          </a:xfrm>
          <a:prstGeom prst="rect">
            <a:avLst/>
          </a:prstGeom>
        </p:spPr>
        <p:txBody>
          <a:bodyPr vert="horz" lIns="130046" tIns="65023" rIns="130046" bIns="650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0" y="9296400"/>
            <a:ext cx="3835400" cy="457200"/>
          </a:xfrm>
          <a:prstGeom prst="rect">
            <a:avLst/>
          </a:prstGeom>
        </p:spPr>
        <p:txBody>
          <a:bodyPr vert="horz" lIns="130046" tIns="65023" rIns="130046" bIns="65023" anchor="b"/>
          <a:lstStyle>
            <a:lvl1pPr algn="l" eaLnBrk="1" latinLnBrk="0" hangingPunct="1">
              <a:defRPr kumimoji="0" sz="1700" b="0" i="0" cap="none" spc="0">
                <a:ln w="18415" cmpd="sng">
                  <a:noFill/>
                  <a:prstDash val="solid"/>
                </a:ln>
                <a:solidFill>
                  <a:srgbClr val="FFFFFF"/>
                </a:solidFill>
                <a:effectLst>
                  <a:outerShdw blurRad="63500" dir="3600000" algn="tl" rotWithShape="0">
                    <a:srgbClr val="000000">
                      <a:alpha val="70000"/>
                    </a:srgbClr>
                  </a:outerShdw>
                </a:effectLst>
                <a:latin typeface="Book Antiqua" pitchFamily="18" charset="0"/>
              </a:defRPr>
            </a:lvl1pPr>
          </a:lstStyle>
          <a:p>
            <a:r>
              <a:rPr lang="en-US" smtClean="0"/>
              <a:t>Don McClain</a:t>
            </a:r>
            <a:endParaRPr lang="en-US"/>
          </a:p>
        </p:txBody>
      </p:sp>
      <p:sp>
        <p:nvSpPr>
          <p:cNvPr id="3" name="Footer Placeholder 2"/>
          <p:cNvSpPr>
            <a:spLocks noGrp="1"/>
          </p:cNvSpPr>
          <p:nvPr>
            <p:ph type="ftr" sz="quarter" idx="3"/>
          </p:nvPr>
        </p:nvSpPr>
        <p:spPr>
          <a:xfrm>
            <a:off x="6197601" y="9296400"/>
            <a:ext cx="6807200" cy="457200"/>
          </a:xfrm>
          <a:prstGeom prst="rect">
            <a:avLst/>
          </a:prstGeom>
        </p:spPr>
        <p:txBody>
          <a:bodyPr vert="horz" lIns="130046" tIns="65023" rIns="130046" bIns="65023" anchor="b"/>
          <a:lstStyle>
            <a:lvl1pPr algn="r" eaLnBrk="1" latinLnBrk="0" hangingPunct="1">
              <a:defRPr kumimoji="0" sz="1700" b="0" i="0" cap="none" spc="0">
                <a:ln w="18415" cmpd="sng">
                  <a:noFill/>
                  <a:prstDash val="solid"/>
                </a:ln>
                <a:solidFill>
                  <a:srgbClr val="FFFFFF"/>
                </a:solidFill>
                <a:effectLst>
                  <a:outerShdw blurRad="63500" dir="3600000" algn="tl" rotWithShape="0">
                    <a:srgbClr val="000000">
                      <a:alpha val="70000"/>
                    </a:srgbClr>
                  </a:outerShdw>
                </a:effectLst>
                <a:latin typeface="Book Antiqua" pitchFamily="18" charset="0"/>
              </a:defRPr>
            </a:lvl1pPr>
          </a:lstStyle>
          <a:p>
            <a:r>
              <a:rPr lang="en-US" smtClean="0"/>
              <a:t>W. 65th St church of Christ / March 23, 2008</a:t>
            </a:r>
            <a:endParaRPr lang="en-US" dirty="0"/>
          </a:p>
        </p:txBody>
      </p:sp>
      <p:sp>
        <p:nvSpPr>
          <p:cNvPr id="23" name="Slide Number Placeholder 22"/>
          <p:cNvSpPr>
            <a:spLocks noGrp="1"/>
          </p:cNvSpPr>
          <p:nvPr>
            <p:ph type="sldNum" sz="quarter" idx="4"/>
          </p:nvPr>
        </p:nvSpPr>
        <p:spPr>
          <a:xfrm>
            <a:off x="11921067" y="0"/>
            <a:ext cx="1083733" cy="519289"/>
          </a:xfrm>
          <a:prstGeom prst="rect">
            <a:avLst/>
          </a:prstGeom>
        </p:spPr>
        <p:txBody>
          <a:bodyPr vert="horz" lIns="0" tIns="65023" rIns="0" bIns="65023" anchor="b"/>
          <a:lstStyle>
            <a:lvl1pPr algn="r" eaLnBrk="1" latinLnBrk="0" hangingPunct="1">
              <a:defRPr kumimoji="0" sz="1700" b="0" i="0" cap="none" spc="0">
                <a:ln w="18415" cmpd="sng">
                  <a:noFill/>
                  <a:prstDash val="solid"/>
                </a:ln>
                <a:solidFill>
                  <a:srgbClr val="FFFFFF"/>
                </a:solidFill>
                <a:effectLst>
                  <a:outerShdw blurRad="63500" dir="3600000" algn="tl" rotWithShape="0">
                    <a:srgbClr val="000000">
                      <a:alpha val="70000"/>
                    </a:srgbClr>
                  </a:outerShdw>
                </a:effectLst>
                <a:latin typeface="Book Antiqua" pitchFamily="18" charset="0"/>
              </a:defRPr>
            </a:lvl1pPr>
          </a:lstStyle>
          <a:p>
            <a:fld id="{69E29E33-B620-47F9-BB04-8846C2A5AF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dissolve/>
  </p:transition>
  <p:timing>
    <p:tnLst>
      <p:par>
        <p:cTn id="1" dur="indefinite" restart="never" nodeType="tmRoot"/>
      </p:par>
    </p:tnLst>
  </p:timing>
  <p:hf hdr="0"/>
  <p:txStyles>
    <p:titleStyle>
      <a:lvl1pPr algn="ctr" rtl="0" eaLnBrk="1" latinLnBrk="0" hangingPunct="1">
        <a:spcBef>
          <a:spcPct val="0"/>
        </a:spcBef>
        <a:buNone/>
        <a:defRPr kumimoji="0" sz="58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Pythagoras" pitchFamily="2" charset="0"/>
          <a:ea typeface="+mj-ea"/>
          <a:cs typeface="+mj-cs"/>
        </a:defRPr>
      </a:lvl1pPr>
    </p:titleStyle>
    <p:bodyStyle>
      <a:lvl1pPr marL="780276" indent="-585207" algn="l" rtl="0" eaLnBrk="1" latinLnBrk="0" hangingPunct="1">
        <a:spcBef>
          <a:spcPct val="20000"/>
        </a:spcBef>
        <a:buClr>
          <a:schemeClr val="tx1">
            <a:shade val="95000"/>
          </a:schemeClr>
        </a:buClr>
        <a:buSzPct val="65000"/>
        <a:buFont typeface="Wingdings 2"/>
        <a:buChar char=""/>
        <a:defRPr kumimoji="0" sz="4000" kern="1200">
          <a:solidFill>
            <a:schemeClr val="tx1"/>
          </a:solidFill>
          <a:latin typeface="Book Antiqua" pitchFamily="18" charset="0"/>
          <a:ea typeface="+mn-ea"/>
          <a:cs typeface="+mn-cs"/>
        </a:defRPr>
      </a:lvl1pPr>
      <a:lvl2pPr marL="1235437" indent="-403143" algn="l" rtl="0" eaLnBrk="1" latinLnBrk="0" hangingPunct="1">
        <a:spcBef>
          <a:spcPct val="20000"/>
        </a:spcBef>
        <a:buClr>
          <a:schemeClr val="tx1"/>
        </a:buClr>
        <a:buSzPct val="80000"/>
        <a:buFont typeface="Wingdings 2"/>
        <a:buChar char=""/>
        <a:defRPr kumimoji="0" sz="3400" kern="1200">
          <a:solidFill>
            <a:schemeClr val="tx1"/>
          </a:solidFill>
          <a:latin typeface="Book Antiqua" pitchFamily="18" charset="0"/>
          <a:ea typeface="+mn-ea"/>
          <a:cs typeface="+mn-cs"/>
        </a:defRPr>
      </a:lvl2pPr>
      <a:lvl3pPr marL="1612570" indent="-325115" algn="l" rtl="0" eaLnBrk="1" latinLnBrk="0" hangingPunct="1">
        <a:spcBef>
          <a:spcPct val="20000"/>
        </a:spcBef>
        <a:buClr>
          <a:schemeClr val="tx1"/>
        </a:buClr>
        <a:buSzPct val="95000"/>
        <a:buFont typeface="Wingdings"/>
        <a:buChar char=""/>
        <a:defRPr kumimoji="0" sz="3100" kern="1200">
          <a:solidFill>
            <a:schemeClr val="tx1"/>
          </a:solidFill>
          <a:latin typeface="Book Antiqua" pitchFamily="18" charset="0"/>
          <a:ea typeface="+mn-ea"/>
          <a:cs typeface="+mn-cs"/>
        </a:defRPr>
      </a:lvl3pPr>
      <a:lvl4pPr marL="1924680" indent="-260092" algn="l" rtl="0" eaLnBrk="1" latinLnBrk="0" hangingPunct="1">
        <a:spcBef>
          <a:spcPct val="20000"/>
        </a:spcBef>
        <a:buClr>
          <a:schemeClr val="tx1"/>
        </a:buClr>
        <a:buSzPct val="100000"/>
        <a:buFont typeface="Wingdings 3"/>
        <a:buChar char=""/>
        <a:defRPr kumimoji="0" sz="2800" kern="1200">
          <a:solidFill>
            <a:schemeClr val="tx1"/>
          </a:solidFill>
          <a:latin typeface="Book Antiqua" pitchFamily="18" charset="0"/>
          <a:ea typeface="+mn-ea"/>
          <a:cs typeface="+mn-cs"/>
        </a:defRPr>
      </a:lvl4pPr>
      <a:lvl5pPr marL="2197777" indent="-260092" algn="l" rtl="0" eaLnBrk="1" latinLnBrk="0" hangingPunct="1">
        <a:spcBef>
          <a:spcPct val="20000"/>
        </a:spcBef>
        <a:buClr>
          <a:schemeClr val="tx1"/>
        </a:buClr>
        <a:buFont typeface="Wingdings 2"/>
        <a:buChar char=""/>
        <a:defRPr kumimoji="0" sz="2800" kern="1200">
          <a:solidFill>
            <a:schemeClr val="tx1"/>
          </a:solidFill>
          <a:latin typeface="Book Antiqua" pitchFamily="18" charset="0"/>
          <a:ea typeface="+mn-ea"/>
          <a:cs typeface="+mn-cs"/>
        </a:defRPr>
      </a:lvl5pPr>
      <a:lvl6pPr marL="2509887" indent="-260092" algn="l" rtl="0" eaLnBrk="1" latinLnBrk="0" hangingPunct="1">
        <a:spcBef>
          <a:spcPct val="20000"/>
        </a:spcBef>
        <a:buClr>
          <a:schemeClr val="tx1"/>
        </a:buClr>
        <a:buFont typeface="Wingdings 3"/>
        <a:buChar char=""/>
        <a:defRPr kumimoji="0" sz="2600" kern="1200">
          <a:solidFill>
            <a:schemeClr val="tx1"/>
          </a:solidFill>
          <a:latin typeface="+mn-lt"/>
          <a:ea typeface="+mn-ea"/>
          <a:cs typeface="+mn-cs"/>
        </a:defRPr>
      </a:lvl6pPr>
      <a:lvl7pPr marL="2795988" indent="-260092" algn="l" rtl="0" eaLnBrk="1" latinLnBrk="0" hangingPunct="1">
        <a:spcBef>
          <a:spcPct val="20000"/>
        </a:spcBef>
        <a:buClr>
          <a:schemeClr val="tx1"/>
        </a:buClr>
        <a:buFont typeface="Wingdings 2"/>
        <a:buChar char=""/>
        <a:defRPr kumimoji="0" sz="2300" kern="1200">
          <a:solidFill>
            <a:schemeClr val="tx1"/>
          </a:solidFill>
          <a:latin typeface="+mn-lt"/>
          <a:ea typeface="+mn-ea"/>
          <a:cs typeface="+mn-cs"/>
        </a:defRPr>
      </a:lvl7pPr>
      <a:lvl8pPr marL="3082089" indent="-260092"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8pPr>
      <a:lvl9pPr marL="3368191" indent="-260092" algn="l" rtl="0" eaLnBrk="1" latinLnBrk="0" hangingPunct="1">
        <a:spcBef>
          <a:spcPct val="20000"/>
        </a:spcBef>
        <a:buClr>
          <a:schemeClr val="tx1"/>
        </a:buClr>
        <a:buFont typeface="Wingdings 2"/>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p:cNvSpPr>
            <a:spLocks noGrp="1" noChangeArrowheads="1"/>
          </p:cNvSpPr>
          <p:nvPr>
            <p:ph idx="1"/>
          </p:nvPr>
        </p:nvSpPr>
        <p:spPr/>
        <p:txBody>
          <a:bodyPr/>
          <a:lstStyle/>
          <a:p>
            <a:pPr marL="0" indent="0" eaLnBrk="1" hangingPunct="1">
              <a:buFontTx/>
              <a:buNone/>
            </a:pPr>
            <a:endParaRPr lang="en-US" smtClean="0"/>
          </a:p>
        </p:txBody>
      </p:sp>
      <p:pic>
        <p:nvPicPr>
          <p:cNvPr id="149507" name="Picture 2"/>
          <p:cNvPicPr>
            <a:picLocks noChangeAspect="1" noChangeArrowheads="1"/>
          </p:cNvPicPr>
          <p:nvPr/>
        </p:nvPicPr>
        <p:blipFill>
          <a:blip r:embed="rId3"/>
          <a:srcRect/>
          <a:stretch>
            <a:fillRect/>
          </a:stretch>
        </p:blipFill>
        <p:spPr bwMode="auto">
          <a:xfrm>
            <a:off x="-203200" y="-401638"/>
            <a:ext cx="13208000" cy="10056813"/>
          </a:xfrm>
          <a:prstGeom prst="rect">
            <a:avLst/>
          </a:prstGeom>
          <a:noFill/>
          <a:ln w="12700">
            <a:noFill/>
            <a:miter lim="800000"/>
            <a:headEnd/>
            <a:tailEnd/>
          </a:ln>
        </p:spPr>
      </p:pic>
      <p:sp>
        <p:nvSpPr>
          <p:cNvPr id="4" name="Date Placeholder 3"/>
          <p:cNvSpPr>
            <a:spLocks noGrp="1"/>
          </p:cNvSpPr>
          <p:nvPr>
            <p:ph type="dt" sz="half" idx="10"/>
          </p:nvPr>
        </p:nvSpPr>
        <p:spPr/>
        <p:txBody>
          <a:bodyPr/>
          <a:lstStyle/>
          <a:p>
            <a:r>
              <a:rPr lang="en-US" smtClean="0"/>
              <a:t>Don McClain</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a:t>
            </a:fld>
            <a:endParaRPr kumimoji="0" lang="en-US"/>
          </a:p>
        </p:txBody>
      </p:sp>
      <p:sp>
        <p:nvSpPr>
          <p:cNvPr id="6" name="Footer Placeholder 5"/>
          <p:cNvSpPr>
            <a:spLocks noGrp="1"/>
          </p:cNvSpPr>
          <p:nvPr>
            <p:ph type="ftr" sz="quarter" idx="11"/>
          </p:nvPr>
        </p:nvSpPr>
        <p:spPr/>
        <p:txBody>
          <a:bodyPr/>
          <a:lstStyle/>
          <a:p>
            <a:r>
              <a:rPr kumimoji="0" lang="en-US" smtClean="0"/>
              <a:t>W. 65th St church of Christ / March 23, 2008</a:t>
            </a:r>
            <a:endParaRPr kumimoji="0"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a:srcRect/>
          <a:stretch>
            <a:fillRect/>
          </a:stretch>
        </p:blipFill>
        <p:spPr bwMode="auto">
          <a:xfrm>
            <a:off x="1" y="2362200"/>
            <a:ext cx="5746044" cy="7391400"/>
          </a:xfrm>
          <a:prstGeom prst="rect">
            <a:avLst/>
          </a:prstGeom>
          <a:noFill/>
          <a:ln w="9525">
            <a:noFill/>
            <a:miter lim="800000"/>
            <a:headEnd/>
            <a:tailEnd/>
          </a:ln>
          <a:effectLst/>
        </p:spPr>
      </p:pic>
      <p:sp>
        <p:nvSpPr>
          <p:cNvPr id="4" name="Rectangle 3"/>
          <p:cNvSpPr/>
          <p:nvPr/>
        </p:nvSpPr>
        <p:spPr>
          <a:xfrm>
            <a:off x="0" y="1447800"/>
            <a:ext cx="13004800" cy="1094316"/>
          </a:xfrm>
          <a:prstGeom prst="rect">
            <a:avLst/>
          </a:prstGeom>
        </p:spPr>
        <p:txBody>
          <a:bodyPr wrap="square" lIns="130046" tIns="65023" rIns="130046" bIns="65023">
            <a:spAutoFit/>
          </a:bodyPr>
          <a:lstStyle/>
          <a:p>
            <a:pPr algn="ctr"/>
            <a:r>
              <a:rPr lang="en-US" sz="63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 Let Him Deny Himself,"  </a:t>
            </a:r>
            <a:endParaRPr lang="en-US" sz="63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7" name="Round Diagonal Corner Rectangle 6"/>
          <p:cNvSpPr/>
          <p:nvPr/>
        </p:nvSpPr>
        <p:spPr>
          <a:xfrm>
            <a:off x="5310293" y="2895601"/>
            <a:ext cx="7369387" cy="6532880"/>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8" name="TextBox 7"/>
          <p:cNvSpPr txBox="1"/>
          <p:nvPr/>
        </p:nvSpPr>
        <p:spPr>
          <a:xfrm>
            <a:off x="5527040" y="3200400"/>
            <a:ext cx="7044267" cy="5671294"/>
          </a:xfrm>
          <a:prstGeom prst="rect">
            <a:avLst/>
          </a:prstGeom>
          <a:noFill/>
        </p:spPr>
        <p:txBody>
          <a:bodyPr wrap="square" lIns="130046" tIns="65023" rIns="130046" bIns="65023" rtlCol="0">
            <a:spAutoFit/>
          </a:bodyPr>
          <a:lstStyle/>
          <a:p>
            <a:pPr marL="661519" indent="-661519" algn="l">
              <a:buClr>
                <a:schemeClr val="bg2">
                  <a:lumMod val="50000"/>
                </a:schemeClr>
              </a:buClr>
            </a:pPr>
            <a:r>
              <a:rPr lang="en-US" sz="4000" i="0" dirty="0" smtClean="0">
                <a:latin typeface="Berlin Sans FB Demi" pitchFamily="34" charset="0"/>
              </a:rPr>
              <a:t>11. How much time do you take each week to study your Bible? _____ </a:t>
            </a:r>
            <a:r>
              <a:rPr lang="en-US" sz="4000" dirty="0" smtClean="0">
                <a:latin typeface="Book Antiqua" pitchFamily="18" charset="0"/>
              </a:rPr>
              <a:t>A) None? B) Only at our Bible Studies? C) In addition to our Bible studies – 1 Hour or less? D) More than one hour – but not every day? E) I try to study every day – and usually I do?</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10</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dirty="0"/>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a:srcRect/>
          <a:stretch>
            <a:fillRect/>
          </a:stretch>
        </p:blipFill>
        <p:spPr bwMode="auto">
          <a:xfrm>
            <a:off x="1" y="2362200"/>
            <a:ext cx="5746044" cy="7391400"/>
          </a:xfrm>
          <a:prstGeom prst="rect">
            <a:avLst/>
          </a:prstGeom>
          <a:noFill/>
          <a:ln w="9525">
            <a:noFill/>
            <a:miter lim="800000"/>
            <a:headEnd/>
            <a:tailEnd/>
          </a:ln>
          <a:effectLst/>
        </p:spPr>
      </p:pic>
      <p:sp>
        <p:nvSpPr>
          <p:cNvPr id="4" name="Rectangle 3"/>
          <p:cNvSpPr/>
          <p:nvPr/>
        </p:nvSpPr>
        <p:spPr>
          <a:xfrm>
            <a:off x="0" y="1447800"/>
            <a:ext cx="13004800" cy="1094316"/>
          </a:xfrm>
          <a:prstGeom prst="rect">
            <a:avLst/>
          </a:prstGeom>
        </p:spPr>
        <p:txBody>
          <a:bodyPr wrap="square" lIns="130046" tIns="65023" rIns="130046" bIns="65023">
            <a:spAutoFit/>
          </a:bodyPr>
          <a:lstStyle/>
          <a:p>
            <a:pPr algn="ctr"/>
            <a:r>
              <a:rPr lang="en-US" sz="63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 Let Him Deny Himself,"  </a:t>
            </a:r>
            <a:endParaRPr lang="en-US" sz="63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7" name="Round Diagonal Corner Rectangle 6"/>
          <p:cNvSpPr/>
          <p:nvPr/>
        </p:nvSpPr>
        <p:spPr>
          <a:xfrm>
            <a:off x="5130801" y="2590800"/>
            <a:ext cx="7548880" cy="6837681"/>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8" name="TextBox 7"/>
          <p:cNvSpPr txBox="1"/>
          <p:nvPr/>
        </p:nvSpPr>
        <p:spPr>
          <a:xfrm>
            <a:off x="5527040" y="2895600"/>
            <a:ext cx="7044267" cy="6533068"/>
          </a:xfrm>
          <a:prstGeom prst="rect">
            <a:avLst/>
          </a:prstGeom>
          <a:noFill/>
        </p:spPr>
        <p:txBody>
          <a:bodyPr wrap="square" lIns="130046" tIns="65023" rIns="130046" bIns="65023" rtlCol="0">
            <a:spAutoFit/>
          </a:bodyPr>
          <a:lstStyle/>
          <a:p>
            <a:pPr marL="661519" indent="-661519" algn="l">
              <a:buClr>
                <a:schemeClr val="bg2">
                  <a:lumMod val="50000"/>
                </a:schemeClr>
              </a:buClr>
            </a:pPr>
            <a:r>
              <a:rPr lang="en-US" sz="3200" i="0" dirty="0" smtClean="0">
                <a:latin typeface="Berlin Sans FB Demi" pitchFamily="34" charset="0"/>
              </a:rPr>
              <a:t>12. How many people have you talked to this past week about the Bible? _____  </a:t>
            </a:r>
            <a:r>
              <a:rPr lang="en-US" sz="3200" dirty="0" smtClean="0">
                <a:latin typeface="Book Antiqua" pitchFamily="18" charset="0"/>
              </a:rPr>
              <a:t>A) None? B) One? C) Two to Five? D) More than Five?</a:t>
            </a:r>
          </a:p>
          <a:p>
            <a:pPr marL="661519" lvl="0" indent="-661519" algn="l">
              <a:buClr>
                <a:srgbClr val="C9C2D1">
                  <a:lumMod val="50000"/>
                </a:srgbClr>
              </a:buClr>
            </a:pPr>
            <a:r>
              <a:rPr lang="en-US" sz="3200" i="0" dirty="0" smtClean="0">
                <a:latin typeface="Berlin Sans FB Demi" pitchFamily="34" charset="0"/>
              </a:rPr>
              <a:t>13. How many people have you invited to worship services this year? _____ </a:t>
            </a:r>
            <a:r>
              <a:rPr lang="en-US" sz="3200" dirty="0" smtClean="0">
                <a:latin typeface="Book Antiqua" pitchFamily="18" charset="0"/>
              </a:rPr>
              <a:t>A) None? B) One? C) Two to Five? D) Six to Ten? E) More than Ten?</a:t>
            </a:r>
          </a:p>
          <a:p>
            <a:pPr marL="661519" indent="-661519" algn="l">
              <a:buClr>
                <a:srgbClr val="C9C2D1">
                  <a:lumMod val="50000"/>
                </a:srgbClr>
              </a:buClr>
            </a:pPr>
            <a:r>
              <a:rPr lang="en-US" sz="3200" i="0" dirty="0" smtClean="0">
                <a:latin typeface="Berlin Sans FB Demi" pitchFamily="34" charset="0"/>
              </a:rPr>
              <a:t>14. I am truly concerned about those around me who are lost  </a:t>
            </a:r>
            <a:r>
              <a:rPr lang="en-US" sz="3200" dirty="0" smtClean="0">
                <a:latin typeface="Book Antiqua" pitchFamily="18" charset="0"/>
              </a:rPr>
              <a:t>(True or False) </a:t>
            </a:r>
            <a:r>
              <a:rPr lang="en-US" sz="3200" i="0" dirty="0" smtClean="0">
                <a:latin typeface="Berlin Sans FB Demi" pitchFamily="34" charset="0"/>
              </a:rPr>
              <a:t>_____</a:t>
            </a:r>
            <a:endParaRPr lang="en-US" sz="3200" dirty="0" smtClean="0">
              <a:latin typeface="Book Antiqua" pitchFamily="18"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11</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dirty="0"/>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a:srcRect/>
          <a:stretch>
            <a:fillRect/>
          </a:stretch>
        </p:blipFill>
        <p:spPr bwMode="auto">
          <a:xfrm>
            <a:off x="1" y="2362200"/>
            <a:ext cx="5746044" cy="7391400"/>
          </a:xfrm>
          <a:prstGeom prst="rect">
            <a:avLst/>
          </a:prstGeom>
          <a:noFill/>
          <a:ln w="9525">
            <a:noFill/>
            <a:miter lim="800000"/>
            <a:headEnd/>
            <a:tailEnd/>
          </a:ln>
          <a:effectLst/>
        </p:spPr>
      </p:pic>
      <p:sp>
        <p:nvSpPr>
          <p:cNvPr id="4" name="Rectangle 3"/>
          <p:cNvSpPr/>
          <p:nvPr/>
        </p:nvSpPr>
        <p:spPr>
          <a:xfrm>
            <a:off x="0" y="1447800"/>
            <a:ext cx="13004800" cy="1094316"/>
          </a:xfrm>
          <a:prstGeom prst="rect">
            <a:avLst/>
          </a:prstGeom>
        </p:spPr>
        <p:txBody>
          <a:bodyPr wrap="square" lIns="130046" tIns="65023" rIns="130046" bIns="65023">
            <a:spAutoFit/>
          </a:bodyPr>
          <a:lstStyle/>
          <a:p>
            <a:pPr algn="ctr"/>
            <a:r>
              <a:rPr lang="en-US" sz="63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 Let Him Deny Himself,"  </a:t>
            </a:r>
            <a:endParaRPr lang="en-US" sz="63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7" name="Round Diagonal Corner Rectangle 6"/>
          <p:cNvSpPr/>
          <p:nvPr/>
        </p:nvSpPr>
        <p:spPr>
          <a:xfrm>
            <a:off x="5310293" y="2895601"/>
            <a:ext cx="7369387" cy="6532880"/>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8" name="TextBox 7"/>
          <p:cNvSpPr txBox="1"/>
          <p:nvPr/>
        </p:nvSpPr>
        <p:spPr>
          <a:xfrm>
            <a:off x="5435600" y="3200400"/>
            <a:ext cx="5471159" cy="5671294"/>
          </a:xfrm>
          <a:prstGeom prst="rect">
            <a:avLst/>
          </a:prstGeom>
          <a:noFill/>
        </p:spPr>
        <p:txBody>
          <a:bodyPr wrap="square" lIns="130046" tIns="65023" rIns="130046" bIns="65023" rtlCol="0">
            <a:spAutoFit/>
          </a:bodyPr>
          <a:lstStyle/>
          <a:p>
            <a:pPr marL="661519" indent="-661519" algn="l">
              <a:buClr>
                <a:schemeClr val="bg2">
                  <a:lumMod val="50000"/>
                </a:schemeClr>
              </a:buClr>
            </a:pPr>
            <a:r>
              <a:rPr lang="en-US" sz="3600" i="0" dirty="0" smtClean="0">
                <a:latin typeface="Berlin Sans FB Demi" pitchFamily="34" charset="0"/>
              </a:rPr>
              <a:t>15. Is your pride standing in the way of reconciliation with another person? </a:t>
            </a:r>
            <a:r>
              <a:rPr lang="en-US" sz="3600" dirty="0" smtClean="0">
                <a:latin typeface="Book Antiqua" pitchFamily="18" charset="0"/>
              </a:rPr>
              <a:t>(Mat 5:23,24; 18:15-17; Rom 14:15; 1 </a:t>
            </a:r>
            <a:r>
              <a:rPr lang="en-US" sz="3600" dirty="0" err="1" smtClean="0">
                <a:latin typeface="Book Antiqua" pitchFamily="18" charset="0"/>
              </a:rPr>
              <a:t>Cor</a:t>
            </a:r>
            <a:r>
              <a:rPr lang="en-US" sz="3600" dirty="0" smtClean="0">
                <a:latin typeface="Book Antiqua" pitchFamily="18" charset="0"/>
              </a:rPr>
              <a:t> 8:12,13)</a:t>
            </a:r>
          </a:p>
          <a:p>
            <a:pPr marL="661519" indent="-661519" algn="l">
              <a:buClr>
                <a:srgbClr val="C9C2D1">
                  <a:lumMod val="50000"/>
                </a:srgbClr>
              </a:buClr>
            </a:pPr>
            <a:r>
              <a:rPr lang="en-US" sz="3600" i="0" dirty="0" smtClean="0">
                <a:latin typeface="Berlin Sans FB Demi" pitchFamily="34" charset="0"/>
              </a:rPr>
              <a:t>16. Do you get angry when someone offers you some constructive criticism? </a:t>
            </a:r>
            <a:endParaRPr lang="en-US" sz="3600" i="0" dirty="0" smtClean="0">
              <a:latin typeface="Book Antiqua" pitchFamily="18"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12</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dirty="0"/>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grpSp>
        <p:nvGrpSpPr>
          <p:cNvPr id="14" name="Group 11"/>
          <p:cNvGrpSpPr>
            <a:grpSpLocks/>
          </p:cNvGrpSpPr>
          <p:nvPr/>
        </p:nvGrpSpPr>
        <p:grpSpPr bwMode="auto">
          <a:xfrm>
            <a:off x="10693400" y="4342837"/>
            <a:ext cx="1962009" cy="1058898"/>
            <a:chOff x="4406" y="1243"/>
            <a:chExt cx="869" cy="469"/>
          </a:xfrm>
        </p:grpSpPr>
        <p:sp>
          <p:nvSpPr>
            <p:cNvPr id="15" name="Rectangle 4"/>
            <p:cNvSpPr>
              <a:spLocks noChangeArrowheads="1"/>
            </p:cNvSpPr>
            <p:nvPr/>
          </p:nvSpPr>
          <p:spPr bwMode="auto">
            <a:xfrm>
              <a:off x="4406" y="1243"/>
              <a:ext cx="869" cy="258"/>
            </a:xfrm>
            <a:prstGeom prst="rect">
              <a:avLst/>
            </a:prstGeom>
            <a:noFill/>
            <a:ln w="12700">
              <a:noFill/>
              <a:miter lim="800000"/>
              <a:headEnd/>
              <a:tailEnd/>
            </a:ln>
            <a:effectLst/>
          </p:spPr>
          <p:txBody>
            <a:bodyPr wrap="none" lIns="90488" tIns="44450" rIns="90488" bIns="44450">
              <a:spAutoFit/>
            </a:bodyPr>
            <a:lstStyle/>
            <a:p>
              <a:pPr>
                <a:defRPr/>
              </a:pPr>
              <a:r>
                <a:rPr lang="en-US" sz="3200" b="1" dirty="0">
                  <a:solidFill>
                    <a:srgbClr val="FF0000"/>
                  </a:solidFill>
                  <a:effectLst>
                    <a:outerShdw blurRad="38100" dist="38100" dir="2700000" algn="tl">
                      <a:srgbClr val="000000"/>
                    </a:outerShdw>
                  </a:effectLst>
                </a:rPr>
                <a:t>YES   NO</a:t>
              </a:r>
            </a:p>
          </p:txBody>
        </p:sp>
        <p:sp>
          <p:nvSpPr>
            <p:cNvPr id="16" name="Rectangle 5"/>
            <p:cNvSpPr>
              <a:spLocks noChangeArrowheads="1"/>
            </p:cNvSpPr>
            <p:nvPr/>
          </p:nvSpPr>
          <p:spPr bwMode="auto">
            <a:xfrm>
              <a:off x="4576" y="1552"/>
              <a:ext cx="160" cy="160"/>
            </a:xfrm>
            <a:prstGeom prst="rect">
              <a:avLst/>
            </a:prstGeom>
            <a:noFill/>
            <a:ln w="50800">
              <a:solidFill>
                <a:schemeClr val="tx1"/>
              </a:solidFill>
              <a:miter lim="800000"/>
              <a:headEnd/>
              <a:tailEnd/>
            </a:ln>
          </p:spPr>
          <p:txBody>
            <a:bodyPr wrap="none" anchor="ctr"/>
            <a:lstStyle/>
            <a:p>
              <a:endParaRPr lang="en-US" sz="3200"/>
            </a:p>
          </p:txBody>
        </p:sp>
        <p:sp>
          <p:nvSpPr>
            <p:cNvPr id="17" name="Rectangle 10"/>
            <p:cNvSpPr>
              <a:spLocks noChangeArrowheads="1"/>
            </p:cNvSpPr>
            <p:nvPr/>
          </p:nvSpPr>
          <p:spPr bwMode="auto">
            <a:xfrm>
              <a:off x="5008" y="1552"/>
              <a:ext cx="160" cy="160"/>
            </a:xfrm>
            <a:prstGeom prst="rect">
              <a:avLst/>
            </a:prstGeom>
            <a:noFill/>
            <a:ln w="50800">
              <a:solidFill>
                <a:schemeClr val="tx1"/>
              </a:solidFill>
              <a:miter lim="800000"/>
              <a:headEnd/>
              <a:tailEnd/>
            </a:ln>
          </p:spPr>
          <p:txBody>
            <a:bodyPr wrap="none" anchor="ctr"/>
            <a:lstStyle/>
            <a:p>
              <a:endParaRPr lang="en-US" sz="3200"/>
            </a:p>
          </p:txBody>
        </p:sp>
      </p:grpSp>
      <p:grpSp>
        <p:nvGrpSpPr>
          <p:cNvPr id="18" name="Group 11"/>
          <p:cNvGrpSpPr>
            <a:grpSpLocks/>
          </p:cNvGrpSpPr>
          <p:nvPr/>
        </p:nvGrpSpPr>
        <p:grpSpPr bwMode="auto">
          <a:xfrm>
            <a:off x="10693400" y="7044831"/>
            <a:ext cx="1962009" cy="1108569"/>
            <a:chOff x="4406" y="1221"/>
            <a:chExt cx="869" cy="491"/>
          </a:xfrm>
        </p:grpSpPr>
        <p:sp>
          <p:nvSpPr>
            <p:cNvPr id="19" name="Rectangle 4"/>
            <p:cNvSpPr>
              <a:spLocks noChangeArrowheads="1"/>
            </p:cNvSpPr>
            <p:nvPr/>
          </p:nvSpPr>
          <p:spPr bwMode="auto">
            <a:xfrm>
              <a:off x="4406" y="1221"/>
              <a:ext cx="869" cy="258"/>
            </a:xfrm>
            <a:prstGeom prst="rect">
              <a:avLst/>
            </a:prstGeom>
            <a:noFill/>
            <a:ln w="12700">
              <a:noFill/>
              <a:miter lim="800000"/>
              <a:headEnd/>
              <a:tailEnd/>
            </a:ln>
            <a:effectLst/>
          </p:spPr>
          <p:txBody>
            <a:bodyPr wrap="none" lIns="90488" tIns="44450" rIns="90488" bIns="44450">
              <a:spAutoFit/>
            </a:bodyPr>
            <a:lstStyle/>
            <a:p>
              <a:pPr>
                <a:defRPr/>
              </a:pPr>
              <a:r>
                <a:rPr lang="en-US" sz="3200" b="1" dirty="0">
                  <a:solidFill>
                    <a:srgbClr val="FF0000"/>
                  </a:solidFill>
                  <a:effectLst>
                    <a:outerShdw blurRad="38100" dist="38100" dir="2700000" algn="tl">
                      <a:srgbClr val="000000"/>
                    </a:outerShdw>
                  </a:effectLst>
                </a:rPr>
                <a:t>YES   NO</a:t>
              </a:r>
            </a:p>
          </p:txBody>
        </p:sp>
        <p:sp>
          <p:nvSpPr>
            <p:cNvPr id="20" name="Rectangle 5"/>
            <p:cNvSpPr>
              <a:spLocks noChangeArrowheads="1"/>
            </p:cNvSpPr>
            <p:nvPr/>
          </p:nvSpPr>
          <p:spPr bwMode="auto">
            <a:xfrm>
              <a:off x="4576" y="1552"/>
              <a:ext cx="160" cy="160"/>
            </a:xfrm>
            <a:prstGeom prst="rect">
              <a:avLst/>
            </a:prstGeom>
            <a:noFill/>
            <a:ln w="50800">
              <a:solidFill>
                <a:schemeClr val="tx1"/>
              </a:solidFill>
              <a:miter lim="800000"/>
              <a:headEnd/>
              <a:tailEnd/>
            </a:ln>
          </p:spPr>
          <p:txBody>
            <a:bodyPr wrap="none" anchor="ctr"/>
            <a:lstStyle/>
            <a:p>
              <a:endParaRPr lang="en-US" sz="3200"/>
            </a:p>
          </p:txBody>
        </p:sp>
        <p:sp>
          <p:nvSpPr>
            <p:cNvPr id="21" name="Rectangle 10"/>
            <p:cNvSpPr>
              <a:spLocks noChangeArrowheads="1"/>
            </p:cNvSpPr>
            <p:nvPr/>
          </p:nvSpPr>
          <p:spPr bwMode="auto">
            <a:xfrm>
              <a:off x="5008" y="1552"/>
              <a:ext cx="160" cy="160"/>
            </a:xfrm>
            <a:prstGeom prst="rect">
              <a:avLst/>
            </a:prstGeom>
            <a:noFill/>
            <a:ln w="50800">
              <a:solidFill>
                <a:schemeClr val="tx1"/>
              </a:solidFill>
              <a:miter lim="800000"/>
              <a:headEnd/>
              <a:tailEnd/>
            </a:ln>
          </p:spPr>
          <p:txBody>
            <a:bodyPr wrap="none" anchor="ctr"/>
            <a:lstStyle/>
            <a:p>
              <a:endParaRPr lang="en-US" sz="320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2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p:cTn id="18"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8">
                                            <p:txEl>
                                              <p:pRg st="1" end="1"/>
                                            </p:txEl>
                                          </p:spTgt>
                                        </p:tgtEl>
                                      </p:cBhvr>
                                    </p:animEffect>
                                  </p:childTnLst>
                                </p:cTn>
                              </p:par>
                              <p:par>
                                <p:cTn id="21" presetID="2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400"/>
            <a:ext cx="13004800" cy="1094316"/>
          </a:xfrm>
          <a:prstGeom prst="rect">
            <a:avLst/>
          </a:prstGeom>
        </p:spPr>
        <p:txBody>
          <a:bodyPr wrap="square" lIns="130046" tIns="65023" rIns="130046" bIns="65023">
            <a:spAutoFit/>
          </a:bodyPr>
          <a:lstStyle/>
          <a:p>
            <a:pPr algn="ctr"/>
            <a:r>
              <a:rPr lang="en-US" sz="63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 And Take Up His Cross Daily,"  </a:t>
            </a:r>
            <a:endParaRPr lang="en-US" sz="63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7" name="Round Diagonal Corner Rectangle 6"/>
          <p:cNvSpPr/>
          <p:nvPr/>
        </p:nvSpPr>
        <p:spPr>
          <a:xfrm>
            <a:off x="4216400" y="2743201"/>
            <a:ext cx="8354907" cy="6685280"/>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13</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dirty="0"/>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pic>
        <p:nvPicPr>
          <p:cNvPr id="13" name="Picture 2"/>
          <p:cNvPicPr>
            <a:picLocks noChangeAspect="1" noChangeArrowheads="1"/>
          </p:cNvPicPr>
          <p:nvPr/>
        </p:nvPicPr>
        <p:blipFill>
          <a:blip r:embed="rId3"/>
          <a:srcRect/>
          <a:stretch>
            <a:fillRect/>
          </a:stretch>
        </p:blipFill>
        <p:spPr bwMode="auto">
          <a:xfrm>
            <a:off x="-1" y="2590800"/>
            <a:ext cx="5974925" cy="7162800"/>
          </a:xfrm>
          <a:prstGeom prst="rect">
            <a:avLst/>
          </a:prstGeom>
          <a:noFill/>
          <a:ln w="9525">
            <a:noFill/>
            <a:miter lim="800000"/>
            <a:headEnd/>
            <a:tailEnd/>
          </a:ln>
          <a:effectLst/>
        </p:spPr>
      </p:pic>
      <p:sp>
        <p:nvSpPr>
          <p:cNvPr id="14" name="TextBox 13"/>
          <p:cNvSpPr txBox="1"/>
          <p:nvPr/>
        </p:nvSpPr>
        <p:spPr>
          <a:xfrm>
            <a:off x="4749801" y="3048000"/>
            <a:ext cx="5638799" cy="6225292"/>
          </a:xfrm>
          <a:prstGeom prst="rect">
            <a:avLst/>
          </a:prstGeom>
          <a:noFill/>
        </p:spPr>
        <p:txBody>
          <a:bodyPr wrap="square" lIns="130046" tIns="65023" rIns="130046" bIns="65023" rtlCol="0">
            <a:spAutoFit/>
          </a:bodyPr>
          <a:lstStyle/>
          <a:p>
            <a:pPr marL="661519" indent="-661519" algn="l">
              <a:buClr>
                <a:schemeClr val="bg2">
                  <a:lumMod val="50000"/>
                </a:schemeClr>
              </a:buClr>
            </a:pPr>
            <a:r>
              <a:rPr lang="en-US" sz="3600" i="0" dirty="0" smtClean="0">
                <a:latin typeface="Berlin Sans FB Demi" pitchFamily="34" charset="0"/>
              </a:rPr>
              <a:t>17. Do you feel “put out” when you are asked to do something for the church? </a:t>
            </a:r>
            <a:r>
              <a:rPr lang="en-US" sz="3600" dirty="0" smtClean="0">
                <a:latin typeface="Book Antiqua" pitchFamily="18" charset="0"/>
              </a:rPr>
              <a:t>(Teach a class, Send cards, call the sick, lead worship, etc.)</a:t>
            </a:r>
          </a:p>
          <a:p>
            <a:pPr marL="661519" indent="-661519" algn="l">
              <a:buClr>
                <a:srgbClr val="C9C2D1">
                  <a:lumMod val="50000"/>
                </a:srgbClr>
              </a:buClr>
            </a:pPr>
            <a:r>
              <a:rPr lang="en-US" sz="3600" i="0" dirty="0" smtClean="0">
                <a:latin typeface="Berlin Sans FB Demi" pitchFamily="34" charset="0"/>
              </a:rPr>
              <a:t>18. When you are mistreated, ignored, or ridiculed by another –are you as patient as you ought to be?</a:t>
            </a:r>
            <a:endParaRPr lang="en-US" sz="3600" dirty="0" smtClean="0">
              <a:latin typeface="Book Antiqua" pitchFamily="18" charset="0"/>
            </a:endParaRPr>
          </a:p>
        </p:txBody>
      </p:sp>
      <p:grpSp>
        <p:nvGrpSpPr>
          <p:cNvPr id="15" name="Group 11"/>
          <p:cNvGrpSpPr>
            <a:grpSpLocks/>
          </p:cNvGrpSpPr>
          <p:nvPr/>
        </p:nvGrpSpPr>
        <p:grpSpPr bwMode="auto">
          <a:xfrm>
            <a:off x="10464800" y="4114800"/>
            <a:ext cx="1962009" cy="1286933"/>
            <a:chOff x="4406" y="1142"/>
            <a:chExt cx="869" cy="570"/>
          </a:xfrm>
        </p:grpSpPr>
        <p:sp>
          <p:nvSpPr>
            <p:cNvPr id="16" name="Rectangle 4"/>
            <p:cNvSpPr>
              <a:spLocks noChangeArrowheads="1"/>
            </p:cNvSpPr>
            <p:nvPr/>
          </p:nvSpPr>
          <p:spPr bwMode="auto">
            <a:xfrm>
              <a:off x="4406" y="1142"/>
              <a:ext cx="869" cy="258"/>
            </a:xfrm>
            <a:prstGeom prst="rect">
              <a:avLst/>
            </a:prstGeom>
            <a:noFill/>
            <a:ln w="12700">
              <a:noFill/>
              <a:miter lim="800000"/>
              <a:headEnd/>
              <a:tailEnd/>
            </a:ln>
            <a:effectLst/>
          </p:spPr>
          <p:txBody>
            <a:bodyPr wrap="none" lIns="90488" tIns="44450" rIns="90488" bIns="44450">
              <a:spAutoFit/>
            </a:bodyPr>
            <a:lstStyle/>
            <a:p>
              <a:pPr>
                <a:defRPr/>
              </a:pPr>
              <a:r>
                <a:rPr lang="en-US" sz="3200" b="1" dirty="0">
                  <a:solidFill>
                    <a:srgbClr val="FF0000"/>
                  </a:solidFill>
                  <a:effectLst>
                    <a:outerShdw blurRad="38100" dist="38100" dir="2700000" algn="tl">
                      <a:srgbClr val="000000"/>
                    </a:outerShdw>
                  </a:effectLst>
                </a:rPr>
                <a:t>YES   NO</a:t>
              </a:r>
            </a:p>
          </p:txBody>
        </p:sp>
        <p:sp>
          <p:nvSpPr>
            <p:cNvPr id="17" name="Rectangle 5"/>
            <p:cNvSpPr>
              <a:spLocks noChangeArrowheads="1"/>
            </p:cNvSpPr>
            <p:nvPr/>
          </p:nvSpPr>
          <p:spPr bwMode="auto">
            <a:xfrm>
              <a:off x="4576" y="1552"/>
              <a:ext cx="160" cy="160"/>
            </a:xfrm>
            <a:prstGeom prst="rect">
              <a:avLst/>
            </a:prstGeom>
            <a:noFill/>
            <a:ln w="50800">
              <a:solidFill>
                <a:schemeClr val="tx1"/>
              </a:solidFill>
              <a:miter lim="800000"/>
              <a:headEnd/>
              <a:tailEnd/>
            </a:ln>
          </p:spPr>
          <p:txBody>
            <a:bodyPr wrap="none" anchor="ctr"/>
            <a:lstStyle/>
            <a:p>
              <a:endParaRPr lang="en-US" sz="3200"/>
            </a:p>
          </p:txBody>
        </p:sp>
        <p:sp>
          <p:nvSpPr>
            <p:cNvPr id="18" name="Rectangle 10"/>
            <p:cNvSpPr>
              <a:spLocks noChangeArrowheads="1"/>
            </p:cNvSpPr>
            <p:nvPr/>
          </p:nvSpPr>
          <p:spPr bwMode="auto">
            <a:xfrm>
              <a:off x="5008" y="1552"/>
              <a:ext cx="160" cy="160"/>
            </a:xfrm>
            <a:prstGeom prst="rect">
              <a:avLst/>
            </a:prstGeom>
            <a:noFill/>
            <a:ln w="50800">
              <a:solidFill>
                <a:schemeClr val="tx1"/>
              </a:solidFill>
              <a:miter lim="800000"/>
              <a:headEnd/>
              <a:tailEnd/>
            </a:ln>
          </p:spPr>
          <p:txBody>
            <a:bodyPr wrap="none" anchor="ctr"/>
            <a:lstStyle/>
            <a:p>
              <a:endParaRPr lang="en-US" sz="3200"/>
            </a:p>
          </p:txBody>
        </p:sp>
      </p:grpSp>
      <p:grpSp>
        <p:nvGrpSpPr>
          <p:cNvPr id="19" name="Group 11"/>
          <p:cNvGrpSpPr>
            <a:grpSpLocks/>
          </p:cNvGrpSpPr>
          <p:nvPr/>
        </p:nvGrpSpPr>
        <p:grpSpPr bwMode="auto">
          <a:xfrm>
            <a:off x="10464800" y="6705600"/>
            <a:ext cx="1962009" cy="1286933"/>
            <a:chOff x="4406" y="1142"/>
            <a:chExt cx="869" cy="570"/>
          </a:xfrm>
        </p:grpSpPr>
        <p:sp>
          <p:nvSpPr>
            <p:cNvPr id="20" name="Rectangle 4"/>
            <p:cNvSpPr>
              <a:spLocks noChangeArrowheads="1"/>
            </p:cNvSpPr>
            <p:nvPr/>
          </p:nvSpPr>
          <p:spPr bwMode="auto">
            <a:xfrm>
              <a:off x="4406" y="1142"/>
              <a:ext cx="869" cy="258"/>
            </a:xfrm>
            <a:prstGeom prst="rect">
              <a:avLst/>
            </a:prstGeom>
            <a:noFill/>
            <a:ln w="12700">
              <a:noFill/>
              <a:miter lim="800000"/>
              <a:headEnd/>
              <a:tailEnd/>
            </a:ln>
            <a:effectLst/>
          </p:spPr>
          <p:txBody>
            <a:bodyPr wrap="none" lIns="90488" tIns="44450" rIns="90488" bIns="44450">
              <a:spAutoFit/>
            </a:bodyPr>
            <a:lstStyle/>
            <a:p>
              <a:pPr>
                <a:defRPr/>
              </a:pPr>
              <a:r>
                <a:rPr lang="en-US" sz="3200" b="1" dirty="0">
                  <a:solidFill>
                    <a:srgbClr val="FF0000"/>
                  </a:solidFill>
                  <a:effectLst>
                    <a:outerShdw blurRad="38100" dist="38100" dir="2700000" algn="tl">
                      <a:srgbClr val="000000"/>
                    </a:outerShdw>
                  </a:effectLst>
                </a:rPr>
                <a:t>YES   NO</a:t>
              </a:r>
            </a:p>
          </p:txBody>
        </p:sp>
        <p:sp>
          <p:nvSpPr>
            <p:cNvPr id="21" name="Rectangle 5"/>
            <p:cNvSpPr>
              <a:spLocks noChangeArrowheads="1"/>
            </p:cNvSpPr>
            <p:nvPr/>
          </p:nvSpPr>
          <p:spPr bwMode="auto">
            <a:xfrm>
              <a:off x="4576" y="1552"/>
              <a:ext cx="160" cy="160"/>
            </a:xfrm>
            <a:prstGeom prst="rect">
              <a:avLst/>
            </a:prstGeom>
            <a:noFill/>
            <a:ln w="50800">
              <a:solidFill>
                <a:schemeClr val="tx1"/>
              </a:solidFill>
              <a:miter lim="800000"/>
              <a:headEnd/>
              <a:tailEnd/>
            </a:ln>
          </p:spPr>
          <p:txBody>
            <a:bodyPr wrap="none" anchor="ctr"/>
            <a:lstStyle/>
            <a:p>
              <a:endParaRPr lang="en-US" sz="3200"/>
            </a:p>
          </p:txBody>
        </p:sp>
        <p:sp>
          <p:nvSpPr>
            <p:cNvPr id="22" name="Rectangle 10"/>
            <p:cNvSpPr>
              <a:spLocks noChangeArrowheads="1"/>
            </p:cNvSpPr>
            <p:nvPr/>
          </p:nvSpPr>
          <p:spPr bwMode="auto">
            <a:xfrm>
              <a:off x="5008" y="1552"/>
              <a:ext cx="160" cy="160"/>
            </a:xfrm>
            <a:prstGeom prst="rect">
              <a:avLst/>
            </a:prstGeom>
            <a:noFill/>
            <a:ln w="50800">
              <a:solidFill>
                <a:schemeClr val="tx1"/>
              </a:solidFill>
              <a:miter lim="800000"/>
              <a:headEnd/>
              <a:tailEnd/>
            </a:ln>
          </p:spPr>
          <p:txBody>
            <a:bodyPr wrap="none" anchor="ctr"/>
            <a:lstStyle/>
            <a:p>
              <a:endParaRPr lang="en-US" sz="320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par>
                                <p:cTn id="10" presetID="2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p:cTn id="18"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4">
                                            <p:txEl>
                                              <p:pRg st="1" end="1"/>
                                            </p:txEl>
                                          </p:spTgt>
                                        </p:tgtEl>
                                      </p:cBhvr>
                                    </p:animEffect>
                                  </p:childTnLst>
                                </p:cTn>
                              </p:par>
                              <p:par>
                                <p:cTn id="21" presetID="23"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13004800" cy="1313180"/>
          </a:xfrm>
          <a:prstGeom prst="rect">
            <a:avLst/>
          </a:prstGeom>
        </p:spPr>
        <p:txBody>
          <a:bodyPr wrap="square" lIns="130046" tIns="65023" rIns="130046" bIns="65023">
            <a:spAutoFit/>
          </a:bodyPr>
          <a:lstStyle/>
          <a:p>
            <a:pPr algn="ctr"/>
            <a:r>
              <a:rPr lang="en-US" sz="77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"And Follow Me”</a:t>
            </a:r>
            <a:endParaRPr lang="en-US" sz="77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6" name="Picture 2"/>
          <p:cNvPicPr>
            <a:picLocks noChangeAspect="1" noChangeArrowheads="1"/>
          </p:cNvPicPr>
          <p:nvPr/>
        </p:nvPicPr>
        <p:blipFill>
          <a:blip r:embed="rId3"/>
          <a:srcRect/>
          <a:stretch>
            <a:fillRect/>
          </a:stretch>
        </p:blipFill>
        <p:spPr bwMode="auto">
          <a:xfrm flipH="1">
            <a:off x="-2" y="2817707"/>
            <a:ext cx="5210499" cy="6644639"/>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14</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
        <p:nvSpPr>
          <p:cNvPr id="13" name="Round Diagonal Corner Rectangle 12"/>
          <p:cNvSpPr/>
          <p:nvPr/>
        </p:nvSpPr>
        <p:spPr>
          <a:xfrm>
            <a:off x="4216400" y="2743201"/>
            <a:ext cx="8354907" cy="6685280"/>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14" name="TextBox 13"/>
          <p:cNvSpPr txBox="1"/>
          <p:nvPr/>
        </p:nvSpPr>
        <p:spPr>
          <a:xfrm>
            <a:off x="4749801" y="3048000"/>
            <a:ext cx="5638799" cy="6225292"/>
          </a:xfrm>
          <a:prstGeom prst="rect">
            <a:avLst/>
          </a:prstGeom>
          <a:noFill/>
        </p:spPr>
        <p:txBody>
          <a:bodyPr wrap="square" lIns="130046" tIns="65023" rIns="130046" bIns="65023" rtlCol="0">
            <a:spAutoFit/>
          </a:bodyPr>
          <a:lstStyle/>
          <a:p>
            <a:pPr marL="661519" indent="-661519" algn="l">
              <a:buClr>
                <a:schemeClr val="bg2">
                  <a:lumMod val="50000"/>
                </a:schemeClr>
              </a:buClr>
            </a:pPr>
            <a:r>
              <a:rPr lang="en-US" sz="3600" i="0" dirty="0" smtClean="0">
                <a:latin typeface="Berlin Sans FB Demi" pitchFamily="34" charset="0"/>
              </a:rPr>
              <a:t>19. Are you doing all you can to promote the unity and growth of the Lord’s church? </a:t>
            </a:r>
            <a:r>
              <a:rPr lang="en-US" sz="3600" dirty="0" smtClean="0">
                <a:latin typeface="Book Antiqua" pitchFamily="18" charset="0"/>
              </a:rPr>
              <a:t>(Eph 4:11-16)</a:t>
            </a:r>
          </a:p>
          <a:p>
            <a:pPr marL="661519" indent="-661519" algn="l">
              <a:buClr>
                <a:srgbClr val="C9C2D1">
                  <a:lumMod val="50000"/>
                </a:srgbClr>
              </a:buClr>
            </a:pPr>
            <a:r>
              <a:rPr lang="en-US" sz="3600" i="0" dirty="0" smtClean="0">
                <a:latin typeface="Berlin Sans FB Demi" pitchFamily="34" charset="0"/>
              </a:rPr>
              <a:t>20. Are you submissive to God’s appointed authorities (</a:t>
            </a:r>
            <a:r>
              <a:rPr lang="en-US" sz="3600" dirty="0" smtClean="0">
                <a:latin typeface="Book Antiqua" pitchFamily="18" charset="0"/>
              </a:rPr>
              <a:t>Government; Elders; Parents; Husband . . </a:t>
            </a:r>
            <a:r>
              <a:rPr lang="en-US" sz="3600" smtClean="0">
                <a:latin typeface="Book Antiqua" pitchFamily="18" charset="0"/>
              </a:rPr>
              <a:t>.</a:t>
            </a:r>
            <a:r>
              <a:rPr lang="en-US" sz="3600" i="0" smtClean="0">
                <a:latin typeface="Berlin Sans FB Demi" pitchFamily="34" charset="0"/>
              </a:rPr>
              <a:t>)? </a:t>
            </a:r>
            <a:r>
              <a:rPr lang="en-US" sz="3600" dirty="0" smtClean="0">
                <a:latin typeface="Book Antiqua" pitchFamily="18" charset="0"/>
              </a:rPr>
              <a:t>(Heb 13:17)</a:t>
            </a:r>
          </a:p>
        </p:txBody>
      </p:sp>
      <p:grpSp>
        <p:nvGrpSpPr>
          <p:cNvPr id="15" name="Group 11"/>
          <p:cNvGrpSpPr>
            <a:grpSpLocks/>
          </p:cNvGrpSpPr>
          <p:nvPr/>
        </p:nvGrpSpPr>
        <p:grpSpPr bwMode="auto">
          <a:xfrm>
            <a:off x="10464800" y="4114800"/>
            <a:ext cx="1962009" cy="1286933"/>
            <a:chOff x="4406" y="1142"/>
            <a:chExt cx="869" cy="570"/>
          </a:xfrm>
        </p:grpSpPr>
        <p:sp>
          <p:nvSpPr>
            <p:cNvPr id="16" name="Rectangle 4"/>
            <p:cNvSpPr>
              <a:spLocks noChangeArrowheads="1"/>
            </p:cNvSpPr>
            <p:nvPr/>
          </p:nvSpPr>
          <p:spPr bwMode="auto">
            <a:xfrm>
              <a:off x="4406" y="1142"/>
              <a:ext cx="869" cy="258"/>
            </a:xfrm>
            <a:prstGeom prst="rect">
              <a:avLst/>
            </a:prstGeom>
            <a:noFill/>
            <a:ln w="12700">
              <a:noFill/>
              <a:miter lim="800000"/>
              <a:headEnd/>
              <a:tailEnd/>
            </a:ln>
            <a:effectLst/>
          </p:spPr>
          <p:txBody>
            <a:bodyPr wrap="none" lIns="90488" tIns="44450" rIns="90488" bIns="44450">
              <a:spAutoFit/>
            </a:bodyPr>
            <a:lstStyle/>
            <a:p>
              <a:pPr>
                <a:defRPr/>
              </a:pPr>
              <a:r>
                <a:rPr lang="en-US" sz="3200" b="1" dirty="0">
                  <a:solidFill>
                    <a:srgbClr val="FF0000"/>
                  </a:solidFill>
                  <a:effectLst>
                    <a:outerShdw blurRad="38100" dist="38100" dir="2700000" algn="tl">
                      <a:srgbClr val="000000"/>
                    </a:outerShdw>
                  </a:effectLst>
                </a:rPr>
                <a:t>YES   NO</a:t>
              </a:r>
            </a:p>
          </p:txBody>
        </p:sp>
        <p:sp>
          <p:nvSpPr>
            <p:cNvPr id="17" name="Rectangle 5"/>
            <p:cNvSpPr>
              <a:spLocks noChangeArrowheads="1"/>
            </p:cNvSpPr>
            <p:nvPr/>
          </p:nvSpPr>
          <p:spPr bwMode="auto">
            <a:xfrm>
              <a:off x="4576" y="1552"/>
              <a:ext cx="160" cy="160"/>
            </a:xfrm>
            <a:prstGeom prst="rect">
              <a:avLst/>
            </a:prstGeom>
            <a:noFill/>
            <a:ln w="50800">
              <a:solidFill>
                <a:schemeClr val="tx1"/>
              </a:solidFill>
              <a:miter lim="800000"/>
              <a:headEnd/>
              <a:tailEnd/>
            </a:ln>
          </p:spPr>
          <p:txBody>
            <a:bodyPr wrap="none" anchor="ctr"/>
            <a:lstStyle/>
            <a:p>
              <a:endParaRPr lang="en-US" sz="3200"/>
            </a:p>
          </p:txBody>
        </p:sp>
        <p:sp>
          <p:nvSpPr>
            <p:cNvPr id="18" name="Rectangle 10"/>
            <p:cNvSpPr>
              <a:spLocks noChangeArrowheads="1"/>
            </p:cNvSpPr>
            <p:nvPr/>
          </p:nvSpPr>
          <p:spPr bwMode="auto">
            <a:xfrm>
              <a:off x="5008" y="1552"/>
              <a:ext cx="160" cy="160"/>
            </a:xfrm>
            <a:prstGeom prst="rect">
              <a:avLst/>
            </a:prstGeom>
            <a:noFill/>
            <a:ln w="50800">
              <a:solidFill>
                <a:schemeClr val="tx1"/>
              </a:solidFill>
              <a:miter lim="800000"/>
              <a:headEnd/>
              <a:tailEnd/>
            </a:ln>
          </p:spPr>
          <p:txBody>
            <a:bodyPr wrap="none" anchor="ctr"/>
            <a:lstStyle/>
            <a:p>
              <a:endParaRPr lang="en-US" sz="3200"/>
            </a:p>
          </p:txBody>
        </p:sp>
      </p:grpSp>
      <p:grpSp>
        <p:nvGrpSpPr>
          <p:cNvPr id="19" name="Group 11"/>
          <p:cNvGrpSpPr>
            <a:grpSpLocks/>
          </p:cNvGrpSpPr>
          <p:nvPr/>
        </p:nvGrpSpPr>
        <p:grpSpPr bwMode="auto">
          <a:xfrm>
            <a:off x="10464800" y="6705600"/>
            <a:ext cx="1962009" cy="1286933"/>
            <a:chOff x="4406" y="1142"/>
            <a:chExt cx="869" cy="570"/>
          </a:xfrm>
        </p:grpSpPr>
        <p:sp>
          <p:nvSpPr>
            <p:cNvPr id="20" name="Rectangle 4"/>
            <p:cNvSpPr>
              <a:spLocks noChangeArrowheads="1"/>
            </p:cNvSpPr>
            <p:nvPr/>
          </p:nvSpPr>
          <p:spPr bwMode="auto">
            <a:xfrm>
              <a:off x="4406" y="1142"/>
              <a:ext cx="869" cy="258"/>
            </a:xfrm>
            <a:prstGeom prst="rect">
              <a:avLst/>
            </a:prstGeom>
            <a:noFill/>
            <a:ln w="12700">
              <a:noFill/>
              <a:miter lim="800000"/>
              <a:headEnd/>
              <a:tailEnd/>
            </a:ln>
            <a:effectLst/>
          </p:spPr>
          <p:txBody>
            <a:bodyPr wrap="none" lIns="90488" tIns="44450" rIns="90488" bIns="44450">
              <a:spAutoFit/>
            </a:bodyPr>
            <a:lstStyle/>
            <a:p>
              <a:pPr>
                <a:defRPr/>
              </a:pPr>
              <a:r>
                <a:rPr lang="en-US" sz="3200" b="1" dirty="0">
                  <a:solidFill>
                    <a:srgbClr val="FF0000"/>
                  </a:solidFill>
                  <a:effectLst>
                    <a:outerShdw blurRad="38100" dist="38100" dir="2700000" algn="tl">
                      <a:srgbClr val="000000"/>
                    </a:outerShdw>
                  </a:effectLst>
                </a:rPr>
                <a:t>YES   NO</a:t>
              </a:r>
            </a:p>
          </p:txBody>
        </p:sp>
        <p:sp>
          <p:nvSpPr>
            <p:cNvPr id="21" name="Rectangle 5"/>
            <p:cNvSpPr>
              <a:spLocks noChangeArrowheads="1"/>
            </p:cNvSpPr>
            <p:nvPr/>
          </p:nvSpPr>
          <p:spPr bwMode="auto">
            <a:xfrm>
              <a:off x="4576" y="1552"/>
              <a:ext cx="160" cy="160"/>
            </a:xfrm>
            <a:prstGeom prst="rect">
              <a:avLst/>
            </a:prstGeom>
            <a:noFill/>
            <a:ln w="50800">
              <a:solidFill>
                <a:schemeClr val="tx1"/>
              </a:solidFill>
              <a:miter lim="800000"/>
              <a:headEnd/>
              <a:tailEnd/>
            </a:ln>
          </p:spPr>
          <p:txBody>
            <a:bodyPr wrap="none" anchor="ctr"/>
            <a:lstStyle/>
            <a:p>
              <a:endParaRPr lang="en-US" sz="3200"/>
            </a:p>
          </p:txBody>
        </p:sp>
        <p:sp>
          <p:nvSpPr>
            <p:cNvPr id="22" name="Rectangle 10"/>
            <p:cNvSpPr>
              <a:spLocks noChangeArrowheads="1"/>
            </p:cNvSpPr>
            <p:nvPr/>
          </p:nvSpPr>
          <p:spPr bwMode="auto">
            <a:xfrm>
              <a:off x="5008" y="1552"/>
              <a:ext cx="160" cy="160"/>
            </a:xfrm>
            <a:prstGeom prst="rect">
              <a:avLst/>
            </a:prstGeom>
            <a:noFill/>
            <a:ln w="50800">
              <a:solidFill>
                <a:schemeClr val="tx1"/>
              </a:solidFill>
              <a:miter lim="800000"/>
              <a:headEnd/>
              <a:tailEnd/>
            </a:ln>
          </p:spPr>
          <p:txBody>
            <a:bodyPr wrap="none" anchor="ctr"/>
            <a:lstStyle/>
            <a:p>
              <a:endParaRPr lang="en-US" sz="320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par>
                                <p:cTn id="10" presetID="2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p:cTn id="18"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4">
                                            <p:txEl>
                                              <p:pRg st="1" end="1"/>
                                            </p:txEl>
                                          </p:spTgt>
                                        </p:tgtEl>
                                      </p:cBhvr>
                                    </p:animEffect>
                                  </p:childTnLst>
                                </p:cTn>
                              </p:par>
                              <p:par>
                                <p:cTn id="21" presetID="23"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13004800" cy="1313180"/>
          </a:xfrm>
          <a:prstGeom prst="rect">
            <a:avLst/>
          </a:prstGeom>
        </p:spPr>
        <p:txBody>
          <a:bodyPr wrap="square" lIns="130046" tIns="65023" rIns="130046" bIns="65023">
            <a:spAutoFit/>
          </a:bodyPr>
          <a:lstStyle/>
          <a:p>
            <a:pPr algn="ctr"/>
            <a:r>
              <a:rPr lang="en-US" sz="77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"And Follow Me”</a:t>
            </a:r>
            <a:endParaRPr lang="en-US" sz="77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6" name="Picture 2"/>
          <p:cNvPicPr>
            <a:picLocks noChangeAspect="1" noChangeArrowheads="1"/>
          </p:cNvPicPr>
          <p:nvPr/>
        </p:nvPicPr>
        <p:blipFill>
          <a:blip r:embed="rId3"/>
          <a:srcRect/>
          <a:stretch>
            <a:fillRect/>
          </a:stretch>
        </p:blipFill>
        <p:spPr bwMode="auto">
          <a:xfrm flipH="1">
            <a:off x="-2" y="2817707"/>
            <a:ext cx="5210499" cy="6644639"/>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15</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
        <p:nvSpPr>
          <p:cNvPr id="13" name="Round Diagonal Corner Rectangle 12"/>
          <p:cNvSpPr/>
          <p:nvPr/>
        </p:nvSpPr>
        <p:spPr>
          <a:xfrm>
            <a:off x="4216400" y="2743201"/>
            <a:ext cx="8354907" cy="6685280"/>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14" name="TextBox 13"/>
          <p:cNvSpPr txBox="1"/>
          <p:nvPr/>
        </p:nvSpPr>
        <p:spPr>
          <a:xfrm>
            <a:off x="4673600" y="3429000"/>
            <a:ext cx="5638799" cy="5855960"/>
          </a:xfrm>
          <a:prstGeom prst="rect">
            <a:avLst/>
          </a:prstGeom>
          <a:noFill/>
        </p:spPr>
        <p:txBody>
          <a:bodyPr wrap="square" lIns="130046" tIns="65023" rIns="130046" bIns="65023" rtlCol="0">
            <a:spAutoFit/>
          </a:bodyPr>
          <a:lstStyle/>
          <a:p>
            <a:pPr marL="661519" indent="-661519" algn="l">
              <a:buClr>
                <a:schemeClr val="bg2">
                  <a:lumMod val="50000"/>
                </a:schemeClr>
              </a:buClr>
            </a:pPr>
            <a:r>
              <a:rPr lang="en-US" i="0" dirty="0" smtClean="0">
                <a:latin typeface="Berlin Sans FB Demi" pitchFamily="34" charset="0"/>
              </a:rPr>
              <a:t>21. Can you honestly say that you </a:t>
            </a:r>
            <a:r>
              <a:rPr lang="en-US" i="0" dirty="0" smtClean="0">
                <a:latin typeface="Berlin Sans FB Demi" pitchFamily="34" charset="0"/>
              </a:rPr>
              <a:t>are putting the Lord First in your life? </a:t>
            </a:r>
            <a:r>
              <a:rPr lang="en-US" sz="4400" dirty="0" smtClean="0">
                <a:latin typeface="Book Antiqua" pitchFamily="18" charset="0"/>
              </a:rPr>
              <a:t>(Matthew 6:19-24;33; Mark 12:29-31; Col 3:1,2)</a:t>
            </a:r>
            <a:endParaRPr lang="en-US" dirty="0" smtClean="0">
              <a:latin typeface="Book Antiqua" pitchFamily="18" charset="0"/>
            </a:endParaRPr>
          </a:p>
        </p:txBody>
      </p:sp>
      <p:grpSp>
        <p:nvGrpSpPr>
          <p:cNvPr id="2" name="Group 11"/>
          <p:cNvGrpSpPr>
            <a:grpSpLocks/>
          </p:cNvGrpSpPr>
          <p:nvPr/>
        </p:nvGrpSpPr>
        <p:grpSpPr bwMode="auto">
          <a:xfrm>
            <a:off x="10464800" y="5334000"/>
            <a:ext cx="1962009" cy="1286933"/>
            <a:chOff x="4406" y="1142"/>
            <a:chExt cx="869" cy="570"/>
          </a:xfrm>
        </p:grpSpPr>
        <p:sp>
          <p:nvSpPr>
            <p:cNvPr id="16" name="Rectangle 4"/>
            <p:cNvSpPr>
              <a:spLocks noChangeArrowheads="1"/>
            </p:cNvSpPr>
            <p:nvPr/>
          </p:nvSpPr>
          <p:spPr bwMode="auto">
            <a:xfrm>
              <a:off x="4406" y="1142"/>
              <a:ext cx="869" cy="258"/>
            </a:xfrm>
            <a:prstGeom prst="rect">
              <a:avLst/>
            </a:prstGeom>
            <a:noFill/>
            <a:ln w="12700">
              <a:noFill/>
              <a:miter lim="800000"/>
              <a:headEnd/>
              <a:tailEnd/>
            </a:ln>
            <a:effectLst/>
          </p:spPr>
          <p:txBody>
            <a:bodyPr wrap="none" lIns="90488" tIns="44450" rIns="90488" bIns="44450">
              <a:spAutoFit/>
            </a:bodyPr>
            <a:lstStyle/>
            <a:p>
              <a:pPr>
                <a:defRPr/>
              </a:pPr>
              <a:r>
                <a:rPr lang="en-US" sz="3200" b="1" dirty="0">
                  <a:solidFill>
                    <a:srgbClr val="FF0000"/>
                  </a:solidFill>
                  <a:effectLst>
                    <a:outerShdw blurRad="38100" dist="38100" dir="2700000" algn="tl">
                      <a:srgbClr val="000000"/>
                    </a:outerShdw>
                  </a:effectLst>
                </a:rPr>
                <a:t>YES   NO</a:t>
              </a:r>
            </a:p>
          </p:txBody>
        </p:sp>
        <p:sp>
          <p:nvSpPr>
            <p:cNvPr id="17" name="Rectangle 5"/>
            <p:cNvSpPr>
              <a:spLocks noChangeArrowheads="1"/>
            </p:cNvSpPr>
            <p:nvPr/>
          </p:nvSpPr>
          <p:spPr bwMode="auto">
            <a:xfrm>
              <a:off x="4576" y="1552"/>
              <a:ext cx="160" cy="160"/>
            </a:xfrm>
            <a:prstGeom prst="rect">
              <a:avLst/>
            </a:prstGeom>
            <a:noFill/>
            <a:ln w="50800">
              <a:solidFill>
                <a:schemeClr val="tx1"/>
              </a:solidFill>
              <a:miter lim="800000"/>
              <a:headEnd/>
              <a:tailEnd/>
            </a:ln>
          </p:spPr>
          <p:txBody>
            <a:bodyPr wrap="none" anchor="ctr"/>
            <a:lstStyle/>
            <a:p>
              <a:endParaRPr lang="en-US" sz="3200"/>
            </a:p>
          </p:txBody>
        </p:sp>
        <p:sp>
          <p:nvSpPr>
            <p:cNvPr id="18" name="Rectangle 10"/>
            <p:cNvSpPr>
              <a:spLocks noChangeArrowheads="1"/>
            </p:cNvSpPr>
            <p:nvPr/>
          </p:nvSpPr>
          <p:spPr bwMode="auto">
            <a:xfrm>
              <a:off x="5008" y="1552"/>
              <a:ext cx="160" cy="160"/>
            </a:xfrm>
            <a:prstGeom prst="rect">
              <a:avLst/>
            </a:prstGeom>
            <a:noFill/>
            <a:ln w="50800">
              <a:solidFill>
                <a:schemeClr val="tx1"/>
              </a:solidFill>
              <a:miter lim="800000"/>
              <a:headEnd/>
              <a:tailEnd/>
            </a:ln>
          </p:spPr>
          <p:txBody>
            <a:bodyPr wrap="none" anchor="ctr"/>
            <a:lstStyle/>
            <a:p>
              <a:endParaRPr lang="en-US" sz="320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par>
                                <p:cTn id="10" presetID="2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13004800" cy="1313180"/>
          </a:xfrm>
          <a:prstGeom prst="rect">
            <a:avLst/>
          </a:prstGeom>
        </p:spPr>
        <p:txBody>
          <a:bodyPr wrap="square" lIns="130046" tIns="65023" rIns="130046" bIns="65023">
            <a:spAutoFit/>
          </a:bodyPr>
          <a:lstStyle/>
          <a:p>
            <a:pPr algn="ctr"/>
            <a:r>
              <a:rPr lang="en-US" sz="77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Conclusion</a:t>
            </a:r>
            <a:endParaRPr lang="en-US" sz="77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6" name="Picture 2"/>
          <p:cNvPicPr>
            <a:picLocks noChangeAspect="1" noChangeArrowheads="1"/>
          </p:cNvPicPr>
          <p:nvPr/>
        </p:nvPicPr>
        <p:blipFill>
          <a:blip r:embed="rId3"/>
          <a:srcRect/>
          <a:stretch>
            <a:fillRect/>
          </a:stretch>
        </p:blipFill>
        <p:spPr bwMode="auto">
          <a:xfrm flipH="1">
            <a:off x="-2" y="2817707"/>
            <a:ext cx="5210499" cy="6644639"/>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16</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
        <p:nvSpPr>
          <p:cNvPr id="13" name="Round Diagonal Corner Rectangle 12"/>
          <p:cNvSpPr/>
          <p:nvPr/>
        </p:nvSpPr>
        <p:spPr>
          <a:xfrm>
            <a:off x="3987800" y="2438400"/>
            <a:ext cx="8583507" cy="6990081"/>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14" name="TextBox 13"/>
          <p:cNvSpPr txBox="1"/>
          <p:nvPr/>
        </p:nvSpPr>
        <p:spPr>
          <a:xfrm>
            <a:off x="4140200" y="2743200"/>
            <a:ext cx="8305800" cy="6533068"/>
          </a:xfrm>
          <a:prstGeom prst="rect">
            <a:avLst/>
          </a:prstGeom>
          <a:noFill/>
        </p:spPr>
        <p:txBody>
          <a:bodyPr wrap="square" lIns="130046" tIns="65023" rIns="130046" bIns="65023" rtlCol="0">
            <a:spAutoFit/>
          </a:bodyPr>
          <a:lstStyle/>
          <a:p>
            <a:pPr marL="808272" indent="-808272" algn="l">
              <a:spcBef>
                <a:spcPct val="40000"/>
              </a:spcBef>
              <a:buNone/>
              <a:defRPr/>
            </a:pPr>
            <a:r>
              <a:rPr lang="en-US" sz="3200" i="0" dirty="0" smtClean="0">
                <a:effectLst>
                  <a:outerShdw blurRad="38100" dist="38100" dir="2700000" algn="tl">
                    <a:srgbClr val="000000"/>
                  </a:outerShdw>
                </a:effectLst>
                <a:latin typeface="Berlin Sans FB Demi" pitchFamily="34" charset="0"/>
              </a:rPr>
              <a:t>1.  Do you want to go to heaven?</a:t>
            </a:r>
          </a:p>
          <a:p>
            <a:pPr marL="514350" indent="-514350" algn="l">
              <a:spcBef>
                <a:spcPct val="40000"/>
              </a:spcBef>
              <a:buAutoNum type="arabicPeriod" startAt="2"/>
              <a:defRPr/>
            </a:pPr>
            <a:r>
              <a:rPr lang="en-US" sz="3200" i="0" dirty="0" smtClean="0">
                <a:effectLst>
                  <a:outerShdw blurRad="38100" dist="38100" dir="2700000" algn="tl">
                    <a:srgbClr val="000000"/>
                  </a:outerShdw>
                </a:effectLst>
                <a:latin typeface="Berlin Sans FB Demi" pitchFamily="34" charset="0"/>
              </a:rPr>
              <a:t>Are you absolutely sure that is where you are headed?</a:t>
            </a:r>
          </a:p>
          <a:p>
            <a:pPr marL="514350" indent="-514350" algn="l">
              <a:spcBef>
                <a:spcPct val="40000"/>
              </a:spcBef>
              <a:buAutoNum type="arabicPeriod" startAt="2"/>
              <a:defRPr/>
            </a:pPr>
            <a:r>
              <a:rPr lang="en-US" sz="3200" i="0" dirty="0" smtClean="0">
                <a:effectLst>
                  <a:outerShdw blurRad="38100" dist="38100" dir="2700000" algn="tl">
                    <a:srgbClr val="000000"/>
                  </a:outerShdw>
                </a:effectLst>
                <a:latin typeface="Berlin Sans FB Demi" pitchFamily="34" charset="0"/>
              </a:rPr>
              <a:t>Do you believe and have you confessed that Jesus is the Christ, the Son of God?</a:t>
            </a:r>
          </a:p>
          <a:p>
            <a:pPr marL="514350" indent="-514350" algn="l">
              <a:spcBef>
                <a:spcPct val="40000"/>
              </a:spcBef>
              <a:buAutoNum type="arabicPeriod" startAt="2"/>
              <a:defRPr/>
            </a:pPr>
            <a:r>
              <a:rPr lang="en-US" sz="3200" i="0" dirty="0" smtClean="0">
                <a:effectLst>
                  <a:outerShdw blurRad="38100" dist="38100" dir="2700000" algn="tl">
                    <a:srgbClr val="000000"/>
                  </a:outerShdw>
                </a:effectLst>
                <a:latin typeface="Berlin Sans FB Demi" pitchFamily="34" charset="0"/>
              </a:rPr>
              <a:t>Have you from the heart repented toward God?</a:t>
            </a:r>
          </a:p>
          <a:p>
            <a:pPr marL="514350" indent="-514350" algn="l">
              <a:spcBef>
                <a:spcPct val="40000"/>
              </a:spcBef>
              <a:buAutoNum type="arabicPeriod" startAt="2"/>
              <a:defRPr/>
            </a:pPr>
            <a:r>
              <a:rPr lang="en-US" sz="3200" i="0" dirty="0" smtClean="0">
                <a:effectLst>
                  <a:outerShdw blurRad="38100" dist="38100" dir="2700000" algn="tl">
                    <a:srgbClr val="000000"/>
                  </a:outerShdw>
                </a:effectLst>
                <a:latin typeface="Berlin Sans FB Demi" pitchFamily="34" charset="0"/>
              </a:rPr>
              <a:t>Have you been baptized for the remission of your sins?</a:t>
            </a:r>
          </a:p>
          <a:p>
            <a:pPr marL="514350" indent="-514350" algn="l">
              <a:spcBef>
                <a:spcPct val="40000"/>
              </a:spcBef>
              <a:buAutoNum type="arabicPeriod" startAt="2"/>
              <a:defRPr/>
            </a:pPr>
            <a:r>
              <a:rPr lang="en-US" sz="3200" i="0" dirty="0" smtClean="0">
                <a:effectLst>
                  <a:outerShdw blurRad="38100" dist="38100" dir="2700000" algn="tl">
                    <a:srgbClr val="000000"/>
                  </a:outerShdw>
                </a:effectLst>
                <a:latin typeface="Berlin Sans FB Demi" pitchFamily="34" charset="0"/>
              </a:rPr>
              <a:t>Since your baptism have you been living the Christian life?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p:cTn id="28"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p:cTn id="35"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 calcmode="lin" valueType="num">
                                      <p:cBhvr>
                                        <p:cTn id="42" dur="5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13004800" cy="1313180"/>
          </a:xfrm>
          <a:prstGeom prst="rect">
            <a:avLst/>
          </a:prstGeom>
        </p:spPr>
        <p:txBody>
          <a:bodyPr wrap="square" lIns="130046" tIns="65023" rIns="130046" bIns="65023">
            <a:spAutoFit/>
          </a:bodyPr>
          <a:lstStyle/>
          <a:p>
            <a:pPr algn="ctr"/>
            <a:r>
              <a:rPr lang="en-US" sz="77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Conclusion</a:t>
            </a:r>
            <a:endParaRPr lang="en-US" sz="77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6" name="Picture 2"/>
          <p:cNvPicPr>
            <a:picLocks noChangeAspect="1" noChangeArrowheads="1"/>
          </p:cNvPicPr>
          <p:nvPr/>
        </p:nvPicPr>
        <p:blipFill>
          <a:blip r:embed="rId3"/>
          <a:srcRect/>
          <a:stretch>
            <a:fillRect/>
          </a:stretch>
        </p:blipFill>
        <p:spPr bwMode="auto">
          <a:xfrm flipH="1">
            <a:off x="-2" y="2817707"/>
            <a:ext cx="5210499" cy="6644639"/>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17</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
        <p:nvSpPr>
          <p:cNvPr id="13" name="Round Diagonal Corner Rectangle 12"/>
          <p:cNvSpPr/>
          <p:nvPr/>
        </p:nvSpPr>
        <p:spPr>
          <a:xfrm>
            <a:off x="3987800" y="2438400"/>
            <a:ext cx="8583507" cy="6990081"/>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15" name="Rectangle 14"/>
          <p:cNvSpPr/>
          <p:nvPr/>
        </p:nvSpPr>
        <p:spPr>
          <a:xfrm>
            <a:off x="4597400" y="3124200"/>
            <a:ext cx="7315200" cy="550920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i="0" dirty="0" smtClean="0">
                <a:ln w="11430"/>
                <a:solidFill>
                  <a:srgbClr val="7030A0"/>
                </a:solidFill>
                <a:effectLst>
                  <a:outerShdw blurRad="50800" dist="39000" dir="5460000" algn="tl">
                    <a:srgbClr val="000000">
                      <a:alpha val="38000"/>
                    </a:srgbClr>
                  </a:outerShdw>
                </a:effectLst>
                <a:latin typeface="Berlin Sans FB Demi" pitchFamily="34" charset="0"/>
              </a:rPr>
              <a:t>Are you ready just as you are to meet Christ?</a:t>
            </a:r>
            <a:endParaRPr lang="en-US" sz="8800" b="1" i="0" dirty="0">
              <a:ln w="11430"/>
              <a:solidFill>
                <a:srgbClr val="7030A0"/>
              </a:solidFill>
              <a:effectLst>
                <a:outerShdw blurRad="50800" dist="39000" dir="5460000" algn="tl">
                  <a:srgbClr val="000000">
                    <a:alpha val="38000"/>
                  </a:srgbClr>
                </a:outerShdw>
              </a:effectLst>
              <a:latin typeface="Berlin Sans FB Demi" pitchFamily="34"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004800" cy="9753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18</a:t>
            </a:fld>
            <a:endParaRPr kumimoji="0" lang="en-US"/>
          </a:p>
        </p:txBody>
      </p:sp>
      <p:sp>
        <p:nvSpPr>
          <p:cNvPr id="6" name="Footer Placeholder 5"/>
          <p:cNvSpPr>
            <a:spLocks noGrp="1"/>
          </p:cNvSpPr>
          <p:nvPr>
            <p:ph type="ftr" sz="quarter" idx="11"/>
          </p:nvPr>
        </p:nvSpPr>
        <p:spPr/>
        <p:txBody>
          <a:bodyPr/>
          <a:lstStyle/>
          <a:p>
            <a:r>
              <a:rPr kumimoji="0" lang="en-US" smtClean="0"/>
              <a:t>W. 65th St church of Christ / March 23, 2008</a:t>
            </a:r>
            <a:endParaRPr kumimoji="0"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a.abcnews.com/images/Entertainment/ht_truth_080130_ms.jpg"/>
          <p:cNvPicPr>
            <a:picLocks noChangeAspect="1" noChangeArrowheads="1"/>
          </p:cNvPicPr>
          <p:nvPr/>
        </p:nvPicPr>
        <p:blipFill>
          <a:blip r:embed="rId3"/>
          <a:srcRect/>
          <a:stretch>
            <a:fillRect/>
          </a:stretch>
        </p:blipFill>
        <p:spPr bwMode="auto">
          <a:xfrm>
            <a:off x="0" y="0"/>
            <a:ext cx="12994312" cy="9753600"/>
          </a:xfrm>
          <a:prstGeom prst="rect">
            <a:avLst/>
          </a:prstGeom>
          <a:noFill/>
        </p:spPr>
      </p:pic>
      <p:sp>
        <p:nvSpPr>
          <p:cNvPr id="5" name="TextBox 4"/>
          <p:cNvSpPr txBox="1"/>
          <p:nvPr/>
        </p:nvSpPr>
        <p:spPr>
          <a:xfrm>
            <a:off x="558800" y="5257800"/>
            <a:ext cx="12115800" cy="4031873"/>
          </a:xfrm>
          <a:prstGeom prst="rect">
            <a:avLst/>
          </a:prstGeom>
          <a:solidFill>
            <a:srgbClr val="513DA5">
              <a:alpha val="63922"/>
            </a:srgbClr>
          </a:solidFill>
          <a:ln>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200" i="0" dirty="0" smtClean="0">
                <a:ln w="18415" cmpd="sng">
                  <a:noFill/>
                  <a:prstDash val="solid"/>
                </a:ln>
                <a:solidFill>
                  <a:srgbClr val="FFFFFF"/>
                </a:solidFill>
                <a:effectLst>
                  <a:outerShdw blurRad="63500" dir="3600000" algn="tl" rotWithShape="0">
                    <a:srgbClr val="000000">
                      <a:alpha val="70000"/>
                    </a:srgbClr>
                  </a:outerShdw>
                </a:effectLst>
                <a:latin typeface="Book Antiqua" pitchFamily="18" charset="0"/>
              </a:rPr>
              <a:t>THE MOMENT OF TRUTH will put participants to the test -- the lie detector test -- to reveal whether or not they are telling the truth for a chance to win half a million dollars. The challenge is simple: answer 21 increasingly personal questions honestly, as determined by a polygraph, and win up to $500,000. This is the only game show where participants know both the questions and the answers before they begin to play. What deep dark secret will someone divulge for hundreds of thousands of dollars?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2</a:t>
            </a:fld>
            <a:endParaRPr kumimoji="0" lang="en-US"/>
          </a:p>
        </p:txBody>
      </p:sp>
      <p:sp>
        <p:nvSpPr>
          <p:cNvPr id="7" name="Footer Placeholder 6"/>
          <p:cNvSpPr>
            <a:spLocks noGrp="1"/>
          </p:cNvSpPr>
          <p:nvPr>
            <p:ph type="ftr" sz="quarter" idx="11"/>
          </p:nvPr>
        </p:nvSpPr>
        <p:spPr/>
        <p:txBody>
          <a:bodyPr/>
          <a:lstStyle/>
          <a:p>
            <a:r>
              <a:rPr kumimoji="0" lang="en-US" smtClean="0"/>
              <a:t>W. 65th St church of Christ / March 23, 2008</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a.abcnews.com/images/Entertainment/ht_truth_080130_ms.jpg"/>
          <p:cNvPicPr>
            <a:picLocks noChangeAspect="1" noChangeArrowheads="1"/>
          </p:cNvPicPr>
          <p:nvPr/>
        </p:nvPicPr>
        <p:blipFill>
          <a:blip r:embed="rId3"/>
          <a:srcRect/>
          <a:stretch>
            <a:fillRect/>
          </a:stretch>
        </p:blipFill>
        <p:spPr bwMode="auto">
          <a:xfrm>
            <a:off x="0" y="0"/>
            <a:ext cx="12994312" cy="9753600"/>
          </a:xfrm>
          <a:prstGeom prst="rect">
            <a:avLst/>
          </a:prstGeom>
          <a:noFill/>
        </p:spPr>
      </p:pic>
      <p:sp>
        <p:nvSpPr>
          <p:cNvPr id="5" name="TextBox 4"/>
          <p:cNvSpPr txBox="1"/>
          <p:nvPr/>
        </p:nvSpPr>
        <p:spPr>
          <a:xfrm>
            <a:off x="558800" y="5257800"/>
            <a:ext cx="12115800" cy="3416320"/>
          </a:xfrm>
          <a:prstGeom prst="rect">
            <a:avLst/>
          </a:prstGeom>
          <a:solidFill>
            <a:srgbClr val="513DA5">
              <a:alpha val="63922"/>
            </a:srgbClr>
          </a:solidFill>
          <a:ln>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600" i="0" dirty="0" smtClean="0">
                <a:ln w="18415" cmpd="sng">
                  <a:noFill/>
                  <a:prstDash val="solid"/>
                </a:ln>
                <a:solidFill>
                  <a:srgbClr val="FFFFFF"/>
                </a:solidFill>
                <a:effectLst>
                  <a:outerShdw blurRad="63500" dir="3600000" algn="tl" rotWithShape="0">
                    <a:srgbClr val="000000">
                      <a:alpha val="70000"/>
                    </a:srgbClr>
                  </a:outerShdw>
                </a:effectLst>
                <a:latin typeface="Book Antiqua" pitchFamily="18" charset="0"/>
              </a:rPr>
              <a:t>“How much commitment do we have to the truth about ourselves? For all our talk about loving the truth, do we really desire to see all that God sees when He examines our hearts? There will be no redemption for those unwilling to face </a:t>
            </a:r>
            <a:r>
              <a:rPr lang="en-US" sz="3600" i="0" smtClean="0">
                <a:ln w="18415" cmpd="sng">
                  <a:noFill/>
                  <a:prstDash val="solid"/>
                </a:ln>
                <a:solidFill>
                  <a:srgbClr val="FFFFFF"/>
                </a:solidFill>
                <a:effectLst>
                  <a:outerShdw blurRad="63500" dir="3600000" algn="tl" rotWithShape="0">
                    <a:srgbClr val="000000">
                      <a:alpha val="70000"/>
                    </a:srgbClr>
                  </a:outerShdw>
                </a:effectLst>
                <a:latin typeface="Book Antiqua" pitchFamily="18" charset="0"/>
              </a:rPr>
              <a:t>reality.”</a:t>
            </a:r>
            <a:endParaRPr lang="en-US" sz="3600" i="0" dirty="0" smtClean="0">
              <a:ln w="18415" cmpd="sng">
                <a:noFill/>
                <a:prstDash val="solid"/>
              </a:ln>
              <a:solidFill>
                <a:srgbClr val="FFFFFF"/>
              </a:solidFill>
              <a:effectLst>
                <a:outerShdw blurRad="63500" dir="3600000" algn="tl" rotWithShape="0">
                  <a:srgbClr val="000000">
                    <a:alpha val="70000"/>
                  </a:srgbClr>
                </a:outerShdw>
              </a:effectLst>
              <a:latin typeface="Book Antiqua" pitchFamily="18" charset="0"/>
            </a:endParaRPr>
          </a:p>
          <a:p>
            <a:r>
              <a:rPr lang="en-US" sz="3600" i="0" dirty="0" smtClean="0">
                <a:ln w="18415" cmpd="sng">
                  <a:noFill/>
                  <a:prstDash val="solid"/>
                </a:ln>
                <a:solidFill>
                  <a:srgbClr val="FFFFFF"/>
                </a:solidFill>
                <a:effectLst>
                  <a:outerShdw blurRad="63500" dir="3600000" algn="tl" rotWithShape="0">
                    <a:srgbClr val="000000">
                      <a:alpha val="70000"/>
                    </a:srgbClr>
                  </a:outerShdw>
                </a:effectLst>
                <a:latin typeface="Book Antiqua" pitchFamily="18" charset="0"/>
              </a:rPr>
              <a:t>                           – Gary Henry (</a:t>
            </a:r>
            <a:r>
              <a:rPr lang="en-US" sz="3600" i="0" dirty="0" err="1" smtClean="0">
                <a:ln w="18415" cmpd="sng">
                  <a:noFill/>
                  <a:prstDash val="solid"/>
                </a:ln>
                <a:solidFill>
                  <a:srgbClr val="FFFFFF"/>
                </a:solidFill>
                <a:effectLst>
                  <a:outerShdw blurRad="63500" dir="3600000" algn="tl" rotWithShape="0">
                    <a:srgbClr val="000000">
                      <a:alpha val="70000"/>
                    </a:srgbClr>
                  </a:outerShdw>
                </a:effectLst>
                <a:latin typeface="Book Antiqua" pitchFamily="18" charset="0"/>
              </a:rPr>
              <a:t>WordPoints</a:t>
            </a:r>
            <a:r>
              <a:rPr lang="en-US" sz="3600" i="0" dirty="0" smtClean="0">
                <a:ln w="18415" cmpd="sng">
                  <a:noFill/>
                  <a:prstDash val="solid"/>
                </a:ln>
                <a:solidFill>
                  <a:srgbClr val="FFFFFF"/>
                </a:solidFill>
                <a:effectLst>
                  <a:outerShdw blurRad="63500" dir="3600000" algn="tl" rotWithShape="0">
                    <a:srgbClr val="000000">
                      <a:alpha val="70000"/>
                    </a:srgbClr>
                  </a:outerShdw>
                </a:effectLst>
                <a:latin typeface="Book Antiqua" pitchFamily="18" charset="0"/>
              </a:rPr>
              <a:t> 1/27/08)</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3</a:t>
            </a:fld>
            <a:endParaRPr kumimoji="0" lang="en-US"/>
          </a:p>
        </p:txBody>
      </p:sp>
      <p:sp>
        <p:nvSpPr>
          <p:cNvPr id="7" name="Footer Placeholder 6"/>
          <p:cNvSpPr>
            <a:spLocks noGrp="1"/>
          </p:cNvSpPr>
          <p:nvPr>
            <p:ph type="ftr" sz="quarter" idx="11"/>
          </p:nvPr>
        </p:nvSpPr>
        <p:spPr/>
        <p:txBody>
          <a:bodyPr/>
          <a:lstStyle/>
          <a:p>
            <a:r>
              <a:rPr kumimoji="0" lang="en-US" smtClean="0"/>
              <a:t>W. 65th St church of Christ / March 23, 2008</a:t>
            </a:r>
            <a:endParaRPr kumimoji="0"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srcRect/>
          <a:stretch>
            <a:fillRect/>
          </a:stretch>
        </p:blipFill>
        <p:spPr bwMode="auto">
          <a:xfrm>
            <a:off x="2082800" y="990600"/>
            <a:ext cx="10922001" cy="8654626"/>
          </a:xfrm>
          <a:prstGeom prst="rect">
            <a:avLst/>
          </a:prstGeom>
          <a:noFill/>
          <a:ln w="9525">
            <a:noFill/>
            <a:miter lim="800000"/>
            <a:headEnd/>
            <a:tailEnd/>
          </a:ln>
          <a:effectLst/>
        </p:spPr>
      </p:pic>
      <p:sp>
        <p:nvSpPr>
          <p:cNvPr id="4" name="Rectangle 3"/>
          <p:cNvSpPr/>
          <p:nvPr/>
        </p:nvSpPr>
        <p:spPr>
          <a:xfrm>
            <a:off x="3454400" y="1600200"/>
            <a:ext cx="8001000" cy="6124754"/>
          </a:xfrm>
          <a:prstGeom prst="rect">
            <a:avLst/>
          </a:prstGeom>
        </p:spPr>
        <p:txBody>
          <a:bodyPr wrap="square">
            <a:spAutoFit/>
          </a:bodyPr>
          <a:lstStyle/>
          <a:p>
            <a:r>
              <a:rPr lang="en-US" sz="2800" b="1" i="0" dirty="0" smtClean="0">
                <a:latin typeface="Book Antiqua" pitchFamily="18" charset="0"/>
              </a:rPr>
              <a:t>James 1:21-25 (NKJV) </a:t>
            </a:r>
            <a:r>
              <a:rPr lang="en-US" sz="2800" i="0" dirty="0" smtClean="0">
                <a:latin typeface="Book Antiqua" pitchFamily="18" charset="0"/>
              </a:rPr>
              <a:t/>
            </a:r>
            <a:br>
              <a:rPr lang="en-US" sz="2800" i="0" dirty="0" smtClean="0">
                <a:latin typeface="Book Antiqua" pitchFamily="18" charset="0"/>
              </a:rPr>
            </a:br>
            <a:r>
              <a:rPr lang="en-US" sz="2800" i="0" baseline="30000" dirty="0" smtClean="0">
                <a:latin typeface="Book Antiqua" pitchFamily="18" charset="0"/>
              </a:rPr>
              <a:t>21 </a:t>
            </a:r>
            <a:r>
              <a:rPr lang="en-US" sz="2800" i="0" dirty="0" smtClean="0">
                <a:latin typeface="Book Antiqua" pitchFamily="18" charset="0"/>
              </a:rPr>
              <a:t>Therefore lay aside all filthiness and overflow of wickedness, and receive with meekness the implanted word, which is able to save your souls. </a:t>
            </a:r>
            <a:r>
              <a:rPr lang="en-US" sz="2800" i="0" baseline="30000" dirty="0" smtClean="0">
                <a:latin typeface="Book Antiqua" pitchFamily="18" charset="0"/>
              </a:rPr>
              <a:t>22 </a:t>
            </a:r>
            <a:r>
              <a:rPr lang="en-US" sz="2800" i="0" dirty="0" smtClean="0">
                <a:latin typeface="Book Antiqua" pitchFamily="18" charset="0"/>
              </a:rPr>
              <a:t>But be doers of the word, and not hearers only, deceiving yourselves. </a:t>
            </a:r>
            <a:r>
              <a:rPr lang="en-US" sz="2800" i="0" baseline="30000" dirty="0" smtClean="0">
                <a:latin typeface="Book Antiqua" pitchFamily="18" charset="0"/>
              </a:rPr>
              <a:t>23 </a:t>
            </a:r>
            <a:r>
              <a:rPr lang="en-US" sz="2800" i="0" dirty="0" smtClean="0">
                <a:latin typeface="Book Antiqua" pitchFamily="18" charset="0"/>
              </a:rPr>
              <a:t>For if anyone is a hearer of the word and not a doer, he is like a man observing his natural face in a mirror; </a:t>
            </a:r>
            <a:r>
              <a:rPr lang="en-US" sz="2800" i="0" baseline="30000" dirty="0" smtClean="0">
                <a:latin typeface="Book Antiqua" pitchFamily="18" charset="0"/>
              </a:rPr>
              <a:t>24 </a:t>
            </a:r>
            <a:r>
              <a:rPr lang="en-US" sz="2800" i="0" dirty="0" smtClean="0">
                <a:latin typeface="Book Antiqua" pitchFamily="18" charset="0"/>
              </a:rPr>
              <a:t>for he observes himself, goes away, and immediately forgets what kind of man he was. </a:t>
            </a:r>
            <a:r>
              <a:rPr lang="en-US" sz="2800" i="0" baseline="30000" dirty="0" smtClean="0">
                <a:latin typeface="Book Antiqua" pitchFamily="18" charset="0"/>
              </a:rPr>
              <a:t>25 </a:t>
            </a:r>
            <a:r>
              <a:rPr lang="en-US" sz="2800" i="0" dirty="0" smtClean="0">
                <a:latin typeface="Book Antiqua" pitchFamily="18" charset="0"/>
              </a:rPr>
              <a:t>But he who looks into the perfect law of liberty and continues in it, and is not a forgetful hearer but a doer of the work, this one will be blessed in what he does. </a:t>
            </a:r>
            <a:endParaRPr lang="en-US" sz="2800" i="0" dirty="0">
              <a:latin typeface="Book Antiqua" pitchFamily="18" charset="0"/>
            </a:endParaRPr>
          </a:p>
        </p:txBody>
      </p:sp>
      <p:sp>
        <p:nvSpPr>
          <p:cNvPr id="7" name="TextBox 6"/>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pic>
        <p:nvPicPr>
          <p:cNvPr id="5" name="Picture 3"/>
          <p:cNvPicPr>
            <a:picLocks noChangeAspect="1" noChangeArrowheads="1"/>
          </p:cNvPicPr>
          <p:nvPr/>
        </p:nvPicPr>
        <p:blipFill>
          <a:blip r:embed="rId4"/>
          <a:srcRect/>
          <a:stretch>
            <a:fillRect/>
          </a:stretch>
        </p:blipFill>
        <p:spPr bwMode="auto">
          <a:xfrm>
            <a:off x="0" y="2514600"/>
            <a:ext cx="2529676" cy="72390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4</a:t>
            </a:fld>
            <a:endParaRPr kumimoji="0" lang="en-US"/>
          </a:p>
        </p:txBody>
      </p:sp>
      <p:sp>
        <p:nvSpPr>
          <p:cNvPr id="10" name="Footer Placeholder 9"/>
          <p:cNvSpPr>
            <a:spLocks noGrp="1"/>
          </p:cNvSpPr>
          <p:nvPr>
            <p:ph type="ftr" sz="quarter" idx="11"/>
          </p:nvPr>
        </p:nvSpPr>
        <p:spPr/>
        <p:txBody>
          <a:bodyPr/>
          <a:lstStyle/>
          <a:p>
            <a:r>
              <a:rPr kumimoji="0" lang="en-US" smtClean="0"/>
              <a:t>W. 65th St church of Christ / March 23, 2008</a:t>
            </a:r>
            <a:endParaRPr kumimoji="0"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a:srcRect/>
          <a:stretch>
            <a:fillRect/>
          </a:stretch>
        </p:blipFill>
        <p:spPr bwMode="auto">
          <a:xfrm>
            <a:off x="1" y="1930399"/>
            <a:ext cx="5746044" cy="7823201"/>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4768427" y="2059093"/>
            <a:ext cx="8236373" cy="7586133"/>
          </a:xfrm>
          <a:prstGeom prst="rect">
            <a:avLst/>
          </a:prstGeom>
          <a:noFill/>
          <a:ln w="9525">
            <a:noFill/>
            <a:miter lim="800000"/>
            <a:headEnd/>
            <a:tailEnd/>
          </a:ln>
          <a:effectLst/>
        </p:spPr>
      </p:pic>
      <p:sp>
        <p:nvSpPr>
          <p:cNvPr id="10" name="TextBox 9"/>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
        <p:nvSpPr>
          <p:cNvPr id="11" name="Rectangle 10"/>
          <p:cNvSpPr/>
          <p:nvPr/>
        </p:nvSpPr>
        <p:spPr>
          <a:xfrm>
            <a:off x="5743787" y="2600960"/>
            <a:ext cx="6177280" cy="4840297"/>
          </a:xfrm>
          <a:prstGeom prst="rect">
            <a:avLst/>
          </a:prstGeom>
        </p:spPr>
        <p:txBody>
          <a:bodyPr wrap="square" lIns="130046" tIns="65023" rIns="130046" bIns="65023">
            <a:spAutoFit/>
          </a:bodyPr>
          <a:lstStyle/>
          <a:p>
            <a:pPr algn="ctr"/>
            <a:r>
              <a:rPr lang="en-US" sz="3400" b="1" i="0" dirty="0" smtClean="0">
                <a:effectLst>
                  <a:outerShdw blurRad="38100" dist="38100" dir="2700000" algn="tl">
                    <a:srgbClr val="000000">
                      <a:alpha val="43137"/>
                    </a:srgbClr>
                  </a:outerShdw>
                </a:effectLst>
                <a:latin typeface="Book Antiqua" pitchFamily="18" charset="0"/>
              </a:rPr>
              <a:t>Luke 9:23-26 (NKJV) </a:t>
            </a:r>
            <a:r>
              <a:rPr lang="en-US" sz="3400" i="0" dirty="0" smtClean="0">
                <a:effectLst>
                  <a:outerShdw blurRad="38100" dist="38100" dir="2700000" algn="tl">
                    <a:srgbClr val="000000">
                      <a:alpha val="43137"/>
                    </a:srgbClr>
                  </a:outerShdw>
                </a:effectLst>
                <a:latin typeface="Book Antiqua" pitchFamily="18" charset="0"/>
              </a:rPr>
              <a:t/>
            </a:r>
            <a:br>
              <a:rPr lang="en-US" sz="3400" i="0" dirty="0" smtClean="0">
                <a:effectLst>
                  <a:outerShdw blurRad="38100" dist="38100" dir="2700000" algn="tl">
                    <a:srgbClr val="000000">
                      <a:alpha val="43137"/>
                    </a:srgbClr>
                  </a:outerShdw>
                </a:effectLst>
                <a:latin typeface="Book Antiqua" pitchFamily="18" charset="0"/>
              </a:rPr>
            </a:br>
            <a:r>
              <a:rPr lang="en-US" sz="3400" i="0" baseline="30000" dirty="0" smtClean="0">
                <a:effectLst>
                  <a:outerShdw blurRad="38100" dist="38100" dir="2700000" algn="tl">
                    <a:srgbClr val="000000">
                      <a:alpha val="43137"/>
                    </a:srgbClr>
                  </a:outerShdw>
                </a:effectLst>
                <a:latin typeface="Book Antiqua" pitchFamily="18" charset="0"/>
              </a:rPr>
              <a:t>23 </a:t>
            </a:r>
            <a:r>
              <a:rPr lang="en-US" sz="3400" i="0" dirty="0" smtClean="0">
                <a:effectLst>
                  <a:outerShdw blurRad="38100" dist="38100" dir="2700000" algn="tl">
                    <a:srgbClr val="000000">
                      <a:alpha val="43137"/>
                    </a:srgbClr>
                  </a:outerShdw>
                </a:effectLst>
                <a:latin typeface="Book Antiqua" pitchFamily="18" charset="0"/>
              </a:rPr>
              <a:t>Then He said to them all, "</a:t>
            </a:r>
            <a:r>
              <a:rPr lang="en-US" sz="3400" i="0" dirty="0" smtClean="0">
                <a:solidFill>
                  <a:srgbClr val="FF0000"/>
                </a:solidFill>
                <a:effectLst>
                  <a:outerShdw blurRad="38100" dist="38100" dir="2700000" algn="tl">
                    <a:srgbClr val="000000">
                      <a:alpha val="43137"/>
                    </a:srgbClr>
                  </a:outerShdw>
                </a:effectLst>
                <a:latin typeface="Book Antiqua" pitchFamily="18" charset="0"/>
              </a:rPr>
              <a:t>If anyone desires to come after Me, let him deny himself, and take up his cross daily, and follow Me</a:t>
            </a:r>
            <a:r>
              <a:rPr lang="en-US" sz="3400" i="0" dirty="0" smtClean="0">
                <a:effectLst>
                  <a:outerShdw blurRad="38100" dist="38100" dir="2700000" algn="tl">
                    <a:srgbClr val="000000">
                      <a:alpha val="43137"/>
                    </a:srgbClr>
                  </a:outerShdw>
                </a:effectLst>
                <a:latin typeface="Book Antiqua" pitchFamily="18" charset="0"/>
              </a:rPr>
              <a:t>.  </a:t>
            </a:r>
            <a:r>
              <a:rPr lang="en-US" sz="3400" i="0" baseline="30000" dirty="0" smtClean="0">
                <a:effectLst>
                  <a:outerShdw blurRad="38100" dist="38100" dir="2700000" algn="tl">
                    <a:srgbClr val="000000">
                      <a:alpha val="43137"/>
                    </a:srgbClr>
                  </a:outerShdw>
                </a:effectLst>
                <a:latin typeface="Book Antiqua" pitchFamily="18" charset="0"/>
              </a:rPr>
              <a:t>24 </a:t>
            </a:r>
            <a:r>
              <a:rPr lang="en-US" sz="3400" i="0" dirty="0" smtClean="0">
                <a:solidFill>
                  <a:srgbClr val="FF0000"/>
                </a:solidFill>
                <a:effectLst>
                  <a:outerShdw blurRad="38100" dist="38100" dir="2700000" algn="tl">
                    <a:srgbClr val="000000">
                      <a:alpha val="43137"/>
                    </a:srgbClr>
                  </a:outerShdw>
                </a:effectLst>
                <a:latin typeface="Book Antiqua" pitchFamily="18" charset="0"/>
              </a:rPr>
              <a:t>For whoever desires to save his life will lose it, but whoever loses his life for My sake will save it</a:t>
            </a:r>
            <a:r>
              <a:rPr lang="en-US" sz="3400" i="0" dirty="0" smtClean="0">
                <a:effectLst>
                  <a:outerShdw blurRad="38100" dist="38100" dir="2700000" algn="tl">
                    <a:srgbClr val="000000">
                      <a:alpha val="43137"/>
                    </a:srgbClr>
                  </a:outerShdw>
                </a:effectLst>
                <a:latin typeface="Book Antiqua" pitchFamily="18" charset="0"/>
              </a:rPr>
              <a:t>. </a:t>
            </a:r>
            <a:endParaRPr lang="en-US" sz="3400" i="0" dirty="0">
              <a:effectLst>
                <a:outerShdw blurRad="38100" dist="38100" dir="2700000" algn="tl">
                  <a:srgbClr val="000000">
                    <a:alpha val="43137"/>
                  </a:srgbClr>
                </a:outerShdw>
              </a:effectLst>
              <a:latin typeface="Book Antiqua" pitchFamily="18" charset="0"/>
            </a:endParaRPr>
          </a:p>
        </p:txBody>
      </p:sp>
      <p:sp>
        <p:nvSpPr>
          <p:cNvPr id="6" name="Date Placeholder 5"/>
          <p:cNvSpPr>
            <a:spLocks noGrp="1"/>
          </p:cNvSpPr>
          <p:nvPr>
            <p:ph type="dt" sz="half" idx="10"/>
          </p:nvPr>
        </p:nvSpPr>
        <p:spPr>
          <a:xfrm>
            <a:off x="0" y="9234312"/>
            <a:ext cx="3034453" cy="519289"/>
          </a:xfrm>
          <a:prstGeom prst="rect">
            <a:avLst/>
          </a:prstGeom>
        </p:spPr>
        <p:txBody>
          <a:bodyPr lIns="130046" tIns="65023" rIns="130046" bIns="65023"/>
          <a:lstStyle/>
          <a:p>
            <a:r>
              <a:rPr lang="en-US" smtClean="0"/>
              <a:t>Don McClain</a:t>
            </a:r>
            <a:endParaRPr lang="en-US"/>
          </a:p>
        </p:txBody>
      </p:sp>
      <p:sp>
        <p:nvSpPr>
          <p:cNvPr id="8" name="Footer Placeholder 7"/>
          <p:cNvSpPr>
            <a:spLocks noGrp="1"/>
          </p:cNvSpPr>
          <p:nvPr>
            <p:ph type="ftr" sz="quarter" idx="11"/>
          </p:nvPr>
        </p:nvSpPr>
        <p:spPr>
          <a:xfrm>
            <a:off x="6719147" y="9211735"/>
            <a:ext cx="6285653" cy="541867"/>
          </a:xfrm>
          <a:prstGeom prst="rect">
            <a:avLst/>
          </a:prstGeom>
        </p:spPr>
        <p:txBody>
          <a:bodyPr lIns="130046" tIns="65023" rIns="130046" bIns="65023"/>
          <a:lstStyle/>
          <a:p>
            <a:r>
              <a:rPr lang="en-US" smtClean="0"/>
              <a:t>W. 65th St church of Christ / March 23, 2008</a:t>
            </a:r>
            <a:endParaRPr lang="en-US"/>
          </a:p>
        </p:txBody>
      </p:sp>
      <p:sp>
        <p:nvSpPr>
          <p:cNvPr id="7" name="Slide Number Placeholder 6"/>
          <p:cNvSpPr>
            <a:spLocks noGrp="1"/>
          </p:cNvSpPr>
          <p:nvPr>
            <p:ph type="sldNum" sz="quarter" idx="12"/>
          </p:nvPr>
        </p:nvSpPr>
        <p:spPr>
          <a:xfrm>
            <a:off x="11921067" y="1"/>
            <a:ext cx="1083733" cy="519289"/>
          </a:xfrm>
          <a:prstGeom prst="rect">
            <a:avLst/>
          </a:prstGeom>
        </p:spPr>
        <p:txBody>
          <a:bodyPr lIns="130046" tIns="65023" rIns="130046" bIns="65023"/>
          <a:lstStyle/>
          <a:p>
            <a:fld id="{E1B62E98-2EDF-41D4-9753-EC0A5149F3A5}" type="slidenum">
              <a:rPr lang="en-US" smtClean="0"/>
              <a:pPr/>
              <a:t>5</a:t>
            </a:fld>
            <a:endParaRPr lang="en-US"/>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a:srcRect/>
          <a:stretch>
            <a:fillRect/>
          </a:stretch>
        </p:blipFill>
        <p:spPr bwMode="auto">
          <a:xfrm>
            <a:off x="1" y="1930399"/>
            <a:ext cx="5746044" cy="7823201"/>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4768427" y="2059093"/>
            <a:ext cx="8236373" cy="7586133"/>
          </a:xfrm>
          <a:prstGeom prst="rect">
            <a:avLst/>
          </a:prstGeom>
          <a:noFill/>
          <a:ln w="9525">
            <a:noFill/>
            <a:miter lim="800000"/>
            <a:headEnd/>
            <a:tailEnd/>
          </a:ln>
          <a:effectLst/>
        </p:spPr>
      </p:pic>
      <p:sp>
        <p:nvSpPr>
          <p:cNvPr id="11" name="Rectangle 10"/>
          <p:cNvSpPr/>
          <p:nvPr/>
        </p:nvSpPr>
        <p:spPr>
          <a:xfrm>
            <a:off x="5743787" y="2600960"/>
            <a:ext cx="6177280" cy="5225018"/>
          </a:xfrm>
          <a:prstGeom prst="rect">
            <a:avLst/>
          </a:prstGeom>
        </p:spPr>
        <p:txBody>
          <a:bodyPr wrap="square" lIns="130046" tIns="65023" rIns="130046" bIns="65023">
            <a:spAutoFit/>
          </a:bodyPr>
          <a:lstStyle/>
          <a:p>
            <a:pPr algn="ctr"/>
            <a:r>
              <a:rPr lang="en-US" sz="3400" b="1" i="0" dirty="0" smtClean="0">
                <a:effectLst>
                  <a:outerShdw blurRad="38100" dist="38100" dir="2700000" algn="tl">
                    <a:srgbClr val="000000">
                      <a:alpha val="43137"/>
                    </a:srgbClr>
                  </a:outerShdw>
                </a:effectLst>
                <a:latin typeface="Book Antiqua" pitchFamily="18" charset="0"/>
              </a:rPr>
              <a:t>Luke 9:23-26 (NKJV) </a:t>
            </a:r>
            <a:r>
              <a:rPr lang="en-US" sz="3400" i="0" dirty="0" smtClean="0">
                <a:effectLst>
                  <a:outerShdw blurRad="38100" dist="38100" dir="2700000" algn="tl">
                    <a:srgbClr val="000000">
                      <a:alpha val="43137"/>
                    </a:srgbClr>
                  </a:outerShdw>
                </a:effectLst>
                <a:latin typeface="Book Antiqua" pitchFamily="18" charset="0"/>
              </a:rPr>
              <a:t/>
            </a:r>
            <a:br>
              <a:rPr lang="en-US" sz="3400" i="0" dirty="0" smtClean="0">
                <a:effectLst>
                  <a:outerShdw blurRad="38100" dist="38100" dir="2700000" algn="tl">
                    <a:srgbClr val="000000">
                      <a:alpha val="43137"/>
                    </a:srgbClr>
                  </a:outerShdw>
                </a:effectLst>
                <a:latin typeface="Book Antiqua" pitchFamily="18" charset="0"/>
              </a:rPr>
            </a:br>
            <a:r>
              <a:rPr lang="en-US" sz="3300" i="0" baseline="30000" dirty="0" smtClean="0">
                <a:effectLst>
                  <a:outerShdw blurRad="38100" dist="38100" dir="2700000" algn="tl">
                    <a:srgbClr val="000000">
                      <a:alpha val="43137"/>
                    </a:srgbClr>
                  </a:outerShdw>
                </a:effectLst>
                <a:latin typeface="Book Antiqua" pitchFamily="18" charset="0"/>
              </a:rPr>
              <a:t>25 </a:t>
            </a:r>
            <a:r>
              <a:rPr lang="en-US" sz="3300" i="0" dirty="0" smtClean="0">
                <a:solidFill>
                  <a:srgbClr val="FF0000"/>
                </a:solidFill>
                <a:effectLst>
                  <a:outerShdw blurRad="38100" dist="38100" dir="2700000" algn="tl">
                    <a:srgbClr val="000000">
                      <a:alpha val="43137"/>
                    </a:srgbClr>
                  </a:outerShdw>
                </a:effectLst>
                <a:latin typeface="Book Antiqua" pitchFamily="18" charset="0"/>
              </a:rPr>
              <a:t>For what profit is it to a man if he gains the whole world, and is himself destroyed or lost</a:t>
            </a:r>
            <a:r>
              <a:rPr lang="en-US" sz="3300" i="0" dirty="0" smtClean="0">
                <a:effectLst>
                  <a:outerShdw blurRad="38100" dist="38100" dir="2700000" algn="tl">
                    <a:srgbClr val="000000">
                      <a:alpha val="43137"/>
                    </a:srgbClr>
                  </a:outerShdw>
                </a:effectLst>
                <a:latin typeface="Book Antiqua" pitchFamily="18" charset="0"/>
              </a:rPr>
              <a:t>?  </a:t>
            </a:r>
            <a:r>
              <a:rPr lang="en-US" sz="3300" i="0" baseline="30000" dirty="0" smtClean="0">
                <a:effectLst>
                  <a:outerShdw blurRad="38100" dist="38100" dir="2700000" algn="tl">
                    <a:srgbClr val="000000">
                      <a:alpha val="43137"/>
                    </a:srgbClr>
                  </a:outerShdw>
                </a:effectLst>
                <a:latin typeface="Book Antiqua" pitchFamily="18" charset="0"/>
              </a:rPr>
              <a:t>26 </a:t>
            </a:r>
            <a:r>
              <a:rPr lang="en-US" sz="3300" i="0" dirty="0" smtClean="0">
                <a:solidFill>
                  <a:srgbClr val="FF0000"/>
                </a:solidFill>
                <a:effectLst>
                  <a:outerShdw blurRad="38100" dist="38100" dir="2700000" algn="tl">
                    <a:srgbClr val="000000">
                      <a:alpha val="43137"/>
                    </a:srgbClr>
                  </a:outerShdw>
                </a:effectLst>
                <a:latin typeface="Book Antiqua" pitchFamily="18" charset="0"/>
              </a:rPr>
              <a:t>For whoever is ashamed of Me and My words, of him the Son of Man will be ashamed when He comes in His own glory, and in His Father's, and of the holy angels</a:t>
            </a:r>
            <a:r>
              <a:rPr lang="en-US" sz="3300" i="0" dirty="0" smtClean="0">
                <a:effectLst>
                  <a:outerShdw blurRad="38100" dist="38100" dir="2700000" algn="tl">
                    <a:srgbClr val="000000">
                      <a:alpha val="43137"/>
                    </a:srgbClr>
                  </a:outerShdw>
                </a:effectLst>
                <a:latin typeface="Book Antiqua" pitchFamily="18" charset="0"/>
              </a:rPr>
              <a:t>. </a:t>
            </a:r>
            <a:endParaRPr lang="en-US" sz="3300" i="0" dirty="0">
              <a:effectLst>
                <a:outerShdw blurRad="38100" dist="38100" dir="2700000" algn="tl">
                  <a:srgbClr val="000000">
                    <a:alpha val="43137"/>
                  </a:srgbClr>
                </a:outerShdw>
              </a:effectLst>
              <a:latin typeface="Book Antiqua" pitchFamily="18" charset="0"/>
            </a:endParaRPr>
          </a:p>
        </p:txBody>
      </p:sp>
      <p:sp>
        <p:nvSpPr>
          <p:cNvPr id="6" name="Date Placeholder 5"/>
          <p:cNvSpPr>
            <a:spLocks noGrp="1"/>
          </p:cNvSpPr>
          <p:nvPr>
            <p:ph type="dt" sz="half" idx="10"/>
          </p:nvPr>
        </p:nvSpPr>
        <p:spPr>
          <a:xfrm>
            <a:off x="0" y="9234312"/>
            <a:ext cx="3034453" cy="519289"/>
          </a:xfrm>
          <a:prstGeom prst="rect">
            <a:avLst/>
          </a:prstGeom>
        </p:spPr>
        <p:txBody>
          <a:bodyPr lIns="130046" tIns="65023" rIns="130046" bIns="65023"/>
          <a:lstStyle/>
          <a:p>
            <a:r>
              <a:rPr lang="en-US" smtClean="0"/>
              <a:t>Don McClain</a:t>
            </a:r>
            <a:endParaRPr lang="en-US"/>
          </a:p>
        </p:txBody>
      </p:sp>
      <p:sp>
        <p:nvSpPr>
          <p:cNvPr id="8" name="Footer Placeholder 7"/>
          <p:cNvSpPr>
            <a:spLocks noGrp="1"/>
          </p:cNvSpPr>
          <p:nvPr>
            <p:ph type="ftr" sz="quarter" idx="11"/>
          </p:nvPr>
        </p:nvSpPr>
        <p:spPr>
          <a:xfrm>
            <a:off x="6719147" y="9211735"/>
            <a:ext cx="6285653" cy="541867"/>
          </a:xfrm>
          <a:prstGeom prst="rect">
            <a:avLst/>
          </a:prstGeom>
        </p:spPr>
        <p:txBody>
          <a:bodyPr lIns="130046" tIns="65023" rIns="130046" bIns="65023"/>
          <a:lstStyle/>
          <a:p>
            <a:r>
              <a:rPr lang="en-US" smtClean="0"/>
              <a:t>W. 65th St church of Christ / March 23, 2008</a:t>
            </a:r>
            <a:endParaRPr lang="en-US"/>
          </a:p>
        </p:txBody>
      </p:sp>
      <p:sp>
        <p:nvSpPr>
          <p:cNvPr id="7" name="Slide Number Placeholder 6"/>
          <p:cNvSpPr>
            <a:spLocks noGrp="1"/>
          </p:cNvSpPr>
          <p:nvPr>
            <p:ph type="sldNum" sz="quarter" idx="12"/>
          </p:nvPr>
        </p:nvSpPr>
        <p:spPr>
          <a:xfrm>
            <a:off x="11921067" y="1"/>
            <a:ext cx="1083733" cy="519289"/>
          </a:xfrm>
          <a:prstGeom prst="rect">
            <a:avLst/>
          </a:prstGeom>
        </p:spPr>
        <p:txBody>
          <a:bodyPr lIns="130046" tIns="65023" rIns="130046" bIns="65023"/>
          <a:lstStyle/>
          <a:p>
            <a:fld id="{E1B62E98-2EDF-41D4-9753-EC0A5149F3A5}" type="slidenum">
              <a:rPr lang="en-US" smtClean="0"/>
              <a:pPr/>
              <a:t>6</a:t>
            </a:fld>
            <a:endParaRPr lang="en-US"/>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7800"/>
            <a:ext cx="13004800" cy="1006771"/>
          </a:xfrm>
          <a:prstGeom prst="rect">
            <a:avLst/>
          </a:prstGeom>
        </p:spPr>
        <p:txBody>
          <a:bodyPr wrap="square" lIns="130046" tIns="65023" rIns="130046" bIns="65023">
            <a:spAutoFit/>
          </a:bodyPr>
          <a:lstStyle/>
          <a:p>
            <a:pPr algn="ctr"/>
            <a:r>
              <a:rPr lang="en-US" sz="57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"If Anyone Desires To Come After Me,"  </a:t>
            </a:r>
            <a:endParaRPr lang="en-US" sz="57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pic>
        <p:nvPicPr>
          <p:cNvPr id="6" name="Picture 2"/>
          <p:cNvPicPr>
            <a:picLocks noChangeAspect="1" noChangeArrowheads="1"/>
          </p:cNvPicPr>
          <p:nvPr/>
        </p:nvPicPr>
        <p:blipFill>
          <a:blip r:embed="rId3"/>
          <a:srcRect/>
          <a:stretch>
            <a:fillRect/>
          </a:stretch>
        </p:blipFill>
        <p:spPr bwMode="auto">
          <a:xfrm flipH="1">
            <a:off x="0" y="3108961"/>
            <a:ext cx="5210499" cy="6644639"/>
          </a:xfrm>
          <a:prstGeom prst="rect">
            <a:avLst/>
          </a:prstGeom>
          <a:noFill/>
          <a:ln w="9525">
            <a:noFill/>
            <a:miter lim="800000"/>
            <a:headEnd/>
            <a:tailEnd/>
          </a:ln>
          <a:effectLst/>
        </p:spPr>
      </p:pic>
      <p:sp>
        <p:nvSpPr>
          <p:cNvPr id="7" name="Round Diagonal Corner Rectangle 6"/>
          <p:cNvSpPr/>
          <p:nvPr/>
        </p:nvSpPr>
        <p:spPr>
          <a:xfrm>
            <a:off x="4140200" y="2514601"/>
            <a:ext cx="8431107" cy="6913880"/>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8" name="TextBox 7"/>
          <p:cNvSpPr txBox="1"/>
          <p:nvPr/>
        </p:nvSpPr>
        <p:spPr>
          <a:xfrm>
            <a:off x="4368800" y="2937073"/>
            <a:ext cx="8094135" cy="5902127"/>
          </a:xfrm>
          <a:prstGeom prst="rect">
            <a:avLst/>
          </a:prstGeom>
          <a:noFill/>
        </p:spPr>
        <p:txBody>
          <a:bodyPr wrap="square" lIns="130046" tIns="65023" rIns="130046" bIns="65023" rtlCol="0">
            <a:spAutoFit/>
          </a:bodyPr>
          <a:lstStyle/>
          <a:p>
            <a:pPr marL="661519" indent="-661519" algn="l">
              <a:spcBef>
                <a:spcPts val="600"/>
              </a:spcBef>
              <a:buClr>
                <a:schemeClr val="bg2">
                  <a:lumMod val="50000"/>
                </a:schemeClr>
              </a:buClr>
            </a:pPr>
            <a:r>
              <a:rPr lang="en-US" sz="4000" i="0" dirty="0" smtClean="0">
                <a:latin typeface="Berlin Sans FB Demi" pitchFamily="34" charset="0"/>
              </a:rPr>
              <a:t>1.  Do You Really Want To Go To Heaven?</a:t>
            </a:r>
          </a:p>
          <a:p>
            <a:pPr marL="661519" indent="-661519" algn="l">
              <a:spcBef>
                <a:spcPts val="600"/>
              </a:spcBef>
              <a:buClr>
                <a:schemeClr val="bg2">
                  <a:lumMod val="50000"/>
                </a:schemeClr>
              </a:buClr>
            </a:pPr>
            <a:r>
              <a:rPr lang="en-US" sz="4000" i="0" dirty="0" smtClean="0">
                <a:latin typeface="Berlin Sans FB Demi" pitchFamily="34" charset="0"/>
              </a:rPr>
              <a:t>2. If you continue on your present course – will you be in heaven?</a:t>
            </a:r>
          </a:p>
          <a:p>
            <a:pPr marL="661519" indent="-661519" algn="l">
              <a:spcBef>
                <a:spcPts val="600"/>
              </a:spcBef>
              <a:buClr>
                <a:schemeClr val="bg2">
                  <a:lumMod val="50000"/>
                </a:schemeClr>
              </a:buClr>
            </a:pPr>
            <a:r>
              <a:rPr lang="en-US" sz="4000" i="0" dirty="0" smtClean="0">
                <a:latin typeface="Berlin Sans FB Demi" pitchFamily="34" charset="0"/>
              </a:rPr>
              <a:t>3.  Do You TRULY Desire to Pursue Jesus &amp; be like Him?</a:t>
            </a:r>
            <a:endParaRPr lang="en-US" sz="4000" i="0" dirty="0" smtClean="0"/>
          </a:p>
          <a:p>
            <a:pPr marL="661519" indent="-661519" algn="l">
              <a:spcBef>
                <a:spcPts val="600"/>
              </a:spcBef>
              <a:buClr>
                <a:schemeClr val="bg2">
                  <a:lumMod val="50000"/>
                </a:schemeClr>
              </a:buClr>
            </a:pPr>
            <a:r>
              <a:rPr lang="en-US" sz="4000" i="0" dirty="0" smtClean="0">
                <a:latin typeface="Berlin Sans FB Demi" pitchFamily="34" charset="0"/>
              </a:rPr>
              <a:t>4. Are You So Desperate to Follow Jesus, That You Will Do WHATEVER He Ask You To Do?</a:t>
            </a:r>
            <a:endParaRPr lang="en-US" sz="4000" i="0" dirty="0" smtClean="0"/>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7</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p:cTn id="41"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 calcmode="lin" valueType="num">
                                      <p:cBhvr>
                                        <p:cTn id="53" dur="500" decel="50000" fill="hold">
                                          <p:stCondLst>
                                            <p:cond delay="0"/>
                                          </p:stCondLst>
                                        </p:cTn>
                                        <p:tgtEl>
                                          <p:spTgt spid="8">
                                            <p:txEl>
                                              <p:pRg st="3" end="3"/>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8">
                                            <p:txEl>
                                              <p:pRg st="3" end="3"/>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8">
                                            <p:txEl>
                                              <p:pRg st="3" end="3"/>
                                            </p:txEl>
                                          </p:spTgt>
                                        </p:tgtEl>
                                        <p:attrNameLst>
                                          <p:attrName>ppt_w</p:attrName>
                                        </p:attrNameLst>
                                      </p:cBhvr>
                                      <p:tavLst>
                                        <p:tav tm="0">
                                          <p:val>
                                            <p:strVal val="#ppt_w*.05"/>
                                          </p:val>
                                        </p:tav>
                                        <p:tav tm="100000">
                                          <p:val>
                                            <p:strVal val="#ppt_w"/>
                                          </p:val>
                                        </p:tav>
                                      </p:tavLst>
                                    </p:anim>
                                    <p:anim calcmode="lin" valueType="num">
                                      <p:cBhvr>
                                        <p:cTn id="56" dur="1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8">
                                            <p:txEl>
                                              <p:pRg st="3" end="3"/>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8">
                                            <p:txEl>
                                              <p:pRg st="3" end="3"/>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8">
                                            <p:txEl>
                                              <p:pRg st="3" end="3"/>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a:srcRect/>
          <a:stretch>
            <a:fillRect/>
          </a:stretch>
        </p:blipFill>
        <p:spPr bwMode="auto">
          <a:xfrm>
            <a:off x="1" y="2362200"/>
            <a:ext cx="5746044" cy="7391400"/>
          </a:xfrm>
          <a:prstGeom prst="rect">
            <a:avLst/>
          </a:prstGeom>
          <a:noFill/>
          <a:ln w="9525">
            <a:noFill/>
            <a:miter lim="800000"/>
            <a:headEnd/>
            <a:tailEnd/>
          </a:ln>
          <a:effectLst/>
        </p:spPr>
      </p:pic>
      <p:sp>
        <p:nvSpPr>
          <p:cNvPr id="4" name="Rectangle 3"/>
          <p:cNvSpPr/>
          <p:nvPr/>
        </p:nvSpPr>
        <p:spPr>
          <a:xfrm>
            <a:off x="0" y="1447800"/>
            <a:ext cx="13004800" cy="1094316"/>
          </a:xfrm>
          <a:prstGeom prst="rect">
            <a:avLst/>
          </a:prstGeom>
        </p:spPr>
        <p:txBody>
          <a:bodyPr wrap="square" lIns="130046" tIns="65023" rIns="130046" bIns="65023">
            <a:spAutoFit/>
          </a:bodyPr>
          <a:lstStyle/>
          <a:p>
            <a:pPr algn="ctr"/>
            <a:r>
              <a:rPr lang="en-US" sz="63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 Let Him Deny Himself,"  </a:t>
            </a:r>
            <a:endParaRPr lang="en-US" sz="63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7" name="Round Diagonal Corner Rectangle 6"/>
          <p:cNvSpPr/>
          <p:nvPr/>
        </p:nvSpPr>
        <p:spPr>
          <a:xfrm>
            <a:off x="5310293" y="2895601"/>
            <a:ext cx="7369387" cy="6532880"/>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8" name="TextBox 7"/>
          <p:cNvSpPr txBox="1"/>
          <p:nvPr/>
        </p:nvSpPr>
        <p:spPr>
          <a:xfrm>
            <a:off x="5527040" y="3200400"/>
            <a:ext cx="7044267" cy="6286847"/>
          </a:xfrm>
          <a:prstGeom prst="rect">
            <a:avLst/>
          </a:prstGeom>
          <a:noFill/>
        </p:spPr>
        <p:txBody>
          <a:bodyPr wrap="square" lIns="130046" tIns="65023" rIns="130046" bIns="65023" rtlCol="0">
            <a:spAutoFit/>
          </a:bodyPr>
          <a:lstStyle/>
          <a:p>
            <a:pPr marL="661519" indent="-661519" algn="l">
              <a:buClr>
                <a:schemeClr val="bg2">
                  <a:lumMod val="50000"/>
                </a:schemeClr>
              </a:buClr>
            </a:pPr>
            <a:r>
              <a:rPr lang="en-US" sz="4000" i="0" dirty="0" smtClean="0">
                <a:latin typeface="Berlin Sans FB Demi" pitchFamily="34" charset="0"/>
              </a:rPr>
              <a:t>5. Have you denied yourself “the pleasures of sin?” </a:t>
            </a:r>
            <a:r>
              <a:rPr lang="en-US" sz="4000" dirty="0" smtClean="0">
                <a:latin typeface="Book Antiqua" pitchFamily="18" charset="0"/>
              </a:rPr>
              <a:t>(Luke 13:3,5; Heb 11:25)</a:t>
            </a:r>
          </a:p>
          <a:p>
            <a:pPr marL="661519" indent="-661519" algn="l">
              <a:buClr>
                <a:schemeClr val="bg2">
                  <a:lumMod val="50000"/>
                </a:schemeClr>
              </a:buClr>
            </a:pPr>
            <a:r>
              <a:rPr lang="en-US" sz="4000" i="0" dirty="0" smtClean="0">
                <a:latin typeface="Berlin Sans FB Demi" pitchFamily="34" charset="0"/>
              </a:rPr>
              <a:t>6. Have you given the Lord everything you have? </a:t>
            </a:r>
            <a:r>
              <a:rPr lang="en-US" sz="4000" dirty="0" smtClean="0">
                <a:latin typeface="Book Antiqua" pitchFamily="18" charset="0"/>
              </a:rPr>
              <a:t>(Luke 14:25-33; 18:18-23)</a:t>
            </a:r>
          </a:p>
          <a:p>
            <a:pPr marL="661519" indent="-661519" algn="l">
              <a:buClr>
                <a:schemeClr val="bg2">
                  <a:lumMod val="50000"/>
                </a:schemeClr>
              </a:buClr>
            </a:pPr>
            <a:r>
              <a:rPr lang="en-US" sz="4000" i="0" dirty="0" smtClean="0">
                <a:latin typeface="Berlin Sans FB Demi" pitchFamily="34" charset="0"/>
              </a:rPr>
              <a:t>7. Are you willing to deny yourself comfort &amp; pleasure to follow Jesus? </a:t>
            </a:r>
            <a:r>
              <a:rPr lang="en-US" sz="4000" dirty="0" smtClean="0">
                <a:latin typeface="Book Antiqua" pitchFamily="18" charset="0"/>
              </a:rPr>
              <a:t>(Luke 9:57-62)</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8</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dirty="0"/>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a:srcRect/>
          <a:stretch>
            <a:fillRect/>
          </a:stretch>
        </p:blipFill>
        <p:spPr bwMode="auto">
          <a:xfrm>
            <a:off x="1" y="2362200"/>
            <a:ext cx="5746044" cy="7391400"/>
          </a:xfrm>
          <a:prstGeom prst="rect">
            <a:avLst/>
          </a:prstGeom>
          <a:noFill/>
          <a:ln w="9525">
            <a:noFill/>
            <a:miter lim="800000"/>
            <a:headEnd/>
            <a:tailEnd/>
          </a:ln>
          <a:effectLst/>
        </p:spPr>
      </p:pic>
      <p:sp>
        <p:nvSpPr>
          <p:cNvPr id="4" name="Rectangle 3"/>
          <p:cNvSpPr/>
          <p:nvPr/>
        </p:nvSpPr>
        <p:spPr>
          <a:xfrm>
            <a:off x="0" y="1447800"/>
            <a:ext cx="13004800" cy="1094316"/>
          </a:xfrm>
          <a:prstGeom prst="rect">
            <a:avLst/>
          </a:prstGeom>
        </p:spPr>
        <p:txBody>
          <a:bodyPr wrap="square" lIns="130046" tIns="65023" rIns="130046" bIns="65023">
            <a:spAutoFit/>
          </a:bodyPr>
          <a:lstStyle/>
          <a:p>
            <a:pPr algn="ctr"/>
            <a:r>
              <a:rPr lang="en-US" sz="6300" i="0" dirty="0" smtClean="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rPr>
              <a:t>" Let Him Deny Himself,"  </a:t>
            </a:r>
            <a:endParaRPr lang="en-US" sz="6300" i="0" dirty="0">
              <a:ln w="18415" cmpd="sng">
                <a:solidFill>
                  <a:sysClr val="windowText" lastClr="000000"/>
                </a:solidFill>
                <a:prstDash val="solid"/>
              </a:ln>
              <a:solidFill>
                <a:schemeClr val="bg1"/>
              </a:solidFill>
              <a:effectLst>
                <a:glow rad="63500">
                  <a:schemeClr val="accent4">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rlin Sans FB Demi" pitchFamily="34" charset="0"/>
            </a:endParaRPr>
          </a:p>
        </p:txBody>
      </p:sp>
      <p:sp>
        <p:nvSpPr>
          <p:cNvPr id="7" name="Round Diagonal Corner Rectangle 6"/>
          <p:cNvSpPr/>
          <p:nvPr/>
        </p:nvSpPr>
        <p:spPr>
          <a:xfrm>
            <a:off x="5310293" y="2895601"/>
            <a:ext cx="7369387" cy="6532880"/>
          </a:xfrm>
          <a:prstGeom prst="round2DiagRect">
            <a:avLst/>
          </a:prstGeom>
        </p:spPr>
        <p:style>
          <a:lnRef idx="1">
            <a:schemeClr val="accent6"/>
          </a:lnRef>
          <a:fillRef idx="2">
            <a:schemeClr val="accent6"/>
          </a:fillRef>
          <a:effectRef idx="1">
            <a:schemeClr val="accent6"/>
          </a:effectRef>
          <a:fontRef idx="minor">
            <a:schemeClr val="dk1"/>
          </a:fontRef>
        </p:style>
        <p:txBody>
          <a:bodyPr lIns="130046" tIns="65023" rIns="130046" bIns="65023" rtlCol="0" anchor="ctr">
            <a:scene3d>
              <a:camera prst="orthographicFront"/>
              <a:lightRig rig="threePt" dir="t"/>
            </a:scene3d>
            <a:sp3d extrusionH="57150">
              <a:bevelT w="38100" h="38100"/>
            </a:sp3d>
          </a:bodyPr>
          <a:lstStyle/>
          <a:p>
            <a:pPr algn="ctr"/>
            <a:endParaRPr lang="en-US"/>
          </a:p>
        </p:txBody>
      </p:sp>
      <p:sp>
        <p:nvSpPr>
          <p:cNvPr id="8" name="TextBox 7"/>
          <p:cNvSpPr txBox="1"/>
          <p:nvPr/>
        </p:nvSpPr>
        <p:spPr>
          <a:xfrm>
            <a:off x="5527040" y="3124200"/>
            <a:ext cx="7044267" cy="6394569"/>
          </a:xfrm>
          <a:prstGeom prst="rect">
            <a:avLst/>
          </a:prstGeom>
          <a:noFill/>
        </p:spPr>
        <p:txBody>
          <a:bodyPr wrap="square" lIns="130046" tIns="65023" rIns="130046" bIns="65023" rtlCol="0">
            <a:spAutoFit/>
          </a:bodyPr>
          <a:lstStyle/>
          <a:p>
            <a:pPr marL="661519" indent="-661519" algn="l">
              <a:buClr>
                <a:schemeClr val="bg2">
                  <a:lumMod val="50000"/>
                </a:schemeClr>
              </a:buClr>
            </a:pPr>
            <a:r>
              <a:rPr lang="en-US" sz="3700" i="0" dirty="0" smtClean="0">
                <a:latin typeface="Berlin Sans FB Demi" pitchFamily="34" charset="0"/>
              </a:rPr>
              <a:t>8. If you miss a worship service – it is because you have no other choice – </a:t>
            </a:r>
            <a:r>
              <a:rPr lang="en-US" sz="3700" dirty="0" smtClean="0">
                <a:latin typeface="Book Antiqua" pitchFamily="18" charset="0"/>
              </a:rPr>
              <a:t>(Even if you are out of town)</a:t>
            </a:r>
            <a:r>
              <a:rPr lang="en-US" sz="3700" i="0" dirty="0" smtClean="0">
                <a:latin typeface="Berlin Sans FB Demi" pitchFamily="34" charset="0"/>
              </a:rPr>
              <a:t> - </a:t>
            </a:r>
            <a:r>
              <a:rPr lang="en-US" sz="3700" dirty="0" smtClean="0">
                <a:latin typeface="Book Antiqua" pitchFamily="18" charset="0"/>
              </a:rPr>
              <a:t>(True or False)</a:t>
            </a:r>
            <a:r>
              <a:rPr lang="en-US" sz="3700" i="0" dirty="0" smtClean="0">
                <a:latin typeface="Berlin Sans FB Demi" pitchFamily="34" charset="0"/>
              </a:rPr>
              <a:t> _____</a:t>
            </a:r>
          </a:p>
          <a:p>
            <a:pPr marL="661519" indent="-661519" algn="l">
              <a:buClr>
                <a:schemeClr val="bg2">
                  <a:lumMod val="50000"/>
                </a:schemeClr>
              </a:buClr>
            </a:pPr>
            <a:r>
              <a:rPr lang="en-US" sz="3700" i="0" dirty="0" smtClean="0">
                <a:latin typeface="Berlin Sans FB Demi" pitchFamily="34" charset="0"/>
              </a:rPr>
              <a:t>9. If you miss a Bible class it is because you have no other choice - </a:t>
            </a:r>
            <a:r>
              <a:rPr lang="en-US" sz="3700" dirty="0" smtClean="0">
                <a:latin typeface="Book Antiqua" pitchFamily="18" charset="0"/>
              </a:rPr>
              <a:t>(True or False)</a:t>
            </a:r>
            <a:r>
              <a:rPr lang="en-US" sz="3700" i="0" dirty="0" smtClean="0">
                <a:latin typeface="Berlin Sans FB Demi" pitchFamily="34" charset="0"/>
              </a:rPr>
              <a:t> _____</a:t>
            </a:r>
          </a:p>
          <a:p>
            <a:pPr marL="661519" indent="-661519" algn="l">
              <a:buClr>
                <a:schemeClr val="bg2">
                  <a:lumMod val="50000"/>
                </a:schemeClr>
              </a:buClr>
            </a:pPr>
            <a:r>
              <a:rPr lang="en-US" sz="3700" i="0" dirty="0" smtClean="0">
                <a:latin typeface="Berlin Sans FB Demi" pitchFamily="34" charset="0"/>
              </a:rPr>
              <a:t>10. You are glad whenever it is time to assemble with the saints -</a:t>
            </a:r>
            <a:r>
              <a:rPr lang="en-US" sz="3700" dirty="0" smtClean="0">
                <a:latin typeface="Book Antiqua" pitchFamily="18" charset="0"/>
              </a:rPr>
              <a:t> (True or False)</a:t>
            </a:r>
            <a:r>
              <a:rPr lang="en-US" sz="3700" i="0" dirty="0" smtClean="0">
                <a:latin typeface="Berlin Sans FB Demi" pitchFamily="34" charset="0"/>
              </a:rPr>
              <a:t> _____</a:t>
            </a:r>
            <a:endParaRPr lang="en-US" sz="3700" i="0" dirty="0" smtClean="0">
              <a:latin typeface="Book Antiqua" pitchFamily="18"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E1B62E98-2EDF-41D4-9753-EC0A5149F3A5}" type="slidenum">
              <a:rPr lang="en-US" smtClean="0"/>
              <a:pPr/>
              <a:t>9</a:t>
            </a:fld>
            <a:endParaRPr lang="en-US"/>
          </a:p>
        </p:txBody>
      </p:sp>
      <p:sp>
        <p:nvSpPr>
          <p:cNvPr id="11" name="Footer Placeholder 10"/>
          <p:cNvSpPr>
            <a:spLocks noGrp="1"/>
          </p:cNvSpPr>
          <p:nvPr>
            <p:ph type="ftr" sz="quarter" idx="11"/>
          </p:nvPr>
        </p:nvSpPr>
        <p:spPr/>
        <p:txBody>
          <a:bodyPr/>
          <a:lstStyle/>
          <a:p>
            <a:r>
              <a:rPr lang="en-US" smtClean="0"/>
              <a:t>W. 65th St church of Christ / March 23, 2008</a:t>
            </a:r>
            <a:endParaRPr lang="en-US" dirty="0"/>
          </a:p>
        </p:txBody>
      </p:sp>
      <p:sp>
        <p:nvSpPr>
          <p:cNvPr id="12" name="TextBox 11"/>
          <p:cNvSpPr txBox="1"/>
          <p:nvPr/>
        </p:nvSpPr>
        <p:spPr>
          <a:xfrm>
            <a:off x="0" y="0"/>
            <a:ext cx="13004800" cy="1177756"/>
          </a:xfrm>
          <a:prstGeom prst="rect">
            <a:avLst/>
          </a:prstGeom>
          <a:noFill/>
        </p:spPr>
        <p:txBody>
          <a:bodyPr wrap="square" lIns="130046" tIns="65023" rIns="130046" bIns="65023" rtlCol="0">
            <a:spAutoFit/>
          </a:bodyPr>
          <a:lstStyle/>
          <a:p>
            <a:pPr algn="ctr"/>
            <a:r>
              <a:rPr lang="en-US" sz="6800" b="1" i="0" dirty="0" smtClean="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rPr>
              <a:t>The Moment Of Truth</a:t>
            </a:r>
            <a:endParaRPr lang="en-US" sz="6800" b="1" i="0" dirty="0">
              <a:ln w="9000" cmpd="sng">
                <a:solidFill>
                  <a:schemeClr val="accent4">
                    <a:shade val="50000"/>
                    <a:satMod val="120000"/>
                  </a:schemeClr>
                </a:solidFill>
                <a:prstDash val="solid"/>
              </a:ln>
              <a:solidFill>
                <a:schemeClr val="accent6">
                  <a:lumMod val="40000"/>
                  <a:lumOff val="60000"/>
                </a:schemeClr>
              </a:solidFill>
              <a:effectLst>
                <a:outerShdw blurRad="60007" dist="310007" dir="7680000" sy="30000" kx="1300200" algn="ctr" rotWithShape="0">
                  <a:prstClr val="black">
                    <a:alpha val="32000"/>
                  </a:prstClr>
                </a:outerShdw>
                <a:reflection blurRad="12700" stA="28000" endPos="45000" dist="1000" dir="5400000" sy="-100000" algn="bl" rotWithShape="0"/>
              </a:effectLst>
              <a:latin typeface="Copperplate Gothic Bold"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6436</TotalTime>
  <Pages>0</Pages>
  <Words>1204</Words>
  <Characters>0</Characters>
  <PresentationFormat>Custom</PresentationFormat>
  <Lines>0</Lines>
  <Paragraphs>138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 Don McClain</cp:lastModifiedBy>
  <cp:revision>137</cp:revision>
  <dcterms:created xsi:type="dcterms:W3CDTF">2008-01-27T13:47:20Z</dcterms:created>
  <dcterms:modified xsi:type="dcterms:W3CDTF">2008-03-24T14:26:20Z</dcterms:modified>
</cp:coreProperties>
</file>