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3"/>
  </p:notesMasterIdLst>
  <p:sldIdLst>
    <p:sldId id="264" r:id="rId2"/>
    <p:sldId id="265" r:id="rId3"/>
    <p:sldId id="266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04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  <a:srgbClr val="FEE98E"/>
    <a:srgbClr val="FFCC00"/>
    <a:srgbClr val="CCFFFF"/>
    <a:srgbClr val="FFFFFF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54" y="-8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D9408-0CEE-4DA9-B6B1-A44E9D991AB8}" type="datetimeFigureOut">
              <a:rPr lang="en-US" smtClean="0"/>
              <a:pPr/>
              <a:t>8/17/2008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77863"/>
            <a:ext cx="4521200" cy="3390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95775"/>
            <a:ext cx="5486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8375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88375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59-778A-47DA-AB05-D50EAEEEC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A259-778A-47DA-AB05-D50EAEEEC3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80661D2-38E1-435B-A1C7-1A65AB4DD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DDCF-4ACB-495B-AD5D-D1744FE1F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973C-D839-404E-AA3E-663C6815A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CE45325-4EE4-4B0F-8F2B-051ABC324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F596-9B8C-45A8-A90C-76C150CB8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09C5B161-27CC-4D96-A37F-BD85A0339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43841-8C74-43B1-AC68-8D07D9B3C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44A4-D966-497C-935E-82031BDE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://www.visitnewhope.org/images/open%20bible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0" y="6492240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400" b="0" cap="none" spc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nes" pitchFamily="2" charset="0"/>
                <a:ea typeface="+mn-lt"/>
                <a:cs typeface="+mn-lt"/>
              </a:defRPr>
            </a:lvl1pPr>
          </a:lstStyle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5029200" y="6477000"/>
            <a:ext cx="4114800" cy="38100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400" b="0" cap="none" spc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nes" pitchFamily="2" charset="0"/>
                <a:ea typeface="+mn-lt"/>
                <a:cs typeface="+mn-lt"/>
              </a:defRPr>
            </a:lvl1pPr>
          </a:lstStyle>
          <a:p>
            <a:r>
              <a:rPr lang="en-US" smtClean="0"/>
              <a:t>W. 65th St church of Christ / August 17, 2008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400" b="0" cap="none" spc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nes" pitchFamily="2" charset="0"/>
                <a:ea typeface="+mn-lt"/>
                <a:cs typeface="+mn-lt"/>
              </a:defRPr>
            </a:lvl1pPr>
          </a:lstStyle>
          <a:p>
            <a:fld id="{CD4162B0-1ADD-4E14-9EC6-6B578CE81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152400" y="990600"/>
            <a:ext cx="8839200" cy="5486400"/>
          </a:xfrm>
          <a:prstGeom prst="ribbon2">
            <a:avLst>
              <a:gd name="adj1" fmla="val 6831"/>
              <a:gd name="adj2" fmla="val 70553"/>
            </a:avLst>
          </a:prstGeom>
          <a:gradFill>
            <a:gsLst>
              <a:gs pos="12000">
                <a:schemeClr val="accent2">
                  <a:tint val="75000"/>
                  <a:satMod val="170000"/>
                  <a:alpha val="48000"/>
                </a:schemeClr>
              </a:gs>
              <a:gs pos="37000">
                <a:schemeClr val="accent2">
                  <a:tint val="50000"/>
                  <a:satMod val="180000"/>
                  <a:alpha val="92000"/>
                </a:schemeClr>
              </a:gs>
              <a:gs pos="50000">
                <a:schemeClr val="accent2">
                  <a:tint val="46000"/>
                  <a:satMod val="180000"/>
                </a:schemeClr>
              </a:gs>
              <a:gs pos="64000">
                <a:schemeClr val="accent2">
                  <a:tint val="50000"/>
                  <a:satMod val="180000"/>
                </a:schemeClr>
              </a:gs>
              <a:gs pos="100000">
                <a:schemeClr val="accent2">
                  <a:tint val="75000"/>
                  <a:satMod val="170000"/>
                </a:schemeClr>
              </a:gs>
            </a:gsLst>
            <a:lin ang="7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0668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Contrasting The Old Testament With The New Testament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</a:rPr>
              <a:t>Rightly Dividing The Word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nes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661D2-38E1-435B-A1C7-1A65AB4DDC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114800" y="2057400"/>
            <a:ext cx="4724400" cy="449580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</a:rPr>
              <a:t>Rightly Dividing The Word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ne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33600"/>
            <a:ext cx="44958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 Description 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Law Giver - Officers &amp; Tabernacle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Power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Blessings &amp; Promises</a:t>
            </a:r>
            <a:endParaRPr lang="en-US" sz="3200" dirty="0" smtClean="0">
              <a:solidFill>
                <a:srgbClr val="FFFFFF"/>
              </a:solidFill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Purpose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Effective Time Period</a:t>
            </a:r>
            <a:endParaRPr lang="en-US" sz="3200" dirty="0" smtClean="0">
              <a:solidFill>
                <a:srgbClr val="FFFFFF"/>
              </a:solidFill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1603"/>
            <a:ext cx="9144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4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4495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299284" cy="510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</a:rPr>
              <a:t>Rightly Dividing The Word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ne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1603"/>
            <a:ext cx="9144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4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1752600"/>
            <a:ext cx="5638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191000" y="21336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Hebrews 1:1-2 (NKJV)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God, who at various times and in various ways spoke in time past to the fathers by the prophets, </a:t>
            </a:r>
            <a:r>
              <a:rPr lang="en-US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has in these last days spoken to us by </a:t>
            </a:r>
            <a:r>
              <a:rPr lang="en-US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Son, whom He has appointed heir of all things, through whom also He made the worlds; 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52400" y="990600"/>
            <a:ext cx="4572000" cy="571500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tint val="75000"/>
                  <a:satMod val="170000"/>
                </a:schemeClr>
              </a:gs>
              <a:gs pos="37000">
                <a:schemeClr val="accent2">
                  <a:tint val="50000"/>
                  <a:satMod val="180000"/>
                </a:schemeClr>
              </a:gs>
              <a:gs pos="50000">
                <a:schemeClr val="accent2">
                  <a:tint val="46000"/>
                  <a:satMod val="180000"/>
                </a:schemeClr>
              </a:gs>
              <a:gs pos="64000">
                <a:schemeClr val="accent2">
                  <a:tint val="50000"/>
                  <a:satMod val="180000"/>
                </a:schemeClr>
              </a:gs>
              <a:gs pos="100000">
                <a:schemeClr val="accent2">
                  <a:tint val="75000"/>
                  <a:satMod val="1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</a:rPr>
              <a:t>Rightly Dividing The Word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nes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600201"/>
            <a:ext cx="4419601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257800" y="20574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2 Timothy 2:15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latin typeface="+mj-lt"/>
              </a:rPr>
              <a:t>15 </a:t>
            </a:r>
            <a:r>
              <a:rPr lang="en-US" dirty="0" smtClean="0">
                <a:latin typeface="+mj-lt"/>
              </a:rPr>
              <a:t>Be diligent to present yourself approved to God, a worker who does not need to be ashamed, rightly dividing the word of truth. 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4343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990000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The need to correctly understand the scriptures – (Eph 5:19)</a:t>
            </a:r>
          </a:p>
          <a:p>
            <a:pPr marL="465138" indent="-465138">
              <a:spcBef>
                <a:spcPts val="600"/>
              </a:spcBef>
              <a:buClr>
                <a:srgbClr val="990000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MUST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recognize the two main divisions of the Bible - “The OLD &amp; NEW Testaments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.</a:t>
            </a:r>
          </a:p>
          <a:p>
            <a:pPr marL="465138" indent="-465138">
              <a:spcBef>
                <a:spcPts val="600"/>
              </a:spcBef>
              <a:buClr>
                <a:srgbClr val="990000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What are some of the differences between the Old &amp; New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Covenants</a:t>
            </a:r>
            <a:endParaRPr lang="en-US" sz="28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114800" y="2057400"/>
            <a:ext cx="4724400" cy="449580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</a:rPr>
              <a:t>Rightly Dividing The Word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ne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33600"/>
            <a:ext cx="44958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 Description 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b="1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Law Giver - Officers &amp; Tabernacle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b="1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Power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b="1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Blessings &amp; Promises</a:t>
            </a:r>
            <a:endParaRPr lang="en-US" sz="3200" b="1" dirty="0" smtClean="0">
              <a:solidFill>
                <a:srgbClr val="FFFFFF"/>
              </a:solidFill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b="1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Purpose</a:t>
            </a:r>
          </a:p>
          <a:p>
            <a:pPr marL="465138" indent="-465138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3200" b="1" dirty="0" smtClean="0">
                <a:effectLst>
                  <a:outerShdw blurRad="1905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Effective Time Period</a:t>
            </a:r>
            <a:endParaRPr lang="en-US" sz="3200" b="1" dirty="0" smtClean="0">
              <a:solidFill>
                <a:srgbClr val="FFFFFF"/>
              </a:solidFill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1603"/>
            <a:ext cx="9144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4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4495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1447800" y="838200"/>
            <a:ext cx="6248400" cy="10668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lvl="0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In Description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7200" y="2133600"/>
          <a:ext cx="8229600" cy="4306227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Old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 Heb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8:13;</a:t>
                      </a:r>
                      <a:r>
                        <a:rPr lang="en-US" sz="2400" b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US" sz="2400" b="0" baseline="0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Cor</a:t>
                      </a:r>
                      <a:r>
                        <a:rPr lang="en-US" sz="2400" b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3: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14 </a:t>
                      </a:r>
                      <a:endParaRPr lang="en-US" sz="2400" b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New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– Heb.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8:8; 9:15  </a:t>
                      </a:r>
                      <a:endParaRPr lang="en-US" sz="2400" b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522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First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– Heb 8:7; 9:1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Second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 Heb 8:7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94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Law of works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                  Ro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3:19-28:</a:t>
                      </a:r>
                      <a:r>
                        <a:rPr lang="en-US" sz="2400" b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4:2,3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2400" b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 law of Faith &amp; Liberty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 Rom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3:27; Js 1:22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973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Was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only a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type, shadow,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    or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copy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2400" b="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Heb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. 10:1; 8:4-7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The real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thing -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US" sz="2400" b="0" i="1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a shadow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) – Heb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10:1; Col 2:17 </a:t>
                      </a:r>
                      <a:endParaRPr lang="en-US" sz="2400" b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1334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Letter which kills – ministers death, &amp; condemnation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     2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Cor. 3:6,7,9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The Spirit which gives life, ministration of righteousness </a:t>
                      </a:r>
                      <a:r>
                        <a:rPr lang="en-US" sz="2400" b="0" dirty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Book Antiqua" pitchFamily="18" charset="0"/>
                          <a:ea typeface="Calibri"/>
                          <a:cs typeface="Times New Roman"/>
                        </a:rPr>
                        <a:t>– 2 Cor. 3:6,7,9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457200" y="838200"/>
            <a:ext cx="8229600" cy="10668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953869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lvl="0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36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Law Giver - Officers &amp; Tabernacle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7200" y="2184654"/>
          <a:ext cx="8229600" cy="43586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Delivered by Moses – revealed by angels –        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Heb 2:2; Gal 3:19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Delivered by the  SON of GOD –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Mat. 17:5; Heb. 1:1,2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522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Earthly priest                Animal sacrifices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–(</a:t>
                      </a:r>
                      <a:r>
                        <a:rPr lang="en-US" sz="2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manifesting its imperfections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) – Heb 7:23,27,28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Heavenly priest,            Divine sacrifice –  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Book Antiqua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Book Antiqua"/>
                          <a:ea typeface="Calibri"/>
                          <a:cs typeface="Times New Roman"/>
                        </a:rPr>
                        <a:t>manifesting its imperfections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Book Antiqua"/>
                          <a:ea typeface="Calibri"/>
                          <a:cs typeface="Times New Roman"/>
                        </a:rPr>
                        <a:t>) – </a:t>
                      </a: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Heb. 8:4; Heb. 9:24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94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Earthly tabernacle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“pitched by man”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Exodus 25:8; Heb 9:1-3 </a:t>
                      </a:r>
                      <a:endParaRPr lang="en-US" sz="2400" b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Heavenly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“Lord pitched tabernacle”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Heb. 8:2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1447800" y="838200"/>
            <a:ext cx="6172200" cy="10668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lvl="0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In Its Power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133603"/>
          <a:ext cx="8534400" cy="4514212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609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Weak and unprofitable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 7:18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Strong – reaching within the veil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 </a:t>
                      </a: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7:17,19;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6:19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612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Made nothing perfect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 7:19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Makes all things perfect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Heb. 10:14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776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Could NOT take away sin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       Heb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. 10:4,11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Sins remembered NO MORE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    Heb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8:12; 10:17; 1 John 1:7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519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Could not justify man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Gal. 3:11; 5:4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It can justify ALL men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 3:24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Could not make alive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Gal. 3:21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Law 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of the 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Spirit of Life </a:t>
                      </a: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Rom. 8:2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704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Written on tables of stone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endParaRPr lang="en-US" sz="2000" b="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Deut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9:10; 2 Cor. 3:7,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Written in </a:t>
                      </a: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heart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endParaRPr lang="en-US" sz="2000" b="0" dirty="0" smtClean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Cor. 3:3; Heb 8:10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5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It was with glory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2 Cor. 3:11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Was more glorious 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2 </a:t>
                      </a:r>
                      <a:r>
                        <a:rPr lang="en-US" sz="2000" b="0" dirty="0" err="1">
                          <a:latin typeface="Book Antiqua" pitchFamily="18" charset="0"/>
                          <a:ea typeface="Calibri"/>
                          <a:cs typeface="Times New Roman"/>
                        </a:rPr>
                        <a:t>Cor</a:t>
                      </a:r>
                      <a:r>
                        <a:rPr lang="en-US" sz="20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, 3:8-11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685800" y="838200"/>
            <a:ext cx="7696200" cy="10668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8382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44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In Blessings &amp; Promises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2133600"/>
          <a:ext cx="8686800" cy="4495800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893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Rewards were carnal </a:t>
                      </a:r>
                      <a:r>
                        <a:rPr lang="en-US" sz="2200" b="0" dirty="0" smtClean="0">
                          <a:latin typeface="+mn-lt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temporal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Heb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9:9,10 </a:t>
                      </a:r>
                      <a:endParaRPr lang="en-US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Consist of better promises – </a:t>
                      </a:r>
                      <a:r>
                        <a:rPr lang="en-US" sz="2200" b="0" dirty="0" smtClean="0"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Heb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8:6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85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Presented a discouraging and imperfect hope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Heb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7:19; Rom 7 </a:t>
                      </a:r>
                      <a:endParaRPr lang="en-US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It brings a better hope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Heb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7:19; Rom 8:9-11,18 </a:t>
                      </a:r>
                      <a:endParaRPr lang="en-US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893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Could NOT take away sins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  Heb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10:11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Can take away all sins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200" b="0" dirty="0" smtClean="0">
                          <a:latin typeface="+mj-lt"/>
                          <a:ea typeface="Calibri"/>
                          <a:cs typeface="Times New Roman"/>
                        </a:rPr>
                        <a:t>          Heb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8:12; 10:17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893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Did NOT </a:t>
                      </a:r>
                      <a:r>
                        <a:rPr lang="en-US" sz="2200" b="0" dirty="0" smtClean="0">
                          <a:latin typeface="+mn-lt"/>
                          <a:ea typeface="Calibri"/>
                          <a:cs typeface="Times New Roman"/>
                        </a:rPr>
                        <a:t>fully reveal </a:t>
                      </a: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the way to eternal life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Heb. 9:8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Way to eternal life FULLY revealed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Heb 9:15; Tit 1:2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95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Those who continue in it are severed from Christ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Gal. 5:4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Creates joint heirs with Christ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– Romans 8:17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1981200" y="838200"/>
            <a:ext cx="5181600" cy="12192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54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In Purpose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286000"/>
          <a:ext cx="7391400" cy="419100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1397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Added because of transgressions, till the seed come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 3:19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Revealed the seed – Christ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 3:16; Heb 9:15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Given To the House of Israel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Lev. 1:1,2; Mal. 4:4; Ps 147:19,20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Given to ALL NATIONS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Mat. 28:18-20;Mark 16:15; </a:t>
                      </a:r>
                      <a:r>
                        <a:rPr lang="en-US" sz="24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Acts 10:34,35; Col 1:5,23</a:t>
                      </a:r>
                      <a:endParaRPr lang="en-US" sz="2400" b="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A schoolmaster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4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        Gal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3:24;</a:t>
                      </a:r>
                      <a:r>
                        <a:rPr lang="en-US" sz="2400" b="0" baseline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Rom 3:2</a:t>
                      </a:r>
                      <a:endParaRPr lang="en-US" sz="2400" b="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Calibri"/>
                          <a:cs typeface="Times New Roman"/>
                        </a:rPr>
                        <a:t>The faith, therefore no longer in need of the schoolmaster </a:t>
                      </a:r>
                      <a:r>
                        <a:rPr lang="en-US" sz="24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- Gal 3:19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Ribbon 16"/>
          <p:cNvSpPr/>
          <p:nvPr/>
        </p:nvSpPr>
        <p:spPr>
          <a:xfrm>
            <a:off x="762000" y="838200"/>
            <a:ext cx="7696200" cy="1066800"/>
          </a:xfrm>
          <a:prstGeom prst="ribbon2">
            <a:avLst>
              <a:gd name="adj1" fmla="val 16667"/>
              <a:gd name="adj2" fmla="val 7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The Old &amp; New Testaments Contrasted</a:t>
            </a:r>
            <a:endParaRPr lang="en-US" sz="5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524000" cy="1377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1" y="6858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8382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65138" indent="-465138" algn="ctr">
              <a:spcBef>
                <a:spcPts val="600"/>
              </a:spcBef>
              <a:buClr>
                <a:srgbClr val="C77D00">
                  <a:lumMod val="60000"/>
                  <a:lumOff val="40000"/>
                </a:srgbClr>
              </a:buClr>
            </a:pPr>
            <a:r>
              <a:rPr lang="en-US" sz="4400" b="1" dirty="0" smtClean="0">
                <a:ln w="11430"/>
                <a:gradFill>
                  <a:gsLst>
                    <a:gs pos="0">
                      <a:srgbClr val="C77D00">
                        <a:tint val="70000"/>
                        <a:satMod val="245000"/>
                      </a:srgbClr>
                    </a:gs>
                    <a:gs pos="75000">
                      <a:srgbClr val="C77D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77D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139700" dist="76200" dir="2700000" algn="tl" rotWithShape="0">
                    <a:prstClr val="black">
                      <a:alpha val="54000"/>
                    </a:prstClr>
                  </a:outerShdw>
                </a:effectLst>
                <a:latin typeface="Agnes" pitchFamily="2" charset="0"/>
              </a:rPr>
              <a:t>In Effective Time Period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89231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120" y="89231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4000" b="1" dirty="0">
              <a:ln w="11430"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133601"/>
          <a:ext cx="8534400" cy="4456732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850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Lasted until Christ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Gal 3:19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Given by Christ to last till the end of time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 13:20; Rev 14:6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825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Done away in Christ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2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                  2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Cor. 3:13,14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Was created new in Christ – </a:t>
                      </a:r>
                      <a:r>
                        <a:rPr lang="en-US" sz="2200" b="0" dirty="0">
                          <a:latin typeface="+mj-lt"/>
                          <a:ea typeface="Calibri"/>
                          <a:cs typeface="Times New Roman"/>
                        </a:rPr>
                        <a:t>Hebrews 8:13; 12:24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838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Abolished in the flesh of Christ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Ep. 2:14,15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Brought to light His resurrection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Rom </a:t>
                      </a:r>
                      <a:r>
                        <a:rPr lang="en-US" sz="22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1:4; Rev 1:18</a:t>
                      </a:r>
                      <a:endParaRPr lang="en-US" sz="2200" b="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  <a:tr h="117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Nailed to the cross of Christ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Col. 2:14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From the cross universally promulgated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, - Mt 28:18-20; Mk 16:16; Acts </a:t>
                      </a:r>
                      <a:r>
                        <a:rPr lang="en-US" sz="2200" b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2:36;</a:t>
                      </a:r>
                      <a:r>
                        <a:rPr lang="en-US" sz="2200" b="0" baseline="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Col 1:23</a:t>
                      </a:r>
                      <a:endParaRPr lang="en-US" sz="2200" b="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BCAA2"/>
                    </a:solidFill>
                  </a:tcPr>
                </a:tc>
              </a:tr>
              <a:tr h="757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Blotted out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Col. 2:14,16; Hebrews 7:18; 8:13; 10:9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latin typeface="+mn-lt"/>
                          <a:ea typeface="Calibri"/>
                          <a:cs typeface="Times New Roman"/>
                        </a:rPr>
                        <a:t>An eternal covenant </a:t>
                      </a:r>
                      <a:r>
                        <a:rPr lang="en-US" sz="2200" b="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– Heb 13:20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C698-871B-4DA6-86E6-56AFEAE8E3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17,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ustom 1">
      <a:majorFont>
        <a:latin typeface="Book Antiqua"/>
        <a:ea typeface=""/>
        <a:cs typeface=""/>
      </a:majorFont>
      <a:minorFont>
        <a:latin typeface="Berlin Sans FB Demi"/>
        <a:ea typeface=""/>
        <a:cs typeface="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2003</TotalTime>
  <Words>982</Words>
  <Application>Microsoft PowerPoint</Application>
  <PresentationFormat>On-screen Show (4:3)</PresentationFormat>
  <Paragraphs>156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Carnival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Old Testament And The Christian" </dc:title>
  <dc:creator>Don McClain</dc:creator>
  <cp:lastModifiedBy> Don McClain</cp:lastModifiedBy>
  <cp:revision>37</cp:revision>
  <cp:lastPrinted>1999-07-07T16:43:59Z</cp:lastPrinted>
  <dcterms:created xsi:type="dcterms:W3CDTF">1999-07-07T12:33:26Z</dcterms:created>
  <dcterms:modified xsi:type="dcterms:W3CDTF">2008-08-18T00:35:05Z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donmccla@soark.net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