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77" r:id="rId2"/>
    <p:sldId id="278" r:id="rId3"/>
    <p:sldId id="279" r:id="rId4"/>
    <p:sldId id="280" r:id="rId5"/>
    <p:sldId id="281"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31" autoAdjust="0"/>
    <p:restoredTop sz="94660"/>
  </p:normalViewPr>
  <p:slideViewPr>
    <p:cSldViewPr>
      <p:cViewPr varScale="1">
        <p:scale>
          <a:sx n="61" d="100"/>
          <a:sy n="61" d="100"/>
        </p:scale>
        <p:origin x="-69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6FEFDB-4222-44B1-A8A5-D93FF7F7BEB7}" type="datetimeFigureOut">
              <a:rPr lang="en-US" smtClean="0"/>
              <a:pPr/>
              <a:t>12/12/2007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48F880-3C61-4B49-AAFF-13D606CF45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5E8576-44FB-4B3F-B8DC-97C2D9FA790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i="1" kern="1200" dirty="0" err="1" smtClean="0">
                <a:solidFill>
                  <a:schemeClr val="tx1"/>
                </a:solidFill>
                <a:latin typeface="+mn-lt"/>
                <a:ea typeface="+mn-ea"/>
                <a:cs typeface="+mn-cs"/>
              </a:rPr>
              <a:t>Psallo</a:t>
            </a:r>
            <a:r>
              <a:rPr lang="en-US" sz="1200" kern="1200" dirty="0" smtClean="0">
                <a:solidFill>
                  <a:schemeClr val="tx1"/>
                </a:solidFill>
                <a:latin typeface="+mn-lt"/>
                <a:ea typeface="+mn-ea"/>
                <a:cs typeface="+mn-cs"/>
              </a:rPr>
              <a:t> in the Septuagint translates three different Hebrew words.</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Nagan</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play” and never “to sing.</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Shir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and never “to play.”</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Zamar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with or w/o an instrument.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When </a:t>
            </a:r>
            <a:r>
              <a:rPr lang="en-US" sz="1200" b="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is used in translating </a:t>
            </a:r>
            <a:r>
              <a:rPr lang="en-US" sz="1200" b="1" kern="1200" dirty="0" err="1" smtClean="0">
                <a:solidFill>
                  <a:schemeClr val="tx1"/>
                </a:solidFill>
                <a:latin typeface="+mn-lt"/>
                <a:ea typeface="+mn-ea"/>
                <a:cs typeface="+mn-cs"/>
              </a:rPr>
              <a:t>Nagan</a:t>
            </a:r>
            <a:r>
              <a:rPr lang="en-US" sz="1200" b="1" kern="1200" dirty="0" smtClean="0">
                <a:solidFill>
                  <a:schemeClr val="tx1"/>
                </a:solidFill>
                <a:latin typeface="+mn-lt"/>
                <a:ea typeface="+mn-ea"/>
                <a:cs typeface="+mn-cs"/>
              </a:rPr>
              <a:t> and </a:t>
            </a:r>
            <a:r>
              <a:rPr lang="en-US" sz="1200" b="1" kern="1200" dirty="0" err="1" smtClean="0">
                <a:solidFill>
                  <a:schemeClr val="tx1"/>
                </a:solidFill>
                <a:latin typeface="+mn-lt"/>
                <a:ea typeface="+mn-ea"/>
                <a:cs typeface="+mn-cs"/>
              </a:rPr>
              <a:t>Zamar</a:t>
            </a:r>
            <a:r>
              <a:rPr lang="en-US" sz="1200" b="1" kern="1200" dirty="0" smtClean="0">
                <a:solidFill>
                  <a:schemeClr val="tx1"/>
                </a:solidFill>
                <a:latin typeface="+mn-lt"/>
                <a:ea typeface="+mn-ea"/>
                <a:cs typeface="+mn-cs"/>
              </a:rPr>
              <a:t> – it always specifies the instrument being played – Playing a musical instrument is NOT inherent in the word . . . else it could not also translate </a:t>
            </a:r>
            <a:r>
              <a:rPr lang="en-US" sz="1200" b="1" kern="1200" dirty="0" err="1" smtClean="0">
                <a:solidFill>
                  <a:schemeClr val="tx1"/>
                </a:solidFill>
                <a:latin typeface="+mn-lt"/>
                <a:ea typeface="+mn-ea"/>
                <a:cs typeface="+mn-cs"/>
              </a:rPr>
              <a:t>Shir</a:t>
            </a:r>
            <a:r>
              <a:rPr lang="en-US" sz="1200" b="1" kern="1200" dirty="0" smtClean="0">
                <a:solidFill>
                  <a:schemeClr val="tx1"/>
                </a:solidFill>
                <a:latin typeface="+mn-lt"/>
                <a:ea typeface="+mn-ea"/>
                <a:cs typeface="+mn-cs"/>
              </a:rPr>
              <a: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This fact verifies </a:t>
            </a:r>
            <a:r>
              <a:rPr lang="en-US" sz="1200" b="1" kern="1200" dirty="0" err="1" smtClean="0">
                <a:solidFill>
                  <a:schemeClr val="tx1"/>
                </a:solidFill>
                <a:latin typeface="+mn-lt"/>
                <a:ea typeface="+mn-ea"/>
                <a:cs typeface="+mn-cs"/>
              </a:rPr>
              <a:t>Kurfees</a:t>
            </a:r>
            <a:r>
              <a:rPr lang="en-US" sz="1200" b="1" kern="1200" dirty="0" smtClean="0">
                <a:solidFill>
                  <a:schemeClr val="tx1"/>
                </a:solidFill>
                <a:latin typeface="+mn-lt"/>
                <a:ea typeface="+mn-ea"/>
                <a:cs typeface="+mn-cs"/>
              </a:rPr>
              <a:t>’ premise that </a:t>
            </a:r>
            <a:r>
              <a:rPr lang="en-US" sz="1200" b="1" i="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was changing in meaning by the 1</a:t>
            </a:r>
            <a:r>
              <a:rPr lang="en-US" sz="1200" b="1" kern="1200" baseline="30000" dirty="0" smtClean="0">
                <a:solidFill>
                  <a:schemeClr val="tx1"/>
                </a:solidFill>
                <a:latin typeface="+mn-lt"/>
                <a:ea typeface="+mn-ea"/>
                <a:cs typeface="+mn-cs"/>
              </a:rPr>
              <a:t>st</a:t>
            </a:r>
            <a:r>
              <a:rPr lang="en-US" sz="1200" b="1" kern="1200" dirty="0" smtClean="0">
                <a:solidFill>
                  <a:schemeClr val="tx1"/>
                </a:solidFill>
                <a:latin typeface="+mn-lt"/>
                <a:ea typeface="+mn-ea"/>
                <a:cs typeface="+mn-cs"/>
              </a:rPr>
              <a:t> Century. </a:t>
            </a:r>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5E8576-44FB-4B3F-B8DC-97C2D9FA790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i="1" kern="1200" dirty="0" err="1" smtClean="0">
                <a:solidFill>
                  <a:schemeClr val="tx1"/>
                </a:solidFill>
                <a:latin typeface="+mn-lt"/>
                <a:ea typeface="+mn-ea"/>
                <a:cs typeface="+mn-cs"/>
              </a:rPr>
              <a:t>Psallo</a:t>
            </a:r>
            <a:r>
              <a:rPr lang="en-US" sz="1200" kern="1200" dirty="0" smtClean="0">
                <a:solidFill>
                  <a:schemeClr val="tx1"/>
                </a:solidFill>
                <a:latin typeface="+mn-lt"/>
                <a:ea typeface="+mn-ea"/>
                <a:cs typeface="+mn-cs"/>
              </a:rPr>
              <a:t> in the Septuagint translates three different Hebrew words.</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Nagan</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play” and never “to sing.</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Shir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and never “to play.”</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Zamar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with or w/o an instrument.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When </a:t>
            </a:r>
            <a:r>
              <a:rPr lang="en-US" sz="1200" b="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is used in translating </a:t>
            </a:r>
            <a:r>
              <a:rPr lang="en-US" sz="1200" b="1" kern="1200" dirty="0" err="1" smtClean="0">
                <a:solidFill>
                  <a:schemeClr val="tx1"/>
                </a:solidFill>
                <a:latin typeface="+mn-lt"/>
                <a:ea typeface="+mn-ea"/>
                <a:cs typeface="+mn-cs"/>
              </a:rPr>
              <a:t>Nagan</a:t>
            </a:r>
            <a:r>
              <a:rPr lang="en-US" sz="1200" b="1" kern="1200" dirty="0" smtClean="0">
                <a:solidFill>
                  <a:schemeClr val="tx1"/>
                </a:solidFill>
                <a:latin typeface="+mn-lt"/>
                <a:ea typeface="+mn-ea"/>
                <a:cs typeface="+mn-cs"/>
              </a:rPr>
              <a:t> and </a:t>
            </a:r>
            <a:r>
              <a:rPr lang="en-US" sz="1200" b="1" kern="1200" dirty="0" err="1" smtClean="0">
                <a:solidFill>
                  <a:schemeClr val="tx1"/>
                </a:solidFill>
                <a:latin typeface="+mn-lt"/>
                <a:ea typeface="+mn-ea"/>
                <a:cs typeface="+mn-cs"/>
              </a:rPr>
              <a:t>Zamar</a:t>
            </a:r>
            <a:r>
              <a:rPr lang="en-US" sz="1200" b="1" kern="1200" dirty="0" smtClean="0">
                <a:solidFill>
                  <a:schemeClr val="tx1"/>
                </a:solidFill>
                <a:latin typeface="+mn-lt"/>
                <a:ea typeface="+mn-ea"/>
                <a:cs typeface="+mn-cs"/>
              </a:rPr>
              <a:t> – it always specifies the instrument being played – Playing a musical instrument is NOT inherent in the word . . . else it could not also translate </a:t>
            </a:r>
            <a:r>
              <a:rPr lang="en-US" sz="1200" b="1" kern="1200" dirty="0" err="1" smtClean="0">
                <a:solidFill>
                  <a:schemeClr val="tx1"/>
                </a:solidFill>
                <a:latin typeface="+mn-lt"/>
                <a:ea typeface="+mn-ea"/>
                <a:cs typeface="+mn-cs"/>
              </a:rPr>
              <a:t>Shir</a:t>
            </a:r>
            <a:r>
              <a:rPr lang="en-US" sz="1200" b="1" kern="1200" dirty="0" smtClean="0">
                <a:solidFill>
                  <a:schemeClr val="tx1"/>
                </a:solidFill>
                <a:latin typeface="+mn-lt"/>
                <a:ea typeface="+mn-ea"/>
                <a:cs typeface="+mn-cs"/>
              </a:rPr>
              <a: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This fact verifies </a:t>
            </a:r>
            <a:r>
              <a:rPr lang="en-US" sz="1200" b="1" kern="1200" dirty="0" err="1" smtClean="0">
                <a:solidFill>
                  <a:schemeClr val="tx1"/>
                </a:solidFill>
                <a:latin typeface="+mn-lt"/>
                <a:ea typeface="+mn-ea"/>
                <a:cs typeface="+mn-cs"/>
              </a:rPr>
              <a:t>Kurfees</a:t>
            </a:r>
            <a:r>
              <a:rPr lang="en-US" sz="1200" b="1" kern="1200" dirty="0" smtClean="0">
                <a:solidFill>
                  <a:schemeClr val="tx1"/>
                </a:solidFill>
                <a:latin typeface="+mn-lt"/>
                <a:ea typeface="+mn-ea"/>
                <a:cs typeface="+mn-cs"/>
              </a:rPr>
              <a:t>’ premise that </a:t>
            </a:r>
            <a:r>
              <a:rPr lang="en-US" sz="1200" b="1" i="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was changing in meaning by the 1</a:t>
            </a:r>
            <a:r>
              <a:rPr lang="en-US" sz="1200" b="1" kern="1200" baseline="30000" dirty="0" smtClean="0">
                <a:solidFill>
                  <a:schemeClr val="tx1"/>
                </a:solidFill>
                <a:latin typeface="+mn-lt"/>
                <a:ea typeface="+mn-ea"/>
                <a:cs typeface="+mn-cs"/>
              </a:rPr>
              <a:t>st</a:t>
            </a:r>
            <a:r>
              <a:rPr lang="en-US" sz="1200" b="1" kern="1200" dirty="0" smtClean="0">
                <a:solidFill>
                  <a:schemeClr val="tx1"/>
                </a:solidFill>
                <a:latin typeface="+mn-lt"/>
                <a:ea typeface="+mn-ea"/>
                <a:cs typeface="+mn-cs"/>
              </a:rPr>
              <a:t> Century. </a:t>
            </a:r>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5E8576-44FB-4B3F-B8DC-97C2D9FA790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i="1" kern="1200" dirty="0" err="1" smtClean="0">
                <a:solidFill>
                  <a:schemeClr val="tx1"/>
                </a:solidFill>
                <a:latin typeface="+mn-lt"/>
                <a:ea typeface="+mn-ea"/>
                <a:cs typeface="+mn-cs"/>
              </a:rPr>
              <a:t>Psallo</a:t>
            </a:r>
            <a:r>
              <a:rPr lang="en-US" sz="1200" kern="1200" dirty="0" smtClean="0">
                <a:solidFill>
                  <a:schemeClr val="tx1"/>
                </a:solidFill>
                <a:latin typeface="+mn-lt"/>
                <a:ea typeface="+mn-ea"/>
                <a:cs typeface="+mn-cs"/>
              </a:rPr>
              <a:t> in the Septuagint translates three different Hebrew words.</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Nagan</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play” and never “to sing.</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Shir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and never “to play.”</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Zamar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with or w/o an instrument.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When </a:t>
            </a:r>
            <a:r>
              <a:rPr lang="en-US" sz="1200" b="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is used in translating </a:t>
            </a:r>
            <a:r>
              <a:rPr lang="en-US" sz="1200" b="1" kern="1200" dirty="0" err="1" smtClean="0">
                <a:solidFill>
                  <a:schemeClr val="tx1"/>
                </a:solidFill>
                <a:latin typeface="+mn-lt"/>
                <a:ea typeface="+mn-ea"/>
                <a:cs typeface="+mn-cs"/>
              </a:rPr>
              <a:t>Nagan</a:t>
            </a:r>
            <a:r>
              <a:rPr lang="en-US" sz="1200" b="1" kern="1200" dirty="0" smtClean="0">
                <a:solidFill>
                  <a:schemeClr val="tx1"/>
                </a:solidFill>
                <a:latin typeface="+mn-lt"/>
                <a:ea typeface="+mn-ea"/>
                <a:cs typeface="+mn-cs"/>
              </a:rPr>
              <a:t> and </a:t>
            </a:r>
            <a:r>
              <a:rPr lang="en-US" sz="1200" b="1" kern="1200" dirty="0" err="1" smtClean="0">
                <a:solidFill>
                  <a:schemeClr val="tx1"/>
                </a:solidFill>
                <a:latin typeface="+mn-lt"/>
                <a:ea typeface="+mn-ea"/>
                <a:cs typeface="+mn-cs"/>
              </a:rPr>
              <a:t>Zamar</a:t>
            </a:r>
            <a:r>
              <a:rPr lang="en-US" sz="1200" b="1" kern="1200" dirty="0" smtClean="0">
                <a:solidFill>
                  <a:schemeClr val="tx1"/>
                </a:solidFill>
                <a:latin typeface="+mn-lt"/>
                <a:ea typeface="+mn-ea"/>
                <a:cs typeface="+mn-cs"/>
              </a:rPr>
              <a:t> – it always specifies the instrument being played – Playing a musical instrument is NOT inherent in the word . . . else it could not also translate </a:t>
            </a:r>
            <a:r>
              <a:rPr lang="en-US" sz="1200" b="1" kern="1200" dirty="0" err="1" smtClean="0">
                <a:solidFill>
                  <a:schemeClr val="tx1"/>
                </a:solidFill>
                <a:latin typeface="+mn-lt"/>
                <a:ea typeface="+mn-ea"/>
                <a:cs typeface="+mn-cs"/>
              </a:rPr>
              <a:t>Shir</a:t>
            </a:r>
            <a:r>
              <a:rPr lang="en-US" sz="1200" b="1" kern="1200" dirty="0" smtClean="0">
                <a:solidFill>
                  <a:schemeClr val="tx1"/>
                </a:solidFill>
                <a:latin typeface="+mn-lt"/>
                <a:ea typeface="+mn-ea"/>
                <a:cs typeface="+mn-cs"/>
              </a:rPr>
              <a: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This fact verifies </a:t>
            </a:r>
            <a:r>
              <a:rPr lang="en-US" sz="1200" b="1" kern="1200" dirty="0" err="1" smtClean="0">
                <a:solidFill>
                  <a:schemeClr val="tx1"/>
                </a:solidFill>
                <a:latin typeface="+mn-lt"/>
                <a:ea typeface="+mn-ea"/>
                <a:cs typeface="+mn-cs"/>
              </a:rPr>
              <a:t>Kurfees</a:t>
            </a:r>
            <a:r>
              <a:rPr lang="en-US" sz="1200" b="1" kern="1200" dirty="0" smtClean="0">
                <a:solidFill>
                  <a:schemeClr val="tx1"/>
                </a:solidFill>
                <a:latin typeface="+mn-lt"/>
                <a:ea typeface="+mn-ea"/>
                <a:cs typeface="+mn-cs"/>
              </a:rPr>
              <a:t>’ premise that </a:t>
            </a:r>
            <a:r>
              <a:rPr lang="en-US" sz="1200" b="1" i="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was changing in meaning by the 1</a:t>
            </a:r>
            <a:r>
              <a:rPr lang="en-US" sz="1200" b="1" kern="1200" baseline="30000" dirty="0" smtClean="0">
                <a:solidFill>
                  <a:schemeClr val="tx1"/>
                </a:solidFill>
                <a:latin typeface="+mn-lt"/>
                <a:ea typeface="+mn-ea"/>
                <a:cs typeface="+mn-cs"/>
              </a:rPr>
              <a:t>st</a:t>
            </a:r>
            <a:r>
              <a:rPr lang="en-US" sz="1200" b="1" kern="1200" dirty="0" smtClean="0">
                <a:solidFill>
                  <a:schemeClr val="tx1"/>
                </a:solidFill>
                <a:latin typeface="+mn-lt"/>
                <a:ea typeface="+mn-ea"/>
                <a:cs typeface="+mn-cs"/>
              </a:rPr>
              <a:t> Century. </a:t>
            </a:r>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5E8576-44FB-4B3F-B8DC-97C2D9FA790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i="1" kern="1200" dirty="0" err="1" smtClean="0">
                <a:solidFill>
                  <a:schemeClr val="tx1"/>
                </a:solidFill>
                <a:latin typeface="+mn-lt"/>
                <a:ea typeface="+mn-ea"/>
                <a:cs typeface="+mn-cs"/>
              </a:rPr>
              <a:t>Psallo</a:t>
            </a:r>
            <a:r>
              <a:rPr lang="en-US" sz="1200" kern="1200" dirty="0" smtClean="0">
                <a:solidFill>
                  <a:schemeClr val="tx1"/>
                </a:solidFill>
                <a:latin typeface="+mn-lt"/>
                <a:ea typeface="+mn-ea"/>
                <a:cs typeface="+mn-cs"/>
              </a:rPr>
              <a:t> in the Septuagint translates three different Hebrew words.</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Nagan</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play” and never “to sing.</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Shir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and never “to play.”</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Zamar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with or w/o an instrument.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When </a:t>
            </a:r>
            <a:r>
              <a:rPr lang="en-US" sz="1200" b="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is used in translating </a:t>
            </a:r>
            <a:r>
              <a:rPr lang="en-US" sz="1200" b="1" kern="1200" dirty="0" err="1" smtClean="0">
                <a:solidFill>
                  <a:schemeClr val="tx1"/>
                </a:solidFill>
                <a:latin typeface="+mn-lt"/>
                <a:ea typeface="+mn-ea"/>
                <a:cs typeface="+mn-cs"/>
              </a:rPr>
              <a:t>Nagan</a:t>
            </a:r>
            <a:r>
              <a:rPr lang="en-US" sz="1200" b="1" kern="1200" dirty="0" smtClean="0">
                <a:solidFill>
                  <a:schemeClr val="tx1"/>
                </a:solidFill>
                <a:latin typeface="+mn-lt"/>
                <a:ea typeface="+mn-ea"/>
                <a:cs typeface="+mn-cs"/>
              </a:rPr>
              <a:t> and </a:t>
            </a:r>
            <a:r>
              <a:rPr lang="en-US" sz="1200" b="1" kern="1200" dirty="0" err="1" smtClean="0">
                <a:solidFill>
                  <a:schemeClr val="tx1"/>
                </a:solidFill>
                <a:latin typeface="+mn-lt"/>
                <a:ea typeface="+mn-ea"/>
                <a:cs typeface="+mn-cs"/>
              </a:rPr>
              <a:t>Zamar</a:t>
            </a:r>
            <a:r>
              <a:rPr lang="en-US" sz="1200" b="1" kern="1200" dirty="0" smtClean="0">
                <a:solidFill>
                  <a:schemeClr val="tx1"/>
                </a:solidFill>
                <a:latin typeface="+mn-lt"/>
                <a:ea typeface="+mn-ea"/>
                <a:cs typeface="+mn-cs"/>
              </a:rPr>
              <a:t> – it always specifies the instrument being played – Playing a musical instrument is NOT inherent in the word . . . else it could not also translate </a:t>
            </a:r>
            <a:r>
              <a:rPr lang="en-US" sz="1200" b="1" kern="1200" dirty="0" err="1" smtClean="0">
                <a:solidFill>
                  <a:schemeClr val="tx1"/>
                </a:solidFill>
                <a:latin typeface="+mn-lt"/>
                <a:ea typeface="+mn-ea"/>
                <a:cs typeface="+mn-cs"/>
              </a:rPr>
              <a:t>Shir</a:t>
            </a:r>
            <a:r>
              <a:rPr lang="en-US" sz="1200" b="1" kern="1200" dirty="0" smtClean="0">
                <a:solidFill>
                  <a:schemeClr val="tx1"/>
                </a:solidFill>
                <a:latin typeface="+mn-lt"/>
                <a:ea typeface="+mn-ea"/>
                <a:cs typeface="+mn-cs"/>
              </a:rPr>
              <a: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This fact verifies </a:t>
            </a:r>
            <a:r>
              <a:rPr lang="en-US" sz="1200" b="1" kern="1200" dirty="0" err="1" smtClean="0">
                <a:solidFill>
                  <a:schemeClr val="tx1"/>
                </a:solidFill>
                <a:latin typeface="+mn-lt"/>
                <a:ea typeface="+mn-ea"/>
                <a:cs typeface="+mn-cs"/>
              </a:rPr>
              <a:t>Kurfees</a:t>
            </a:r>
            <a:r>
              <a:rPr lang="en-US" sz="1200" b="1" kern="1200" dirty="0" smtClean="0">
                <a:solidFill>
                  <a:schemeClr val="tx1"/>
                </a:solidFill>
                <a:latin typeface="+mn-lt"/>
                <a:ea typeface="+mn-ea"/>
                <a:cs typeface="+mn-cs"/>
              </a:rPr>
              <a:t>’ premise that </a:t>
            </a:r>
            <a:r>
              <a:rPr lang="en-US" sz="1200" b="1" i="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was changing in meaning by the 1</a:t>
            </a:r>
            <a:r>
              <a:rPr lang="en-US" sz="1200" b="1" kern="1200" baseline="30000" dirty="0" smtClean="0">
                <a:solidFill>
                  <a:schemeClr val="tx1"/>
                </a:solidFill>
                <a:latin typeface="+mn-lt"/>
                <a:ea typeface="+mn-ea"/>
                <a:cs typeface="+mn-cs"/>
              </a:rPr>
              <a:t>st</a:t>
            </a:r>
            <a:r>
              <a:rPr lang="en-US" sz="1200" b="1" kern="1200" dirty="0" smtClean="0">
                <a:solidFill>
                  <a:schemeClr val="tx1"/>
                </a:solidFill>
                <a:latin typeface="+mn-lt"/>
                <a:ea typeface="+mn-ea"/>
                <a:cs typeface="+mn-cs"/>
              </a:rPr>
              <a:t> Century. </a:t>
            </a:r>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5E8576-44FB-4B3F-B8DC-97C2D9FA790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i="1" kern="1200" dirty="0" err="1" smtClean="0">
                <a:solidFill>
                  <a:schemeClr val="tx1"/>
                </a:solidFill>
                <a:latin typeface="+mn-lt"/>
                <a:ea typeface="+mn-ea"/>
                <a:cs typeface="+mn-cs"/>
              </a:rPr>
              <a:t>Psallo</a:t>
            </a:r>
            <a:r>
              <a:rPr lang="en-US" sz="1200" kern="1200" dirty="0" smtClean="0">
                <a:solidFill>
                  <a:schemeClr val="tx1"/>
                </a:solidFill>
                <a:latin typeface="+mn-lt"/>
                <a:ea typeface="+mn-ea"/>
                <a:cs typeface="+mn-cs"/>
              </a:rPr>
              <a:t> in the Septuagint translates three different Hebrew words.</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Nagan</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play” and never “to sing.</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Shir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and never “to play.”</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Zamar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with or w/o an instrument.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When </a:t>
            </a:r>
            <a:r>
              <a:rPr lang="en-US" sz="1200" b="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is used in translating </a:t>
            </a:r>
            <a:r>
              <a:rPr lang="en-US" sz="1200" b="1" kern="1200" dirty="0" err="1" smtClean="0">
                <a:solidFill>
                  <a:schemeClr val="tx1"/>
                </a:solidFill>
                <a:latin typeface="+mn-lt"/>
                <a:ea typeface="+mn-ea"/>
                <a:cs typeface="+mn-cs"/>
              </a:rPr>
              <a:t>Nagan</a:t>
            </a:r>
            <a:r>
              <a:rPr lang="en-US" sz="1200" b="1" kern="1200" dirty="0" smtClean="0">
                <a:solidFill>
                  <a:schemeClr val="tx1"/>
                </a:solidFill>
                <a:latin typeface="+mn-lt"/>
                <a:ea typeface="+mn-ea"/>
                <a:cs typeface="+mn-cs"/>
              </a:rPr>
              <a:t> and </a:t>
            </a:r>
            <a:r>
              <a:rPr lang="en-US" sz="1200" b="1" kern="1200" dirty="0" err="1" smtClean="0">
                <a:solidFill>
                  <a:schemeClr val="tx1"/>
                </a:solidFill>
                <a:latin typeface="+mn-lt"/>
                <a:ea typeface="+mn-ea"/>
                <a:cs typeface="+mn-cs"/>
              </a:rPr>
              <a:t>Zamar</a:t>
            </a:r>
            <a:r>
              <a:rPr lang="en-US" sz="1200" b="1" kern="1200" dirty="0" smtClean="0">
                <a:solidFill>
                  <a:schemeClr val="tx1"/>
                </a:solidFill>
                <a:latin typeface="+mn-lt"/>
                <a:ea typeface="+mn-ea"/>
                <a:cs typeface="+mn-cs"/>
              </a:rPr>
              <a:t> – it always specifies the instrument being played – Playing a musical instrument is NOT inherent in the word . . . else it could not also translate </a:t>
            </a:r>
            <a:r>
              <a:rPr lang="en-US" sz="1200" b="1" kern="1200" dirty="0" err="1" smtClean="0">
                <a:solidFill>
                  <a:schemeClr val="tx1"/>
                </a:solidFill>
                <a:latin typeface="+mn-lt"/>
                <a:ea typeface="+mn-ea"/>
                <a:cs typeface="+mn-cs"/>
              </a:rPr>
              <a:t>Shir</a:t>
            </a:r>
            <a:r>
              <a:rPr lang="en-US" sz="1200" b="1" kern="1200" dirty="0" smtClean="0">
                <a:solidFill>
                  <a:schemeClr val="tx1"/>
                </a:solidFill>
                <a:latin typeface="+mn-lt"/>
                <a:ea typeface="+mn-ea"/>
                <a:cs typeface="+mn-cs"/>
              </a:rPr>
              <a: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This fact verifies </a:t>
            </a:r>
            <a:r>
              <a:rPr lang="en-US" sz="1200" b="1" kern="1200" dirty="0" err="1" smtClean="0">
                <a:solidFill>
                  <a:schemeClr val="tx1"/>
                </a:solidFill>
                <a:latin typeface="+mn-lt"/>
                <a:ea typeface="+mn-ea"/>
                <a:cs typeface="+mn-cs"/>
              </a:rPr>
              <a:t>Kurfees</a:t>
            </a:r>
            <a:r>
              <a:rPr lang="en-US" sz="1200" b="1" kern="1200" dirty="0" smtClean="0">
                <a:solidFill>
                  <a:schemeClr val="tx1"/>
                </a:solidFill>
                <a:latin typeface="+mn-lt"/>
                <a:ea typeface="+mn-ea"/>
                <a:cs typeface="+mn-cs"/>
              </a:rPr>
              <a:t>’ premise that </a:t>
            </a:r>
            <a:r>
              <a:rPr lang="en-US" sz="1200" b="1" i="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was changing in meaning by the 1</a:t>
            </a:r>
            <a:r>
              <a:rPr lang="en-US" sz="1200" b="1" kern="1200" baseline="30000" dirty="0" smtClean="0">
                <a:solidFill>
                  <a:schemeClr val="tx1"/>
                </a:solidFill>
                <a:latin typeface="+mn-lt"/>
                <a:ea typeface="+mn-ea"/>
                <a:cs typeface="+mn-cs"/>
              </a:rPr>
              <a:t>st</a:t>
            </a:r>
            <a:r>
              <a:rPr lang="en-US" sz="1200" b="1" kern="1200" dirty="0" smtClean="0">
                <a:solidFill>
                  <a:schemeClr val="tx1"/>
                </a:solidFill>
                <a:latin typeface="+mn-lt"/>
                <a:ea typeface="+mn-ea"/>
                <a:cs typeface="+mn-cs"/>
              </a:rPr>
              <a:t> Century. </a:t>
            </a:r>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5E8576-44FB-4B3F-B8DC-97C2D9FA790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b="1" i="1" dirty="0" smtClean="0">
                <a:cs typeface="Arial" charset="0"/>
              </a:rPr>
              <a:t>Answer: </a:t>
            </a:r>
            <a:r>
              <a:rPr lang="en-US" sz="1000" i="1" dirty="0" err="1" smtClean="0">
                <a:latin typeface="ZapfCalligr BT" pitchFamily="18" charset="0"/>
                <a:cs typeface="Arial" charset="0"/>
              </a:rPr>
              <a:t>Psallo</a:t>
            </a:r>
            <a:r>
              <a:rPr lang="en-US" sz="1000" dirty="0" smtClean="0">
                <a:latin typeface="ZapfCalligr BT" pitchFamily="18" charset="0"/>
                <a:cs typeface="Arial" charset="0"/>
              </a:rPr>
              <a:t> translates three different Hebrew words.</a:t>
            </a:r>
          </a:p>
          <a:p>
            <a:pPr lvl="1"/>
            <a:r>
              <a:rPr lang="en-US" b="1" i="1" dirty="0" smtClean="0">
                <a:cs typeface="Arial" charset="0"/>
              </a:rPr>
              <a:t>a. </a:t>
            </a:r>
            <a:r>
              <a:rPr lang="en-US" b="1" i="1" dirty="0" err="1" smtClean="0">
                <a:cs typeface="Arial" charset="0"/>
              </a:rPr>
              <a:t>Nagan</a:t>
            </a:r>
            <a:r>
              <a:rPr lang="en-US" b="1" i="1" dirty="0" smtClean="0">
                <a:cs typeface="Arial" charset="0"/>
              </a:rPr>
              <a:t> </a:t>
            </a:r>
            <a:r>
              <a:rPr lang="en-US" dirty="0" smtClean="0">
                <a:latin typeface="ZapfCalligr BT" pitchFamily="18" charset="0"/>
                <a:cs typeface="Arial" charset="0"/>
              </a:rPr>
              <a:t>which means “to play” and never “to sing.</a:t>
            </a:r>
          </a:p>
          <a:p>
            <a:pPr lvl="1"/>
            <a:r>
              <a:rPr lang="en-US" b="1" i="1" dirty="0" smtClean="0">
                <a:cs typeface="Arial" charset="0"/>
              </a:rPr>
              <a:t>b. </a:t>
            </a:r>
            <a:r>
              <a:rPr lang="en-US" b="1" i="1" dirty="0" err="1" smtClean="0">
                <a:cs typeface="Arial" charset="0"/>
              </a:rPr>
              <a:t>Shir</a:t>
            </a:r>
            <a:r>
              <a:rPr lang="en-US" b="1" i="1" dirty="0" smtClean="0">
                <a:cs typeface="Arial" charset="0"/>
              </a:rPr>
              <a:t> </a:t>
            </a:r>
            <a:r>
              <a:rPr lang="en-US" dirty="0" smtClean="0">
                <a:latin typeface="ZapfCalligr BT" pitchFamily="18" charset="0"/>
                <a:cs typeface="Arial" charset="0"/>
              </a:rPr>
              <a:t>which means ”to sing” and never “to play.”</a:t>
            </a:r>
          </a:p>
          <a:p>
            <a:pPr lvl="1"/>
            <a:r>
              <a:rPr lang="en-US" dirty="0" smtClean="0">
                <a:latin typeface="ZapfCalligr BT" pitchFamily="18" charset="0"/>
                <a:cs typeface="Arial" charset="0"/>
              </a:rPr>
              <a:t>	(1) See </a:t>
            </a:r>
            <a:r>
              <a:rPr lang="en-US" dirty="0" err="1" smtClean="0">
                <a:latin typeface="ZapfCalligr BT" pitchFamily="18" charset="0"/>
                <a:cs typeface="Arial" charset="0"/>
              </a:rPr>
              <a:t>Kurfees</a:t>
            </a:r>
            <a:r>
              <a:rPr lang="en-US" dirty="0" smtClean="0">
                <a:latin typeface="ZapfCalligr BT" pitchFamily="18" charset="0"/>
                <a:cs typeface="Arial" charset="0"/>
              </a:rPr>
              <a:t>, p. 91</a:t>
            </a:r>
          </a:p>
          <a:p>
            <a:pPr lvl="1"/>
            <a:r>
              <a:rPr lang="en-US" dirty="0" smtClean="0">
                <a:latin typeface="ZapfCalligr BT" pitchFamily="18" charset="0"/>
                <a:cs typeface="Arial" charset="0"/>
              </a:rPr>
              <a:t>	(2) See Stark</a:t>
            </a:r>
            <a:r>
              <a:rPr lang="en-US" dirty="0" smtClean="0">
                <a:cs typeface="Arial" charset="0"/>
              </a:rPr>
              <a:t>–</a:t>
            </a:r>
            <a:r>
              <a:rPr lang="en-US" dirty="0" err="1" smtClean="0">
                <a:cs typeface="Arial" charset="0"/>
              </a:rPr>
              <a:t>Warlick</a:t>
            </a:r>
            <a:r>
              <a:rPr lang="en-US" dirty="0" smtClean="0">
                <a:cs typeface="Arial" charset="0"/>
              </a:rPr>
              <a:t> Debate p. 107.</a:t>
            </a:r>
          </a:p>
          <a:p>
            <a:pPr lvl="1"/>
            <a:r>
              <a:rPr lang="en-US" dirty="0" smtClean="0">
                <a:cs typeface="Arial" charset="0"/>
              </a:rPr>
              <a:t>	(3) I have checked the LXX on this verse and do not concur that </a:t>
            </a:r>
            <a:r>
              <a:rPr lang="en-US" i="1" dirty="0" err="1" smtClean="0">
                <a:cs typeface="Arial" charset="0"/>
              </a:rPr>
              <a:t>shir</a:t>
            </a:r>
            <a:r>
              <a:rPr lang="en-US" dirty="0" smtClean="0">
                <a:cs typeface="Arial" charset="0"/>
              </a:rPr>
              <a:t> is translated by </a:t>
            </a:r>
            <a:r>
              <a:rPr lang="en-US" i="1" dirty="0" err="1" smtClean="0">
                <a:cs typeface="Arial" charset="0"/>
              </a:rPr>
              <a:t>psallo</a:t>
            </a:r>
            <a:r>
              <a:rPr lang="en-US" i="1" dirty="0" smtClean="0">
                <a:cs typeface="Arial" charset="0"/>
              </a:rPr>
              <a:t> </a:t>
            </a:r>
            <a:r>
              <a:rPr lang="en-US" dirty="0" smtClean="0">
                <a:cs typeface="Arial" charset="0"/>
              </a:rPr>
              <a:t>in this text. However, Everett Ferguson does find </a:t>
            </a:r>
            <a:r>
              <a:rPr lang="en-US" i="1" dirty="0" err="1" smtClean="0">
                <a:cs typeface="Arial" charset="0"/>
              </a:rPr>
              <a:t>shir</a:t>
            </a:r>
            <a:r>
              <a:rPr lang="en-US" dirty="0" smtClean="0">
                <a:cs typeface="Arial" charset="0"/>
              </a:rPr>
              <a:t> translating </a:t>
            </a:r>
            <a:r>
              <a:rPr lang="en-US" i="1" dirty="0" err="1" smtClean="0">
                <a:cs typeface="Arial" charset="0"/>
              </a:rPr>
              <a:t>psallo</a:t>
            </a:r>
            <a:r>
              <a:rPr lang="en-US" i="1" dirty="0" smtClean="0">
                <a:cs typeface="Arial" charset="0"/>
              </a:rPr>
              <a:t> </a:t>
            </a:r>
            <a:r>
              <a:rPr lang="en-US" dirty="0" smtClean="0">
                <a:cs typeface="Arial" charset="0"/>
              </a:rPr>
              <a:t>in Psalms 13:6 (p. 6). However, I am not convinced that it is there either (see: </a:t>
            </a:r>
            <a:r>
              <a:rPr lang="en-US" dirty="0" err="1" smtClean="0">
                <a:cs typeface="Arial" charset="0"/>
              </a:rPr>
              <a:t>Rotherham</a:t>
            </a:r>
            <a:r>
              <a:rPr lang="en-US" dirty="0" smtClean="0">
                <a:cs typeface="Arial" charset="0"/>
              </a:rPr>
              <a:t> (p. 130ff) on this Psalm for an explanation of the difference between the </a:t>
            </a:r>
            <a:r>
              <a:rPr lang="en-US" dirty="0" err="1" smtClean="0">
                <a:cs typeface="Arial" charset="0"/>
              </a:rPr>
              <a:t>Massoretic</a:t>
            </a:r>
            <a:r>
              <a:rPr lang="en-US" dirty="0" smtClean="0">
                <a:cs typeface="Arial" charset="0"/>
              </a:rPr>
              <a:t> text and the LXX).  </a:t>
            </a:r>
          </a:p>
          <a:p>
            <a:pPr lvl="1"/>
            <a:r>
              <a:rPr lang="en-US" b="1" i="1" dirty="0" smtClean="0">
                <a:cs typeface="Arial" charset="0"/>
              </a:rPr>
              <a:t>c. </a:t>
            </a:r>
            <a:r>
              <a:rPr lang="en-US" b="1" i="1" dirty="0" err="1" smtClean="0">
                <a:cs typeface="Arial" charset="0"/>
              </a:rPr>
              <a:t>Zamar</a:t>
            </a:r>
            <a:r>
              <a:rPr lang="en-US" b="1" i="1" dirty="0" smtClean="0">
                <a:cs typeface="Arial" charset="0"/>
              </a:rPr>
              <a:t> </a:t>
            </a:r>
            <a:r>
              <a:rPr lang="en-US" dirty="0" smtClean="0">
                <a:latin typeface="ZapfCalligr BT" pitchFamily="18" charset="0"/>
                <a:cs typeface="Arial" charset="0"/>
              </a:rPr>
              <a:t>which means “to sing” with or w/o an instrument.</a:t>
            </a:r>
          </a:p>
          <a:p>
            <a:r>
              <a:rPr lang="en-US" sz="1000" b="1" dirty="0" smtClean="0">
                <a:cs typeface="Arial" charset="0"/>
              </a:rPr>
              <a:t>2. This fact verifies </a:t>
            </a:r>
            <a:r>
              <a:rPr lang="en-US" sz="1000" b="1" dirty="0" err="1" smtClean="0">
                <a:cs typeface="Arial" charset="0"/>
              </a:rPr>
              <a:t>Kurfees</a:t>
            </a:r>
            <a:r>
              <a:rPr lang="en-US" sz="1000" b="1" dirty="0" smtClean="0">
                <a:cs typeface="Arial" charset="0"/>
              </a:rPr>
              <a:t>’ premise that </a:t>
            </a:r>
            <a:r>
              <a:rPr lang="en-US" sz="1000" b="1" i="1" dirty="0" err="1" smtClean="0">
                <a:cs typeface="Arial" charset="0"/>
              </a:rPr>
              <a:t>psallo</a:t>
            </a:r>
            <a:r>
              <a:rPr lang="en-US" sz="1000" b="1" dirty="0" smtClean="0">
                <a:cs typeface="Arial" charset="0"/>
              </a:rPr>
              <a:t> was changing in meaning by the first century.</a:t>
            </a:r>
            <a:endParaRPr lang="en-US" sz="1000" b="1" dirty="0">
              <a:cs typeface="Arial" charset="0"/>
            </a:endParaRPr>
          </a:p>
        </p:txBody>
      </p:sp>
      <p:sp>
        <p:nvSpPr>
          <p:cNvPr id="4" name="Slide Number Placeholder 3"/>
          <p:cNvSpPr>
            <a:spLocks noGrp="1"/>
          </p:cNvSpPr>
          <p:nvPr>
            <p:ph type="sldNum" sz="quarter" idx="10"/>
          </p:nvPr>
        </p:nvSpPr>
        <p:spPr/>
        <p:txBody>
          <a:bodyPr/>
          <a:lstStyle/>
          <a:p>
            <a:fld id="{7C5E8576-44FB-4B3F-B8DC-97C2D9FA790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i="1" kern="1200" dirty="0" err="1" smtClean="0">
                <a:solidFill>
                  <a:schemeClr val="tx1"/>
                </a:solidFill>
                <a:latin typeface="+mn-lt"/>
                <a:ea typeface="+mn-ea"/>
                <a:cs typeface="+mn-cs"/>
              </a:rPr>
              <a:t>Psallo</a:t>
            </a:r>
            <a:r>
              <a:rPr lang="en-US" sz="1200" kern="1200" dirty="0" smtClean="0">
                <a:solidFill>
                  <a:schemeClr val="tx1"/>
                </a:solidFill>
                <a:latin typeface="+mn-lt"/>
                <a:ea typeface="+mn-ea"/>
                <a:cs typeface="+mn-cs"/>
              </a:rPr>
              <a:t> in the Septuagint translates three different Hebrew words.</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Nagan</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play” and never “to sing.</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Shir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and never “to play.”</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Zamar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with or w/o an instrument.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When </a:t>
            </a:r>
            <a:r>
              <a:rPr lang="en-US" sz="1200" b="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is used in translating </a:t>
            </a:r>
            <a:r>
              <a:rPr lang="en-US" sz="1200" b="1" kern="1200" dirty="0" err="1" smtClean="0">
                <a:solidFill>
                  <a:schemeClr val="tx1"/>
                </a:solidFill>
                <a:latin typeface="+mn-lt"/>
                <a:ea typeface="+mn-ea"/>
                <a:cs typeface="+mn-cs"/>
              </a:rPr>
              <a:t>Nagan</a:t>
            </a:r>
            <a:r>
              <a:rPr lang="en-US" sz="1200" b="1" kern="1200" dirty="0" smtClean="0">
                <a:solidFill>
                  <a:schemeClr val="tx1"/>
                </a:solidFill>
                <a:latin typeface="+mn-lt"/>
                <a:ea typeface="+mn-ea"/>
                <a:cs typeface="+mn-cs"/>
              </a:rPr>
              <a:t> and </a:t>
            </a:r>
            <a:r>
              <a:rPr lang="en-US" sz="1200" b="1" kern="1200" dirty="0" err="1" smtClean="0">
                <a:solidFill>
                  <a:schemeClr val="tx1"/>
                </a:solidFill>
                <a:latin typeface="+mn-lt"/>
                <a:ea typeface="+mn-ea"/>
                <a:cs typeface="+mn-cs"/>
              </a:rPr>
              <a:t>Zamar</a:t>
            </a:r>
            <a:r>
              <a:rPr lang="en-US" sz="1200" b="1" kern="1200" dirty="0" smtClean="0">
                <a:solidFill>
                  <a:schemeClr val="tx1"/>
                </a:solidFill>
                <a:latin typeface="+mn-lt"/>
                <a:ea typeface="+mn-ea"/>
                <a:cs typeface="+mn-cs"/>
              </a:rPr>
              <a:t> – it always specifies the instrument being played – Playing a musical instrument is NOT inherent in the word . . . else it could not also translate </a:t>
            </a:r>
            <a:r>
              <a:rPr lang="en-US" sz="1200" b="1" kern="1200" dirty="0" err="1" smtClean="0">
                <a:solidFill>
                  <a:schemeClr val="tx1"/>
                </a:solidFill>
                <a:latin typeface="+mn-lt"/>
                <a:ea typeface="+mn-ea"/>
                <a:cs typeface="+mn-cs"/>
              </a:rPr>
              <a:t>Shir</a:t>
            </a:r>
            <a:r>
              <a:rPr lang="en-US" sz="1200" b="1" kern="1200" dirty="0" smtClean="0">
                <a:solidFill>
                  <a:schemeClr val="tx1"/>
                </a:solidFill>
                <a:latin typeface="+mn-lt"/>
                <a:ea typeface="+mn-ea"/>
                <a:cs typeface="+mn-cs"/>
              </a:rPr>
              <a: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This fact verifies </a:t>
            </a:r>
            <a:r>
              <a:rPr lang="en-US" sz="1200" b="1" kern="1200" dirty="0" err="1" smtClean="0">
                <a:solidFill>
                  <a:schemeClr val="tx1"/>
                </a:solidFill>
                <a:latin typeface="+mn-lt"/>
                <a:ea typeface="+mn-ea"/>
                <a:cs typeface="+mn-cs"/>
              </a:rPr>
              <a:t>Kurfees</a:t>
            </a:r>
            <a:r>
              <a:rPr lang="en-US" sz="1200" b="1" kern="1200" dirty="0" smtClean="0">
                <a:solidFill>
                  <a:schemeClr val="tx1"/>
                </a:solidFill>
                <a:latin typeface="+mn-lt"/>
                <a:ea typeface="+mn-ea"/>
                <a:cs typeface="+mn-cs"/>
              </a:rPr>
              <a:t>’ premise that </a:t>
            </a:r>
            <a:r>
              <a:rPr lang="en-US" sz="1200" b="1" i="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was changing in meaning by the 1</a:t>
            </a:r>
            <a:r>
              <a:rPr lang="en-US" sz="1200" b="1" kern="1200" baseline="30000" dirty="0" smtClean="0">
                <a:solidFill>
                  <a:schemeClr val="tx1"/>
                </a:solidFill>
                <a:latin typeface="+mn-lt"/>
                <a:ea typeface="+mn-ea"/>
                <a:cs typeface="+mn-cs"/>
              </a:rPr>
              <a:t>st</a:t>
            </a:r>
            <a:r>
              <a:rPr lang="en-US" sz="1200" b="1" kern="1200" dirty="0" smtClean="0">
                <a:solidFill>
                  <a:schemeClr val="tx1"/>
                </a:solidFill>
                <a:latin typeface="+mn-lt"/>
                <a:ea typeface="+mn-ea"/>
                <a:cs typeface="+mn-cs"/>
              </a:rPr>
              <a:t> Century. </a:t>
            </a:r>
            <a:r>
              <a:rPr lang="en-US" sz="1200" kern="1200" dirty="0" smtClean="0">
                <a:solidFill>
                  <a:schemeClr val="tx1"/>
                </a:solidFill>
                <a:latin typeface="+mn-lt"/>
                <a:ea typeface="+mn-ea"/>
                <a:cs typeface="+mn-cs"/>
              </a:rPr>
              <a:t>    </a:t>
            </a:r>
            <a:endParaRPr lang="en-US" sz="1100" kern="120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5E8576-44FB-4B3F-B8DC-97C2D9FA790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i="1" kern="1200" dirty="0" err="1" smtClean="0">
                <a:solidFill>
                  <a:schemeClr val="tx1"/>
                </a:solidFill>
                <a:latin typeface="+mn-lt"/>
                <a:ea typeface="+mn-ea"/>
                <a:cs typeface="+mn-cs"/>
              </a:rPr>
              <a:t>Psallo</a:t>
            </a:r>
            <a:r>
              <a:rPr lang="en-US" sz="1200" kern="1200" dirty="0" smtClean="0">
                <a:solidFill>
                  <a:schemeClr val="tx1"/>
                </a:solidFill>
                <a:latin typeface="+mn-lt"/>
                <a:ea typeface="+mn-ea"/>
                <a:cs typeface="+mn-cs"/>
              </a:rPr>
              <a:t> in the Septuagint translates three different Hebrew words.</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Nagan</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play” and never “to sing.</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Shir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and never “to play.”</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Zamar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with or w/o an instrument.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When </a:t>
            </a:r>
            <a:r>
              <a:rPr lang="en-US" sz="1200" b="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is used in translating </a:t>
            </a:r>
            <a:r>
              <a:rPr lang="en-US" sz="1200" b="1" kern="1200" dirty="0" err="1" smtClean="0">
                <a:solidFill>
                  <a:schemeClr val="tx1"/>
                </a:solidFill>
                <a:latin typeface="+mn-lt"/>
                <a:ea typeface="+mn-ea"/>
                <a:cs typeface="+mn-cs"/>
              </a:rPr>
              <a:t>Nagan</a:t>
            </a:r>
            <a:r>
              <a:rPr lang="en-US" sz="1200" b="1" kern="1200" dirty="0" smtClean="0">
                <a:solidFill>
                  <a:schemeClr val="tx1"/>
                </a:solidFill>
                <a:latin typeface="+mn-lt"/>
                <a:ea typeface="+mn-ea"/>
                <a:cs typeface="+mn-cs"/>
              </a:rPr>
              <a:t> and </a:t>
            </a:r>
            <a:r>
              <a:rPr lang="en-US" sz="1200" b="1" kern="1200" dirty="0" err="1" smtClean="0">
                <a:solidFill>
                  <a:schemeClr val="tx1"/>
                </a:solidFill>
                <a:latin typeface="+mn-lt"/>
                <a:ea typeface="+mn-ea"/>
                <a:cs typeface="+mn-cs"/>
              </a:rPr>
              <a:t>Zamar</a:t>
            </a:r>
            <a:r>
              <a:rPr lang="en-US" sz="1200" b="1" kern="1200" dirty="0" smtClean="0">
                <a:solidFill>
                  <a:schemeClr val="tx1"/>
                </a:solidFill>
                <a:latin typeface="+mn-lt"/>
                <a:ea typeface="+mn-ea"/>
                <a:cs typeface="+mn-cs"/>
              </a:rPr>
              <a:t> – it always specifies the instrument being played – Playing a musical instrument is NOT inherent in the word . . . else it could not also translate </a:t>
            </a:r>
            <a:r>
              <a:rPr lang="en-US" sz="1200" b="1" kern="1200" dirty="0" err="1" smtClean="0">
                <a:solidFill>
                  <a:schemeClr val="tx1"/>
                </a:solidFill>
                <a:latin typeface="+mn-lt"/>
                <a:ea typeface="+mn-ea"/>
                <a:cs typeface="+mn-cs"/>
              </a:rPr>
              <a:t>Shir</a:t>
            </a:r>
            <a:r>
              <a:rPr lang="en-US" sz="1200" b="1" kern="1200" dirty="0" smtClean="0">
                <a:solidFill>
                  <a:schemeClr val="tx1"/>
                </a:solidFill>
                <a:latin typeface="+mn-lt"/>
                <a:ea typeface="+mn-ea"/>
                <a:cs typeface="+mn-cs"/>
              </a:rPr>
              <a: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This fact verifies </a:t>
            </a:r>
            <a:r>
              <a:rPr lang="en-US" sz="1200" b="1" kern="1200" dirty="0" err="1" smtClean="0">
                <a:solidFill>
                  <a:schemeClr val="tx1"/>
                </a:solidFill>
                <a:latin typeface="+mn-lt"/>
                <a:ea typeface="+mn-ea"/>
                <a:cs typeface="+mn-cs"/>
              </a:rPr>
              <a:t>Kurfees</a:t>
            </a:r>
            <a:r>
              <a:rPr lang="en-US" sz="1200" b="1" kern="1200" dirty="0" smtClean="0">
                <a:solidFill>
                  <a:schemeClr val="tx1"/>
                </a:solidFill>
                <a:latin typeface="+mn-lt"/>
                <a:ea typeface="+mn-ea"/>
                <a:cs typeface="+mn-cs"/>
              </a:rPr>
              <a:t>’ premise that </a:t>
            </a:r>
            <a:r>
              <a:rPr lang="en-US" sz="1200" b="1" i="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was changing in meaning by the 1</a:t>
            </a:r>
            <a:r>
              <a:rPr lang="en-US" sz="1200" b="1" kern="1200" baseline="30000" dirty="0" smtClean="0">
                <a:solidFill>
                  <a:schemeClr val="tx1"/>
                </a:solidFill>
                <a:latin typeface="+mn-lt"/>
                <a:ea typeface="+mn-ea"/>
                <a:cs typeface="+mn-cs"/>
              </a:rPr>
              <a:t>st</a:t>
            </a:r>
            <a:r>
              <a:rPr lang="en-US" sz="1200" b="1" kern="1200" dirty="0" smtClean="0">
                <a:solidFill>
                  <a:schemeClr val="tx1"/>
                </a:solidFill>
                <a:latin typeface="+mn-lt"/>
                <a:ea typeface="+mn-ea"/>
                <a:cs typeface="+mn-cs"/>
              </a:rPr>
              <a:t> Century. </a:t>
            </a:r>
            <a:r>
              <a:rPr lang="en-US" sz="1200" kern="1200" dirty="0" smtClean="0">
                <a:solidFill>
                  <a:schemeClr val="tx1"/>
                </a:solidFill>
                <a:latin typeface="+mn-lt"/>
                <a:ea typeface="+mn-ea"/>
                <a:cs typeface="+mn-cs"/>
              </a:rPr>
              <a:t>    </a:t>
            </a:r>
            <a:endParaRPr lang="en-US" sz="1100" kern="120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5E8576-44FB-4B3F-B8DC-97C2D9FA790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i="1" kern="1200" dirty="0" err="1" smtClean="0">
                <a:solidFill>
                  <a:schemeClr val="tx1"/>
                </a:solidFill>
                <a:latin typeface="+mn-lt"/>
                <a:ea typeface="+mn-ea"/>
                <a:cs typeface="+mn-cs"/>
              </a:rPr>
              <a:t>Psallo</a:t>
            </a:r>
            <a:r>
              <a:rPr lang="en-US" sz="1200" kern="1200" dirty="0" smtClean="0">
                <a:solidFill>
                  <a:schemeClr val="tx1"/>
                </a:solidFill>
                <a:latin typeface="+mn-lt"/>
                <a:ea typeface="+mn-ea"/>
                <a:cs typeface="+mn-cs"/>
              </a:rPr>
              <a:t> in the Septuagint translates three different Hebrew words.</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Nagan</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play” and never “to sing.</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Shir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and never “to play.”</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Zamar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with or w/o an instrument.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When </a:t>
            </a:r>
            <a:r>
              <a:rPr lang="en-US" sz="1200" b="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is used in translating </a:t>
            </a:r>
            <a:r>
              <a:rPr lang="en-US" sz="1200" b="1" kern="1200" dirty="0" err="1" smtClean="0">
                <a:solidFill>
                  <a:schemeClr val="tx1"/>
                </a:solidFill>
                <a:latin typeface="+mn-lt"/>
                <a:ea typeface="+mn-ea"/>
                <a:cs typeface="+mn-cs"/>
              </a:rPr>
              <a:t>Nagan</a:t>
            </a:r>
            <a:r>
              <a:rPr lang="en-US" sz="1200" b="1" kern="1200" dirty="0" smtClean="0">
                <a:solidFill>
                  <a:schemeClr val="tx1"/>
                </a:solidFill>
                <a:latin typeface="+mn-lt"/>
                <a:ea typeface="+mn-ea"/>
                <a:cs typeface="+mn-cs"/>
              </a:rPr>
              <a:t> and </a:t>
            </a:r>
            <a:r>
              <a:rPr lang="en-US" sz="1200" b="1" kern="1200" dirty="0" err="1" smtClean="0">
                <a:solidFill>
                  <a:schemeClr val="tx1"/>
                </a:solidFill>
                <a:latin typeface="+mn-lt"/>
                <a:ea typeface="+mn-ea"/>
                <a:cs typeface="+mn-cs"/>
              </a:rPr>
              <a:t>Zamar</a:t>
            </a:r>
            <a:r>
              <a:rPr lang="en-US" sz="1200" b="1" kern="1200" dirty="0" smtClean="0">
                <a:solidFill>
                  <a:schemeClr val="tx1"/>
                </a:solidFill>
                <a:latin typeface="+mn-lt"/>
                <a:ea typeface="+mn-ea"/>
                <a:cs typeface="+mn-cs"/>
              </a:rPr>
              <a:t> – it always specifies the instrument being played – Playing a musical instrument is NOT inherent in the word . . . else it could not also translate </a:t>
            </a:r>
            <a:r>
              <a:rPr lang="en-US" sz="1200" b="1" kern="1200" dirty="0" err="1" smtClean="0">
                <a:solidFill>
                  <a:schemeClr val="tx1"/>
                </a:solidFill>
                <a:latin typeface="+mn-lt"/>
                <a:ea typeface="+mn-ea"/>
                <a:cs typeface="+mn-cs"/>
              </a:rPr>
              <a:t>Shir</a:t>
            </a:r>
            <a:r>
              <a:rPr lang="en-US" sz="1200" b="1" kern="1200" dirty="0" smtClean="0">
                <a:solidFill>
                  <a:schemeClr val="tx1"/>
                </a:solidFill>
                <a:latin typeface="+mn-lt"/>
                <a:ea typeface="+mn-ea"/>
                <a:cs typeface="+mn-cs"/>
              </a:rPr>
              <a: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This fact verifies </a:t>
            </a:r>
            <a:r>
              <a:rPr lang="en-US" sz="1200" b="1" kern="1200" dirty="0" err="1" smtClean="0">
                <a:solidFill>
                  <a:schemeClr val="tx1"/>
                </a:solidFill>
                <a:latin typeface="+mn-lt"/>
                <a:ea typeface="+mn-ea"/>
                <a:cs typeface="+mn-cs"/>
              </a:rPr>
              <a:t>Kurfees</a:t>
            </a:r>
            <a:r>
              <a:rPr lang="en-US" sz="1200" b="1" kern="1200" dirty="0" smtClean="0">
                <a:solidFill>
                  <a:schemeClr val="tx1"/>
                </a:solidFill>
                <a:latin typeface="+mn-lt"/>
                <a:ea typeface="+mn-ea"/>
                <a:cs typeface="+mn-cs"/>
              </a:rPr>
              <a:t>’ premise that </a:t>
            </a:r>
            <a:r>
              <a:rPr lang="en-US" sz="1200" b="1" i="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was changing in meaning by the 1</a:t>
            </a:r>
            <a:r>
              <a:rPr lang="en-US" sz="1200" b="1" kern="1200" baseline="30000" dirty="0" smtClean="0">
                <a:solidFill>
                  <a:schemeClr val="tx1"/>
                </a:solidFill>
                <a:latin typeface="+mn-lt"/>
                <a:ea typeface="+mn-ea"/>
                <a:cs typeface="+mn-cs"/>
              </a:rPr>
              <a:t>st</a:t>
            </a:r>
            <a:r>
              <a:rPr lang="en-US" sz="1200" b="1" kern="1200" dirty="0" smtClean="0">
                <a:solidFill>
                  <a:schemeClr val="tx1"/>
                </a:solidFill>
                <a:latin typeface="+mn-lt"/>
                <a:ea typeface="+mn-ea"/>
                <a:cs typeface="+mn-cs"/>
              </a:rPr>
              <a:t> Century. </a:t>
            </a:r>
            <a:r>
              <a:rPr lang="en-US" sz="1200" kern="1200" dirty="0" smtClean="0">
                <a:solidFill>
                  <a:schemeClr val="tx1"/>
                </a:solidFill>
                <a:latin typeface="+mn-lt"/>
                <a:ea typeface="+mn-ea"/>
                <a:cs typeface="+mn-cs"/>
              </a:rPr>
              <a:t>    </a:t>
            </a:r>
            <a:endParaRPr lang="en-US" sz="1100" kern="120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5E8576-44FB-4B3F-B8DC-97C2D9FA790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i="1" kern="1200" dirty="0" err="1" smtClean="0">
                <a:solidFill>
                  <a:schemeClr val="tx1"/>
                </a:solidFill>
                <a:latin typeface="+mn-lt"/>
                <a:ea typeface="+mn-ea"/>
                <a:cs typeface="+mn-cs"/>
              </a:rPr>
              <a:t>Psallo</a:t>
            </a:r>
            <a:r>
              <a:rPr lang="en-US" sz="1200" kern="1200" dirty="0" smtClean="0">
                <a:solidFill>
                  <a:schemeClr val="tx1"/>
                </a:solidFill>
                <a:latin typeface="+mn-lt"/>
                <a:ea typeface="+mn-ea"/>
                <a:cs typeface="+mn-cs"/>
              </a:rPr>
              <a:t> in the Septuagint translates three different Hebrew words.</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Nagan</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play” and never “to sing.</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Shir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and never “to play.”</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Zamar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with or w/o an instrument.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When </a:t>
            </a:r>
            <a:r>
              <a:rPr lang="en-US" sz="1200" b="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is used in translating </a:t>
            </a:r>
            <a:r>
              <a:rPr lang="en-US" sz="1200" b="1" kern="1200" dirty="0" err="1" smtClean="0">
                <a:solidFill>
                  <a:schemeClr val="tx1"/>
                </a:solidFill>
                <a:latin typeface="+mn-lt"/>
                <a:ea typeface="+mn-ea"/>
                <a:cs typeface="+mn-cs"/>
              </a:rPr>
              <a:t>Nagan</a:t>
            </a:r>
            <a:r>
              <a:rPr lang="en-US" sz="1200" b="1" kern="1200" dirty="0" smtClean="0">
                <a:solidFill>
                  <a:schemeClr val="tx1"/>
                </a:solidFill>
                <a:latin typeface="+mn-lt"/>
                <a:ea typeface="+mn-ea"/>
                <a:cs typeface="+mn-cs"/>
              </a:rPr>
              <a:t> and </a:t>
            </a:r>
            <a:r>
              <a:rPr lang="en-US" sz="1200" b="1" kern="1200" dirty="0" err="1" smtClean="0">
                <a:solidFill>
                  <a:schemeClr val="tx1"/>
                </a:solidFill>
                <a:latin typeface="+mn-lt"/>
                <a:ea typeface="+mn-ea"/>
                <a:cs typeface="+mn-cs"/>
              </a:rPr>
              <a:t>Zamar</a:t>
            </a:r>
            <a:r>
              <a:rPr lang="en-US" sz="1200" b="1" kern="1200" dirty="0" smtClean="0">
                <a:solidFill>
                  <a:schemeClr val="tx1"/>
                </a:solidFill>
                <a:latin typeface="+mn-lt"/>
                <a:ea typeface="+mn-ea"/>
                <a:cs typeface="+mn-cs"/>
              </a:rPr>
              <a:t> – it always specifies the instrument being played – Playing a musical instrument is NOT inherent in the word . . . else it could not also translate </a:t>
            </a:r>
            <a:r>
              <a:rPr lang="en-US" sz="1200" b="1" kern="1200" dirty="0" err="1" smtClean="0">
                <a:solidFill>
                  <a:schemeClr val="tx1"/>
                </a:solidFill>
                <a:latin typeface="+mn-lt"/>
                <a:ea typeface="+mn-ea"/>
                <a:cs typeface="+mn-cs"/>
              </a:rPr>
              <a:t>Shir</a:t>
            </a:r>
            <a:r>
              <a:rPr lang="en-US" sz="1200" b="1" kern="1200" dirty="0" smtClean="0">
                <a:solidFill>
                  <a:schemeClr val="tx1"/>
                </a:solidFill>
                <a:latin typeface="+mn-lt"/>
                <a:ea typeface="+mn-ea"/>
                <a:cs typeface="+mn-cs"/>
              </a:rPr>
              <a: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This fact verifies </a:t>
            </a:r>
            <a:r>
              <a:rPr lang="en-US" sz="1200" b="1" kern="1200" dirty="0" err="1" smtClean="0">
                <a:solidFill>
                  <a:schemeClr val="tx1"/>
                </a:solidFill>
                <a:latin typeface="+mn-lt"/>
                <a:ea typeface="+mn-ea"/>
                <a:cs typeface="+mn-cs"/>
              </a:rPr>
              <a:t>Kurfees</a:t>
            </a:r>
            <a:r>
              <a:rPr lang="en-US" sz="1200" b="1" kern="1200" dirty="0" smtClean="0">
                <a:solidFill>
                  <a:schemeClr val="tx1"/>
                </a:solidFill>
                <a:latin typeface="+mn-lt"/>
                <a:ea typeface="+mn-ea"/>
                <a:cs typeface="+mn-cs"/>
              </a:rPr>
              <a:t>’ premise that </a:t>
            </a:r>
            <a:r>
              <a:rPr lang="en-US" sz="1200" b="1" i="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was changing in meaning by the 1</a:t>
            </a:r>
            <a:r>
              <a:rPr lang="en-US" sz="1200" b="1" kern="1200" baseline="30000" dirty="0" smtClean="0">
                <a:solidFill>
                  <a:schemeClr val="tx1"/>
                </a:solidFill>
                <a:latin typeface="+mn-lt"/>
                <a:ea typeface="+mn-ea"/>
                <a:cs typeface="+mn-cs"/>
              </a:rPr>
              <a:t>st</a:t>
            </a:r>
            <a:r>
              <a:rPr lang="en-US" sz="1200" b="1" kern="1200" dirty="0" smtClean="0">
                <a:solidFill>
                  <a:schemeClr val="tx1"/>
                </a:solidFill>
                <a:latin typeface="+mn-lt"/>
                <a:ea typeface="+mn-ea"/>
                <a:cs typeface="+mn-cs"/>
              </a:rPr>
              <a:t> Century. </a:t>
            </a:r>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5E8576-44FB-4B3F-B8DC-97C2D9FA790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5E8576-44FB-4B3F-B8DC-97C2D9FA790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i="1" kern="1200" dirty="0" err="1" smtClean="0">
                <a:solidFill>
                  <a:schemeClr val="tx1"/>
                </a:solidFill>
                <a:latin typeface="+mn-lt"/>
                <a:ea typeface="+mn-ea"/>
                <a:cs typeface="+mn-cs"/>
              </a:rPr>
              <a:t>Psallo</a:t>
            </a:r>
            <a:r>
              <a:rPr lang="en-US" sz="1200" kern="1200" dirty="0" smtClean="0">
                <a:solidFill>
                  <a:schemeClr val="tx1"/>
                </a:solidFill>
                <a:latin typeface="+mn-lt"/>
                <a:ea typeface="+mn-ea"/>
                <a:cs typeface="+mn-cs"/>
              </a:rPr>
              <a:t> in the Septuagint translates three different Hebrew words.</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Nagan</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play” and never “to sing.</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Shir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and never “to play.”</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Zamar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with or w/o an instrument.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When </a:t>
            </a:r>
            <a:r>
              <a:rPr lang="en-US" sz="1200" b="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is used in translating </a:t>
            </a:r>
            <a:r>
              <a:rPr lang="en-US" sz="1200" b="1" kern="1200" dirty="0" err="1" smtClean="0">
                <a:solidFill>
                  <a:schemeClr val="tx1"/>
                </a:solidFill>
                <a:latin typeface="+mn-lt"/>
                <a:ea typeface="+mn-ea"/>
                <a:cs typeface="+mn-cs"/>
              </a:rPr>
              <a:t>Nagan</a:t>
            </a:r>
            <a:r>
              <a:rPr lang="en-US" sz="1200" b="1" kern="1200" dirty="0" smtClean="0">
                <a:solidFill>
                  <a:schemeClr val="tx1"/>
                </a:solidFill>
                <a:latin typeface="+mn-lt"/>
                <a:ea typeface="+mn-ea"/>
                <a:cs typeface="+mn-cs"/>
              </a:rPr>
              <a:t> and </a:t>
            </a:r>
            <a:r>
              <a:rPr lang="en-US" sz="1200" b="1" kern="1200" dirty="0" err="1" smtClean="0">
                <a:solidFill>
                  <a:schemeClr val="tx1"/>
                </a:solidFill>
                <a:latin typeface="+mn-lt"/>
                <a:ea typeface="+mn-ea"/>
                <a:cs typeface="+mn-cs"/>
              </a:rPr>
              <a:t>Zamar</a:t>
            </a:r>
            <a:r>
              <a:rPr lang="en-US" sz="1200" b="1" kern="1200" dirty="0" smtClean="0">
                <a:solidFill>
                  <a:schemeClr val="tx1"/>
                </a:solidFill>
                <a:latin typeface="+mn-lt"/>
                <a:ea typeface="+mn-ea"/>
                <a:cs typeface="+mn-cs"/>
              </a:rPr>
              <a:t> – it always specifies the instrument being played – Playing a musical instrument is NOT inherent in the word . . . else it could not also translate </a:t>
            </a:r>
            <a:r>
              <a:rPr lang="en-US" sz="1200" b="1" kern="1200" dirty="0" err="1" smtClean="0">
                <a:solidFill>
                  <a:schemeClr val="tx1"/>
                </a:solidFill>
                <a:latin typeface="+mn-lt"/>
                <a:ea typeface="+mn-ea"/>
                <a:cs typeface="+mn-cs"/>
              </a:rPr>
              <a:t>Shir</a:t>
            </a:r>
            <a:r>
              <a:rPr lang="en-US" sz="1200" b="1" kern="1200" dirty="0" smtClean="0">
                <a:solidFill>
                  <a:schemeClr val="tx1"/>
                </a:solidFill>
                <a:latin typeface="+mn-lt"/>
                <a:ea typeface="+mn-ea"/>
                <a:cs typeface="+mn-cs"/>
              </a:rPr>
              <a: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This fact verifies </a:t>
            </a:r>
            <a:r>
              <a:rPr lang="en-US" sz="1200" b="1" kern="1200" dirty="0" err="1" smtClean="0">
                <a:solidFill>
                  <a:schemeClr val="tx1"/>
                </a:solidFill>
                <a:latin typeface="+mn-lt"/>
                <a:ea typeface="+mn-ea"/>
                <a:cs typeface="+mn-cs"/>
              </a:rPr>
              <a:t>Kurfees</a:t>
            </a:r>
            <a:r>
              <a:rPr lang="en-US" sz="1200" b="1" kern="1200" dirty="0" smtClean="0">
                <a:solidFill>
                  <a:schemeClr val="tx1"/>
                </a:solidFill>
                <a:latin typeface="+mn-lt"/>
                <a:ea typeface="+mn-ea"/>
                <a:cs typeface="+mn-cs"/>
              </a:rPr>
              <a:t>’ premise that </a:t>
            </a:r>
            <a:r>
              <a:rPr lang="en-US" sz="1200" b="1" i="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was changing in meaning by the 1</a:t>
            </a:r>
            <a:r>
              <a:rPr lang="en-US" sz="1200" b="1" kern="1200" baseline="30000" dirty="0" smtClean="0">
                <a:solidFill>
                  <a:schemeClr val="tx1"/>
                </a:solidFill>
                <a:latin typeface="+mn-lt"/>
                <a:ea typeface="+mn-ea"/>
                <a:cs typeface="+mn-cs"/>
              </a:rPr>
              <a:t>st</a:t>
            </a:r>
            <a:r>
              <a:rPr lang="en-US" sz="1200" b="1" kern="1200" dirty="0" smtClean="0">
                <a:solidFill>
                  <a:schemeClr val="tx1"/>
                </a:solidFill>
                <a:latin typeface="+mn-lt"/>
                <a:ea typeface="+mn-ea"/>
                <a:cs typeface="+mn-cs"/>
              </a:rPr>
              <a:t> Century. </a:t>
            </a:r>
            <a:r>
              <a:rPr lang="en-US" sz="1200" kern="1200" dirty="0" smtClean="0">
                <a:solidFill>
                  <a:schemeClr val="tx1"/>
                </a:solidFill>
                <a:latin typeface="+mn-lt"/>
                <a:ea typeface="+mn-ea"/>
                <a:cs typeface="+mn-cs"/>
              </a:rPr>
              <a:t>    </a:t>
            </a:r>
            <a:endParaRPr lang="en-US" sz="1100" kern="120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5E8576-44FB-4B3F-B8DC-97C2D9FA790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lnSpc>
                <a:spcPct val="90000"/>
              </a:lnSpc>
              <a:spcBef>
                <a:spcPct val="50000"/>
              </a:spcBef>
            </a:pPr>
            <a:r>
              <a:rPr lang="en-US" sz="1200" dirty="0" smtClean="0"/>
              <a:t>If a mechanical instrument of music is used, it is an</a:t>
            </a:r>
            <a:r>
              <a:rPr lang="en-US" sz="1200" dirty="0" smtClean="0">
                <a:solidFill>
                  <a:schemeClr val="bg2"/>
                </a:solidFill>
              </a:rPr>
              <a:t> </a:t>
            </a:r>
            <a:r>
              <a:rPr lang="en-US" sz="1200" b="1" i="1" dirty="0" smtClean="0">
                <a:solidFill>
                  <a:srgbClr val="FF00FF"/>
                </a:solidFill>
                <a:effectLst>
                  <a:outerShdw blurRad="38100" dist="38100" dir="2700000" algn="tl">
                    <a:srgbClr val="000000"/>
                  </a:outerShdw>
                </a:effectLst>
              </a:rPr>
              <a:t>addition</a:t>
            </a:r>
            <a:r>
              <a:rPr lang="en-US" sz="1200" b="1" i="1" dirty="0" smtClean="0">
                <a:solidFill>
                  <a:srgbClr val="FF00FF"/>
                </a:solidFill>
              </a:rPr>
              <a:t> - </a:t>
            </a:r>
            <a:r>
              <a:rPr lang="en-US" sz="1200" dirty="0" smtClean="0"/>
              <a:t>the type (nature, characteristic) of the music “specified” is changed.</a:t>
            </a:r>
            <a:r>
              <a:rPr lang="en-US" sz="1200" dirty="0" smtClean="0">
                <a:solidFill>
                  <a:schemeClr val="bg2"/>
                </a:solidFill>
              </a:rPr>
              <a:t> </a:t>
            </a:r>
            <a:r>
              <a:rPr lang="en-US" sz="1200" b="1" dirty="0" smtClean="0">
                <a:solidFill>
                  <a:srgbClr val="FF00FF"/>
                </a:solidFill>
                <a:effectLst>
                  <a:outerShdw blurRad="38100" dist="38100" dir="2700000" algn="tl">
                    <a:srgbClr val="000000"/>
                  </a:outerShdw>
                </a:effectLst>
              </a:rPr>
              <a:t>The instrument is specified – The Heart!</a:t>
            </a:r>
            <a:endParaRPr lang="en-US" sz="1200" b="1" i="1" dirty="0">
              <a:solidFill>
                <a:srgbClr val="FF00FF"/>
              </a:solidFill>
              <a:effectLst>
                <a:outerShdw blurRad="38100" dist="38100" dir="2700000" algn="tl">
                  <a:srgbClr val="000000"/>
                </a:outerShdw>
              </a:effectLst>
            </a:endParaRPr>
          </a:p>
        </p:txBody>
      </p:sp>
      <p:sp>
        <p:nvSpPr>
          <p:cNvPr id="4" name="Slide Number Placeholder 3"/>
          <p:cNvSpPr>
            <a:spLocks noGrp="1"/>
          </p:cNvSpPr>
          <p:nvPr>
            <p:ph type="sldNum" sz="quarter" idx="10"/>
          </p:nvPr>
        </p:nvSpPr>
        <p:spPr/>
        <p:txBody>
          <a:bodyPr/>
          <a:lstStyle/>
          <a:p>
            <a:fld id="{7C5E8576-44FB-4B3F-B8DC-97C2D9FA7900}"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i="1" kern="1200" dirty="0" err="1" smtClean="0">
                <a:solidFill>
                  <a:schemeClr val="tx1"/>
                </a:solidFill>
                <a:latin typeface="+mn-lt"/>
                <a:ea typeface="+mn-ea"/>
                <a:cs typeface="+mn-cs"/>
              </a:rPr>
              <a:t>Psallo</a:t>
            </a:r>
            <a:r>
              <a:rPr lang="en-US" sz="1200" kern="1200" dirty="0" smtClean="0">
                <a:solidFill>
                  <a:schemeClr val="tx1"/>
                </a:solidFill>
                <a:latin typeface="+mn-lt"/>
                <a:ea typeface="+mn-ea"/>
                <a:cs typeface="+mn-cs"/>
              </a:rPr>
              <a:t> in the Septuagint translates three different Hebrew words.</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Nagan</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play” and never “to sing.</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Shir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and never “to play.”</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Zamar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with or w/o an instrument.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When </a:t>
            </a:r>
            <a:r>
              <a:rPr lang="en-US" sz="1200" b="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is used in translating </a:t>
            </a:r>
            <a:r>
              <a:rPr lang="en-US" sz="1200" b="1" kern="1200" dirty="0" err="1" smtClean="0">
                <a:solidFill>
                  <a:schemeClr val="tx1"/>
                </a:solidFill>
                <a:latin typeface="+mn-lt"/>
                <a:ea typeface="+mn-ea"/>
                <a:cs typeface="+mn-cs"/>
              </a:rPr>
              <a:t>Nagan</a:t>
            </a:r>
            <a:r>
              <a:rPr lang="en-US" sz="1200" b="1" kern="1200" dirty="0" smtClean="0">
                <a:solidFill>
                  <a:schemeClr val="tx1"/>
                </a:solidFill>
                <a:latin typeface="+mn-lt"/>
                <a:ea typeface="+mn-ea"/>
                <a:cs typeface="+mn-cs"/>
              </a:rPr>
              <a:t> and </a:t>
            </a:r>
            <a:r>
              <a:rPr lang="en-US" sz="1200" b="1" kern="1200" dirty="0" err="1" smtClean="0">
                <a:solidFill>
                  <a:schemeClr val="tx1"/>
                </a:solidFill>
                <a:latin typeface="+mn-lt"/>
                <a:ea typeface="+mn-ea"/>
                <a:cs typeface="+mn-cs"/>
              </a:rPr>
              <a:t>Zamar</a:t>
            </a:r>
            <a:r>
              <a:rPr lang="en-US" sz="1200" b="1" kern="1200" dirty="0" smtClean="0">
                <a:solidFill>
                  <a:schemeClr val="tx1"/>
                </a:solidFill>
                <a:latin typeface="+mn-lt"/>
                <a:ea typeface="+mn-ea"/>
                <a:cs typeface="+mn-cs"/>
              </a:rPr>
              <a:t> – it always specifies the instrument being played – Playing a musical instrument is NOT inherent in the word . . . else it could not also translate </a:t>
            </a:r>
            <a:r>
              <a:rPr lang="en-US" sz="1200" b="1" kern="1200" dirty="0" err="1" smtClean="0">
                <a:solidFill>
                  <a:schemeClr val="tx1"/>
                </a:solidFill>
                <a:latin typeface="+mn-lt"/>
                <a:ea typeface="+mn-ea"/>
                <a:cs typeface="+mn-cs"/>
              </a:rPr>
              <a:t>Shir</a:t>
            </a:r>
            <a:r>
              <a:rPr lang="en-US" sz="1200" b="1" kern="1200" dirty="0" smtClean="0">
                <a:solidFill>
                  <a:schemeClr val="tx1"/>
                </a:solidFill>
                <a:latin typeface="+mn-lt"/>
                <a:ea typeface="+mn-ea"/>
                <a:cs typeface="+mn-cs"/>
              </a:rPr>
              <a: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This fact verifies </a:t>
            </a:r>
            <a:r>
              <a:rPr lang="en-US" sz="1200" b="1" kern="1200" dirty="0" err="1" smtClean="0">
                <a:solidFill>
                  <a:schemeClr val="tx1"/>
                </a:solidFill>
                <a:latin typeface="+mn-lt"/>
                <a:ea typeface="+mn-ea"/>
                <a:cs typeface="+mn-cs"/>
              </a:rPr>
              <a:t>Kurfees</a:t>
            </a:r>
            <a:r>
              <a:rPr lang="en-US" sz="1200" b="1" kern="1200" dirty="0" smtClean="0">
                <a:solidFill>
                  <a:schemeClr val="tx1"/>
                </a:solidFill>
                <a:latin typeface="+mn-lt"/>
                <a:ea typeface="+mn-ea"/>
                <a:cs typeface="+mn-cs"/>
              </a:rPr>
              <a:t>’ premise that </a:t>
            </a:r>
            <a:r>
              <a:rPr lang="en-US" sz="1200" b="1" i="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was changing in meaning by the 1</a:t>
            </a:r>
            <a:r>
              <a:rPr lang="en-US" sz="1200" b="1" kern="1200" baseline="30000" dirty="0" smtClean="0">
                <a:solidFill>
                  <a:schemeClr val="tx1"/>
                </a:solidFill>
                <a:latin typeface="+mn-lt"/>
                <a:ea typeface="+mn-ea"/>
                <a:cs typeface="+mn-cs"/>
              </a:rPr>
              <a:t>st</a:t>
            </a:r>
            <a:r>
              <a:rPr lang="en-US" sz="1200" b="1" kern="1200" dirty="0" smtClean="0">
                <a:solidFill>
                  <a:schemeClr val="tx1"/>
                </a:solidFill>
                <a:latin typeface="+mn-lt"/>
                <a:ea typeface="+mn-ea"/>
                <a:cs typeface="+mn-cs"/>
              </a:rPr>
              <a:t> Century. </a:t>
            </a:r>
            <a:r>
              <a:rPr lang="en-US" sz="1200" kern="1200" dirty="0" smtClean="0">
                <a:solidFill>
                  <a:schemeClr val="tx1"/>
                </a:solidFill>
                <a:latin typeface="+mn-lt"/>
                <a:ea typeface="+mn-ea"/>
                <a:cs typeface="+mn-cs"/>
              </a:rPr>
              <a:t>    </a:t>
            </a:r>
            <a:endParaRPr lang="en-US" sz="1100" kern="120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5E8576-44FB-4B3F-B8DC-97C2D9FA7900}"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i="1" kern="1200" dirty="0" err="1" smtClean="0">
                <a:solidFill>
                  <a:schemeClr val="tx1"/>
                </a:solidFill>
                <a:latin typeface="+mn-lt"/>
                <a:ea typeface="+mn-ea"/>
                <a:cs typeface="+mn-cs"/>
              </a:rPr>
              <a:t>Psallo</a:t>
            </a:r>
            <a:r>
              <a:rPr lang="en-US" sz="1200" kern="1200" dirty="0" smtClean="0">
                <a:solidFill>
                  <a:schemeClr val="tx1"/>
                </a:solidFill>
                <a:latin typeface="+mn-lt"/>
                <a:ea typeface="+mn-ea"/>
                <a:cs typeface="+mn-cs"/>
              </a:rPr>
              <a:t> in the Septuagint translates three different Hebrew words.</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Nagan</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play” and never “to sing.</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Shir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and never “to play.”</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Zamar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with or w/o an instrument.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When </a:t>
            </a:r>
            <a:r>
              <a:rPr lang="en-US" sz="1200" b="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is used in translating </a:t>
            </a:r>
            <a:r>
              <a:rPr lang="en-US" sz="1200" b="1" kern="1200" dirty="0" err="1" smtClean="0">
                <a:solidFill>
                  <a:schemeClr val="tx1"/>
                </a:solidFill>
                <a:latin typeface="+mn-lt"/>
                <a:ea typeface="+mn-ea"/>
                <a:cs typeface="+mn-cs"/>
              </a:rPr>
              <a:t>Nagan</a:t>
            </a:r>
            <a:r>
              <a:rPr lang="en-US" sz="1200" b="1" kern="1200" dirty="0" smtClean="0">
                <a:solidFill>
                  <a:schemeClr val="tx1"/>
                </a:solidFill>
                <a:latin typeface="+mn-lt"/>
                <a:ea typeface="+mn-ea"/>
                <a:cs typeface="+mn-cs"/>
              </a:rPr>
              <a:t> and </a:t>
            </a:r>
            <a:r>
              <a:rPr lang="en-US" sz="1200" b="1" kern="1200" dirty="0" err="1" smtClean="0">
                <a:solidFill>
                  <a:schemeClr val="tx1"/>
                </a:solidFill>
                <a:latin typeface="+mn-lt"/>
                <a:ea typeface="+mn-ea"/>
                <a:cs typeface="+mn-cs"/>
              </a:rPr>
              <a:t>Zamar</a:t>
            </a:r>
            <a:r>
              <a:rPr lang="en-US" sz="1200" b="1" kern="1200" dirty="0" smtClean="0">
                <a:solidFill>
                  <a:schemeClr val="tx1"/>
                </a:solidFill>
                <a:latin typeface="+mn-lt"/>
                <a:ea typeface="+mn-ea"/>
                <a:cs typeface="+mn-cs"/>
              </a:rPr>
              <a:t> – it always specifies the instrument being played – Playing a musical instrument is NOT inherent in the word . . . else it could not also translate </a:t>
            </a:r>
            <a:r>
              <a:rPr lang="en-US" sz="1200" b="1" kern="1200" dirty="0" err="1" smtClean="0">
                <a:solidFill>
                  <a:schemeClr val="tx1"/>
                </a:solidFill>
                <a:latin typeface="+mn-lt"/>
                <a:ea typeface="+mn-ea"/>
                <a:cs typeface="+mn-cs"/>
              </a:rPr>
              <a:t>Shir</a:t>
            </a:r>
            <a:r>
              <a:rPr lang="en-US" sz="1200" b="1" kern="1200" dirty="0" smtClean="0">
                <a:solidFill>
                  <a:schemeClr val="tx1"/>
                </a:solidFill>
                <a:latin typeface="+mn-lt"/>
                <a:ea typeface="+mn-ea"/>
                <a:cs typeface="+mn-cs"/>
              </a:rPr>
              <a: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This fact verifies </a:t>
            </a:r>
            <a:r>
              <a:rPr lang="en-US" sz="1200" b="1" kern="1200" dirty="0" err="1" smtClean="0">
                <a:solidFill>
                  <a:schemeClr val="tx1"/>
                </a:solidFill>
                <a:latin typeface="+mn-lt"/>
                <a:ea typeface="+mn-ea"/>
                <a:cs typeface="+mn-cs"/>
              </a:rPr>
              <a:t>Kurfees</a:t>
            </a:r>
            <a:r>
              <a:rPr lang="en-US" sz="1200" b="1" kern="1200" dirty="0" smtClean="0">
                <a:solidFill>
                  <a:schemeClr val="tx1"/>
                </a:solidFill>
                <a:latin typeface="+mn-lt"/>
                <a:ea typeface="+mn-ea"/>
                <a:cs typeface="+mn-cs"/>
              </a:rPr>
              <a:t>’ premise that </a:t>
            </a:r>
            <a:r>
              <a:rPr lang="en-US" sz="1200" b="1" i="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was changing in meaning by the 1</a:t>
            </a:r>
            <a:r>
              <a:rPr lang="en-US" sz="1200" b="1" kern="1200" baseline="30000" dirty="0" smtClean="0">
                <a:solidFill>
                  <a:schemeClr val="tx1"/>
                </a:solidFill>
                <a:latin typeface="+mn-lt"/>
                <a:ea typeface="+mn-ea"/>
                <a:cs typeface="+mn-cs"/>
              </a:rPr>
              <a:t>st</a:t>
            </a:r>
            <a:r>
              <a:rPr lang="en-US" sz="1200" b="1" kern="1200" dirty="0" smtClean="0">
                <a:solidFill>
                  <a:schemeClr val="tx1"/>
                </a:solidFill>
                <a:latin typeface="+mn-lt"/>
                <a:ea typeface="+mn-ea"/>
                <a:cs typeface="+mn-cs"/>
              </a:rPr>
              <a:t> Century. </a:t>
            </a:r>
            <a:r>
              <a:rPr lang="en-US" sz="1200" kern="1200" dirty="0" smtClean="0">
                <a:solidFill>
                  <a:schemeClr val="tx1"/>
                </a:solidFill>
                <a:latin typeface="+mn-lt"/>
                <a:ea typeface="+mn-ea"/>
                <a:cs typeface="+mn-cs"/>
              </a:rPr>
              <a:t>    </a:t>
            </a:r>
            <a:endParaRPr lang="en-US" sz="1100" kern="120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5E8576-44FB-4B3F-B8DC-97C2D9FA7900}"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i="1" kern="1200" dirty="0" err="1" smtClean="0">
                <a:solidFill>
                  <a:schemeClr val="tx1"/>
                </a:solidFill>
                <a:latin typeface="+mn-lt"/>
                <a:ea typeface="+mn-ea"/>
                <a:cs typeface="+mn-cs"/>
              </a:rPr>
              <a:t>Psallo</a:t>
            </a:r>
            <a:r>
              <a:rPr lang="en-US" sz="1200" kern="1200" dirty="0" smtClean="0">
                <a:solidFill>
                  <a:schemeClr val="tx1"/>
                </a:solidFill>
                <a:latin typeface="+mn-lt"/>
                <a:ea typeface="+mn-ea"/>
                <a:cs typeface="+mn-cs"/>
              </a:rPr>
              <a:t> in the Septuagint translates three different Hebrew words.</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Nagan</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play” and never “to sing.</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Shir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and never “to play.”</a:t>
            </a:r>
            <a:endParaRPr lang="en-US" sz="1100" kern="1200" dirty="0" smtClean="0">
              <a:solidFill>
                <a:schemeClr val="tx1"/>
              </a:solidFill>
              <a:latin typeface="+mn-lt"/>
              <a:ea typeface="+mn-ea"/>
              <a:cs typeface="+mn-cs"/>
            </a:endParaRPr>
          </a:p>
          <a:p>
            <a:pPr lvl="1"/>
            <a:r>
              <a:rPr lang="en-US" sz="1200" b="1" i="1" kern="1200" dirty="0" err="1" smtClean="0">
                <a:solidFill>
                  <a:schemeClr val="tx1"/>
                </a:solidFill>
                <a:latin typeface="+mn-lt"/>
                <a:ea typeface="+mn-ea"/>
                <a:cs typeface="+mn-cs"/>
              </a:rPr>
              <a:t>Zamar</a:t>
            </a:r>
            <a:r>
              <a:rPr lang="en-US" sz="1200" b="1"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which means “to sing” with or w/o an instrument.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When </a:t>
            </a:r>
            <a:r>
              <a:rPr lang="en-US" sz="1200" b="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is used in translating </a:t>
            </a:r>
            <a:r>
              <a:rPr lang="en-US" sz="1200" b="1" kern="1200" dirty="0" err="1" smtClean="0">
                <a:solidFill>
                  <a:schemeClr val="tx1"/>
                </a:solidFill>
                <a:latin typeface="+mn-lt"/>
                <a:ea typeface="+mn-ea"/>
                <a:cs typeface="+mn-cs"/>
              </a:rPr>
              <a:t>Nagan</a:t>
            </a:r>
            <a:r>
              <a:rPr lang="en-US" sz="1200" b="1" kern="1200" dirty="0" smtClean="0">
                <a:solidFill>
                  <a:schemeClr val="tx1"/>
                </a:solidFill>
                <a:latin typeface="+mn-lt"/>
                <a:ea typeface="+mn-ea"/>
                <a:cs typeface="+mn-cs"/>
              </a:rPr>
              <a:t> and </a:t>
            </a:r>
            <a:r>
              <a:rPr lang="en-US" sz="1200" b="1" kern="1200" dirty="0" err="1" smtClean="0">
                <a:solidFill>
                  <a:schemeClr val="tx1"/>
                </a:solidFill>
                <a:latin typeface="+mn-lt"/>
                <a:ea typeface="+mn-ea"/>
                <a:cs typeface="+mn-cs"/>
              </a:rPr>
              <a:t>Zamar</a:t>
            </a:r>
            <a:r>
              <a:rPr lang="en-US" sz="1200" b="1" kern="1200" dirty="0" smtClean="0">
                <a:solidFill>
                  <a:schemeClr val="tx1"/>
                </a:solidFill>
                <a:latin typeface="+mn-lt"/>
                <a:ea typeface="+mn-ea"/>
                <a:cs typeface="+mn-cs"/>
              </a:rPr>
              <a:t> – it always specifies the instrument being played – Playing a musical instrument is NOT inherent in the word . . . else it could not also translate </a:t>
            </a:r>
            <a:r>
              <a:rPr lang="en-US" sz="1200" b="1" kern="1200" dirty="0" err="1" smtClean="0">
                <a:solidFill>
                  <a:schemeClr val="tx1"/>
                </a:solidFill>
                <a:latin typeface="+mn-lt"/>
                <a:ea typeface="+mn-ea"/>
                <a:cs typeface="+mn-cs"/>
              </a:rPr>
              <a:t>Shir</a:t>
            </a:r>
            <a:r>
              <a:rPr lang="en-US" sz="1200" b="1" kern="1200" dirty="0" smtClean="0">
                <a:solidFill>
                  <a:schemeClr val="tx1"/>
                </a:solidFill>
                <a:latin typeface="+mn-lt"/>
                <a:ea typeface="+mn-ea"/>
                <a:cs typeface="+mn-cs"/>
              </a:rPr>
              <a:t>!</a:t>
            </a:r>
            <a:endParaRPr lang="en-US" sz="11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This fact verifies </a:t>
            </a:r>
            <a:r>
              <a:rPr lang="en-US" sz="1200" b="1" kern="1200" dirty="0" err="1" smtClean="0">
                <a:solidFill>
                  <a:schemeClr val="tx1"/>
                </a:solidFill>
                <a:latin typeface="+mn-lt"/>
                <a:ea typeface="+mn-ea"/>
                <a:cs typeface="+mn-cs"/>
              </a:rPr>
              <a:t>Kurfees</a:t>
            </a:r>
            <a:r>
              <a:rPr lang="en-US" sz="1200" b="1" kern="1200" dirty="0" smtClean="0">
                <a:solidFill>
                  <a:schemeClr val="tx1"/>
                </a:solidFill>
                <a:latin typeface="+mn-lt"/>
                <a:ea typeface="+mn-ea"/>
                <a:cs typeface="+mn-cs"/>
              </a:rPr>
              <a:t>’ premise that </a:t>
            </a:r>
            <a:r>
              <a:rPr lang="en-US" sz="1200" b="1" i="1" kern="1200" dirty="0" err="1" smtClean="0">
                <a:solidFill>
                  <a:schemeClr val="tx1"/>
                </a:solidFill>
                <a:latin typeface="+mn-lt"/>
                <a:ea typeface="+mn-ea"/>
                <a:cs typeface="+mn-cs"/>
              </a:rPr>
              <a:t>psallo</a:t>
            </a:r>
            <a:r>
              <a:rPr lang="en-US" sz="1200" b="1" kern="1200" dirty="0" smtClean="0">
                <a:solidFill>
                  <a:schemeClr val="tx1"/>
                </a:solidFill>
                <a:latin typeface="+mn-lt"/>
                <a:ea typeface="+mn-ea"/>
                <a:cs typeface="+mn-cs"/>
              </a:rPr>
              <a:t> was changing in meaning by the 1</a:t>
            </a:r>
            <a:r>
              <a:rPr lang="en-US" sz="1200" b="1" kern="1200" baseline="30000" dirty="0" smtClean="0">
                <a:solidFill>
                  <a:schemeClr val="tx1"/>
                </a:solidFill>
                <a:latin typeface="+mn-lt"/>
                <a:ea typeface="+mn-ea"/>
                <a:cs typeface="+mn-cs"/>
              </a:rPr>
              <a:t>st</a:t>
            </a:r>
            <a:r>
              <a:rPr lang="en-US" sz="1200" b="1" kern="1200" dirty="0" smtClean="0">
                <a:solidFill>
                  <a:schemeClr val="tx1"/>
                </a:solidFill>
                <a:latin typeface="+mn-lt"/>
                <a:ea typeface="+mn-ea"/>
                <a:cs typeface="+mn-cs"/>
              </a:rPr>
              <a:t> Century. </a:t>
            </a:r>
            <a:r>
              <a:rPr lang="en-US" sz="1200" kern="1200" dirty="0" smtClean="0">
                <a:solidFill>
                  <a:schemeClr val="tx1"/>
                </a:solidFill>
                <a:latin typeface="+mn-lt"/>
                <a:ea typeface="+mn-ea"/>
                <a:cs typeface="+mn-cs"/>
              </a:rPr>
              <a:t>    </a:t>
            </a:r>
            <a:endParaRPr lang="en-US" sz="1100" kern="120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5E8576-44FB-4B3F-B8DC-97C2D9FA7900}"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48F880-3C61-4B49-AAFF-13D606CF4568}"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Catholic churches finally began using instrumental music (usually an organ) during the Middle Ages, but it was largely opposed as unscriptural and was slow to gain acceptance. Not until the 1200s could it be found in widespread use</a:t>
            </a:r>
            <a:endParaRPr lang="en-US" dirty="0"/>
          </a:p>
        </p:txBody>
      </p:sp>
      <p:sp>
        <p:nvSpPr>
          <p:cNvPr id="4" name="Slide Number Placeholder 3"/>
          <p:cNvSpPr>
            <a:spLocks noGrp="1"/>
          </p:cNvSpPr>
          <p:nvPr>
            <p:ph type="sldNum" sz="quarter" idx="10"/>
          </p:nvPr>
        </p:nvSpPr>
        <p:spPr/>
        <p:txBody>
          <a:bodyPr/>
          <a:lstStyle/>
          <a:p>
            <a:fld id="{B2589F02-B1C9-4EB1-8397-24E930A167D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589F02-B1C9-4EB1-8397-24E930A167D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Revelation 14:2 (NKJV) </a:t>
            </a:r>
            <a:r>
              <a:rPr lang="en-US" dirty="0" smtClean="0"/>
              <a:t/>
            </a:r>
            <a:br>
              <a:rPr lang="en-US" dirty="0" smtClean="0"/>
            </a:br>
            <a:r>
              <a:rPr lang="en-US" baseline="30000" dirty="0" smtClean="0"/>
              <a:t>2 </a:t>
            </a:r>
            <a:r>
              <a:rPr lang="en-US" dirty="0" smtClean="0"/>
              <a:t>And I heard a voice from heaven, like the voice of many waters, and like the voice of loud thunder. And I heard the sound of harpists playing their harps. </a:t>
            </a:r>
            <a:br>
              <a:rPr lang="en-US" dirty="0" smtClean="0"/>
            </a:br>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7C5E8576-44FB-4B3F-B8DC-97C2D9FA790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48F880-3C61-4B49-AAFF-13D606CF456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Revelation 14:2 (NKJV) </a:t>
            </a:r>
            <a:r>
              <a:rPr lang="en-US" dirty="0" smtClean="0"/>
              <a:t/>
            </a:r>
            <a:br>
              <a:rPr lang="en-US" dirty="0" smtClean="0"/>
            </a:br>
            <a:r>
              <a:rPr lang="en-US" baseline="30000" dirty="0" smtClean="0"/>
              <a:t>2 </a:t>
            </a:r>
            <a:r>
              <a:rPr lang="en-US" dirty="0" smtClean="0"/>
              <a:t>And I heard a voice from heaven, like the voice of many waters, and like the voice of loud thunder. And I heard the sound of harpists playing their harps. </a:t>
            </a:r>
            <a:br>
              <a:rPr lang="en-US" dirty="0" smtClean="0"/>
            </a:br>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7C5E8576-44FB-4B3F-B8DC-97C2D9FA790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Revelation 14:2 (NKJV) </a:t>
            </a:r>
            <a:r>
              <a:rPr lang="en-US" dirty="0" smtClean="0"/>
              <a:t/>
            </a:r>
            <a:br>
              <a:rPr lang="en-US" dirty="0" smtClean="0"/>
            </a:br>
            <a:r>
              <a:rPr lang="en-US" baseline="30000" dirty="0" smtClean="0"/>
              <a:t>2 </a:t>
            </a:r>
            <a:r>
              <a:rPr lang="en-US" dirty="0" smtClean="0"/>
              <a:t>And I heard a voice from heaven, like the voice of many waters, and like the voice of loud thunder. And I heard the sound of harpists playing their harps. </a:t>
            </a:r>
            <a:br>
              <a:rPr lang="en-US" dirty="0" smtClean="0"/>
            </a:br>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7C5E8576-44FB-4B3F-B8DC-97C2D9FA790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Revelation 14:2 (NKJV) </a:t>
            </a:r>
            <a:r>
              <a:rPr lang="en-US" dirty="0" smtClean="0"/>
              <a:t/>
            </a:r>
            <a:br>
              <a:rPr lang="en-US" dirty="0" smtClean="0"/>
            </a:br>
            <a:r>
              <a:rPr lang="en-US" baseline="30000" dirty="0" smtClean="0"/>
              <a:t>2 </a:t>
            </a:r>
            <a:r>
              <a:rPr lang="en-US" dirty="0" smtClean="0"/>
              <a:t>And I heard a voice from heaven, like the voice of many waters, and like the voice of loud thunder. And I heard the sound of harpists playing their harps. </a:t>
            </a:r>
            <a:br>
              <a:rPr lang="en-US" dirty="0" smtClean="0"/>
            </a:br>
            <a:r>
              <a:rPr lang="en-US" dirty="0" smtClean="0"/>
              <a:t/>
            </a:r>
            <a:br>
              <a:rPr lang="en-US" dirty="0" smtClean="0"/>
            </a:br>
            <a:endParaRPr lang="en-US" smtClean="0"/>
          </a:p>
          <a:p>
            <a:endParaRPr lang="en-US"/>
          </a:p>
        </p:txBody>
      </p:sp>
      <p:sp>
        <p:nvSpPr>
          <p:cNvPr id="4" name="Slide Number Placeholder 3"/>
          <p:cNvSpPr>
            <a:spLocks noGrp="1"/>
          </p:cNvSpPr>
          <p:nvPr>
            <p:ph type="sldNum" sz="quarter" idx="10"/>
          </p:nvPr>
        </p:nvSpPr>
        <p:spPr/>
        <p:txBody>
          <a:bodyPr/>
          <a:lstStyle/>
          <a:p>
            <a:fld id="{7C5E8576-44FB-4B3F-B8DC-97C2D9FA790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r>
              <a:rPr lang="en-US" smtClean="0"/>
              <a:t>Don McClain</a:t>
            </a:r>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6F595DA-FB22-440F-954C-8C20CDC66A6C}"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r>
              <a:rPr lang="en-US" smtClean="0"/>
              <a:t>W. 65th St church of Christ / December 9, 2007</a:t>
            </a:r>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Don McClain</a:t>
            </a:r>
            <a:endParaRPr lang="en-US"/>
          </a:p>
        </p:txBody>
      </p:sp>
      <p:sp>
        <p:nvSpPr>
          <p:cNvPr id="5" name="Footer Placeholder 4"/>
          <p:cNvSpPr>
            <a:spLocks noGrp="1"/>
          </p:cNvSpPr>
          <p:nvPr>
            <p:ph type="ftr" sz="quarter" idx="11"/>
          </p:nvPr>
        </p:nvSpPr>
        <p:spPr/>
        <p:txBody>
          <a:bodyPr/>
          <a:lstStyle>
            <a:extLst/>
          </a:lstStyle>
          <a:p>
            <a:r>
              <a:rPr lang="en-US" smtClean="0"/>
              <a:t>W. 65th St church of Christ / December 9, 2007</a:t>
            </a:r>
            <a:endParaRPr lang="en-US"/>
          </a:p>
        </p:txBody>
      </p:sp>
      <p:sp>
        <p:nvSpPr>
          <p:cNvPr id="6" name="Slide Number Placeholder 5"/>
          <p:cNvSpPr>
            <a:spLocks noGrp="1"/>
          </p:cNvSpPr>
          <p:nvPr>
            <p:ph type="sldNum" sz="quarter" idx="12"/>
          </p:nvPr>
        </p:nvSpPr>
        <p:spPr/>
        <p:txBody>
          <a:bodyPr/>
          <a:lstStyle>
            <a:extLst/>
          </a:lstStyle>
          <a:p>
            <a:fld id="{D6F595DA-FB22-440F-954C-8C20CDC66A6C}"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Don McClain</a:t>
            </a:r>
            <a:endParaRPr lang="en-US"/>
          </a:p>
        </p:txBody>
      </p:sp>
      <p:sp>
        <p:nvSpPr>
          <p:cNvPr id="5" name="Footer Placeholder 4"/>
          <p:cNvSpPr>
            <a:spLocks noGrp="1"/>
          </p:cNvSpPr>
          <p:nvPr>
            <p:ph type="ftr" sz="quarter" idx="11"/>
          </p:nvPr>
        </p:nvSpPr>
        <p:spPr/>
        <p:txBody>
          <a:bodyPr/>
          <a:lstStyle>
            <a:extLst/>
          </a:lstStyle>
          <a:p>
            <a:r>
              <a:rPr lang="en-US" smtClean="0"/>
              <a:t>W. 65th St church of Christ / December 9, 2007</a:t>
            </a:r>
            <a:endParaRPr lang="en-US"/>
          </a:p>
        </p:txBody>
      </p:sp>
      <p:sp>
        <p:nvSpPr>
          <p:cNvPr id="6" name="Slide Number Placeholder 5"/>
          <p:cNvSpPr>
            <a:spLocks noGrp="1"/>
          </p:cNvSpPr>
          <p:nvPr>
            <p:ph type="sldNum" sz="quarter" idx="12"/>
          </p:nvPr>
        </p:nvSpPr>
        <p:spPr/>
        <p:txBody>
          <a:bodyPr/>
          <a:lstStyle>
            <a:extLst/>
          </a:lstStyle>
          <a:p>
            <a:fld id="{D6F595DA-FB22-440F-954C-8C20CDC66A6C}"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Don McClain</a:t>
            </a:r>
            <a:endParaRPr lang="en-US"/>
          </a:p>
        </p:txBody>
      </p:sp>
      <p:sp>
        <p:nvSpPr>
          <p:cNvPr id="5" name="Footer Placeholder 4"/>
          <p:cNvSpPr>
            <a:spLocks noGrp="1"/>
          </p:cNvSpPr>
          <p:nvPr>
            <p:ph type="ftr" sz="quarter" idx="11"/>
          </p:nvPr>
        </p:nvSpPr>
        <p:spPr/>
        <p:txBody>
          <a:bodyPr/>
          <a:lstStyle>
            <a:extLst/>
          </a:lstStyle>
          <a:p>
            <a:r>
              <a:rPr lang="en-US" smtClean="0"/>
              <a:t>W. 65th St church of Christ / December 9, 2007</a:t>
            </a:r>
            <a:endParaRPr lang="en-US"/>
          </a:p>
        </p:txBody>
      </p:sp>
      <p:sp>
        <p:nvSpPr>
          <p:cNvPr id="6" name="Slide Number Placeholder 5"/>
          <p:cNvSpPr>
            <a:spLocks noGrp="1"/>
          </p:cNvSpPr>
          <p:nvPr>
            <p:ph type="sldNum" sz="quarter" idx="12"/>
          </p:nvPr>
        </p:nvSpPr>
        <p:spPr/>
        <p:txBody>
          <a:bodyPr/>
          <a:lstStyle>
            <a:extLst/>
          </a:lstStyle>
          <a:p>
            <a:fld id="{D6F595DA-FB22-440F-954C-8C20CDC66A6C}"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r>
              <a:rPr lang="en-US" smtClean="0"/>
              <a:t>Don McClain</a:t>
            </a:r>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6F595DA-FB22-440F-954C-8C20CDC66A6C}"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r>
              <a:rPr lang="en-US" smtClean="0"/>
              <a:t>W. 65th St church of Christ / December 9, 2007</a:t>
            </a:r>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Don McClain</a:t>
            </a:r>
            <a:endParaRPr lang="en-US"/>
          </a:p>
        </p:txBody>
      </p:sp>
      <p:sp>
        <p:nvSpPr>
          <p:cNvPr id="6" name="Footer Placeholder 5"/>
          <p:cNvSpPr>
            <a:spLocks noGrp="1"/>
          </p:cNvSpPr>
          <p:nvPr>
            <p:ph type="ftr" sz="quarter" idx="11"/>
          </p:nvPr>
        </p:nvSpPr>
        <p:spPr/>
        <p:txBody>
          <a:bodyPr/>
          <a:lstStyle>
            <a:extLst/>
          </a:lstStyle>
          <a:p>
            <a:r>
              <a:rPr lang="en-US" smtClean="0"/>
              <a:t>W. 65th St church of Christ / December 9, 2007</a:t>
            </a:r>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D6F595DA-FB22-440F-954C-8C20CDC66A6C}"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Don McClain</a:t>
            </a:r>
            <a:endParaRPr lang="en-US"/>
          </a:p>
        </p:txBody>
      </p:sp>
      <p:sp>
        <p:nvSpPr>
          <p:cNvPr id="8" name="Footer Placeholder 7"/>
          <p:cNvSpPr>
            <a:spLocks noGrp="1"/>
          </p:cNvSpPr>
          <p:nvPr>
            <p:ph type="ftr" sz="quarter" idx="11"/>
          </p:nvPr>
        </p:nvSpPr>
        <p:spPr/>
        <p:txBody>
          <a:bodyPr/>
          <a:lstStyle>
            <a:extLst/>
          </a:lstStyle>
          <a:p>
            <a:r>
              <a:rPr lang="en-US" smtClean="0"/>
              <a:t>W. 65th St church of Christ / December 9, 2007</a:t>
            </a:r>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D6F595DA-FB22-440F-954C-8C20CDC66A6C}"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r>
              <a:rPr lang="en-US" smtClean="0"/>
              <a:t>Don McClain</a:t>
            </a:r>
            <a:endParaRPr lang="en-US"/>
          </a:p>
        </p:txBody>
      </p:sp>
      <p:sp>
        <p:nvSpPr>
          <p:cNvPr id="4" name="Footer Placeholder 3"/>
          <p:cNvSpPr>
            <a:spLocks noGrp="1"/>
          </p:cNvSpPr>
          <p:nvPr>
            <p:ph type="ftr" sz="quarter" idx="11"/>
          </p:nvPr>
        </p:nvSpPr>
        <p:spPr/>
        <p:txBody>
          <a:bodyPr/>
          <a:lstStyle>
            <a:extLst/>
          </a:lstStyle>
          <a:p>
            <a:r>
              <a:rPr lang="en-US" smtClean="0"/>
              <a:t>W. 65th St church of Christ / December 9, 2007</a:t>
            </a:r>
            <a:endParaRPr lang="en-US"/>
          </a:p>
        </p:txBody>
      </p:sp>
      <p:sp>
        <p:nvSpPr>
          <p:cNvPr id="5" name="Slide Number Placeholder 4"/>
          <p:cNvSpPr>
            <a:spLocks noGrp="1"/>
          </p:cNvSpPr>
          <p:nvPr>
            <p:ph type="sldNum" sz="quarter" idx="12"/>
          </p:nvPr>
        </p:nvSpPr>
        <p:spPr/>
        <p:txBody>
          <a:bodyPr/>
          <a:lstStyle>
            <a:extLst/>
          </a:lstStyle>
          <a:p>
            <a:fld id="{D6F595DA-FB22-440F-954C-8C20CDC66A6C}"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US" smtClean="0"/>
              <a:t>Don McClain</a:t>
            </a:r>
            <a:endParaRPr lang="en-US"/>
          </a:p>
        </p:txBody>
      </p:sp>
      <p:sp>
        <p:nvSpPr>
          <p:cNvPr id="3" name="Footer Placeholder 2"/>
          <p:cNvSpPr>
            <a:spLocks noGrp="1"/>
          </p:cNvSpPr>
          <p:nvPr>
            <p:ph type="ftr" sz="quarter" idx="11"/>
          </p:nvPr>
        </p:nvSpPr>
        <p:spPr/>
        <p:txBody>
          <a:bodyPr/>
          <a:lstStyle>
            <a:extLst/>
          </a:lstStyle>
          <a:p>
            <a:r>
              <a:rPr lang="en-US" smtClean="0"/>
              <a:t>W. 65th St church of Christ / December 9, 2007</a:t>
            </a:r>
            <a:endParaRPr lang="en-US"/>
          </a:p>
        </p:txBody>
      </p:sp>
      <p:sp>
        <p:nvSpPr>
          <p:cNvPr id="4" name="Slide Number Placeholder 3"/>
          <p:cNvSpPr>
            <a:spLocks noGrp="1"/>
          </p:cNvSpPr>
          <p:nvPr>
            <p:ph type="sldNum" sz="quarter" idx="12"/>
          </p:nvPr>
        </p:nvSpPr>
        <p:spPr/>
        <p:txBody>
          <a:bodyPr/>
          <a:lstStyle>
            <a:extLst/>
          </a:lstStyle>
          <a:p>
            <a:fld id="{D6F595DA-FB22-440F-954C-8C20CDC66A6C}"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r>
              <a:rPr lang="en-US" smtClean="0"/>
              <a:t>Don McClain</a:t>
            </a:r>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6F595DA-FB22-440F-954C-8C20CDC66A6C}"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r>
              <a:rPr lang="en-US" smtClean="0"/>
              <a:t>W. 65th St church of Christ / December 9, 2007</a:t>
            </a:r>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r>
              <a:rPr lang="en-US" smtClean="0"/>
              <a:t>Don McClain</a:t>
            </a:r>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6F595DA-FB22-440F-954C-8C20CDC66A6C}"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r>
              <a:rPr lang="en-US" smtClean="0"/>
              <a:t>W. 65th St church of Christ / December 9, 2007</a:t>
            </a:r>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0" y="6629400"/>
            <a:ext cx="4343400" cy="228600"/>
          </a:xfrm>
          <a:prstGeom prst="rect">
            <a:avLst/>
          </a:prstGeom>
        </p:spPr>
        <p:txBody>
          <a:bodyPr/>
          <a:lstStyle>
            <a:lvl1pPr algn="l" eaLnBrk="1" latinLnBrk="0" hangingPunct="1">
              <a:defRPr kumimoji="0" sz="1300">
                <a:solidFill>
                  <a:schemeClr val="bg2">
                    <a:tint val="60000"/>
                    <a:satMod val="155000"/>
                  </a:schemeClr>
                </a:solidFill>
              </a:defRPr>
            </a:lvl1pPr>
            <a:extLst/>
          </a:lstStyle>
          <a:p>
            <a:r>
              <a:rPr lang="en-US" smtClean="0"/>
              <a:t>W. 65th St church of Christ / December 9, 2007</a:t>
            </a:r>
            <a:endParaRPr lang="en-US" dirty="0"/>
          </a:p>
        </p:txBody>
      </p:sp>
      <p:sp>
        <p:nvSpPr>
          <p:cNvPr id="14" name="Date Placeholder 13"/>
          <p:cNvSpPr>
            <a:spLocks noGrp="1"/>
          </p:cNvSpPr>
          <p:nvPr>
            <p:ph type="dt" sz="half" idx="2"/>
          </p:nvPr>
        </p:nvSpPr>
        <p:spPr>
          <a:xfrm>
            <a:off x="3200400" y="6629400"/>
            <a:ext cx="5943600" cy="228600"/>
          </a:xfrm>
          <a:prstGeom prst="rect">
            <a:avLst/>
          </a:prstGeom>
        </p:spPr>
        <p:txBody>
          <a:bodyPr/>
          <a:lstStyle>
            <a:lvl1pPr algn="r" eaLnBrk="1" latinLnBrk="0" hangingPunct="1">
              <a:defRPr kumimoji="0" sz="1300">
                <a:solidFill>
                  <a:schemeClr val="bg2">
                    <a:tint val="60000"/>
                    <a:satMod val="155000"/>
                  </a:schemeClr>
                </a:solidFill>
              </a:defRPr>
            </a:lvl1pPr>
            <a:extLst/>
          </a:lstStyle>
          <a:p>
            <a:r>
              <a:rPr lang="en-US" smtClean="0"/>
              <a:t>Don McClain</a:t>
            </a:r>
            <a:endParaRPr lang="en-US"/>
          </a:p>
        </p:txBody>
      </p:sp>
      <p:sp>
        <p:nvSpPr>
          <p:cNvPr id="23" name="Slide Number Placeholder 22"/>
          <p:cNvSpPr>
            <a:spLocks noGrp="1"/>
          </p:cNvSpPr>
          <p:nvPr>
            <p:ph type="sldNum" sz="quarter" idx="4"/>
          </p:nvPr>
        </p:nvSpPr>
        <p:spPr>
          <a:xfrm>
            <a:off x="8534400" y="152400"/>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6F595DA-FB22-440F-954C-8C20CDC66A6C}"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hf hdr="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228600" y="381000"/>
            <a:ext cx="48768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0" i="0" u="none" strike="noStrike" normalizeH="0" baseline="0" dirty="0" smtClean="0">
                <a:ln w="18415" cmpd="sng">
                  <a:solidFill>
                    <a:schemeClr val="tx2">
                      <a:lumMod val="25000"/>
                    </a:schemeClr>
                  </a:solidFill>
                  <a:prstDash val="solid"/>
                </a:ln>
                <a:solidFill>
                  <a:srgbClr val="FFFFFF"/>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6600" i="0" u="none" strike="noStrike" normalizeH="0" baseline="0" dirty="0" smtClean="0">
              <a:ln w="18415" cmpd="sng">
                <a:solidFill>
                  <a:schemeClr val="tx2">
                    <a:lumMod val="25000"/>
                  </a:schemeClr>
                </a:solidFill>
                <a:prstDash val="solid"/>
              </a:ln>
              <a:solidFill>
                <a:srgbClr val="FFFFFF"/>
              </a:solidFill>
              <a:effectLst>
                <a:outerShdw blurRad="60007" dist="310007" dir="7680000" sy="30000" kx="1300200" algn="ctr" rotWithShape="0">
                  <a:prstClr val="black">
                    <a:alpha val="32000"/>
                  </a:prstClr>
                </a:outerShdw>
              </a:effectLst>
              <a:latin typeface="Arial" pitchFamily="34" charset="0"/>
            </a:endParaRPr>
          </a:p>
        </p:txBody>
      </p:sp>
      <p:pic>
        <p:nvPicPr>
          <p:cNvPr id="92165" name="Picture 5" descr="C:\Documents and Settings\Don McClain\My Documents\My Pictures\Microsoft Clip Organizer\j0390660.wmf"/>
          <p:cNvPicPr>
            <a:picLocks noChangeAspect="1" noChangeArrowheads="1"/>
          </p:cNvPicPr>
          <p:nvPr/>
        </p:nvPicPr>
        <p:blipFill>
          <a:blip r:embed="rId3"/>
          <a:srcRect/>
          <a:stretch>
            <a:fillRect/>
          </a:stretch>
        </p:blipFill>
        <p:spPr bwMode="auto">
          <a:xfrm>
            <a:off x="4027649" y="1828801"/>
            <a:ext cx="5116351" cy="5029200"/>
          </a:xfrm>
          <a:prstGeom prst="rect">
            <a:avLst/>
          </a:prstGeom>
          <a:noFill/>
        </p:spPr>
      </p:pic>
      <p:sp>
        <p:nvSpPr>
          <p:cNvPr id="4" name="Date Placeholder 3"/>
          <p:cNvSpPr>
            <a:spLocks noGrp="1"/>
          </p:cNvSpPr>
          <p:nvPr>
            <p:ph type="dt" sz="half" idx="10"/>
          </p:nvPr>
        </p:nvSpPr>
        <p:spPr/>
        <p:txBody>
          <a:bodyPr/>
          <a:lstStyle/>
          <a:p>
            <a:r>
              <a:rPr lang="en-US" smtClean="0"/>
              <a:t>Don McClain</a:t>
            </a:r>
            <a:endParaRPr lang="en-US"/>
          </a:p>
        </p:txBody>
      </p:sp>
      <p:sp>
        <p:nvSpPr>
          <p:cNvPr id="5" name="Slide Number Placeholder 4"/>
          <p:cNvSpPr>
            <a:spLocks noGrp="1"/>
          </p:cNvSpPr>
          <p:nvPr>
            <p:ph type="sldNum" sz="quarter" idx="12"/>
          </p:nvPr>
        </p:nvSpPr>
        <p:spPr/>
        <p:txBody>
          <a:bodyPr/>
          <a:lstStyle/>
          <a:p>
            <a:fld id="{D6F595DA-FB22-440F-954C-8C20CDC66A6C}"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1569660"/>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4" name="Round Diagonal Corner Rectangle 3"/>
          <p:cNvSpPr/>
          <p:nvPr/>
        </p:nvSpPr>
        <p:spPr>
          <a:xfrm>
            <a:off x="3429000" y="2286000"/>
            <a:ext cx="5410200" cy="4267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a:spLocks noChangeArrowheads="1"/>
          </p:cNvSpPr>
          <p:nvPr/>
        </p:nvSpPr>
        <p:spPr bwMode="auto">
          <a:xfrm>
            <a:off x="3581400" y="2476143"/>
            <a:ext cx="5257800" cy="3831818"/>
          </a:xfrm>
          <a:prstGeom prst="rect">
            <a:avLst/>
          </a:prstGeom>
          <a:noFill/>
          <a:ln w="9525">
            <a:noFill/>
            <a:miter lim="800000"/>
            <a:headEnd/>
            <a:tailEnd/>
          </a:ln>
          <a:effectLst/>
        </p:spPr>
        <p:txBody>
          <a:bodyPr wrap="square">
            <a:spAutoFit/>
          </a:bodyPr>
          <a:lstStyle/>
          <a:p>
            <a:pPr marL="457200" indent="-457200">
              <a:spcBef>
                <a:spcPts val="600"/>
              </a:spcBef>
              <a:buClr>
                <a:schemeClr val="tx2">
                  <a:lumMod val="25000"/>
                </a:schemeClr>
              </a:buClr>
              <a:buFont typeface="+mj-lt"/>
              <a:buAutoNum type="arabicPeriod"/>
            </a:pPr>
            <a:r>
              <a:rPr lang="en-US" sz="2700" b="1" dirty="0" smtClean="0">
                <a:solidFill>
                  <a:schemeClr val="bg1"/>
                </a:solidFill>
                <a:latin typeface="Berlin Sans FB Demi" pitchFamily="34" charset="0"/>
              </a:rPr>
              <a:t>Argument: </a:t>
            </a:r>
            <a:r>
              <a:rPr lang="en-US" sz="2700" b="1" dirty="0" err="1" smtClean="0">
                <a:solidFill>
                  <a:schemeClr val="bg1"/>
                </a:solidFill>
                <a:latin typeface="Californian FB" pitchFamily="18" charset="0"/>
              </a:rPr>
              <a:t>Strongs</a:t>
            </a:r>
            <a:r>
              <a:rPr lang="en-US" sz="2700" b="1" dirty="0" smtClean="0">
                <a:solidFill>
                  <a:schemeClr val="bg1"/>
                </a:solidFill>
                <a:latin typeface="Californian FB" pitchFamily="18" charset="0"/>
              </a:rPr>
              <a:t> definition of </a:t>
            </a:r>
            <a:r>
              <a:rPr lang="en-US" sz="2700" b="1" dirty="0" err="1" smtClean="0">
                <a:solidFill>
                  <a:schemeClr val="bg1"/>
                </a:solidFill>
                <a:latin typeface="Californian FB" pitchFamily="18" charset="0"/>
              </a:rPr>
              <a:t>Psallo</a:t>
            </a:r>
            <a:r>
              <a:rPr lang="en-US" sz="2700" b="1" dirty="0" smtClean="0">
                <a:solidFill>
                  <a:schemeClr val="bg1"/>
                </a:solidFill>
                <a:latin typeface="Californian FB" pitchFamily="18" charset="0"/>
              </a:rPr>
              <a:t> - “to twitch or twang, i.e. to play on a stringed instrument (celebrate the divine worship with music and accompanying odes) :- make melody, sing (psalms).” – therefore Instrumental music is included in Eph 5:19</a:t>
            </a:r>
          </a:p>
        </p:txBody>
      </p:sp>
      <p:sp>
        <p:nvSpPr>
          <p:cNvPr id="8" name="Rectangle 7"/>
          <p:cNvSpPr/>
          <p:nvPr/>
        </p:nvSpPr>
        <p:spPr>
          <a:xfrm>
            <a:off x="152400" y="2478881"/>
            <a:ext cx="3048000" cy="3785652"/>
          </a:xfrm>
          <a:prstGeom prst="rect">
            <a:avLst/>
          </a:prstGeom>
        </p:spPr>
        <p:txBody>
          <a:bodyPr wrap="square">
            <a:spAutoFit/>
          </a:bodyPr>
          <a:lstStyle/>
          <a:p>
            <a:pPr algn="ctr">
              <a:spcBef>
                <a:spcPts val="600"/>
              </a:spcBef>
            </a:pP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The Greek term “</a:t>
            </a:r>
            <a:r>
              <a:rPr lang="en-US" sz="4000" dirty="0" err="1"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Psallo</a:t>
            </a: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 – includes  mechanical  Instrumental Music</a:t>
            </a:r>
          </a:p>
        </p:txBody>
      </p:sp>
      <p:sp>
        <p:nvSpPr>
          <p:cNvPr id="7" name="Date Placeholder 6"/>
          <p:cNvSpPr>
            <a:spLocks noGrp="1"/>
          </p:cNvSpPr>
          <p:nvPr>
            <p:ph type="dt" sz="half" idx="10"/>
          </p:nvPr>
        </p:nvSpPr>
        <p:spPr/>
        <p:txBody>
          <a:bodyPr/>
          <a:lstStyle/>
          <a:p>
            <a:r>
              <a:rPr lang="en-US" smtClean="0"/>
              <a:t>Don McClain</a:t>
            </a:r>
            <a:endParaRPr lang="en-US"/>
          </a:p>
        </p:txBody>
      </p:sp>
      <p:sp>
        <p:nvSpPr>
          <p:cNvPr id="9" name="Slide Number Placeholder 8"/>
          <p:cNvSpPr>
            <a:spLocks noGrp="1"/>
          </p:cNvSpPr>
          <p:nvPr>
            <p:ph type="sldNum" sz="quarter" idx="12"/>
          </p:nvPr>
        </p:nvSpPr>
        <p:spPr/>
        <p:txBody>
          <a:bodyPr/>
          <a:lstStyle/>
          <a:p>
            <a:fld id="{D6F595DA-FB22-440F-954C-8C20CDC66A6C}" type="slidenum">
              <a:rPr lang="en-US" smtClean="0"/>
              <a:pPr/>
              <a:t>10</a:t>
            </a:fld>
            <a:endParaRPr lang="en-US"/>
          </a:p>
        </p:txBody>
      </p:sp>
      <p:sp>
        <p:nvSpPr>
          <p:cNvPr id="10" name="Footer Placeholder 9"/>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1569660"/>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4" name="Round Diagonal Corner Rectangle 3"/>
          <p:cNvSpPr/>
          <p:nvPr/>
        </p:nvSpPr>
        <p:spPr>
          <a:xfrm>
            <a:off x="3429000" y="2286000"/>
            <a:ext cx="5410200" cy="4267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a:spLocks noChangeArrowheads="1"/>
          </p:cNvSpPr>
          <p:nvPr/>
        </p:nvSpPr>
        <p:spPr bwMode="auto">
          <a:xfrm>
            <a:off x="3581400" y="2362200"/>
            <a:ext cx="5257800" cy="3831818"/>
          </a:xfrm>
          <a:prstGeom prst="rect">
            <a:avLst/>
          </a:prstGeom>
          <a:noFill/>
          <a:ln w="9525">
            <a:noFill/>
            <a:miter lim="800000"/>
            <a:headEnd/>
            <a:tailEnd/>
          </a:ln>
          <a:effectLst/>
        </p:spPr>
        <p:txBody>
          <a:bodyPr wrap="square">
            <a:spAutoFit/>
          </a:bodyPr>
          <a:lstStyle/>
          <a:p>
            <a:pPr marL="457200" indent="-457200">
              <a:spcBef>
                <a:spcPts val="600"/>
              </a:spcBef>
              <a:buClr>
                <a:schemeClr val="tx2">
                  <a:lumMod val="25000"/>
                </a:schemeClr>
              </a:buClr>
              <a:buFont typeface="+mj-lt"/>
              <a:buAutoNum type="arabicPeriod"/>
            </a:pPr>
            <a:r>
              <a:rPr lang="en-US" sz="2700" b="1" dirty="0" smtClean="0">
                <a:solidFill>
                  <a:schemeClr val="bg1"/>
                </a:solidFill>
                <a:latin typeface="Berlin Sans FB Demi" pitchFamily="34" charset="0"/>
              </a:rPr>
              <a:t>Vincent's Word Studies in the New Testament – Col. 3:16 - </a:t>
            </a:r>
            <a:r>
              <a:rPr lang="en-US" sz="2700" b="1" dirty="0" smtClean="0">
                <a:solidFill>
                  <a:schemeClr val="bg1"/>
                </a:solidFill>
                <a:latin typeface="Californian FB" pitchFamily="18" charset="0"/>
              </a:rPr>
              <a:t>See the parallel passage, Ephesians 5:19. A psalm was originally a song accompanied by a stringed instrument. See on 1 Corinthians 14:15. The idea of accompaniment passed away in usage, . . .</a:t>
            </a:r>
          </a:p>
        </p:txBody>
      </p:sp>
      <p:sp>
        <p:nvSpPr>
          <p:cNvPr id="8" name="Rectangle 7"/>
          <p:cNvSpPr/>
          <p:nvPr/>
        </p:nvSpPr>
        <p:spPr>
          <a:xfrm>
            <a:off x="152400" y="2478881"/>
            <a:ext cx="3048000" cy="3785652"/>
          </a:xfrm>
          <a:prstGeom prst="rect">
            <a:avLst/>
          </a:prstGeom>
        </p:spPr>
        <p:txBody>
          <a:bodyPr wrap="square">
            <a:spAutoFit/>
          </a:bodyPr>
          <a:lstStyle/>
          <a:p>
            <a:pPr algn="ctr">
              <a:spcBef>
                <a:spcPts val="600"/>
              </a:spcBef>
            </a:pP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The Greek term “</a:t>
            </a:r>
            <a:r>
              <a:rPr lang="en-US" sz="4000" dirty="0" err="1"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Psallo</a:t>
            </a: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 – includes  mechanical  Instrumental Music</a:t>
            </a:r>
          </a:p>
        </p:txBody>
      </p:sp>
      <p:sp>
        <p:nvSpPr>
          <p:cNvPr id="7" name="Date Placeholder 6"/>
          <p:cNvSpPr>
            <a:spLocks noGrp="1"/>
          </p:cNvSpPr>
          <p:nvPr>
            <p:ph type="dt" sz="half" idx="10"/>
          </p:nvPr>
        </p:nvSpPr>
        <p:spPr/>
        <p:txBody>
          <a:bodyPr/>
          <a:lstStyle/>
          <a:p>
            <a:r>
              <a:rPr lang="en-US" smtClean="0"/>
              <a:t>Don McClain</a:t>
            </a:r>
            <a:endParaRPr lang="en-US"/>
          </a:p>
        </p:txBody>
      </p:sp>
      <p:sp>
        <p:nvSpPr>
          <p:cNvPr id="9" name="Slide Number Placeholder 8"/>
          <p:cNvSpPr>
            <a:spLocks noGrp="1"/>
          </p:cNvSpPr>
          <p:nvPr>
            <p:ph type="sldNum" sz="quarter" idx="12"/>
          </p:nvPr>
        </p:nvSpPr>
        <p:spPr/>
        <p:txBody>
          <a:bodyPr/>
          <a:lstStyle/>
          <a:p>
            <a:fld id="{D6F595DA-FB22-440F-954C-8C20CDC66A6C}" type="slidenum">
              <a:rPr lang="en-US" smtClean="0"/>
              <a:pPr/>
              <a:t>11</a:t>
            </a:fld>
            <a:endParaRPr lang="en-US"/>
          </a:p>
        </p:txBody>
      </p:sp>
      <p:sp>
        <p:nvSpPr>
          <p:cNvPr id="10" name="Footer Placeholder 9"/>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1569660"/>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4" name="Round Diagonal Corner Rectangle 3"/>
          <p:cNvSpPr/>
          <p:nvPr/>
        </p:nvSpPr>
        <p:spPr>
          <a:xfrm>
            <a:off x="3429000" y="2286000"/>
            <a:ext cx="5410200" cy="4267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a:spLocks noChangeArrowheads="1"/>
          </p:cNvSpPr>
          <p:nvPr/>
        </p:nvSpPr>
        <p:spPr bwMode="auto">
          <a:xfrm>
            <a:off x="3581400" y="2362200"/>
            <a:ext cx="5257800" cy="4247317"/>
          </a:xfrm>
          <a:prstGeom prst="rect">
            <a:avLst/>
          </a:prstGeom>
          <a:noFill/>
          <a:ln w="9525">
            <a:noFill/>
            <a:miter lim="800000"/>
            <a:headEnd/>
            <a:tailEnd/>
          </a:ln>
          <a:effectLst/>
        </p:spPr>
        <p:txBody>
          <a:bodyPr wrap="square">
            <a:spAutoFit/>
          </a:bodyPr>
          <a:lstStyle/>
          <a:p>
            <a:pPr marL="457200" indent="-457200">
              <a:spcBef>
                <a:spcPts val="600"/>
              </a:spcBef>
              <a:buClr>
                <a:schemeClr val="tx2">
                  <a:lumMod val="25000"/>
                </a:schemeClr>
              </a:buClr>
              <a:buFont typeface="+mj-lt"/>
              <a:buAutoNum type="arabicPeriod"/>
            </a:pPr>
            <a:r>
              <a:rPr lang="en-US" sz="2700" b="1" dirty="0" smtClean="0">
                <a:solidFill>
                  <a:schemeClr val="bg1"/>
                </a:solidFill>
                <a:latin typeface="Berlin Sans FB Demi" pitchFamily="34" charset="0"/>
              </a:rPr>
              <a:t>Vincent's Word Studies in the New Testament – 1 Cor. 14:15 - </a:t>
            </a:r>
            <a:r>
              <a:rPr lang="en-US" sz="2400" b="1" dirty="0" smtClean="0">
                <a:solidFill>
                  <a:schemeClr val="bg1"/>
                </a:solidFill>
                <a:latin typeface="Californian FB" pitchFamily="18" charset="0"/>
              </a:rPr>
              <a:t>In Eph_5:19 we have both verbs. The noun </a:t>
            </a:r>
            <a:r>
              <a:rPr lang="en-US" sz="2400" b="1" dirty="0" err="1" smtClean="0">
                <a:solidFill>
                  <a:schemeClr val="bg1"/>
                </a:solidFill>
                <a:latin typeface="Californian FB" pitchFamily="18" charset="0"/>
              </a:rPr>
              <a:t>ψαλμός</a:t>
            </a:r>
            <a:r>
              <a:rPr lang="en-US" sz="2400" b="1" dirty="0" smtClean="0">
                <a:solidFill>
                  <a:schemeClr val="bg1"/>
                </a:solidFill>
                <a:latin typeface="Californian FB" pitchFamily="18" charset="0"/>
              </a:rPr>
              <a:t> psalm (Eph_5:19; Col_3:16; 1Co_14:26), which is etymologically akin to this verb, is used in the New Testament of a religious song in general, having the character of an Old Testament psalm; . . . The verb is used here in the general sense of singing praise. </a:t>
            </a:r>
          </a:p>
        </p:txBody>
      </p:sp>
      <p:sp>
        <p:nvSpPr>
          <p:cNvPr id="8" name="Rectangle 7"/>
          <p:cNvSpPr/>
          <p:nvPr/>
        </p:nvSpPr>
        <p:spPr>
          <a:xfrm>
            <a:off x="152400" y="2478881"/>
            <a:ext cx="3048000" cy="3785652"/>
          </a:xfrm>
          <a:prstGeom prst="rect">
            <a:avLst/>
          </a:prstGeom>
        </p:spPr>
        <p:txBody>
          <a:bodyPr wrap="square">
            <a:spAutoFit/>
          </a:bodyPr>
          <a:lstStyle/>
          <a:p>
            <a:pPr algn="ctr">
              <a:spcBef>
                <a:spcPts val="600"/>
              </a:spcBef>
            </a:pP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The Greek term “</a:t>
            </a:r>
            <a:r>
              <a:rPr lang="en-US" sz="4000" dirty="0" err="1"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Psallo</a:t>
            </a: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 – includes  mechanical  Instrumental Music</a:t>
            </a:r>
          </a:p>
        </p:txBody>
      </p:sp>
      <p:sp>
        <p:nvSpPr>
          <p:cNvPr id="7" name="Date Placeholder 6"/>
          <p:cNvSpPr>
            <a:spLocks noGrp="1"/>
          </p:cNvSpPr>
          <p:nvPr>
            <p:ph type="dt" sz="half" idx="10"/>
          </p:nvPr>
        </p:nvSpPr>
        <p:spPr/>
        <p:txBody>
          <a:bodyPr/>
          <a:lstStyle/>
          <a:p>
            <a:r>
              <a:rPr lang="en-US" smtClean="0"/>
              <a:t>Don McClain</a:t>
            </a:r>
            <a:endParaRPr lang="en-US"/>
          </a:p>
        </p:txBody>
      </p:sp>
      <p:sp>
        <p:nvSpPr>
          <p:cNvPr id="9" name="Slide Number Placeholder 8"/>
          <p:cNvSpPr>
            <a:spLocks noGrp="1"/>
          </p:cNvSpPr>
          <p:nvPr>
            <p:ph type="sldNum" sz="quarter" idx="12"/>
          </p:nvPr>
        </p:nvSpPr>
        <p:spPr/>
        <p:txBody>
          <a:bodyPr/>
          <a:lstStyle/>
          <a:p>
            <a:fld id="{D6F595DA-FB22-440F-954C-8C20CDC66A6C}" type="slidenum">
              <a:rPr lang="en-US" smtClean="0"/>
              <a:pPr/>
              <a:t>12</a:t>
            </a:fld>
            <a:endParaRPr lang="en-US"/>
          </a:p>
        </p:txBody>
      </p:sp>
      <p:sp>
        <p:nvSpPr>
          <p:cNvPr id="10" name="Footer Placeholder 9"/>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1569660"/>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4" name="Round Diagonal Corner Rectangle 3"/>
          <p:cNvSpPr/>
          <p:nvPr/>
        </p:nvSpPr>
        <p:spPr>
          <a:xfrm>
            <a:off x="304800" y="2286000"/>
            <a:ext cx="8534400" cy="4267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a:spLocks noChangeArrowheads="1"/>
          </p:cNvSpPr>
          <p:nvPr/>
        </p:nvSpPr>
        <p:spPr bwMode="auto">
          <a:xfrm>
            <a:off x="381000" y="2362200"/>
            <a:ext cx="8458200" cy="4068806"/>
          </a:xfrm>
          <a:prstGeom prst="rect">
            <a:avLst/>
          </a:prstGeom>
          <a:noFill/>
          <a:ln w="9525">
            <a:noFill/>
            <a:miter lim="800000"/>
            <a:headEnd/>
            <a:tailEnd/>
          </a:ln>
          <a:effectLst/>
        </p:spPr>
        <p:txBody>
          <a:bodyPr wrap="square">
            <a:spAutoFit/>
          </a:bodyPr>
          <a:lstStyle/>
          <a:p>
            <a:pPr>
              <a:lnSpc>
                <a:spcPct val="115000"/>
              </a:lnSpc>
              <a:spcAft>
                <a:spcPts val="300"/>
              </a:spcAft>
            </a:pPr>
            <a:r>
              <a:rPr lang="en-US" sz="2400" b="1" dirty="0" smtClean="0">
                <a:solidFill>
                  <a:schemeClr val="bg1"/>
                </a:solidFill>
                <a:latin typeface="Georgia"/>
                <a:ea typeface="TITUS Cyberbit Basic"/>
                <a:cs typeface="Georgia"/>
              </a:rPr>
              <a:t>Thayer Definition: </a:t>
            </a:r>
            <a:r>
              <a:rPr lang="en-US" sz="2400" b="1" dirty="0" smtClean="0">
                <a:solidFill>
                  <a:schemeClr val="bg1"/>
                </a:solidFill>
                <a:latin typeface="Georgia"/>
                <a:ea typeface="Times New Roman"/>
                <a:cs typeface="Georgia"/>
              </a:rPr>
              <a:t>G5567 </a:t>
            </a:r>
            <a:r>
              <a:rPr lang="en-US" sz="2400" dirty="0" err="1" smtClean="0">
                <a:solidFill>
                  <a:schemeClr val="bg1"/>
                </a:solidFill>
                <a:latin typeface="TITUS Cyberbit Basic"/>
                <a:ea typeface="Times New Roman"/>
                <a:cs typeface="Times New Roman"/>
              </a:rPr>
              <a:t>ψάλλω</a:t>
            </a:r>
            <a:r>
              <a:rPr lang="en-US" sz="2400" dirty="0" smtClean="0">
                <a:solidFill>
                  <a:schemeClr val="bg1"/>
                </a:solidFill>
                <a:latin typeface="TITUS Cyberbit Basic"/>
                <a:ea typeface="Times New Roman"/>
                <a:cs typeface="Times New Roman"/>
              </a:rPr>
              <a:t> </a:t>
            </a:r>
            <a:r>
              <a:rPr lang="en-US" sz="2400" dirty="0" err="1" smtClean="0">
                <a:solidFill>
                  <a:schemeClr val="bg1"/>
                </a:solidFill>
                <a:latin typeface="TITUS Cyberbit Basic"/>
                <a:ea typeface="Times New Roman"/>
                <a:cs typeface="Times New Roman"/>
              </a:rPr>
              <a:t>psallo</a:t>
            </a:r>
            <a:r>
              <a:rPr lang="en-US" sz="2400" dirty="0" smtClean="0">
                <a:solidFill>
                  <a:schemeClr val="bg1"/>
                </a:solidFill>
                <a:latin typeface="TITUS Cyberbit Basic"/>
                <a:ea typeface="Times New Roman"/>
                <a:cs typeface="Times New Roman"/>
              </a:rPr>
              <a:t>̄</a:t>
            </a:r>
            <a:endParaRPr lang="en-US" sz="2000" dirty="0" smtClean="0">
              <a:solidFill>
                <a:schemeClr val="bg1"/>
              </a:solidFill>
              <a:latin typeface="Calibri"/>
              <a:ea typeface="Times New Roman"/>
              <a:cs typeface="Times New Roman"/>
            </a:endParaRPr>
          </a:p>
          <a:p>
            <a:pPr marL="685800" marR="0" indent="-228600">
              <a:lnSpc>
                <a:spcPct val="115000"/>
              </a:lnSpc>
              <a:spcBef>
                <a:spcPts val="0"/>
              </a:spcBef>
              <a:spcAft>
                <a:spcPts val="300"/>
              </a:spcAft>
            </a:pPr>
            <a:r>
              <a:rPr lang="en-US" sz="2400" dirty="0" smtClean="0">
                <a:solidFill>
                  <a:schemeClr val="bg1"/>
                </a:solidFill>
                <a:latin typeface="Georgia"/>
                <a:ea typeface="TITUS Cyberbit Basic"/>
                <a:cs typeface="Georgia"/>
              </a:rPr>
              <a:t>1) to pluck off, pull out – </a:t>
            </a:r>
          </a:p>
          <a:p>
            <a:pPr marL="685800" marR="0" indent="-228600">
              <a:lnSpc>
                <a:spcPct val="115000"/>
              </a:lnSpc>
              <a:spcBef>
                <a:spcPts val="0"/>
              </a:spcBef>
              <a:spcAft>
                <a:spcPts val="300"/>
              </a:spcAft>
            </a:pPr>
            <a:r>
              <a:rPr lang="en-US" sz="2400" dirty="0" smtClean="0">
                <a:solidFill>
                  <a:schemeClr val="bg1"/>
                </a:solidFill>
                <a:latin typeface="Georgia"/>
                <a:ea typeface="TITUS Cyberbit Basic"/>
                <a:cs typeface="Georgia"/>
              </a:rPr>
              <a:t>2) to cause to vibrate by touching, to twang - 2a) to touch or strike the chord, to twang the strings of a musical instrument so that they gently vibrate - 2b) to play on a stringed instrument, to play, the harp, etc. - 2c) to sing to the music of the harp - 2d) </a:t>
            </a:r>
            <a:r>
              <a:rPr lang="en-US" sz="2400" b="1" u="sng" dirty="0" smtClean="0">
                <a:solidFill>
                  <a:schemeClr val="bg1"/>
                </a:solidFill>
                <a:highlight>
                  <a:srgbClr val="FFFF00"/>
                </a:highlight>
                <a:latin typeface="Georgia"/>
                <a:ea typeface="TITUS Cyberbit Basic"/>
                <a:cs typeface="Georgia"/>
              </a:rPr>
              <a:t>in the NT</a:t>
            </a:r>
            <a:r>
              <a:rPr lang="en-US" sz="2400" dirty="0" smtClean="0">
                <a:solidFill>
                  <a:schemeClr val="bg1"/>
                </a:solidFill>
                <a:highlight>
                  <a:srgbClr val="FFFF00"/>
                </a:highlight>
                <a:latin typeface="Georgia"/>
                <a:ea typeface="TITUS Cyberbit Basic"/>
                <a:cs typeface="Georgia"/>
              </a:rPr>
              <a:t> to sing a hymn, to celebrate the praises of God in song</a:t>
            </a:r>
            <a:endParaRPr lang="en-US" sz="2000" dirty="0" smtClean="0">
              <a:solidFill>
                <a:schemeClr val="bg1"/>
              </a:solidFill>
              <a:latin typeface="Calibri"/>
              <a:ea typeface="Times New Roman"/>
              <a:cs typeface="Times New Roman"/>
            </a:endParaRPr>
          </a:p>
          <a:p>
            <a:pPr marL="457200" marR="0">
              <a:lnSpc>
                <a:spcPct val="115000"/>
              </a:lnSpc>
              <a:spcBef>
                <a:spcPts val="300"/>
              </a:spcBef>
              <a:spcAft>
                <a:spcPts val="300"/>
              </a:spcAft>
            </a:pPr>
            <a:r>
              <a:rPr lang="en-US" sz="2400" b="1" dirty="0" smtClean="0">
                <a:solidFill>
                  <a:schemeClr val="bg1"/>
                </a:solidFill>
                <a:latin typeface="Georgia"/>
                <a:ea typeface="TITUS Cyberbit Basic"/>
                <a:cs typeface="Georgia"/>
              </a:rPr>
              <a:t>Part of Speech:</a:t>
            </a:r>
            <a:r>
              <a:rPr lang="en-US" sz="2400" dirty="0" smtClean="0">
                <a:solidFill>
                  <a:schemeClr val="bg1"/>
                </a:solidFill>
                <a:latin typeface="Georgia"/>
                <a:ea typeface="TITUS Cyberbit Basic"/>
                <a:cs typeface="Georgia"/>
              </a:rPr>
              <a:t> verb</a:t>
            </a:r>
            <a:endParaRPr lang="en-US" sz="2000" dirty="0" smtClean="0">
              <a:solidFill>
                <a:schemeClr val="bg1"/>
              </a:solidFill>
              <a:latin typeface="Calibri"/>
              <a:ea typeface="Times New Roman"/>
              <a:cs typeface="Times New Roman"/>
            </a:endParaRPr>
          </a:p>
        </p:txBody>
      </p:sp>
      <p:sp>
        <p:nvSpPr>
          <p:cNvPr id="6" name="Date Placeholder 5"/>
          <p:cNvSpPr>
            <a:spLocks noGrp="1"/>
          </p:cNvSpPr>
          <p:nvPr>
            <p:ph type="dt" sz="half" idx="10"/>
          </p:nvPr>
        </p:nvSpPr>
        <p:spPr/>
        <p:txBody>
          <a:bodyPr/>
          <a:lstStyle/>
          <a:p>
            <a:r>
              <a:rPr lang="en-US" smtClean="0"/>
              <a:t>Don McClain</a:t>
            </a:r>
            <a:endParaRPr lang="en-US"/>
          </a:p>
        </p:txBody>
      </p:sp>
      <p:sp>
        <p:nvSpPr>
          <p:cNvPr id="7" name="Slide Number Placeholder 6"/>
          <p:cNvSpPr>
            <a:spLocks noGrp="1"/>
          </p:cNvSpPr>
          <p:nvPr>
            <p:ph type="sldNum" sz="quarter" idx="12"/>
          </p:nvPr>
        </p:nvSpPr>
        <p:spPr/>
        <p:txBody>
          <a:bodyPr/>
          <a:lstStyle/>
          <a:p>
            <a:fld id="{D6F595DA-FB22-440F-954C-8C20CDC66A6C}" type="slidenum">
              <a:rPr lang="en-US" smtClean="0"/>
              <a:pPr/>
              <a:t>13</a:t>
            </a:fld>
            <a:endParaRPr lang="en-US"/>
          </a:p>
        </p:txBody>
      </p:sp>
      <p:sp>
        <p:nvSpPr>
          <p:cNvPr id="8" name="Footer Placeholder 7"/>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1569660"/>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4" name="Round Diagonal Corner Rectangle 3"/>
          <p:cNvSpPr/>
          <p:nvPr/>
        </p:nvSpPr>
        <p:spPr>
          <a:xfrm>
            <a:off x="3429000" y="2286000"/>
            <a:ext cx="5410200" cy="4267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a:spLocks noChangeArrowheads="1"/>
          </p:cNvSpPr>
          <p:nvPr/>
        </p:nvSpPr>
        <p:spPr bwMode="auto">
          <a:xfrm>
            <a:off x="3581400" y="2515612"/>
            <a:ext cx="5181600" cy="3970318"/>
          </a:xfrm>
          <a:prstGeom prst="rect">
            <a:avLst/>
          </a:prstGeom>
          <a:noFill/>
          <a:ln w="9525">
            <a:noFill/>
            <a:miter lim="800000"/>
            <a:headEnd/>
            <a:tailEnd/>
          </a:ln>
          <a:effectLst/>
        </p:spPr>
        <p:txBody>
          <a:bodyPr wrap="square">
            <a:spAutoFit/>
          </a:bodyPr>
          <a:lstStyle/>
          <a:p>
            <a:pPr marL="457200" indent="-457200">
              <a:spcBef>
                <a:spcPts val="600"/>
              </a:spcBef>
              <a:buClr>
                <a:schemeClr val="tx2">
                  <a:lumMod val="25000"/>
                </a:schemeClr>
              </a:buClr>
              <a:buFont typeface="+mj-lt"/>
              <a:buAutoNum type="arabicPeriod"/>
            </a:pPr>
            <a:r>
              <a:rPr lang="en-US" sz="3200" b="1" dirty="0" smtClean="0">
                <a:solidFill>
                  <a:schemeClr val="bg1"/>
                </a:solidFill>
                <a:latin typeface="Berlin Sans FB Demi" pitchFamily="34" charset="0"/>
              </a:rPr>
              <a:t>ARGUMENT:</a:t>
            </a:r>
            <a:r>
              <a:rPr lang="en-US" sz="3200" b="1" dirty="0" smtClean="0">
                <a:solidFill>
                  <a:schemeClr val="bg1"/>
                </a:solidFill>
                <a:latin typeface="Californian FB" pitchFamily="18" charset="0"/>
              </a:rPr>
              <a:t> </a:t>
            </a:r>
            <a:r>
              <a:rPr lang="en-US" sz="3600" b="1" dirty="0" smtClean="0">
                <a:solidFill>
                  <a:schemeClr val="bg1"/>
                </a:solidFill>
                <a:latin typeface="Californian FB" pitchFamily="18" charset="0"/>
              </a:rPr>
              <a:t>“In Rom 15:9, the Apostle Paul quoted Ps 18:49. Does not the Hebrew word '</a:t>
            </a:r>
            <a:r>
              <a:rPr lang="en-US" sz="3600" b="1" dirty="0" err="1" smtClean="0">
                <a:solidFill>
                  <a:schemeClr val="bg1"/>
                </a:solidFill>
                <a:latin typeface="Californian FB" pitchFamily="18" charset="0"/>
              </a:rPr>
              <a:t>zamar</a:t>
            </a:r>
            <a:r>
              <a:rPr lang="en-US" sz="3600" b="1" dirty="0" smtClean="0">
                <a:solidFill>
                  <a:schemeClr val="bg1"/>
                </a:solidFill>
                <a:latin typeface="Californian FB" pitchFamily="18" charset="0"/>
              </a:rPr>
              <a:t>' imply musical accompaniment in Ps 18:49?”</a:t>
            </a:r>
            <a:endParaRPr lang="en-US" sz="3200" b="1" dirty="0" smtClean="0">
              <a:solidFill>
                <a:schemeClr val="bg1"/>
              </a:solidFill>
              <a:latin typeface="Californian FB" pitchFamily="18" charset="0"/>
            </a:endParaRPr>
          </a:p>
        </p:txBody>
      </p:sp>
      <p:sp>
        <p:nvSpPr>
          <p:cNvPr id="8" name="Rectangle 7"/>
          <p:cNvSpPr/>
          <p:nvPr/>
        </p:nvSpPr>
        <p:spPr>
          <a:xfrm>
            <a:off x="152400" y="2478881"/>
            <a:ext cx="3048000" cy="3785652"/>
          </a:xfrm>
          <a:prstGeom prst="rect">
            <a:avLst/>
          </a:prstGeom>
        </p:spPr>
        <p:txBody>
          <a:bodyPr wrap="square">
            <a:spAutoFit/>
          </a:bodyPr>
          <a:lstStyle/>
          <a:p>
            <a:pPr algn="ctr">
              <a:spcBef>
                <a:spcPts val="600"/>
              </a:spcBef>
            </a:pP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The Greek term “</a:t>
            </a:r>
            <a:r>
              <a:rPr lang="en-US" sz="4000" dirty="0" err="1"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Psallo</a:t>
            </a: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 – includes  mechanical  Instrumental Music</a:t>
            </a:r>
          </a:p>
        </p:txBody>
      </p:sp>
      <p:sp>
        <p:nvSpPr>
          <p:cNvPr id="7" name="Date Placeholder 6"/>
          <p:cNvSpPr>
            <a:spLocks noGrp="1"/>
          </p:cNvSpPr>
          <p:nvPr>
            <p:ph type="dt" sz="half" idx="10"/>
          </p:nvPr>
        </p:nvSpPr>
        <p:spPr/>
        <p:txBody>
          <a:bodyPr/>
          <a:lstStyle/>
          <a:p>
            <a:r>
              <a:rPr lang="en-US" smtClean="0"/>
              <a:t>Don McClain</a:t>
            </a:r>
            <a:endParaRPr lang="en-US"/>
          </a:p>
        </p:txBody>
      </p:sp>
      <p:sp>
        <p:nvSpPr>
          <p:cNvPr id="9" name="Slide Number Placeholder 8"/>
          <p:cNvSpPr>
            <a:spLocks noGrp="1"/>
          </p:cNvSpPr>
          <p:nvPr>
            <p:ph type="sldNum" sz="quarter" idx="12"/>
          </p:nvPr>
        </p:nvSpPr>
        <p:spPr/>
        <p:txBody>
          <a:bodyPr/>
          <a:lstStyle/>
          <a:p>
            <a:fld id="{D6F595DA-FB22-440F-954C-8C20CDC66A6C}" type="slidenum">
              <a:rPr lang="en-US" smtClean="0"/>
              <a:pPr/>
              <a:t>14</a:t>
            </a:fld>
            <a:endParaRPr lang="en-US"/>
          </a:p>
        </p:txBody>
      </p:sp>
      <p:sp>
        <p:nvSpPr>
          <p:cNvPr id="10" name="Footer Placeholder 9"/>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1569660"/>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4" name="Round Diagonal Corner Rectangle 3"/>
          <p:cNvSpPr/>
          <p:nvPr/>
        </p:nvSpPr>
        <p:spPr>
          <a:xfrm>
            <a:off x="3429000" y="2286000"/>
            <a:ext cx="5410200" cy="4267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a:spLocks noChangeArrowheads="1"/>
          </p:cNvSpPr>
          <p:nvPr/>
        </p:nvSpPr>
        <p:spPr bwMode="auto">
          <a:xfrm>
            <a:off x="3429000" y="2384316"/>
            <a:ext cx="5410200" cy="3924151"/>
          </a:xfrm>
          <a:prstGeom prst="rect">
            <a:avLst/>
          </a:prstGeom>
          <a:noFill/>
          <a:ln w="9525">
            <a:noFill/>
            <a:miter lim="800000"/>
            <a:headEnd/>
            <a:tailEnd/>
          </a:ln>
          <a:effectLst/>
        </p:spPr>
        <p:txBody>
          <a:bodyPr wrap="square">
            <a:spAutoFit/>
          </a:bodyPr>
          <a:lstStyle/>
          <a:p>
            <a:pPr marL="457200" indent="-457200">
              <a:spcBef>
                <a:spcPts val="600"/>
              </a:spcBef>
              <a:buClr>
                <a:schemeClr val="tx2">
                  <a:lumMod val="25000"/>
                </a:schemeClr>
              </a:buClr>
              <a:buFont typeface="Wingdings 2" pitchFamily="18" charset="2"/>
              <a:buChar char="ö"/>
            </a:pPr>
            <a:r>
              <a:rPr lang="en-US" sz="2600" b="1" dirty="0" err="1" smtClean="0">
                <a:solidFill>
                  <a:schemeClr val="bg1"/>
                </a:solidFill>
                <a:latin typeface="Berlin Sans FB Demi" pitchFamily="34" charset="0"/>
              </a:rPr>
              <a:t>Psallo</a:t>
            </a:r>
            <a:r>
              <a:rPr lang="en-US" sz="2600" b="1" dirty="0" smtClean="0">
                <a:solidFill>
                  <a:schemeClr val="bg1"/>
                </a:solidFill>
                <a:latin typeface="Berlin Sans FB Demi" pitchFamily="34" charset="0"/>
              </a:rPr>
              <a:t> in the Septuagint translates three different Hebrew words.</a:t>
            </a:r>
          </a:p>
          <a:p>
            <a:pPr marL="914400" lvl="1" indent="-457200">
              <a:spcBef>
                <a:spcPts val="600"/>
              </a:spcBef>
              <a:buClr>
                <a:schemeClr val="tx2">
                  <a:lumMod val="25000"/>
                </a:schemeClr>
              </a:buClr>
              <a:buFont typeface="+mj-lt"/>
              <a:buAutoNum type="arabicPeriod"/>
            </a:pPr>
            <a:r>
              <a:rPr lang="en-US" sz="2600" b="1" dirty="0" err="1" smtClean="0">
                <a:solidFill>
                  <a:schemeClr val="bg1"/>
                </a:solidFill>
                <a:latin typeface="Californian FB" pitchFamily="18" charset="0"/>
              </a:rPr>
              <a:t>Nagan</a:t>
            </a:r>
            <a:r>
              <a:rPr lang="en-US" sz="2600" b="1" dirty="0" smtClean="0">
                <a:solidFill>
                  <a:schemeClr val="bg1"/>
                </a:solidFill>
                <a:latin typeface="Californian FB" pitchFamily="18" charset="0"/>
              </a:rPr>
              <a:t> which means “to play” and never “to sing. (Ps 33:3)</a:t>
            </a:r>
          </a:p>
          <a:p>
            <a:pPr marL="914400" lvl="1" indent="-457200">
              <a:spcBef>
                <a:spcPts val="600"/>
              </a:spcBef>
              <a:buClr>
                <a:schemeClr val="tx2">
                  <a:lumMod val="25000"/>
                </a:schemeClr>
              </a:buClr>
              <a:buFont typeface="+mj-lt"/>
              <a:buAutoNum type="arabicPeriod"/>
            </a:pPr>
            <a:r>
              <a:rPr lang="en-US" sz="2600" b="1" dirty="0" err="1" smtClean="0">
                <a:solidFill>
                  <a:schemeClr val="bg1"/>
                </a:solidFill>
                <a:latin typeface="Californian FB" pitchFamily="18" charset="0"/>
              </a:rPr>
              <a:t>Shir</a:t>
            </a:r>
            <a:r>
              <a:rPr lang="en-US" sz="2600" b="1" dirty="0" smtClean="0">
                <a:solidFill>
                  <a:schemeClr val="bg1"/>
                </a:solidFill>
                <a:latin typeface="Californian FB" pitchFamily="18" charset="0"/>
              </a:rPr>
              <a:t> which means ”to sing” and never “to play.”</a:t>
            </a:r>
          </a:p>
          <a:p>
            <a:pPr marL="914400" lvl="1" indent="-457200">
              <a:spcBef>
                <a:spcPts val="600"/>
              </a:spcBef>
              <a:buClr>
                <a:schemeClr val="tx2">
                  <a:lumMod val="25000"/>
                </a:schemeClr>
              </a:buClr>
              <a:buFont typeface="+mj-lt"/>
              <a:buAutoNum type="arabicPeriod"/>
            </a:pPr>
            <a:r>
              <a:rPr lang="en-US" sz="2600" b="1" dirty="0" err="1" smtClean="0">
                <a:solidFill>
                  <a:schemeClr val="bg1"/>
                </a:solidFill>
                <a:latin typeface="Californian FB" pitchFamily="18" charset="0"/>
              </a:rPr>
              <a:t>Zamar</a:t>
            </a:r>
            <a:r>
              <a:rPr lang="en-US" sz="2600" b="1" dirty="0" smtClean="0">
                <a:solidFill>
                  <a:schemeClr val="bg1"/>
                </a:solidFill>
                <a:latin typeface="Californian FB" pitchFamily="18" charset="0"/>
              </a:rPr>
              <a:t> which means “to sing” with or w/o an instrument.</a:t>
            </a:r>
          </a:p>
        </p:txBody>
      </p:sp>
      <p:sp>
        <p:nvSpPr>
          <p:cNvPr id="7" name="Rectangle 6"/>
          <p:cNvSpPr/>
          <p:nvPr/>
        </p:nvSpPr>
        <p:spPr>
          <a:xfrm>
            <a:off x="152400" y="2478881"/>
            <a:ext cx="3048000" cy="3785652"/>
          </a:xfrm>
          <a:prstGeom prst="rect">
            <a:avLst/>
          </a:prstGeom>
        </p:spPr>
        <p:txBody>
          <a:bodyPr wrap="square">
            <a:spAutoFit/>
          </a:bodyPr>
          <a:lstStyle/>
          <a:p>
            <a:pPr algn="ctr">
              <a:spcBef>
                <a:spcPts val="600"/>
              </a:spcBef>
            </a:pP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The Greek term “</a:t>
            </a:r>
            <a:r>
              <a:rPr lang="en-US" sz="4000" dirty="0" err="1"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Psallo</a:t>
            </a: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 – includes  mechanical  Instrumental Music</a:t>
            </a:r>
          </a:p>
        </p:txBody>
      </p:sp>
      <p:sp>
        <p:nvSpPr>
          <p:cNvPr id="8" name="Date Placeholder 7"/>
          <p:cNvSpPr>
            <a:spLocks noGrp="1"/>
          </p:cNvSpPr>
          <p:nvPr>
            <p:ph type="dt" sz="half" idx="10"/>
          </p:nvPr>
        </p:nvSpPr>
        <p:spPr/>
        <p:txBody>
          <a:bodyPr/>
          <a:lstStyle/>
          <a:p>
            <a:r>
              <a:rPr lang="en-US" smtClean="0"/>
              <a:t>Don McClain</a:t>
            </a:r>
            <a:endParaRPr lang="en-US"/>
          </a:p>
        </p:txBody>
      </p:sp>
      <p:sp>
        <p:nvSpPr>
          <p:cNvPr id="9" name="Slide Number Placeholder 8"/>
          <p:cNvSpPr>
            <a:spLocks noGrp="1"/>
          </p:cNvSpPr>
          <p:nvPr>
            <p:ph type="sldNum" sz="quarter" idx="12"/>
          </p:nvPr>
        </p:nvSpPr>
        <p:spPr/>
        <p:txBody>
          <a:bodyPr/>
          <a:lstStyle/>
          <a:p>
            <a:fld id="{D6F595DA-FB22-440F-954C-8C20CDC66A6C}" type="slidenum">
              <a:rPr lang="en-US" smtClean="0"/>
              <a:pPr/>
              <a:t>15</a:t>
            </a:fld>
            <a:endParaRPr lang="en-US"/>
          </a:p>
        </p:txBody>
      </p:sp>
      <p:sp>
        <p:nvSpPr>
          <p:cNvPr id="10" name="Footer Placeholder 9"/>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1569660"/>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4" name="Round Diagonal Corner Rectangle 3"/>
          <p:cNvSpPr/>
          <p:nvPr/>
        </p:nvSpPr>
        <p:spPr>
          <a:xfrm>
            <a:off x="3429000" y="2286000"/>
            <a:ext cx="5410200" cy="4267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a:spLocks noChangeArrowheads="1"/>
          </p:cNvSpPr>
          <p:nvPr/>
        </p:nvSpPr>
        <p:spPr bwMode="auto">
          <a:xfrm>
            <a:off x="3429000" y="2477393"/>
            <a:ext cx="5410200" cy="3847207"/>
          </a:xfrm>
          <a:prstGeom prst="rect">
            <a:avLst/>
          </a:prstGeom>
          <a:noFill/>
          <a:ln w="9525">
            <a:noFill/>
            <a:miter lim="800000"/>
            <a:headEnd/>
            <a:tailEnd/>
          </a:ln>
          <a:effectLst/>
        </p:spPr>
        <p:txBody>
          <a:bodyPr wrap="square">
            <a:spAutoFit/>
          </a:bodyPr>
          <a:lstStyle/>
          <a:p>
            <a:pPr marL="457200" indent="-457200">
              <a:spcBef>
                <a:spcPts val="600"/>
              </a:spcBef>
              <a:buClr>
                <a:schemeClr val="tx2">
                  <a:lumMod val="25000"/>
                </a:schemeClr>
              </a:buClr>
              <a:buFont typeface="Wingdings 2" pitchFamily="18" charset="2"/>
              <a:buChar char="ö"/>
            </a:pPr>
            <a:r>
              <a:rPr lang="en-US" sz="2600" b="1" dirty="0" smtClean="0">
                <a:solidFill>
                  <a:schemeClr val="bg1"/>
                </a:solidFill>
                <a:latin typeface="Californian FB" pitchFamily="18" charset="0"/>
              </a:rPr>
              <a:t>Fact: Neither </a:t>
            </a:r>
            <a:r>
              <a:rPr lang="en-US" sz="2600" b="1" dirty="0" err="1" smtClean="0">
                <a:solidFill>
                  <a:schemeClr val="bg1"/>
                </a:solidFill>
                <a:latin typeface="Californian FB" pitchFamily="18" charset="0"/>
              </a:rPr>
              <a:t>zamar</a:t>
            </a:r>
            <a:r>
              <a:rPr lang="en-US" sz="2600" b="1" dirty="0" smtClean="0">
                <a:solidFill>
                  <a:schemeClr val="bg1"/>
                </a:solidFill>
                <a:latin typeface="Californian FB" pitchFamily="18" charset="0"/>
              </a:rPr>
              <a:t> nor </a:t>
            </a:r>
            <a:r>
              <a:rPr lang="en-US" sz="2600" b="1" dirty="0" err="1" smtClean="0">
                <a:solidFill>
                  <a:schemeClr val="bg1"/>
                </a:solidFill>
                <a:latin typeface="Californian FB" pitchFamily="18" charset="0"/>
              </a:rPr>
              <a:t>psallo</a:t>
            </a:r>
            <a:r>
              <a:rPr lang="en-US" sz="2600" b="1" dirty="0" smtClean="0">
                <a:solidFill>
                  <a:schemeClr val="bg1"/>
                </a:solidFill>
                <a:latin typeface="Californian FB" pitchFamily="18" charset="0"/>
              </a:rPr>
              <a:t> mean “to play an instrument.”</a:t>
            </a:r>
          </a:p>
          <a:p>
            <a:pPr marL="457200" indent="-457200">
              <a:spcBef>
                <a:spcPts val="600"/>
              </a:spcBef>
              <a:buClr>
                <a:schemeClr val="tx2">
                  <a:lumMod val="25000"/>
                </a:schemeClr>
              </a:buClr>
              <a:buFont typeface="Wingdings 2" pitchFamily="18" charset="2"/>
              <a:buChar char="ö"/>
            </a:pPr>
            <a:r>
              <a:rPr lang="en-US" sz="2600" b="1" dirty="0" err="1" smtClean="0">
                <a:solidFill>
                  <a:schemeClr val="bg1"/>
                </a:solidFill>
                <a:latin typeface="Californian FB" pitchFamily="18" charset="0"/>
              </a:rPr>
              <a:t>Zamar</a:t>
            </a:r>
            <a:r>
              <a:rPr lang="en-US" sz="2600" b="1" dirty="0" smtClean="0">
                <a:solidFill>
                  <a:schemeClr val="bg1"/>
                </a:solidFill>
                <a:latin typeface="Californian FB" pitchFamily="18" charset="0"/>
              </a:rPr>
              <a:t> means “to pluck or pick” and is translated “prune” in the OT (Leviticus 25:3-4; Isaiah 5:6).</a:t>
            </a:r>
          </a:p>
          <a:p>
            <a:pPr marL="457200" indent="-457200">
              <a:spcBef>
                <a:spcPts val="600"/>
              </a:spcBef>
              <a:buClr>
                <a:schemeClr val="tx2">
                  <a:lumMod val="25000"/>
                </a:schemeClr>
              </a:buClr>
              <a:buFont typeface="Wingdings 2" pitchFamily="18" charset="2"/>
              <a:buChar char="ö"/>
            </a:pPr>
            <a:r>
              <a:rPr lang="en-US" sz="2600" b="1" dirty="0" err="1" smtClean="0">
                <a:solidFill>
                  <a:schemeClr val="bg1"/>
                </a:solidFill>
                <a:latin typeface="Californian FB" pitchFamily="18" charset="0"/>
              </a:rPr>
              <a:t>Psallo</a:t>
            </a:r>
            <a:r>
              <a:rPr lang="en-US" sz="2600" b="1" dirty="0" smtClean="0">
                <a:solidFill>
                  <a:schemeClr val="bg1"/>
                </a:solidFill>
                <a:latin typeface="Californian FB" pitchFamily="18" charset="0"/>
              </a:rPr>
              <a:t> is used of many things that may be “twitched” or “plucked” as a carpenter’s line, a bow string, hair, a harp.</a:t>
            </a:r>
          </a:p>
        </p:txBody>
      </p:sp>
      <p:sp>
        <p:nvSpPr>
          <p:cNvPr id="8" name="Rectangle 7"/>
          <p:cNvSpPr/>
          <p:nvPr/>
        </p:nvSpPr>
        <p:spPr>
          <a:xfrm>
            <a:off x="152400" y="2478881"/>
            <a:ext cx="3048000" cy="3785652"/>
          </a:xfrm>
          <a:prstGeom prst="rect">
            <a:avLst/>
          </a:prstGeom>
        </p:spPr>
        <p:txBody>
          <a:bodyPr wrap="square">
            <a:spAutoFit/>
          </a:bodyPr>
          <a:lstStyle/>
          <a:p>
            <a:pPr algn="ctr">
              <a:spcBef>
                <a:spcPts val="600"/>
              </a:spcBef>
            </a:pP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The Greek term “</a:t>
            </a:r>
            <a:r>
              <a:rPr lang="en-US" sz="4000" dirty="0" err="1"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Psallo</a:t>
            </a: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 – includes  mechanical  Instrumental Music</a:t>
            </a:r>
          </a:p>
        </p:txBody>
      </p:sp>
      <p:sp>
        <p:nvSpPr>
          <p:cNvPr id="7" name="Date Placeholder 6"/>
          <p:cNvSpPr>
            <a:spLocks noGrp="1"/>
          </p:cNvSpPr>
          <p:nvPr>
            <p:ph type="dt" sz="half" idx="10"/>
          </p:nvPr>
        </p:nvSpPr>
        <p:spPr/>
        <p:txBody>
          <a:bodyPr/>
          <a:lstStyle/>
          <a:p>
            <a:r>
              <a:rPr lang="en-US" smtClean="0"/>
              <a:t>Don McClain</a:t>
            </a:r>
            <a:endParaRPr lang="en-US"/>
          </a:p>
        </p:txBody>
      </p:sp>
      <p:sp>
        <p:nvSpPr>
          <p:cNvPr id="9" name="Slide Number Placeholder 8"/>
          <p:cNvSpPr>
            <a:spLocks noGrp="1"/>
          </p:cNvSpPr>
          <p:nvPr>
            <p:ph type="sldNum" sz="quarter" idx="12"/>
          </p:nvPr>
        </p:nvSpPr>
        <p:spPr/>
        <p:txBody>
          <a:bodyPr/>
          <a:lstStyle/>
          <a:p>
            <a:fld id="{D6F595DA-FB22-440F-954C-8C20CDC66A6C}" type="slidenum">
              <a:rPr lang="en-US" smtClean="0"/>
              <a:pPr/>
              <a:t>16</a:t>
            </a:fld>
            <a:endParaRPr lang="en-US"/>
          </a:p>
        </p:txBody>
      </p:sp>
      <p:sp>
        <p:nvSpPr>
          <p:cNvPr id="10" name="Footer Placeholder 9"/>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randombar(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1569660"/>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4" name="Round Diagonal Corner Rectangle 3"/>
          <p:cNvSpPr/>
          <p:nvPr/>
        </p:nvSpPr>
        <p:spPr>
          <a:xfrm>
            <a:off x="3429000" y="2286000"/>
            <a:ext cx="5410200" cy="4267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a:spLocks noChangeArrowheads="1"/>
          </p:cNvSpPr>
          <p:nvPr/>
        </p:nvSpPr>
        <p:spPr bwMode="auto">
          <a:xfrm>
            <a:off x="3429000" y="2362200"/>
            <a:ext cx="5410200" cy="3939540"/>
          </a:xfrm>
          <a:prstGeom prst="rect">
            <a:avLst/>
          </a:prstGeom>
          <a:noFill/>
          <a:ln w="9525">
            <a:noFill/>
            <a:miter lim="800000"/>
            <a:headEnd/>
            <a:tailEnd/>
          </a:ln>
          <a:effectLst/>
        </p:spPr>
        <p:txBody>
          <a:bodyPr wrap="square">
            <a:spAutoFit/>
          </a:bodyPr>
          <a:lstStyle/>
          <a:p>
            <a:pPr marL="457200" indent="-457200">
              <a:spcBef>
                <a:spcPts val="600"/>
              </a:spcBef>
              <a:buClr>
                <a:schemeClr val="tx2">
                  <a:lumMod val="25000"/>
                </a:schemeClr>
              </a:buClr>
              <a:buFont typeface="Wingdings 2" pitchFamily="18" charset="2"/>
              <a:buChar char="ö"/>
            </a:pPr>
            <a:r>
              <a:rPr lang="en-US" sz="2400" b="1" dirty="0" smtClean="0">
                <a:solidFill>
                  <a:schemeClr val="bg1"/>
                </a:solidFill>
                <a:latin typeface="Californian FB" pitchFamily="18" charset="0"/>
              </a:rPr>
              <a:t>In the LXX - Whenever </a:t>
            </a:r>
            <a:r>
              <a:rPr lang="en-US" sz="2400" b="1" dirty="0" err="1" smtClean="0">
                <a:solidFill>
                  <a:schemeClr val="bg1"/>
                </a:solidFill>
                <a:latin typeface="Californian FB" pitchFamily="18" charset="0"/>
              </a:rPr>
              <a:t>psallo</a:t>
            </a:r>
            <a:r>
              <a:rPr lang="en-US" sz="2400" b="1" dirty="0" smtClean="0">
                <a:solidFill>
                  <a:schemeClr val="bg1"/>
                </a:solidFill>
                <a:latin typeface="Californian FB" pitchFamily="18" charset="0"/>
              </a:rPr>
              <a:t> translates the Hebrew verb </a:t>
            </a:r>
            <a:r>
              <a:rPr lang="en-US" sz="2400" b="1" dirty="0" err="1" smtClean="0">
                <a:solidFill>
                  <a:schemeClr val="bg1"/>
                </a:solidFill>
                <a:latin typeface="Californian FB" pitchFamily="18" charset="0"/>
              </a:rPr>
              <a:t>zamar</a:t>
            </a:r>
            <a:r>
              <a:rPr lang="en-US" sz="2400" b="1" dirty="0" smtClean="0">
                <a:solidFill>
                  <a:schemeClr val="bg1"/>
                </a:solidFill>
                <a:latin typeface="Californian FB" pitchFamily="18" charset="0"/>
              </a:rPr>
              <a:t> and is rendered “play,” the object of the verb is always specified.</a:t>
            </a:r>
          </a:p>
          <a:p>
            <a:pPr marL="457200" indent="-457200">
              <a:spcBef>
                <a:spcPts val="600"/>
              </a:spcBef>
              <a:buClr>
                <a:schemeClr val="tx2">
                  <a:lumMod val="25000"/>
                </a:schemeClr>
              </a:buClr>
              <a:buFont typeface="Wingdings 2" pitchFamily="18" charset="2"/>
              <a:buChar char="ö"/>
            </a:pPr>
            <a:r>
              <a:rPr lang="en-US" sz="2400" b="1" dirty="0" smtClean="0">
                <a:solidFill>
                  <a:schemeClr val="bg1"/>
                </a:solidFill>
                <a:latin typeface="Californian FB" pitchFamily="18" charset="0"/>
              </a:rPr>
              <a:t>Examples: Psalm 33:2-3; 71:22,</a:t>
            </a:r>
            <a:br>
              <a:rPr lang="en-US" sz="2400" b="1" dirty="0" smtClean="0">
                <a:solidFill>
                  <a:schemeClr val="bg1"/>
                </a:solidFill>
                <a:latin typeface="Californian FB" pitchFamily="18" charset="0"/>
              </a:rPr>
            </a:br>
            <a:r>
              <a:rPr lang="en-US" sz="2400" b="1" dirty="0" smtClean="0">
                <a:solidFill>
                  <a:schemeClr val="bg1"/>
                </a:solidFill>
                <a:latin typeface="Californian FB" pitchFamily="18" charset="0"/>
              </a:rPr>
              <a:t> 23; 98:5; 144:9; 147:7; 149:3.</a:t>
            </a:r>
          </a:p>
          <a:p>
            <a:pPr marL="457200" indent="-457200">
              <a:spcBef>
                <a:spcPts val="600"/>
              </a:spcBef>
              <a:buClr>
                <a:schemeClr val="tx2">
                  <a:lumMod val="25000"/>
                </a:schemeClr>
              </a:buClr>
              <a:buFont typeface="Wingdings 2" pitchFamily="18" charset="2"/>
              <a:buChar char="ö"/>
            </a:pPr>
            <a:r>
              <a:rPr lang="en-US" sz="2400" b="1" dirty="0" err="1" smtClean="0">
                <a:solidFill>
                  <a:schemeClr val="bg1"/>
                </a:solidFill>
                <a:latin typeface="Californian FB" pitchFamily="18" charset="0"/>
              </a:rPr>
              <a:t>Zamar</a:t>
            </a:r>
            <a:r>
              <a:rPr lang="en-US" sz="2400" b="1" dirty="0" smtClean="0">
                <a:solidFill>
                  <a:schemeClr val="bg1"/>
                </a:solidFill>
                <a:latin typeface="Californian FB" pitchFamily="18" charset="0"/>
              </a:rPr>
              <a:t> means “sing” when </a:t>
            </a:r>
            <a:br>
              <a:rPr lang="en-US" sz="2400" b="1" dirty="0" smtClean="0">
                <a:solidFill>
                  <a:schemeClr val="bg1"/>
                </a:solidFill>
                <a:latin typeface="Californian FB" pitchFamily="18" charset="0"/>
              </a:rPr>
            </a:br>
            <a:r>
              <a:rPr lang="en-US" sz="2400" b="1" dirty="0" smtClean="0">
                <a:solidFill>
                  <a:schemeClr val="bg1"/>
                </a:solidFill>
                <a:latin typeface="Californian FB" pitchFamily="18" charset="0"/>
              </a:rPr>
              <a:t>used absolutely. It cannot mean otherwise (e.g., </a:t>
            </a:r>
            <a:r>
              <a:rPr lang="en-US" sz="2400" b="1" dirty="0" err="1" smtClean="0">
                <a:solidFill>
                  <a:schemeClr val="bg1"/>
                </a:solidFill>
                <a:latin typeface="Californian FB" pitchFamily="18" charset="0"/>
              </a:rPr>
              <a:t>Jdgs</a:t>
            </a:r>
            <a:r>
              <a:rPr lang="en-US" sz="2400" b="1" dirty="0" smtClean="0">
                <a:solidFill>
                  <a:schemeClr val="bg1"/>
                </a:solidFill>
                <a:latin typeface="Californian FB" pitchFamily="18" charset="0"/>
              </a:rPr>
              <a:t>. 5:3; Ps. 9:1–2, 11; 21:13; 27:6; 57:7; 68:4; Isa. 12:5).   </a:t>
            </a:r>
          </a:p>
        </p:txBody>
      </p:sp>
      <p:sp>
        <p:nvSpPr>
          <p:cNvPr id="8" name="Rectangle 7"/>
          <p:cNvSpPr/>
          <p:nvPr/>
        </p:nvSpPr>
        <p:spPr>
          <a:xfrm>
            <a:off x="152400" y="2478881"/>
            <a:ext cx="3048000" cy="3785652"/>
          </a:xfrm>
          <a:prstGeom prst="rect">
            <a:avLst/>
          </a:prstGeom>
        </p:spPr>
        <p:txBody>
          <a:bodyPr wrap="square">
            <a:spAutoFit/>
          </a:bodyPr>
          <a:lstStyle/>
          <a:p>
            <a:pPr algn="ctr">
              <a:spcBef>
                <a:spcPts val="600"/>
              </a:spcBef>
            </a:pP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The Greek term “</a:t>
            </a:r>
            <a:r>
              <a:rPr lang="en-US" sz="4000" dirty="0" err="1"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Psallo</a:t>
            </a: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 – includes  mechanical  Instrumental Music</a:t>
            </a:r>
          </a:p>
        </p:txBody>
      </p:sp>
      <p:sp>
        <p:nvSpPr>
          <p:cNvPr id="7" name="Date Placeholder 6"/>
          <p:cNvSpPr>
            <a:spLocks noGrp="1"/>
          </p:cNvSpPr>
          <p:nvPr>
            <p:ph type="dt" sz="half" idx="10"/>
          </p:nvPr>
        </p:nvSpPr>
        <p:spPr/>
        <p:txBody>
          <a:bodyPr/>
          <a:lstStyle/>
          <a:p>
            <a:r>
              <a:rPr lang="en-US" smtClean="0"/>
              <a:t>Don McClain</a:t>
            </a:r>
            <a:endParaRPr lang="en-US"/>
          </a:p>
        </p:txBody>
      </p:sp>
      <p:sp>
        <p:nvSpPr>
          <p:cNvPr id="9" name="Slide Number Placeholder 8"/>
          <p:cNvSpPr>
            <a:spLocks noGrp="1"/>
          </p:cNvSpPr>
          <p:nvPr>
            <p:ph type="sldNum" sz="quarter" idx="12"/>
          </p:nvPr>
        </p:nvSpPr>
        <p:spPr/>
        <p:txBody>
          <a:bodyPr/>
          <a:lstStyle/>
          <a:p>
            <a:fld id="{D6F595DA-FB22-440F-954C-8C20CDC66A6C}" type="slidenum">
              <a:rPr lang="en-US" smtClean="0"/>
              <a:pPr/>
              <a:t>17</a:t>
            </a:fld>
            <a:endParaRPr lang="en-US"/>
          </a:p>
        </p:txBody>
      </p:sp>
      <p:sp>
        <p:nvSpPr>
          <p:cNvPr id="10" name="Footer Placeholder 9"/>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1569660"/>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4" name="Round Diagonal Corner Rectangle 3"/>
          <p:cNvSpPr/>
          <p:nvPr/>
        </p:nvSpPr>
        <p:spPr>
          <a:xfrm>
            <a:off x="3429000" y="2286000"/>
            <a:ext cx="5410200" cy="4267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a:spLocks noChangeArrowheads="1"/>
          </p:cNvSpPr>
          <p:nvPr/>
        </p:nvSpPr>
        <p:spPr bwMode="auto">
          <a:xfrm>
            <a:off x="3429000" y="2362200"/>
            <a:ext cx="5410200" cy="4308872"/>
          </a:xfrm>
          <a:prstGeom prst="rect">
            <a:avLst/>
          </a:prstGeom>
          <a:noFill/>
          <a:ln w="9525">
            <a:noFill/>
            <a:miter lim="800000"/>
            <a:headEnd/>
            <a:tailEnd/>
          </a:ln>
          <a:effectLst/>
        </p:spPr>
        <p:txBody>
          <a:bodyPr wrap="square">
            <a:spAutoFit/>
          </a:bodyPr>
          <a:lstStyle/>
          <a:p>
            <a:pPr marL="457200" indent="-457200">
              <a:spcBef>
                <a:spcPts val="600"/>
              </a:spcBef>
              <a:buClr>
                <a:schemeClr val="tx2">
                  <a:lumMod val="25000"/>
                </a:schemeClr>
              </a:buClr>
              <a:buFont typeface="Wingdings 2" pitchFamily="18" charset="2"/>
              <a:buChar char="ö"/>
            </a:pPr>
            <a:r>
              <a:rPr lang="en-US" sz="2400" b="1" dirty="0" smtClean="0">
                <a:solidFill>
                  <a:schemeClr val="bg1"/>
                </a:solidFill>
                <a:latin typeface="Californian FB" pitchFamily="18" charset="0"/>
              </a:rPr>
              <a:t>FACT: When the verb </a:t>
            </a:r>
            <a:r>
              <a:rPr lang="en-US" sz="2400" b="1" dirty="0" err="1" smtClean="0">
                <a:solidFill>
                  <a:schemeClr val="bg1"/>
                </a:solidFill>
                <a:latin typeface="Californian FB" pitchFamily="18" charset="0"/>
              </a:rPr>
              <a:t>Psallo</a:t>
            </a:r>
            <a:r>
              <a:rPr lang="en-US" sz="2400" b="1" dirty="0" smtClean="0">
                <a:solidFill>
                  <a:schemeClr val="bg1"/>
                </a:solidFill>
                <a:latin typeface="Californian FB" pitchFamily="18" charset="0"/>
              </a:rPr>
              <a:t> is used in translating </a:t>
            </a:r>
            <a:r>
              <a:rPr lang="en-US" sz="2400" b="1" dirty="0" err="1" smtClean="0">
                <a:solidFill>
                  <a:schemeClr val="bg1"/>
                </a:solidFill>
                <a:latin typeface="Californian FB" pitchFamily="18" charset="0"/>
              </a:rPr>
              <a:t>Zamar</a:t>
            </a:r>
            <a:r>
              <a:rPr lang="en-US" sz="2400" b="1" dirty="0" smtClean="0">
                <a:solidFill>
                  <a:schemeClr val="bg1"/>
                </a:solidFill>
                <a:latin typeface="Californian FB" pitchFamily="18" charset="0"/>
              </a:rPr>
              <a:t>  and an instrument is involved – the instrument is </a:t>
            </a:r>
            <a:r>
              <a:rPr lang="en-US" sz="2400" b="1" u="sng" dirty="0" smtClean="0">
                <a:solidFill>
                  <a:schemeClr val="bg1"/>
                </a:solidFill>
                <a:latin typeface="Californian FB" pitchFamily="18" charset="0"/>
              </a:rPr>
              <a:t>always</a:t>
            </a:r>
            <a:r>
              <a:rPr lang="en-US" sz="2400" b="1" dirty="0" smtClean="0">
                <a:solidFill>
                  <a:schemeClr val="bg1"/>
                </a:solidFill>
                <a:latin typeface="Californian FB" pitchFamily="18" charset="0"/>
              </a:rPr>
              <a:t> specified – </a:t>
            </a:r>
          </a:p>
          <a:p>
            <a:pPr marL="457200" indent="-457200">
              <a:spcBef>
                <a:spcPts val="600"/>
              </a:spcBef>
              <a:buClr>
                <a:schemeClr val="tx2">
                  <a:lumMod val="25000"/>
                </a:schemeClr>
              </a:buClr>
              <a:buFont typeface="Wingdings 2" pitchFamily="18" charset="2"/>
              <a:buChar char="ö"/>
            </a:pPr>
            <a:r>
              <a:rPr lang="en-US" sz="2400" b="1" dirty="0" smtClean="0">
                <a:solidFill>
                  <a:schemeClr val="bg1"/>
                </a:solidFill>
                <a:latin typeface="Californian FB" pitchFamily="18" charset="0"/>
              </a:rPr>
              <a:t>FACT: Playing a musical instrument is NOT inherent in the word . . . else it could not also translate </a:t>
            </a:r>
            <a:r>
              <a:rPr lang="en-US" sz="2400" b="1" dirty="0" err="1" smtClean="0">
                <a:solidFill>
                  <a:schemeClr val="bg1"/>
                </a:solidFill>
                <a:latin typeface="Californian FB" pitchFamily="18" charset="0"/>
              </a:rPr>
              <a:t>Shir</a:t>
            </a:r>
            <a:r>
              <a:rPr lang="en-US" sz="2400" b="1" dirty="0" smtClean="0">
                <a:solidFill>
                  <a:schemeClr val="bg1"/>
                </a:solidFill>
                <a:latin typeface="Californian FB" pitchFamily="18" charset="0"/>
              </a:rPr>
              <a:t>!</a:t>
            </a:r>
          </a:p>
          <a:p>
            <a:pPr marL="457200" indent="-457200">
              <a:spcBef>
                <a:spcPts val="600"/>
              </a:spcBef>
              <a:buClr>
                <a:schemeClr val="tx2">
                  <a:lumMod val="25000"/>
                </a:schemeClr>
              </a:buClr>
              <a:buFont typeface="Wingdings 2" pitchFamily="18" charset="2"/>
              <a:buChar char="ö"/>
            </a:pPr>
            <a:r>
              <a:rPr lang="en-US" sz="2400" b="1" dirty="0" smtClean="0">
                <a:solidFill>
                  <a:schemeClr val="bg1"/>
                </a:solidFill>
                <a:latin typeface="Californian FB" pitchFamily="18" charset="0"/>
              </a:rPr>
              <a:t>FACT: If an instrument was indeed inherent in the word – then one could NOT sing a Psalm without the use of a mechanical instrument.</a:t>
            </a:r>
          </a:p>
        </p:txBody>
      </p:sp>
      <p:sp>
        <p:nvSpPr>
          <p:cNvPr id="8" name="Rectangle 7"/>
          <p:cNvSpPr/>
          <p:nvPr/>
        </p:nvSpPr>
        <p:spPr>
          <a:xfrm>
            <a:off x="152400" y="2478881"/>
            <a:ext cx="3048000" cy="3785652"/>
          </a:xfrm>
          <a:prstGeom prst="rect">
            <a:avLst/>
          </a:prstGeom>
        </p:spPr>
        <p:txBody>
          <a:bodyPr wrap="square">
            <a:spAutoFit/>
          </a:bodyPr>
          <a:lstStyle/>
          <a:p>
            <a:pPr algn="ctr">
              <a:spcBef>
                <a:spcPts val="600"/>
              </a:spcBef>
            </a:pP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The Greek term “</a:t>
            </a:r>
            <a:r>
              <a:rPr lang="en-US" sz="4000" dirty="0" err="1"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Psallo</a:t>
            </a: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 – includes  mechanical  Instrumental Music</a:t>
            </a:r>
          </a:p>
        </p:txBody>
      </p:sp>
      <p:sp>
        <p:nvSpPr>
          <p:cNvPr id="7" name="Date Placeholder 6"/>
          <p:cNvSpPr>
            <a:spLocks noGrp="1"/>
          </p:cNvSpPr>
          <p:nvPr>
            <p:ph type="dt" sz="half" idx="10"/>
          </p:nvPr>
        </p:nvSpPr>
        <p:spPr/>
        <p:txBody>
          <a:bodyPr/>
          <a:lstStyle/>
          <a:p>
            <a:r>
              <a:rPr lang="en-US" smtClean="0"/>
              <a:t>Don McClain</a:t>
            </a:r>
            <a:endParaRPr lang="en-US"/>
          </a:p>
        </p:txBody>
      </p:sp>
      <p:sp>
        <p:nvSpPr>
          <p:cNvPr id="9" name="Slide Number Placeholder 8"/>
          <p:cNvSpPr>
            <a:spLocks noGrp="1"/>
          </p:cNvSpPr>
          <p:nvPr>
            <p:ph type="sldNum" sz="quarter" idx="12"/>
          </p:nvPr>
        </p:nvSpPr>
        <p:spPr/>
        <p:txBody>
          <a:bodyPr/>
          <a:lstStyle/>
          <a:p>
            <a:fld id="{D6F595DA-FB22-440F-954C-8C20CDC66A6C}" type="slidenum">
              <a:rPr lang="en-US" smtClean="0"/>
              <a:pPr/>
              <a:t>18</a:t>
            </a:fld>
            <a:endParaRPr lang="en-US"/>
          </a:p>
        </p:txBody>
      </p:sp>
      <p:sp>
        <p:nvSpPr>
          <p:cNvPr id="10" name="Footer Placeholder 9"/>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randombar(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1569660"/>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4" name="Round Diagonal Corner Rectangle 3"/>
          <p:cNvSpPr/>
          <p:nvPr/>
        </p:nvSpPr>
        <p:spPr>
          <a:xfrm>
            <a:off x="3429000" y="2286000"/>
            <a:ext cx="5410200" cy="4267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a:spLocks noChangeArrowheads="1"/>
          </p:cNvSpPr>
          <p:nvPr/>
        </p:nvSpPr>
        <p:spPr bwMode="auto">
          <a:xfrm>
            <a:off x="3429000" y="2286000"/>
            <a:ext cx="5410200" cy="4324261"/>
          </a:xfrm>
          <a:prstGeom prst="rect">
            <a:avLst/>
          </a:prstGeom>
          <a:noFill/>
          <a:ln w="9525">
            <a:noFill/>
            <a:miter lim="800000"/>
            <a:headEnd/>
            <a:tailEnd/>
          </a:ln>
          <a:effectLst/>
        </p:spPr>
        <p:txBody>
          <a:bodyPr wrap="square">
            <a:spAutoFit/>
          </a:bodyPr>
          <a:lstStyle/>
          <a:p>
            <a:pPr marL="457200" indent="-457200">
              <a:spcBef>
                <a:spcPts val="600"/>
              </a:spcBef>
              <a:buClr>
                <a:schemeClr val="tx2">
                  <a:lumMod val="25000"/>
                </a:schemeClr>
              </a:buClr>
              <a:buFont typeface="Wingdings 2" pitchFamily="18" charset="2"/>
              <a:buChar char="ö"/>
            </a:pPr>
            <a:r>
              <a:rPr lang="en-US" sz="2700" b="1" dirty="0" smtClean="0">
                <a:solidFill>
                  <a:schemeClr val="bg1"/>
                </a:solidFill>
                <a:latin typeface="Californian FB" pitchFamily="18" charset="0"/>
              </a:rPr>
              <a:t>In the New Testament – the verb </a:t>
            </a:r>
            <a:r>
              <a:rPr lang="en-US" sz="2700" b="1" dirty="0" err="1" smtClean="0">
                <a:solidFill>
                  <a:schemeClr val="bg1"/>
                </a:solidFill>
                <a:latin typeface="Californian FB" pitchFamily="18" charset="0"/>
              </a:rPr>
              <a:t>Psallo</a:t>
            </a:r>
            <a:r>
              <a:rPr lang="en-US" sz="2700" b="1" dirty="0" smtClean="0">
                <a:solidFill>
                  <a:schemeClr val="bg1"/>
                </a:solidFill>
                <a:latin typeface="Californian FB" pitchFamily="18" charset="0"/>
              </a:rPr>
              <a:t> does NOT imply – NOR INCLUDE instrumental music!!</a:t>
            </a:r>
          </a:p>
          <a:p>
            <a:pPr marL="457200" indent="-457200">
              <a:spcBef>
                <a:spcPts val="600"/>
              </a:spcBef>
              <a:buClr>
                <a:schemeClr val="tx2">
                  <a:lumMod val="25000"/>
                </a:schemeClr>
              </a:buClr>
              <a:buFont typeface="Wingdings 2" pitchFamily="18" charset="2"/>
              <a:buChar char="ö"/>
            </a:pPr>
            <a:r>
              <a:rPr lang="en-US" sz="2700" b="1" dirty="0" smtClean="0">
                <a:solidFill>
                  <a:schemeClr val="bg1"/>
                </a:solidFill>
                <a:latin typeface="Californian FB" pitchFamily="18" charset="0"/>
              </a:rPr>
              <a:t>In Ephesians 5:19 – the term </a:t>
            </a:r>
            <a:r>
              <a:rPr lang="en-US" sz="2700" b="1" dirty="0" err="1" smtClean="0">
                <a:solidFill>
                  <a:schemeClr val="bg1"/>
                </a:solidFill>
                <a:latin typeface="Californian FB" pitchFamily="18" charset="0"/>
              </a:rPr>
              <a:t>Psallo</a:t>
            </a:r>
            <a:r>
              <a:rPr lang="en-US" sz="2700" b="1" dirty="0" smtClean="0">
                <a:solidFill>
                  <a:schemeClr val="bg1"/>
                </a:solidFill>
                <a:latin typeface="Californian FB" pitchFamily="18" charset="0"/>
              </a:rPr>
              <a:t> means </a:t>
            </a:r>
            <a:r>
              <a:rPr lang="en-US" sz="2700" dirty="0" smtClean="0">
                <a:solidFill>
                  <a:schemeClr val="bg1"/>
                </a:solidFill>
                <a:latin typeface="Georgia"/>
                <a:ea typeface="TITUS Cyberbit Basic"/>
                <a:cs typeface="Georgia"/>
              </a:rPr>
              <a:t>to cause to vibrate by touching, to twang and then tells us what is to be touched – – THE HEART! – There is an instrument specified!!</a:t>
            </a:r>
            <a:endParaRPr lang="en-US" sz="2700" b="1" dirty="0" smtClean="0">
              <a:solidFill>
                <a:schemeClr val="bg1"/>
              </a:solidFill>
              <a:latin typeface="Californian FB" pitchFamily="18" charset="0"/>
            </a:endParaRPr>
          </a:p>
        </p:txBody>
      </p:sp>
      <p:sp>
        <p:nvSpPr>
          <p:cNvPr id="8" name="Rectangle 7"/>
          <p:cNvSpPr/>
          <p:nvPr/>
        </p:nvSpPr>
        <p:spPr>
          <a:xfrm>
            <a:off x="152400" y="2478881"/>
            <a:ext cx="3048000" cy="3785652"/>
          </a:xfrm>
          <a:prstGeom prst="rect">
            <a:avLst/>
          </a:prstGeom>
        </p:spPr>
        <p:txBody>
          <a:bodyPr wrap="square">
            <a:spAutoFit/>
          </a:bodyPr>
          <a:lstStyle/>
          <a:p>
            <a:pPr algn="ctr">
              <a:spcBef>
                <a:spcPts val="600"/>
              </a:spcBef>
            </a:pP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The Greek term “</a:t>
            </a:r>
            <a:r>
              <a:rPr lang="en-US" sz="4000" dirty="0" err="1"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Psallo</a:t>
            </a:r>
            <a:r>
              <a:rPr lang="en-US" sz="4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 – includes  mechanical  Instrumental Music</a:t>
            </a:r>
          </a:p>
        </p:txBody>
      </p:sp>
      <p:sp>
        <p:nvSpPr>
          <p:cNvPr id="7" name="Date Placeholder 6"/>
          <p:cNvSpPr>
            <a:spLocks noGrp="1"/>
          </p:cNvSpPr>
          <p:nvPr>
            <p:ph type="dt" sz="half" idx="10"/>
          </p:nvPr>
        </p:nvSpPr>
        <p:spPr/>
        <p:txBody>
          <a:bodyPr/>
          <a:lstStyle/>
          <a:p>
            <a:r>
              <a:rPr lang="en-US" smtClean="0"/>
              <a:t>Don McClain</a:t>
            </a:r>
            <a:endParaRPr lang="en-US"/>
          </a:p>
        </p:txBody>
      </p:sp>
      <p:sp>
        <p:nvSpPr>
          <p:cNvPr id="9" name="Slide Number Placeholder 8"/>
          <p:cNvSpPr>
            <a:spLocks noGrp="1"/>
          </p:cNvSpPr>
          <p:nvPr>
            <p:ph type="sldNum" sz="quarter" idx="12"/>
          </p:nvPr>
        </p:nvSpPr>
        <p:spPr/>
        <p:txBody>
          <a:bodyPr/>
          <a:lstStyle/>
          <a:p>
            <a:fld id="{D6F595DA-FB22-440F-954C-8C20CDC66A6C}" type="slidenum">
              <a:rPr lang="en-US" smtClean="0"/>
              <a:pPr/>
              <a:t>19</a:t>
            </a:fld>
            <a:endParaRPr lang="en-US"/>
          </a:p>
        </p:txBody>
      </p:sp>
      <p:sp>
        <p:nvSpPr>
          <p:cNvPr id="10" name="Footer Placeholder 9"/>
          <p:cNvSpPr>
            <a:spLocks noGrp="1"/>
          </p:cNvSpPr>
          <p:nvPr>
            <p:ph type="ftr" sz="quarter" idx="11"/>
          </p:nvPr>
        </p:nvSpPr>
        <p:spPr/>
        <p:txBody>
          <a:bodyPr/>
          <a:lstStyle/>
          <a:p>
            <a:r>
              <a:rPr lang="en-US" dirty="0" smtClean="0"/>
              <a:t>W. 65th St church of Christ / December 9, 2007</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228600" y="381000"/>
            <a:ext cx="62484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i="0" u="none" strike="noStrike" normalizeH="0" baseline="0" dirty="0" smtClean="0">
                <a:ln w="18415" cmpd="sng">
                  <a:solidFill>
                    <a:schemeClr val="tx2">
                      <a:lumMod val="25000"/>
                    </a:schemeClr>
                  </a:solidFill>
                  <a:prstDash val="solid"/>
                </a:ln>
                <a:solidFill>
                  <a:srgbClr val="FFFFFF"/>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4800" i="0" u="none" strike="noStrike" normalizeH="0" baseline="0" dirty="0" smtClean="0">
              <a:ln w="18415" cmpd="sng">
                <a:solidFill>
                  <a:schemeClr val="tx2">
                    <a:lumMod val="25000"/>
                  </a:schemeClr>
                </a:solidFill>
                <a:prstDash val="solid"/>
              </a:ln>
              <a:solidFill>
                <a:srgbClr val="FFFFFF"/>
              </a:solidFill>
              <a:effectLst>
                <a:outerShdw blurRad="60007" dist="310007" dir="7680000" sy="30000" kx="1300200" algn="ctr" rotWithShape="0">
                  <a:prstClr val="black">
                    <a:alpha val="32000"/>
                  </a:prstClr>
                </a:outerShdw>
              </a:effectLst>
              <a:latin typeface="Arial" pitchFamily="34" charset="0"/>
            </a:endParaRPr>
          </a:p>
        </p:txBody>
      </p:sp>
      <p:pic>
        <p:nvPicPr>
          <p:cNvPr id="92165" name="Picture 5" descr="C:\Documents and Settings\Don McClain\My Documents\My Pictures\Microsoft Clip Organizer\j0390660.wmf"/>
          <p:cNvPicPr>
            <a:picLocks noChangeAspect="1" noChangeArrowheads="1"/>
          </p:cNvPicPr>
          <p:nvPr/>
        </p:nvPicPr>
        <p:blipFill>
          <a:blip r:embed="rId3"/>
          <a:srcRect/>
          <a:stretch>
            <a:fillRect/>
          </a:stretch>
        </p:blipFill>
        <p:spPr bwMode="auto">
          <a:xfrm>
            <a:off x="4027649" y="1828801"/>
            <a:ext cx="5116351" cy="5029200"/>
          </a:xfrm>
          <a:prstGeom prst="rect">
            <a:avLst/>
          </a:prstGeom>
          <a:noFill/>
        </p:spPr>
      </p:pic>
      <p:sp>
        <p:nvSpPr>
          <p:cNvPr id="4" name="TextBox 3"/>
          <p:cNvSpPr txBox="1"/>
          <p:nvPr/>
        </p:nvSpPr>
        <p:spPr>
          <a:xfrm>
            <a:off x="228600" y="3352324"/>
            <a:ext cx="4724400" cy="3200876"/>
          </a:xfrm>
          <a:prstGeom prst="rect">
            <a:avLst/>
          </a:prstGeom>
          <a:noFill/>
        </p:spPr>
        <p:txBody>
          <a:bodyPr wrap="square" rtlCol="0">
            <a:spAutoFit/>
          </a:bodyPr>
          <a:lstStyle/>
          <a:p>
            <a:pPr marL="457200" indent="-457200">
              <a:spcBef>
                <a:spcPts val="600"/>
              </a:spcBef>
              <a:buClr>
                <a:schemeClr val="tx2">
                  <a:lumMod val="50000"/>
                </a:schemeClr>
              </a:buClr>
              <a:buFont typeface="Wingdings 2" pitchFamily="18" charset="2"/>
              <a:buChar char="ö"/>
            </a:pPr>
            <a:r>
              <a:rPr lang="en-US" sz="3200" dirty="0" smtClean="0">
                <a:effectLst>
                  <a:outerShdw blurRad="60007" dist="310007" dir="7680000" sy="30000" kx="1300200" algn="ctr" rotWithShape="0">
                    <a:prstClr val="black">
                      <a:alpha val="32000"/>
                    </a:prstClr>
                  </a:outerShdw>
                </a:effectLst>
                <a:latin typeface="Californian FB" pitchFamily="18" charset="0"/>
              </a:rPr>
              <a:t>The Faith Once Delivered –</a:t>
            </a:r>
          </a:p>
          <a:p>
            <a:pPr marL="457200" indent="-457200">
              <a:spcBef>
                <a:spcPts val="600"/>
              </a:spcBef>
              <a:buClr>
                <a:schemeClr val="tx2">
                  <a:lumMod val="50000"/>
                </a:schemeClr>
              </a:buClr>
              <a:buFont typeface="Wingdings 2" pitchFamily="18" charset="2"/>
              <a:buChar char="ö"/>
            </a:pPr>
            <a:r>
              <a:rPr lang="en-US" sz="3200" dirty="0" smtClean="0">
                <a:effectLst>
                  <a:outerShdw blurRad="60007" dist="310007" dir="7680000" sy="30000" kx="1300200" algn="ctr" rotWithShape="0">
                    <a:prstClr val="black">
                      <a:alpha val="32000"/>
                    </a:prstClr>
                  </a:outerShdw>
                </a:effectLst>
                <a:latin typeface="Californian FB" pitchFamily="18" charset="0"/>
              </a:rPr>
              <a:t>The Historical Record –</a:t>
            </a:r>
          </a:p>
          <a:p>
            <a:pPr marL="457200" indent="-457200">
              <a:spcBef>
                <a:spcPts val="600"/>
              </a:spcBef>
              <a:buClr>
                <a:schemeClr val="tx2">
                  <a:lumMod val="50000"/>
                </a:schemeClr>
              </a:buClr>
              <a:buFont typeface="Wingdings 2" pitchFamily="18" charset="2"/>
              <a:buChar char="ö"/>
            </a:pPr>
            <a:r>
              <a:rPr lang="en-US" sz="3200" dirty="0" smtClean="0">
                <a:effectLst>
                  <a:outerShdw blurRad="60007" dist="310007" dir="7680000" sy="30000" kx="1300200" algn="ctr" rotWithShape="0">
                    <a:prstClr val="black">
                      <a:alpha val="32000"/>
                    </a:prstClr>
                  </a:outerShdw>
                </a:effectLst>
                <a:latin typeface="Californian FB" pitchFamily="18" charset="0"/>
              </a:rPr>
              <a:t>Some of The Arguments Used To Defend Instrumental Music -</a:t>
            </a:r>
            <a:endParaRPr lang="en-US" sz="3200" dirty="0">
              <a:effectLst>
                <a:outerShdw blurRad="60007" dist="310007" dir="7680000" sy="30000" kx="1300200" algn="ctr" rotWithShape="0">
                  <a:prstClr val="black">
                    <a:alpha val="32000"/>
                  </a:prstClr>
                </a:outerShdw>
              </a:effectLst>
              <a:latin typeface="Californian FB" pitchFamily="18" charset="0"/>
            </a:endParaRPr>
          </a:p>
        </p:txBody>
      </p:sp>
      <p:sp>
        <p:nvSpPr>
          <p:cNvPr id="5" name="Date Placeholder 4"/>
          <p:cNvSpPr>
            <a:spLocks noGrp="1"/>
          </p:cNvSpPr>
          <p:nvPr>
            <p:ph type="dt" sz="half" idx="10"/>
          </p:nvPr>
        </p:nvSpPr>
        <p:spPr/>
        <p:txBody>
          <a:bodyPr/>
          <a:lstStyle/>
          <a:p>
            <a:r>
              <a:rPr lang="en-US" smtClean="0"/>
              <a:t>Don McClain</a:t>
            </a:r>
            <a:endParaRPr lang="en-US"/>
          </a:p>
        </p:txBody>
      </p:sp>
      <p:sp>
        <p:nvSpPr>
          <p:cNvPr id="6" name="Slide Number Placeholder 5"/>
          <p:cNvSpPr>
            <a:spLocks noGrp="1"/>
          </p:cNvSpPr>
          <p:nvPr>
            <p:ph type="sldNum" sz="quarter" idx="12"/>
          </p:nvPr>
        </p:nvSpPr>
        <p:spPr/>
        <p:txBody>
          <a:bodyPr/>
          <a:lstStyle/>
          <a:p>
            <a:fld id="{D6F595DA-FB22-440F-954C-8C20CDC66A6C}"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a:off x="6931681" y="6659880"/>
            <a:ext cx="2212319" cy="274320"/>
          </a:xfrm>
        </p:spPr>
        <p:txBody>
          <a:bodyPr/>
          <a:lstStyle/>
          <a:p>
            <a:r>
              <a:rPr lang="en-US" smtClean="0"/>
              <a:t>Don McClain</a:t>
            </a:r>
            <a:endParaRPr lang="en-US"/>
          </a:p>
        </p:txBody>
      </p:sp>
      <p:sp>
        <p:nvSpPr>
          <p:cNvPr id="11" name="Rectangle 3"/>
          <p:cNvSpPr>
            <a:spLocks noChangeArrowheads="1"/>
          </p:cNvSpPr>
          <p:nvPr/>
        </p:nvSpPr>
        <p:spPr bwMode="auto">
          <a:xfrm>
            <a:off x="5715000" y="5235575"/>
            <a:ext cx="3276600" cy="1393825"/>
          </a:xfrm>
          <a:prstGeom prst="rect">
            <a:avLst/>
          </a:prstGeom>
          <a:solidFill>
            <a:schemeClr val="accent2"/>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lstStyle/>
          <a:p>
            <a:pPr algn="ctr"/>
            <a:r>
              <a:rPr lang="en-US" sz="2800" dirty="0">
                <a:solidFill>
                  <a:sysClr val="windowText" lastClr="000000"/>
                </a:solidFill>
                <a:latin typeface="Times New Roman" pitchFamily="18" charset="0"/>
                <a:cs typeface="Times New Roman" pitchFamily="18" charset="0"/>
              </a:rPr>
              <a:t>Making melody on a piano! </a:t>
            </a:r>
            <a:endParaRPr lang="en-US" sz="2400" dirty="0">
              <a:solidFill>
                <a:sysClr val="windowText" lastClr="000000"/>
              </a:solidFill>
              <a:latin typeface="Times New Roman" pitchFamily="18" charset="0"/>
              <a:cs typeface="Times New Roman" pitchFamily="18" charset="0"/>
            </a:endParaRPr>
          </a:p>
          <a:p>
            <a:pPr algn="ctr" eaLnBrk="0" hangingPunct="0"/>
            <a:r>
              <a:rPr lang="en-US" sz="2800" dirty="0">
                <a:solidFill>
                  <a:sysClr val="windowText" lastClr="000000"/>
                </a:solidFill>
                <a:latin typeface="Times New Roman" pitchFamily="18" charset="0"/>
                <a:cs typeface="Times New Roman" pitchFamily="18" charset="0"/>
              </a:rPr>
              <a:t>Entertainment!</a:t>
            </a:r>
            <a:endParaRPr lang="en-US" sz="4000" dirty="0">
              <a:solidFill>
                <a:sysClr val="windowText" lastClr="000000"/>
              </a:solidFill>
            </a:endParaRPr>
          </a:p>
        </p:txBody>
      </p:sp>
      <p:sp>
        <p:nvSpPr>
          <p:cNvPr id="13" name="Rectangle 5"/>
          <p:cNvSpPr>
            <a:spLocks noChangeArrowheads="1"/>
          </p:cNvSpPr>
          <p:nvPr/>
        </p:nvSpPr>
        <p:spPr bwMode="auto">
          <a:xfrm>
            <a:off x="5715000" y="3856038"/>
            <a:ext cx="3276600" cy="1379537"/>
          </a:xfrm>
          <a:prstGeom prst="rect">
            <a:avLst/>
          </a:prstGeom>
          <a:solidFill>
            <a:schemeClr val="accent2"/>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lstStyle/>
          <a:p>
            <a:pPr algn="ctr"/>
            <a:r>
              <a:rPr lang="en-US" sz="2800" dirty="0">
                <a:solidFill>
                  <a:sysClr val="windowText" lastClr="000000"/>
                </a:solidFill>
                <a:latin typeface="Times New Roman" pitchFamily="18" charset="0"/>
                <a:cs typeface="Times New Roman" pitchFamily="18" charset="0"/>
              </a:rPr>
              <a:t>Patriotic songs, holiday jingles, secular songs - </a:t>
            </a:r>
            <a:endParaRPr lang="en-US" sz="4000" dirty="0">
              <a:solidFill>
                <a:sysClr val="windowText" lastClr="000000"/>
              </a:solidFill>
            </a:endParaRPr>
          </a:p>
        </p:txBody>
      </p:sp>
      <p:sp>
        <p:nvSpPr>
          <p:cNvPr id="15" name="Rectangle 7"/>
          <p:cNvSpPr>
            <a:spLocks noChangeArrowheads="1"/>
          </p:cNvSpPr>
          <p:nvPr/>
        </p:nvSpPr>
        <p:spPr bwMode="auto">
          <a:xfrm>
            <a:off x="5715000" y="2906713"/>
            <a:ext cx="3276600" cy="949325"/>
          </a:xfrm>
          <a:prstGeom prst="rect">
            <a:avLst/>
          </a:prstGeom>
          <a:solidFill>
            <a:schemeClr val="accent2"/>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lstStyle/>
          <a:p>
            <a:pPr algn="ctr"/>
            <a:r>
              <a:rPr lang="en-US" sz="2800" dirty="0">
                <a:solidFill>
                  <a:sysClr val="windowText" lastClr="000000"/>
                </a:solidFill>
                <a:latin typeface="Times New Roman" pitchFamily="18" charset="0"/>
                <a:cs typeface="Times New Roman" pitchFamily="18" charset="0"/>
              </a:rPr>
              <a:t>Solos &amp; Choirs! Playing instrument!</a:t>
            </a:r>
            <a:endParaRPr lang="en-US" sz="4000" dirty="0">
              <a:solidFill>
                <a:sysClr val="windowText" lastClr="000000"/>
              </a:solidFill>
            </a:endParaRPr>
          </a:p>
        </p:txBody>
      </p:sp>
      <p:sp>
        <p:nvSpPr>
          <p:cNvPr id="17" name="Rectangle 9"/>
          <p:cNvSpPr>
            <a:spLocks noChangeArrowheads="1"/>
          </p:cNvSpPr>
          <p:nvPr/>
        </p:nvSpPr>
        <p:spPr bwMode="auto">
          <a:xfrm>
            <a:off x="5715000" y="2286000"/>
            <a:ext cx="3276600" cy="620713"/>
          </a:xfrm>
          <a:prstGeom prst="rect">
            <a:avLst/>
          </a:prstGeom>
          <a:solidFill>
            <a:schemeClr val="tx2">
              <a:lumMod val="25000"/>
            </a:schemeClr>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lstStyle/>
          <a:p>
            <a:pPr algn="ctr"/>
            <a:r>
              <a:rPr lang="en-US" sz="3200" b="1">
                <a:solidFill>
                  <a:srgbClr val="FFFF00"/>
                </a:solidFill>
                <a:effectLst>
                  <a:outerShdw blurRad="38100" dist="38100" dir="2700000" algn="tl">
                    <a:srgbClr val="000000"/>
                  </a:outerShdw>
                </a:effectLst>
                <a:latin typeface="Times New Roman" pitchFamily="18" charset="0"/>
                <a:cs typeface="Times New Roman" pitchFamily="18" charset="0"/>
              </a:rPr>
              <a:t>Excludes</a:t>
            </a:r>
            <a:endParaRPr lang="en-US" sz="4000">
              <a:solidFill>
                <a:srgbClr val="FFFF00"/>
              </a:solidFill>
              <a:effectLst>
                <a:outerShdw blurRad="38100" dist="38100" dir="2700000" algn="tl">
                  <a:srgbClr val="000000"/>
                </a:outerShdw>
              </a:effectLst>
            </a:endParaRPr>
          </a:p>
        </p:txBody>
      </p:sp>
      <p:sp>
        <p:nvSpPr>
          <p:cNvPr id="12" name="Rectangle 4"/>
          <p:cNvSpPr>
            <a:spLocks noChangeArrowheads="1"/>
          </p:cNvSpPr>
          <p:nvPr/>
        </p:nvSpPr>
        <p:spPr bwMode="auto">
          <a:xfrm>
            <a:off x="2209800" y="5235575"/>
            <a:ext cx="3505200" cy="1393825"/>
          </a:xfrm>
          <a:prstGeom prst="rect">
            <a:avLst/>
          </a:prstGeom>
          <a:solidFill>
            <a:schemeClr val="accent2"/>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lstStyle/>
          <a:p>
            <a:pPr algn="ctr"/>
            <a:r>
              <a:rPr lang="en-US" sz="2800" b="1" dirty="0">
                <a:solidFill>
                  <a:sysClr val="windowText" lastClr="000000"/>
                </a:solidFill>
                <a:effectLst>
                  <a:outerShdw blurRad="38100" dist="38100" dir="2700000" algn="tl">
                    <a:srgbClr val="C0C0C0"/>
                  </a:outerShdw>
                </a:effectLst>
                <a:latin typeface="Times New Roman" pitchFamily="18" charset="0"/>
                <a:cs typeface="Times New Roman" pitchFamily="18" charset="0"/>
              </a:rPr>
              <a:t>The Instrument</a:t>
            </a:r>
            <a:r>
              <a:rPr lang="en-US" sz="2800" dirty="0">
                <a:solidFill>
                  <a:sysClr val="windowText" lastClr="000000"/>
                </a:solidFill>
                <a:effectLst>
                  <a:outerShdw blurRad="38100" dist="38100" dir="2700000" algn="tl">
                    <a:srgbClr val="C0C0C0"/>
                  </a:outerShdw>
                </a:effectLst>
                <a:latin typeface="Times New Roman" pitchFamily="18" charset="0"/>
                <a:cs typeface="Times New Roman" pitchFamily="18" charset="0"/>
              </a:rPr>
              <a:t> </a:t>
            </a:r>
            <a:r>
              <a:rPr lang="en-US" sz="2800" dirty="0" smtClean="0">
                <a:solidFill>
                  <a:sysClr val="windowText" lastClr="000000"/>
                </a:solidFill>
                <a:effectLst>
                  <a:outerShdw blurRad="38100" dist="38100" dir="2700000" algn="tl">
                    <a:srgbClr val="C0C0C0"/>
                  </a:outerShdw>
                </a:effectLst>
                <a:latin typeface="Times New Roman" pitchFamily="18" charset="0"/>
                <a:cs typeface="Times New Roman" pitchFamily="18" charset="0"/>
              </a:rPr>
              <a:t>–“. . .in </a:t>
            </a:r>
            <a:r>
              <a:rPr lang="en-US" sz="2800" dirty="0">
                <a:solidFill>
                  <a:sysClr val="windowText" lastClr="000000"/>
                </a:solidFill>
                <a:effectLst>
                  <a:outerShdw blurRad="38100" dist="38100" dir="2700000" algn="tl">
                    <a:srgbClr val="C0C0C0"/>
                  </a:outerShdw>
                </a:effectLst>
                <a:latin typeface="Times New Roman" pitchFamily="18" charset="0"/>
                <a:cs typeface="Times New Roman" pitchFamily="18" charset="0"/>
              </a:rPr>
              <a:t>your heart to the Lord”</a:t>
            </a:r>
            <a:endParaRPr lang="en-US" sz="4000" dirty="0">
              <a:solidFill>
                <a:sysClr val="windowText" lastClr="000000"/>
              </a:solidFill>
              <a:effectLst>
                <a:outerShdw blurRad="38100" dist="38100" dir="2700000" algn="tl">
                  <a:srgbClr val="C0C0C0"/>
                </a:outerShdw>
              </a:effectLst>
            </a:endParaRPr>
          </a:p>
        </p:txBody>
      </p:sp>
      <p:sp>
        <p:nvSpPr>
          <p:cNvPr id="14" name="Rectangle 6"/>
          <p:cNvSpPr>
            <a:spLocks noChangeArrowheads="1"/>
          </p:cNvSpPr>
          <p:nvPr/>
        </p:nvSpPr>
        <p:spPr bwMode="auto">
          <a:xfrm>
            <a:off x="2209800" y="3856038"/>
            <a:ext cx="3505200" cy="1379537"/>
          </a:xfrm>
          <a:prstGeom prst="rect">
            <a:avLst/>
          </a:prstGeom>
          <a:solidFill>
            <a:schemeClr val="accent2"/>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lstStyle/>
          <a:p>
            <a:pPr algn="ctr"/>
            <a:r>
              <a:rPr lang="en-US" sz="2800" b="1" dirty="0">
                <a:solidFill>
                  <a:sysClr val="windowText" lastClr="000000"/>
                </a:solidFill>
                <a:effectLst>
                  <a:outerShdw blurRad="38100" dist="38100" dir="2700000" algn="tl">
                    <a:srgbClr val="C0C0C0"/>
                  </a:outerShdw>
                </a:effectLst>
                <a:latin typeface="Times New Roman" pitchFamily="18" charset="0"/>
                <a:cs typeface="Times New Roman" pitchFamily="18" charset="0"/>
              </a:rPr>
              <a:t>The Kind of Songs –</a:t>
            </a:r>
            <a:r>
              <a:rPr lang="en-US" sz="2800" dirty="0">
                <a:solidFill>
                  <a:sysClr val="windowText" lastClr="000000"/>
                </a:solidFill>
                <a:effectLst>
                  <a:outerShdw blurRad="38100" dist="38100" dir="2700000" algn="tl">
                    <a:srgbClr val="C0C0C0"/>
                  </a:outerShdw>
                </a:effectLst>
                <a:latin typeface="Times New Roman" pitchFamily="18" charset="0"/>
                <a:cs typeface="Times New Roman" pitchFamily="18" charset="0"/>
              </a:rPr>
              <a:t> “Psalms and hymns and spiritual songs,”</a:t>
            </a:r>
            <a:endParaRPr lang="en-US" sz="4000" dirty="0">
              <a:solidFill>
                <a:sysClr val="windowText" lastClr="000000"/>
              </a:solidFill>
              <a:effectLst>
                <a:outerShdw blurRad="38100" dist="38100" dir="2700000" algn="tl">
                  <a:srgbClr val="C0C0C0"/>
                </a:outerShdw>
              </a:effectLst>
            </a:endParaRPr>
          </a:p>
        </p:txBody>
      </p:sp>
      <p:sp>
        <p:nvSpPr>
          <p:cNvPr id="16" name="Rectangle 8"/>
          <p:cNvSpPr>
            <a:spLocks noChangeArrowheads="1"/>
          </p:cNvSpPr>
          <p:nvPr/>
        </p:nvSpPr>
        <p:spPr bwMode="auto">
          <a:xfrm>
            <a:off x="2209800" y="2906713"/>
            <a:ext cx="3505200" cy="949325"/>
          </a:xfrm>
          <a:prstGeom prst="rect">
            <a:avLst/>
          </a:prstGeom>
          <a:solidFill>
            <a:schemeClr val="accent2"/>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lstStyle/>
          <a:p>
            <a:pPr algn="ctr"/>
            <a:r>
              <a:rPr lang="en-US" sz="2800" b="1" dirty="0">
                <a:solidFill>
                  <a:sysClr val="windowText" lastClr="000000"/>
                </a:solidFill>
                <a:effectLst>
                  <a:outerShdw blurRad="38100" dist="38100" dir="2700000" algn="tl">
                    <a:srgbClr val="C0C0C0"/>
                  </a:outerShdw>
                </a:effectLst>
                <a:latin typeface="Times New Roman" pitchFamily="18" charset="0"/>
                <a:cs typeface="Times New Roman" pitchFamily="18" charset="0"/>
              </a:rPr>
              <a:t>The Participants</a:t>
            </a:r>
            <a:r>
              <a:rPr lang="en-US" sz="2800" dirty="0">
                <a:solidFill>
                  <a:sysClr val="windowText" lastClr="000000"/>
                </a:solidFill>
                <a:effectLst>
                  <a:outerShdw blurRad="38100" dist="38100" dir="2700000" algn="tl">
                    <a:srgbClr val="C0C0C0"/>
                  </a:outerShdw>
                </a:effectLst>
                <a:latin typeface="Times New Roman" pitchFamily="18" charset="0"/>
                <a:cs typeface="Times New Roman" pitchFamily="18" charset="0"/>
              </a:rPr>
              <a:t> –“one another”</a:t>
            </a:r>
            <a:endParaRPr lang="en-US" sz="4000" dirty="0">
              <a:solidFill>
                <a:sysClr val="windowText" lastClr="000000"/>
              </a:solidFill>
              <a:effectLst>
                <a:outerShdw blurRad="38100" dist="38100" dir="2700000" algn="tl">
                  <a:srgbClr val="C0C0C0"/>
                </a:outerShdw>
              </a:effectLst>
            </a:endParaRPr>
          </a:p>
        </p:txBody>
      </p:sp>
      <p:sp>
        <p:nvSpPr>
          <p:cNvPr id="18" name="Rectangle 10"/>
          <p:cNvSpPr>
            <a:spLocks noChangeArrowheads="1"/>
          </p:cNvSpPr>
          <p:nvPr/>
        </p:nvSpPr>
        <p:spPr bwMode="auto">
          <a:xfrm>
            <a:off x="2209800" y="2286000"/>
            <a:ext cx="3505200" cy="620713"/>
          </a:xfrm>
          <a:prstGeom prst="rect">
            <a:avLst/>
          </a:prstGeom>
          <a:solidFill>
            <a:schemeClr val="tx2">
              <a:lumMod val="25000"/>
            </a:schemeClr>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lstStyle/>
          <a:p>
            <a:pPr algn="ctr"/>
            <a:r>
              <a:rPr lang="en-US" sz="3200" b="1">
                <a:solidFill>
                  <a:srgbClr val="FFFF00"/>
                </a:solidFill>
                <a:effectLst>
                  <a:outerShdw blurRad="38100" dist="38100" dir="2700000" algn="tl">
                    <a:srgbClr val="000000"/>
                  </a:outerShdw>
                </a:effectLst>
                <a:latin typeface="Times New Roman" pitchFamily="18" charset="0"/>
                <a:cs typeface="Times New Roman" pitchFamily="18" charset="0"/>
              </a:rPr>
              <a:t>Specified:</a:t>
            </a:r>
            <a:endParaRPr lang="en-US" sz="4000">
              <a:solidFill>
                <a:srgbClr val="FFFF00"/>
              </a:solidFill>
              <a:effectLst>
                <a:outerShdw blurRad="38100" dist="38100" dir="2700000" algn="tl">
                  <a:srgbClr val="000000"/>
                </a:outerShdw>
              </a:effectLst>
            </a:endParaRPr>
          </a:p>
        </p:txBody>
      </p:sp>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1569660"/>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9" name="Footer Placeholder 2"/>
          <p:cNvSpPr>
            <a:spLocks noGrp="1"/>
          </p:cNvSpPr>
          <p:nvPr>
            <p:ph type="ftr" sz="quarter" idx="11"/>
          </p:nvPr>
        </p:nvSpPr>
        <p:spPr>
          <a:xfrm>
            <a:off x="0" y="6629400"/>
            <a:ext cx="4419600" cy="228600"/>
          </a:xfrm>
        </p:spPr>
        <p:txBody>
          <a:bodyPr/>
          <a:lstStyle/>
          <a:p>
            <a:r>
              <a:rPr lang="en-US" dirty="0" smtClean="0"/>
              <a:t>W. 65th St church of Christ / December 9, 2007</a:t>
            </a:r>
            <a:endParaRPr lang="en-US" dirty="0"/>
          </a:p>
        </p:txBody>
      </p:sp>
      <p:sp>
        <p:nvSpPr>
          <p:cNvPr id="19" name="Rectangle 18"/>
          <p:cNvSpPr/>
          <p:nvPr/>
        </p:nvSpPr>
        <p:spPr>
          <a:xfrm>
            <a:off x="152400" y="2538948"/>
            <a:ext cx="2057400" cy="3785652"/>
          </a:xfrm>
          <a:prstGeom prst="rect">
            <a:avLst/>
          </a:prstGeom>
        </p:spPr>
        <p:txBody>
          <a:bodyPr wrap="square">
            <a:spAutoFit/>
          </a:bodyPr>
          <a:lstStyle/>
          <a:p>
            <a:pPr algn="ctr">
              <a:spcBef>
                <a:spcPts val="600"/>
              </a:spcBef>
            </a:pPr>
            <a:r>
              <a:rPr lang="en-US" sz="30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Instruments Are Merely Aides Like Song Leaders; Song Books &amp; Pitch Pipes</a:t>
            </a:r>
          </a:p>
        </p:txBody>
      </p:sp>
      <p:sp>
        <p:nvSpPr>
          <p:cNvPr id="20" name="Slide Number Placeholder 19"/>
          <p:cNvSpPr>
            <a:spLocks noGrp="1"/>
          </p:cNvSpPr>
          <p:nvPr>
            <p:ph type="sldNum" sz="quarter" idx="12"/>
          </p:nvPr>
        </p:nvSpPr>
        <p:spPr/>
        <p:txBody>
          <a:bodyPr/>
          <a:lstStyle/>
          <a:p>
            <a:fld id="{D6F595DA-FB22-440F-954C-8C20CDC66A6C}" type="slidenum">
              <a:rPr lang="en-US" smtClean="0"/>
              <a:pPr/>
              <a:t>20</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10" dur="1000" fill="hold"/>
                                        <p:tgtEl>
                                          <p:spTgt spid="1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8"/>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20" dur="1000" fill="hold"/>
                                        <p:tgtEl>
                                          <p:spTgt spid="16"/>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32" dur="1000" fill="hold"/>
                                        <p:tgtEl>
                                          <p:spTgt spid="15"/>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15"/>
                                        </p:tgtEl>
                                      </p:cBhvr>
                                    </p:animEffect>
                                  </p:childTnLst>
                                </p:cTn>
                              </p:par>
                              <p:par>
                                <p:cTn id="37" presetID="25"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42" dur="1000" fill="hold"/>
                                        <p:tgtEl>
                                          <p:spTgt spid="17"/>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54" dur="1000" fill="hold"/>
                                        <p:tgtEl>
                                          <p:spTgt spid="14"/>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66" dur="1000" fill="hold"/>
                                        <p:tgtEl>
                                          <p:spTgt spid="13"/>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13"/>
                                        </p:tgtEl>
                                      </p:cBhvr>
                                    </p:animEffect>
                                  </p:childTnLst>
                                </p:cTn>
                              </p:par>
                            </p:childTnLst>
                          </p:cTn>
                        </p:par>
                      </p:childTnLst>
                    </p:cTn>
                  </p:par>
                  <p:par>
                    <p:cTn id="71" fill="hold">
                      <p:stCondLst>
                        <p:cond delay="indefinite"/>
                      </p:stCondLst>
                      <p:childTnLst>
                        <p:par>
                          <p:cTn id="72" fill="hold">
                            <p:stCondLst>
                              <p:cond delay="0"/>
                            </p:stCondLst>
                            <p:childTnLst>
                              <p:par>
                                <p:cTn id="73" presetID="25" presetClass="entr" presetSubtype="0" fill="hold" grpId="0" nodeType="clickEffect">
                                  <p:stCondLst>
                                    <p:cond delay="0"/>
                                  </p:stCondLst>
                                  <p:childTnLst>
                                    <p:set>
                                      <p:cBhvr>
                                        <p:cTn id="74" dur="1" fill="hold">
                                          <p:stCondLst>
                                            <p:cond delay="0"/>
                                          </p:stCondLst>
                                        </p:cTn>
                                        <p:tgtEl>
                                          <p:spTgt spid="12"/>
                                        </p:tgtEl>
                                        <p:attrNameLst>
                                          <p:attrName>style.visibility</p:attrName>
                                        </p:attrNameLst>
                                      </p:cBhvr>
                                      <p:to>
                                        <p:strVal val="visible"/>
                                      </p:to>
                                    </p:set>
                                    <p:anim calcmode="lin" valueType="num">
                                      <p:cBhvr>
                                        <p:cTn id="75"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76"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77"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78" dur="1000" fill="hold"/>
                                        <p:tgtEl>
                                          <p:spTgt spid="12"/>
                                        </p:tgtEl>
                                        <p:attrNameLst>
                                          <p:attrName>ppt_h</p:attrName>
                                        </p:attrNameLst>
                                      </p:cBhvr>
                                      <p:tavLst>
                                        <p:tav tm="0">
                                          <p:val>
                                            <p:strVal val="#ppt_h"/>
                                          </p:val>
                                        </p:tav>
                                        <p:tav tm="100000">
                                          <p:val>
                                            <p:strVal val="#ppt_h"/>
                                          </p:val>
                                        </p:tav>
                                      </p:tavLst>
                                    </p:anim>
                                    <p:anim calcmode="lin" valueType="num">
                                      <p:cBhvr>
                                        <p:cTn id="79"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80"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81"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82" dur="1000" decel="50000">
                                          <p:stCondLst>
                                            <p:cond delay="0"/>
                                          </p:stCondLst>
                                        </p:cTn>
                                        <p:tgtEl>
                                          <p:spTgt spid="12"/>
                                        </p:tgtEl>
                                      </p:cBhvr>
                                    </p:animEffect>
                                  </p:childTnLst>
                                </p:cTn>
                              </p:par>
                            </p:childTnLst>
                          </p:cTn>
                        </p:par>
                      </p:childTnLst>
                    </p:cTn>
                  </p:par>
                  <p:par>
                    <p:cTn id="83" fill="hold">
                      <p:stCondLst>
                        <p:cond delay="indefinite"/>
                      </p:stCondLst>
                      <p:childTnLst>
                        <p:par>
                          <p:cTn id="84" fill="hold">
                            <p:stCondLst>
                              <p:cond delay="0"/>
                            </p:stCondLst>
                            <p:childTnLst>
                              <p:par>
                                <p:cTn id="85" presetID="25" presetClass="entr" presetSubtype="0" fill="hold" grpId="0" nodeType="clickEffect">
                                  <p:stCondLst>
                                    <p:cond delay="0"/>
                                  </p:stCondLst>
                                  <p:childTnLst>
                                    <p:set>
                                      <p:cBhvr>
                                        <p:cTn id="86" dur="1" fill="hold">
                                          <p:stCondLst>
                                            <p:cond delay="0"/>
                                          </p:stCondLst>
                                        </p:cTn>
                                        <p:tgtEl>
                                          <p:spTgt spid="11"/>
                                        </p:tgtEl>
                                        <p:attrNameLst>
                                          <p:attrName>style.visibility</p:attrName>
                                        </p:attrNameLst>
                                      </p:cBhvr>
                                      <p:to>
                                        <p:strVal val="visible"/>
                                      </p:to>
                                    </p:set>
                                    <p:anim calcmode="lin" valueType="num">
                                      <p:cBhvr>
                                        <p:cTn id="8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8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90" dur="1000" fill="hold"/>
                                        <p:tgtEl>
                                          <p:spTgt spid="11"/>
                                        </p:tgtEl>
                                        <p:attrNameLst>
                                          <p:attrName>ppt_h</p:attrName>
                                        </p:attrNameLst>
                                      </p:cBhvr>
                                      <p:tavLst>
                                        <p:tav tm="0">
                                          <p:val>
                                            <p:strVal val="#ppt_h"/>
                                          </p:val>
                                        </p:tav>
                                        <p:tav tm="100000">
                                          <p:val>
                                            <p:strVal val="#ppt_h"/>
                                          </p:val>
                                        </p:tav>
                                      </p:tavLst>
                                    </p:anim>
                                    <p:anim calcmode="lin" valueType="num">
                                      <p:cBhvr>
                                        <p:cTn id="9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9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9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94" dur="1000" decel="50000">
                                          <p:stCondLst>
                                            <p:cond delay="0"/>
                                          </p:stCondLst>
                                        </p:cTn>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17" grpId="0" animBg="1"/>
      <p:bldP spid="12" grpId="0" animBg="1"/>
      <p:bldP spid="14" grpId="0" animBg="1"/>
      <p:bldP spid="16"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a:off x="6931681" y="6659880"/>
            <a:ext cx="2212319" cy="274320"/>
          </a:xfrm>
        </p:spPr>
        <p:txBody>
          <a:bodyPr/>
          <a:lstStyle/>
          <a:p>
            <a:r>
              <a:rPr lang="en-US" smtClean="0"/>
              <a:t>Don McClain</a:t>
            </a:r>
            <a:endParaRPr lang="en-US"/>
          </a:p>
        </p:txBody>
      </p:sp>
      <p:sp>
        <p:nvSpPr>
          <p:cNvPr id="11" name="Rectangle 3"/>
          <p:cNvSpPr>
            <a:spLocks noChangeArrowheads="1"/>
          </p:cNvSpPr>
          <p:nvPr/>
        </p:nvSpPr>
        <p:spPr bwMode="auto">
          <a:xfrm>
            <a:off x="5715000" y="5235575"/>
            <a:ext cx="3276600" cy="1393825"/>
          </a:xfrm>
          <a:prstGeom prst="rect">
            <a:avLst/>
          </a:prstGeom>
          <a:solidFill>
            <a:schemeClr val="accent2"/>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lstStyle/>
          <a:p>
            <a:pPr algn="ctr"/>
            <a:r>
              <a:rPr lang="en-US" sz="2800" dirty="0">
                <a:solidFill>
                  <a:sysClr val="windowText" lastClr="000000"/>
                </a:solidFill>
                <a:latin typeface="Times New Roman" pitchFamily="18" charset="0"/>
                <a:cs typeface="Times New Roman" pitchFamily="18" charset="0"/>
              </a:rPr>
              <a:t>Making melody on a piano! </a:t>
            </a:r>
            <a:endParaRPr lang="en-US" sz="2400" dirty="0">
              <a:solidFill>
                <a:sysClr val="windowText" lastClr="000000"/>
              </a:solidFill>
              <a:latin typeface="Times New Roman" pitchFamily="18" charset="0"/>
              <a:cs typeface="Times New Roman" pitchFamily="18" charset="0"/>
            </a:endParaRPr>
          </a:p>
          <a:p>
            <a:pPr algn="ctr" eaLnBrk="0" hangingPunct="0"/>
            <a:r>
              <a:rPr lang="en-US" sz="2800" dirty="0">
                <a:solidFill>
                  <a:sysClr val="windowText" lastClr="000000"/>
                </a:solidFill>
                <a:latin typeface="Times New Roman" pitchFamily="18" charset="0"/>
                <a:cs typeface="Times New Roman" pitchFamily="18" charset="0"/>
              </a:rPr>
              <a:t>Entertainment!</a:t>
            </a:r>
            <a:endParaRPr lang="en-US" sz="4000" dirty="0">
              <a:solidFill>
                <a:sysClr val="windowText" lastClr="000000"/>
              </a:solidFill>
            </a:endParaRPr>
          </a:p>
        </p:txBody>
      </p:sp>
      <p:sp>
        <p:nvSpPr>
          <p:cNvPr id="13" name="Rectangle 5"/>
          <p:cNvSpPr>
            <a:spLocks noChangeArrowheads="1"/>
          </p:cNvSpPr>
          <p:nvPr/>
        </p:nvSpPr>
        <p:spPr bwMode="auto">
          <a:xfrm>
            <a:off x="5715000" y="3856038"/>
            <a:ext cx="3276600" cy="1379537"/>
          </a:xfrm>
          <a:prstGeom prst="rect">
            <a:avLst/>
          </a:prstGeom>
          <a:solidFill>
            <a:schemeClr val="accent2"/>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lstStyle/>
          <a:p>
            <a:pPr algn="ctr"/>
            <a:r>
              <a:rPr lang="en-US" sz="2800" dirty="0">
                <a:solidFill>
                  <a:sysClr val="windowText" lastClr="000000"/>
                </a:solidFill>
                <a:latin typeface="Times New Roman" pitchFamily="18" charset="0"/>
                <a:cs typeface="Times New Roman" pitchFamily="18" charset="0"/>
              </a:rPr>
              <a:t>Patriotic songs, holiday jingles, secular songs - </a:t>
            </a:r>
            <a:endParaRPr lang="en-US" sz="4000" dirty="0">
              <a:solidFill>
                <a:sysClr val="windowText" lastClr="000000"/>
              </a:solidFill>
            </a:endParaRPr>
          </a:p>
        </p:txBody>
      </p:sp>
      <p:sp>
        <p:nvSpPr>
          <p:cNvPr id="15" name="Rectangle 7"/>
          <p:cNvSpPr>
            <a:spLocks noChangeArrowheads="1"/>
          </p:cNvSpPr>
          <p:nvPr/>
        </p:nvSpPr>
        <p:spPr bwMode="auto">
          <a:xfrm>
            <a:off x="5715000" y="2906713"/>
            <a:ext cx="3276600" cy="949325"/>
          </a:xfrm>
          <a:prstGeom prst="rect">
            <a:avLst/>
          </a:prstGeom>
          <a:solidFill>
            <a:schemeClr val="accent2"/>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lstStyle/>
          <a:p>
            <a:pPr algn="ctr"/>
            <a:r>
              <a:rPr lang="en-US" sz="2800" dirty="0">
                <a:solidFill>
                  <a:sysClr val="windowText" lastClr="000000"/>
                </a:solidFill>
                <a:latin typeface="Times New Roman" pitchFamily="18" charset="0"/>
                <a:cs typeface="Times New Roman" pitchFamily="18" charset="0"/>
              </a:rPr>
              <a:t>Solos &amp; Choirs! Playing instrument!</a:t>
            </a:r>
            <a:endParaRPr lang="en-US" sz="4000" dirty="0">
              <a:solidFill>
                <a:sysClr val="windowText" lastClr="000000"/>
              </a:solidFill>
            </a:endParaRPr>
          </a:p>
        </p:txBody>
      </p:sp>
      <p:sp>
        <p:nvSpPr>
          <p:cNvPr id="17" name="Rectangle 9"/>
          <p:cNvSpPr>
            <a:spLocks noChangeArrowheads="1"/>
          </p:cNvSpPr>
          <p:nvPr/>
        </p:nvSpPr>
        <p:spPr bwMode="auto">
          <a:xfrm>
            <a:off x="5715000" y="2286000"/>
            <a:ext cx="3276600" cy="620713"/>
          </a:xfrm>
          <a:prstGeom prst="rect">
            <a:avLst/>
          </a:prstGeom>
          <a:solidFill>
            <a:schemeClr val="tx2">
              <a:lumMod val="25000"/>
            </a:schemeClr>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lstStyle/>
          <a:p>
            <a:pPr algn="ctr"/>
            <a:r>
              <a:rPr lang="en-US" sz="3200" b="1">
                <a:solidFill>
                  <a:srgbClr val="FFFF00"/>
                </a:solidFill>
                <a:effectLst>
                  <a:outerShdw blurRad="38100" dist="38100" dir="2700000" algn="tl">
                    <a:srgbClr val="000000"/>
                  </a:outerShdw>
                </a:effectLst>
                <a:latin typeface="Times New Roman" pitchFamily="18" charset="0"/>
                <a:cs typeface="Times New Roman" pitchFamily="18" charset="0"/>
              </a:rPr>
              <a:t>Excludes</a:t>
            </a:r>
            <a:endParaRPr lang="en-US" sz="4000">
              <a:solidFill>
                <a:srgbClr val="FFFF00"/>
              </a:solidFill>
              <a:effectLst>
                <a:outerShdw blurRad="38100" dist="38100" dir="2700000" algn="tl">
                  <a:srgbClr val="000000"/>
                </a:outerShdw>
              </a:effectLst>
            </a:endParaRPr>
          </a:p>
        </p:txBody>
      </p:sp>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1569660"/>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20" name="Rectangle 19"/>
          <p:cNvSpPr/>
          <p:nvPr/>
        </p:nvSpPr>
        <p:spPr>
          <a:xfrm>
            <a:off x="304800" y="2590800"/>
            <a:ext cx="5257800" cy="3631763"/>
          </a:xfrm>
          <a:prstGeom prst="rect">
            <a:avLst/>
          </a:prstGeom>
        </p:spPr>
        <p:txBody>
          <a:bodyPr wrap="square">
            <a:spAutoFit/>
          </a:bodyPr>
          <a:lstStyle/>
          <a:p>
            <a:pPr>
              <a:spcBef>
                <a:spcPts val="600"/>
              </a:spcBef>
            </a:pPr>
            <a:r>
              <a:rPr lang="en-US" sz="3000" dirty="0" smtClean="0">
                <a:latin typeface="Berlin Sans FB Demi" pitchFamily="34" charset="0"/>
              </a:rPr>
              <a:t>These change the type (nature, characteristic) of the music “specified.” </a:t>
            </a:r>
          </a:p>
          <a:p>
            <a:pPr>
              <a:spcBef>
                <a:spcPts val="600"/>
              </a:spcBef>
            </a:pPr>
            <a:r>
              <a:rPr lang="en-US" sz="3000" b="1" dirty="0" smtClean="0">
                <a:latin typeface="Californian FB" pitchFamily="18" charset="0"/>
              </a:rPr>
              <a:t>God Specified:</a:t>
            </a:r>
          </a:p>
          <a:p>
            <a:pPr marL="569913" lvl="1" indent="-344488">
              <a:spcBef>
                <a:spcPts val="600"/>
              </a:spcBef>
              <a:buClr>
                <a:schemeClr val="tx2">
                  <a:lumMod val="75000"/>
                </a:schemeClr>
              </a:buClr>
              <a:buSzPct val="85000"/>
              <a:buFont typeface="Wingdings 2" pitchFamily="18" charset="2"/>
              <a:buChar char="ö"/>
            </a:pPr>
            <a:r>
              <a:rPr lang="en-US" sz="3000" b="1" dirty="0" smtClean="0">
                <a:latin typeface="Californian FB" pitchFamily="18" charset="0"/>
              </a:rPr>
              <a:t>The Participants –</a:t>
            </a:r>
          </a:p>
          <a:p>
            <a:pPr marL="569913" lvl="1" indent="-344488">
              <a:spcBef>
                <a:spcPts val="600"/>
              </a:spcBef>
              <a:buClr>
                <a:schemeClr val="tx2">
                  <a:lumMod val="75000"/>
                </a:schemeClr>
              </a:buClr>
              <a:buSzPct val="85000"/>
              <a:buFont typeface="Wingdings 2" pitchFamily="18" charset="2"/>
              <a:buChar char="ö"/>
            </a:pPr>
            <a:r>
              <a:rPr lang="en-US" sz="3000" b="1" dirty="0" smtClean="0">
                <a:latin typeface="Californian FB" pitchFamily="18" charset="0"/>
              </a:rPr>
              <a:t>The Kind of Songs -</a:t>
            </a:r>
          </a:p>
          <a:p>
            <a:pPr marL="569913" lvl="1" indent="-344488">
              <a:spcBef>
                <a:spcPts val="600"/>
              </a:spcBef>
              <a:buClr>
                <a:schemeClr val="tx2">
                  <a:lumMod val="75000"/>
                </a:schemeClr>
              </a:buClr>
              <a:buSzPct val="85000"/>
              <a:buFont typeface="Wingdings 2" pitchFamily="18" charset="2"/>
              <a:buChar char="ö"/>
            </a:pPr>
            <a:r>
              <a:rPr lang="en-US" sz="3000" b="1" dirty="0" smtClean="0">
                <a:latin typeface="Californian FB" pitchFamily="18" charset="0"/>
              </a:rPr>
              <a:t>The Instrument to be Used</a:t>
            </a:r>
            <a:endParaRPr lang="en-US" sz="3000" b="1" dirty="0">
              <a:latin typeface="Californian FB" pitchFamily="18" charset="0"/>
            </a:endParaRPr>
          </a:p>
        </p:txBody>
      </p:sp>
      <p:sp>
        <p:nvSpPr>
          <p:cNvPr id="21" name="Left Brace 20"/>
          <p:cNvSpPr/>
          <p:nvPr/>
        </p:nvSpPr>
        <p:spPr>
          <a:xfrm>
            <a:off x="5181600" y="2286000"/>
            <a:ext cx="533400" cy="4343400"/>
          </a:xfrm>
          <a:prstGeom prst="leftBrace">
            <a:avLst>
              <a:gd name="adj1" fmla="val 136065"/>
              <a:gd name="adj2" fmla="val 50000"/>
            </a:avLst>
          </a:prstGeom>
          <a:solidFill>
            <a:schemeClr val="tx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lide Number Placeholder 11"/>
          <p:cNvSpPr>
            <a:spLocks noGrp="1"/>
          </p:cNvSpPr>
          <p:nvPr>
            <p:ph type="sldNum" sz="quarter" idx="12"/>
          </p:nvPr>
        </p:nvSpPr>
        <p:spPr/>
        <p:txBody>
          <a:bodyPr/>
          <a:lstStyle/>
          <a:p>
            <a:fld id="{D6F595DA-FB22-440F-954C-8C20CDC66A6C}" type="slidenum">
              <a:rPr lang="en-US" smtClean="0"/>
              <a:pPr/>
              <a:t>21</a:t>
            </a:fld>
            <a:endParaRPr lang="en-US"/>
          </a:p>
        </p:txBody>
      </p:sp>
      <p:sp>
        <p:nvSpPr>
          <p:cNvPr id="14" name="Footer Placeholder 9"/>
          <p:cNvSpPr>
            <a:spLocks noGrp="1"/>
          </p:cNvSpPr>
          <p:nvPr>
            <p:ph type="ftr" sz="quarter" idx="11"/>
          </p:nvPr>
        </p:nvSpPr>
        <p:spPr>
          <a:xfrm>
            <a:off x="0" y="6629400"/>
            <a:ext cx="4343400" cy="228600"/>
          </a:xfrm>
        </p:spPr>
        <p:txBody>
          <a:bodyPr/>
          <a:lstStyle/>
          <a:p>
            <a:r>
              <a:rPr lang="en-US" dirty="0" smtClean="0"/>
              <a:t>W. 65th St church of Christ / December 9, 2007</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animEffect transition="in" filter="blinds(horizontal)">
                                      <p:cBhvr>
                                        <p:cTn id="7" dur="500"/>
                                        <p:tgtEl>
                                          <p:spTgt spid="20">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0">
                                            <p:txEl>
                                              <p:pRg st="2" end="2"/>
                                            </p:txEl>
                                          </p:spTgt>
                                        </p:tgtEl>
                                        <p:attrNameLst>
                                          <p:attrName>style.visibility</p:attrName>
                                        </p:attrNameLst>
                                      </p:cBhvr>
                                      <p:to>
                                        <p:strVal val="visible"/>
                                      </p:to>
                                    </p:set>
                                    <p:animEffect transition="in" filter="blinds(horizontal)">
                                      <p:cBhvr>
                                        <p:cTn id="10" dur="500"/>
                                        <p:tgtEl>
                                          <p:spTgt spid="20">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0">
                                            <p:txEl>
                                              <p:pRg st="3" end="3"/>
                                            </p:txEl>
                                          </p:spTgt>
                                        </p:tgtEl>
                                        <p:attrNameLst>
                                          <p:attrName>style.visibility</p:attrName>
                                        </p:attrNameLst>
                                      </p:cBhvr>
                                      <p:to>
                                        <p:strVal val="visible"/>
                                      </p:to>
                                    </p:set>
                                    <p:animEffect transition="in" filter="blinds(horizontal)">
                                      <p:cBhvr>
                                        <p:cTn id="15" dur="500"/>
                                        <p:tgtEl>
                                          <p:spTgt spid="20">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0">
                                            <p:txEl>
                                              <p:pRg st="4" end="4"/>
                                            </p:txEl>
                                          </p:spTgt>
                                        </p:tgtEl>
                                        <p:attrNameLst>
                                          <p:attrName>style.visibility</p:attrName>
                                        </p:attrNameLst>
                                      </p:cBhvr>
                                      <p:to>
                                        <p:strVal val="visible"/>
                                      </p:to>
                                    </p:set>
                                    <p:animEffect transition="in" filter="blinds(horizontal)">
                                      <p:cBhvr>
                                        <p:cTn id="20" dur="500"/>
                                        <p:tgtEl>
                                          <p:spTgt spid="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9"/>
          <p:cNvPicPr>
            <a:picLocks noChangeAspect="1" noChangeArrowheads="1"/>
          </p:cNvPicPr>
          <p:nvPr/>
        </p:nvPicPr>
        <p:blipFill>
          <a:blip r:embed="rId3"/>
          <a:srcRect/>
          <a:stretch>
            <a:fillRect/>
          </a:stretch>
        </p:blipFill>
        <p:spPr bwMode="auto">
          <a:xfrm>
            <a:off x="0" y="1678796"/>
            <a:ext cx="3733800" cy="5179204"/>
          </a:xfrm>
          <a:prstGeom prst="rect">
            <a:avLst/>
          </a:prstGeom>
          <a:noFill/>
          <a:ln w="9525">
            <a:noFill/>
            <a:miter lim="800000"/>
            <a:headEnd/>
            <a:tailEnd/>
          </a:ln>
          <a:effectLst/>
        </p:spPr>
      </p:pic>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830997"/>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Conclusion</a:t>
            </a:r>
          </a:p>
        </p:txBody>
      </p:sp>
      <p:sp>
        <p:nvSpPr>
          <p:cNvPr id="4" name="Round Diagonal Corner Rectangle 3"/>
          <p:cNvSpPr/>
          <p:nvPr/>
        </p:nvSpPr>
        <p:spPr>
          <a:xfrm>
            <a:off x="3429000" y="1524000"/>
            <a:ext cx="5410200" cy="5029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a:spLocks noChangeArrowheads="1"/>
          </p:cNvSpPr>
          <p:nvPr/>
        </p:nvSpPr>
        <p:spPr bwMode="auto">
          <a:xfrm>
            <a:off x="3429000" y="1695539"/>
            <a:ext cx="5410200" cy="4816703"/>
          </a:xfrm>
          <a:prstGeom prst="rect">
            <a:avLst/>
          </a:prstGeom>
          <a:noFill/>
          <a:ln w="9525">
            <a:noFill/>
            <a:miter lim="800000"/>
            <a:headEnd/>
            <a:tailEnd/>
          </a:ln>
          <a:effectLst/>
        </p:spPr>
        <p:txBody>
          <a:bodyPr wrap="square">
            <a:spAutoFit/>
          </a:bodyPr>
          <a:lstStyle/>
          <a:p>
            <a:pPr marL="457200" indent="-457200">
              <a:spcBef>
                <a:spcPts val="600"/>
              </a:spcBef>
              <a:buClr>
                <a:schemeClr val="tx2">
                  <a:lumMod val="25000"/>
                </a:schemeClr>
              </a:buClr>
              <a:buFont typeface="Wingdings 2" pitchFamily="18" charset="2"/>
              <a:buChar char="ö"/>
            </a:pPr>
            <a:r>
              <a:rPr lang="en-US" sz="2700" b="1" dirty="0" smtClean="0">
                <a:solidFill>
                  <a:schemeClr val="bg1"/>
                </a:solidFill>
                <a:latin typeface="Californian FB" pitchFamily="18" charset="0"/>
              </a:rPr>
              <a:t>Singing without an instrument can be done by faith – 2 </a:t>
            </a:r>
            <a:r>
              <a:rPr lang="en-US" sz="2700" b="1" dirty="0" err="1" smtClean="0">
                <a:solidFill>
                  <a:schemeClr val="bg1"/>
                </a:solidFill>
                <a:latin typeface="Californian FB" pitchFamily="18" charset="0"/>
              </a:rPr>
              <a:t>Cor</a:t>
            </a:r>
            <a:r>
              <a:rPr lang="en-US" sz="2700" b="1" dirty="0" smtClean="0">
                <a:solidFill>
                  <a:schemeClr val="bg1"/>
                </a:solidFill>
                <a:latin typeface="Californian FB" pitchFamily="18" charset="0"/>
              </a:rPr>
              <a:t> 5:10; Rom 10:17; Jude 3</a:t>
            </a:r>
          </a:p>
          <a:p>
            <a:pPr marL="457200" indent="-457200">
              <a:spcBef>
                <a:spcPts val="600"/>
              </a:spcBef>
              <a:buClr>
                <a:schemeClr val="tx2">
                  <a:lumMod val="25000"/>
                </a:schemeClr>
              </a:buClr>
              <a:buFont typeface="Wingdings 2" pitchFamily="18" charset="2"/>
              <a:buChar char="ö"/>
            </a:pPr>
            <a:r>
              <a:rPr lang="en-US" sz="2700" b="1" dirty="0" smtClean="0">
                <a:solidFill>
                  <a:schemeClr val="bg1"/>
                </a:solidFill>
                <a:latin typeface="Californian FB" pitchFamily="18" charset="0"/>
              </a:rPr>
              <a:t>History confirms that Mechanical instruments were NOT used in the NT church – and condemned when introduced. </a:t>
            </a:r>
          </a:p>
          <a:p>
            <a:pPr marL="457200" indent="-457200">
              <a:spcBef>
                <a:spcPts val="600"/>
              </a:spcBef>
              <a:buClr>
                <a:schemeClr val="tx2">
                  <a:lumMod val="25000"/>
                </a:schemeClr>
              </a:buClr>
              <a:buFont typeface="Wingdings 2" pitchFamily="18" charset="2"/>
              <a:buChar char="ö"/>
            </a:pPr>
            <a:r>
              <a:rPr lang="en-US" sz="2700" b="1" dirty="0" smtClean="0">
                <a:solidFill>
                  <a:schemeClr val="bg1"/>
                </a:solidFill>
                <a:latin typeface="Californian FB" pitchFamily="18" charset="0"/>
              </a:rPr>
              <a:t>None of the arguments proposed to defend I.M. hold up when examined by the Bible!</a:t>
            </a:r>
          </a:p>
        </p:txBody>
      </p:sp>
      <p:sp>
        <p:nvSpPr>
          <p:cNvPr id="7" name="Date Placeholder 6"/>
          <p:cNvSpPr>
            <a:spLocks noGrp="1"/>
          </p:cNvSpPr>
          <p:nvPr>
            <p:ph type="dt" sz="half" idx="10"/>
          </p:nvPr>
        </p:nvSpPr>
        <p:spPr/>
        <p:txBody>
          <a:bodyPr/>
          <a:lstStyle/>
          <a:p>
            <a:r>
              <a:rPr lang="en-US" smtClean="0"/>
              <a:t>Don McClain</a:t>
            </a:r>
            <a:endParaRPr lang="en-US"/>
          </a:p>
        </p:txBody>
      </p:sp>
      <p:sp>
        <p:nvSpPr>
          <p:cNvPr id="8" name="Slide Number Placeholder 7"/>
          <p:cNvSpPr>
            <a:spLocks noGrp="1"/>
          </p:cNvSpPr>
          <p:nvPr>
            <p:ph type="sldNum" sz="quarter" idx="12"/>
          </p:nvPr>
        </p:nvSpPr>
        <p:spPr/>
        <p:txBody>
          <a:bodyPr/>
          <a:lstStyle/>
          <a:p>
            <a:fld id="{D6F595DA-FB22-440F-954C-8C20CDC66A6C}" type="slidenum">
              <a:rPr lang="en-US" smtClean="0"/>
              <a:pPr/>
              <a:t>22</a:t>
            </a:fld>
            <a:endParaRPr lang="en-US"/>
          </a:p>
        </p:txBody>
      </p:sp>
      <p:sp>
        <p:nvSpPr>
          <p:cNvPr id="10" name="Footer Placeholder 9"/>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randombar(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9"/>
          <p:cNvPicPr>
            <a:picLocks noChangeAspect="1" noChangeArrowheads="1"/>
          </p:cNvPicPr>
          <p:nvPr/>
        </p:nvPicPr>
        <p:blipFill>
          <a:blip r:embed="rId3"/>
          <a:srcRect/>
          <a:stretch>
            <a:fillRect/>
          </a:stretch>
        </p:blipFill>
        <p:spPr bwMode="auto">
          <a:xfrm>
            <a:off x="0" y="1678796"/>
            <a:ext cx="3733800" cy="5179204"/>
          </a:xfrm>
          <a:prstGeom prst="rect">
            <a:avLst/>
          </a:prstGeom>
          <a:noFill/>
          <a:ln w="9525">
            <a:noFill/>
            <a:miter lim="800000"/>
            <a:headEnd/>
            <a:tailEnd/>
          </a:ln>
          <a:effectLst/>
        </p:spPr>
      </p:pic>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830997"/>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Conclusion</a:t>
            </a:r>
          </a:p>
        </p:txBody>
      </p:sp>
      <p:sp>
        <p:nvSpPr>
          <p:cNvPr id="4" name="Round Diagonal Corner Rectangle 3"/>
          <p:cNvSpPr/>
          <p:nvPr/>
        </p:nvSpPr>
        <p:spPr>
          <a:xfrm>
            <a:off x="3429000" y="1524000"/>
            <a:ext cx="5410200" cy="5029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a:spLocks noChangeArrowheads="1"/>
          </p:cNvSpPr>
          <p:nvPr/>
        </p:nvSpPr>
        <p:spPr bwMode="auto">
          <a:xfrm>
            <a:off x="3733800" y="1695539"/>
            <a:ext cx="5105400" cy="4832092"/>
          </a:xfrm>
          <a:prstGeom prst="rect">
            <a:avLst/>
          </a:prstGeom>
          <a:noFill/>
          <a:ln w="9525">
            <a:noFill/>
            <a:miter lim="800000"/>
            <a:headEnd/>
            <a:tailEnd/>
          </a:ln>
          <a:effectLst/>
        </p:spPr>
        <p:txBody>
          <a:bodyPr wrap="square">
            <a:spAutoFit/>
          </a:bodyPr>
          <a:lstStyle/>
          <a:p>
            <a:pPr marL="457200" indent="-457200">
              <a:spcBef>
                <a:spcPts val="600"/>
              </a:spcBef>
              <a:buClr>
                <a:schemeClr val="tx2">
                  <a:lumMod val="25000"/>
                </a:schemeClr>
              </a:buClr>
            </a:pPr>
            <a:r>
              <a:rPr lang="en-US" sz="3200" b="1" dirty="0" smtClean="0">
                <a:solidFill>
                  <a:schemeClr val="bg1"/>
                </a:solidFill>
                <a:latin typeface="Berlin Sans FB Demi" pitchFamily="34" charset="0"/>
              </a:rPr>
              <a:t>Not Because:</a:t>
            </a:r>
          </a:p>
          <a:p>
            <a:pPr marL="457200" indent="-457200">
              <a:spcBef>
                <a:spcPts val="600"/>
              </a:spcBef>
              <a:buClr>
                <a:schemeClr val="tx2">
                  <a:lumMod val="25000"/>
                </a:schemeClr>
              </a:buClr>
              <a:buFont typeface="Wingdings 2" pitchFamily="18" charset="2"/>
              <a:buChar char="ö"/>
            </a:pPr>
            <a:r>
              <a:rPr lang="en-US" sz="3200" b="1" dirty="0" smtClean="0">
                <a:solidFill>
                  <a:schemeClr val="bg1"/>
                </a:solidFill>
                <a:latin typeface="Californian FB" pitchFamily="18" charset="0"/>
              </a:rPr>
              <a:t>They are evil in and of themselves -</a:t>
            </a:r>
          </a:p>
          <a:p>
            <a:pPr marL="457200" indent="-457200">
              <a:spcBef>
                <a:spcPts val="600"/>
              </a:spcBef>
              <a:buClr>
                <a:schemeClr val="tx2">
                  <a:lumMod val="25000"/>
                </a:schemeClr>
              </a:buClr>
              <a:buFont typeface="Wingdings 2" pitchFamily="18" charset="2"/>
              <a:buChar char="ö"/>
            </a:pPr>
            <a:r>
              <a:rPr lang="en-US" sz="3200" b="1" dirty="0" smtClean="0">
                <a:solidFill>
                  <a:schemeClr val="bg1"/>
                </a:solidFill>
                <a:latin typeface="Californian FB" pitchFamily="18" charset="0"/>
              </a:rPr>
              <a:t>Merely preference -</a:t>
            </a:r>
          </a:p>
          <a:p>
            <a:pPr marL="457200" indent="-457200">
              <a:spcBef>
                <a:spcPts val="600"/>
              </a:spcBef>
              <a:buClr>
                <a:schemeClr val="tx2">
                  <a:lumMod val="25000"/>
                </a:schemeClr>
              </a:buClr>
            </a:pPr>
            <a:r>
              <a:rPr lang="en-US" sz="3200" b="1" dirty="0" smtClean="0">
                <a:solidFill>
                  <a:schemeClr val="bg1"/>
                </a:solidFill>
                <a:latin typeface="Berlin Sans FB Demi" pitchFamily="34" charset="0"/>
              </a:rPr>
              <a:t>But Because:</a:t>
            </a:r>
          </a:p>
          <a:p>
            <a:pPr marL="457200" indent="-457200">
              <a:spcBef>
                <a:spcPts val="600"/>
              </a:spcBef>
              <a:buClr>
                <a:schemeClr val="tx2">
                  <a:lumMod val="25000"/>
                </a:schemeClr>
              </a:buClr>
              <a:buFont typeface="Wingdings 2" pitchFamily="18" charset="2"/>
              <a:buChar char="ö"/>
            </a:pPr>
            <a:r>
              <a:rPr lang="en-US" sz="3200" b="1" dirty="0" smtClean="0">
                <a:solidFill>
                  <a:schemeClr val="bg1"/>
                </a:solidFill>
                <a:latin typeface="Californian FB" pitchFamily="18" charset="0"/>
              </a:rPr>
              <a:t>There is no authority for using mechanical instruments of music in worship . . . Col 3:17</a:t>
            </a:r>
          </a:p>
        </p:txBody>
      </p:sp>
      <p:sp>
        <p:nvSpPr>
          <p:cNvPr id="7" name="Date Placeholder 6"/>
          <p:cNvSpPr>
            <a:spLocks noGrp="1"/>
          </p:cNvSpPr>
          <p:nvPr>
            <p:ph type="dt" sz="half" idx="10"/>
          </p:nvPr>
        </p:nvSpPr>
        <p:spPr/>
        <p:txBody>
          <a:bodyPr/>
          <a:lstStyle/>
          <a:p>
            <a:r>
              <a:rPr lang="en-US" smtClean="0"/>
              <a:t>Don McClain</a:t>
            </a:r>
            <a:endParaRPr lang="en-US"/>
          </a:p>
        </p:txBody>
      </p:sp>
      <p:sp>
        <p:nvSpPr>
          <p:cNvPr id="9" name="Slide Number Placeholder 8"/>
          <p:cNvSpPr>
            <a:spLocks noGrp="1"/>
          </p:cNvSpPr>
          <p:nvPr>
            <p:ph type="sldNum" sz="quarter" idx="12"/>
          </p:nvPr>
        </p:nvSpPr>
        <p:spPr/>
        <p:txBody>
          <a:bodyPr/>
          <a:lstStyle/>
          <a:p>
            <a:fld id="{D6F595DA-FB22-440F-954C-8C20CDC66A6C}" type="slidenum">
              <a:rPr lang="en-US" smtClean="0"/>
              <a:pPr/>
              <a:t>23</a:t>
            </a:fld>
            <a:endParaRPr lang="en-US"/>
          </a:p>
        </p:txBody>
      </p:sp>
      <p:sp>
        <p:nvSpPr>
          <p:cNvPr id="10" name="Footer Placeholder 9"/>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randombar(horizontal)">
                                      <p:cBhvr>
                                        <p:cTn id="7" dur="500"/>
                                        <p:tgtEl>
                                          <p:spTgt spid="5">
                                            <p:txEl>
                                              <p:pRg st="3" end="3"/>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randombar(horizontal)">
                                      <p:cBhvr>
                                        <p:cTn id="1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9"/>
          <p:cNvPicPr>
            <a:picLocks noChangeAspect="1" noChangeArrowheads="1"/>
          </p:cNvPicPr>
          <p:nvPr/>
        </p:nvPicPr>
        <p:blipFill>
          <a:blip r:embed="rId3"/>
          <a:srcRect/>
          <a:stretch>
            <a:fillRect/>
          </a:stretch>
        </p:blipFill>
        <p:spPr bwMode="auto">
          <a:xfrm>
            <a:off x="0" y="1678796"/>
            <a:ext cx="3733800" cy="5179204"/>
          </a:xfrm>
          <a:prstGeom prst="rect">
            <a:avLst/>
          </a:prstGeom>
          <a:noFill/>
          <a:ln w="9525">
            <a:noFill/>
            <a:miter lim="800000"/>
            <a:headEnd/>
            <a:tailEnd/>
          </a:ln>
          <a:effectLst/>
        </p:spPr>
      </p:pic>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830997"/>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Conclusion</a:t>
            </a:r>
          </a:p>
        </p:txBody>
      </p:sp>
      <p:sp>
        <p:nvSpPr>
          <p:cNvPr id="4" name="Round Diagonal Corner Rectangle 3"/>
          <p:cNvSpPr/>
          <p:nvPr/>
        </p:nvSpPr>
        <p:spPr>
          <a:xfrm>
            <a:off x="3429000" y="1524000"/>
            <a:ext cx="5410200" cy="5029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a:spLocks noChangeArrowheads="1"/>
          </p:cNvSpPr>
          <p:nvPr/>
        </p:nvSpPr>
        <p:spPr bwMode="auto">
          <a:xfrm>
            <a:off x="3733800" y="1695539"/>
            <a:ext cx="5105400" cy="4601260"/>
          </a:xfrm>
          <a:prstGeom prst="rect">
            <a:avLst/>
          </a:prstGeom>
          <a:noFill/>
          <a:ln w="9525">
            <a:noFill/>
            <a:miter lim="800000"/>
            <a:headEnd/>
            <a:tailEnd/>
          </a:ln>
          <a:effectLst/>
        </p:spPr>
        <p:txBody>
          <a:bodyPr wrap="square">
            <a:spAutoFit/>
          </a:bodyPr>
          <a:lstStyle/>
          <a:p>
            <a:pPr marL="457200" indent="-457200">
              <a:spcBef>
                <a:spcPts val="600"/>
              </a:spcBef>
              <a:buClr>
                <a:schemeClr val="tx2">
                  <a:lumMod val="25000"/>
                </a:schemeClr>
              </a:buClr>
              <a:buFont typeface="Wingdings 2" pitchFamily="18" charset="2"/>
              <a:buChar char="ö"/>
            </a:pPr>
            <a:r>
              <a:rPr lang="en-US" sz="3600" b="1" dirty="0" smtClean="0">
                <a:solidFill>
                  <a:schemeClr val="bg1"/>
                </a:solidFill>
                <a:latin typeface="Californian FB" pitchFamily="18" charset="0"/>
              </a:rPr>
              <a:t>Singing without mechanical accompaniment is right – to which everyone will agree! </a:t>
            </a:r>
          </a:p>
          <a:p>
            <a:pPr marL="457200" indent="-457200">
              <a:spcBef>
                <a:spcPts val="600"/>
              </a:spcBef>
              <a:buClr>
                <a:schemeClr val="tx2">
                  <a:lumMod val="25000"/>
                </a:schemeClr>
              </a:buClr>
              <a:buFont typeface="Wingdings 2" pitchFamily="18" charset="2"/>
              <a:buChar char="ö"/>
            </a:pPr>
            <a:r>
              <a:rPr lang="en-US" sz="3600" b="1" dirty="0" smtClean="0">
                <a:solidFill>
                  <a:schemeClr val="bg1"/>
                </a:solidFill>
                <a:latin typeface="Californian FB" pitchFamily="18" charset="0"/>
              </a:rPr>
              <a:t>What’s  Wrong With Making It As Sure As you Can?</a:t>
            </a:r>
          </a:p>
        </p:txBody>
      </p:sp>
      <p:sp>
        <p:nvSpPr>
          <p:cNvPr id="7" name="Date Placeholder 6"/>
          <p:cNvSpPr>
            <a:spLocks noGrp="1"/>
          </p:cNvSpPr>
          <p:nvPr>
            <p:ph type="dt" sz="half" idx="10"/>
          </p:nvPr>
        </p:nvSpPr>
        <p:spPr/>
        <p:txBody>
          <a:bodyPr/>
          <a:lstStyle/>
          <a:p>
            <a:r>
              <a:rPr lang="en-US" smtClean="0"/>
              <a:t>Don McClain</a:t>
            </a:r>
            <a:endParaRPr lang="en-US"/>
          </a:p>
        </p:txBody>
      </p:sp>
      <p:sp>
        <p:nvSpPr>
          <p:cNvPr id="9" name="Slide Number Placeholder 8"/>
          <p:cNvSpPr>
            <a:spLocks noGrp="1"/>
          </p:cNvSpPr>
          <p:nvPr>
            <p:ph type="sldNum" sz="quarter" idx="12"/>
          </p:nvPr>
        </p:nvSpPr>
        <p:spPr/>
        <p:txBody>
          <a:bodyPr/>
          <a:lstStyle/>
          <a:p>
            <a:fld id="{D6F595DA-FB22-440F-954C-8C20CDC66A6C}" type="slidenum">
              <a:rPr lang="en-US" smtClean="0"/>
              <a:pPr/>
              <a:t>24</a:t>
            </a:fld>
            <a:endParaRPr lang="en-US"/>
          </a:p>
        </p:txBody>
      </p:sp>
      <p:sp>
        <p:nvSpPr>
          <p:cNvPr id="10" name="Footer Placeholder 9"/>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randombar(horizontal)">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r>
              <a:rPr lang="en-US" smtClean="0"/>
              <a:t>Don McClain</a:t>
            </a:r>
            <a:endParaRPr lang="en-US"/>
          </a:p>
        </p:txBody>
      </p:sp>
      <p:sp>
        <p:nvSpPr>
          <p:cNvPr id="4" name="Slide Number Placeholder 3"/>
          <p:cNvSpPr>
            <a:spLocks noGrp="1"/>
          </p:cNvSpPr>
          <p:nvPr>
            <p:ph type="sldNum" sz="quarter" idx="12"/>
          </p:nvPr>
        </p:nvSpPr>
        <p:spPr/>
        <p:txBody>
          <a:bodyPr/>
          <a:lstStyle/>
          <a:p>
            <a:fld id="{D6F595DA-FB22-440F-954C-8C20CDC66A6C}"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 Diagonal Corner Rectangle 13"/>
          <p:cNvSpPr/>
          <p:nvPr/>
        </p:nvSpPr>
        <p:spPr>
          <a:xfrm>
            <a:off x="3429000" y="1524000"/>
            <a:ext cx="5410200" cy="5029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2"/>
          <p:cNvSpPr>
            <a:spLocks noGrp="1"/>
          </p:cNvSpPr>
          <p:nvPr>
            <p:ph type="ftr" sz="quarter" idx="11"/>
          </p:nvPr>
        </p:nvSpPr>
        <p:spPr/>
        <p:txBody>
          <a:bodyPr/>
          <a:lstStyle/>
          <a:p>
            <a:r>
              <a:rPr lang="en-US" smtClean="0"/>
              <a:t>W. 65th St church of Christ / December 9, 2007</a:t>
            </a:r>
            <a:endParaRPr lang="en-US" dirty="0"/>
          </a:p>
        </p:txBody>
      </p:sp>
      <p:sp>
        <p:nvSpPr>
          <p:cNvPr id="45060" name="Text Box 4"/>
          <p:cNvSpPr txBox="1">
            <a:spLocks noChangeArrowheads="1"/>
          </p:cNvSpPr>
          <p:nvPr/>
        </p:nvSpPr>
        <p:spPr bwMode="auto">
          <a:xfrm>
            <a:off x="3733800" y="1577261"/>
            <a:ext cx="5181600" cy="4899739"/>
          </a:xfrm>
          <a:prstGeom prst="rect">
            <a:avLst/>
          </a:prstGeom>
          <a:noFill/>
          <a:ln w="9525">
            <a:noFill/>
            <a:miter lim="800000"/>
            <a:headEnd/>
            <a:tailEnd/>
          </a:ln>
          <a:effectLst/>
        </p:spPr>
        <p:txBody>
          <a:bodyPr wrap="square">
            <a:spAutoFit/>
          </a:bodyPr>
          <a:lstStyle/>
          <a:p>
            <a:pPr marL="342900" marR="0" lvl="0" indent="-342900">
              <a:lnSpc>
                <a:spcPct val="115000"/>
              </a:lnSpc>
              <a:spcBef>
                <a:spcPts val="0"/>
              </a:spcBef>
              <a:spcAft>
                <a:spcPts val="0"/>
              </a:spcAft>
              <a:buFont typeface="Times New Roman"/>
              <a:buChar char="•"/>
              <a:tabLst>
                <a:tab pos="914400" algn="l"/>
              </a:tabLst>
            </a:pPr>
            <a:r>
              <a:rPr lang="en-US" sz="2100" i="1" dirty="0" smtClean="0">
                <a:solidFill>
                  <a:schemeClr val="bg1"/>
                </a:solidFill>
                <a:latin typeface="Cambria"/>
                <a:ea typeface="Times New Roman"/>
                <a:cs typeface="Arial"/>
              </a:rPr>
              <a:t>Clement of Alexandria (150 AD)</a:t>
            </a:r>
            <a:endParaRPr lang="en-US" sz="2100" dirty="0" smtClean="0">
              <a:solidFill>
                <a:schemeClr val="bg1"/>
              </a:solidFill>
              <a:latin typeface="Calibri"/>
              <a:ea typeface="Times New Roman"/>
              <a:cs typeface="Times New Roman"/>
            </a:endParaRPr>
          </a:p>
          <a:p>
            <a:pPr marL="342900" marR="0" lvl="0" indent="-342900">
              <a:lnSpc>
                <a:spcPct val="115000"/>
              </a:lnSpc>
              <a:spcBef>
                <a:spcPts val="0"/>
              </a:spcBef>
              <a:spcAft>
                <a:spcPts val="0"/>
              </a:spcAft>
              <a:buFont typeface="Times New Roman"/>
              <a:buChar char="•"/>
              <a:tabLst>
                <a:tab pos="914400" algn="l"/>
              </a:tabLst>
            </a:pPr>
            <a:r>
              <a:rPr lang="en-US" sz="2100" i="1" dirty="0" smtClean="0">
                <a:solidFill>
                  <a:schemeClr val="bg1"/>
                </a:solidFill>
                <a:latin typeface="Cambria"/>
                <a:ea typeface="Times New Roman"/>
                <a:cs typeface="Arial"/>
              </a:rPr>
              <a:t>Justin Martyr (150 AD)</a:t>
            </a:r>
            <a:endParaRPr lang="en-US" sz="2100" dirty="0" smtClean="0">
              <a:solidFill>
                <a:schemeClr val="bg1"/>
              </a:solidFill>
              <a:latin typeface="Calibri"/>
              <a:ea typeface="Times New Roman"/>
              <a:cs typeface="Times New Roman"/>
            </a:endParaRPr>
          </a:p>
          <a:p>
            <a:pPr marL="342900" marR="0" lvl="0" indent="-342900">
              <a:lnSpc>
                <a:spcPct val="115000"/>
              </a:lnSpc>
              <a:spcBef>
                <a:spcPts val="0"/>
              </a:spcBef>
              <a:spcAft>
                <a:spcPts val="0"/>
              </a:spcAft>
              <a:buFont typeface="Times New Roman"/>
              <a:buChar char="•"/>
              <a:tabLst>
                <a:tab pos="914400" algn="l"/>
              </a:tabLst>
            </a:pPr>
            <a:r>
              <a:rPr lang="en-US" sz="2100" i="1" dirty="0" smtClean="0">
                <a:solidFill>
                  <a:schemeClr val="bg1"/>
                </a:solidFill>
                <a:latin typeface="Cambria"/>
                <a:ea typeface="Times New Roman"/>
                <a:cs typeface="Arial"/>
              </a:rPr>
              <a:t>Origen (200 AD)</a:t>
            </a:r>
            <a:endParaRPr lang="en-US" sz="2100" dirty="0" smtClean="0">
              <a:solidFill>
                <a:schemeClr val="bg1"/>
              </a:solidFill>
              <a:latin typeface="Calibri"/>
              <a:ea typeface="Times New Roman"/>
              <a:cs typeface="Times New Roman"/>
            </a:endParaRPr>
          </a:p>
          <a:p>
            <a:pPr marL="342900" marR="0" lvl="0" indent="-342900">
              <a:lnSpc>
                <a:spcPct val="115000"/>
              </a:lnSpc>
              <a:spcBef>
                <a:spcPts val="0"/>
              </a:spcBef>
              <a:spcAft>
                <a:spcPts val="0"/>
              </a:spcAft>
              <a:buFont typeface="Times New Roman"/>
              <a:buChar char="•"/>
              <a:tabLst>
                <a:tab pos="914400" algn="l"/>
              </a:tabLst>
            </a:pPr>
            <a:r>
              <a:rPr lang="en-US" sz="2100" i="1" dirty="0" smtClean="0">
                <a:solidFill>
                  <a:schemeClr val="bg1"/>
                </a:solidFill>
                <a:latin typeface="Cambria"/>
                <a:ea typeface="Times New Roman"/>
                <a:cs typeface="Arial"/>
              </a:rPr>
              <a:t>Methodius (250 AD)</a:t>
            </a:r>
            <a:endParaRPr lang="en-US" sz="2100" dirty="0" smtClean="0">
              <a:solidFill>
                <a:schemeClr val="bg1"/>
              </a:solidFill>
              <a:latin typeface="Calibri"/>
              <a:ea typeface="Times New Roman"/>
              <a:cs typeface="Times New Roman"/>
            </a:endParaRPr>
          </a:p>
          <a:p>
            <a:pPr marL="342900" marR="0" lvl="0" indent="-342900">
              <a:lnSpc>
                <a:spcPct val="115000"/>
              </a:lnSpc>
              <a:spcBef>
                <a:spcPts val="0"/>
              </a:spcBef>
              <a:spcAft>
                <a:spcPts val="0"/>
              </a:spcAft>
              <a:buFont typeface="Times New Roman"/>
              <a:buChar char="•"/>
              <a:tabLst>
                <a:tab pos="914400" algn="l"/>
              </a:tabLst>
            </a:pPr>
            <a:r>
              <a:rPr lang="en-US" sz="2100" i="1" dirty="0" smtClean="0">
                <a:solidFill>
                  <a:schemeClr val="bg1"/>
                </a:solidFill>
                <a:latin typeface="Cambria"/>
                <a:ea typeface="Times New Roman"/>
                <a:cs typeface="Arial"/>
              </a:rPr>
              <a:t>Eusebius (300 AD)</a:t>
            </a:r>
            <a:endParaRPr lang="en-US" sz="2100" dirty="0" smtClean="0">
              <a:solidFill>
                <a:schemeClr val="bg1"/>
              </a:solidFill>
              <a:latin typeface="Calibri"/>
              <a:ea typeface="Times New Roman"/>
              <a:cs typeface="Times New Roman"/>
            </a:endParaRPr>
          </a:p>
          <a:p>
            <a:pPr marL="342900" marR="0" lvl="0" indent="-342900">
              <a:lnSpc>
                <a:spcPct val="115000"/>
              </a:lnSpc>
              <a:spcBef>
                <a:spcPts val="0"/>
              </a:spcBef>
              <a:spcAft>
                <a:spcPts val="0"/>
              </a:spcAft>
              <a:buFont typeface="Times New Roman"/>
              <a:buChar char="•"/>
              <a:tabLst>
                <a:tab pos="914400" algn="l"/>
              </a:tabLst>
            </a:pPr>
            <a:r>
              <a:rPr lang="en-US" sz="2100" i="1" dirty="0" smtClean="0">
                <a:solidFill>
                  <a:schemeClr val="bg1"/>
                </a:solidFill>
                <a:latin typeface="Cambria"/>
                <a:ea typeface="Times New Roman"/>
                <a:cs typeface="Arial"/>
              </a:rPr>
              <a:t>Basil of Caesarea (330 AD)</a:t>
            </a:r>
            <a:endParaRPr lang="en-US" sz="2100" dirty="0" smtClean="0">
              <a:solidFill>
                <a:schemeClr val="bg1"/>
              </a:solidFill>
              <a:latin typeface="Calibri"/>
              <a:ea typeface="Times New Roman"/>
              <a:cs typeface="Times New Roman"/>
            </a:endParaRPr>
          </a:p>
          <a:p>
            <a:pPr marL="342900" marR="0" lvl="0" indent="-342900">
              <a:lnSpc>
                <a:spcPct val="115000"/>
              </a:lnSpc>
              <a:spcBef>
                <a:spcPts val="0"/>
              </a:spcBef>
              <a:spcAft>
                <a:spcPts val="0"/>
              </a:spcAft>
              <a:buFont typeface="Times New Roman"/>
              <a:buChar char="•"/>
              <a:tabLst>
                <a:tab pos="914400" algn="l"/>
              </a:tabLst>
            </a:pPr>
            <a:r>
              <a:rPr lang="en-US" sz="2100" i="1" dirty="0" smtClean="0">
                <a:solidFill>
                  <a:schemeClr val="bg1"/>
                </a:solidFill>
                <a:latin typeface="Cambria"/>
                <a:ea typeface="Times New Roman"/>
                <a:cs typeface="Arial"/>
              </a:rPr>
              <a:t>John Chrysostom (350 AD)</a:t>
            </a:r>
            <a:endParaRPr lang="en-US" sz="2100" dirty="0" smtClean="0">
              <a:solidFill>
                <a:schemeClr val="bg1"/>
              </a:solidFill>
              <a:latin typeface="Calibri"/>
              <a:ea typeface="Times New Roman"/>
              <a:cs typeface="Times New Roman"/>
            </a:endParaRPr>
          </a:p>
          <a:p>
            <a:pPr marL="342900" marR="0" lvl="0" indent="-342900">
              <a:lnSpc>
                <a:spcPct val="115000"/>
              </a:lnSpc>
              <a:spcBef>
                <a:spcPts val="0"/>
              </a:spcBef>
              <a:spcAft>
                <a:spcPts val="0"/>
              </a:spcAft>
              <a:buFont typeface="Times New Roman"/>
              <a:buChar char="•"/>
              <a:tabLst>
                <a:tab pos="914400" algn="l"/>
              </a:tabLst>
            </a:pPr>
            <a:r>
              <a:rPr lang="en-US" sz="2100" i="1" dirty="0" smtClean="0">
                <a:solidFill>
                  <a:schemeClr val="bg1"/>
                </a:solidFill>
                <a:latin typeface="Cambria"/>
                <a:ea typeface="Times New Roman"/>
                <a:cs typeface="Arial"/>
              </a:rPr>
              <a:t>Cyril of Jerusalem (350 AD)</a:t>
            </a:r>
            <a:endParaRPr lang="en-US" sz="2100" dirty="0" smtClean="0">
              <a:solidFill>
                <a:schemeClr val="bg1"/>
              </a:solidFill>
              <a:latin typeface="Calibri"/>
              <a:ea typeface="Times New Roman"/>
              <a:cs typeface="Times New Roman"/>
            </a:endParaRPr>
          </a:p>
          <a:p>
            <a:pPr marL="342900" marR="0" lvl="0" indent="-342900">
              <a:lnSpc>
                <a:spcPct val="115000"/>
              </a:lnSpc>
              <a:spcBef>
                <a:spcPts val="0"/>
              </a:spcBef>
              <a:spcAft>
                <a:spcPts val="0"/>
              </a:spcAft>
              <a:buFont typeface="Times New Roman"/>
              <a:buChar char="•"/>
              <a:tabLst>
                <a:tab pos="914400" algn="l"/>
              </a:tabLst>
            </a:pPr>
            <a:r>
              <a:rPr lang="en-US" sz="2100" i="1" dirty="0" smtClean="0">
                <a:solidFill>
                  <a:schemeClr val="bg1"/>
                </a:solidFill>
                <a:latin typeface="Cambria"/>
                <a:ea typeface="Times New Roman"/>
                <a:cs typeface="Arial"/>
              </a:rPr>
              <a:t>Athanasius (350 AD)</a:t>
            </a:r>
            <a:endParaRPr lang="en-US" sz="2100" dirty="0" smtClean="0">
              <a:solidFill>
                <a:schemeClr val="bg1"/>
              </a:solidFill>
              <a:latin typeface="Calibri"/>
              <a:ea typeface="Times New Roman"/>
              <a:cs typeface="Times New Roman"/>
            </a:endParaRPr>
          </a:p>
          <a:p>
            <a:pPr marL="342900" marR="0" lvl="0" indent="-342900">
              <a:lnSpc>
                <a:spcPct val="115000"/>
              </a:lnSpc>
              <a:spcBef>
                <a:spcPts val="0"/>
              </a:spcBef>
              <a:spcAft>
                <a:spcPts val="0"/>
              </a:spcAft>
              <a:buFont typeface="Times New Roman"/>
              <a:buChar char="•"/>
              <a:tabLst>
                <a:tab pos="914400" algn="l"/>
              </a:tabLst>
            </a:pPr>
            <a:r>
              <a:rPr lang="en-US" sz="2100" i="1" dirty="0" err="1" smtClean="0">
                <a:solidFill>
                  <a:schemeClr val="bg1"/>
                </a:solidFill>
                <a:latin typeface="Cambria"/>
                <a:ea typeface="Times New Roman"/>
                <a:cs typeface="Arial"/>
              </a:rPr>
              <a:t>Isadore</a:t>
            </a:r>
            <a:r>
              <a:rPr lang="en-US" sz="2100" i="1" dirty="0" smtClean="0">
                <a:solidFill>
                  <a:schemeClr val="bg1"/>
                </a:solidFill>
                <a:latin typeface="Cambria"/>
                <a:ea typeface="Times New Roman"/>
                <a:cs typeface="Arial"/>
              </a:rPr>
              <a:t> of </a:t>
            </a:r>
            <a:r>
              <a:rPr lang="en-US" sz="2100" i="1" dirty="0" err="1" smtClean="0">
                <a:solidFill>
                  <a:schemeClr val="bg1"/>
                </a:solidFill>
                <a:latin typeface="Cambria"/>
                <a:ea typeface="Times New Roman"/>
                <a:cs typeface="Arial"/>
              </a:rPr>
              <a:t>Pelusium</a:t>
            </a:r>
            <a:r>
              <a:rPr lang="en-US" sz="2100" i="1" dirty="0" smtClean="0">
                <a:solidFill>
                  <a:schemeClr val="bg1"/>
                </a:solidFill>
                <a:latin typeface="Cambria"/>
                <a:ea typeface="Times New Roman"/>
                <a:cs typeface="Arial"/>
              </a:rPr>
              <a:t> (400 AD)</a:t>
            </a:r>
            <a:endParaRPr lang="en-US" sz="2100" dirty="0" smtClean="0">
              <a:solidFill>
                <a:schemeClr val="bg1"/>
              </a:solidFill>
              <a:latin typeface="Calibri"/>
              <a:ea typeface="Times New Roman"/>
              <a:cs typeface="Times New Roman"/>
            </a:endParaRPr>
          </a:p>
          <a:p>
            <a:pPr marL="342900" marR="0" lvl="0" indent="-342900">
              <a:lnSpc>
                <a:spcPct val="115000"/>
              </a:lnSpc>
              <a:spcBef>
                <a:spcPts val="0"/>
              </a:spcBef>
              <a:spcAft>
                <a:spcPts val="0"/>
              </a:spcAft>
              <a:buFont typeface="Times New Roman"/>
              <a:buChar char="•"/>
              <a:tabLst>
                <a:tab pos="914400" algn="l"/>
              </a:tabLst>
            </a:pPr>
            <a:r>
              <a:rPr lang="en-US" sz="2100" i="1" dirty="0" smtClean="0">
                <a:solidFill>
                  <a:schemeClr val="bg1"/>
                </a:solidFill>
                <a:latin typeface="Cambria"/>
                <a:ea typeface="Times New Roman"/>
                <a:cs typeface="Arial"/>
              </a:rPr>
              <a:t>Apostolic Constitutions (400 AD)</a:t>
            </a:r>
            <a:endParaRPr lang="en-US" sz="2100" dirty="0" smtClean="0">
              <a:solidFill>
                <a:schemeClr val="bg1"/>
              </a:solidFill>
              <a:latin typeface="Calibri"/>
              <a:ea typeface="Times New Roman"/>
              <a:cs typeface="Times New Roman"/>
            </a:endParaRPr>
          </a:p>
          <a:p>
            <a:pPr marL="342900" marR="0" lvl="0" indent="-342900">
              <a:lnSpc>
                <a:spcPct val="115000"/>
              </a:lnSpc>
              <a:spcBef>
                <a:spcPts val="0"/>
              </a:spcBef>
              <a:spcAft>
                <a:spcPts val="0"/>
              </a:spcAft>
              <a:buFont typeface="Times New Roman"/>
              <a:buChar char="•"/>
              <a:tabLst>
                <a:tab pos="914400" algn="l"/>
              </a:tabLst>
            </a:pPr>
            <a:r>
              <a:rPr lang="en-US" sz="2100" i="1" dirty="0" smtClean="0">
                <a:solidFill>
                  <a:schemeClr val="bg1"/>
                </a:solidFill>
                <a:latin typeface="Cambria"/>
                <a:ea typeface="Times New Roman"/>
                <a:cs typeface="Arial"/>
              </a:rPr>
              <a:t>Jerome (400 AD)</a:t>
            </a:r>
            <a:endParaRPr lang="en-US" sz="2100" dirty="0" smtClean="0">
              <a:solidFill>
                <a:schemeClr val="bg1"/>
              </a:solidFill>
              <a:latin typeface="Calibri"/>
              <a:ea typeface="Times New Roman"/>
              <a:cs typeface="Times New Roman"/>
            </a:endParaRPr>
          </a:p>
          <a:p>
            <a:pPr marL="342900" marR="0" lvl="0" indent="-342900">
              <a:lnSpc>
                <a:spcPct val="115000"/>
              </a:lnSpc>
              <a:spcBef>
                <a:spcPts val="0"/>
              </a:spcBef>
              <a:spcAft>
                <a:spcPts val="0"/>
              </a:spcAft>
              <a:buFont typeface="Times New Roman"/>
              <a:buChar char="•"/>
              <a:tabLst>
                <a:tab pos="914400" algn="l"/>
              </a:tabLst>
            </a:pPr>
            <a:r>
              <a:rPr lang="en-US" sz="2100" i="1" dirty="0" smtClean="0">
                <a:solidFill>
                  <a:schemeClr val="bg1"/>
                </a:solidFill>
                <a:latin typeface="Cambria"/>
                <a:ea typeface="Times New Roman"/>
                <a:cs typeface="Arial"/>
              </a:rPr>
              <a:t>Augustine (400 AD)</a:t>
            </a:r>
            <a:endParaRPr lang="en-US" sz="2100" dirty="0">
              <a:solidFill>
                <a:schemeClr val="bg1"/>
              </a:solidFill>
              <a:latin typeface="Calibri"/>
              <a:ea typeface="Times New Roman"/>
              <a:cs typeface="Times New Roman"/>
            </a:endParaRPr>
          </a:p>
        </p:txBody>
      </p:sp>
      <p:sp>
        <p:nvSpPr>
          <p:cNvPr id="8" name="Date Placeholder 1"/>
          <p:cNvSpPr>
            <a:spLocks noGrp="1"/>
          </p:cNvSpPr>
          <p:nvPr>
            <p:ph type="dt" sz="half" idx="10"/>
          </p:nvPr>
        </p:nvSpPr>
        <p:spPr/>
        <p:txBody>
          <a:bodyPr/>
          <a:lstStyle/>
          <a:p>
            <a:r>
              <a:rPr lang="en-US" smtClean="0"/>
              <a:t>Don McClain</a:t>
            </a:r>
            <a:endParaRPr lang="en-US" dirty="0"/>
          </a:p>
        </p:txBody>
      </p:sp>
      <p:sp>
        <p:nvSpPr>
          <p:cNvPr id="10" name="Slide Number Placeholder 3"/>
          <p:cNvSpPr>
            <a:spLocks noGrp="1"/>
          </p:cNvSpPr>
          <p:nvPr>
            <p:ph type="sldNum" sz="quarter" idx="12"/>
          </p:nvPr>
        </p:nvSpPr>
        <p:spPr/>
        <p:txBody>
          <a:bodyPr/>
          <a:lstStyle/>
          <a:p>
            <a:fld id="{08B6EC6D-84E9-4500-AE92-1C3A8BD56FD1}" type="slidenum">
              <a:rPr lang="en-US"/>
              <a:pPr/>
              <a:t>3</a:t>
            </a:fld>
            <a:endParaRPr lang="en-US"/>
          </a:p>
        </p:txBody>
      </p:sp>
      <p:sp>
        <p:nvSpPr>
          <p:cNvPr id="11" name="Rectangle 10"/>
          <p:cNvSpPr/>
          <p:nvPr/>
        </p:nvSpPr>
        <p:spPr>
          <a:xfrm>
            <a:off x="1371600" y="685800"/>
            <a:ext cx="6516849" cy="830997"/>
          </a:xfrm>
          <a:prstGeom prst="rect">
            <a:avLst/>
          </a:prstGeom>
        </p:spPr>
        <p:txBody>
          <a:bodyPr wrap="none">
            <a:spAutoFit/>
          </a:bodyPr>
          <a:lstStyle/>
          <a:p>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The Voice Of History </a:t>
            </a:r>
            <a:endParaRPr lang="en-US" sz="4800" b="1" dirty="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endParaRPr>
          </a:p>
        </p:txBody>
      </p:sp>
      <p:sp>
        <p:nvSpPr>
          <p:cNvPr id="1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13" name="Rectangle 12"/>
          <p:cNvSpPr/>
          <p:nvPr/>
        </p:nvSpPr>
        <p:spPr>
          <a:xfrm>
            <a:off x="228600" y="2017216"/>
            <a:ext cx="3124200" cy="4154984"/>
          </a:xfrm>
          <a:prstGeom prst="rect">
            <a:avLst/>
          </a:prstGeom>
        </p:spPr>
        <p:txBody>
          <a:bodyPr wrap="square">
            <a:spAutoFit/>
          </a:bodyPr>
          <a:lstStyle/>
          <a:p>
            <a:pPr lvl="0" algn="ctr"/>
            <a:r>
              <a:rPr lang="en-US" sz="4400" dirty="0" smtClean="0">
                <a:ln w="18415" cmpd="sng">
                  <a:solidFill>
                    <a:schemeClr val="tx2">
                      <a:lumMod val="25000"/>
                    </a:schemeClr>
                  </a:solidFill>
                  <a:prstDash val="solid"/>
                </a:ln>
                <a:solidFill>
                  <a:srgbClr val="FFFF00"/>
                </a:solidFill>
                <a:effectLst>
                  <a:outerShdw blurRad="60007" dist="310007" dir="7680000" sy="30000" kx="1300200" algn="ctr" rotWithShape="0">
                    <a:prstClr val="black">
                      <a:alpha val="32000"/>
                    </a:prstClr>
                  </a:outerShdw>
                </a:effectLst>
                <a:latin typeface="Berlin Sans FB Demi" pitchFamily="34" charset="0"/>
              </a:rPr>
              <a:t>FACT: </a:t>
            </a:r>
            <a:r>
              <a:rPr lang="en-US" sz="4400" dirty="0" smtClean="0">
                <a:ln w="18415" cmpd="sng">
                  <a:solidFill>
                    <a:schemeClr val="tx2">
                      <a:lumMod val="25000"/>
                    </a:schemeClr>
                  </a:solidFill>
                  <a:prstDash val="solid"/>
                </a:ln>
                <a:solidFill>
                  <a:srgbClr val="FFFFFF"/>
                </a:solidFill>
                <a:effectLst>
                  <a:outerShdw blurRad="60007" dist="310007" dir="7680000" sy="30000" kx="1300200" algn="ctr" rotWithShape="0">
                    <a:prstClr val="black">
                      <a:alpha val="32000"/>
                    </a:prstClr>
                  </a:outerShdw>
                </a:effectLst>
                <a:latin typeface="Berlin Sans FB Demi" pitchFamily="34" charset="0"/>
              </a:rPr>
              <a:t>No record of Instruments being used prior to 666 A.D.– </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 Diagonal Corner Rectangle 13"/>
          <p:cNvSpPr/>
          <p:nvPr/>
        </p:nvSpPr>
        <p:spPr>
          <a:xfrm>
            <a:off x="3429000" y="1524000"/>
            <a:ext cx="5410200" cy="5029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a:spLocks noGrp="1"/>
          </p:cNvSpPr>
          <p:nvPr>
            <p:ph type="dt" sz="half" idx="10"/>
          </p:nvPr>
        </p:nvSpPr>
        <p:spPr/>
        <p:txBody>
          <a:bodyPr/>
          <a:lstStyle/>
          <a:p>
            <a:r>
              <a:rPr lang="en-US" smtClean="0"/>
              <a:t>Don McClain</a:t>
            </a:r>
            <a:endParaRPr lang="en-US"/>
          </a:p>
        </p:txBody>
      </p:sp>
      <p:sp>
        <p:nvSpPr>
          <p:cNvPr id="9" name="Footer Placeholder 2"/>
          <p:cNvSpPr>
            <a:spLocks noGrp="1"/>
          </p:cNvSpPr>
          <p:nvPr>
            <p:ph type="ftr" sz="quarter" idx="11"/>
          </p:nvPr>
        </p:nvSpPr>
        <p:spPr/>
        <p:txBody>
          <a:bodyPr/>
          <a:lstStyle/>
          <a:p>
            <a:r>
              <a:rPr lang="en-US" smtClean="0"/>
              <a:t>W. 65th St church of Christ / December 9, 2007</a:t>
            </a:r>
            <a:endParaRPr lang="en-US"/>
          </a:p>
        </p:txBody>
      </p:sp>
      <p:sp>
        <p:nvSpPr>
          <p:cNvPr id="10" name="Slide Number Placeholder 3"/>
          <p:cNvSpPr>
            <a:spLocks noGrp="1"/>
          </p:cNvSpPr>
          <p:nvPr>
            <p:ph type="sldNum" sz="quarter" idx="12"/>
          </p:nvPr>
        </p:nvSpPr>
        <p:spPr/>
        <p:txBody>
          <a:bodyPr/>
          <a:lstStyle/>
          <a:p>
            <a:fld id="{08B6EC6D-84E9-4500-AE92-1C3A8BD56FD1}" type="slidenum">
              <a:rPr lang="en-US"/>
              <a:pPr/>
              <a:t>4</a:t>
            </a:fld>
            <a:endParaRPr lang="en-US"/>
          </a:p>
        </p:txBody>
      </p:sp>
      <p:sp>
        <p:nvSpPr>
          <p:cNvPr id="45060" name="Text Box 4"/>
          <p:cNvSpPr txBox="1">
            <a:spLocks noChangeArrowheads="1"/>
          </p:cNvSpPr>
          <p:nvPr/>
        </p:nvSpPr>
        <p:spPr bwMode="auto">
          <a:xfrm>
            <a:off x="3429000" y="1612642"/>
            <a:ext cx="5410200" cy="4909036"/>
          </a:xfrm>
          <a:prstGeom prst="rect">
            <a:avLst/>
          </a:prstGeom>
          <a:noFill/>
          <a:ln w="9525">
            <a:noFill/>
            <a:miter lim="800000"/>
            <a:headEnd/>
            <a:tailEnd/>
          </a:ln>
          <a:effectLst/>
        </p:spPr>
        <p:txBody>
          <a:bodyPr wrap="square">
            <a:spAutoFit/>
          </a:bodyPr>
          <a:lstStyle/>
          <a:p>
            <a:pPr marL="457200" indent="-457200">
              <a:spcBef>
                <a:spcPts val="600"/>
              </a:spcBef>
              <a:buClr>
                <a:schemeClr val="tx2">
                  <a:lumMod val="25000"/>
                </a:schemeClr>
              </a:buClr>
              <a:buFont typeface="Wingdings 2" pitchFamily="18" charset="2"/>
              <a:buChar char="ö"/>
            </a:pPr>
            <a:r>
              <a:rPr lang="en-US" sz="2400" b="1" dirty="0" smtClean="0">
                <a:solidFill>
                  <a:schemeClr val="bg1"/>
                </a:solidFill>
                <a:latin typeface="Californian FB" pitchFamily="18" charset="0"/>
              </a:rPr>
              <a:t>FACT: Rejected when first introduced by the large majority.</a:t>
            </a:r>
          </a:p>
          <a:p>
            <a:pPr marL="457200" indent="-457200">
              <a:spcBef>
                <a:spcPts val="600"/>
              </a:spcBef>
              <a:buClr>
                <a:schemeClr val="tx2">
                  <a:lumMod val="25000"/>
                </a:schemeClr>
              </a:buClr>
              <a:buFont typeface="Wingdings 2" pitchFamily="18" charset="2"/>
              <a:buChar char="ö"/>
            </a:pPr>
            <a:r>
              <a:rPr lang="en-US" sz="2400" b="1" dirty="0" smtClean="0">
                <a:solidFill>
                  <a:schemeClr val="bg1"/>
                </a:solidFill>
                <a:latin typeface="Californian FB" pitchFamily="18" charset="0"/>
              </a:rPr>
              <a:t>FACT: Was not widely used until 1200 A.D.</a:t>
            </a:r>
          </a:p>
          <a:p>
            <a:pPr marL="457200" indent="-457200">
              <a:spcBef>
                <a:spcPts val="600"/>
              </a:spcBef>
              <a:buClr>
                <a:schemeClr val="tx2">
                  <a:lumMod val="25000"/>
                </a:schemeClr>
              </a:buClr>
              <a:buFont typeface="Wingdings 2" pitchFamily="18" charset="2"/>
              <a:buChar char="ö"/>
            </a:pPr>
            <a:r>
              <a:rPr lang="en-US" sz="2400" b="1" dirty="0" smtClean="0">
                <a:solidFill>
                  <a:schemeClr val="bg1"/>
                </a:solidFill>
                <a:latin typeface="Californian FB" pitchFamily="18" charset="0"/>
              </a:rPr>
              <a:t>FACT: The prevalent view of the reformers was that I.M. is wrong.</a:t>
            </a:r>
          </a:p>
          <a:p>
            <a:pPr marL="457200" indent="-457200">
              <a:spcBef>
                <a:spcPts val="600"/>
              </a:spcBef>
              <a:buClr>
                <a:schemeClr val="tx2">
                  <a:lumMod val="25000"/>
                </a:schemeClr>
              </a:buClr>
              <a:buFont typeface="Wingdings 2" pitchFamily="18" charset="2"/>
              <a:buChar char="ö"/>
            </a:pPr>
            <a:r>
              <a:rPr lang="en-US" sz="2400" b="1" dirty="0" smtClean="0">
                <a:solidFill>
                  <a:schemeClr val="bg1"/>
                </a:solidFill>
                <a:latin typeface="Californian FB" pitchFamily="18" charset="0"/>
              </a:rPr>
              <a:t>If the NT church used I.M. with the approval of the apostles – history would tell a different story!!</a:t>
            </a:r>
          </a:p>
          <a:p>
            <a:pPr marL="457200" indent="-457200">
              <a:spcBef>
                <a:spcPts val="600"/>
              </a:spcBef>
              <a:buClr>
                <a:schemeClr val="tx2">
                  <a:lumMod val="25000"/>
                </a:schemeClr>
              </a:buClr>
              <a:buFont typeface="Wingdings 2" pitchFamily="18" charset="2"/>
              <a:buChar char="ö"/>
            </a:pPr>
            <a:r>
              <a:rPr lang="en-US" sz="2400" b="1" dirty="0" smtClean="0">
                <a:solidFill>
                  <a:schemeClr val="bg1"/>
                </a:solidFill>
                <a:latin typeface="Californian FB" pitchFamily="18" charset="0"/>
              </a:rPr>
              <a:t>Who authorized I.M. music?</a:t>
            </a:r>
          </a:p>
          <a:p>
            <a:pPr marL="457200" indent="-457200">
              <a:spcBef>
                <a:spcPts val="600"/>
              </a:spcBef>
              <a:buClr>
                <a:schemeClr val="tx2">
                  <a:lumMod val="25000"/>
                </a:schemeClr>
              </a:buClr>
              <a:buFont typeface="Wingdings 2" pitchFamily="18" charset="2"/>
              <a:buChar char="ö"/>
            </a:pPr>
            <a:r>
              <a:rPr lang="en-US" sz="2400" b="1" dirty="0" smtClean="0">
                <a:solidFill>
                  <a:schemeClr val="bg1"/>
                </a:solidFill>
                <a:latin typeface="Californian FB" pitchFamily="18" charset="0"/>
              </a:rPr>
              <a:t>We are not that ODD / We want to restore NT Christianity!</a:t>
            </a:r>
          </a:p>
        </p:txBody>
      </p:sp>
      <p:sp>
        <p:nvSpPr>
          <p:cNvPr id="11" name="Rectangle 10"/>
          <p:cNvSpPr/>
          <p:nvPr/>
        </p:nvSpPr>
        <p:spPr>
          <a:xfrm>
            <a:off x="1371600" y="685800"/>
            <a:ext cx="6516849" cy="830997"/>
          </a:xfrm>
          <a:prstGeom prst="rect">
            <a:avLst/>
          </a:prstGeom>
        </p:spPr>
        <p:txBody>
          <a:bodyPr wrap="none">
            <a:spAutoFit/>
          </a:bodyPr>
          <a:lstStyle/>
          <a:p>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The Voice Of History </a:t>
            </a:r>
            <a:endParaRPr lang="en-US" sz="4800" b="1" dirty="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endParaRPr>
          </a:p>
        </p:txBody>
      </p:sp>
      <p:sp>
        <p:nvSpPr>
          <p:cNvPr id="1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15" name="Rectangle 14"/>
          <p:cNvSpPr/>
          <p:nvPr/>
        </p:nvSpPr>
        <p:spPr>
          <a:xfrm>
            <a:off x="228600" y="2017216"/>
            <a:ext cx="3124200" cy="4154984"/>
          </a:xfrm>
          <a:prstGeom prst="rect">
            <a:avLst/>
          </a:prstGeom>
        </p:spPr>
        <p:txBody>
          <a:bodyPr wrap="square">
            <a:spAutoFit/>
          </a:bodyPr>
          <a:lstStyle/>
          <a:p>
            <a:pPr lvl="0" algn="ctr"/>
            <a:r>
              <a:rPr lang="en-US" sz="4400" dirty="0" smtClean="0">
                <a:ln w="18415" cmpd="sng">
                  <a:solidFill>
                    <a:schemeClr val="tx2">
                      <a:lumMod val="25000"/>
                    </a:schemeClr>
                  </a:solidFill>
                  <a:prstDash val="solid"/>
                </a:ln>
                <a:solidFill>
                  <a:srgbClr val="FFFF00"/>
                </a:solidFill>
                <a:effectLst>
                  <a:outerShdw blurRad="60007" dist="310007" dir="7680000" sy="30000" kx="1300200" algn="ctr" rotWithShape="0">
                    <a:prstClr val="black">
                      <a:alpha val="32000"/>
                    </a:prstClr>
                  </a:outerShdw>
                </a:effectLst>
                <a:latin typeface="Berlin Sans FB Demi" pitchFamily="34" charset="0"/>
              </a:rPr>
              <a:t>FACT: </a:t>
            </a:r>
            <a:r>
              <a:rPr lang="en-US" sz="4400" dirty="0" smtClean="0">
                <a:ln w="18415" cmpd="sng">
                  <a:solidFill>
                    <a:schemeClr val="tx2">
                      <a:lumMod val="25000"/>
                    </a:schemeClr>
                  </a:solidFill>
                  <a:prstDash val="solid"/>
                </a:ln>
                <a:solidFill>
                  <a:srgbClr val="FFFFFF"/>
                </a:solidFill>
                <a:effectLst>
                  <a:outerShdw blurRad="60007" dist="310007" dir="7680000" sy="30000" kx="1300200" algn="ctr" rotWithShape="0">
                    <a:prstClr val="black">
                      <a:alpha val="32000"/>
                    </a:prstClr>
                  </a:outerShdw>
                </a:effectLst>
                <a:latin typeface="Berlin Sans FB Demi" pitchFamily="34" charset="0"/>
              </a:rPr>
              <a:t>No record of Instruments being used prior to 666 A.D.–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5060">
                                            <p:txEl>
                                              <p:pRg st="0" end="0"/>
                                            </p:txEl>
                                          </p:spTgt>
                                        </p:tgtEl>
                                        <p:attrNameLst>
                                          <p:attrName>style.visibility</p:attrName>
                                        </p:attrNameLst>
                                      </p:cBhvr>
                                      <p:to>
                                        <p:strVal val="visible"/>
                                      </p:to>
                                    </p:set>
                                    <p:animEffect transition="in" filter="randombar(horizontal)">
                                      <p:cBhvr>
                                        <p:cTn id="7" dur="500"/>
                                        <p:tgtEl>
                                          <p:spTgt spid="450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5060">
                                            <p:txEl>
                                              <p:pRg st="1" end="1"/>
                                            </p:txEl>
                                          </p:spTgt>
                                        </p:tgtEl>
                                        <p:attrNameLst>
                                          <p:attrName>style.visibility</p:attrName>
                                        </p:attrNameLst>
                                      </p:cBhvr>
                                      <p:to>
                                        <p:strVal val="visible"/>
                                      </p:to>
                                    </p:set>
                                    <p:animEffect transition="in" filter="randombar(horizontal)">
                                      <p:cBhvr>
                                        <p:cTn id="12" dur="500"/>
                                        <p:tgtEl>
                                          <p:spTgt spid="4506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5060">
                                            <p:txEl>
                                              <p:pRg st="2" end="2"/>
                                            </p:txEl>
                                          </p:spTgt>
                                        </p:tgtEl>
                                        <p:attrNameLst>
                                          <p:attrName>style.visibility</p:attrName>
                                        </p:attrNameLst>
                                      </p:cBhvr>
                                      <p:to>
                                        <p:strVal val="visible"/>
                                      </p:to>
                                    </p:set>
                                    <p:animEffect transition="in" filter="randombar(horizontal)">
                                      <p:cBhvr>
                                        <p:cTn id="17" dur="500"/>
                                        <p:tgtEl>
                                          <p:spTgt spid="4506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45060">
                                            <p:txEl>
                                              <p:pRg st="3" end="3"/>
                                            </p:txEl>
                                          </p:spTgt>
                                        </p:tgtEl>
                                        <p:attrNameLst>
                                          <p:attrName>style.visibility</p:attrName>
                                        </p:attrNameLst>
                                      </p:cBhvr>
                                      <p:to>
                                        <p:strVal val="visible"/>
                                      </p:to>
                                    </p:set>
                                    <p:animEffect transition="in" filter="randombar(horizontal)">
                                      <p:cBhvr>
                                        <p:cTn id="22" dur="500"/>
                                        <p:tgtEl>
                                          <p:spTgt spid="4506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45060">
                                            <p:txEl>
                                              <p:pRg st="4" end="4"/>
                                            </p:txEl>
                                          </p:spTgt>
                                        </p:tgtEl>
                                        <p:attrNameLst>
                                          <p:attrName>style.visibility</p:attrName>
                                        </p:attrNameLst>
                                      </p:cBhvr>
                                      <p:to>
                                        <p:strVal val="visible"/>
                                      </p:to>
                                    </p:set>
                                    <p:animEffect transition="in" filter="randombar(horizontal)">
                                      <p:cBhvr>
                                        <p:cTn id="27" dur="500"/>
                                        <p:tgtEl>
                                          <p:spTgt spid="4506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45060">
                                            <p:txEl>
                                              <p:pRg st="5" end="5"/>
                                            </p:txEl>
                                          </p:spTgt>
                                        </p:tgtEl>
                                        <p:attrNameLst>
                                          <p:attrName>style.visibility</p:attrName>
                                        </p:attrNameLst>
                                      </p:cBhvr>
                                      <p:to>
                                        <p:strVal val="visible"/>
                                      </p:to>
                                    </p:set>
                                    <p:animEffect transition="in" filter="randombar(horizontal)">
                                      <p:cBhvr>
                                        <p:cTn id="32" dur="500"/>
                                        <p:tgtEl>
                                          <p:spTgt spid="4506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ular Callout 11"/>
          <p:cNvSpPr/>
          <p:nvPr/>
        </p:nvSpPr>
        <p:spPr>
          <a:xfrm>
            <a:off x="6400800" y="838200"/>
            <a:ext cx="2438400" cy="1371600"/>
          </a:xfrm>
          <a:prstGeom prst="wedgeRoundRectCallout">
            <a:avLst>
              <a:gd name="adj1" fmla="val -55961"/>
              <a:gd name="adj2" fmla="val 125777"/>
              <a:gd name="adj3" fmla="val 16667"/>
            </a:avLst>
          </a:prstGeom>
          <a:solidFill>
            <a:schemeClr val="tx2">
              <a:lumMod val="90000"/>
            </a:schemeClr>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rPr>
              <a:t>I Want My Musical Instrument!</a:t>
            </a:r>
            <a:endParaRPr lang="en-US" dirty="0">
              <a:solidFill>
                <a:sysClr val="windowText" lastClr="000000"/>
              </a:solidFill>
            </a:endParaRPr>
          </a:p>
        </p:txBody>
      </p:sp>
      <p:pic>
        <p:nvPicPr>
          <p:cNvPr id="37890" name="Picture 2"/>
          <p:cNvPicPr>
            <a:picLocks noChangeAspect="1" noChangeArrowheads="1"/>
          </p:cNvPicPr>
          <p:nvPr/>
        </p:nvPicPr>
        <p:blipFill>
          <a:blip r:embed="rId3"/>
          <a:srcRect/>
          <a:stretch>
            <a:fillRect/>
          </a:stretch>
        </p:blipFill>
        <p:spPr bwMode="auto">
          <a:xfrm>
            <a:off x="4031958" y="1905001"/>
            <a:ext cx="5112042" cy="4953000"/>
          </a:xfrm>
          <a:prstGeom prst="rect">
            <a:avLst/>
          </a:prstGeom>
          <a:noFill/>
          <a:ln w="9525">
            <a:noFill/>
            <a:miter lim="800000"/>
            <a:headEnd/>
            <a:tailEnd/>
          </a:ln>
          <a:effectLst/>
        </p:spPr>
      </p:pic>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304800" y="838200"/>
            <a:ext cx="5257800" cy="5632311"/>
          </a:xfrm>
          <a:prstGeom prst="rect">
            <a:avLst/>
          </a:prstGeom>
        </p:spPr>
        <p:txBody>
          <a:bodyPr wrap="square">
            <a:spAutoFit/>
          </a:bodyPr>
          <a:lstStyle/>
          <a:p>
            <a:pPr algn="ctr"/>
            <a:r>
              <a:rPr lang="en-US" sz="60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8" name="Date Placeholder 7"/>
          <p:cNvSpPr>
            <a:spLocks noGrp="1"/>
          </p:cNvSpPr>
          <p:nvPr>
            <p:ph type="dt" sz="half" idx="10"/>
          </p:nvPr>
        </p:nvSpPr>
        <p:spPr/>
        <p:txBody>
          <a:bodyPr/>
          <a:lstStyle/>
          <a:p>
            <a:r>
              <a:rPr lang="en-US" smtClean="0"/>
              <a:t>Don McClain</a:t>
            </a:r>
            <a:endParaRPr lang="en-US"/>
          </a:p>
        </p:txBody>
      </p:sp>
      <p:sp>
        <p:nvSpPr>
          <p:cNvPr id="9" name="Slide Number Placeholder 8"/>
          <p:cNvSpPr>
            <a:spLocks noGrp="1"/>
          </p:cNvSpPr>
          <p:nvPr>
            <p:ph type="sldNum" sz="quarter" idx="12"/>
          </p:nvPr>
        </p:nvSpPr>
        <p:spPr/>
        <p:txBody>
          <a:bodyPr/>
          <a:lstStyle/>
          <a:p>
            <a:fld id="{D6F595DA-FB22-440F-954C-8C20CDC66A6C}" type="slidenum">
              <a:rPr lang="en-US" smtClean="0"/>
              <a:pPr/>
              <a:t>5</a:t>
            </a:fld>
            <a:endParaRPr lang="en-US"/>
          </a:p>
        </p:txBody>
      </p:sp>
      <p:sp>
        <p:nvSpPr>
          <p:cNvPr id="10" name="Footer Placeholder 9"/>
          <p:cNvSpPr>
            <a:spLocks noGrp="1"/>
          </p:cNvSpPr>
          <p:nvPr>
            <p:ph type="ftr" sz="quarter" idx="11"/>
          </p:nvPr>
        </p:nvSpPr>
        <p:spPr/>
        <p:txBody>
          <a:bodyPr/>
          <a:lstStyle/>
          <a:p>
            <a:r>
              <a:rPr lang="en-US" dirty="0" smtClean="0"/>
              <a:t>W. 65th St church of Christ / December 9, 2007</a:t>
            </a:r>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members.aol.com/tonymorosc/harppage/KingDavidTripleHarp.jpg"/>
          <p:cNvPicPr>
            <a:picLocks noChangeAspect="1" noChangeArrowheads="1"/>
          </p:cNvPicPr>
          <p:nvPr/>
        </p:nvPicPr>
        <p:blipFill>
          <a:blip r:embed="rId3"/>
          <a:srcRect/>
          <a:stretch>
            <a:fillRect/>
          </a:stretch>
        </p:blipFill>
        <p:spPr bwMode="auto">
          <a:xfrm>
            <a:off x="4267200" y="2438400"/>
            <a:ext cx="4076700" cy="4038600"/>
          </a:xfrm>
          <a:prstGeom prst="ellipse">
            <a:avLst/>
          </a:prstGeom>
          <a:ln w="190500" cap="rnd">
            <a:noFill/>
            <a:prstDash val="solid"/>
          </a:ln>
          <a:effectLst>
            <a:outerShdw blurRad="76200" dir="13500000" sy="23000" kx="1200000" algn="br" rotWithShape="0">
              <a:prstClr val="black">
                <a:alpha val="20000"/>
              </a:prst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1569660"/>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4" name="Round Diagonal Corner Rectangle 3"/>
          <p:cNvSpPr/>
          <p:nvPr/>
        </p:nvSpPr>
        <p:spPr>
          <a:xfrm>
            <a:off x="3429000" y="2286000"/>
            <a:ext cx="5410200" cy="4267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a:spLocks noChangeArrowheads="1"/>
          </p:cNvSpPr>
          <p:nvPr/>
        </p:nvSpPr>
        <p:spPr bwMode="auto">
          <a:xfrm>
            <a:off x="3429000" y="2362200"/>
            <a:ext cx="5410200" cy="4247317"/>
          </a:xfrm>
          <a:prstGeom prst="rect">
            <a:avLst/>
          </a:prstGeom>
          <a:noFill/>
          <a:ln w="9525">
            <a:noFill/>
            <a:miter lim="800000"/>
            <a:headEnd/>
            <a:tailEnd/>
          </a:ln>
          <a:effectLst/>
        </p:spPr>
        <p:txBody>
          <a:bodyPr wrap="square">
            <a:spAutoFit/>
          </a:bodyPr>
          <a:lstStyle/>
          <a:p>
            <a:pPr marL="457200" indent="-457200">
              <a:spcBef>
                <a:spcPts val="600"/>
              </a:spcBef>
              <a:buClr>
                <a:schemeClr val="tx2">
                  <a:lumMod val="25000"/>
                </a:schemeClr>
              </a:buClr>
              <a:buFont typeface="Wingdings 2" pitchFamily="18" charset="2"/>
              <a:buChar char="ö"/>
            </a:pPr>
            <a:r>
              <a:rPr lang="en-US" sz="2600" b="1" dirty="0" smtClean="0">
                <a:solidFill>
                  <a:schemeClr val="bg1"/>
                </a:solidFill>
                <a:latin typeface="Californian FB" pitchFamily="18" charset="0"/>
              </a:rPr>
              <a:t>What about animal sacrifices, the burning of incense, and the Passover. (Amos 5:21-23; 6:5)</a:t>
            </a:r>
          </a:p>
          <a:p>
            <a:pPr marL="457200" indent="-457200">
              <a:spcBef>
                <a:spcPts val="600"/>
              </a:spcBef>
              <a:buClr>
                <a:schemeClr val="tx2">
                  <a:lumMod val="25000"/>
                </a:schemeClr>
              </a:buClr>
              <a:buFont typeface="Wingdings 2" pitchFamily="18" charset="2"/>
              <a:buChar char="ö"/>
            </a:pPr>
            <a:r>
              <a:rPr lang="en-US" sz="2600" b="1" dirty="0" smtClean="0">
                <a:solidFill>
                  <a:schemeClr val="bg1"/>
                </a:solidFill>
                <a:latin typeface="Californian FB" pitchFamily="18" charset="0"/>
              </a:rPr>
              <a:t>We are no longer under the Old Testament – we are under the New Testament. (Col. 2:14; Gal. 5:4; Heb. 10:9-10)</a:t>
            </a:r>
          </a:p>
          <a:p>
            <a:pPr marL="457200" indent="-457200">
              <a:spcBef>
                <a:spcPts val="600"/>
              </a:spcBef>
              <a:buClr>
                <a:schemeClr val="tx2">
                  <a:lumMod val="25000"/>
                </a:schemeClr>
              </a:buClr>
              <a:buFont typeface="Wingdings 2" pitchFamily="18" charset="2"/>
              <a:buChar char="ö"/>
            </a:pPr>
            <a:r>
              <a:rPr lang="en-US" sz="2600" b="1" dirty="0" smtClean="0">
                <a:solidFill>
                  <a:schemeClr val="bg1"/>
                </a:solidFill>
                <a:latin typeface="Californian FB" pitchFamily="18" charset="0"/>
              </a:rPr>
              <a:t>We must find authority for all that we do in the New Testament. Col. 3:17; 2 John 1:9</a:t>
            </a:r>
          </a:p>
        </p:txBody>
      </p:sp>
      <p:sp>
        <p:nvSpPr>
          <p:cNvPr id="6" name="Rectangle 5"/>
          <p:cNvSpPr/>
          <p:nvPr/>
        </p:nvSpPr>
        <p:spPr>
          <a:xfrm>
            <a:off x="304800" y="2914233"/>
            <a:ext cx="2895600" cy="2800767"/>
          </a:xfrm>
          <a:prstGeom prst="rect">
            <a:avLst/>
          </a:prstGeom>
        </p:spPr>
        <p:txBody>
          <a:bodyPr wrap="square">
            <a:spAutoFit/>
          </a:bodyPr>
          <a:lstStyle/>
          <a:p>
            <a:pPr algn="ctr">
              <a:spcBef>
                <a:spcPts val="600"/>
              </a:spcBef>
            </a:pPr>
            <a:r>
              <a:rPr lang="en-US" sz="44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David Had &amp; Used Them –     1 </a:t>
            </a:r>
            <a:r>
              <a:rPr lang="en-US" sz="4400" dirty="0" err="1"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Chr</a:t>
            </a:r>
            <a:r>
              <a:rPr lang="en-US" sz="44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 23:5</a:t>
            </a:r>
          </a:p>
        </p:txBody>
      </p:sp>
      <p:sp>
        <p:nvSpPr>
          <p:cNvPr id="8" name="Date Placeholder 7"/>
          <p:cNvSpPr>
            <a:spLocks noGrp="1"/>
          </p:cNvSpPr>
          <p:nvPr>
            <p:ph type="dt" sz="half" idx="10"/>
          </p:nvPr>
        </p:nvSpPr>
        <p:spPr/>
        <p:txBody>
          <a:bodyPr/>
          <a:lstStyle/>
          <a:p>
            <a:r>
              <a:rPr lang="en-US" smtClean="0"/>
              <a:t>Don McClain</a:t>
            </a:r>
            <a:endParaRPr lang="en-US"/>
          </a:p>
        </p:txBody>
      </p:sp>
      <p:sp>
        <p:nvSpPr>
          <p:cNvPr id="9" name="Slide Number Placeholder 8"/>
          <p:cNvSpPr>
            <a:spLocks noGrp="1"/>
          </p:cNvSpPr>
          <p:nvPr>
            <p:ph type="sldNum" sz="quarter" idx="12"/>
          </p:nvPr>
        </p:nvSpPr>
        <p:spPr/>
        <p:txBody>
          <a:bodyPr/>
          <a:lstStyle/>
          <a:p>
            <a:fld id="{D6F595DA-FB22-440F-954C-8C20CDC66A6C}" type="slidenum">
              <a:rPr lang="en-US" smtClean="0"/>
              <a:pPr/>
              <a:t>6</a:t>
            </a:fld>
            <a:endParaRPr lang="en-US"/>
          </a:p>
        </p:txBody>
      </p:sp>
      <p:sp>
        <p:nvSpPr>
          <p:cNvPr id="10" name="Footer Placeholder 9"/>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14" presetClass="entr" presetSubtype="10" fill="hold"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4" descr="http://greg.drinkandflowblog.com/wp-content/uploads/2007/05/heavenly-harpist-main.jpg"/>
          <p:cNvPicPr>
            <a:picLocks noChangeAspect="1" noChangeArrowheads="1"/>
          </p:cNvPicPr>
          <p:nvPr/>
        </p:nvPicPr>
        <p:blipFill>
          <a:blip r:embed="rId3"/>
          <a:srcRect/>
          <a:stretch>
            <a:fillRect/>
          </a:stretch>
        </p:blipFill>
        <p:spPr bwMode="auto">
          <a:xfrm>
            <a:off x="4191000" y="2521296"/>
            <a:ext cx="3952875" cy="387950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7" name="Picture 2"/>
          <p:cNvPicPr>
            <a:picLocks noChangeAspect="1" noChangeArrowheads="1"/>
          </p:cNvPicPr>
          <p:nvPr/>
        </p:nvPicPr>
        <p:blipFill>
          <a:blip r:embed="rId4"/>
          <a:srcRect/>
          <a:stretch>
            <a:fillRect/>
          </a:stretch>
        </p:blipFill>
        <p:spPr bwMode="auto">
          <a:xfrm>
            <a:off x="3352800" y="2133600"/>
            <a:ext cx="5791200" cy="4648199"/>
          </a:xfrm>
          <a:prstGeom prst="rect">
            <a:avLst/>
          </a:prstGeom>
          <a:noFill/>
          <a:ln w="9525">
            <a:noFill/>
            <a:miter lim="800000"/>
            <a:headEnd/>
            <a:tailEnd/>
          </a:ln>
          <a:effectLst/>
        </p:spPr>
      </p:pic>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1569660"/>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5" name="Text Box 4"/>
          <p:cNvSpPr txBox="1">
            <a:spLocks noChangeArrowheads="1"/>
          </p:cNvSpPr>
          <p:nvPr/>
        </p:nvSpPr>
        <p:spPr bwMode="auto">
          <a:xfrm>
            <a:off x="4038600" y="2401431"/>
            <a:ext cx="4419600" cy="3046988"/>
          </a:xfrm>
          <a:prstGeom prst="rect">
            <a:avLst/>
          </a:prstGeom>
          <a:noFill/>
          <a:ln w="9525">
            <a:noFill/>
            <a:miter lim="800000"/>
            <a:headEnd/>
            <a:tailEnd/>
          </a:ln>
          <a:effectLst/>
        </p:spPr>
        <p:txBody>
          <a:bodyPr wrap="square">
            <a:spAutoFit/>
          </a:bodyPr>
          <a:lstStyle/>
          <a:p>
            <a:pPr algn="ctr"/>
            <a:r>
              <a:rPr lang="en-US" sz="2400" b="1" dirty="0" smtClean="0">
                <a:solidFill>
                  <a:schemeClr val="bg1"/>
                </a:solidFill>
                <a:latin typeface="Berlin Sans FB Demi" pitchFamily="34" charset="0"/>
              </a:rPr>
              <a:t>Revelation 5:8 (NKJV) </a:t>
            </a:r>
            <a:r>
              <a:rPr lang="en-US" sz="2400" b="1" dirty="0" smtClean="0">
                <a:solidFill>
                  <a:schemeClr val="bg1"/>
                </a:solidFill>
                <a:latin typeface="Californian FB" pitchFamily="18" charset="0"/>
              </a:rPr>
              <a:t/>
            </a:r>
            <a:br>
              <a:rPr lang="en-US" sz="2400" b="1" dirty="0" smtClean="0">
                <a:solidFill>
                  <a:schemeClr val="bg1"/>
                </a:solidFill>
                <a:latin typeface="Californian FB" pitchFamily="18" charset="0"/>
              </a:rPr>
            </a:br>
            <a:r>
              <a:rPr lang="en-US" sz="2400" b="1" dirty="0" smtClean="0">
                <a:solidFill>
                  <a:schemeClr val="bg1"/>
                </a:solidFill>
                <a:latin typeface="Californian FB" pitchFamily="18" charset="0"/>
              </a:rPr>
              <a:t>Now when He had taken the scroll, the four living creatures and the twenty-four elders fell down before the Lamb, each having a harp, and golden bowls full of incense, which are the prayers of the saints. </a:t>
            </a:r>
            <a:endParaRPr lang="en-US" sz="2800" b="1" dirty="0" smtClean="0">
              <a:solidFill>
                <a:schemeClr val="bg1"/>
              </a:solidFill>
              <a:latin typeface="Californian FB" pitchFamily="18" charset="0"/>
            </a:endParaRPr>
          </a:p>
        </p:txBody>
      </p:sp>
      <p:sp>
        <p:nvSpPr>
          <p:cNvPr id="6" name="Rectangle 5"/>
          <p:cNvSpPr/>
          <p:nvPr/>
        </p:nvSpPr>
        <p:spPr>
          <a:xfrm>
            <a:off x="304800" y="2362200"/>
            <a:ext cx="3048000" cy="4154984"/>
          </a:xfrm>
          <a:prstGeom prst="rect">
            <a:avLst/>
          </a:prstGeom>
        </p:spPr>
        <p:txBody>
          <a:bodyPr wrap="square">
            <a:spAutoFit/>
          </a:bodyPr>
          <a:lstStyle/>
          <a:p>
            <a:pPr algn="ctr">
              <a:spcBef>
                <a:spcPts val="600"/>
              </a:spcBef>
            </a:pPr>
            <a:r>
              <a:rPr lang="en-US" sz="44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Harps are in heaven – Revelation 5:8 &amp; Revelation 14:2</a:t>
            </a:r>
          </a:p>
        </p:txBody>
      </p:sp>
      <p:sp>
        <p:nvSpPr>
          <p:cNvPr id="8" name="Date Placeholder 7"/>
          <p:cNvSpPr>
            <a:spLocks noGrp="1"/>
          </p:cNvSpPr>
          <p:nvPr>
            <p:ph type="dt" sz="half" idx="10"/>
          </p:nvPr>
        </p:nvSpPr>
        <p:spPr/>
        <p:txBody>
          <a:bodyPr/>
          <a:lstStyle/>
          <a:p>
            <a:r>
              <a:rPr lang="en-US" smtClean="0"/>
              <a:t>Don McClain</a:t>
            </a:r>
            <a:endParaRPr lang="en-US"/>
          </a:p>
        </p:txBody>
      </p:sp>
      <p:sp>
        <p:nvSpPr>
          <p:cNvPr id="9" name="Slide Number Placeholder 8"/>
          <p:cNvSpPr>
            <a:spLocks noGrp="1"/>
          </p:cNvSpPr>
          <p:nvPr>
            <p:ph type="sldNum" sz="quarter" idx="12"/>
          </p:nvPr>
        </p:nvSpPr>
        <p:spPr/>
        <p:txBody>
          <a:bodyPr/>
          <a:lstStyle/>
          <a:p>
            <a:fld id="{D6F595DA-FB22-440F-954C-8C20CDC66A6C}" type="slidenum">
              <a:rPr lang="en-US" smtClean="0"/>
              <a:pPr/>
              <a:t>7</a:t>
            </a:fld>
            <a:endParaRPr lang="en-US"/>
          </a:p>
        </p:txBody>
      </p:sp>
      <p:sp>
        <p:nvSpPr>
          <p:cNvPr id="10" name="Footer Placeholder 9"/>
          <p:cNvSpPr>
            <a:spLocks noGrp="1"/>
          </p:cNvSpPr>
          <p:nvPr>
            <p:ph type="ftr" sz="quarter" idx="11"/>
          </p:nvPr>
        </p:nvSpPr>
        <p:spPr/>
        <p:txBody>
          <a:bodyPr/>
          <a:lstStyle/>
          <a:p>
            <a:r>
              <a:rPr lang="en-US" dirty="0" smtClean="0"/>
              <a:t>W. 65th St church of Christ / December 9, 2007</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srcRect/>
          <a:stretch>
            <a:fillRect/>
          </a:stretch>
        </p:blipFill>
        <p:spPr bwMode="auto">
          <a:xfrm>
            <a:off x="3352800" y="2133600"/>
            <a:ext cx="5791200" cy="4648199"/>
          </a:xfrm>
          <a:prstGeom prst="rect">
            <a:avLst/>
          </a:prstGeom>
          <a:noFill/>
          <a:ln w="9525">
            <a:noFill/>
            <a:miter lim="800000"/>
            <a:headEnd/>
            <a:tailEnd/>
          </a:ln>
          <a:effectLst/>
        </p:spPr>
      </p:pic>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1569660"/>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5" name="Text Box 4"/>
          <p:cNvSpPr txBox="1">
            <a:spLocks noChangeArrowheads="1"/>
          </p:cNvSpPr>
          <p:nvPr/>
        </p:nvSpPr>
        <p:spPr bwMode="auto">
          <a:xfrm>
            <a:off x="4038600" y="2401431"/>
            <a:ext cx="4419600" cy="2893100"/>
          </a:xfrm>
          <a:prstGeom prst="rect">
            <a:avLst/>
          </a:prstGeom>
          <a:noFill/>
          <a:ln w="9525">
            <a:noFill/>
            <a:miter lim="800000"/>
            <a:headEnd/>
            <a:tailEnd/>
          </a:ln>
          <a:effectLst/>
        </p:spPr>
        <p:txBody>
          <a:bodyPr wrap="square">
            <a:spAutoFit/>
          </a:bodyPr>
          <a:lstStyle/>
          <a:p>
            <a:pPr algn="ctr"/>
            <a:r>
              <a:rPr lang="en-US" sz="2600" b="1" dirty="0" smtClean="0">
                <a:solidFill>
                  <a:schemeClr val="bg1"/>
                </a:solidFill>
                <a:latin typeface="Berlin Sans FB Demi" pitchFamily="34" charset="0"/>
              </a:rPr>
              <a:t>Revelation 14:2 (NKJV) </a:t>
            </a:r>
            <a:r>
              <a:rPr lang="en-US" sz="2600" b="1" dirty="0" smtClean="0">
                <a:solidFill>
                  <a:schemeClr val="bg1"/>
                </a:solidFill>
                <a:latin typeface="Californian FB" pitchFamily="18" charset="0"/>
              </a:rPr>
              <a:t/>
            </a:r>
            <a:br>
              <a:rPr lang="en-US" sz="2600" b="1" dirty="0" smtClean="0">
                <a:solidFill>
                  <a:schemeClr val="bg1"/>
                </a:solidFill>
                <a:latin typeface="Californian FB" pitchFamily="18" charset="0"/>
              </a:rPr>
            </a:br>
            <a:r>
              <a:rPr lang="en-US" sz="2600" b="1" baseline="30000" dirty="0" smtClean="0">
                <a:solidFill>
                  <a:schemeClr val="bg1"/>
                </a:solidFill>
                <a:latin typeface="Californian FB" pitchFamily="18" charset="0"/>
              </a:rPr>
              <a:t>2</a:t>
            </a:r>
            <a:r>
              <a:rPr lang="en-US" sz="2600" b="1" dirty="0" smtClean="0">
                <a:solidFill>
                  <a:schemeClr val="bg1"/>
                </a:solidFill>
                <a:latin typeface="Californian FB" pitchFamily="18" charset="0"/>
              </a:rPr>
              <a:t> And I heard a voice from heaven, like the voice of many waters, and like the voice of loud thunder. And I heard the sound of harpists playing their harps.</a:t>
            </a:r>
          </a:p>
        </p:txBody>
      </p:sp>
      <p:sp>
        <p:nvSpPr>
          <p:cNvPr id="8" name="Rectangle 7"/>
          <p:cNvSpPr/>
          <p:nvPr/>
        </p:nvSpPr>
        <p:spPr>
          <a:xfrm>
            <a:off x="304800" y="2362200"/>
            <a:ext cx="3048000" cy="4154984"/>
          </a:xfrm>
          <a:prstGeom prst="rect">
            <a:avLst/>
          </a:prstGeom>
        </p:spPr>
        <p:txBody>
          <a:bodyPr wrap="square">
            <a:spAutoFit/>
          </a:bodyPr>
          <a:lstStyle/>
          <a:p>
            <a:pPr algn="ctr">
              <a:spcBef>
                <a:spcPts val="600"/>
              </a:spcBef>
            </a:pPr>
            <a:r>
              <a:rPr lang="en-US" sz="44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Harps are in heaven – Revelation 5:8 &amp; Revelation 14:2</a:t>
            </a:r>
          </a:p>
        </p:txBody>
      </p:sp>
      <p:sp>
        <p:nvSpPr>
          <p:cNvPr id="9" name="Date Placeholder 8"/>
          <p:cNvSpPr>
            <a:spLocks noGrp="1"/>
          </p:cNvSpPr>
          <p:nvPr>
            <p:ph type="dt" sz="half" idx="10"/>
          </p:nvPr>
        </p:nvSpPr>
        <p:spPr/>
        <p:txBody>
          <a:bodyPr/>
          <a:lstStyle/>
          <a:p>
            <a:r>
              <a:rPr lang="en-US" smtClean="0"/>
              <a:t>Don McClain</a:t>
            </a:r>
            <a:endParaRPr lang="en-US"/>
          </a:p>
        </p:txBody>
      </p:sp>
      <p:sp>
        <p:nvSpPr>
          <p:cNvPr id="10" name="Slide Number Placeholder 9"/>
          <p:cNvSpPr>
            <a:spLocks noGrp="1"/>
          </p:cNvSpPr>
          <p:nvPr>
            <p:ph type="sldNum" sz="quarter" idx="12"/>
          </p:nvPr>
        </p:nvSpPr>
        <p:spPr/>
        <p:txBody>
          <a:bodyPr/>
          <a:lstStyle/>
          <a:p>
            <a:fld id="{D6F595DA-FB22-440F-954C-8C20CDC66A6C}" type="slidenum">
              <a:rPr lang="en-US" smtClean="0"/>
              <a:pPr/>
              <a:t>8</a:t>
            </a:fld>
            <a:endParaRPr lang="en-US"/>
          </a:p>
        </p:txBody>
      </p:sp>
      <p:sp>
        <p:nvSpPr>
          <p:cNvPr id="11" name="Footer Placeholder 10"/>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15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extrusionH="57150" contourW="12700">
              <a:bevelT w="25400" h="25400" prst="angle"/>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Cambria" pitchFamily="18" charset="0"/>
                <a:ea typeface="Times New Roman" pitchFamily="18" charset="0"/>
                <a:cs typeface="Times New Roman" pitchFamily="18" charset="0"/>
              </a:rPr>
              <a:t>The Odd Folks Who Don't Have Pianos</a:t>
            </a:r>
            <a:endParaRPr kumimoji="0" lang="en-US" sz="3600" b="1" i="0" u="none" strike="noStrike" normalizeH="0" baseline="0" dirty="0" smtClean="0">
              <a:ln w="11430">
                <a:solidFill>
                  <a:schemeClr val="tx2"/>
                </a:solidFill>
              </a:ln>
              <a:solidFill>
                <a:schemeClr val="tx2"/>
              </a:solidFill>
              <a:effectLst>
                <a:outerShdw blurRad="60007" dist="310007" dir="7680000" sy="30000" kx="1300200" algn="ctr" rotWithShape="0">
                  <a:prstClr val="black">
                    <a:alpha val="32000"/>
                  </a:prstClr>
                </a:outerShdw>
              </a:effectLst>
              <a:latin typeface="Arial" pitchFamily="34" charset="0"/>
            </a:endParaRPr>
          </a:p>
        </p:txBody>
      </p:sp>
      <p:sp>
        <p:nvSpPr>
          <p:cNvPr id="3" name="Rectangle 2"/>
          <p:cNvSpPr/>
          <p:nvPr/>
        </p:nvSpPr>
        <p:spPr>
          <a:xfrm>
            <a:off x="0" y="685800"/>
            <a:ext cx="9144000" cy="1569660"/>
          </a:xfrm>
          <a:prstGeom prst="rect">
            <a:avLst/>
          </a:prstGeom>
        </p:spPr>
        <p:txBody>
          <a:bodyPr wrap="square">
            <a:spAutoFit/>
          </a:bodyPr>
          <a:lstStyle/>
          <a:p>
            <a:pPr algn="ctr"/>
            <a:r>
              <a:rPr lang="en-US" sz="4800" b="1" dirty="0" smtClean="0">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300" endPos="45500" dir="5400000" sy="-100000" algn="bl" rotWithShape="0"/>
                </a:effectLst>
              </a:rPr>
              <a:t>Some Arguments Used To Defend Instrumental Music -</a:t>
            </a:r>
          </a:p>
        </p:txBody>
      </p:sp>
      <p:sp>
        <p:nvSpPr>
          <p:cNvPr id="4" name="Round Diagonal Corner Rectangle 3"/>
          <p:cNvSpPr/>
          <p:nvPr/>
        </p:nvSpPr>
        <p:spPr>
          <a:xfrm>
            <a:off x="3429000" y="2286000"/>
            <a:ext cx="5410200" cy="4267200"/>
          </a:xfrm>
          <a:prstGeom prst="round2DiagRect">
            <a:avLst>
              <a:gd name="adj1" fmla="val 13471"/>
              <a:gd name="adj2" fmla="val 0"/>
            </a:avLst>
          </a:prstGeom>
          <a:solidFill>
            <a:schemeClr val="accent4"/>
          </a:solidFill>
          <a:ln>
            <a:no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a:spLocks noChangeArrowheads="1"/>
          </p:cNvSpPr>
          <p:nvPr/>
        </p:nvSpPr>
        <p:spPr bwMode="auto">
          <a:xfrm>
            <a:off x="3429000" y="2384316"/>
            <a:ext cx="5410200" cy="4093428"/>
          </a:xfrm>
          <a:prstGeom prst="rect">
            <a:avLst/>
          </a:prstGeom>
          <a:noFill/>
          <a:ln w="9525">
            <a:noFill/>
            <a:miter lim="800000"/>
            <a:headEnd/>
            <a:tailEnd/>
          </a:ln>
          <a:effectLst/>
        </p:spPr>
        <p:txBody>
          <a:bodyPr wrap="square">
            <a:spAutoFit/>
          </a:bodyPr>
          <a:lstStyle/>
          <a:p>
            <a:pPr marL="457200" indent="-457200">
              <a:spcBef>
                <a:spcPts val="600"/>
              </a:spcBef>
              <a:buClr>
                <a:schemeClr val="tx2">
                  <a:lumMod val="25000"/>
                </a:schemeClr>
              </a:buClr>
              <a:buFont typeface="Wingdings 2" pitchFamily="18" charset="2"/>
              <a:buChar char="ö"/>
            </a:pPr>
            <a:r>
              <a:rPr lang="en-US" sz="2400" b="1" dirty="0" smtClean="0">
                <a:solidFill>
                  <a:schemeClr val="bg1"/>
                </a:solidFill>
                <a:latin typeface="Californian FB" pitchFamily="18" charset="0"/>
              </a:rPr>
              <a:t>Literal harps?</a:t>
            </a:r>
          </a:p>
          <a:p>
            <a:pPr marL="457200" indent="-457200">
              <a:spcBef>
                <a:spcPts val="600"/>
              </a:spcBef>
              <a:buClr>
                <a:schemeClr val="tx2">
                  <a:lumMod val="25000"/>
                </a:schemeClr>
              </a:buClr>
              <a:buFont typeface="Wingdings 2" pitchFamily="18" charset="2"/>
              <a:buChar char="ö"/>
            </a:pPr>
            <a:r>
              <a:rPr lang="en-US" sz="2400" b="1" dirty="0" smtClean="0">
                <a:solidFill>
                  <a:schemeClr val="bg1"/>
                </a:solidFill>
                <a:latin typeface="Californian FB" pitchFamily="18" charset="0"/>
              </a:rPr>
              <a:t>What are the golden bowls of incense?</a:t>
            </a:r>
          </a:p>
          <a:p>
            <a:pPr marL="457200" indent="-457200">
              <a:spcBef>
                <a:spcPts val="600"/>
              </a:spcBef>
              <a:buClr>
                <a:schemeClr val="tx2">
                  <a:lumMod val="25000"/>
                </a:schemeClr>
              </a:buClr>
              <a:buFont typeface="Wingdings 2" pitchFamily="18" charset="2"/>
              <a:buChar char="ö"/>
            </a:pPr>
            <a:r>
              <a:rPr lang="en-US" sz="2400" b="1" dirty="0" smtClean="0">
                <a:solidFill>
                  <a:schemeClr val="bg1"/>
                </a:solidFill>
                <a:latin typeface="Californian FB" pitchFamily="18" charset="0"/>
              </a:rPr>
              <a:t>Other things in the context – The scroll, (5:1-4), The throne, Lamb, seven horns, eyes &amp; spirits, (5:6), </a:t>
            </a:r>
          </a:p>
          <a:p>
            <a:pPr marL="457200" indent="-457200">
              <a:spcBef>
                <a:spcPts val="600"/>
              </a:spcBef>
              <a:buClr>
                <a:schemeClr val="tx2">
                  <a:lumMod val="25000"/>
                </a:schemeClr>
              </a:buClr>
              <a:buFont typeface="Wingdings 2" pitchFamily="18" charset="2"/>
              <a:buChar char="ö"/>
            </a:pPr>
            <a:r>
              <a:rPr lang="en-US" sz="2400" b="1" smtClean="0">
                <a:solidFill>
                  <a:schemeClr val="bg1"/>
                </a:solidFill>
                <a:latin typeface="Californian FB" pitchFamily="18" charset="0"/>
              </a:rPr>
              <a:t>A </a:t>
            </a:r>
            <a:r>
              <a:rPr lang="en-US" sz="2400" b="1" dirty="0" smtClean="0">
                <a:solidFill>
                  <a:schemeClr val="bg1"/>
                </a:solidFill>
                <a:latin typeface="Californian FB" pitchFamily="18" charset="0"/>
              </a:rPr>
              <a:t>Lamb; </a:t>
            </a:r>
            <a:r>
              <a:rPr lang="en-US" sz="2400" b="1" smtClean="0">
                <a:solidFill>
                  <a:schemeClr val="bg1"/>
                </a:solidFill>
                <a:latin typeface="Californian FB" pitchFamily="18" charset="0"/>
              </a:rPr>
              <a:t>144,000; Names </a:t>
            </a:r>
            <a:r>
              <a:rPr lang="en-US" sz="2400" b="1" dirty="0" smtClean="0">
                <a:solidFill>
                  <a:schemeClr val="bg1"/>
                </a:solidFill>
                <a:latin typeface="Californian FB" pitchFamily="18" charset="0"/>
              </a:rPr>
              <a:t>written on forehead; (14:1); Many waters; Loud thunders, (14:2);  virgins who follow the lamb; (14:4).</a:t>
            </a:r>
          </a:p>
        </p:txBody>
      </p:sp>
      <p:sp>
        <p:nvSpPr>
          <p:cNvPr id="7" name="Rectangle 6"/>
          <p:cNvSpPr/>
          <p:nvPr/>
        </p:nvSpPr>
        <p:spPr>
          <a:xfrm>
            <a:off x="304800" y="2362200"/>
            <a:ext cx="3048000" cy="4154984"/>
          </a:xfrm>
          <a:prstGeom prst="rect">
            <a:avLst/>
          </a:prstGeom>
        </p:spPr>
        <p:txBody>
          <a:bodyPr wrap="square">
            <a:spAutoFit/>
          </a:bodyPr>
          <a:lstStyle/>
          <a:p>
            <a:pPr algn="ctr">
              <a:spcBef>
                <a:spcPts val="600"/>
              </a:spcBef>
            </a:pPr>
            <a:r>
              <a:rPr lang="en-US" sz="4400" dirty="0" smtClean="0">
                <a:ln w="18415" cmpd="sng">
                  <a:solidFill>
                    <a:srgbClr val="FFFFFF"/>
                  </a:solidFill>
                  <a:prstDash val="solid"/>
                </a:ln>
                <a:effectLst>
                  <a:glow rad="101600">
                    <a:schemeClr val="bg2">
                      <a:alpha val="60000"/>
                    </a:schemeClr>
                  </a:glow>
                  <a:outerShdw blurRad="63500" dir="3600000" algn="tl" rotWithShape="0">
                    <a:srgbClr val="000000">
                      <a:alpha val="70000"/>
                    </a:srgbClr>
                  </a:outerShdw>
                </a:effectLst>
                <a:latin typeface="Humanst521 BT" pitchFamily="34" charset="0"/>
              </a:rPr>
              <a:t>Harps are in heaven – Revelation 5:8 &amp; Revelation 14:2</a:t>
            </a:r>
          </a:p>
        </p:txBody>
      </p:sp>
      <p:sp>
        <p:nvSpPr>
          <p:cNvPr id="8" name="Date Placeholder 7"/>
          <p:cNvSpPr>
            <a:spLocks noGrp="1"/>
          </p:cNvSpPr>
          <p:nvPr>
            <p:ph type="dt" sz="half" idx="10"/>
          </p:nvPr>
        </p:nvSpPr>
        <p:spPr/>
        <p:txBody>
          <a:bodyPr/>
          <a:lstStyle/>
          <a:p>
            <a:r>
              <a:rPr lang="en-US" smtClean="0"/>
              <a:t>Don McClain</a:t>
            </a:r>
            <a:endParaRPr lang="en-US"/>
          </a:p>
        </p:txBody>
      </p:sp>
      <p:sp>
        <p:nvSpPr>
          <p:cNvPr id="9" name="Slide Number Placeholder 8"/>
          <p:cNvSpPr>
            <a:spLocks noGrp="1"/>
          </p:cNvSpPr>
          <p:nvPr>
            <p:ph type="sldNum" sz="quarter" idx="12"/>
          </p:nvPr>
        </p:nvSpPr>
        <p:spPr/>
        <p:txBody>
          <a:bodyPr/>
          <a:lstStyle/>
          <a:p>
            <a:fld id="{D6F595DA-FB22-440F-954C-8C20CDC66A6C}" type="slidenum">
              <a:rPr lang="en-US" smtClean="0"/>
              <a:pPr/>
              <a:t>9</a:t>
            </a:fld>
            <a:endParaRPr lang="en-US"/>
          </a:p>
        </p:txBody>
      </p:sp>
      <p:sp>
        <p:nvSpPr>
          <p:cNvPr id="10" name="Footer Placeholder 9"/>
          <p:cNvSpPr>
            <a:spLocks noGrp="1"/>
          </p:cNvSpPr>
          <p:nvPr>
            <p:ph type="ftr" sz="quarter" idx="11"/>
          </p:nvPr>
        </p:nvSpPr>
        <p:spPr/>
        <p:txBody>
          <a:bodyPr/>
          <a:lstStyle/>
          <a:p>
            <a:r>
              <a:rPr lang="en-US" smtClean="0"/>
              <a:t>W. 65th St church of Christ / December 9, 2007</a:t>
            </a: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randombar(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randombar(horizontal)">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1712</TotalTime>
  <Words>2808</Words>
  <Application>Microsoft Office PowerPoint</Application>
  <PresentationFormat>On-screen Show (4:3)</PresentationFormat>
  <Paragraphs>364</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Foundry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Don McClain</dc:creator>
  <cp:lastModifiedBy> </cp:lastModifiedBy>
  <cp:revision>22</cp:revision>
  <dcterms:created xsi:type="dcterms:W3CDTF">2007-12-06T14:50:49Z</dcterms:created>
  <dcterms:modified xsi:type="dcterms:W3CDTF">2007-12-12T20:59:38Z</dcterms:modified>
</cp:coreProperties>
</file>