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9" r:id="rId4"/>
    <p:sldId id="260" r:id="rId5"/>
    <p:sldId id="261" r:id="rId6"/>
    <p:sldId id="262" r:id="rId7"/>
    <p:sldId id="263" r:id="rId8"/>
    <p:sldId id="264" r:id="rId9"/>
    <p:sldId id="265" r:id="rId10"/>
    <p:sldId id="266" r:id="rId11"/>
    <p:sldId id="268" r:id="rId12"/>
    <p:sldId id="272" r:id="rId13"/>
    <p:sldId id="269" r:id="rId14"/>
    <p:sldId id="273" r:id="rId15"/>
    <p:sldId id="274" r:id="rId16"/>
    <p:sldId id="276" r:id="rId17"/>
    <p:sldId id="271" r:id="rId18"/>
    <p:sldId id="275"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00"/>
    <a:srgbClr val="F8E6DA"/>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5985" autoAdjust="0"/>
  </p:normalViewPr>
  <p:slideViewPr>
    <p:cSldViewPr>
      <p:cViewPr varScale="1">
        <p:scale>
          <a:sx n="52" d="100"/>
          <a:sy n="52" d="100"/>
        </p:scale>
        <p:origin x="-38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843EA-9795-4061-BC7C-2B1AAA1FB108}" type="datetimeFigureOut">
              <a:rPr lang="en-US" smtClean="0"/>
              <a:pPr/>
              <a:t>7/12/2008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368EA-D137-43BF-B443-B2FE211B06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crossbooks.com/verse.asp?ref=1Jn+4:15-16" TargetMode="External"/><Relationship Id="rId3" Type="http://schemas.openxmlformats.org/officeDocument/2006/relationships/hyperlink" Target="http://www.crossbooks.com/verse.asp?ref=Heb+4:16" TargetMode="External"/><Relationship Id="rId7" Type="http://schemas.openxmlformats.org/officeDocument/2006/relationships/hyperlink" Target="http://www.crossbooks.com/verse.asp?ref=1Jn+4:1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crossbooks.com/verse.asp?ref=Ro+5:5" TargetMode="External"/><Relationship Id="rId5" Type="http://schemas.openxmlformats.org/officeDocument/2006/relationships/hyperlink" Target="http://www.crossbooks.com/verse.asp?ref=Php+4:7" TargetMode="External"/><Relationship Id="rId4" Type="http://schemas.openxmlformats.org/officeDocument/2006/relationships/hyperlink" Target="http://www.crossbooks.com/verse.asp?ref=Ro+15:13"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crossbooks.com/verse.asp?ref=1Jn+4:15-16" TargetMode="External"/><Relationship Id="rId3" Type="http://schemas.openxmlformats.org/officeDocument/2006/relationships/hyperlink" Target="http://www.crossbooks.com/verse.asp?ref=Heb+4:16" TargetMode="External"/><Relationship Id="rId7" Type="http://schemas.openxmlformats.org/officeDocument/2006/relationships/hyperlink" Target="http://www.crossbooks.com/verse.asp?ref=1Jn+4:1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crossbooks.com/verse.asp?ref=Ro+5:5" TargetMode="External"/><Relationship Id="rId5" Type="http://schemas.openxmlformats.org/officeDocument/2006/relationships/hyperlink" Target="http://www.crossbooks.com/verse.asp?ref=Php+4:7" TargetMode="External"/><Relationship Id="rId4" Type="http://schemas.openxmlformats.org/officeDocument/2006/relationships/hyperlink" Target="http://www.crossbooks.com/verse.asp?ref=Ro+15:13"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crossbooks.com/verse.asp?ref=1Jn+4:15-16" TargetMode="External"/><Relationship Id="rId3" Type="http://schemas.openxmlformats.org/officeDocument/2006/relationships/hyperlink" Target="http://www.crossbooks.com/verse.asp?ref=Heb+4:16" TargetMode="External"/><Relationship Id="rId7" Type="http://schemas.openxmlformats.org/officeDocument/2006/relationships/hyperlink" Target="http://www.crossbooks.com/verse.asp?ref=1Jn+4:1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crossbooks.com/verse.asp?ref=Ro+5:5" TargetMode="External"/><Relationship Id="rId5" Type="http://schemas.openxmlformats.org/officeDocument/2006/relationships/hyperlink" Target="http://www.crossbooks.com/verse.asp?ref=Php+4:7" TargetMode="External"/><Relationship Id="rId4" Type="http://schemas.openxmlformats.org/officeDocument/2006/relationships/hyperlink" Target="http://www.crossbooks.com/verse.asp?ref=Ro+15:13"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crossbooks.com/verse.asp?ref=1Jn+4:15-16" TargetMode="External"/><Relationship Id="rId3" Type="http://schemas.openxmlformats.org/officeDocument/2006/relationships/hyperlink" Target="http://www.crossbooks.com/verse.asp?ref=Heb+4:16" TargetMode="External"/><Relationship Id="rId7" Type="http://schemas.openxmlformats.org/officeDocument/2006/relationships/hyperlink" Target="http://www.crossbooks.com/verse.asp?ref=1Jn+4:12"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crossbooks.com/verse.asp?ref=Ro+5:5" TargetMode="External"/><Relationship Id="rId5" Type="http://schemas.openxmlformats.org/officeDocument/2006/relationships/hyperlink" Target="http://www.crossbooks.com/verse.asp?ref=Php+4:7" TargetMode="External"/><Relationship Id="rId4" Type="http://schemas.openxmlformats.org/officeDocument/2006/relationships/hyperlink" Target="http://www.crossbooks.com/verse.asp?ref=Ro+15:13"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crossbooks.com/verse.asp?ref=1Jn+4:15-16" TargetMode="External"/><Relationship Id="rId3" Type="http://schemas.openxmlformats.org/officeDocument/2006/relationships/hyperlink" Target="http://www.crossbooks.com/verse.asp?ref=Heb+4:16" TargetMode="External"/><Relationship Id="rId7" Type="http://schemas.openxmlformats.org/officeDocument/2006/relationships/hyperlink" Target="http://www.crossbooks.com/verse.asp?ref=1Jn+4:1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crossbooks.com/verse.asp?ref=Ro+5:5" TargetMode="External"/><Relationship Id="rId5" Type="http://schemas.openxmlformats.org/officeDocument/2006/relationships/hyperlink" Target="http://www.crossbooks.com/verse.asp?ref=Php+4:7" TargetMode="External"/><Relationship Id="rId4" Type="http://schemas.openxmlformats.org/officeDocument/2006/relationships/hyperlink" Target="http://www.crossbooks.com/verse.asp?ref=Ro+15:13"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crossbooks.com/verse.asp?ref=1Jn+4:15-16" TargetMode="External"/><Relationship Id="rId3" Type="http://schemas.openxmlformats.org/officeDocument/2006/relationships/hyperlink" Target="http://www.crossbooks.com/verse.asp?ref=Heb+4:16" TargetMode="External"/><Relationship Id="rId7" Type="http://schemas.openxmlformats.org/officeDocument/2006/relationships/hyperlink" Target="http://www.crossbooks.com/verse.asp?ref=1Jn+4:12"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crossbooks.com/verse.asp?ref=Ro+5:5" TargetMode="External"/><Relationship Id="rId5" Type="http://schemas.openxmlformats.org/officeDocument/2006/relationships/hyperlink" Target="http://www.crossbooks.com/verse.asp?ref=Php+4:7" TargetMode="External"/><Relationship Id="rId4" Type="http://schemas.openxmlformats.org/officeDocument/2006/relationships/hyperlink" Target="http://www.crossbooks.com/verse.asp?ref=Ro+15:13"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crossbooks.com/book.asp?pub=0&amp;book=68&amp;tocpath=Greek\U\Unholy" TargetMode="External"/><Relationship Id="rId3" Type="http://schemas.openxmlformats.org/officeDocument/2006/relationships/hyperlink" Target="http://www.crossbooks.com/book.asp?pub=0&amp;book=58&amp;wave=G2839" TargetMode="External"/><Relationship Id="rId7" Type="http://schemas.openxmlformats.org/officeDocument/2006/relationships/hyperlink" Target="http://www.crossbooks.com/book.asp?pub=0&amp;book=68&amp;tocpath=Greek\U\Unclea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crossbooks.com/book.asp?pub=0&amp;book=68&amp;tocpath=Greek\D\Defilement" TargetMode="External"/><Relationship Id="rId5" Type="http://schemas.openxmlformats.org/officeDocument/2006/relationships/hyperlink" Target="http://www.crossbooks.com/book.asp?pub=0&amp;book=68&amp;tocpath=Greek\D\Defile" TargetMode="External"/><Relationship Id="rId4" Type="http://schemas.openxmlformats.org/officeDocument/2006/relationships/hyperlink" Target="http://www.crossbooks.com/book.asp?strongs=G4862"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368EA-D137-43BF-B443-B2FE211B06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God’s mercy can sustain them in times of difficulty (</a:t>
            </a:r>
            <a:r>
              <a:rPr lang="en-US" dirty="0" smtClean="0">
                <a:hlinkClick r:id="rId3"/>
              </a:rPr>
              <a:t>Heb. 4:16</a:t>
            </a:r>
            <a:r>
              <a:rPr lang="en-US" dirty="0" smtClean="0"/>
              <a:t>); His peace can give a subtle calmness when evil abounds (</a:t>
            </a:r>
            <a:r>
              <a:rPr lang="en-US" dirty="0" smtClean="0">
                <a:hlinkClick r:id="rId4"/>
              </a:rPr>
              <a:t>Rom. 15:13</a:t>
            </a:r>
            <a:r>
              <a:rPr lang="en-US" dirty="0" smtClean="0"/>
              <a:t>; </a:t>
            </a:r>
            <a:r>
              <a:rPr lang="en-US" dirty="0" smtClean="0">
                <a:hlinkClick r:id="rId5"/>
              </a:rPr>
              <a:t>Phil. 4:7</a:t>
            </a:r>
            <a:r>
              <a:rPr lang="en-US" dirty="0" smtClean="0"/>
              <a:t>); and His love can protect and assure believers in the face of peril (</a:t>
            </a:r>
            <a:r>
              <a:rPr lang="en-US" dirty="0" smtClean="0">
                <a:hlinkClick r:id="rId6"/>
              </a:rPr>
              <a:t>Rom. 5:5</a:t>
            </a:r>
            <a:r>
              <a:rPr lang="en-US" dirty="0" smtClean="0"/>
              <a:t>; </a:t>
            </a:r>
            <a:r>
              <a:rPr lang="en-US" dirty="0" smtClean="0">
                <a:hlinkClick r:id="rId7"/>
              </a:rPr>
              <a:t>1 John 4:12</a:t>
            </a:r>
            <a:r>
              <a:rPr lang="en-US" dirty="0" smtClean="0"/>
              <a:t>, </a:t>
            </a:r>
            <a:r>
              <a:rPr lang="en-US" dirty="0" smtClean="0">
                <a:hlinkClick r:id="rId8"/>
              </a:rPr>
              <a:t>15-16</a:t>
            </a:r>
            <a:r>
              <a:rPr lang="en-US" dirty="0" smtClean="0"/>
              <a:t>).—Bible Knowledge Commentary</a:t>
            </a:r>
            <a:endParaRPr lang="en-US" dirty="0"/>
          </a:p>
        </p:txBody>
      </p:sp>
      <p:sp>
        <p:nvSpPr>
          <p:cNvPr id="4" name="Slide Number Placeholder 3"/>
          <p:cNvSpPr>
            <a:spLocks noGrp="1"/>
          </p:cNvSpPr>
          <p:nvPr>
            <p:ph type="sldNum" sz="quarter" idx="10"/>
          </p:nvPr>
        </p:nvSpPr>
        <p:spPr/>
        <p:txBody>
          <a:bodyPr/>
          <a:lstStyle/>
          <a:p>
            <a:fld id="{EAC368EA-D137-43BF-B443-B2FE211B06D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God’s mercy can sustain them in times of difficulty (</a:t>
            </a:r>
            <a:r>
              <a:rPr lang="en-US" dirty="0" smtClean="0">
                <a:hlinkClick r:id="rId3"/>
              </a:rPr>
              <a:t>Heb. 4:16</a:t>
            </a:r>
            <a:r>
              <a:rPr lang="en-US" dirty="0" smtClean="0"/>
              <a:t>); His peace can give a subtle calmness when evil abounds (</a:t>
            </a:r>
            <a:r>
              <a:rPr lang="en-US" dirty="0" smtClean="0">
                <a:hlinkClick r:id="rId4"/>
              </a:rPr>
              <a:t>Rom. 15:13</a:t>
            </a:r>
            <a:r>
              <a:rPr lang="en-US" dirty="0" smtClean="0"/>
              <a:t>; </a:t>
            </a:r>
            <a:r>
              <a:rPr lang="en-US" dirty="0" smtClean="0">
                <a:hlinkClick r:id="rId5"/>
              </a:rPr>
              <a:t>Phil. 4:7</a:t>
            </a:r>
            <a:r>
              <a:rPr lang="en-US" dirty="0" smtClean="0"/>
              <a:t>); and His love can protect and assure believers in the face of peril (</a:t>
            </a:r>
            <a:r>
              <a:rPr lang="en-US" dirty="0" smtClean="0">
                <a:hlinkClick r:id="rId6"/>
              </a:rPr>
              <a:t>Rom. 5:5</a:t>
            </a:r>
            <a:r>
              <a:rPr lang="en-US" dirty="0" smtClean="0"/>
              <a:t>; </a:t>
            </a:r>
            <a:r>
              <a:rPr lang="en-US" dirty="0" smtClean="0">
                <a:hlinkClick r:id="rId7"/>
              </a:rPr>
              <a:t>1 John 4:12</a:t>
            </a:r>
            <a:r>
              <a:rPr lang="en-US" dirty="0" smtClean="0"/>
              <a:t>, </a:t>
            </a:r>
            <a:r>
              <a:rPr lang="en-US" dirty="0" smtClean="0">
                <a:hlinkClick r:id="rId8"/>
              </a:rPr>
              <a:t>15-16</a:t>
            </a:r>
            <a:r>
              <a:rPr lang="en-US" dirty="0" smtClean="0"/>
              <a:t>).—Bible Knowledge Commentary</a:t>
            </a:r>
            <a:endParaRPr lang="en-US" dirty="0"/>
          </a:p>
        </p:txBody>
      </p:sp>
      <p:sp>
        <p:nvSpPr>
          <p:cNvPr id="4" name="Slide Number Placeholder 3"/>
          <p:cNvSpPr>
            <a:spLocks noGrp="1"/>
          </p:cNvSpPr>
          <p:nvPr>
            <p:ph type="sldNum" sz="quarter" idx="10"/>
          </p:nvPr>
        </p:nvSpPr>
        <p:spPr/>
        <p:txBody>
          <a:bodyPr/>
          <a:lstStyle/>
          <a:p>
            <a:fld id="{EAC368EA-D137-43BF-B443-B2FE211B06D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God’s mercy can sustain them in times of difficulty (</a:t>
            </a:r>
            <a:r>
              <a:rPr lang="en-US" dirty="0" smtClean="0">
                <a:hlinkClick r:id="rId3"/>
              </a:rPr>
              <a:t>Heb. 4:16</a:t>
            </a:r>
            <a:r>
              <a:rPr lang="en-US" dirty="0" smtClean="0"/>
              <a:t>); His peace can give a subtle calmness when evil abounds (</a:t>
            </a:r>
            <a:r>
              <a:rPr lang="en-US" dirty="0" smtClean="0">
                <a:hlinkClick r:id="rId4"/>
              </a:rPr>
              <a:t>Rom. 15:13</a:t>
            </a:r>
            <a:r>
              <a:rPr lang="en-US" dirty="0" smtClean="0"/>
              <a:t>; </a:t>
            </a:r>
            <a:r>
              <a:rPr lang="en-US" dirty="0" smtClean="0">
                <a:hlinkClick r:id="rId5"/>
              </a:rPr>
              <a:t>Phil. 4:7</a:t>
            </a:r>
            <a:r>
              <a:rPr lang="en-US" dirty="0" smtClean="0"/>
              <a:t>); and His love can protect and assure believers in the face of peril (</a:t>
            </a:r>
            <a:r>
              <a:rPr lang="en-US" dirty="0" smtClean="0">
                <a:hlinkClick r:id="rId6"/>
              </a:rPr>
              <a:t>Rom. 5:5</a:t>
            </a:r>
            <a:r>
              <a:rPr lang="en-US" dirty="0" smtClean="0"/>
              <a:t>; </a:t>
            </a:r>
            <a:r>
              <a:rPr lang="en-US" dirty="0" smtClean="0">
                <a:hlinkClick r:id="rId7"/>
              </a:rPr>
              <a:t>1 John 4:12</a:t>
            </a:r>
            <a:r>
              <a:rPr lang="en-US" dirty="0" smtClean="0"/>
              <a:t>, </a:t>
            </a:r>
            <a:r>
              <a:rPr lang="en-US" dirty="0" smtClean="0">
                <a:hlinkClick r:id="rId8"/>
              </a:rPr>
              <a:t>15-16</a:t>
            </a:r>
            <a:r>
              <a:rPr lang="en-US" dirty="0" smtClean="0"/>
              <a:t>).—Bible Knowledge Commentary</a:t>
            </a:r>
            <a:endParaRPr lang="en-US" dirty="0"/>
          </a:p>
        </p:txBody>
      </p:sp>
      <p:sp>
        <p:nvSpPr>
          <p:cNvPr id="4" name="Slide Number Placeholder 3"/>
          <p:cNvSpPr>
            <a:spLocks noGrp="1"/>
          </p:cNvSpPr>
          <p:nvPr>
            <p:ph type="sldNum" sz="quarter" idx="10"/>
          </p:nvPr>
        </p:nvSpPr>
        <p:spPr/>
        <p:txBody>
          <a:bodyPr/>
          <a:lstStyle/>
          <a:p>
            <a:fld id="{EAC368EA-D137-43BF-B443-B2FE211B06D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God’s mercy can sustain them in times of difficulty (</a:t>
            </a:r>
            <a:r>
              <a:rPr lang="en-US" dirty="0" smtClean="0">
                <a:hlinkClick r:id="rId3"/>
              </a:rPr>
              <a:t>Heb. 4:16</a:t>
            </a:r>
            <a:r>
              <a:rPr lang="en-US" dirty="0" smtClean="0"/>
              <a:t>); His peace can give a subtle calmness when evil abounds (</a:t>
            </a:r>
            <a:r>
              <a:rPr lang="en-US" dirty="0" smtClean="0">
                <a:hlinkClick r:id="rId4"/>
              </a:rPr>
              <a:t>Rom. 15:13</a:t>
            </a:r>
            <a:r>
              <a:rPr lang="en-US" dirty="0" smtClean="0"/>
              <a:t>; </a:t>
            </a:r>
            <a:r>
              <a:rPr lang="en-US" dirty="0" smtClean="0">
                <a:hlinkClick r:id="rId5"/>
              </a:rPr>
              <a:t>Phil. 4:7</a:t>
            </a:r>
            <a:r>
              <a:rPr lang="en-US" dirty="0" smtClean="0"/>
              <a:t>); and His love can protect and assure believers in the face of peril (</a:t>
            </a:r>
            <a:r>
              <a:rPr lang="en-US" dirty="0" smtClean="0">
                <a:hlinkClick r:id="rId6"/>
              </a:rPr>
              <a:t>Rom. 5:5</a:t>
            </a:r>
            <a:r>
              <a:rPr lang="en-US" dirty="0" smtClean="0"/>
              <a:t>; </a:t>
            </a:r>
            <a:r>
              <a:rPr lang="en-US" dirty="0" smtClean="0">
                <a:hlinkClick r:id="rId7"/>
              </a:rPr>
              <a:t>1 John 4:12</a:t>
            </a:r>
            <a:r>
              <a:rPr lang="en-US" dirty="0" smtClean="0"/>
              <a:t>, </a:t>
            </a:r>
            <a:r>
              <a:rPr lang="en-US" dirty="0" smtClean="0">
                <a:hlinkClick r:id="rId8"/>
              </a:rPr>
              <a:t>15-16</a:t>
            </a:r>
            <a:r>
              <a:rPr lang="en-US" dirty="0" smtClean="0"/>
              <a:t>).—Bible Knowledge Commentary</a:t>
            </a:r>
            <a:endParaRPr lang="en-US" dirty="0"/>
          </a:p>
        </p:txBody>
      </p:sp>
      <p:sp>
        <p:nvSpPr>
          <p:cNvPr id="4" name="Slide Number Placeholder 3"/>
          <p:cNvSpPr>
            <a:spLocks noGrp="1"/>
          </p:cNvSpPr>
          <p:nvPr>
            <p:ph type="sldNum" sz="quarter" idx="10"/>
          </p:nvPr>
        </p:nvSpPr>
        <p:spPr/>
        <p:txBody>
          <a:bodyPr/>
          <a:lstStyle/>
          <a:p>
            <a:fld id="{EAC368EA-D137-43BF-B443-B2FE211B06D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God’s mercy can sustain them in times of difficulty (</a:t>
            </a:r>
            <a:r>
              <a:rPr lang="en-US" dirty="0" smtClean="0">
                <a:hlinkClick r:id="rId3"/>
              </a:rPr>
              <a:t>Heb. 4:16</a:t>
            </a:r>
            <a:r>
              <a:rPr lang="en-US" dirty="0" smtClean="0"/>
              <a:t>); His peace can give a subtle calmness when evil abounds (</a:t>
            </a:r>
            <a:r>
              <a:rPr lang="en-US" dirty="0" smtClean="0">
                <a:hlinkClick r:id="rId4"/>
              </a:rPr>
              <a:t>Rom. 15:13</a:t>
            </a:r>
            <a:r>
              <a:rPr lang="en-US" dirty="0" smtClean="0"/>
              <a:t>; </a:t>
            </a:r>
            <a:r>
              <a:rPr lang="en-US" dirty="0" smtClean="0">
                <a:hlinkClick r:id="rId5"/>
              </a:rPr>
              <a:t>Phil. 4:7</a:t>
            </a:r>
            <a:r>
              <a:rPr lang="en-US" dirty="0" smtClean="0"/>
              <a:t>); and His love can protect and assure believers in the face of peril (</a:t>
            </a:r>
            <a:r>
              <a:rPr lang="en-US" dirty="0" smtClean="0">
                <a:hlinkClick r:id="rId6"/>
              </a:rPr>
              <a:t>Rom. 5:5</a:t>
            </a:r>
            <a:r>
              <a:rPr lang="en-US" dirty="0" smtClean="0"/>
              <a:t>; </a:t>
            </a:r>
            <a:r>
              <a:rPr lang="en-US" dirty="0" smtClean="0">
                <a:hlinkClick r:id="rId7"/>
              </a:rPr>
              <a:t>1 John 4:12</a:t>
            </a:r>
            <a:r>
              <a:rPr lang="en-US" dirty="0" smtClean="0"/>
              <a:t>, </a:t>
            </a:r>
            <a:r>
              <a:rPr lang="en-US" dirty="0" smtClean="0">
                <a:hlinkClick r:id="rId8"/>
              </a:rPr>
              <a:t>15-16</a:t>
            </a:r>
            <a:r>
              <a:rPr lang="en-US" dirty="0" smtClean="0"/>
              <a:t>).—Bible Knowledge Commentary</a:t>
            </a:r>
            <a:endParaRPr lang="en-US" dirty="0"/>
          </a:p>
        </p:txBody>
      </p:sp>
      <p:sp>
        <p:nvSpPr>
          <p:cNvPr id="4" name="Slide Number Placeholder 3"/>
          <p:cNvSpPr>
            <a:spLocks noGrp="1"/>
          </p:cNvSpPr>
          <p:nvPr>
            <p:ph type="sldNum" sz="quarter" idx="10"/>
          </p:nvPr>
        </p:nvSpPr>
        <p:spPr/>
        <p:txBody>
          <a:bodyPr/>
          <a:lstStyle/>
          <a:p>
            <a:fld id="{EAC368EA-D137-43BF-B443-B2FE211B06D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God’s mercy can sustain them in times of difficulty (</a:t>
            </a:r>
            <a:r>
              <a:rPr lang="en-US" dirty="0" smtClean="0">
                <a:hlinkClick r:id="rId3"/>
              </a:rPr>
              <a:t>Heb. 4:16</a:t>
            </a:r>
            <a:r>
              <a:rPr lang="en-US" dirty="0" smtClean="0"/>
              <a:t>); His peace can give a subtle calmness when evil abounds (</a:t>
            </a:r>
            <a:r>
              <a:rPr lang="en-US" dirty="0" smtClean="0">
                <a:hlinkClick r:id="rId4"/>
              </a:rPr>
              <a:t>Rom. 15:13</a:t>
            </a:r>
            <a:r>
              <a:rPr lang="en-US" dirty="0" smtClean="0"/>
              <a:t>; </a:t>
            </a:r>
            <a:r>
              <a:rPr lang="en-US" dirty="0" smtClean="0">
                <a:hlinkClick r:id="rId5"/>
              </a:rPr>
              <a:t>Phil. 4:7</a:t>
            </a:r>
            <a:r>
              <a:rPr lang="en-US" dirty="0" smtClean="0"/>
              <a:t>); and His love can protect and assure believers in the face of peril (</a:t>
            </a:r>
            <a:r>
              <a:rPr lang="en-US" dirty="0" smtClean="0">
                <a:hlinkClick r:id="rId6"/>
              </a:rPr>
              <a:t>Rom. 5:5</a:t>
            </a:r>
            <a:r>
              <a:rPr lang="en-US" dirty="0" smtClean="0"/>
              <a:t>; </a:t>
            </a:r>
            <a:r>
              <a:rPr lang="en-US" dirty="0" smtClean="0">
                <a:hlinkClick r:id="rId7"/>
              </a:rPr>
              <a:t>1 John 4:12</a:t>
            </a:r>
            <a:r>
              <a:rPr lang="en-US" dirty="0" smtClean="0"/>
              <a:t>, </a:t>
            </a:r>
            <a:r>
              <a:rPr lang="en-US" dirty="0" smtClean="0">
                <a:hlinkClick r:id="rId8"/>
              </a:rPr>
              <a:t>15-16</a:t>
            </a:r>
            <a:r>
              <a:rPr lang="en-US" dirty="0" smtClean="0"/>
              <a:t>).—Bible Knowledge Commentary</a:t>
            </a:r>
            <a:endParaRPr lang="en-US" dirty="0"/>
          </a:p>
        </p:txBody>
      </p:sp>
      <p:sp>
        <p:nvSpPr>
          <p:cNvPr id="4" name="Slide Number Placeholder 3"/>
          <p:cNvSpPr>
            <a:spLocks noGrp="1"/>
          </p:cNvSpPr>
          <p:nvPr>
            <p:ph type="sldNum" sz="quarter" idx="10"/>
          </p:nvPr>
        </p:nvSpPr>
        <p:spPr/>
        <p:txBody>
          <a:bodyPr/>
          <a:lstStyle/>
          <a:p>
            <a:fld id="{EAC368EA-D137-43BF-B443-B2FE211B06D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C368EA-D137-43BF-B443-B2FE211B06D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Jeremiah 9:3 (NKJV) </a:t>
            </a:r>
            <a:r>
              <a:rPr lang="en-US" dirty="0" smtClean="0"/>
              <a:t/>
            </a:r>
            <a:br>
              <a:rPr lang="en-US" dirty="0" smtClean="0"/>
            </a:br>
            <a:r>
              <a:rPr lang="en-US" baseline="30000" dirty="0" smtClean="0"/>
              <a:t>3 </a:t>
            </a:r>
            <a:r>
              <a:rPr lang="en-US" dirty="0" smtClean="0"/>
              <a:t>"And </a:t>
            </a:r>
            <a:r>
              <a:rPr lang="en-US" i="1" dirty="0" smtClean="0"/>
              <a:t>like</a:t>
            </a:r>
            <a:r>
              <a:rPr lang="en-US" dirty="0" smtClean="0"/>
              <a:t> their bow they have bent their tongues </a:t>
            </a:r>
            <a:r>
              <a:rPr lang="en-US" i="1" dirty="0" smtClean="0"/>
              <a:t>for</a:t>
            </a:r>
            <a:r>
              <a:rPr lang="en-US" dirty="0" smtClean="0"/>
              <a:t> lies. They are not valiant for the truth on the earth. For they proceed from evil to evil, And they do not know Me," says the Lord.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EAC368EA-D137-43BF-B443-B2FE211B06D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Greek Word:</a:t>
            </a:r>
            <a:r>
              <a:rPr lang="en-US" dirty="0" smtClean="0"/>
              <a:t> </a:t>
            </a:r>
            <a:r>
              <a:rPr lang="el-GR" sz="1200" kern="1200" dirty="0" smtClean="0">
                <a:solidFill>
                  <a:schemeClr val="tx1"/>
                </a:solidFill>
                <a:latin typeface="+mn-lt"/>
                <a:ea typeface="+mn-ea"/>
                <a:cs typeface="+mn-cs"/>
              </a:rPr>
              <a:t>κοινός</a:t>
            </a:r>
            <a:endParaRPr lang="el-GR" dirty="0" smtClean="0"/>
          </a:p>
          <a:p>
            <a:r>
              <a:rPr lang="en-US" b="1" dirty="0" smtClean="0"/>
              <a:t>Transliteration:</a:t>
            </a:r>
            <a:r>
              <a:rPr lang="en-US" dirty="0" smtClean="0"/>
              <a:t> </a:t>
            </a:r>
            <a:r>
              <a:rPr lang="en-US" sz="1200" kern="1200" dirty="0" err="1" smtClean="0">
                <a:solidFill>
                  <a:schemeClr val="tx1"/>
                </a:solidFill>
                <a:latin typeface="+mn-lt"/>
                <a:ea typeface="+mn-ea"/>
                <a:cs typeface="+mn-cs"/>
              </a:rPr>
              <a:t>koinos</a:t>
            </a:r>
            <a:endParaRPr lang="en-US" dirty="0" smtClean="0"/>
          </a:p>
          <a:p>
            <a:r>
              <a:rPr lang="en-US" b="1" dirty="0" smtClean="0"/>
              <a:t>Phonetic </a:t>
            </a:r>
            <a:r>
              <a:rPr lang="en-US" b="1" dirty="0" err="1" smtClean="0"/>
              <a:t>Pronunciation:</a:t>
            </a:r>
            <a:r>
              <a:rPr lang="en-US" dirty="0" err="1" smtClean="0">
                <a:hlinkClick r:id="rId3"/>
              </a:rPr>
              <a:t>koy-nos</a:t>
            </a:r>
            <a:r>
              <a:rPr lang="en-US" dirty="0" smtClean="0">
                <a:hlinkClick r:id="rId3"/>
              </a:rPr>
              <a:t>'</a:t>
            </a:r>
            <a:endParaRPr lang="en-US" dirty="0" smtClean="0"/>
          </a:p>
          <a:p>
            <a:r>
              <a:rPr lang="en-US" b="1" dirty="0" smtClean="0"/>
              <a:t>Root:</a:t>
            </a:r>
            <a:r>
              <a:rPr lang="en-US" dirty="0" smtClean="0"/>
              <a:t> probably from </a:t>
            </a:r>
            <a:r>
              <a:rPr lang="en-US" sz="1200" kern="1200" dirty="0" smtClean="0">
                <a:solidFill>
                  <a:schemeClr val="tx1"/>
                </a:solidFill>
                <a:latin typeface="+mn-lt"/>
                <a:ea typeface="+mn-ea"/>
                <a:cs typeface="+mn-cs"/>
                <a:hlinkClick r:id="rId4"/>
              </a:rPr>
              <a:t>&lt;G4862&gt;</a:t>
            </a:r>
            <a:endParaRPr lang="en-US" dirty="0" smtClean="0"/>
          </a:p>
          <a:p>
            <a:r>
              <a:rPr lang="en-US" b="1" dirty="0" smtClean="0"/>
              <a:t>Cross Reference:</a:t>
            </a:r>
            <a:r>
              <a:rPr lang="en-US" dirty="0" smtClean="0"/>
              <a:t> TDNT - 3:789,447</a:t>
            </a:r>
          </a:p>
          <a:p>
            <a:r>
              <a:rPr lang="en-US" b="1" dirty="0" smtClean="0"/>
              <a:t>Part of Speech:</a:t>
            </a:r>
            <a:r>
              <a:rPr lang="en-US" dirty="0" smtClean="0"/>
              <a:t> </a:t>
            </a:r>
            <a:r>
              <a:rPr lang="en-US" dirty="0" err="1" smtClean="0"/>
              <a:t>adj</a:t>
            </a:r>
            <a:endParaRPr lang="en-US" dirty="0" smtClean="0"/>
          </a:p>
          <a:p>
            <a:r>
              <a:rPr lang="en-US" b="1" dirty="0" smtClean="0"/>
              <a:t>Vine's Words:</a:t>
            </a:r>
            <a:r>
              <a:rPr lang="en-US" dirty="0" smtClean="0"/>
              <a:t> </a:t>
            </a:r>
            <a:r>
              <a:rPr lang="en-US" dirty="0" smtClean="0">
                <a:hlinkClick r:id="rId5"/>
              </a:rPr>
              <a:t>Defile</a:t>
            </a:r>
            <a:r>
              <a:rPr lang="en-US" dirty="0" smtClean="0"/>
              <a:t>, </a:t>
            </a:r>
            <a:r>
              <a:rPr lang="en-US" dirty="0" smtClean="0">
                <a:hlinkClick r:id="rId6"/>
              </a:rPr>
              <a:t>Defilement</a:t>
            </a:r>
            <a:r>
              <a:rPr lang="en-US" dirty="0" smtClean="0"/>
              <a:t>, </a:t>
            </a:r>
            <a:r>
              <a:rPr lang="en-US" dirty="0" smtClean="0">
                <a:hlinkClick r:id="rId7"/>
              </a:rPr>
              <a:t>Unclean</a:t>
            </a:r>
            <a:r>
              <a:rPr lang="en-US" dirty="0" smtClean="0"/>
              <a:t>, </a:t>
            </a:r>
            <a:r>
              <a:rPr lang="en-US" dirty="0" smtClean="0">
                <a:hlinkClick r:id="rId8"/>
              </a:rPr>
              <a:t>Unholy</a:t>
            </a:r>
            <a:endParaRPr lang="en-US" dirty="0" smtClean="0"/>
          </a:p>
          <a:p>
            <a:r>
              <a:rPr lang="en-US" dirty="0" smtClean="0"/>
              <a:t> </a:t>
            </a:r>
          </a:p>
          <a:p>
            <a:r>
              <a:rPr lang="en-US" dirty="0" smtClean="0"/>
              <a:t> </a:t>
            </a:r>
          </a:p>
          <a:p>
            <a:r>
              <a:rPr lang="en-US" b="1" dirty="0" smtClean="0"/>
              <a:t>Usage Notes:</a:t>
            </a:r>
            <a:endParaRPr lang="en-US" dirty="0" smtClean="0"/>
          </a:p>
          <a:p>
            <a:r>
              <a:rPr lang="en-US" dirty="0" smtClean="0"/>
              <a:t> </a:t>
            </a:r>
          </a:p>
          <a:p>
            <a:r>
              <a:rPr lang="en-US" dirty="0" smtClean="0"/>
              <a:t>English Words used in KJV:</a:t>
            </a:r>
          </a:p>
          <a:p>
            <a:r>
              <a:rPr lang="en-US" dirty="0" smtClean="0"/>
              <a:t>common 7 </a:t>
            </a:r>
            <a:br>
              <a:rPr lang="en-US" dirty="0" smtClean="0"/>
            </a:br>
            <a:r>
              <a:rPr lang="en-US" dirty="0" smtClean="0"/>
              <a:t>unclean 3 </a:t>
            </a:r>
            <a:br>
              <a:rPr lang="en-US" dirty="0" smtClean="0"/>
            </a:br>
            <a:r>
              <a:rPr lang="en-US" dirty="0" smtClean="0"/>
              <a:t>defiled 1 </a:t>
            </a:r>
            <a:br>
              <a:rPr lang="en-US" dirty="0" smtClean="0"/>
            </a:br>
            <a:r>
              <a:rPr lang="en-US" dirty="0" smtClean="0"/>
              <a:t>unholy 1 </a:t>
            </a:r>
            <a:br>
              <a:rPr lang="en-US" dirty="0" smtClean="0"/>
            </a:br>
            <a:r>
              <a:rPr lang="en-US" dirty="0" smtClean="0"/>
              <a:t>[Total Count: 12] </a:t>
            </a:r>
          </a:p>
          <a:p>
            <a:r>
              <a:rPr lang="en-US" dirty="0" smtClean="0"/>
              <a:t> </a:t>
            </a:r>
          </a:p>
          <a:p>
            <a:r>
              <a:rPr lang="en-US" dirty="0" smtClean="0"/>
              <a:t>probably from </a:t>
            </a:r>
            <a:r>
              <a:rPr lang="en-US" sz="1200" kern="1200" dirty="0" smtClean="0">
                <a:solidFill>
                  <a:schemeClr val="tx1"/>
                </a:solidFill>
                <a:latin typeface="+mn-lt"/>
                <a:ea typeface="+mn-ea"/>
                <a:cs typeface="+mn-cs"/>
                <a:hlinkClick r:id="rId4"/>
              </a:rPr>
              <a:t>&lt;G4862&gt;</a:t>
            </a:r>
            <a:r>
              <a:rPr lang="en-US" dirty="0" smtClean="0"/>
              <a:t> (sun); </a:t>
            </a:r>
            <a:r>
              <a:rPr lang="en-US" i="1" dirty="0" smtClean="0"/>
              <a:t>common</a:t>
            </a:r>
            <a:r>
              <a:rPr lang="en-US" dirty="0" smtClean="0"/>
              <a:t>, i.e. (</a:t>
            </a:r>
            <a:r>
              <a:rPr lang="en-US" dirty="0" err="1" smtClean="0"/>
              <a:t>litin</a:t>
            </a:r>
            <a:r>
              <a:rPr lang="en-US" dirty="0" smtClean="0"/>
              <a:t>) shared by all or several, or (</a:t>
            </a:r>
            <a:r>
              <a:rPr lang="en-US" dirty="0" err="1" smtClean="0"/>
              <a:t>cerimonial</a:t>
            </a:r>
            <a:r>
              <a:rPr lang="en-US" dirty="0" smtClean="0"/>
              <a:t>) </a:t>
            </a:r>
            <a:r>
              <a:rPr lang="en-US" i="1" dirty="0" smtClean="0"/>
              <a:t>profane</a:t>
            </a:r>
            <a:r>
              <a:rPr lang="en-US" dirty="0" smtClean="0"/>
              <a:t> :- common, defiled, unclean, unholy.</a:t>
            </a:r>
          </a:p>
          <a:p>
            <a:r>
              <a:rPr lang="en-US" dirty="0" smtClean="0"/>
              <a:t> </a:t>
            </a:r>
          </a:p>
          <a:p>
            <a:r>
              <a:rPr lang="en-US" dirty="0" smtClean="0"/>
              <a:t>—Strong's Talking Greek &amp; Hebrew Dictionary</a:t>
            </a:r>
            <a:endParaRPr lang="en-US" dirty="0"/>
          </a:p>
        </p:txBody>
      </p:sp>
      <p:sp>
        <p:nvSpPr>
          <p:cNvPr id="4" name="Slide Number Placeholder 3"/>
          <p:cNvSpPr>
            <a:spLocks noGrp="1"/>
          </p:cNvSpPr>
          <p:nvPr>
            <p:ph type="sldNum" sz="quarter" idx="10"/>
          </p:nvPr>
        </p:nvSpPr>
        <p:spPr/>
        <p:txBody>
          <a:bodyPr/>
          <a:lstStyle/>
          <a:p>
            <a:fld id="{EAC368EA-D137-43BF-B443-B2FE211B06D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368EA-D137-43BF-B443-B2FE211B06D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368EA-D137-43BF-B443-B2FE211B06D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368EA-D137-43BF-B443-B2FE211B06D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368EA-D137-43BF-B443-B2FE211B06D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368EA-D137-43BF-B443-B2FE211B06D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368EA-D137-43BF-B443-B2FE211B06D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368EA-D137-43BF-B443-B2FE211B06D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368EA-D137-43BF-B443-B2FE211B06D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368EA-D137-43BF-B443-B2FE211B06D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8F9987F9-0708-420E-A916-3908DD756317}" type="datetimeFigureOut">
              <a:rPr lang="en-US" smtClean="0"/>
              <a:pPr/>
              <a:t>7/12/2008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987F9-0708-420E-A916-3908DD756317}" type="datetimeFigureOut">
              <a:rPr lang="en-US" smtClean="0"/>
              <a:pPr/>
              <a:t>7/12/2008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987F9-0708-420E-A916-3908DD756317}" type="datetimeFigureOut">
              <a:rPr lang="en-US" smtClean="0"/>
              <a:pPr/>
              <a:t>7/12/2008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9987F9-0708-420E-A916-3908DD756317}" type="datetimeFigureOut">
              <a:rPr lang="en-US" smtClean="0"/>
              <a:pPr/>
              <a:t>7/12/2008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8F9987F9-0708-420E-A916-3908DD756317}" type="datetimeFigureOut">
              <a:rPr lang="en-US" smtClean="0"/>
              <a:pPr/>
              <a:t>7/12/2008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9987F9-0708-420E-A916-3908DD756317}" type="datetimeFigureOut">
              <a:rPr lang="en-US" smtClean="0"/>
              <a:pPr/>
              <a:t>7/12/2008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9987F9-0708-420E-A916-3908DD756317}" type="datetimeFigureOut">
              <a:rPr lang="en-US" smtClean="0"/>
              <a:pPr/>
              <a:t>7/12/2008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9987F9-0708-420E-A916-3908DD756317}" type="datetimeFigureOut">
              <a:rPr lang="en-US" smtClean="0"/>
              <a:pPr/>
              <a:t>7/12/2008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987F9-0708-420E-A916-3908DD756317}" type="datetimeFigureOut">
              <a:rPr lang="en-US" smtClean="0"/>
              <a:pPr/>
              <a:t>7/12/2008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9987F9-0708-420E-A916-3908DD756317}" type="datetimeFigureOut">
              <a:rPr lang="en-US" smtClean="0"/>
              <a:pPr/>
              <a:t>7/12/2008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8F9987F9-0708-420E-A916-3908DD756317}" type="datetimeFigureOut">
              <a:rPr lang="en-US" smtClean="0"/>
              <a:pPr/>
              <a:t>7/12/2008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889C128D-DA9C-4EAE-BD19-CD8FF8F375BC}"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0" y="6477001"/>
            <a:ext cx="2971800" cy="381000"/>
          </a:xfrm>
          <a:prstGeom prst="rect">
            <a:avLst/>
          </a:prstGeom>
        </p:spPr>
        <p:txBody>
          <a:bodyPr vert="horz" anchor="b"/>
          <a:lstStyle>
            <a:lvl1pPr algn="l">
              <a:defRPr sz="1200">
                <a:solidFill>
                  <a:schemeClr val="tx1"/>
                </a:solidFill>
                <a:latin typeface="Berlin" pitchFamily="2" charset="0"/>
              </a:defRPr>
            </a:lvl1pPr>
          </a:lstStyle>
          <a:p>
            <a:fld id="{8F9987F9-0708-420E-A916-3908DD756317}" type="datetimeFigureOut">
              <a:rPr lang="en-US" smtClean="0"/>
              <a:pPr/>
              <a:t>7/12/2008</a:t>
            </a:fld>
            <a:endParaRPr lang="en-US"/>
          </a:p>
        </p:txBody>
      </p:sp>
      <p:sp>
        <p:nvSpPr>
          <p:cNvPr id="22" name="Footer Placeholder 21"/>
          <p:cNvSpPr>
            <a:spLocks noGrp="1"/>
          </p:cNvSpPr>
          <p:nvPr>
            <p:ph type="ftr" sz="quarter" idx="3"/>
          </p:nvPr>
        </p:nvSpPr>
        <p:spPr>
          <a:xfrm>
            <a:off x="4800600" y="6477001"/>
            <a:ext cx="4343400" cy="381000"/>
          </a:xfrm>
          <a:prstGeom prst="rect">
            <a:avLst/>
          </a:prstGeom>
        </p:spPr>
        <p:txBody>
          <a:bodyPr vert="horz" lIns="0" anchor="b"/>
          <a:lstStyle>
            <a:lvl1pPr algn="r">
              <a:defRPr sz="1200">
                <a:solidFill>
                  <a:schemeClr val="tx1"/>
                </a:solidFill>
                <a:latin typeface="Berlin" pitchFamily="2" charset="0"/>
              </a:defRPr>
            </a:lvl1pPr>
          </a:lstStyle>
          <a:p>
            <a:endParaRPr lang="en-US" dirty="0"/>
          </a:p>
        </p:txBody>
      </p:sp>
      <p:sp>
        <p:nvSpPr>
          <p:cNvPr id="18" name="Slide Number Placeholder 17"/>
          <p:cNvSpPr>
            <a:spLocks noGrp="1"/>
          </p:cNvSpPr>
          <p:nvPr>
            <p:ph type="sldNum" sz="quarter" idx="4"/>
          </p:nvPr>
        </p:nvSpPr>
        <p:spPr>
          <a:xfrm>
            <a:off x="8534400" y="0"/>
            <a:ext cx="609600" cy="533400"/>
          </a:xfrm>
          <a:prstGeom prst="rect">
            <a:avLst/>
          </a:prstGeom>
        </p:spPr>
        <p:txBody>
          <a:bodyPr vert="horz" lIns="91440" rIns="0" anchor="b"/>
          <a:lstStyle>
            <a:lvl1pPr algn="r">
              <a:defRPr sz="1800">
                <a:solidFill>
                  <a:schemeClr val="tx1"/>
                </a:solidFill>
                <a:latin typeface="Berlin" pitchFamily="2" charset="0"/>
              </a:defRPr>
            </a:lvl1pPr>
          </a:lstStyle>
          <a:p>
            <a:fld id="{889C128D-DA9C-4EAE-BD19-CD8FF8F375B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fcministry.com/_borders/SwordBible.jpg"/>
          <p:cNvPicPr>
            <a:picLocks noChangeAspect="1" noChangeArrowheads="1"/>
          </p:cNvPicPr>
          <p:nvPr/>
        </p:nvPicPr>
        <p:blipFill>
          <a:blip r:embed="rId3"/>
          <a:srcRect/>
          <a:stretch>
            <a:fillRect/>
          </a:stretch>
        </p:blipFill>
        <p:spPr bwMode="auto">
          <a:xfrm>
            <a:off x="-1" y="0"/>
            <a:ext cx="9193427" cy="6858000"/>
          </a:xfrm>
          <a:prstGeom prst="rect">
            <a:avLst/>
          </a:prstGeom>
          <a:noFill/>
        </p:spPr>
      </p:pic>
      <p:sp>
        <p:nvSpPr>
          <p:cNvPr id="6" name="Rectangle 5"/>
          <p:cNvSpPr/>
          <p:nvPr/>
        </p:nvSpPr>
        <p:spPr>
          <a:xfrm>
            <a:off x="3697299" y="4995952"/>
            <a:ext cx="5446701" cy="1862048"/>
          </a:xfrm>
          <a:prstGeom prst="rect">
            <a:avLst/>
          </a:prstGeom>
        </p:spPr>
        <p:txBody>
          <a:bodyPr wrap="square">
            <a:spAutoFit/>
          </a:bodyPr>
          <a:lstStyle/>
          <a:p>
            <a:pPr algn="ctr"/>
            <a:r>
              <a:rPr lang="en-US" sz="115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Jude 1:3</a:t>
            </a:r>
            <a:endParaRPr lang="en-US" sz="115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endParaRPr>
          </a:p>
        </p:txBody>
      </p:sp>
      <p:sp>
        <p:nvSpPr>
          <p:cNvPr id="7" name="TextBox 6"/>
          <p:cNvSpPr txBox="1"/>
          <p:nvPr/>
        </p:nvSpPr>
        <p:spPr>
          <a:xfrm>
            <a:off x="2514600" y="0"/>
            <a:ext cx="6629400" cy="540147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15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889C128D-DA9C-4EAE-BD19-CD8FF8F375BC}" type="slidenum">
              <a:rPr lang="en-US" smtClean="0"/>
              <a:pPr/>
              <a:t>1</a:t>
            </a:fld>
            <a:endParaRPr lang="en-US"/>
          </a:p>
        </p:txBody>
      </p:sp>
      <p:sp>
        <p:nvSpPr>
          <p:cNvPr id="9" name="Footer Placeholder 8"/>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6" name="Rectangle 5"/>
          <p:cNvSpPr/>
          <p:nvPr/>
        </p:nvSpPr>
        <p:spPr>
          <a:xfrm>
            <a:off x="0" y="914400"/>
            <a:ext cx="9144000" cy="923330"/>
          </a:xfrm>
          <a:prstGeom prst="rect">
            <a:avLst/>
          </a:prstGeom>
        </p:spPr>
        <p:txBody>
          <a:bodyPr wrap="square">
            <a:spAutoFit/>
          </a:bodyPr>
          <a:lstStyle/>
          <a:p>
            <a:pPr algn="ctr"/>
            <a:r>
              <a:rPr lang="en-US" sz="54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The Blessings of Our Common Salvation (2)</a:t>
            </a:r>
          </a:p>
        </p:txBody>
      </p:sp>
      <p:sp>
        <p:nvSpPr>
          <p:cNvPr id="8" name="Round Diagonal Corner Rectangle 7"/>
          <p:cNvSpPr/>
          <p:nvPr/>
        </p:nvSpPr>
        <p:spPr>
          <a:xfrm>
            <a:off x="3200400" y="1981200"/>
            <a:ext cx="56388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TextBox 8"/>
          <p:cNvSpPr txBox="1"/>
          <p:nvPr/>
        </p:nvSpPr>
        <p:spPr>
          <a:xfrm>
            <a:off x="3276600" y="2057400"/>
            <a:ext cx="5334000" cy="4478149"/>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 Mercy, peace, and love be multiplied to you.”</a:t>
            </a:r>
          </a:p>
          <a:p>
            <a:pPr algn="ctr">
              <a:spcBef>
                <a:spcPts val="600"/>
              </a:spcBef>
              <a:buClr>
                <a:srgbClr val="D8B25C">
                  <a:lumMod val="75000"/>
                </a:srgbClr>
              </a:buClr>
            </a:pP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a:t>
            </a:r>
            <a:r>
              <a:rPr lang="en-US" sz="2400" b="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Mercy</a:t>
            </a: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-in the pardon of all their sins and acceptance with God; </a:t>
            </a:r>
            <a:r>
              <a:rPr lang="en-US" sz="2400" b="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peace</a:t>
            </a: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-with God, with their fellow-men, in their own consciences, and in the prospect of death; and </a:t>
            </a:r>
            <a:r>
              <a:rPr lang="en-US" sz="2400" b="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love</a:t>
            </a: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-to God, to the brethren, to all the world. What blessings are there which these do not include?”—</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Barnes' Notes on the New Testament</a:t>
            </a:r>
            <a:endPar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pic>
        <p:nvPicPr>
          <p:cNvPr id="7" name="Picture 2"/>
          <p:cNvPicPr>
            <a:picLocks noChangeAspect="1" noChangeArrowheads="1"/>
          </p:cNvPicPr>
          <p:nvPr/>
        </p:nvPicPr>
        <p:blipFill>
          <a:blip r:embed="rId3"/>
          <a:srcRect/>
          <a:stretch>
            <a:fillRect/>
          </a:stretch>
        </p:blipFill>
        <p:spPr bwMode="auto">
          <a:xfrm>
            <a:off x="1" y="1730114"/>
            <a:ext cx="2819399" cy="5127885"/>
          </a:xfrm>
          <a:prstGeom prst="rect">
            <a:avLst/>
          </a:prstGeom>
          <a:noFill/>
          <a:ln w="9525">
            <a:noFill/>
            <a:miter lim="800000"/>
            <a:headEnd/>
            <a:tailEnd/>
          </a:ln>
          <a:effectLst/>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889C128D-DA9C-4EAE-BD19-CD8FF8F375BC}" type="slidenum">
              <a:rPr lang="en-US" smtClean="0"/>
              <a:pPr/>
              <a:t>10</a:t>
            </a:fld>
            <a:endParaRPr lang="en-US"/>
          </a:p>
        </p:txBody>
      </p:sp>
      <p:sp>
        <p:nvSpPr>
          <p:cNvPr id="12" name="Footer Placeholder 11"/>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6" name="Rectangle 5"/>
          <p:cNvSpPr/>
          <p:nvPr/>
        </p:nvSpPr>
        <p:spPr>
          <a:xfrm>
            <a:off x="0" y="914400"/>
            <a:ext cx="9144000" cy="923330"/>
          </a:xfrm>
          <a:prstGeom prst="rect">
            <a:avLst/>
          </a:prstGeom>
        </p:spPr>
        <p:txBody>
          <a:bodyPr wrap="square">
            <a:spAutoFit/>
          </a:bodyPr>
          <a:lstStyle/>
          <a:p>
            <a:pPr algn="ctr"/>
            <a:r>
              <a:rPr lang="en-US" sz="54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The Blessings of Our Common Salvation (2)</a:t>
            </a:r>
          </a:p>
        </p:txBody>
      </p:sp>
      <p:sp>
        <p:nvSpPr>
          <p:cNvPr id="8" name="Round Diagonal Corner Rectangle 7"/>
          <p:cNvSpPr/>
          <p:nvPr/>
        </p:nvSpPr>
        <p:spPr>
          <a:xfrm>
            <a:off x="3200400" y="1981200"/>
            <a:ext cx="56388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TextBox 8"/>
          <p:cNvSpPr txBox="1"/>
          <p:nvPr/>
        </p:nvSpPr>
        <p:spPr>
          <a:xfrm>
            <a:off x="3276600" y="2057400"/>
            <a:ext cx="5334000" cy="4262705"/>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 Mercy, peace, and love be multiplied to you.”</a:t>
            </a:r>
          </a:p>
          <a:p>
            <a:pPr marL="914400" lvl="1" indent="-457200">
              <a:spcBef>
                <a:spcPts val="600"/>
              </a:spcBef>
              <a:buClr>
                <a:srgbClr val="D8B25C">
                  <a:lumMod val="75000"/>
                </a:srgbClr>
              </a:buClr>
              <a:buFont typeface="Wingdings 2" pitchFamily="18" charset="2"/>
              <a:buChar char="±"/>
            </a:pP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God’s mercy can sustain us in times of difficulty </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(Heb. 4:16)</a:t>
            </a:r>
          </a:p>
          <a:p>
            <a:pPr marL="914400" lvl="1" indent="-457200">
              <a:spcBef>
                <a:spcPts val="600"/>
              </a:spcBef>
              <a:buClr>
                <a:srgbClr val="D8B25C">
                  <a:lumMod val="75000"/>
                </a:srgbClr>
              </a:buClr>
              <a:buFont typeface="Wingdings 2" pitchFamily="18" charset="2"/>
              <a:buChar char="±"/>
            </a:pP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His peace can give a subtle calmness when evil abounds </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(Rom. 15:13; Phil. 4:7)</a:t>
            </a:r>
          </a:p>
          <a:p>
            <a:pPr marL="914400" lvl="1" indent="-457200">
              <a:spcBef>
                <a:spcPts val="600"/>
              </a:spcBef>
              <a:buClr>
                <a:srgbClr val="D8B25C">
                  <a:lumMod val="75000"/>
                </a:srgbClr>
              </a:buClr>
              <a:buFont typeface="Wingdings 2" pitchFamily="18" charset="2"/>
              <a:buChar char="±"/>
            </a:pP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His love can protect and assure believers in the face of peril </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(Rom. 5:5; 8:35-39).</a:t>
            </a:r>
            <a:endPar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pic>
        <p:nvPicPr>
          <p:cNvPr id="9218" name="Picture 2"/>
          <p:cNvPicPr>
            <a:picLocks noChangeAspect="1" noChangeArrowheads="1"/>
          </p:cNvPicPr>
          <p:nvPr/>
        </p:nvPicPr>
        <p:blipFill>
          <a:blip r:embed="rId3"/>
          <a:srcRect/>
          <a:stretch>
            <a:fillRect/>
          </a:stretch>
        </p:blipFill>
        <p:spPr bwMode="auto">
          <a:xfrm>
            <a:off x="1" y="1730114"/>
            <a:ext cx="2819399" cy="5127885"/>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889C128D-DA9C-4EAE-BD19-CD8FF8F375BC}" type="slidenum">
              <a:rPr lang="en-US" smtClean="0"/>
              <a:pPr/>
              <a:t>11</a:t>
            </a:fld>
            <a:endParaRPr lang="en-US"/>
          </a:p>
        </p:txBody>
      </p:sp>
      <p:sp>
        <p:nvSpPr>
          <p:cNvPr id="11" name="Footer Placeholder 10"/>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6" name="Rectangle 5"/>
          <p:cNvSpPr/>
          <p:nvPr/>
        </p:nvSpPr>
        <p:spPr>
          <a:xfrm>
            <a:off x="0" y="845403"/>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Our Duty To Defend It (3)</a:t>
            </a:r>
          </a:p>
        </p:txBody>
      </p:sp>
      <p:sp>
        <p:nvSpPr>
          <p:cNvPr id="8" name="Round Diagonal Corner Rectangle 7"/>
          <p:cNvSpPr/>
          <p:nvPr/>
        </p:nvSpPr>
        <p:spPr>
          <a:xfrm>
            <a:off x="228600" y="1981200"/>
            <a:ext cx="51054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TextBox 8"/>
          <p:cNvSpPr txBox="1"/>
          <p:nvPr/>
        </p:nvSpPr>
        <p:spPr>
          <a:xfrm>
            <a:off x="304800" y="2057400"/>
            <a:ext cx="5029200" cy="4524315"/>
          </a:xfrm>
          <a:prstGeom prst="rect">
            <a:avLst/>
          </a:prstGeom>
          <a:noFill/>
        </p:spPr>
        <p:txBody>
          <a:bodyPr wrap="square" rtlCol="0">
            <a:spAutoFit/>
          </a:bodyPr>
          <a:lstStyle/>
          <a:p>
            <a:pPr marL="0" lvl="1" algn="ctr">
              <a:spcBef>
                <a:spcPts val="600"/>
              </a:spcBef>
              <a:buClr>
                <a:srgbClr val="D8B25C">
                  <a:lumMod val="75000"/>
                </a:srgbClr>
              </a:buClr>
            </a:pP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“Wishing to write of the more pleasant theme of salvation, Jude was forced by his concern to write on an urgent and abhorrent theme. Circumstances had arisen that demanded immediate action, thus presenting an emergency situation. Jude addressed himself to a recognized problem, and exhorted the believers to respond with positive determination.”—</a:t>
            </a:r>
            <a:r>
              <a:rPr lang="en-US" sz="2400" b="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Bible Knowledge Commentary</a:t>
            </a:r>
            <a:endParaRPr lang="en-US" sz="2400" b="1" i="1"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sp>
        <p:nvSpPr>
          <p:cNvPr id="10" name="Rectangle 9"/>
          <p:cNvSpPr/>
          <p:nvPr/>
        </p:nvSpPr>
        <p:spPr>
          <a:xfrm>
            <a:off x="5334000" y="2057400"/>
            <a:ext cx="3733800" cy="1077218"/>
          </a:xfrm>
          <a:prstGeom prst="rect">
            <a:avLst/>
          </a:prstGeom>
        </p:spPr>
        <p:txBody>
          <a:bodyPr wrap="square">
            <a:spAutoFit/>
          </a:bodyPr>
          <a:lstStyle/>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Jude’s intended purpose</a:t>
            </a: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889C128D-DA9C-4EAE-BD19-CD8FF8F375BC}" type="slidenum">
              <a:rPr lang="en-US" smtClean="0"/>
              <a:pPr/>
              <a:t>12</a:t>
            </a:fld>
            <a:endParaRPr lang="en-US"/>
          </a:p>
        </p:txBody>
      </p:sp>
      <p:sp>
        <p:nvSpPr>
          <p:cNvPr id="12" name="Footer Placeholder 11"/>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6" name="Rectangle 5"/>
          <p:cNvSpPr/>
          <p:nvPr/>
        </p:nvSpPr>
        <p:spPr>
          <a:xfrm>
            <a:off x="0" y="845403"/>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Our Duty To Defend It (3)</a:t>
            </a:r>
          </a:p>
        </p:txBody>
      </p:sp>
      <p:sp>
        <p:nvSpPr>
          <p:cNvPr id="8" name="Round Diagonal Corner Rectangle 7"/>
          <p:cNvSpPr/>
          <p:nvPr/>
        </p:nvSpPr>
        <p:spPr>
          <a:xfrm>
            <a:off x="228600" y="1981200"/>
            <a:ext cx="51054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TextBox 8"/>
          <p:cNvSpPr txBox="1"/>
          <p:nvPr/>
        </p:nvSpPr>
        <p:spPr>
          <a:xfrm>
            <a:off x="304800" y="2057400"/>
            <a:ext cx="5029200" cy="4493538"/>
          </a:xfrm>
          <a:prstGeom prst="rect">
            <a:avLst/>
          </a:prstGeom>
          <a:noFill/>
        </p:spPr>
        <p:txBody>
          <a:bodyPr wrap="square" rtlCol="0">
            <a:spAutoFit/>
          </a:bodyPr>
          <a:lstStyle/>
          <a:p>
            <a:pPr marL="0" lvl="1" algn="ctr">
              <a:spcBef>
                <a:spcPts val="600"/>
              </a:spcBef>
              <a:buClr>
                <a:srgbClr val="D8B25C">
                  <a:lumMod val="75000"/>
                </a:srgbClr>
              </a:buClr>
            </a:pPr>
            <a:r>
              <a:rPr lang="en-US" sz="26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a:t>
            </a:r>
            <a:r>
              <a:rPr lang="en-US" sz="2600" dirty="0" err="1"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ἐπαγωνίζομαι</a:t>
            </a:r>
            <a:r>
              <a:rPr lang="en-US" sz="26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a:t>
            </a:r>
            <a:r>
              <a:rPr lang="en-US" sz="2600" dirty="0" err="1"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epagōnizomai</a:t>
            </a:r>
            <a:r>
              <a:rPr lang="en-US" sz="26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 - - signifies "to contend about a thing, as a combatant" (</a:t>
            </a:r>
            <a:r>
              <a:rPr lang="en-US" sz="2600" dirty="0" err="1"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epi</a:t>
            </a:r>
            <a:r>
              <a:rPr lang="en-US" sz="26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"upon or about," intensive, </a:t>
            </a:r>
            <a:r>
              <a:rPr lang="en-US" sz="2600" dirty="0" err="1"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agōn</a:t>
            </a:r>
            <a:r>
              <a:rPr lang="en-US" sz="26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"a contest"), "to contend earnestly," Jude 1:3. The word "earnestly" is added to convey the intensive force of the preposition.” </a:t>
            </a:r>
          </a:p>
          <a:p>
            <a:pPr marL="0" lvl="1" algn="ctr">
              <a:spcBef>
                <a:spcPts val="600"/>
              </a:spcBef>
              <a:buClr>
                <a:srgbClr val="D8B25C">
                  <a:lumMod val="75000"/>
                </a:srgbClr>
              </a:buClr>
            </a:pP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Vine's Expository Dictionary of Old and New Testament Words ).</a:t>
            </a:r>
            <a:endParaRPr lang="en-US" sz="2600" i="1"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sp>
        <p:nvSpPr>
          <p:cNvPr id="10" name="Rectangle 9"/>
          <p:cNvSpPr/>
          <p:nvPr/>
        </p:nvSpPr>
        <p:spPr>
          <a:xfrm>
            <a:off x="5334000" y="2057400"/>
            <a:ext cx="3733800" cy="3123932"/>
          </a:xfrm>
          <a:prstGeom prst="rect">
            <a:avLst/>
          </a:prstGeom>
        </p:spPr>
        <p:txBody>
          <a:bodyPr wrap="square">
            <a:spAutoFit/>
          </a:bodyPr>
          <a:lstStyle/>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Jude’s intended purpose</a:t>
            </a:r>
          </a:p>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The necessary Instruction – “Contend Earnestly”</a:t>
            </a: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889C128D-DA9C-4EAE-BD19-CD8FF8F375BC}" type="slidenum">
              <a:rPr lang="en-US" smtClean="0"/>
              <a:pPr/>
              <a:t>13</a:t>
            </a:fld>
            <a:endParaRPr lang="en-US"/>
          </a:p>
        </p:txBody>
      </p:sp>
      <p:sp>
        <p:nvSpPr>
          <p:cNvPr id="12" name="Footer Placeholder 11"/>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6" name="Rectangle 5"/>
          <p:cNvSpPr/>
          <p:nvPr/>
        </p:nvSpPr>
        <p:spPr>
          <a:xfrm>
            <a:off x="0" y="845403"/>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Our Duty To Defend It (3)</a:t>
            </a:r>
          </a:p>
        </p:txBody>
      </p:sp>
      <p:sp>
        <p:nvSpPr>
          <p:cNvPr id="8" name="Round Diagonal Corner Rectangle 7"/>
          <p:cNvSpPr/>
          <p:nvPr/>
        </p:nvSpPr>
        <p:spPr>
          <a:xfrm>
            <a:off x="228600" y="1981200"/>
            <a:ext cx="51054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TextBox 8"/>
          <p:cNvSpPr txBox="1"/>
          <p:nvPr/>
        </p:nvSpPr>
        <p:spPr>
          <a:xfrm>
            <a:off x="304800" y="2057400"/>
            <a:ext cx="5029200" cy="4478149"/>
          </a:xfrm>
          <a:prstGeom prst="rect">
            <a:avLst/>
          </a:prstGeom>
          <a:noFill/>
        </p:spPr>
        <p:txBody>
          <a:bodyPr wrap="square" rtlCol="0">
            <a:spAutoFit/>
          </a:bodyPr>
          <a:lstStyle/>
          <a:p>
            <a:pPr marL="0" lvl="1" algn="ctr">
              <a:spcBef>
                <a:spcPts val="600"/>
              </a:spcBef>
              <a:buClr>
                <a:srgbClr val="D8B25C">
                  <a:lumMod val="75000"/>
                </a:srgbClr>
              </a:buClr>
            </a:pPr>
            <a:r>
              <a:rPr lang="en-US" sz="28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“The system of religion revealed in the gospel. It is called faith, because that is the cardinal virtue in the system, and because all depends on that. The rule here will require that we should contend in this manner for all truth.”</a:t>
            </a:r>
          </a:p>
          <a:p>
            <a:pPr marL="0" lvl="1" algn="ctr">
              <a:spcBef>
                <a:spcPts val="600"/>
              </a:spcBef>
              <a:buClr>
                <a:srgbClr val="D8B25C">
                  <a:lumMod val="75000"/>
                </a:srgbClr>
              </a:buClr>
            </a:pPr>
            <a:r>
              <a:rPr lang="en-US" sz="2800" b="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Barnes' Notes on the New Testament</a:t>
            </a:r>
            <a:endParaRPr lang="en-US" sz="2800" b="1" i="1"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sp>
        <p:nvSpPr>
          <p:cNvPr id="10" name="Rectangle 9"/>
          <p:cNvSpPr/>
          <p:nvPr/>
        </p:nvSpPr>
        <p:spPr>
          <a:xfrm>
            <a:off x="5334000" y="2057400"/>
            <a:ext cx="3733800" cy="3693319"/>
          </a:xfrm>
          <a:prstGeom prst="rect">
            <a:avLst/>
          </a:prstGeom>
        </p:spPr>
        <p:txBody>
          <a:bodyPr wrap="square">
            <a:spAutoFit/>
          </a:bodyPr>
          <a:lstStyle/>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Jude’s intended purpose</a:t>
            </a:r>
          </a:p>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The necessary Instruction – “Contend Earnestly”</a:t>
            </a:r>
          </a:p>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“For The Faith”</a:t>
            </a: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889C128D-DA9C-4EAE-BD19-CD8FF8F375BC}" type="slidenum">
              <a:rPr lang="en-US" smtClean="0"/>
              <a:pPr/>
              <a:t>14</a:t>
            </a:fld>
            <a:endParaRPr lang="en-US"/>
          </a:p>
        </p:txBody>
      </p:sp>
      <p:sp>
        <p:nvSpPr>
          <p:cNvPr id="12" name="Footer Placeholder 11"/>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6" name="Rectangle 5"/>
          <p:cNvSpPr/>
          <p:nvPr/>
        </p:nvSpPr>
        <p:spPr>
          <a:xfrm>
            <a:off x="0" y="845403"/>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Our Duty To Defend It (3)</a:t>
            </a:r>
          </a:p>
        </p:txBody>
      </p:sp>
      <p:sp>
        <p:nvSpPr>
          <p:cNvPr id="8" name="Round Diagonal Corner Rectangle 7"/>
          <p:cNvSpPr/>
          <p:nvPr/>
        </p:nvSpPr>
        <p:spPr>
          <a:xfrm>
            <a:off x="228600" y="1981200"/>
            <a:ext cx="51054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TextBox 8"/>
          <p:cNvSpPr txBox="1"/>
          <p:nvPr/>
        </p:nvSpPr>
        <p:spPr>
          <a:xfrm>
            <a:off x="304800" y="2057400"/>
            <a:ext cx="5029200" cy="4401205"/>
          </a:xfrm>
          <a:prstGeom prst="rect">
            <a:avLst/>
          </a:prstGeom>
          <a:noFill/>
        </p:spPr>
        <p:txBody>
          <a:bodyPr wrap="square" rtlCol="0">
            <a:spAutoFit/>
          </a:bodyPr>
          <a:lstStyle/>
          <a:p>
            <a:pPr marL="0" lvl="1" algn="ctr">
              <a:spcBef>
                <a:spcPts val="600"/>
              </a:spcBef>
              <a:buClr>
                <a:srgbClr val="D8B25C">
                  <a:lumMod val="75000"/>
                </a:srgbClr>
              </a:buClr>
            </a:pPr>
            <a:r>
              <a:rPr lang="en-US" sz="28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The delivering of this faith to the saints here referred to is evidently that made by revelation, or the system of truth which God has made known in his word. Everything which He has revealed, we are to defend as true. . . . —Barnes' Notes on the New Testament</a:t>
            </a:r>
            <a:endParaRPr lang="en-US" sz="2800" b="1" i="1"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sp>
        <p:nvSpPr>
          <p:cNvPr id="10" name="Rectangle 9"/>
          <p:cNvSpPr/>
          <p:nvPr/>
        </p:nvSpPr>
        <p:spPr>
          <a:xfrm>
            <a:off x="5334000" y="2057400"/>
            <a:ext cx="3733800" cy="4755148"/>
          </a:xfrm>
          <a:prstGeom prst="rect">
            <a:avLst/>
          </a:prstGeom>
        </p:spPr>
        <p:txBody>
          <a:bodyPr wrap="square">
            <a:spAutoFit/>
          </a:bodyPr>
          <a:lstStyle/>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Jude’s intended purpose</a:t>
            </a:r>
          </a:p>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The necessary Instruction – “Contend Earnestly”</a:t>
            </a:r>
          </a:p>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“For The Faith”</a:t>
            </a:r>
          </a:p>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“Once For All Delivered”</a:t>
            </a: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889C128D-DA9C-4EAE-BD19-CD8FF8F375BC}" type="slidenum">
              <a:rPr lang="en-US" smtClean="0"/>
              <a:pPr/>
              <a:t>15</a:t>
            </a:fld>
            <a:endParaRPr lang="en-US"/>
          </a:p>
        </p:txBody>
      </p:sp>
      <p:sp>
        <p:nvSpPr>
          <p:cNvPr id="12" name="Footer Placeholder 11"/>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6" name="Rectangle 5"/>
          <p:cNvSpPr/>
          <p:nvPr/>
        </p:nvSpPr>
        <p:spPr>
          <a:xfrm>
            <a:off x="0" y="845403"/>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Our Duty To Defend It (3)</a:t>
            </a:r>
          </a:p>
        </p:txBody>
      </p:sp>
      <p:sp>
        <p:nvSpPr>
          <p:cNvPr id="8" name="Round Diagonal Corner Rectangle 7"/>
          <p:cNvSpPr/>
          <p:nvPr/>
        </p:nvSpPr>
        <p:spPr>
          <a:xfrm>
            <a:off x="228600" y="1981200"/>
            <a:ext cx="51054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TextBox 8"/>
          <p:cNvSpPr txBox="1"/>
          <p:nvPr/>
        </p:nvSpPr>
        <p:spPr>
          <a:xfrm>
            <a:off x="304800" y="1981200"/>
            <a:ext cx="5029200" cy="4678204"/>
          </a:xfrm>
          <a:prstGeom prst="rect">
            <a:avLst/>
          </a:prstGeom>
          <a:noFill/>
        </p:spPr>
        <p:txBody>
          <a:bodyPr wrap="square" rtlCol="0">
            <a:spAutoFit/>
          </a:bodyPr>
          <a:lstStyle/>
          <a:p>
            <a:pPr lvl="1" indent="-457200">
              <a:spcBef>
                <a:spcPts val="600"/>
              </a:spcBef>
              <a:buClr>
                <a:schemeClr val="accent2">
                  <a:lumMod val="75000"/>
                </a:schemeClr>
              </a:buClr>
              <a:buFont typeface="Wingdings 2" pitchFamily="18" charset="2"/>
              <a:buChar char="è"/>
            </a:pP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rPr>
              <a:t>Once For All - </a:t>
            </a: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mj-lt"/>
              </a:rPr>
              <a:t>The Faith </a:t>
            </a: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is complete and does not need to be revised or amended – </a:t>
            </a:r>
          </a:p>
          <a:p>
            <a:pPr lvl="1" indent="-457200">
              <a:spcBef>
                <a:spcPts val="600"/>
              </a:spcBef>
              <a:buClr>
                <a:schemeClr val="accent2">
                  <a:lumMod val="75000"/>
                </a:schemeClr>
              </a:buClr>
              <a:buFont typeface="Wingdings 2" pitchFamily="18" charset="2"/>
              <a:buChar char="è"/>
            </a:pPr>
            <a:r>
              <a:rPr lang="en-US" sz="2400" b="1" dirty="0" smtClean="0">
                <a:ln w="18415" cmpd="sng">
                  <a:noFill/>
                  <a:prstDash val="solid"/>
                </a:ln>
                <a:solidFill>
                  <a:schemeClr val="bg1"/>
                </a:solidFill>
                <a:effectLst>
                  <a:outerShdw blurRad="60007" dist="310007" dir="7680000" sy="30000" kx="1300200" algn="ctr" rotWithShape="0">
                    <a:prstClr val="black">
                      <a:alpha val="32000"/>
                    </a:prstClr>
                  </a:outerShdw>
                </a:effectLst>
              </a:rPr>
              <a:t>Delivered </a:t>
            </a:r>
            <a:r>
              <a:rPr lang="en-US" sz="2400"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 The faith is entirely sufficient to provide the man of God with everything to be complete before God –</a:t>
            </a:r>
            <a:r>
              <a:rPr lang="en-US" sz="24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 (2 Tim 3:16,17)</a:t>
            </a:r>
          </a:p>
          <a:p>
            <a:pPr lvl="1" indent="-457200">
              <a:spcBef>
                <a:spcPts val="600"/>
              </a:spcBef>
              <a:buClr>
                <a:schemeClr val="accent2">
                  <a:lumMod val="75000"/>
                </a:schemeClr>
              </a:buClr>
              <a:buFont typeface="Wingdings 2" pitchFamily="18" charset="2"/>
              <a:buChar char="è"/>
            </a:pPr>
            <a:r>
              <a:rPr lang="en-US" sz="2400" dirty="0" smtClean="0">
                <a:ln w="18415" cmpd="sng">
                  <a:noFill/>
                  <a:prstDash val="solid"/>
                </a:ln>
                <a:solidFill>
                  <a:schemeClr val="bg1"/>
                </a:solidFill>
                <a:effectLst>
                  <a:outerShdw blurRad="60007" dist="310007" dir="7680000" sy="30000" kx="1300200" algn="ctr" rotWithShape="0">
                    <a:prstClr val="black">
                      <a:alpha val="32000"/>
                    </a:prstClr>
                  </a:outerShdw>
                </a:effectLst>
              </a:rPr>
              <a:t>To the saints </a:t>
            </a:r>
            <a:r>
              <a:rPr lang="en-US" sz="2400"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 The faith is not the exclusive possession of a special few – but for all Christians.</a:t>
            </a:r>
          </a:p>
        </p:txBody>
      </p:sp>
      <p:sp>
        <p:nvSpPr>
          <p:cNvPr id="10" name="Rectangle 9"/>
          <p:cNvSpPr/>
          <p:nvPr/>
        </p:nvSpPr>
        <p:spPr>
          <a:xfrm>
            <a:off x="5334000" y="2057400"/>
            <a:ext cx="3733800" cy="4755148"/>
          </a:xfrm>
          <a:prstGeom prst="rect">
            <a:avLst/>
          </a:prstGeom>
        </p:spPr>
        <p:txBody>
          <a:bodyPr wrap="square">
            <a:spAutoFit/>
          </a:bodyPr>
          <a:lstStyle/>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Jude’s intended purpose</a:t>
            </a:r>
          </a:p>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The necessary Instruction – “Contend Earnestly”</a:t>
            </a:r>
          </a:p>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“For The Faith”</a:t>
            </a:r>
          </a:p>
          <a:p>
            <a:pPr marL="457200" indent="-457200">
              <a:spcBef>
                <a:spcPts val="600"/>
              </a:spcBef>
              <a:buClr>
                <a:schemeClr val="accent2">
                  <a:lumMod val="40000"/>
                  <a:lumOff val="60000"/>
                </a:schemeClr>
              </a:buClr>
              <a:buFont typeface="Wingdings 2" pitchFamily="18" charset="2"/>
              <a:buChar char="ö"/>
            </a:pPr>
            <a:r>
              <a:rPr lang="en-US" sz="32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rPr>
              <a:t>“Once For All Delivered”</a:t>
            </a: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889C128D-DA9C-4EAE-BD19-CD8FF8F375BC}" type="slidenum">
              <a:rPr lang="en-US" smtClean="0"/>
              <a:pPr/>
              <a:t>16</a:t>
            </a:fld>
            <a:endParaRPr lang="en-US"/>
          </a:p>
        </p:txBody>
      </p:sp>
      <p:sp>
        <p:nvSpPr>
          <p:cNvPr id="12" name="Footer Placeholder 11"/>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6" name="Rectangle 5"/>
          <p:cNvSpPr/>
          <p:nvPr/>
        </p:nvSpPr>
        <p:spPr>
          <a:xfrm>
            <a:off x="0" y="685800"/>
            <a:ext cx="9144000" cy="1323439"/>
          </a:xfrm>
          <a:prstGeom prst="rect">
            <a:avLst/>
          </a:prstGeom>
        </p:spPr>
        <p:txBody>
          <a:bodyPr wrap="square">
            <a:spAutoFit/>
          </a:bodyPr>
          <a:lstStyle/>
          <a:p>
            <a:pPr algn="ctr"/>
            <a:r>
              <a:rPr lang="en-US" sz="80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A Grave Threat - (4)</a:t>
            </a:r>
          </a:p>
        </p:txBody>
      </p:sp>
      <p:sp>
        <p:nvSpPr>
          <p:cNvPr id="7" name="Rectangle 6"/>
          <p:cNvSpPr/>
          <p:nvPr/>
        </p:nvSpPr>
        <p:spPr>
          <a:xfrm>
            <a:off x="5410200" y="2286000"/>
            <a:ext cx="3505200" cy="4154984"/>
          </a:xfrm>
          <a:prstGeom prst="rect">
            <a:avLst/>
          </a:prstGeom>
        </p:spPr>
        <p:txBody>
          <a:bodyPr wrap="square">
            <a:spAutoFit/>
          </a:bodyPr>
          <a:lstStyle/>
          <a:p>
            <a:pPr algn="ct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Jude 1:4 (NKJV) </a:t>
            </a:r>
            <a:b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4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4</a:t>
            </a:r>
            <a:r>
              <a:rPr lang="en-US" sz="24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 For certain men have crept in unnoticed, who long ago were marked out for this condemnation, ungodly men, who turn the grace of our God into lewdness and deny the only Lord God and our Lord Jesus Christ. </a:t>
            </a:r>
          </a:p>
        </p:txBody>
      </p:sp>
      <p:sp>
        <p:nvSpPr>
          <p:cNvPr id="10" name="Round Diagonal Corner Rectangle 9"/>
          <p:cNvSpPr/>
          <p:nvPr/>
        </p:nvSpPr>
        <p:spPr>
          <a:xfrm>
            <a:off x="228600" y="1981200"/>
            <a:ext cx="51054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1" name="TextBox 10"/>
          <p:cNvSpPr txBox="1"/>
          <p:nvPr/>
        </p:nvSpPr>
        <p:spPr>
          <a:xfrm>
            <a:off x="228600" y="2133600"/>
            <a:ext cx="5105400" cy="4185761"/>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The Secrecy of False Teachers - </a:t>
            </a:r>
            <a:r>
              <a:rPr lang="en-US" sz="32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(2 Pet 2:1-3)</a:t>
            </a:r>
            <a:endPar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The Condemnation of False Teachers </a:t>
            </a:r>
            <a:r>
              <a:rPr lang="en-US" sz="32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             (2 Pet 2:12-17)</a:t>
            </a:r>
          </a:p>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What These False Teachers were doing - </a:t>
            </a:r>
            <a:r>
              <a:rPr lang="en-US" sz="32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(2 Peter 2:18-19; )</a:t>
            </a:r>
            <a:endPar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889C128D-DA9C-4EAE-BD19-CD8FF8F375BC}" type="slidenum">
              <a:rPr lang="en-US" smtClean="0"/>
              <a:pPr/>
              <a:t>17</a:t>
            </a:fld>
            <a:endParaRPr lang="en-US"/>
          </a:p>
        </p:txBody>
      </p:sp>
      <p:sp>
        <p:nvSpPr>
          <p:cNvPr id="12" name="Footer Placeholder 11"/>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0" y="1676400"/>
            <a:ext cx="3672777" cy="47513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ound Diagonal Corner Rectangle 3"/>
          <p:cNvSpPr/>
          <p:nvPr/>
        </p:nvSpPr>
        <p:spPr>
          <a:xfrm>
            <a:off x="3200400" y="1219200"/>
            <a:ext cx="5638800" cy="5334000"/>
          </a:xfrm>
          <a:prstGeom prst="round2DiagRect">
            <a:avLst>
              <a:gd name="adj1" fmla="val 11667"/>
              <a:gd name="adj2" fmla="val 0"/>
            </a:avLst>
          </a:prstGeom>
          <a:solidFill>
            <a:schemeClr val="accent2">
              <a:lumMod val="20000"/>
              <a:lumOff val="80000"/>
              <a:alpha val="85882"/>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extBox 4"/>
          <p:cNvSpPr txBox="1"/>
          <p:nvPr/>
        </p:nvSpPr>
        <p:spPr>
          <a:xfrm>
            <a:off x="3200400" y="1371600"/>
            <a:ext cx="5638800" cy="5062924"/>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n-US" sz="2800" dirty="0" smtClean="0">
                <a:ln w="18415" cmpd="sng">
                  <a:noFill/>
                  <a:prstDash val="solid"/>
                </a:ln>
                <a:solidFill>
                  <a:schemeClr val="bg1"/>
                </a:solidFill>
                <a:effectLst>
                  <a:outerShdw blurRad="60007" dist="310007" dir="7680000" sy="30000" kx="1300200" algn="ctr" rotWithShape="0">
                    <a:prstClr val="black">
                      <a:alpha val="32000"/>
                    </a:prstClr>
                  </a:outerShdw>
                </a:effectLst>
              </a:rPr>
              <a:t>A common Savior </a:t>
            </a:r>
            <a:r>
              <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(1 </a:t>
            </a:r>
            <a:r>
              <a:rPr lang="en-US" sz="2800" i="1" dirty="0" err="1"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Cor</a:t>
            </a:r>
            <a:r>
              <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 8:6)</a:t>
            </a:r>
          </a:p>
          <a:p>
            <a:pPr marL="457200" indent="-457200">
              <a:spcBef>
                <a:spcPts val="600"/>
              </a:spcBef>
              <a:buClr>
                <a:srgbClr val="FF0000"/>
              </a:buClr>
              <a:buFont typeface="Wingdings 2" pitchFamily="18" charset="2"/>
              <a:buChar char="ö"/>
            </a:pPr>
            <a:r>
              <a:rPr lang="en-US" sz="2800" dirty="0" smtClean="0">
                <a:ln w="18415" cmpd="sng">
                  <a:noFill/>
                  <a:prstDash val="solid"/>
                </a:ln>
                <a:solidFill>
                  <a:schemeClr val="bg1"/>
                </a:solidFill>
                <a:effectLst>
                  <a:outerShdw blurRad="60007" dist="310007" dir="7680000" sy="30000" kx="1300200" algn="ctr" rotWithShape="0">
                    <a:prstClr val="black">
                      <a:alpha val="32000"/>
                    </a:prstClr>
                  </a:outerShdw>
                </a:effectLst>
              </a:rPr>
              <a:t>A common necessity of submitting to him </a:t>
            </a:r>
            <a:r>
              <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(John 14:6; Acts 4:12; Luke 6:46), </a:t>
            </a:r>
          </a:p>
          <a:p>
            <a:pPr marL="457200" indent="-457200">
              <a:spcBef>
                <a:spcPts val="600"/>
              </a:spcBef>
              <a:buClr>
                <a:srgbClr val="FF0000"/>
              </a:buClr>
              <a:buFont typeface="Wingdings 2" pitchFamily="18" charset="2"/>
              <a:buChar char="ö"/>
            </a:pPr>
            <a:r>
              <a:rPr lang="en-US" sz="2800" dirty="0" smtClean="0">
                <a:ln w="18415" cmpd="sng">
                  <a:noFill/>
                  <a:prstDash val="solid"/>
                </a:ln>
                <a:solidFill>
                  <a:schemeClr val="bg1"/>
                </a:solidFill>
                <a:effectLst>
                  <a:outerShdw blurRad="60007" dist="310007" dir="7680000" sy="30000" kx="1300200" algn="ctr" rotWithShape="0">
                    <a:prstClr val="black">
                      <a:alpha val="32000"/>
                    </a:prstClr>
                  </a:outerShdw>
                </a:effectLst>
              </a:rPr>
              <a:t>A common body into which the saved are gathered </a:t>
            </a:r>
            <a:r>
              <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(John 10:16; 11:52; Eph 4:4; 5:26).</a:t>
            </a:r>
          </a:p>
          <a:p>
            <a:pPr marL="457200" indent="-457200">
              <a:spcBef>
                <a:spcPts val="600"/>
              </a:spcBef>
              <a:buClr>
                <a:srgbClr val="FF0000"/>
              </a:buClr>
              <a:buFont typeface="Wingdings 2" pitchFamily="18" charset="2"/>
              <a:buChar char="ö"/>
            </a:pPr>
            <a:r>
              <a:rPr lang="en-US" sz="2800" dirty="0" smtClean="0">
                <a:ln w="18415" cmpd="sng">
                  <a:noFill/>
                  <a:prstDash val="solid"/>
                </a:ln>
                <a:solidFill>
                  <a:schemeClr val="bg1"/>
                </a:solidFill>
                <a:effectLst>
                  <a:outerShdw blurRad="60007" dist="310007" dir="7680000" sy="30000" kx="1300200" algn="ctr" rotWithShape="0">
                    <a:prstClr val="black">
                      <a:alpha val="32000"/>
                    </a:prstClr>
                  </a:outerShdw>
                </a:effectLst>
              </a:rPr>
              <a:t>A Common Means of Entrance – </a:t>
            </a:r>
            <a:r>
              <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[Faith, Repentance, Confession, Baptism] – John 8:24; Rom 10:9,10; Acts 2:38; Gal 3:26,27]</a:t>
            </a:r>
          </a:p>
        </p:txBody>
      </p:sp>
      <p:sp>
        <p:nvSpPr>
          <p:cNvPr id="3" name="TextBox 2"/>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889C128D-DA9C-4EAE-BD19-CD8FF8F375BC}" type="slidenum">
              <a:rPr lang="en-US" smtClean="0"/>
              <a:pPr/>
              <a:t>18</a:t>
            </a:fld>
            <a:endParaRPr lang="en-US"/>
          </a:p>
        </p:txBody>
      </p:sp>
      <p:sp>
        <p:nvSpPr>
          <p:cNvPr id="9" name="Footer Placeholder 8"/>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1676400"/>
            <a:ext cx="3672777" cy="47513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ound Diagonal Corner Rectangle 6"/>
          <p:cNvSpPr/>
          <p:nvPr/>
        </p:nvSpPr>
        <p:spPr>
          <a:xfrm>
            <a:off x="3200400" y="1981200"/>
            <a:ext cx="5638800" cy="4572000"/>
          </a:xfrm>
          <a:prstGeom prst="round2DiagRect">
            <a:avLst>
              <a:gd name="adj1" fmla="val 11667"/>
              <a:gd name="adj2" fmla="val 0"/>
            </a:avLst>
          </a:prstGeom>
          <a:solidFill>
            <a:schemeClr val="accent2">
              <a:lumMod val="20000"/>
              <a:lumOff val="80000"/>
              <a:alpha val="85882"/>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extBox 1"/>
          <p:cNvSpPr txBox="1"/>
          <p:nvPr/>
        </p:nvSpPr>
        <p:spPr>
          <a:xfrm>
            <a:off x="3276600" y="2133600"/>
            <a:ext cx="5334000" cy="4262705"/>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The Nature of Our Common Salvation (1)</a:t>
            </a:r>
          </a:p>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The Blessings of Our Common Salvation (2)</a:t>
            </a:r>
          </a:p>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The Duty To Defend Our Common Salvation (3)</a:t>
            </a:r>
          </a:p>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A Grave Threat To Our Common Salvation (4)</a:t>
            </a:r>
            <a:endParaRPr lang="en-US" sz="3200" dirty="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889C128D-DA9C-4EAE-BD19-CD8FF8F375BC}" type="slidenum">
              <a:rPr lang="en-US" smtClean="0"/>
              <a:pPr/>
              <a:t>2</a:t>
            </a:fld>
            <a:endParaRPr lang="en-US"/>
          </a:p>
        </p:txBody>
      </p:sp>
      <p:sp>
        <p:nvSpPr>
          <p:cNvPr id="10" name="Footer Placeholder 9"/>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2362200" y="914400"/>
            <a:ext cx="6781800" cy="5867399"/>
          </a:xfrm>
          <a:prstGeom prst="rect">
            <a:avLst/>
          </a:prstGeom>
          <a:noFill/>
          <a:ln w="9525">
            <a:noFill/>
            <a:miter lim="800000"/>
            <a:headEnd/>
            <a:tailEnd/>
          </a:ln>
          <a:effectLst/>
        </p:spPr>
      </p:pic>
      <p:sp>
        <p:nvSpPr>
          <p:cNvPr id="3" name="Rectangle 2"/>
          <p:cNvSpPr/>
          <p:nvPr/>
        </p:nvSpPr>
        <p:spPr>
          <a:xfrm>
            <a:off x="3124200" y="1371600"/>
            <a:ext cx="5105400" cy="3785652"/>
          </a:xfrm>
          <a:prstGeom prst="rect">
            <a:avLst/>
          </a:prstGeom>
        </p:spPr>
        <p:txBody>
          <a:bodyPr wrap="square">
            <a:spAutoFit/>
          </a:bodyPr>
          <a:lstStyle/>
          <a:p>
            <a:pPr algn="ctr"/>
            <a:r>
              <a:rPr lang="en-US" sz="2400" b="1" dirty="0" smtClean="0">
                <a:solidFill>
                  <a:schemeClr val="bg1"/>
                </a:solidFill>
              </a:rPr>
              <a:t>Jude 1:1-7 (NKJV) </a:t>
            </a:r>
            <a:r>
              <a:rPr lang="en-US" sz="2400" dirty="0" smtClean="0">
                <a:solidFill>
                  <a:schemeClr val="bg1"/>
                </a:solidFill>
                <a:latin typeface="+mj-lt"/>
              </a:rPr>
              <a:t/>
            </a:r>
            <a:br>
              <a:rPr lang="en-US" sz="2400" dirty="0" smtClean="0">
                <a:solidFill>
                  <a:schemeClr val="bg1"/>
                </a:solidFill>
                <a:latin typeface="+mj-lt"/>
              </a:rPr>
            </a:br>
            <a:r>
              <a:rPr lang="en-US" sz="2400" baseline="30000" dirty="0" smtClean="0">
                <a:solidFill>
                  <a:schemeClr val="bg1"/>
                </a:solidFill>
                <a:latin typeface="+mj-lt"/>
              </a:rPr>
              <a:t>1 </a:t>
            </a:r>
            <a:r>
              <a:rPr lang="en-US" sz="2400" dirty="0" smtClean="0">
                <a:solidFill>
                  <a:schemeClr val="bg1"/>
                </a:solidFill>
                <a:latin typeface="+mj-lt"/>
              </a:rPr>
              <a:t>Jude, a bondservant of Jesus Christ, and brother of James, To those who are called, sanctified by God the Father, and preserved in Jesus Christ:  </a:t>
            </a:r>
            <a:r>
              <a:rPr lang="en-US" sz="2400" baseline="30000" dirty="0" smtClean="0">
                <a:solidFill>
                  <a:schemeClr val="bg1"/>
                </a:solidFill>
                <a:latin typeface="+mj-lt"/>
              </a:rPr>
              <a:t>2 </a:t>
            </a:r>
            <a:r>
              <a:rPr lang="en-US" sz="2400" dirty="0" smtClean="0">
                <a:solidFill>
                  <a:schemeClr val="bg1"/>
                </a:solidFill>
                <a:latin typeface="+mj-lt"/>
              </a:rPr>
              <a:t>Mercy, peace, and love be multiplied to you.  </a:t>
            </a:r>
            <a:r>
              <a:rPr lang="en-US" sz="2400" baseline="30000" dirty="0" smtClean="0">
                <a:solidFill>
                  <a:schemeClr val="bg1"/>
                </a:solidFill>
                <a:latin typeface="+mj-lt"/>
              </a:rPr>
              <a:t>3 </a:t>
            </a:r>
            <a:r>
              <a:rPr lang="en-US" sz="2400" dirty="0" smtClean="0">
                <a:solidFill>
                  <a:schemeClr val="bg1"/>
                </a:solidFill>
                <a:latin typeface="+mj-lt"/>
              </a:rPr>
              <a:t>Beloved, while I was very diligent to write to you concerning our common salvation, . . .</a:t>
            </a:r>
            <a:endParaRPr lang="en-US" sz="2400" dirty="0">
              <a:solidFill>
                <a:schemeClr val="bg1"/>
              </a:solidFill>
              <a:latin typeface="+mj-lt"/>
            </a:endParaRPr>
          </a:p>
        </p:txBody>
      </p:sp>
      <p:sp>
        <p:nvSpPr>
          <p:cNvPr id="5" name="TextBox 4"/>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pic>
        <p:nvPicPr>
          <p:cNvPr id="25603" name="Picture 3"/>
          <p:cNvPicPr>
            <a:picLocks noChangeAspect="1" noChangeArrowheads="1"/>
          </p:cNvPicPr>
          <p:nvPr/>
        </p:nvPicPr>
        <p:blipFill>
          <a:blip r:embed="rId4"/>
          <a:srcRect/>
          <a:stretch>
            <a:fillRect/>
          </a:stretch>
        </p:blipFill>
        <p:spPr bwMode="auto">
          <a:xfrm>
            <a:off x="1" y="2209800"/>
            <a:ext cx="3203953" cy="46482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889C128D-DA9C-4EAE-BD19-CD8FF8F375BC}"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2362200" y="914400"/>
            <a:ext cx="6781800" cy="5867399"/>
          </a:xfrm>
          <a:prstGeom prst="rect">
            <a:avLst/>
          </a:prstGeom>
          <a:noFill/>
          <a:ln w="9525">
            <a:noFill/>
            <a:miter lim="800000"/>
            <a:headEnd/>
            <a:tailEnd/>
          </a:ln>
          <a:effectLst/>
        </p:spPr>
      </p:pic>
      <p:sp>
        <p:nvSpPr>
          <p:cNvPr id="3" name="Rectangle 2"/>
          <p:cNvSpPr/>
          <p:nvPr/>
        </p:nvSpPr>
        <p:spPr>
          <a:xfrm>
            <a:off x="3124200" y="1371600"/>
            <a:ext cx="5105400" cy="4001095"/>
          </a:xfrm>
          <a:prstGeom prst="rect">
            <a:avLst/>
          </a:prstGeom>
        </p:spPr>
        <p:txBody>
          <a:bodyPr wrap="square">
            <a:spAutoFit/>
          </a:bodyPr>
          <a:lstStyle/>
          <a:p>
            <a:pPr algn="ctr"/>
            <a:r>
              <a:rPr lang="en-US" sz="2400" b="1" dirty="0" smtClean="0">
                <a:solidFill>
                  <a:schemeClr val="bg1"/>
                </a:solidFill>
              </a:rPr>
              <a:t>Jude 1:1-7 (NKJV) </a:t>
            </a:r>
            <a:r>
              <a:rPr lang="en-US" sz="2400" dirty="0" smtClean="0">
                <a:solidFill>
                  <a:schemeClr val="bg1"/>
                </a:solidFill>
                <a:latin typeface="+mj-lt"/>
              </a:rPr>
              <a:t/>
            </a:r>
            <a:br>
              <a:rPr lang="en-US" sz="2400" dirty="0" smtClean="0">
                <a:solidFill>
                  <a:schemeClr val="bg1"/>
                </a:solidFill>
                <a:latin typeface="+mj-lt"/>
              </a:rPr>
            </a:br>
            <a:r>
              <a:rPr lang="en-US" sz="2300" dirty="0" smtClean="0">
                <a:solidFill>
                  <a:schemeClr val="bg1"/>
                </a:solidFill>
                <a:latin typeface="+mj-lt"/>
              </a:rPr>
              <a:t>. . . I found it necessary to write to you exhorting you to contend earnestly for the faith which was once for all delivered to the saints. </a:t>
            </a:r>
            <a:r>
              <a:rPr lang="en-US" sz="2300" baseline="30000" dirty="0" smtClean="0">
                <a:solidFill>
                  <a:schemeClr val="bg1"/>
                </a:solidFill>
                <a:latin typeface="+mj-lt"/>
              </a:rPr>
              <a:t>4 </a:t>
            </a:r>
            <a:r>
              <a:rPr lang="en-US" sz="2300" dirty="0" smtClean="0">
                <a:solidFill>
                  <a:schemeClr val="bg1"/>
                </a:solidFill>
                <a:latin typeface="+mj-lt"/>
              </a:rPr>
              <a:t>For certain men have crept in unnoticed, who long ago were marked out for this condemnation, ungodly men, who turn the grace of our God into lewdness and deny the only Lord God and our Lord Jesus Christ. </a:t>
            </a:r>
            <a:endParaRPr lang="en-US" sz="2400" dirty="0">
              <a:solidFill>
                <a:schemeClr val="bg1"/>
              </a:solidFill>
              <a:latin typeface="+mj-lt"/>
            </a:endParaRPr>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pic>
        <p:nvPicPr>
          <p:cNvPr id="7" name="Picture 3"/>
          <p:cNvPicPr>
            <a:picLocks noChangeAspect="1" noChangeArrowheads="1"/>
          </p:cNvPicPr>
          <p:nvPr/>
        </p:nvPicPr>
        <p:blipFill>
          <a:blip r:embed="rId4"/>
          <a:srcRect/>
          <a:stretch>
            <a:fillRect/>
          </a:stretch>
        </p:blipFill>
        <p:spPr bwMode="auto">
          <a:xfrm>
            <a:off x="1" y="2209800"/>
            <a:ext cx="3203953" cy="46482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889C128D-DA9C-4EAE-BD19-CD8FF8F375BC}" type="slidenum">
              <a:rPr lang="en-US" smtClean="0"/>
              <a:pPr/>
              <a:t>4</a:t>
            </a:fld>
            <a:endParaRPr lang="en-US"/>
          </a:p>
        </p:txBody>
      </p:sp>
      <p:sp>
        <p:nvSpPr>
          <p:cNvPr id="10" name="Footer Placeholder 9"/>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2362200" y="914400"/>
            <a:ext cx="6781800" cy="5867399"/>
          </a:xfrm>
          <a:prstGeom prst="rect">
            <a:avLst/>
          </a:prstGeom>
          <a:noFill/>
          <a:ln w="9525">
            <a:noFill/>
            <a:miter lim="800000"/>
            <a:headEnd/>
            <a:tailEnd/>
          </a:ln>
          <a:effectLst/>
        </p:spPr>
      </p:pic>
      <p:sp>
        <p:nvSpPr>
          <p:cNvPr id="3" name="Rectangle 2"/>
          <p:cNvSpPr/>
          <p:nvPr/>
        </p:nvSpPr>
        <p:spPr>
          <a:xfrm>
            <a:off x="3124200" y="1371600"/>
            <a:ext cx="5105400" cy="4154984"/>
          </a:xfrm>
          <a:prstGeom prst="rect">
            <a:avLst/>
          </a:prstGeom>
        </p:spPr>
        <p:txBody>
          <a:bodyPr wrap="square">
            <a:spAutoFit/>
          </a:bodyPr>
          <a:lstStyle/>
          <a:p>
            <a:pPr algn="ctr"/>
            <a:r>
              <a:rPr lang="en-US" sz="2400" b="1" dirty="0" smtClean="0">
                <a:solidFill>
                  <a:schemeClr val="bg1"/>
                </a:solidFill>
              </a:rPr>
              <a:t>Jude 1:1-7 (NKJV) </a:t>
            </a:r>
            <a:r>
              <a:rPr lang="en-US" sz="2400" dirty="0" smtClean="0">
                <a:solidFill>
                  <a:schemeClr val="bg1"/>
                </a:solidFill>
                <a:latin typeface="+mj-lt"/>
              </a:rPr>
              <a:t/>
            </a:r>
            <a:br>
              <a:rPr lang="en-US" sz="2400" dirty="0" smtClean="0">
                <a:solidFill>
                  <a:schemeClr val="bg1"/>
                </a:solidFill>
                <a:latin typeface="+mj-lt"/>
              </a:rPr>
            </a:br>
            <a:r>
              <a:rPr lang="en-US" sz="2300" baseline="30000" dirty="0" smtClean="0">
                <a:solidFill>
                  <a:schemeClr val="bg1"/>
                </a:solidFill>
                <a:latin typeface="+mj-lt"/>
              </a:rPr>
              <a:t>5 </a:t>
            </a:r>
            <a:r>
              <a:rPr lang="en-US" sz="2300" dirty="0" smtClean="0">
                <a:solidFill>
                  <a:schemeClr val="bg1"/>
                </a:solidFill>
                <a:latin typeface="+mj-lt"/>
              </a:rPr>
              <a:t>But I want to remind you, though you once knew this, that the Lord, having saved the people out of the land of Egypt, afterward destroyed those who did not believe. </a:t>
            </a:r>
            <a:r>
              <a:rPr lang="en-US" sz="2300" baseline="30000" dirty="0" smtClean="0">
                <a:solidFill>
                  <a:schemeClr val="bg1"/>
                </a:solidFill>
                <a:latin typeface="+mj-lt"/>
              </a:rPr>
              <a:t>6 </a:t>
            </a:r>
            <a:r>
              <a:rPr lang="en-US" sz="2300" dirty="0" smtClean="0">
                <a:solidFill>
                  <a:schemeClr val="bg1"/>
                </a:solidFill>
                <a:latin typeface="+mj-lt"/>
              </a:rPr>
              <a:t>And the angels who did not keep their proper domain, but left their own abode, He has reserved in everlasting chains under darkness for the judgment of the great day; </a:t>
            </a:r>
            <a:endParaRPr lang="en-US" sz="2300" dirty="0">
              <a:solidFill>
                <a:schemeClr val="bg1"/>
              </a:solidFill>
              <a:latin typeface="+mj-lt"/>
            </a:endParaRPr>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pic>
        <p:nvPicPr>
          <p:cNvPr id="7" name="Picture 3"/>
          <p:cNvPicPr>
            <a:picLocks noChangeAspect="1" noChangeArrowheads="1"/>
          </p:cNvPicPr>
          <p:nvPr/>
        </p:nvPicPr>
        <p:blipFill>
          <a:blip r:embed="rId4"/>
          <a:srcRect/>
          <a:stretch>
            <a:fillRect/>
          </a:stretch>
        </p:blipFill>
        <p:spPr bwMode="auto">
          <a:xfrm>
            <a:off x="1" y="2209800"/>
            <a:ext cx="3203953" cy="46482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889C128D-DA9C-4EAE-BD19-CD8FF8F375BC}" type="slidenum">
              <a:rPr lang="en-US" smtClean="0"/>
              <a:pPr/>
              <a:t>5</a:t>
            </a:fld>
            <a:endParaRPr lang="en-US"/>
          </a:p>
        </p:txBody>
      </p:sp>
      <p:sp>
        <p:nvSpPr>
          <p:cNvPr id="10" name="Footer Placeholder 9"/>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2362200" y="914400"/>
            <a:ext cx="6781800" cy="5867399"/>
          </a:xfrm>
          <a:prstGeom prst="rect">
            <a:avLst/>
          </a:prstGeom>
          <a:noFill/>
          <a:ln w="9525">
            <a:noFill/>
            <a:miter lim="800000"/>
            <a:headEnd/>
            <a:tailEnd/>
          </a:ln>
          <a:effectLst/>
        </p:spPr>
      </p:pic>
      <p:sp>
        <p:nvSpPr>
          <p:cNvPr id="3" name="Rectangle 2"/>
          <p:cNvSpPr/>
          <p:nvPr/>
        </p:nvSpPr>
        <p:spPr>
          <a:xfrm>
            <a:off x="3124200" y="1371600"/>
            <a:ext cx="5105400" cy="3908762"/>
          </a:xfrm>
          <a:prstGeom prst="rect">
            <a:avLst/>
          </a:prstGeom>
        </p:spPr>
        <p:txBody>
          <a:bodyPr wrap="square">
            <a:spAutoFit/>
          </a:bodyPr>
          <a:lstStyle/>
          <a:p>
            <a:pPr algn="ctr"/>
            <a:r>
              <a:rPr lang="en-US" sz="2400" b="1" dirty="0" smtClean="0">
                <a:solidFill>
                  <a:schemeClr val="bg1"/>
                </a:solidFill>
              </a:rPr>
              <a:t>Jude 1:1-7 (NKJV) </a:t>
            </a:r>
            <a:r>
              <a:rPr lang="en-US" sz="2400" dirty="0" smtClean="0">
                <a:solidFill>
                  <a:schemeClr val="bg1"/>
                </a:solidFill>
                <a:latin typeface="+mj-lt"/>
              </a:rPr>
              <a:t/>
            </a:r>
            <a:br>
              <a:rPr lang="en-US" sz="2400" dirty="0" smtClean="0">
                <a:solidFill>
                  <a:schemeClr val="bg1"/>
                </a:solidFill>
                <a:latin typeface="+mj-lt"/>
              </a:rPr>
            </a:br>
            <a:r>
              <a:rPr lang="en-US" sz="2800" baseline="30000" dirty="0" smtClean="0">
                <a:solidFill>
                  <a:schemeClr val="bg1"/>
                </a:solidFill>
                <a:latin typeface="+mj-lt"/>
              </a:rPr>
              <a:t>7 </a:t>
            </a:r>
            <a:r>
              <a:rPr lang="en-US" sz="2800" dirty="0" smtClean="0">
                <a:solidFill>
                  <a:schemeClr val="bg1"/>
                </a:solidFill>
                <a:latin typeface="+mj-lt"/>
              </a:rPr>
              <a:t>as Sodom and Gomorrah, and the cities around them in a similar manner to these, having given themselves over to sexual immorality and gone after strange flesh, are set forth as an example, suffering the vengeance of eternal fire. </a:t>
            </a:r>
            <a:endParaRPr lang="en-US" sz="2400" dirty="0">
              <a:solidFill>
                <a:schemeClr val="bg1"/>
              </a:solidFill>
              <a:latin typeface="+mj-lt"/>
            </a:endParaRPr>
          </a:p>
        </p:txBody>
      </p:sp>
      <p:sp>
        <p:nvSpPr>
          <p:cNvPr id="6" name="TextBox 5"/>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pic>
        <p:nvPicPr>
          <p:cNvPr id="7" name="Picture 3"/>
          <p:cNvPicPr>
            <a:picLocks noChangeAspect="1" noChangeArrowheads="1"/>
          </p:cNvPicPr>
          <p:nvPr/>
        </p:nvPicPr>
        <p:blipFill>
          <a:blip r:embed="rId4"/>
          <a:srcRect/>
          <a:stretch>
            <a:fillRect/>
          </a:stretch>
        </p:blipFill>
        <p:spPr bwMode="auto">
          <a:xfrm>
            <a:off x="1" y="2209800"/>
            <a:ext cx="3203953" cy="46482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889C128D-DA9C-4EAE-BD19-CD8FF8F375BC}" type="slidenum">
              <a:rPr lang="en-US" smtClean="0"/>
              <a:pPr/>
              <a:t>6</a:t>
            </a:fld>
            <a:endParaRPr lang="en-US"/>
          </a:p>
        </p:txBody>
      </p:sp>
      <p:sp>
        <p:nvSpPr>
          <p:cNvPr id="10" name="Footer Placeholder 9"/>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6" name="Rectangle 5"/>
          <p:cNvSpPr/>
          <p:nvPr/>
        </p:nvSpPr>
        <p:spPr>
          <a:xfrm>
            <a:off x="0" y="914400"/>
            <a:ext cx="9144000" cy="923330"/>
          </a:xfrm>
          <a:prstGeom prst="rect">
            <a:avLst/>
          </a:prstGeom>
        </p:spPr>
        <p:txBody>
          <a:bodyPr wrap="square">
            <a:spAutoFit/>
          </a:bodyPr>
          <a:lstStyle/>
          <a:p>
            <a:pPr algn="ctr"/>
            <a:r>
              <a:rPr lang="en-US" sz="54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The Nature of Our Common Salvation (1)</a:t>
            </a:r>
            <a:endParaRPr lang="en-US" sz="5400" dirty="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endParaRPr>
          </a:p>
        </p:txBody>
      </p:sp>
      <p:sp>
        <p:nvSpPr>
          <p:cNvPr id="8" name="Round Diagonal Corner Rectangle 7"/>
          <p:cNvSpPr/>
          <p:nvPr/>
        </p:nvSpPr>
        <p:spPr>
          <a:xfrm>
            <a:off x="2895600" y="1981200"/>
            <a:ext cx="59436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TextBox 8"/>
          <p:cNvSpPr txBox="1"/>
          <p:nvPr/>
        </p:nvSpPr>
        <p:spPr>
          <a:xfrm>
            <a:off x="2971800" y="2057400"/>
            <a:ext cx="5638800" cy="4278094"/>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We Are “Called” – </a:t>
            </a:r>
          </a:p>
          <a:p>
            <a:pPr marL="914400" lvl="1" indent="-457200">
              <a:spcBef>
                <a:spcPts val="600"/>
              </a:spcBef>
              <a:buClr>
                <a:schemeClr val="accent4">
                  <a:lumMod val="75000"/>
                </a:schemeClr>
              </a:buClr>
              <a:buFont typeface="Wingdings 2" pitchFamily="18" charset="2"/>
              <a:buChar char="±"/>
            </a:pPr>
            <a:r>
              <a:rPr lang="en-US" sz="2800"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By or through the gospel –  </a:t>
            </a:r>
            <a:r>
              <a:rPr lang="en-US" sz="24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(2 </a:t>
            </a:r>
            <a:r>
              <a:rPr lang="en-US" sz="2400" i="1" dirty="0" err="1"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Thes</a:t>
            </a:r>
            <a:r>
              <a:rPr lang="en-US" sz="24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 2:13-14; Gal 1:6-9)</a:t>
            </a:r>
          </a:p>
          <a:p>
            <a:pPr marL="914400" lvl="1" indent="-457200">
              <a:spcBef>
                <a:spcPts val="600"/>
              </a:spcBef>
              <a:buClr>
                <a:schemeClr val="accent4">
                  <a:lumMod val="75000"/>
                </a:schemeClr>
              </a:buClr>
              <a:buFont typeface="Wingdings 2" pitchFamily="18" charset="2"/>
              <a:buChar char="±"/>
            </a:pPr>
            <a:r>
              <a:rPr lang="en-US" sz="2800"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Unto a “holy calling”-           </a:t>
            </a:r>
            <a:r>
              <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a:t>
            </a:r>
            <a:r>
              <a:rPr lang="en-US" sz="24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2 Tim 1:9)</a:t>
            </a:r>
            <a:endPar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endParaRPr>
          </a:p>
          <a:p>
            <a:pPr marL="914400" lvl="1" indent="-457200">
              <a:spcBef>
                <a:spcPts val="600"/>
              </a:spcBef>
              <a:buClr>
                <a:schemeClr val="accent4">
                  <a:lumMod val="75000"/>
                </a:schemeClr>
              </a:buClr>
              <a:buFont typeface="Wingdings 2" pitchFamily="18" charset="2"/>
              <a:buChar char="±"/>
            </a:pPr>
            <a:r>
              <a:rPr lang="en-US" sz="2800"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To walk worthy of our calling – </a:t>
            </a:r>
            <a:r>
              <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a:t>
            </a:r>
            <a:r>
              <a:rPr lang="en-US" sz="24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Eph 4:1-6)</a:t>
            </a:r>
            <a:endPar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endParaRPr>
          </a:p>
          <a:p>
            <a:pPr marL="914400" lvl="1" indent="-457200">
              <a:spcBef>
                <a:spcPts val="600"/>
              </a:spcBef>
              <a:buClr>
                <a:schemeClr val="accent4">
                  <a:lumMod val="75000"/>
                </a:schemeClr>
              </a:buClr>
              <a:buFont typeface="Wingdings 2" pitchFamily="18" charset="2"/>
              <a:buChar char="±"/>
            </a:pPr>
            <a:r>
              <a:rPr lang="en-US" sz="2800"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To make our calling &amp; election sure – </a:t>
            </a:r>
            <a:r>
              <a:rPr lang="en-US" sz="28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a:t>
            </a:r>
            <a:r>
              <a:rPr lang="en-US" sz="2400" i="1" dirty="0" smtClean="0">
                <a:ln w="18415" cmpd="sng">
                  <a:noFill/>
                  <a:prstDash val="solid"/>
                </a:ln>
                <a:solidFill>
                  <a:schemeClr val="bg1"/>
                </a:solidFill>
                <a:effectLst>
                  <a:outerShdw blurRad="60007" dist="310007" dir="7680000" sy="30000" kx="1300200" algn="ctr" rotWithShape="0">
                    <a:prstClr val="black">
                      <a:alpha val="32000"/>
                    </a:prstClr>
                  </a:outerShdw>
                </a:effectLst>
                <a:latin typeface="+mj-lt"/>
              </a:rPr>
              <a:t>2 Pet 1:5-11)</a:t>
            </a:r>
            <a:endParaRPr lang="en-US" sz="3200" i="1"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pic>
        <p:nvPicPr>
          <p:cNvPr id="17410" name="Picture 2"/>
          <p:cNvPicPr>
            <a:picLocks noChangeAspect="1" noChangeArrowheads="1"/>
          </p:cNvPicPr>
          <p:nvPr/>
        </p:nvPicPr>
        <p:blipFill>
          <a:blip r:embed="rId3"/>
          <a:srcRect/>
          <a:stretch>
            <a:fillRect/>
          </a:stretch>
        </p:blipFill>
        <p:spPr bwMode="auto">
          <a:xfrm>
            <a:off x="0" y="2286000"/>
            <a:ext cx="3246863" cy="45720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889C128D-DA9C-4EAE-BD19-CD8FF8F375BC}" type="slidenum">
              <a:rPr lang="en-US" smtClean="0"/>
              <a:pPr/>
              <a:t>7</a:t>
            </a:fld>
            <a:endParaRPr lang="en-US"/>
          </a:p>
        </p:txBody>
      </p:sp>
      <p:sp>
        <p:nvSpPr>
          <p:cNvPr id="11" name="Footer Placeholder 10"/>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iritualoasis.files.wordpress.com/2007/04/baptism-sk.jpg"/>
          <p:cNvPicPr>
            <a:picLocks noChangeAspect="1" noChangeArrowheads="1"/>
          </p:cNvPicPr>
          <p:nvPr/>
        </p:nvPicPr>
        <p:blipFill>
          <a:blip r:embed="rId3"/>
          <a:srcRect/>
          <a:stretch>
            <a:fillRect/>
          </a:stretch>
        </p:blipFill>
        <p:spPr bwMode="auto">
          <a:xfrm>
            <a:off x="228600" y="2286000"/>
            <a:ext cx="3124200" cy="4114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95600" y="1981200"/>
            <a:ext cx="59436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9" name="TextBox 8"/>
          <p:cNvSpPr txBox="1"/>
          <p:nvPr/>
        </p:nvSpPr>
        <p:spPr>
          <a:xfrm>
            <a:off x="2971800" y="2261949"/>
            <a:ext cx="5638800" cy="4062651"/>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"Sanctified" By God The Father</a:t>
            </a:r>
          </a:p>
          <a:p>
            <a:pPr marL="914400" lvl="1" indent="-457200">
              <a:spcBef>
                <a:spcPts val="600"/>
              </a:spcBef>
              <a:buClr>
                <a:srgbClr val="D8B25C">
                  <a:lumMod val="75000"/>
                </a:srgbClr>
              </a:buClr>
              <a:buFont typeface="Wingdings 2" pitchFamily="18" charset="2"/>
              <a:buChar char="±"/>
            </a:pP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The word “Sanctified” </a:t>
            </a:r>
            <a:r>
              <a:rPr lang="en-US" sz="20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a:t>
            </a:r>
            <a:r>
              <a:rPr lang="el-GR" sz="20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ἁγιάζω</a:t>
            </a:r>
            <a:r>
              <a:rPr lang="en-US" sz="20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a:t>
            </a:r>
            <a:r>
              <a:rPr lang="en-US" sz="2000" dirty="0" err="1"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hagiazō</a:t>
            </a:r>
            <a:r>
              <a:rPr lang="en-US" sz="20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 </a:t>
            </a:r>
            <a:r>
              <a:rPr lang="en-US" sz="22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from &lt;G40&gt; (</a:t>
            </a:r>
            <a:r>
              <a:rPr lang="en-US" sz="2200" i="1" dirty="0" err="1"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hagios</a:t>
            </a:r>
            <a:r>
              <a:rPr lang="en-US" sz="22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to make holy, i.e. (ceremony) purify or consecrate; (mentally) to venerate :- hallow, be holy, sanctify.—Strong's </a:t>
            </a:r>
          </a:p>
          <a:p>
            <a:pPr marL="914400" lvl="1" indent="-457200">
              <a:spcBef>
                <a:spcPts val="600"/>
              </a:spcBef>
              <a:buClr>
                <a:srgbClr val="D8B25C">
                  <a:lumMod val="75000"/>
                </a:srgbClr>
              </a:buClr>
              <a:buFont typeface="Wingdings 2" pitchFamily="18" charset="2"/>
              <a:buChar char="±"/>
            </a:pPr>
            <a:r>
              <a:rPr lang="en-US" sz="24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“To set apart for a special purpose” – </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1 </a:t>
            </a:r>
            <a:r>
              <a:rPr lang="en-US" sz="2400" i="1" dirty="0" err="1"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Cor</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6:11; Rom 15:16; John 17:17; Eph 5:26; 1 </a:t>
            </a:r>
            <a:r>
              <a:rPr lang="en-US" sz="2400" i="1" dirty="0" err="1"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Thes</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5:23</a:t>
            </a:r>
            <a:endParaRPr lang="en-US" sz="3200" i="1"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sp>
        <p:nvSpPr>
          <p:cNvPr id="7" name="Rectangle 6"/>
          <p:cNvSpPr/>
          <p:nvPr/>
        </p:nvSpPr>
        <p:spPr>
          <a:xfrm>
            <a:off x="0" y="914400"/>
            <a:ext cx="9144000" cy="923330"/>
          </a:xfrm>
          <a:prstGeom prst="rect">
            <a:avLst/>
          </a:prstGeom>
        </p:spPr>
        <p:txBody>
          <a:bodyPr wrap="square">
            <a:spAutoFit/>
          </a:bodyPr>
          <a:lstStyle/>
          <a:p>
            <a:pPr algn="ctr"/>
            <a:r>
              <a:rPr lang="en-US" sz="54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The Nature of Our Common Salvation (1)</a:t>
            </a:r>
            <a:endParaRPr lang="en-US" sz="5400" dirty="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889C128D-DA9C-4EAE-BD19-CD8FF8F375BC}" type="slidenum">
              <a:rPr lang="en-US" smtClean="0"/>
              <a:pPr/>
              <a:t>8</a:t>
            </a:fld>
            <a:endParaRPr lang="en-US"/>
          </a:p>
        </p:txBody>
      </p:sp>
      <p:sp>
        <p:nvSpPr>
          <p:cNvPr id="12" name="Footer Placeholder 11"/>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2895600" y="1981200"/>
            <a:ext cx="5943600" cy="4572000"/>
          </a:xfrm>
          <a:prstGeom prst="round2DiagRect">
            <a:avLst>
              <a:gd name="adj1" fmla="val 11667"/>
              <a:gd name="adj2" fmla="val 0"/>
            </a:avLst>
          </a:prstGeom>
          <a:solidFill>
            <a:srgbClr val="F8E6DA">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n w="18415" cmpd="sng">
                  <a:solidFill>
                    <a:sysClr val="windowText" lastClr="000000"/>
                  </a:solidFill>
                  <a:prstDash val="solid"/>
                </a:ln>
                <a:solidFill>
                  <a:schemeClr val="accent2">
                    <a:lumMod val="40000"/>
                    <a:lumOff val="60000"/>
                  </a:schemeClr>
                </a:solidFill>
                <a:effectLst>
                  <a:glow rad="228600">
                    <a:schemeClr val="bg1">
                      <a:alpha val="40000"/>
                    </a:schemeClr>
                  </a:glow>
                  <a:outerShdw blurRad="431800" dist="254000" dir="2700000" algn="tl" rotWithShape="0">
                    <a:prstClr val="black">
                      <a:alpha val="61000"/>
                    </a:prstClr>
                  </a:outerShdw>
                  <a:reflection blurRad="6350" stA="55000" endA="300" endPos="45500" dir="5400000" sy="-100000" algn="bl" rotWithShape="0"/>
                </a:effectLst>
                <a:latin typeface="Pythagoras" pitchFamily="2" charset="0"/>
              </a:rPr>
              <a:t>Our Common Salvation</a:t>
            </a:r>
          </a:p>
        </p:txBody>
      </p:sp>
      <p:sp>
        <p:nvSpPr>
          <p:cNvPr id="9" name="TextBox 8"/>
          <p:cNvSpPr txBox="1"/>
          <p:nvPr/>
        </p:nvSpPr>
        <p:spPr>
          <a:xfrm>
            <a:off x="3048000" y="2057400"/>
            <a:ext cx="5715000" cy="4570482"/>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rPr>
              <a:t>"Preserved" In Jesus Christ</a:t>
            </a:r>
          </a:p>
          <a:p>
            <a:pPr marL="914400" lvl="1" indent="-457200">
              <a:spcBef>
                <a:spcPts val="600"/>
              </a:spcBef>
              <a:buClr>
                <a:srgbClr val="D8B25C">
                  <a:lumMod val="75000"/>
                </a:srgbClr>
              </a:buClr>
              <a:buFont typeface="Wingdings 2" pitchFamily="18" charset="2"/>
              <a:buChar char="±"/>
            </a:pPr>
            <a:r>
              <a:rPr lang="en-US" sz="28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Guarded from loss or injury – </a:t>
            </a:r>
            <a:r>
              <a:rPr lang="en-US" sz="28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a:t>
            </a:r>
            <a:r>
              <a:rPr lang="en-US" sz="2800" i="1" dirty="0" err="1"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cf</a:t>
            </a:r>
            <a:r>
              <a:rPr lang="en-US" sz="28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John 10:27-29)</a:t>
            </a:r>
            <a:endParaRPr lang="en-US" sz="28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endParaRPr>
          </a:p>
          <a:p>
            <a:pPr marL="914400" lvl="1" indent="-457200">
              <a:spcBef>
                <a:spcPts val="600"/>
              </a:spcBef>
              <a:buClr>
                <a:srgbClr val="D8B25C">
                  <a:lumMod val="75000"/>
                </a:srgbClr>
              </a:buClr>
              <a:buFont typeface="Wingdings 2" pitchFamily="18" charset="2"/>
              <a:buChar char="±"/>
            </a:pPr>
            <a:r>
              <a:rPr lang="en-US" sz="28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“Kept by the power of God through faith” – </a:t>
            </a:r>
            <a:r>
              <a:rPr lang="en-US" sz="28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1 Pet 1:5; Heb 3:12-14; 1 </a:t>
            </a:r>
            <a:r>
              <a:rPr lang="en-US" sz="2400" i="1" dirty="0" err="1"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Cor</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10:1-13)</a:t>
            </a:r>
            <a:endParaRPr lang="en-US" sz="28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endParaRPr>
          </a:p>
          <a:p>
            <a:pPr marL="914400" lvl="1" indent="-457200">
              <a:spcBef>
                <a:spcPts val="600"/>
              </a:spcBef>
              <a:buClr>
                <a:srgbClr val="D8B25C">
                  <a:lumMod val="75000"/>
                </a:srgbClr>
              </a:buClr>
              <a:buFont typeface="Wingdings 2" pitchFamily="18" charset="2"/>
              <a:buChar char="±"/>
            </a:pPr>
            <a:r>
              <a:rPr lang="en-US" sz="2800"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Does NOT exclude personal responsibility -  </a:t>
            </a:r>
            <a:r>
              <a:rPr lang="en-US" sz="28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(J</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ude </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1:5-7, 21</a:t>
            </a:r>
            <a:r>
              <a:rPr lang="en-US" sz="2400" i="1" dirty="0" smtClean="0">
                <a:ln w="18415" cmpd="sng">
                  <a:noFill/>
                  <a:prstDash val="solid"/>
                </a:ln>
                <a:solidFill>
                  <a:prstClr val="black"/>
                </a:solidFill>
                <a:effectLst>
                  <a:outerShdw blurRad="60007" dist="310007" dir="7680000" sy="30000" kx="1300200" algn="ctr" rotWithShape="0">
                    <a:prstClr val="black">
                      <a:alpha val="32000"/>
                    </a:prstClr>
                  </a:outerShdw>
                </a:effectLst>
                <a:latin typeface="Book Antiqua"/>
              </a:rPr>
              <a:t>; 2 Pet 1:5-11; John 15:1-10; Rev 2:10; 2 Pet 2:20-22)</a:t>
            </a:r>
            <a:endParaRPr lang="en-US" sz="3200" dirty="0" smtClean="0">
              <a:ln w="18415" cmpd="sng">
                <a:noFill/>
                <a:prstDash val="solid"/>
              </a:ln>
              <a:solidFill>
                <a:schemeClr val="bg1"/>
              </a:solidFill>
              <a:effectLst>
                <a:outerShdw blurRad="60007" dist="310007" dir="7680000" sy="30000" kx="1300200" algn="ctr" rotWithShape="0">
                  <a:prstClr val="black">
                    <a:alpha val="32000"/>
                  </a:prstClr>
                </a:outerShdw>
              </a:effectLst>
            </a:endParaRPr>
          </a:p>
        </p:txBody>
      </p:sp>
      <p:sp>
        <p:nvSpPr>
          <p:cNvPr id="7" name="Rectangle 6"/>
          <p:cNvSpPr/>
          <p:nvPr/>
        </p:nvSpPr>
        <p:spPr>
          <a:xfrm>
            <a:off x="0" y="914400"/>
            <a:ext cx="9144000" cy="923330"/>
          </a:xfrm>
          <a:prstGeom prst="rect">
            <a:avLst/>
          </a:prstGeom>
        </p:spPr>
        <p:txBody>
          <a:bodyPr wrap="square">
            <a:spAutoFit/>
          </a:bodyPr>
          <a:lstStyle/>
          <a:p>
            <a:pPr algn="ctr"/>
            <a:r>
              <a:rPr lang="en-US" sz="54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rPr>
              <a:t>The Nature of Our Common Salvation (1)</a:t>
            </a:r>
            <a:endParaRPr lang="en-US" sz="5400" dirty="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pitchFamily="2" charset="0"/>
            </a:endParaRPr>
          </a:p>
        </p:txBody>
      </p:sp>
      <p:pic>
        <p:nvPicPr>
          <p:cNvPr id="6" name="Picture 1"/>
          <p:cNvPicPr>
            <a:picLocks noChangeAspect="1" noChangeArrowheads="1"/>
          </p:cNvPicPr>
          <p:nvPr/>
        </p:nvPicPr>
        <p:blipFill>
          <a:blip r:embed="rId3"/>
          <a:srcRect/>
          <a:stretch>
            <a:fillRect/>
          </a:stretch>
        </p:blipFill>
        <p:spPr bwMode="auto">
          <a:xfrm flipH="1">
            <a:off x="-1" y="2438400"/>
            <a:ext cx="3581400" cy="44196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889C128D-DA9C-4EAE-BD19-CD8FF8F375BC}" type="slidenum">
              <a:rPr lang="en-US" smtClean="0"/>
              <a:pPr/>
              <a:t>9</a:t>
            </a:fld>
            <a:endParaRPr lang="en-US"/>
          </a:p>
        </p:txBody>
      </p:sp>
      <p:sp>
        <p:nvSpPr>
          <p:cNvPr id="12" name="Footer Placeholder 11"/>
          <p:cNvSpPr>
            <a:spLocks noGrp="1"/>
          </p:cNvSpPr>
          <p:nvPr>
            <p:ph type="ftr" sz="quarter" idx="11"/>
          </p:nvPr>
        </p:nvSpPr>
        <p:spPr/>
        <p:txBody>
          <a:bodyPr/>
          <a:lstStyle/>
          <a:p>
            <a:r>
              <a:rPr lang="en-US" smtClean="0"/>
              <a:t>W. 65th St church of Christ / July 12,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p:cTn id="2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lux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1">
      <a:majorFont>
        <a:latin typeface="Book Antiqua"/>
        <a:ea typeface=""/>
        <a:cs typeface=""/>
      </a:majorFont>
      <a:minorFont>
        <a:latin typeface="Berlin Sans FB Demi"/>
        <a:ea typeface=""/>
        <a:cs typeface=""/>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6190</TotalTime>
  <Words>1732</Words>
  <Application>Microsoft Office PowerPoint</Application>
  <PresentationFormat>On-screen Show (4:3)</PresentationFormat>
  <Paragraphs>184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Deluxe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Don McClain</dc:creator>
  <cp:lastModifiedBy> Don McClain</cp:lastModifiedBy>
  <cp:revision>86</cp:revision>
  <dcterms:created xsi:type="dcterms:W3CDTF">2008-07-05T16:13:22Z</dcterms:created>
  <dcterms:modified xsi:type="dcterms:W3CDTF">2008-07-14T14:08:19Z</dcterms:modified>
</cp:coreProperties>
</file>