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96" r:id="rId2"/>
    <p:sldId id="297" r:id="rId3"/>
    <p:sldId id="298" r:id="rId4"/>
    <p:sldId id="256" r:id="rId5"/>
    <p:sldId id="293" r:id="rId6"/>
    <p:sldId id="283" r:id="rId7"/>
    <p:sldId id="284" r:id="rId8"/>
    <p:sldId id="287" r:id="rId9"/>
    <p:sldId id="275" r:id="rId10"/>
    <p:sldId id="288" r:id="rId11"/>
    <p:sldId id="289" r:id="rId12"/>
    <p:sldId id="278" r:id="rId13"/>
    <p:sldId id="279" r:id="rId14"/>
    <p:sldId id="286" r:id="rId15"/>
    <p:sldId id="280" r:id="rId16"/>
    <p:sldId id="282" r:id="rId17"/>
    <p:sldId id="291" r:id="rId18"/>
    <p:sldId id="290" r:id="rId19"/>
    <p:sldId id="260" r:id="rId20"/>
    <p:sldId id="292" r:id="rId21"/>
    <p:sldId id="259" r:id="rId22"/>
    <p:sldId id="29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99D93"/>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619" autoAdjust="0"/>
  </p:normalViewPr>
  <p:slideViewPr>
    <p:cSldViewPr>
      <p:cViewPr varScale="1">
        <p:scale>
          <a:sx n="59" d="100"/>
          <a:sy n="59" d="100"/>
        </p:scale>
        <p:origin x="-73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1B58F-4CF4-48E7-BAAC-DFDD58A6E95A}" type="datetimeFigureOut">
              <a:rPr lang="en-US" smtClean="0"/>
              <a:pPr/>
              <a:t>7/29/2008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50A3B-290D-4963-8105-5354F7CFF8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White_House_Chief_of_Staff" TargetMode="External"/><Relationship Id="rId3" Type="http://schemas.openxmlformats.org/officeDocument/2006/relationships/hyperlink" Target="http://en.wikipedia.org/wiki/April_21" TargetMode="External"/><Relationship Id="rId7" Type="http://schemas.openxmlformats.org/officeDocument/2006/relationships/hyperlink" Target="http://en.wikipedia.org/wiki/Ronald_Reaga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President_of_the_United_States" TargetMode="External"/><Relationship Id="rId5" Type="http://schemas.openxmlformats.org/officeDocument/2006/relationships/hyperlink" Target="http://en.wikipedia.org/wiki/United_States" TargetMode="External"/><Relationship Id="rId10" Type="http://schemas.openxmlformats.org/officeDocument/2006/relationships/hyperlink" Target="http://en.wikipedia.org/wiki/1989" TargetMode="External"/><Relationship Id="rId4" Type="http://schemas.openxmlformats.org/officeDocument/2006/relationships/hyperlink" Target="http://en.wikipedia.org/wiki/1944" TargetMode="External"/><Relationship Id="rId9" Type="http://schemas.openxmlformats.org/officeDocument/2006/relationships/hyperlink" Target="http://en.wikipedia.org/wiki/198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indarticles.com/p/articles/mi_qa3827/is_199809/ai_n8811977/pg_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Kenneth M. Duberstein</a:t>
            </a:r>
            <a:r>
              <a:rPr lang="en-US" dirty="0" smtClean="0"/>
              <a:t> (born </a:t>
            </a:r>
            <a:r>
              <a:rPr lang="en-US" dirty="0" smtClean="0">
                <a:hlinkClick r:id="rId3" action="ppaction://hlinkfile" tooltip="April 21"/>
              </a:rPr>
              <a:t>April 21</a:t>
            </a:r>
            <a:r>
              <a:rPr lang="en-US" dirty="0" smtClean="0"/>
              <a:t>, </a:t>
            </a:r>
            <a:r>
              <a:rPr lang="en-US" dirty="0" smtClean="0">
                <a:hlinkClick r:id="rId4" action="ppaction://hlinkfile" tooltip="1944"/>
              </a:rPr>
              <a:t>1944</a:t>
            </a:r>
            <a:r>
              <a:rPr lang="en-US" dirty="0" smtClean="0"/>
              <a:t>) served as </a:t>
            </a:r>
            <a:r>
              <a:rPr lang="en-US" dirty="0" smtClean="0">
                <a:hlinkClick r:id="rId5" action="ppaction://hlinkfile" tooltip="United States"/>
              </a:rPr>
              <a:t>U.S.</a:t>
            </a:r>
            <a:r>
              <a:rPr lang="en-US" dirty="0" smtClean="0"/>
              <a:t> </a:t>
            </a:r>
            <a:r>
              <a:rPr lang="en-US" dirty="0" smtClean="0">
                <a:hlinkClick r:id="rId6" action="ppaction://hlinkfile" tooltip="President of the United States"/>
              </a:rPr>
              <a:t>President</a:t>
            </a:r>
            <a:r>
              <a:rPr lang="en-US" dirty="0" smtClean="0"/>
              <a:t> </a:t>
            </a:r>
            <a:r>
              <a:rPr lang="en-US" dirty="0" smtClean="0">
                <a:hlinkClick r:id="rId7" action="ppaction://hlinkfile" tooltip="Ronald Reagan"/>
              </a:rPr>
              <a:t>Ronald Reagan</a:t>
            </a:r>
            <a:r>
              <a:rPr lang="en-US" dirty="0" smtClean="0"/>
              <a:t>'s </a:t>
            </a:r>
            <a:r>
              <a:rPr lang="en-US" dirty="0" smtClean="0">
                <a:hlinkClick r:id="rId8" action="ppaction://hlinkfile" tooltip="White House Chief of Staff"/>
              </a:rPr>
              <a:t>White House Chief of Staff</a:t>
            </a:r>
            <a:r>
              <a:rPr lang="en-US" dirty="0" smtClean="0"/>
              <a:t> from </a:t>
            </a:r>
            <a:r>
              <a:rPr lang="en-US" dirty="0" smtClean="0">
                <a:hlinkClick r:id="rId9" action="ppaction://hlinkfile" tooltip="1988"/>
              </a:rPr>
              <a:t>1988</a:t>
            </a:r>
            <a:r>
              <a:rPr lang="en-US" dirty="0" smtClean="0"/>
              <a:t> to </a:t>
            </a:r>
            <a:r>
              <a:rPr lang="en-US" dirty="0" smtClean="0">
                <a:hlinkClick r:id="rId10" action="ppaction://hlinkfile" tooltip="1989"/>
              </a:rPr>
              <a:t>1989</a:t>
            </a:r>
            <a:r>
              <a:rPr lang="en-US" dirty="0" smtClean="0"/>
              <a:t>.</a:t>
            </a:r>
          </a:p>
          <a:p>
            <a:endParaRPr lang="en-US" dirty="0"/>
          </a:p>
        </p:txBody>
      </p:sp>
      <p:sp>
        <p:nvSpPr>
          <p:cNvPr id="4" name="Slide Number Placeholder 3"/>
          <p:cNvSpPr>
            <a:spLocks noGrp="1"/>
          </p:cNvSpPr>
          <p:nvPr>
            <p:ph type="sldNum" sz="quarter" idx="10"/>
          </p:nvPr>
        </p:nvSpPr>
        <p:spPr/>
        <p:txBody>
          <a:bodyPr/>
          <a:lstStyle/>
          <a:p>
            <a:fld id="{00F50A3B-290D-4963-8105-5354F7CFF8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father, Ronald Reagan, held the presidency in such honor and reverence that he was never in the Oval Office without a coat and tie. Reagan, Michael "</a:t>
            </a:r>
            <a:r>
              <a:rPr lang="en-US" dirty="0" smtClean="0">
                <a:hlinkClick r:id="rId3" action="ppaction://hlinkfile"/>
              </a:rPr>
              <a:t>Ronald Reagan always wore his coat and tie in Oval Office</a:t>
            </a:r>
            <a:r>
              <a:rPr lang="en-US" dirty="0" smtClean="0"/>
              <a:t>". Human Events. Sep 4, 1998. FindArticles.com. 25 Jul. 2008. http://findarticles.com/p/articles/mi_qa3827/is_199809/ai_n8811977</a:t>
            </a:r>
          </a:p>
          <a:p>
            <a:endParaRPr lang="en-US" dirty="0" smtClean="0"/>
          </a:p>
          <a:p>
            <a:r>
              <a:rPr lang="en-US" dirty="0" smtClean="0"/>
              <a:t>But I would also tell you that he never took off his tie and jacket inside the Oval Office in deference to the Presidency of the United States. </a:t>
            </a:r>
          </a:p>
          <a:p>
            <a:r>
              <a:rPr lang="en-US" dirty="0" smtClean="0"/>
              <a:t>Nor did anyone else walk into the Oval Office without a coat and tie on because we followed our leader in deference to the Presidency. </a:t>
            </a:r>
          </a:p>
          <a:p>
            <a:r>
              <a:rPr lang="en-US" dirty="0" smtClean="0"/>
              <a:t>He used to say that the Oval Office was not his office, but he was the temporary custodian of the Oval Office. </a:t>
            </a:r>
          </a:p>
          <a:p>
            <a:r>
              <a:rPr lang="en-US" b="1" dirty="0" smtClean="0"/>
              <a:t>Ken Duberstein</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0F50A3B-290D-4963-8105-5354F7CFF8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50A3B-290D-4963-8105-5354F7CFF84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Don McClain</a:t>
            </a:r>
            <a:endParaRPr lang="en-US"/>
          </a:p>
        </p:txBody>
      </p:sp>
      <p:sp>
        <p:nvSpPr>
          <p:cNvPr id="17" name="Footer Placeholder 16"/>
          <p:cNvSpPr>
            <a:spLocks noGrp="1"/>
          </p:cNvSpPr>
          <p:nvPr>
            <p:ph type="ftr" sz="quarter" idx="11"/>
          </p:nvPr>
        </p:nvSpPr>
        <p:spPr/>
        <p:txBody>
          <a:bodyPr/>
          <a:lstStyle/>
          <a:p>
            <a:r>
              <a:rPr lang="en-US" smtClean="0"/>
              <a:t>W. 65th St church of Christ / July 27, 2008</a:t>
            </a:r>
            <a:endParaRPr lang="en-US"/>
          </a:p>
        </p:txBody>
      </p:sp>
      <p:sp>
        <p:nvSpPr>
          <p:cNvPr id="29" name="Slide Number Placeholder 28"/>
          <p:cNvSpPr>
            <a:spLocks noGrp="1"/>
          </p:cNvSpPr>
          <p:nvPr>
            <p:ph type="sldNum" sz="quarter" idx="12"/>
          </p:nvPr>
        </p:nvSpPr>
        <p:spPr/>
        <p:txBody>
          <a:bodyPr/>
          <a:lstStyle/>
          <a:p>
            <a:fld id="{351DA818-BA93-415E-861D-0E65BA4D412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July 27, 2008</a:t>
            </a:r>
            <a:endParaRPr lang="en-US"/>
          </a:p>
        </p:txBody>
      </p:sp>
      <p:sp>
        <p:nvSpPr>
          <p:cNvPr id="6" name="Slide Number Placeholder 5"/>
          <p:cNvSpPr>
            <a:spLocks noGrp="1"/>
          </p:cNvSpPr>
          <p:nvPr>
            <p:ph type="sldNum" sz="quarter" idx="12"/>
          </p:nvPr>
        </p:nvSpPr>
        <p:spPr/>
        <p:txBody>
          <a:bodyPr/>
          <a:lstStyle/>
          <a:p>
            <a:fld id="{351DA818-BA93-415E-861D-0E65BA4D412A}"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July 27, 2008</a:t>
            </a:r>
            <a:endParaRPr lang="en-US"/>
          </a:p>
        </p:txBody>
      </p:sp>
      <p:sp>
        <p:nvSpPr>
          <p:cNvPr id="6" name="Slide Number Placeholder 5"/>
          <p:cNvSpPr>
            <a:spLocks noGrp="1"/>
          </p:cNvSpPr>
          <p:nvPr>
            <p:ph type="sldNum" sz="quarter" idx="12"/>
          </p:nvPr>
        </p:nvSpPr>
        <p:spPr/>
        <p:txBody>
          <a:bodyPr/>
          <a:lstStyle/>
          <a:p>
            <a:fld id="{351DA818-BA93-415E-861D-0E65BA4D412A}"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July 27, 2008</a:t>
            </a:r>
            <a:endParaRPr lang="en-US"/>
          </a:p>
        </p:txBody>
      </p:sp>
      <p:sp>
        <p:nvSpPr>
          <p:cNvPr id="6" name="Slide Number Placeholder 5"/>
          <p:cNvSpPr>
            <a:spLocks noGrp="1"/>
          </p:cNvSpPr>
          <p:nvPr>
            <p:ph type="sldNum" sz="quarter" idx="12"/>
          </p:nvPr>
        </p:nvSpPr>
        <p:spPr/>
        <p:txBody>
          <a:bodyPr/>
          <a:lstStyle/>
          <a:p>
            <a:fld id="{351DA818-BA93-415E-861D-0E65BA4D412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July 27, 2008</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51DA818-BA93-415E-861D-0E65BA4D412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July 27, 2008</a:t>
            </a:r>
            <a:endParaRPr lang="en-US"/>
          </a:p>
        </p:txBody>
      </p:sp>
      <p:sp>
        <p:nvSpPr>
          <p:cNvPr id="7" name="Slide Number Placeholder 6"/>
          <p:cNvSpPr>
            <a:spLocks noGrp="1"/>
          </p:cNvSpPr>
          <p:nvPr>
            <p:ph type="sldNum" sz="quarter" idx="12"/>
          </p:nvPr>
        </p:nvSpPr>
        <p:spPr/>
        <p:txBody>
          <a:bodyPr/>
          <a:lstStyle/>
          <a:p>
            <a:fld id="{351DA818-BA93-415E-861D-0E65BA4D412A}"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lang="en-US" smtClean="0"/>
              <a:t>W. 65th St church of Christ / July 27, 2008</a:t>
            </a:r>
            <a:endParaRPr lang="en-US"/>
          </a:p>
        </p:txBody>
      </p:sp>
      <p:sp>
        <p:nvSpPr>
          <p:cNvPr id="9" name="Slide Number Placeholder 8"/>
          <p:cNvSpPr>
            <a:spLocks noGrp="1"/>
          </p:cNvSpPr>
          <p:nvPr>
            <p:ph type="sldNum" sz="quarter" idx="12"/>
          </p:nvPr>
        </p:nvSpPr>
        <p:spPr/>
        <p:txBody>
          <a:bodyPr/>
          <a:lstStyle/>
          <a:p>
            <a:fld id="{351DA818-BA93-415E-861D-0E65BA4D412A}"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July 27, 2008</a:t>
            </a:r>
            <a:endParaRPr lang="en-US"/>
          </a:p>
        </p:txBody>
      </p:sp>
      <p:sp>
        <p:nvSpPr>
          <p:cNvPr id="5" name="Slide Number Placeholder 4"/>
          <p:cNvSpPr>
            <a:spLocks noGrp="1"/>
          </p:cNvSpPr>
          <p:nvPr>
            <p:ph type="sldNum" sz="quarter" idx="12"/>
          </p:nvPr>
        </p:nvSpPr>
        <p:spPr/>
        <p:txBody>
          <a:bodyPr/>
          <a:lstStyle/>
          <a:p>
            <a:fld id="{351DA818-BA93-415E-861D-0E65BA4D412A}"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lang="en-US" smtClean="0"/>
              <a:t>W. 65th St church of Christ / July 27, 2008</a:t>
            </a:r>
            <a:endParaRPr lang="en-US"/>
          </a:p>
        </p:txBody>
      </p:sp>
      <p:sp>
        <p:nvSpPr>
          <p:cNvPr id="4" name="Slide Number Placeholder 3"/>
          <p:cNvSpPr>
            <a:spLocks noGrp="1"/>
          </p:cNvSpPr>
          <p:nvPr>
            <p:ph type="sldNum" sz="quarter" idx="12"/>
          </p:nvPr>
        </p:nvSpPr>
        <p:spPr/>
        <p:txBody>
          <a:bodyPr/>
          <a:lstStyle/>
          <a:p>
            <a:fld id="{351DA818-BA93-415E-861D-0E65BA4D412A}"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July 27, 2008</a:t>
            </a:r>
            <a:endParaRPr lang="en-US"/>
          </a:p>
        </p:txBody>
      </p:sp>
      <p:sp>
        <p:nvSpPr>
          <p:cNvPr id="7" name="Slide Number Placeholder 6"/>
          <p:cNvSpPr>
            <a:spLocks noGrp="1"/>
          </p:cNvSpPr>
          <p:nvPr>
            <p:ph type="sldNum" sz="quarter" idx="12"/>
          </p:nvPr>
        </p:nvSpPr>
        <p:spPr/>
        <p:txBody>
          <a:bodyPr/>
          <a:lstStyle/>
          <a:p>
            <a:fld id="{351DA818-BA93-415E-861D-0E65BA4D412A}"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July 27, 2008</a:t>
            </a:r>
            <a:endParaRPr lang="en-US"/>
          </a:p>
        </p:txBody>
      </p:sp>
      <p:sp>
        <p:nvSpPr>
          <p:cNvPr id="7" name="Slide Number Placeholder 6"/>
          <p:cNvSpPr>
            <a:spLocks noGrp="1"/>
          </p:cNvSpPr>
          <p:nvPr>
            <p:ph type="sldNum" sz="quarter" idx="12"/>
          </p:nvPr>
        </p:nvSpPr>
        <p:spPr/>
        <p:txBody>
          <a:bodyPr/>
          <a:lstStyle/>
          <a:p>
            <a:fld id="{351DA818-BA93-415E-861D-0E65BA4D412A}"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0" y="6629400"/>
            <a:ext cx="2209800" cy="228600"/>
          </a:xfrm>
          <a:prstGeom prst="rect">
            <a:avLst/>
          </a:prstGeom>
        </p:spPr>
        <p:txBody>
          <a:bodyPr vert="horz" anchor="b"/>
          <a:lstStyle>
            <a:lvl1pPr algn="l" eaLnBrk="1" latinLnBrk="0" hangingPunct="1">
              <a:defRPr kumimoji="0" sz="1200" b="0" i="1" cap="none" spc="0">
                <a:ln w="18415" cmpd="sng">
                  <a:noFill/>
                  <a:prstDash val="solid"/>
                </a:ln>
                <a:solidFill>
                  <a:srgbClr val="FFFFFF"/>
                </a:solidFill>
                <a:effectLst>
                  <a:outerShdw blurRad="50800" dist="38100" dir="2700000" algn="tl" rotWithShape="0">
                    <a:prstClr val="black">
                      <a:alpha val="40000"/>
                    </a:prstClr>
                  </a:outerShdw>
                </a:effectLst>
              </a:defRPr>
            </a:lvl1pPr>
          </a:lstStyle>
          <a:p>
            <a:r>
              <a:rPr lang="en-US" smtClean="0"/>
              <a:t>Don McClain</a:t>
            </a:r>
            <a:endParaRPr lang="en-US"/>
          </a:p>
        </p:txBody>
      </p:sp>
      <p:sp>
        <p:nvSpPr>
          <p:cNvPr id="3" name="Footer Placeholder 2"/>
          <p:cNvSpPr>
            <a:spLocks noGrp="1"/>
          </p:cNvSpPr>
          <p:nvPr>
            <p:ph type="ftr" sz="quarter" idx="3"/>
          </p:nvPr>
        </p:nvSpPr>
        <p:spPr>
          <a:xfrm>
            <a:off x="4572000" y="6629400"/>
            <a:ext cx="4572000" cy="228600"/>
          </a:xfrm>
          <a:prstGeom prst="rect">
            <a:avLst/>
          </a:prstGeom>
        </p:spPr>
        <p:txBody>
          <a:bodyPr vert="horz" anchor="b"/>
          <a:lstStyle>
            <a:lvl1pPr algn="r" eaLnBrk="1" latinLnBrk="0" hangingPunct="1">
              <a:defRPr kumimoji="0" sz="1200" b="0" i="1" cap="none" spc="0">
                <a:ln w="18415" cmpd="sng">
                  <a:noFill/>
                  <a:prstDash val="solid"/>
                </a:ln>
                <a:solidFill>
                  <a:srgbClr val="FFFFFF"/>
                </a:solidFill>
                <a:effectLst>
                  <a:outerShdw blurRad="50800" dist="38100" dir="2700000" algn="tl" rotWithShape="0">
                    <a:prstClr val="black">
                      <a:alpha val="40000"/>
                    </a:prstClr>
                  </a:outerShdw>
                </a:effectLst>
              </a:defRPr>
            </a:lvl1pPr>
          </a:lstStyle>
          <a:p>
            <a:r>
              <a:rPr lang="en-US" smtClean="0"/>
              <a:t>W. 65th St church of Christ / July 27, 2008</a:t>
            </a:r>
            <a:endParaRPr lang="en-US"/>
          </a:p>
        </p:txBody>
      </p:sp>
      <p:sp>
        <p:nvSpPr>
          <p:cNvPr id="23" name="Slide Number Placeholder 22"/>
          <p:cNvSpPr>
            <a:spLocks noGrp="1"/>
          </p:cNvSpPr>
          <p:nvPr>
            <p:ph type="sldNum" sz="quarter" idx="4"/>
          </p:nvPr>
        </p:nvSpPr>
        <p:spPr>
          <a:xfrm>
            <a:off x="8382000" y="0"/>
            <a:ext cx="762000" cy="365125"/>
          </a:xfrm>
          <a:prstGeom prst="rect">
            <a:avLst/>
          </a:prstGeom>
        </p:spPr>
        <p:txBody>
          <a:bodyPr vert="horz" lIns="0" rIns="0" anchor="b"/>
          <a:lstStyle>
            <a:lvl1pPr algn="r" eaLnBrk="1" latinLnBrk="0" hangingPunct="1">
              <a:defRPr kumimoji="0" sz="1400" b="0" i="1" cap="none" spc="0">
                <a:ln w="18415" cmpd="sng">
                  <a:noFill/>
                  <a:prstDash val="solid"/>
                </a:ln>
                <a:solidFill>
                  <a:srgbClr val="FFFFFF"/>
                </a:solidFill>
                <a:effectLst>
                  <a:outerShdw blurRad="50800" dist="38100" dir="2700000" algn="tl" rotWithShape="0">
                    <a:prstClr val="black">
                      <a:alpha val="40000"/>
                    </a:prstClr>
                  </a:outerShdw>
                </a:effectLst>
              </a:defRPr>
            </a:lvl1pPr>
          </a:lstStyle>
          <a:p>
            <a:fld id="{351DA818-BA93-415E-861D-0E65BA4D412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9144000" cy="762000"/>
          </a:xfrm>
        </p:spPr>
        <p:txBody>
          <a:bodyPr/>
          <a:lstStyle/>
          <a:p>
            <a:r>
              <a:rPr lang="en-US" dirty="0" smtClean="0"/>
              <a:t>Scripture Reading</a:t>
            </a:r>
            <a:endParaRPr lang="en-US" dirty="0"/>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July 27, 2008</a:t>
            </a:r>
            <a:endParaRPr lang="en-US"/>
          </a:p>
        </p:txBody>
      </p:sp>
      <p:sp>
        <p:nvSpPr>
          <p:cNvPr id="5" name="Slide Number Placeholder 4"/>
          <p:cNvSpPr>
            <a:spLocks noGrp="1"/>
          </p:cNvSpPr>
          <p:nvPr>
            <p:ph type="sldNum" sz="quarter" idx="12"/>
          </p:nvPr>
        </p:nvSpPr>
        <p:spPr/>
        <p:txBody>
          <a:bodyPr/>
          <a:lstStyle/>
          <a:p>
            <a:fld id="{351DA818-BA93-415E-861D-0E65BA4D412A}" type="slidenum">
              <a:rPr lang="en-US" smtClean="0"/>
              <a:pPr/>
              <a:t>1</a:t>
            </a:fld>
            <a:endParaRPr lang="en-US"/>
          </a:p>
        </p:txBody>
      </p:sp>
      <p:pic>
        <p:nvPicPr>
          <p:cNvPr id="9" name="Picture 8"/>
          <p:cNvPicPr>
            <a:picLocks noChangeAspect="1" noChangeArrowheads="1"/>
          </p:cNvPicPr>
          <p:nvPr/>
        </p:nvPicPr>
        <p:blipFill>
          <a:blip r:embed="rId3"/>
          <a:srcRect/>
          <a:stretch>
            <a:fillRect/>
          </a:stretch>
        </p:blipFill>
        <p:spPr bwMode="auto">
          <a:xfrm>
            <a:off x="0" y="838200"/>
            <a:ext cx="9144001" cy="6019801"/>
          </a:xfrm>
          <a:prstGeom prst="rect">
            <a:avLst/>
          </a:prstGeom>
          <a:noFill/>
          <a:ln w="9525">
            <a:noFill/>
            <a:miter lim="800000"/>
            <a:headEnd/>
            <a:tailEnd/>
          </a:ln>
          <a:effectLst/>
        </p:spPr>
      </p:pic>
      <p:sp>
        <p:nvSpPr>
          <p:cNvPr id="10" name="Rectangle 9"/>
          <p:cNvSpPr/>
          <p:nvPr/>
        </p:nvSpPr>
        <p:spPr>
          <a:xfrm>
            <a:off x="1143000" y="1371600"/>
            <a:ext cx="6781800" cy="3785652"/>
          </a:xfrm>
          <a:prstGeom prst="rect">
            <a:avLst/>
          </a:prstGeom>
        </p:spPr>
        <p:txBody>
          <a:bodyPr wrap="square">
            <a:spAutoFit/>
          </a:bodyPr>
          <a:lstStyle/>
          <a:p>
            <a:pPr algn="ctr"/>
            <a:r>
              <a:rPr lang="en-US" sz="2400" b="1" dirty="0" smtClean="0"/>
              <a:t>Isaiah 6:1-7 (NKJV) </a:t>
            </a:r>
            <a:r>
              <a:rPr lang="en-US" sz="2400" dirty="0" smtClean="0"/>
              <a:t/>
            </a:r>
            <a:br>
              <a:rPr lang="en-US" sz="2400" dirty="0" smtClean="0"/>
            </a:br>
            <a:r>
              <a:rPr lang="en-US" sz="2400" baseline="30000" dirty="0" smtClean="0"/>
              <a:t>1 </a:t>
            </a:r>
            <a:r>
              <a:rPr lang="en-US" sz="2400" dirty="0" smtClean="0"/>
              <a:t>In the year that King </a:t>
            </a:r>
            <a:r>
              <a:rPr lang="en-US" sz="2400" dirty="0" err="1" smtClean="0"/>
              <a:t>Uzziah</a:t>
            </a:r>
            <a:r>
              <a:rPr lang="en-US" sz="2400" dirty="0" smtClean="0"/>
              <a:t> died, I saw the Lord sitting on a throne, high and lifted up, and the train of His </a:t>
            </a:r>
            <a:r>
              <a:rPr lang="en-US" sz="2400" i="1" dirty="0" smtClean="0"/>
              <a:t>robe</a:t>
            </a:r>
            <a:r>
              <a:rPr lang="en-US" sz="2400" dirty="0" smtClean="0"/>
              <a:t> filled the temple. </a:t>
            </a:r>
            <a:br>
              <a:rPr lang="en-US" sz="2400" dirty="0" smtClean="0"/>
            </a:br>
            <a:r>
              <a:rPr lang="en-US" sz="2400" baseline="30000" dirty="0" smtClean="0"/>
              <a:t>2 </a:t>
            </a:r>
            <a:r>
              <a:rPr lang="en-US" sz="2400" dirty="0" smtClean="0"/>
              <a:t>Above it stood seraphim; each one had six wings: with two he covered his face, with two he covered his feet, and with two he flew. </a:t>
            </a:r>
            <a:br>
              <a:rPr lang="en-US" sz="2400" dirty="0" smtClean="0"/>
            </a:br>
            <a:r>
              <a:rPr lang="en-US" sz="2400" baseline="30000" dirty="0" smtClean="0"/>
              <a:t>3 </a:t>
            </a:r>
            <a:r>
              <a:rPr lang="en-US" sz="2400" dirty="0" smtClean="0"/>
              <a:t>And one cried to another and said: "Holy, holy, holy </a:t>
            </a:r>
            <a:r>
              <a:rPr lang="en-US" sz="2400" i="1" dirty="0" smtClean="0"/>
              <a:t>is</a:t>
            </a:r>
            <a:r>
              <a:rPr lang="en-US" sz="2400" dirty="0" smtClean="0"/>
              <a:t> the Lord of hosts; The whole earth </a:t>
            </a:r>
            <a:r>
              <a:rPr lang="en-US" sz="2400" i="1" dirty="0" smtClean="0"/>
              <a:t>is</a:t>
            </a:r>
            <a:r>
              <a:rPr lang="en-US" sz="2400" dirty="0" smtClean="0"/>
              <a:t> full of His glory!"</a:t>
            </a:r>
            <a:endParaRPr lang="en-US" sz="24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pic>
        <p:nvPicPr>
          <p:cNvPr id="11" name="Picture 2" descr="http://i.ehow.com/images/GlobalPhoto/Articles/2263318/ThinkOnItDevotions-ManPraying-main_Full.jpg"/>
          <p:cNvPicPr>
            <a:picLocks noChangeAspect="1" noChangeArrowheads="1"/>
          </p:cNvPicPr>
          <p:nvPr/>
        </p:nvPicPr>
        <p:blipFill>
          <a:blip r:embed="rId3"/>
          <a:srcRect/>
          <a:stretch>
            <a:fillRect/>
          </a:stretch>
        </p:blipFill>
        <p:spPr bwMode="auto">
          <a:xfrm>
            <a:off x="228600" y="2438400"/>
            <a:ext cx="2743200" cy="41271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ound Diagonal Corner Rectangle 7"/>
          <p:cNvSpPr/>
          <p:nvPr/>
        </p:nvSpPr>
        <p:spPr>
          <a:xfrm>
            <a:off x="2819400" y="2209800"/>
            <a:ext cx="6096000" cy="441960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2971800" y="2590800"/>
            <a:ext cx="5715000" cy="3970318"/>
          </a:xfrm>
          <a:prstGeom prst="rect">
            <a:avLst/>
          </a:prstGeom>
          <a:noFill/>
        </p:spPr>
        <p:txBody>
          <a:bodyPr wrap="square" rtlCol="0">
            <a:spAutoFit/>
          </a:bodyPr>
          <a:lstStyle/>
          <a:p>
            <a:pPr algn="ctr"/>
            <a:r>
              <a:rPr lang="en-US" sz="2800" b="1" dirty="0" smtClean="0"/>
              <a:t>Worship - </a:t>
            </a:r>
            <a:r>
              <a:rPr lang="en-US" sz="2800" b="1" dirty="0" err="1" smtClean="0"/>
              <a:t>προσκυνέω</a:t>
            </a:r>
            <a:r>
              <a:rPr lang="en-US" sz="2800" dirty="0" smtClean="0"/>
              <a:t>, </a:t>
            </a:r>
            <a:r>
              <a:rPr lang="en-US" sz="2800" i="1" dirty="0" err="1" smtClean="0"/>
              <a:t>proskyneō</a:t>
            </a:r>
            <a:endParaRPr lang="en-US" sz="2800" dirty="0" smtClean="0"/>
          </a:p>
          <a:p>
            <a:pPr algn="ctr"/>
            <a:r>
              <a:rPr lang="en-US" sz="2800" b="1" dirty="0" smtClean="0"/>
              <a:t>Usage Notes:</a:t>
            </a:r>
            <a:r>
              <a:rPr lang="en-US" sz="2800" dirty="0" smtClean="0"/>
              <a:t> "to make obeisance, do reverence to" (from pros, "towards," and </a:t>
            </a:r>
            <a:r>
              <a:rPr lang="en-US" sz="2800" dirty="0" err="1" smtClean="0"/>
              <a:t>kuneo</a:t>
            </a:r>
            <a:r>
              <a:rPr lang="en-US" sz="2800" dirty="0" smtClean="0"/>
              <a:t>, "to kiss"), is the most frequent word rendered "to worship." It is used of an act of homage or reverence</a:t>
            </a:r>
          </a:p>
          <a:p>
            <a:pPr algn="ctr"/>
            <a:r>
              <a:rPr lang="en-US" sz="2400" dirty="0" smtClean="0"/>
              <a:t>—</a:t>
            </a:r>
            <a:r>
              <a:rPr lang="en-US" sz="2400" b="1" dirty="0" smtClean="0"/>
              <a:t>Vine's Expository Dictionary of Old and New Testament Words </a:t>
            </a:r>
            <a:endParaRPr lang="en-US" sz="2400" b="1"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351DA818-BA93-415E-861D-0E65BA4D412A}" type="slidenum">
              <a:rPr lang="en-US" smtClean="0"/>
              <a:pPr/>
              <a:t>10</a:t>
            </a:fld>
            <a:endParaRPr lang="en-US"/>
          </a:p>
        </p:txBody>
      </p:sp>
      <p:sp>
        <p:nvSpPr>
          <p:cNvPr id="13" name="Footer Placeholder 12"/>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pic>
        <p:nvPicPr>
          <p:cNvPr id="11" name="Picture 2" descr="http://i.ehow.com/images/GlobalPhoto/Articles/2263318/ThinkOnItDevotions-ManPraying-main_Full.jpg"/>
          <p:cNvPicPr>
            <a:picLocks noChangeAspect="1" noChangeArrowheads="1"/>
          </p:cNvPicPr>
          <p:nvPr/>
        </p:nvPicPr>
        <p:blipFill>
          <a:blip r:embed="rId3"/>
          <a:srcRect/>
          <a:stretch>
            <a:fillRect/>
          </a:stretch>
        </p:blipFill>
        <p:spPr bwMode="auto">
          <a:xfrm>
            <a:off x="228600" y="2438400"/>
            <a:ext cx="2743200" cy="41271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ound Diagonal Corner Rectangle 7"/>
          <p:cNvSpPr/>
          <p:nvPr/>
        </p:nvSpPr>
        <p:spPr>
          <a:xfrm>
            <a:off x="2819400" y="2209800"/>
            <a:ext cx="6096000" cy="441960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2971800" y="2590800"/>
            <a:ext cx="5715000" cy="3939540"/>
          </a:xfrm>
          <a:prstGeom prst="rect">
            <a:avLst/>
          </a:prstGeom>
          <a:noFill/>
        </p:spPr>
        <p:txBody>
          <a:bodyPr wrap="square" rtlCol="0">
            <a:spAutoFit/>
          </a:bodyPr>
          <a:lstStyle/>
          <a:p>
            <a:pPr marL="465138" indent="-465138">
              <a:spcBef>
                <a:spcPts val="1200"/>
              </a:spcBef>
              <a:buClr>
                <a:srgbClr val="C00000"/>
              </a:buClr>
              <a:buFont typeface="Wingdings 2" pitchFamily="18" charset="2"/>
              <a:buChar char="è"/>
            </a:pPr>
            <a:r>
              <a:rPr lang="en-US" sz="30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“the man bowed down his head and worshiped the Lord. And he said, “Blessed be the Lord God…” Genesis 24:26</a:t>
            </a:r>
          </a:p>
          <a:p>
            <a:pPr marL="465138" indent="-465138">
              <a:spcBef>
                <a:spcPts val="1200"/>
              </a:spcBef>
              <a:buClr>
                <a:srgbClr val="C00000"/>
              </a:buClr>
              <a:buFont typeface="Wingdings 2" pitchFamily="18" charset="2"/>
              <a:buChar char="è"/>
            </a:pPr>
            <a:r>
              <a:rPr lang="en-US" sz="30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“he worshiped the Lord bowing himself to the earth.” - Genesis 24:52, Ex. 12:27</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351DA818-BA93-415E-861D-0E65BA4D412A}" type="slidenum">
              <a:rPr lang="en-US" smtClean="0"/>
              <a:pPr/>
              <a:t>11</a:t>
            </a:fld>
            <a:endParaRPr lang="en-US"/>
          </a:p>
        </p:txBody>
      </p:sp>
      <p:sp>
        <p:nvSpPr>
          <p:cNvPr id="13" name="Footer Placeholder 12"/>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pic>
        <p:nvPicPr>
          <p:cNvPr id="9" name="Picture 8"/>
          <p:cNvPicPr>
            <a:picLocks noChangeAspect="1" noChangeArrowheads="1"/>
          </p:cNvPicPr>
          <p:nvPr/>
        </p:nvPicPr>
        <p:blipFill>
          <a:blip r:embed="rId3"/>
          <a:srcRect/>
          <a:stretch>
            <a:fillRect/>
          </a:stretch>
        </p:blipFill>
        <p:spPr bwMode="auto">
          <a:xfrm>
            <a:off x="3048000" y="2286001"/>
            <a:ext cx="6096001" cy="4572000"/>
          </a:xfrm>
          <a:prstGeom prst="rect">
            <a:avLst/>
          </a:prstGeom>
          <a:noFill/>
          <a:ln w="9525">
            <a:noFill/>
            <a:miter lim="800000"/>
            <a:headEnd/>
            <a:tailEnd/>
          </a:ln>
          <a:effectLst/>
        </p:spPr>
      </p:pic>
      <p:sp>
        <p:nvSpPr>
          <p:cNvPr id="10" name="Rectangle 9"/>
          <p:cNvSpPr/>
          <p:nvPr/>
        </p:nvSpPr>
        <p:spPr>
          <a:xfrm>
            <a:off x="3810000" y="2667000"/>
            <a:ext cx="4495800" cy="3046988"/>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Leviticus 10:3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3 </a:t>
            </a:r>
            <a:r>
              <a:rPr lang="en-US" sz="2400" dirty="0" smtClean="0">
                <a:effectLst>
                  <a:outerShdw blurRad="60007" dist="310007" dir="7680000" sy="30000" kx="1300200" algn="ctr" rotWithShape="0">
                    <a:prstClr val="black">
                      <a:alpha val="32000"/>
                    </a:prstClr>
                  </a:outerShdw>
                </a:effectLst>
              </a:rPr>
              <a:t>And Moses said to Aaron, "This is what the Lord spoke, saying: 'By those who come near Me I must be regarded as holy; And before all the people I must be glorified.' " So Aaron held his peace. </a:t>
            </a:r>
            <a:endParaRPr lang="en-US" sz="2400" dirty="0">
              <a:effectLst>
                <a:outerShdw blurRad="60007" dist="310007" dir="7680000" sy="30000" kx="1300200" algn="ctr" rotWithShape="0">
                  <a:prstClr val="black">
                    <a:alpha val="32000"/>
                  </a:prstClr>
                </a:outerShdw>
              </a:effectLst>
            </a:endParaRPr>
          </a:p>
        </p:txBody>
      </p:sp>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pic>
        <p:nvPicPr>
          <p:cNvPr id="11" name="Picture 2" descr="http://i.ehow.com/images/GlobalPhoto/Articles/2263318/ThinkOnItDevotions-ManPraying-main_Full.jpg"/>
          <p:cNvPicPr>
            <a:picLocks noChangeAspect="1" noChangeArrowheads="1"/>
          </p:cNvPicPr>
          <p:nvPr/>
        </p:nvPicPr>
        <p:blipFill>
          <a:blip r:embed="rId4"/>
          <a:srcRect/>
          <a:stretch>
            <a:fillRect/>
          </a:stretch>
        </p:blipFill>
        <p:spPr bwMode="auto">
          <a:xfrm>
            <a:off x="228600" y="2438400"/>
            <a:ext cx="2743200" cy="41271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351DA818-BA93-415E-861D-0E65BA4D412A}" type="slidenum">
              <a:rPr lang="en-US" smtClean="0"/>
              <a:pPr/>
              <a:t>12</a:t>
            </a:fld>
            <a:endParaRPr lang="en-US"/>
          </a:p>
        </p:txBody>
      </p:sp>
      <p:sp>
        <p:nvSpPr>
          <p:cNvPr id="13" name="Footer Placeholder 12"/>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pic>
        <p:nvPicPr>
          <p:cNvPr id="9" name="Picture 8"/>
          <p:cNvPicPr>
            <a:picLocks noChangeAspect="1" noChangeArrowheads="1"/>
          </p:cNvPicPr>
          <p:nvPr/>
        </p:nvPicPr>
        <p:blipFill>
          <a:blip r:embed="rId3"/>
          <a:srcRect/>
          <a:stretch>
            <a:fillRect/>
          </a:stretch>
        </p:blipFill>
        <p:spPr bwMode="auto">
          <a:xfrm>
            <a:off x="3048000" y="2286001"/>
            <a:ext cx="6096001" cy="4572000"/>
          </a:xfrm>
          <a:prstGeom prst="rect">
            <a:avLst/>
          </a:prstGeom>
          <a:noFill/>
          <a:ln w="9525">
            <a:noFill/>
            <a:miter lim="800000"/>
            <a:headEnd/>
            <a:tailEnd/>
          </a:ln>
          <a:effectLst/>
        </p:spPr>
      </p:pic>
      <p:sp>
        <p:nvSpPr>
          <p:cNvPr id="10" name="Rectangle 9"/>
          <p:cNvSpPr/>
          <p:nvPr/>
        </p:nvSpPr>
        <p:spPr>
          <a:xfrm>
            <a:off x="3810000" y="2667000"/>
            <a:ext cx="4495800" cy="2677656"/>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Psalms 89:7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7 </a:t>
            </a:r>
            <a:r>
              <a:rPr lang="en-US" sz="2800" dirty="0" smtClean="0">
                <a:effectLst>
                  <a:outerShdw blurRad="60007" dist="310007" dir="7680000" sy="30000" kx="1300200" algn="ctr" rotWithShape="0">
                    <a:prstClr val="black">
                      <a:alpha val="32000"/>
                    </a:prstClr>
                  </a:outerShdw>
                </a:effectLst>
              </a:rPr>
              <a:t>God is greatly to be feared in the assembly of the saints, And to be held in reverence by all </a:t>
            </a:r>
            <a:r>
              <a:rPr lang="en-US" sz="2800" i="1" dirty="0" smtClean="0">
                <a:effectLst>
                  <a:outerShdw blurRad="60007" dist="310007" dir="7680000" sy="30000" kx="1300200" algn="ctr" rotWithShape="0">
                    <a:prstClr val="black">
                      <a:alpha val="32000"/>
                    </a:prstClr>
                  </a:outerShdw>
                </a:effectLst>
              </a:rPr>
              <a:t>those</a:t>
            </a:r>
            <a:r>
              <a:rPr lang="en-US" sz="2800" dirty="0" smtClean="0">
                <a:effectLst>
                  <a:outerShdw blurRad="60007" dist="310007" dir="7680000" sy="30000" kx="1300200" algn="ctr" rotWithShape="0">
                    <a:prstClr val="black">
                      <a:alpha val="32000"/>
                    </a:prstClr>
                  </a:outerShdw>
                </a:effectLst>
              </a:rPr>
              <a:t> around Him. </a:t>
            </a:r>
            <a:endParaRPr lang="en-US" sz="2800" dirty="0">
              <a:effectLst>
                <a:outerShdw blurRad="60007" dist="310007" dir="7680000" sy="30000" kx="1300200" algn="ctr" rotWithShape="0">
                  <a:prstClr val="black">
                    <a:alpha val="32000"/>
                  </a:prstClr>
                </a:outerShdw>
              </a:effectLst>
            </a:endParaRPr>
          </a:p>
        </p:txBody>
      </p:sp>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pic>
        <p:nvPicPr>
          <p:cNvPr id="11" name="Picture 2" descr="http://i.ehow.com/images/GlobalPhoto/Articles/2263318/ThinkOnItDevotions-ManPraying-main_Full.jpg"/>
          <p:cNvPicPr>
            <a:picLocks noChangeAspect="1" noChangeArrowheads="1"/>
          </p:cNvPicPr>
          <p:nvPr/>
        </p:nvPicPr>
        <p:blipFill>
          <a:blip r:embed="rId4"/>
          <a:srcRect/>
          <a:stretch>
            <a:fillRect/>
          </a:stretch>
        </p:blipFill>
        <p:spPr bwMode="auto">
          <a:xfrm>
            <a:off x="228600" y="2438400"/>
            <a:ext cx="2743200" cy="41271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351DA818-BA93-415E-861D-0E65BA4D412A}" type="slidenum">
              <a:rPr lang="en-US" smtClean="0"/>
              <a:pPr/>
              <a:t>13</a:t>
            </a:fld>
            <a:endParaRPr lang="en-US"/>
          </a:p>
        </p:txBody>
      </p:sp>
      <p:sp>
        <p:nvSpPr>
          <p:cNvPr id="13" name="Footer Placeholder 12"/>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pic>
        <p:nvPicPr>
          <p:cNvPr id="9" name="Picture 8"/>
          <p:cNvPicPr>
            <a:picLocks noChangeAspect="1" noChangeArrowheads="1"/>
          </p:cNvPicPr>
          <p:nvPr/>
        </p:nvPicPr>
        <p:blipFill>
          <a:blip r:embed="rId3"/>
          <a:srcRect/>
          <a:stretch>
            <a:fillRect/>
          </a:stretch>
        </p:blipFill>
        <p:spPr bwMode="auto">
          <a:xfrm>
            <a:off x="3048000" y="2286001"/>
            <a:ext cx="6096001" cy="4572000"/>
          </a:xfrm>
          <a:prstGeom prst="rect">
            <a:avLst/>
          </a:prstGeom>
          <a:noFill/>
          <a:ln w="9525">
            <a:noFill/>
            <a:miter lim="800000"/>
            <a:headEnd/>
            <a:tailEnd/>
          </a:ln>
          <a:effectLst/>
        </p:spPr>
      </p:pic>
      <p:sp>
        <p:nvSpPr>
          <p:cNvPr id="10" name="Rectangle 9"/>
          <p:cNvSpPr/>
          <p:nvPr/>
        </p:nvSpPr>
        <p:spPr>
          <a:xfrm>
            <a:off x="3810000" y="2667000"/>
            <a:ext cx="4495800" cy="2893100"/>
          </a:xfrm>
          <a:prstGeom prst="rect">
            <a:avLst/>
          </a:prstGeom>
        </p:spPr>
        <p:txBody>
          <a:bodyPr wrap="square">
            <a:spAutoFit/>
          </a:bodyPr>
          <a:lstStyle/>
          <a:p>
            <a:pPr algn="ctr"/>
            <a:r>
              <a:rPr lang="en-US" sz="2600" b="1" dirty="0" smtClean="0">
                <a:effectLst>
                  <a:outerShdw blurRad="60007" dist="310007" dir="7680000" sy="30000" kx="1300200" algn="ctr" rotWithShape="0">
                    <a:prstClr val="black">
                      <a:alpha val="32000"/>
                    </a:prstClr>
                  </a:outerShdw>
                </a:effectLst>
              </a:rPr>
              <a:t>Ecclesiastes 5:1-7 (NKJV) </a:t>
            </a:r>
            <a:r>
              <a:rPr lang="en-US" sz="2600" dirty="0" smtClean="0">
                <a:effectLst>
                  <a:outerShdw blurRad="60007" dist="310007" dir="7680000" sy="30000" kx="1300200" algn="ctr" rotWithShape="0">
                    <a:prstClr val="black">
                      <a:alpha val="32000"/>
                    </a:prstClr>
                  </a:outerShdw>
                </a:effectLst>
              </a:rPr>
              <a:t/>
            </a:r>
            <a:br>
              <a:rPr lang="en-US" sz="2600" dirty="0" smtClean="0">
                <a:effectLst>
                  <a:outerShdw blurRad="60007" dist="310007" dir="7680000" sy="30000" kx="1300200" algn="ctr" rotWithShape="0">
                    <a:prstClr val="black">
                      <a:alpha val="32000"/>
                    </a:prstClr>
                  </a:outerShdw>
                </a:effectLst>
              </a:rPr>
            </a:br>
            <a:r>
              <a:rPr lang="en-US" sz="2600" baseline="30000" dirty="0" smtClean="0">
                <a:effectLst>
                  <a:outerShdw blurRad="60007" dist="310007" dir="7680000" sy="30000" kx="1300200" algn="ctr" rotWithShape="0">
                    <a:prstClr val="black">
                      <a:alpha val="32000"/>
                    </a:prstClr>
                  </a:outerShdw>
                </a:effectLst>
              </a:rPr>
              <a:t>1 </a:t>
            </a:r>
            <a:r>
              <a:rPr lang="en-US" sz="2600" dirty="0" smtClean="0">
                <a:effectLst>
                  <a:outerShdw blurRad="60007" dist="310007" dir="7680000" sy="30000" kx="1300200" algn="ctr" rotWithShape="0">
                    <a:prstClr val="black">
                      <a:alpha val="32000"/>
                    </a:prstClr>
                  </a:outerShdw>
                </a:effectLst>
              </a:rPr>
              <a:t>Walk prudently when you go to the house of God; and draw near to hear rather than to give the sacrifice of fools, for they do not know that they do evil.  </a:t>
            </a:r>
            <a:endParaRPr lang="en-US" sz="2600" dirty="0">
              <a:effectLst>
                <a:outerShdw blurRad="60007" dist="310007" dir="7680000" sy="30000" kx="1300200" algn="ctr" rotWithShape="0">
                  <a:prstClr val="black">
                    <a:alpha val="32000"/>
                  </a:prstClr>
                </a:outerShdw>
              </a:effectLst>
            </a:endParaRPr>
          </a:p>
        </p:txBody>
      </p:sp>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pic>
        <p:nvPicPr>
          <p:cNvPr id="11" name="Picture 2" descr="http://i.ehow.com/images/GlobalPhoto/Articles/2263318/ThinkOnItDevotions-ManPraying-main_Full.jpg"/>
          <p:cNvPicPr>
            <a:picLocks noChangeAspect="1" noChangeArrowheads="1"/>
          </p:cNvPicPr>
          <p:nvPr/>
        </p:nvPicPr>
        <p:blipFill>
          <a:blip r:embed="rId4"/>
          <a:srcRect/>
          <a:stretch>
            <a:fillRect/>
          </a:stretch>
        </p:blipFill>
        <p:spPr bwMode="auto">
          <a:xfrm>
            <a:off x="228600" y="2438400"/>
            <a:ext cx="2743200" cy="41271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351DA818-BA93-415E-861D-0E65BA4D412A}" type="slidenum">
              <a:rPr lang="en-US" smtClean="0"/>
              <a:pPr/>
              <a:t>14</a:t>
            </a:fld>
            <a:endParaRPr lang="en-US"/>
          </a:p>
        </p:txBody>
      </p:sp>
      <p:sp>
        <p:nvSpPr>
          <p:cNvPr id="13" name="Footer Placeholder 12"/>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pic>
        <p:nvPicPr>
          <p:cNvPr id="9" name="Picture 8"/>
          <p:cNvPicPr>
            <a:picLocks noChangeAspect="1" noChangeArrowheads="1"/>
          </p:cNvPicPr>
          <p:nvPr/>
        </p:nvPicPr>
        <p:blipFill>
          <a:blip r:embed="rId3"/>
          <a:srcRect/>
          <a:stretch>
            <a:fillRect/>
          </a:stretch>
        </p:blipFill>
        <p:spPr bwMode="auto">
          <a:xfrm>
            <a:off x="3048000" y="2286001"/>
            <a:ext cx="6096001" cy="4572000"/>
          </a:xfrm>
          <a:prstGeom prst="rect">
            <a:avLst/>
          </a:prstGeom>
          <a:noFill/>
          <a:ln w="9525">
            <a:noFill/>
            <a:miter lim="800000"/>
            <a:headEnd/>
            <a:tailEnd/>
          </a:ln>
          <a:effectLst/>
        </p:spPr>
      </p:pic>
      <p:sp>
        <p:nvSpPr>
          <p:cNvPr id="10" name="Rectangle 9"/>
          <p:cNvSpPr/>
          <p:nvPr/>
        </p:nvSpPr>
        <p:spPr>
          <a:xfrm>
            <a:off x="3810000" y="2667000"/>
            <a:ext cx="4495800" cy="2677656"/>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Isaiah 66:2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2 </a:t>
            </a:r>
            <a:r>
              <a:rPr lang="en-US" sz="2400" dirty="0" smtClean="0">
                <a:effectLst>
                  <a:outerShdw blurRad="60007" dist="310007" dir="7680000" sy="30000" kx="1300200" algn="ctr" rotWithShape="0">
                    <a:prstClr val="black">
                      <a:alpha val="32000"/>
                    </a:prstClr>
                  </a:outerShdw>
                </a:effectLst>
              </a:rPr>
              <a:t>For all those </a:t>
            </a:r>
            <a:r>
              <a:rPr lang="en-US" sz="2400" i="1" dirty="0" smtClean="0">
                <a:effectLst>
                  <a:outerShdw blurRad="60007" dist="310007" dir="7680000" sy="30000" kx="1300200" algn="ctr" rotWithShape="0">
                    <a:prstClr val="black">
                      <a:alpha val="32000"/>
                    </a:prstClr>
                  </a:outerShdw>
                </a:effectLst>
              </a:rPr>
              <a:t>things</a:t>
            </a:r>
            <a:r>
              <a:rPr lang="en-US" sz="2400" dirty="0" smtClean="0">
                <a:effectLst>
                  <a:outerShdw blurRad="60007" dist="310007" dir="7680000" sy="30000" kx="1300200" algn="ctr" rotWithShape="0">
                    <a:prstClr val="black">
                      <a:alpha val="32000"/>
                    </a:prstClr>
                  </a:outerShdw>
                </a:effectLst>
              </a:rPr>
              <a:t> My hand has made, And all those </a:t>
            </a:r>
            <a:r>
              <a:rPr lang="en-US" sz="2400" i="1" dirty="0" smtClean="0">
                <a:effectLst>
                  <a:outerShdw blurRad="60007" dist="310007" dir="7680000" sy="30000" kx="1300200" algn="ctr" rotWithShape="0">
                    <a:prstClr val="black">
                      <a:alpha val="32000"/>
                    </a:prstClr>
                  </a:outerShdw>
                </a:effectLst>
              </a:rPr>
              <a:t>things</a:t>
            </a:r>
            <a:r>
              <a:rPr lang="en-US" sz="2400" dirty="0" smtClean="0">
                <a:effectLst>
                  <a:outerShdw blurRad="60007" dist="310007" dir="7680000" sy="30000" kx="1300200" algn="ctr" rotWithShape="0">
                    <a:prstClr val="black">
                      <a:alpha val="32000"/>
                    </a:prstClr>
                  </a:outerShdw>
                </a:effectLst>
              </a:rPr>
              <a:t> exist," Says the Lord. "But on this </a:t>
            </a:r>
            <a:r>
              <a:rPr lang="en-US" sz="2400" i="1" dirty="0" smtClean="0">
                <a:effectLst>
                  <a:outerShdw blurRad="60007" dist="310007" dir="7680000" sy="30000" kx="1300200" algn="ctr" rotWithShape="0">
                    <a:prstClr val="black">
                      <a:alpha val="32000"/>
                    </a:prstClr>
                  </a:outerShdw>
                </a:effectLst>
              </a:rPr>
              <a:t>one</a:t>
            </a:r>
            <a:r>
              <a:rPr lang="en-US" sz="2400" dirty="0" smtClean="0">
                <a:effectLst>
                  <a:outerShdw blurRad="60007" dist="310007" dir="7680000" sy="30000" kx="1300200" algn="ctr" rotWithShape="0">
                    <a:prstClr val="black">
                      <a:alpha val="32000"/>
                    </a:prstClr>
                  </a:outerShdw>
                </a:effectLst>
              </a:rPr>
              <a:t> will I look: On </a:t>
            </a:r>
            <a:r>
              <a:rPr lang="en-US" sz="2400" i="1" dirty="0" smtClean="0">
                <a:effectLst>
                  <a:outerShdw blurRad="60007" dist="310007" dir="7680000" sy="30000" kx="1300200" algn="ctr" rotWithShape="0">
                    <a:prstClr val="black">
                      <a:alpha val="32000"/>
                    </a:prstClr>
                  </a:outerShdw>
                </a:effectLst>
              </a:rPr>
              <a:t>him who is</a:t>
            </a:r>
            <a:r>
              <a:rPr lang="en-US" sz="2400" dirty="0" smtClean="0">
                <a:effectLst>
                  <a:outerShdw blurRad="60007" dist="310007" dir="7680000" sy="30000" kx="1300200" algn="ctr" rotWithShape="0">
                    <a:prstClr val="black">
                      <a:alpha val="32000"/>
                    </a:prstClr>
                  </a:outerShdw>
                </a:effectLst>
              </a:rPr>
              <a:t> poor and of a contrite spirit, And who trembles at My word.</a:t>
            </a:r>
            <a:endParaRPr lang="en-US" sz="2400" dirty="0">
              <a:effectLst>
                <a:outerShdw blurRad="60007" dist="310007" dir="7680000" sy="30000" kx="1300200" algn="ctr" rotWithShape="0">
                  <a:prstClr val="black">
                    <a:alpha val="32000"/>
                  </a:prstClr>
                </a:outerShdw>
              </a:effectLst>
            </a:endParaRPr>
          </a:p>
        </p:txBody>
      </p:sp>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pic>
        <p:nvPicPr>
          <p:cNvPr id="11" name="Picture 2" descr="http://i.ehow.com/images/GlobalPhoto/Articles/2263318/ThinkOnItDevotions-ManPraying-main_Full.jpg"/>
          <p:cNvPicPr>
            <a:picLocks noChangeAspect="1" noChangeArrowheads="1"/>
          </p:cNvPicPr>
          <p:nvPr/>
        </p:nvPicPr>
        <p:blipFill>
          <a:blip r:embed="rId4"/>
          <a:srcRect/>
          <a:stretch>
            <a:fillRect/>
          </a:stretch>
        </p:blipFill>
        <p:spPr bwMode="auto">
          <a:xfrm>
            <a:off x="228600" y="2438400"/>
            <a:ext cx="2743200" cy="41271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351DA818-BA93-415E-861D-0E65BA4D412A}" type="slidenum">
              <a:rPr lang="en-US" smtClean="0"/>
              <a:pPr/>
              <a:t>15</a:t>
            </a:fld>
            <a:endParaRPr lang="en-US"/>
          </a:p>
        </p:txBody>
      </p:sp>
      <p:sp>
        <p:nvSpPr>
          <p:cNvPr id="13" name="Footer Placeholder 12"/>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pic>
        <p:nvPicPr>
          <p:cNvPr id="9" name="Picture 8"/>
          <p:cNvPicPr>
            <a:picLocks noChangeAspect="1" noChangeArrowheads="1"/>
          </p:cNvPicPr>
          <p:nvPr/>
        </p:nvPicPr>
        <p:blipFill>
          <a:blip r:embed="rId3"/>
          <a:srcRect/>
          <a:stretch>
            <a:fillRect/>
          </a:stretch>
        </p:blipFill>
        <p:spPr bwMode="auto">
          <a:xfrm>
            <a:off x="3048000" y="2286001"/>
            <a:ext cx="6096001" cy="4572000"/>
          </a:xfrm>
          <a:prstGeom prst="rect">
            <a:avLst/>
          </a:prstGeom>
          <a:noFill/>
          <a:ln w="9525">
            <a:noFill/>
            <a:miter lim="800000"/>
            <a:headEnd/>
            <a:tailEnd/>
          </a:ln>
          <a:effectLst/>
        </p:spPr>
      </p:pic>
      <p:sp>
        <p:nvSpPr>
          <p:cNvPr id="10" name="Rectangle 9"/>
          <p:cNvSpPr/>
          <p:nvPr/>
        </p:nvSpPr>
        <p:spPr>
          <a:xfrm>
            <a:off x="3810000" y="2667000"/>
            <a:ext cx="4495800" cy="3046988"/>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Hebrews 12:28-29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dirty="0" smtClean="0">
                <a:effectLst>
                  <a:outerShdw blurRad="60007" dist="310007" dir="7680000" sy="30000" kx="1300200" algn="ctr" rotWithShape="0">
                    <a:prstClr val="black">
                      <a:alpha val="32000"/>
                    </a:prstClr>
                  </a:outerShdw>
                </a:effectLst>
              </a:rPr>
              <a:t> </a:t>
            </a:r>
            <a:r>
              <a:rPr lang="en-US" sz="2400" baseline="30000" dirty="0" smtClean="0">
                <a:effectLst>
                  <a:outerShdw blurRad="60007" dist="310007" dir="7680000" sy="30000" kx="1300200" algn="ctr" rotWithShape="0">
                    <a:prstClr val="black">
                      <a:alpha val="32000"/>
                    </a:prstClr>
                  </a:outerShdw>
                </a:effectLst>
              </a:rPr>
              <a:t>28 </a:t>
            </a:r>
            <a:r>
              <a:rPr lang="en-US" sz="2400" dirty="0" smtClean="0">
                <a:effectLst>
                  <a:outerShdw blurRad="60007" dist="310007" dir="7680000" sy="30000" kx="1300200" algn="ctr" rotWithShape="0">
                    <a:prstClr val="black">
                      <a:alpha val="32000"/>
                    </a:prstClr>
                  </a:outerShdw>
                </a:effectLst>
              </a:rPr>
              <a:t>Therefore, since we are receiving a kingdom which cannot be shaken, let us have grace, by which we may serve God acceptably with reverence and godly fear.  </a:t>
            </a:r>
            <a:r>
              <a:rPr lang="en-US" sz="2400" baseline="30000" dirty="0" smtClean="0">
                <a:effectLst>
                  <a:outerShdw blurRad="60007" dist="310007" dir="7680000" sy="30000" kx="1300200" algn="ctr" rotWithShape="0">
                    <a:prstClr val="black">
                      <a:alpha val="32000"/>
                    </a:prstClr>
                  </a:outerShdw>
                </a:effectLst>
              </a:rPr>
              <a:t>29 </a:t>
            </a:r>
            <a:r>
              <a:rPr lang="en-US" sz="2400" dirty="0" smtClean="0">
                <a:effectLst>
                  <a:outerShdw blurRad="60007" dist="310007" dir="7680000" sy="30000" kx="1300200" algn="ctr" rotWithShape="0">
                    <a:prstClr val="black">
                      <a:alpha val="32000"/>
                    </a:prstClr>
                  </a:outerShdw>
                </a:effectLst>
              </a:rPr>
              <a:t>For our God </a:t>
            </a:r>
            <a:r>
              <a:rPr lang="en-US" sz="2400" i="1" dirty="0" smtClean="0">
                <a:effectLst>
                  <a:outerShdw blurRad="60007" dist="310007" dir="7680000" sy="30000" kx="1300200" algn="ctr" rotWithShape="0">
                    <a:prstClr val="black">
                      <a:alpha val="32000"/>
                    </a:prstClr>
                  </a:outerShdw>
                </a:effectLst>
              </a:rPr>
              <a:t>is</a:t>
            </a:r>
            <a:r>
              <a:rPr lang="en-US" sz="2400" dirty="0" smtClean="0">
                <a:effectLst>
                  <a:outerShdw blurRad="60007" dist="310007" dir="7680000" sy="30000" kx="1300200" algn="ctr" rotWithShape="0">
                    <a:prstClr val="black">
                      <a:alpha val="32000"/>
                    </a:prstClr>
                  </a:outerShdw>
                </a:effectLst>
              </a:rPr>
              <a:t> a consuming fire. </a:t>
            </a:r>
            <a:endParaRPr lang="en-US" sz="2400" dirty="0">
              <a:effectLst>
                <a:outerShdw blurRad="60007" dist="310007" dir="7680000" sy="30000" kx="1300200" algn="ctr" rotWithShape="0">
                  <a:prstClr val="black">
                    <a:alpha val="32000"/>
                  </a:prstClr>
                </a:outerShdw>
              </a:effectLst>
            </a:endParaRPr>
          </a:p>
        </p:txBody>
      </p:sp>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pic>
        <p:nvPicPr>
          <p:cNvPr id="6" name="Picture 2" descr="http://i.ehow.com/images/GlobalPhoto/Articles/2263318/ThinkOnItDevotions-ManPraying-main_Full.jpg"/>
          <p:cNvPicPr>
            <a:picLocks noChangeAspect="1" noChangeArrowheads="1"/>
          </p:cNvPicPr>
          <p:nvPr/>
        </p:nvPicPr>
        <p:blipFill>
          <a:blip r:embed="rId4"/>
          <a:srcRect/>
          <a:stretch>
            <a:fillRect/>
          </a:stretch>
        </p:blipFill>
        <p:spPr bwMode="auto">
          <a:xfrm>
            <a:off x="228600" y="2438400"/>
            <a:ext cx="2743200" cy="41271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351DA818-BA93-415E-861D-0E65BA4D412A}" type="slidenum">
              <a:rPr lang="en-US" smtClean="0"/>
              <a:pPr/>
              <a:t>16</a:t>
            </a:fld>
            <a:endParaRPr lang="en-US"/>
          </a:p>
        </p:txBody>
      </p:sp>
      <p:sp>
        <p:nvSpPr>
          <p:cNvPr id="12" name="Footer Placeholder 11"/>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pic>
        <p:nvPicPr>
          <p:cNvPr id="9" name="Picture 8"/>
          <p:cNvPicPr>
            <a:picLocks noChangeAspect="1" noChangeArrowheads="1"/>
          </p:cNvPicPr>
          <p:nvPr/>
        </p:nvPicPr>
        <p:blipFill>
          <a:blip r:embed="rId3"/>
          <a:srcRect/>
          <a:stretch>
            <a:fillRect/>
          </a:stretch>
        </p:blipFill>
        <p:spPr bwMode="auto">
          <a:xfrm>
            <a:off x="3048000" y="2286001"/>
            <a:ext cx="6096001" cy="4572000"/>
          </a:xfrm>
          <a:prstGeom prst="rect">
            <a:avLst/>
          </a:prstGeom>
          <a:noFill/>
          <a:ln w="9525">
            <a:noFill/>
            <a:miter lim="800000"/>
            <a:headEnd/>
            <a:tailEnd/>
          </a:ln>
          <a:effectLst/>
        </p:spPr>
      </p:pic>
      <p:sp>
        <p:nvSpPr>
          <p:cNvPr id="10" name="Rectangle 9"/>
          <p:cNvSpPr/>
          <p:nvPr/>
        </p:nvSpPr>
        <p:spPr>
          <a:xfrm>
            <a:off x="3810000" y="2667000"/>
            <a:ext cx="4495800" cy="2739211"/>
          </a:xfrm>
          <a:prstGeom prst="rect">
            <a:avLst/>
          </a:prstGeom>
        </p:spPr>
        <p:txBody>
          <a:bodyPr wrap="square">
            <a:spAutoFit/>
          </a:bodyPr>
          <a:lstStyle/>
          <a:p>
            <a:pPr algn="ctr"/>
            <a:r>
              <a:rPr lang="en-US" sz="3200" b="1" dirty="0" smtClean="0">
                <a:effectLst>
                  <a:outerShdw blurRad="60007" dist="310007" dir="7680000" sy="30000" kx="1300200" algn="ctr" rotWithShape="0">
                    <a:prstClr val="black">
                      <a:alpha val="32000"/>
                    </a:prstClr>
                  </a:outerShdw>
                </a:effectLst>
              </a:rPr>
              <a:t>1 Corinthians 14:40 (NKJV) </a:t>
            </a:r>
            <a:r>
              <a:rPr lang="en-US" sz="3200" dirty="0" smtClean="0">
                <a:effectLst>
                  <a:outerShdw blurRad="60007" dist="310007" dir="7680000" sy="30000" kx="1300200" algn="ctr" rotWithShape="0">
                    <a:prstClr val="black">
                      <a:alpha val="32000"/>
                    </a:prstClr>
                  </a:outerShdw>
                </a:effectLst>
              </a:rPr>
              <a:t/>
            </a:r>
            <a:br>
              <a:rPr lang="en-US" sz="3200" dirty="0" smtClean="0">
                <a:effectLst>
                  <a:outerShdw blurRad="60007" dist="310007" dir="7680000" sy="30000" kx="1300200" algn="ctr" rotWithShape="0">
                    <a:prstClr val="black">
                      <a:alpha val="32000"/>
                    </a:prstClr>
                  </a:outerShdw>
                </a:effectLst>
              </a:rPr>
            </a:br>
            <a:r>
              <a:rPr lang="en-US" sz="3600" baseline="30000" dirty="0" smtClean="0">
                <a:effectLst>
                  <a:outerShdw blurRad="60007" dist="310007" dir="7680000" sy="30000" kx="1300200" algn="ctr" rotWithShape="0">
                    <a:prstClr val="black">
                      <a:alpha val="32000"/>
                    </a:prstClr>
                  </a:outerShdw>
                </a:effectLst>
              </a:rPr>
              <a:t>40 </a:t>
            </a:r>
            <a:r>
              <a:rPr lang="en-US" sz="3600" dirty="0" smtClean="0">
                <a:effectLst>
                  <a:outerShdw blurRad="60007" dist="310007" dir="7680000" sy="30000" kx="1300200" algn="ctr" rotWithShape="0">
                    <a:prstClr val="black">
                      <a:alpha val="32000"/>
                    </a:prstClr>
                  </a:outerShdw>
                </a:effectLst>
              </a:rPr>
              <a:t>Let all things be done decently and in order. </a:t>
            </a:r>
            <a:endParaRPr lang="en-US" sz="3200" dirty="0">
              <a:effectLst>
                <a:outerShdw blurRad="60007" dist="310007" dir="7680000" sy="30000" kx="1300200" algn="ctr" rotWithShape="0">
                  <a:prstClr val="black">
                    <a:alpha val="32000"/>
                  </a:prstClr>
                </a:outerShdw>
              </a:effectLst>
            </a:endParaRPr>
          </a:p>
        </p:txBody>
      </p:sp>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pic>
        <p:nvPicPr>
          <p:cNvPr id="6" name="Picture 2" descr="http://i.ehow.com/images/GlobalPhoto/Articles/2263318/ThinkOnItDevotions-ManPraying-main_Full.jpg"/>
          <p:cNvPicPr>
            <a:picLocks noChangeAspect="1" noChangeArrowheads="1"/>
          </p:cNvPicPr>
          <p:nvPr/>
        </p:nvPicPr>
        <p:blipFill>
          <a:blip r:embed="rId4"/>
          <a:srcRect/>
          <a:stretch>
            <a:fillRect/>
          </a:stretch>
        </p:blipFill>
        <p:spPr bwMode="auto">
          <a:xfrm>
            <a:off x="228600" y="2438400"/>
            <a:ext cx="2743200" cy="41271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351DA818-BA93-415E-861D-0E65BA4D412A}" type="slidenum">
              <a:rPr lang="en-US" smtClean="0"/>
              <a:pPr/>
              <a:t>17</a:t>
            </a:fld>
            <a:endParaRPr lang="en-US"/>
          </a:p>
        </p:txBody>
      </p:sp>
      <p:sp>
        <p:nvSpPr>
          <p:cNvPr id="12" name="Footer Placeholder 11"/>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6" name="Round Diagonal Corner Rectangle 5"/>
          <p:cNvSpPr/>
          <p:nvPr/>
        </p:nvSpPr>
        <p:spPr>
          <a:xfrm>
            <a:off x="3048000" y="2286000"/>
            <a:ext cx="5867400" cy="4343400"/>
          </a:xfrm>
          <a:prstGeom prst="round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pic>
        <p:nvPicPr>
          <p:cNvPr id="2050" name="Picture 2" descr="http://www.searchingthescriptures.net/main_pages/article_pages/instrumental_music_in_church/artwork/AdamClarke.jpg"/>
          <p:cNvPicPr>
            <a:picLocks noChangeAspect="1" noChangeArrowheads="1"/>
          </p:cNvPicPr>
          <p:nvPr/>
        </p:nvPicPr>
        <p:blipFill>
          <a:blip r:embed="rId3"/>
          <a:srcRect/>
          <a:stretch>
            <a:fillRect/>
          </a:stretch>
        </p:blipFill>
        <p:spPr bwMode="auto">
          <a:xfrm>
            <a:off x="83428" y="2590800"/>
            <a:ext cx="2758828"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3124200" y="2438400"/>
            <a:ext cx="5715000" cy="4154984"/>
          </a:xfrm>
          <a:prstGeom prst="rect">
            <a:avLst/>
          </a:prstGeom>
        </p:spPr>
        <p:txBody>
          <a:bodyPr wrap="square">
            <a:spAutoFit/>
          </a:bodyPr>
          <a:lstStyle/>
          <a:p>
            <a:pPr algn="ctr"/>
            <a:r>
              <a:rPr lang="en-US" sz="2400" b="1" dirty="0" smtClean="0"/>
              <a:t>Let all things be done decently—</a:t>
            </a:r>
            <a:r>
              <a:rPr lang="en-US" sz="2400" dirty="0" err="1" smtClean="0"/>
              <a:t>Ευσχημονως</a:t>
            </a:r>
            <a:r>
              <a:rPr lang="en-US" sz="2400" dirty="0" smtClean="0"/>
              <a:t>· In their proper forms; with becoming reverence; according to their dignity and importance, Every thing in the Church of God should be conducted with gravity and composure, suitable to the importance of the things, the infinite dignity of the object of worship, and the necessity of the souls in behalf of which those religious ordinances are instituted.</a:t>
            </a:r>
          </a:p>
          <a:p>
            <a:pPr algn="ctr"/>
            <a:r>
              <a:rPr lang="en-US" sz="2400" dirty="0" smtClean="0"/>
              <a:t>—</a:t>
            </a:r>
            <a:r>
              <a:rPr lang="en-US" sz="2400" b="1" i="1" dirty="0" smtClean="0"/>
              <a:t>Adam Clarke's Commentary</a:t>
            </a:r>
            <a:endParaRPr lang="en-US" sz="2400" b="1" i="1" dirty="0"/>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351DA818-BA93-415E-861D-0E65BA4D412A}" type="slidenum">
              <a:rPr lang="en-US" smtClean="0"/>
              <a:pPr/>
              <a:t>18</a:t>
            </a:fld>
            <a:endParaRPr lang="en-US"/>
          </a:p>
        </p:txBody>
      </p:sp>
      <p:sp>
        <p:nvSpPr>
          <p:cNvPr id="11" name="Footer Placeholder 10"/>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6" name="Round Diagonal Corner Rectangle 5"/>
          <p:cNvSpPr/>
          <p:nvPr/>
        </p:nvSpPr>
        <p:spPr>
          <a:xfrm>
            <a:off x="3048000" y="2286000"/>
            <a:ext cx="5867400" cy="4343400"/>
          </a:xfrm>
          <a:prstGeom prst="round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p:cNvSpPr txBox="1"/>
          <p:nvPr/>
        </p:nvSpPr>
        <p:spPr>
          <a:xfrm>
            <a:off x="3276600" y="2514600"/>
            <a:ext cx="5562600" cy="4078039"/>
          </a:xfrm>
          <a:prstGeom prst="rect">
            <a:avLst/>
          </a:prstGeom>
          <a:noFill/>
        </p:spPr>
        <p:txBody>
          <a:bodyPr wrap="square" rtlCol="0">
            <a:spAutoFit/>
          </a:bodyPr>
          <a:lstStyle/>
          <a:p>
            <a:pPr marL="465138" indent="-465138">
              <a:spcBef>
                <a:spcPts val="600"/>
              </a:spcBef>
              <a:buClr>
                <a:srgbClr val="C00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Spirit &amp; Truth . . . (John 4:24)</a:t>
            </a:r>
          </a:p>
          <a:p>
            <a:pPr marL="465138" indent="-465138">
              <a:spcBef>
                <a:spcPts val="600"/>
              </a:spcBef>
              <a:buClr>
                <a:srgbClr val="C00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Saturday Night . . . </a:t>
            </a:r>
          </a:p>
          <a:p>
            <a:pPr marL="465138" indent="-465138">
              <a:spcBef>
                <a:spcPts val="600"/>
              </a:spcBef>
              <a:buClr>
                <a:srgbClr val="C00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Getting Ready to Worship . . . </a:t>
            </a:r>
          </a:p>
          <a:p>
            <a:pPr marL="465138" indent="-465138">
              <a:spcBef>
                <a:spcPts val="600"/>
              </a:spcBef>
              <a:buClr>
                <a:srgbClr val="C00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Time of Arrival . . .</a:t>
            </a:r>
          </a:p>
          <a:p>
            <a:pPr marL="465138" indent="-465138">
              <a:spcBef>
                <a:spcPts val="600"/>
              </a:spcBef>
              <a:buClr>
                <a:srgbClr val="C00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At the Building . . . .</a:t>
            </a:r>
          </a:p>
          <a:p>
            <a:pPr marL="465138" indent="-465138">
              <a:spcBef>
                <a:spcPts val="600"/>
              </a:spcBef>
              <a:buClr>
                <a:srgbClr val="C00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Preparation . . . </a:t>
            </a:r>
          </a:p>
          <a:p>
            <a:pPr marL="465138" indent="-465138">
              <a:spcBef>
                <a:spcPts val="600"/>
              </a:spcBef>
              <a:buClr>
                <a:srgbClr val="C00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During the worship service . . .</a:t>
            </a:r>
          </a:p>
          <a:p>
            <a:pPr marL="465138" indent="-465138">
              <a:spcBef>
                <a:spcPts val="600"/>
              </a:spcBef>
              <a:buClr>
                <a:srgbClr val="C00000"/>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rPr>
              <a:t>Application . . . .</a:t>
            </a:r>
          </a:p>
        </p:txBody>
      </p:sp>
      <p:pic>
        <p:nvPicPr>
          <p:cNvPr id="38914" name="Picture 2" descr="http://i.ehow.com/images/GlobalPhoto/Articles/2263318/ThinkOnItDevotions-ManPraying-main_Full.jpg"/>
          <p:cNvPicPr>
            <a:picLocks noChangeAspect="1" noChangeArrowheads="1"/>
          </p:cNvPicPr>
          <p:nvPr/>
        </p:nvPicPr>
        <p:blipFill>
          <a:blip r:embed="rId3"/>
          <a:srcRect/>
          <a:stretch>
            <a:fillRect/>
          </a:stretch>
        </p:blipFill>
        <p:spPr bwMode="auto">
          <a:xfrm>
            <a:off x="228600" y="2438400"/>
            <a:ext cx="2743200" cy="41271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0" y="1178004"/>
            <a:ext cx="9144000" cy="1107996"/>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reflection blurRad="6350" stA="55000" endA="300" endPos="45500" dir="5400000" sy="-100000" algn="bl" rotWithShape="0"/>
                </a:effectLst>
                <a:latin typeface="Berlin" pitchFamily="2" charset="0"/>
              </a:rPr>
              <a:t>Honoring God In Our Worship</a:t>
            </a: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351DA818-BA93-415E-861D-0E65BA4D412A}" type="slidenum">
              <a:rPr lang="en-US" smtClean="0"/>
              <a:pPr/>
              <a:t>19</a:t>
            </a:fld>
            <a:endParaRPr lang="en-US"/>
          </a:p>
        </p:txBody>
      </p:sp>
      <p:sp>
        <p:nvSpPr>
          <p:cNvPr id="10" name="Footer Placeholder 9"/>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9144000" cy="762000"/>
          </a:xfrm>
        </p:spPr>
        <p:txBody>
          <a:bodyPr/>
          <a:lstStyle/>
          <a:p>
            <a:r>
              <a:rPr lang="en-US" dirty="0" smtClean="0"/>
              <a:t>Scripture Reading</a:t>
            </a:r>
            <a:endParaRPr lang="en-US" dirty="0"/>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July 27, 2008</a:t>
            </a:r>
            <a:endParaRPr lang="en-US"/>
          </a:p>
        </p:txBody>
      </p:sp>
      <p:sp>
        <p:nvSpPr>
          <p:cNvPr id="5" name="Slide Number Placeholder 4"/>
          <p:cNvSpPr>
            <a:spLocks noGrp="1"/>
          </p:cNvSpPr>
          <p:nvPr>
            <p:ph type="sldNum" sz="quarter" idx="12"/>
          </p:nvPr>
        </p:nvSpPr>
        <p:spPr/>
        <p:txBody>
          <a:bodyPr/>
          <a:lstStyle/>
          <a:p>
            <a:fld id="{351DA818-BA93-415E-861D-0E65BA4D412A}" type="slidenum">
              <a:rPr lang="en-US" smtClean="0"/>
              <a:pPr/>
              <a:t>2</a:t>
            </a:fld>
            <a:endParaRPr lang="en-US"/>
          </a:p>
        </p:txBody>
      </p:sp>
      <p:pic>
        <p:nvPicPr>
          <p:cNvPr id="9" name="Picture 8"/>
          <p:cNvPicPr>
            <a:picLocks noChangeAspect="1" noChangeArrowheads="1"/>
          </p:cNvPicPr>
          <p:nvPr/>
        </p:nvPicPr>
        <p:blipFill>
          <a:blip r:embed="rId3"/>
          <a:srcRect/>
          <a:stretch>
            <a:fillRect/>
          </a:stretch>
        </p:blipFill>
        <p:spPr bwMode="auto">
          <a:xfrm>
            <a:off x="0" y="838200"/>
            <a:ext cx="9144001" cy="6019801"/>
          </a:xfrm>
          <a:prstGeom prst="rect">
            <a:avLst/>
          </a:prstGeom>
          <a:noFill/>
          <a:ln w="9525">
            <a:noFill/>
            <a:miter lim="800000"/>
            <a:headEnd/>
            <a:tailEnd/>
          </a:ln>
          <a:effectLst/>
        </p:spPr>
      </p:pic>
      <p:sp>
        <p:nvSpPr>
          <p:cNvPr id="10" name="Rectangle 9"/>
          <p:cNvSpPr/>
          <p:nvPr/>
        </p:nvSpPr>
        <p:spPr>
          <a:xfrm>
            <a:off x="1143000" y="1371600"/>
            <a:ext cx="6781800" cy="3908762"/>
          </a:xfrm>
          <a:prstGeom prst="rect">
            <a:avLst/>
          </a:prstGeom>
        </p:spPr>
        <p:txBody>
          <a:bodyPr wrap="square">
            <a:spAutoFit/>
          </a:bodyPr>
          <a:lstStyle/>
          <a:p>
            <a:pPr algn="ctr"/>
            <a:r>
              <a:rPr lang="en-US" sz="2400" b="1" dirty="0" smtClean="0"/>
              <a:t>Isaiah 6:1-7 (NKJV) </a:t>
            </a:r>
            <a:r>
              <a:rPr lang="en-US" sz="2400" dirty="0" smtClean="0"/>
              <a:t/>
            </a:r>
            <a:br>
              <a:rPr lang="en-US" sz="2400" dirty="0" smtClean="0"/>
            </a:br>
            <a:r>
              <a:rPr lang="en-US" sz="2800" baseline="30000" dirty="0" smtClean="0"/>
              <a:t>4 </a:t>
            </a:r>
            <a:r>
              <a:rPr lang="en-US" sz="2800" dirty="0" smtClean="0"/>
              <a:t>And the posts of the door were shaken by the voice of him who cried out, and the house was filled with smoke.  </a:t>
            </a:r>
            <a:r>
              <a:rPr lang="en-US" sz="2800" baseline="30000" dirty="0" smtClean="0"/>
              <a:t>5 </a:t>
            </a:r>
            <a:r>
              <a:rPr lang="en-US" sz="2800" dirty="0" smtClean="0"/>
              <a:t>So I said: "Woe </a:t>
            </a:r>
            <a:r>
              <a:rPr lang="en-US" sz="2800" i="1" dirty="0" smtClean="0"/>
              <a:t>is</a:t>
            </a:r>
            <a:r>
              <a:rPr lang="en-US" sz="2800" dirty="0" smtClean="0"/>
              <a:t> me, for I am undone! Because I </a:t>
            </a:r>
            <a:r>
              <a:rPr lang="en-US" sz="2800" i="1" dirty="0" smtClean="0"/>
              <a:t>am</a:t>
            </a:r>
            <a:r>
              <a:rPr lang="en-US" sz="2800" dirty="0" smtClean="0"/>
              <a:t> a man of unclean lips, And I dwell in the midst of a people of unclean lips; For my eyes have seen the King, The Lord of hosts”</a:t>
            </a:r>
            <a:endParaRPr lang="en-US" sz="2400"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81000" y="2286000"/>
            <a:ext cx="8534400" cy="434340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5" name="TextBox 4"/>
          <p:cNvSpPr txBox="1"/>
          <p:nvPr/>
        </p:nvSpPr>
        <p:spPr>
          <a:xfrm>
            <a:off x="381000" y="2438400"/>
            <a:ext cx="4343400" cy="3508653"/>
          </a:xfrm>
          <a:prstGeom prst="rect">
            <a:avLst/>
          </a:prstGeom>
          <a:noFill/>
        </p:spPr>
        <p:txBody>
          <a:bodyPr wrap="square" rtlCol="0">
            <a:spAutoFit/>
          </a:bodyPr>
          <a:lstStyle/>
          <a:p>
            <a:pPr marL="465138"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The King/Government - (Romans 13:7)</a:t>
            </a:r>
          </a:p>
          <a:p>
            <a:pPr marL="465138"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Wives their husbands - (Ephesians 5:33) </a:t>
            </a:r>
          </a:p>
          <a:p>
            <a:pPr marL="465138"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Husbands their wives -     (1 Peter 3:6-7) </a:t>
            </a:r>
          </a:p>
          <a:p>
            <a:pPr marL="465138"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Slaves their masters -        (1 Timothy 6:1)</a:t>
            </a:r>
          </a:p>
        </p:txBody>
      </p:sp>
      <p:sp>
        <p:nvSpPr>
          <p:cNvPr id="8" name="Rectangle 7"/>
          <p:cNvSpPr/>
          <p:nvPr/>
        </p:nvSpPr>
        <p:spPr>
          <a:xfrm>
            <a:off x="0" y="914400"/>
            <a:ext cx="9144000" cy="1323439"/>
          </a:xfrm>
          <a:prstGeom prst="rect">
            <a:avLst/>
          </a:prstGeom>
        </p:spPr>
        <p:txBody>
          <a:bodyPr wrap="square">
            <a:spAutoFit/>
          </a:bodyPr>
          <a:lstStyle/>
          <a:p>
            <a:pPr algn="ctr"/>
            <a:r>
              <a:rPr lang="en-US" sz="8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pitchFamily="2" charset="0"/>
              </a:rPr>
              <a:t>“Honor to Whom Honor”</a:t>
            </a:r>
          </a:p>
        </p:txBody>
      </p:sp>
      <p:sp>
        <p:nvSpPr>
          <p:cNvPr id="9" name="Rectangle 8"/>
          <p:cNvSpPr/>
          <p:nvPr/>
        </p:nvSpPr>
        <p:spPr>
          <a:xfrm>
            <a:off x="5029200" y="2438400"/>
            <a:ext cx="3810000" cy="4031873"/>
          </a:xfrm>
          <a:prstGeom prst="rect">
            <a:avLst/>
          </a:prstGeom>
        </p:spPr>
        <p:txBody>
          <a:bodyPr wrap="square">
            <a:spAutoFit/>
          </a:bodyPr>
          <a:lstStyle/>
          <a:p>
            <a:pPr marL="465138" lvl="0"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Church their elders -   (1 Timothy 5:17) </a:t>
            </a:r>
          </a:p>
          <a:p>
            <a:pPr marL="465138" lvl="0"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Children their parents – (Ephesians 6:2 )</a:t>
            </a:r>
          </a:p>
          <a:p>
            <a:pPr marL="465138" lvl="0"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The aged –     (Leviticus 19:32) </a:t>
            </a:r>
          </a:p>
          <a:p>
            <a:pPr marL="465138" lvl="0"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All people - (1 Peter  2:17) </a:t>
            </a:r>
          </a:p>
          <a:p>
            <a:pPr marL="465138" lvl="0" indent="-465138">
              <a:spcBef>
                <a:spcPts val="1200"/>
              </a:spcBef>
              <a:buClr>
                <a:srgbClr val="C00000"/>
              </a:buClr>
              <a:buFont typeface="Wingdings 2" pitchFamily="18" charset="2"/>
              <a:buChar char="è"/>
            </a:pPr>
            <a:endPar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endParaRPr>
          </a:p>
        </p:txBody>
      </p:sp>
      <p:sp>
        <p:nvSpPr>
          <p:cNvPr id="10" name="Rectangle 9"/>
          <p:cNvSpPr/>
          <p:nvPr/>
        </p:nvSpPr>
        <p:spPr>
          <a:xfrm>
            <a:off x="0" y="6019800"/>
            <a:ext cx="9144000" cy="584775"/>
          </a:xfrm>
          <a:prstGeom prst="rect">
            <a:avLst/>
          </a:prstGeom>
        </p:spPr>
        <p:txBody>
          <a:bodyPr wrap="square">
            <a:spAutoFit/>
          </a:bodyPr>
          <a:lstStyle/>
          <a:p>
            <a:pPr marL="465138" lvl="0" indent="-465138" algn="ctr">
              <a:spcBef>
                <a:spcPts val="1200"/>
              </a:spcBef>
              <a:buClr>
                <a:srgbClr val="C00000"/>
              </a:buClr>
              <a:buFont typeface="Wingdings 2" pitchFamily="18" charset="2"/>
              <a:buChar char="è"/>
            </a:pPr>
            <a:r>
              <a:rPr lang="en-US" sz="32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Honor God – (1 Timothy 1:17)</a:t>
            </a:r>
          </a:p>
        </p:txBody>
      </p:sp>
      <p:sp>
        <p:nvSpPr>
          <p:cNvPr id="11" name="Date Placeholder 10"/>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351DA818-BA93-415E-861D-0E65BA4D412A}" type="slidenum">
              <a:rPr lang="en-US" smtClean="0"/>
              <a:pPr/>
              <a:t>20</a:t>
            </a:fld>
            <a:endParaRPr lang="en-US"/>
          </a:p>
        </p:txBody>
      </p:sp>
      <p:sp>
        <p:nvSpPr>
          <p:cNvPr id="13" name="Footer Placeholder 12"/>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p:cTn id="3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 calcmode="lin" valueType="num">
                                      <p:cBhvr>
                                        <p:cTn id="4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p:cTn id="4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http://www.oneyearbibleimages.com/fear_lord_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2209800" y="3962400"/>
            <a:ext cx="6172199"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76200" dir="2700000" algn="tl" rotWithShape="0">
                    <a:prstClr val="black">
                      <a:alpha val="84000"/>
                    </a:prstClr>
                  </a:outerShdw>
                </a:effectLst>
              </a:rPr>
              <a:t>ave</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76200" dir="2700000" algn="tl" rotWithShape="0">
                    <a:prstClr val="black">
                      <a:alpha val="84000"/>
                    </a:prstClr>
                  </a:outerShdw>
                </a:effectLst>
              </a:rPr>
              <a:t> You Shown Proper Reverence For God This Morning?</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76200" dir="2700000" algn="tl" rotWithShape="0">
                  <a:prstClr val="black">
                    <a:alpha val="84000"/>
                  </a:prstClr>
                </a:outerShdw>
              </a:effectLst>
            </a:endParaRP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351DA818-BA93-415E-861D-0E65BA4D412A}"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W. 65th St church of Christ / July 27, 2008</a:t>
            </a:r>
            <a:endParaRPr lang="en-US"/>
          </a:p>
        </p:txBody>
      </p:sp>
      <p:sp>
        <p:nvSpPr>
          <p:cNvPr id="9" name="Rectangle 8"/>
          <p:cNvSpPr/>
          <p:nvPr/>
        </p:nvSpPr>
        <p:spPr>
          <a:xfrm>
            <a:off x="1219200" y="3276600"/>
            <a:ext cx="1447800" cy="186204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76200" dir="2700000" algn="tl" rotWithShape="0">
                    <a:prstClr val="black">
                      <a:alpha val="84000"/>
                    </a:prstClr>
                  </a:outerShdw>
                </a:effectLst>
                <a:latin typeface="Black Chancery" pitchFamily="2" charset="0"/>
              </a:rPr>
              <a:t>H</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76200" dir="2700000" algn="tl" rotWithShape="0">
                  <a:prstClr val="black">
                    <a:alpha val="84000"/>
                  </a:prstClr>
                </a:outerShdw>
              </a:effectLst>
              <a:latin typeface="Black Chancery" pitchFamily="2"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351DA818-BA93-415E-861D-0E65BA4D412A}"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9144000" cy="762000"/>
          </a:xfrm>
        </p:spPr>
        <p:txBody>
          <a:bodyPr/>
          <a:lstStyle/>
          <a:p>
            <a:r>
              <a:rPr lang="en-US" dirty="0" smtClean="0"/>
              <a:t>Scripture Reading</a:t>
            </a:r>
            <a:endParaRPr lang="en-US" dirty="0"/>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July 27, 2008</a:t>
            </a:r>
            <a:endParaRPr lang="en-US"/>
          </a:p>
        </p:txBody>
      </p:sp>
      <p:sp>
        <p:nvSpPr>
          <p:cNvPr id="5" name="Slide Number Placeholder 4"/>
          <p:cNvSpPr>
            <a:spLocks noGrp="1"/>
          </p:cNvSpPr>
          <p:nvPr>
            <p:ph type="sldNum" sz="quarter" idx="12"/>
          </p:nvPr>
        </p:nvSpPr>
        <p:spPr/>
        <p:txBody>
          <a:bodyPr/>
          <a:lstStyle/>
          <a:p>
            <a:fld id="{351DA818-BA93-415E-861D-0E65BA4D412A}" type="slidenum">
              <a:rPr lang="en-US" smtClean="0"/>
              <a:pPr/>
              <a:t>3</a:t>
            </a:fld>
            <a:endParaRPr lang="en-US"/>
          </a:p>
        </p:txBody>
      </p:sp>
      <p:pic>
        <p:nvPicPr>
          <p:cNvPr id="9" name="Picture 8"/>
          <p:cNvPicPr>
            <a:picLocks noChangeAspect="1" noChangeArrowheads="1"/>
          </p:cNvPicPr>
          <p:nvPr/>
        </p:nvPicPr>
        <p:blipFill>
          <a:blip r:embed="rId3"/>
          <a:srcRect/>
          <a:stretch>
            <a:fillRect/>
          </a:stretch>
        </p:blipFill>
        <p:spPr bwMode="auto">
          <a:xfrm>
            <a:off x="0" y="838200"/>
            <a:ext cx="9144001" cy="6019801"/>
          </a:xfrm>
          <a:prstGeom prst="rect">
            <a:avLst/>
          </a:prstGeom>
          <a:noFill/>
          <a:ln w="9525">
            <a:noFill/>
            <a:miter lim="800000"/>
            <a:headEnd/>
            <a:tailEnd/>
          </a:ln>
          <a:effectLst/>
        </p:spPr>
      </p:pic>
      <p:sp>
        <p:nvSpPr>
          <p:cNvPr id="10" name="Rectangle 9"/>
          <p:cNvSpPr/>
          <p:nvPr/>
        </p:nvSpPr>
        <p:spPr>
          <a:xfrm>
            <a:off x="1143000" y="1371600"/>
            <a:ext cx="6781800" cy="3477875"/>
          </a:xfrm>
          <a:prstGeom prst="rect">
            <a:avLst/>
          </a:prstGeom>
        </p:spPr>
        <p:txBody>
          <a:bodyPr wrap="square">
            <a:spAutoFit/>
          </a:bodyPr>
          <a:lstStyle/>
          <a:p>
            <a:pPr algn="ctr"/>
            <a:r>
              <a:rPr lang="en-US" sz="2400" b="1" dirty="0" smtClean="0"/>
              <a:t>Isaiah 6:1-7 (NKJV) </a:t>
            </a:r>
            <a:r>
              <a:rPr lang="en-US" sz="2400" dirty="0" smtClean="0"/>
              <a:t/>
            </a:r>
            <a:br>
              <a:rPr lang="en-US" sz="2400" dirty="0" smtClean="0"/>
            </a:br>
            <a:r>
              <a:rPr lang="en-US" sz="2800" baseline="30000" dirty="0" smtClean="0"/>
              <a:t>6 </a:t>
            </a:r>
            <a:r>
              <a:rPr lang="en-US" sz="2800" dirty="0" smtClean="0"/>
              <a:t>Then one of the seraphim flew to me, having in his hand a live coal </a:t>
            </a:r>
            <a:r>
              <a:rPr lang="en-US" sz="2800" i="1" dirty="0" smtClean="0"/>
              <a:t>which</a:t>
            </a:r>
            <a:r>
              <a:rPr lang="en-US" sz="2800" dirty="0" smtClean="0"/>
              <a:t> he had taken with the tongs from the altar.  </a:t>
            </a:r>
            <a:r>
              <a:rPr lang="en-US" sz="2800" baseline="30000" dirty="0" smtClean="0"/>
              <a:t>7 </a:t>
            </a:r>
            <a:r>
              <a:rPr lang="en-US" sz="2800" dirty="0" smtClean="0"/>
              <a:t>And he touched my mouth </a:t>
            </a:r>
            <a:r>
              <a:rPr lang="en-US" sz="2800" i="1" dirty="0" smtClean="0"/>
              <a:t>with it,</a:t>
            </a:r>
            <a:r>
              <a:rPr lang="en-US" sz="2800" dirty="0" smtClean="0"/>
              <a:t> and said: "Behold, this has touched your lips; Your iniquity is taken away, And your sin purged.”</a:t>
            </a:r>
            <a:endParaRPr lang="en-US" sz="24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981200" y="228600"/>
            <a:ext cx="7100888" cy="6629400"/>
          </a:xfrm>
          <a:prstGeom prst="rect">
            <a:avLst/>
          </a:prstGeom>
          <a:noFill/>
          <a:ln w="9525">
            <a:noFill/>
            <a:miter lim="800000"/>
            <a:headEnd/>
            <a:tailEnd/>
          </a:ln>
          <a:effectLst/>
        </p:spPr>
      </p:pic>
      <p:sp>
        <p:nvSpPr>
          <p:cNvPr id="5" name="Rectangle 4"/>
          <p:cNvSpPr/>
          <p:nvPr/>
        </p:nvSpPr>
        <p:spPr>
          <a:xfrm>
            <a:off x="0" y="3429000"/>
            <a:ext cx="9144000" cy="304698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solidFill>
                  <a:schemeClr val="accent1"/>
                </a:solidFill>
                <a:effectLst>
                  <a:outerShdw blurRad="215900" dist="203200" dir="4440000" algn="tl" rotWithShape="0">
                    <a:prstClr val="black">
                      <a:alpha val="38000"/>
                    </a:prstClr>
                  </a:outerShdw>
                </a:effectLst>
                <a:latin typeface="Pythagoras" pitchFamily="2" charset="0"/>
              </a:rPr>
              <a:t>Paying Our Respects</a:t>
            </a:r>
            <a:endParaRPr lang="en-US" sz="9600" b="1" dirty="0">
              <a:ln w="11430"/>
              <a:solidFill>
                <a:schemeClr val="accent1"/>
              </a:solidFill>
              <a:effectLst>
                <a:outerShdw blurRad="215900" dist="203200" dir="4440000" algn="tl" rotWithShape="0">
                  <a:prstClr val="black">
                    <a:alpha val="38000"/>
                  </a:prstClr>
                </a:outerShdw>
              </a:effectLst>
              <a:latin typeface="Pythagoras" pitchFamily="2" charset="0"/>
            </a:endParaRPr>
          </a:p>
        </p:txBody>
      </p:sp>
      <p:sp>
        <p:nvSpPr>
          <p:cNvPr id="4" name="Date Placeholder 3"/>
          <p:cNvSpPr>
            <a:spLocks noGrp="1"/>
          </p:cNvSpPr>
          <p:nvPr>
            <p:ph type="dt" sz="half" idx="10"/>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351DA818-BA93-415E-861D-0E65BA4D412A}"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200400" y="1219200"/>
            <a:ext cx="5715000" cy="5410200"/>
          </a:xfrm>
          <a:prstGeom prst="round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2" descr="http://www.paulrgoode.com/images/00.jpg"/>
          <p:cNvPicPr>
            <a:picLocks noChangeAspect="1" noChangeArrowheads="1"/>
          </p:cNvPicPr>
          <p:nvPr/>
        </p:nvPicPr>
        <p:blipFill>
          <a:blip r:embed="rId3"/>
          <a:srcRect/>
          <a:stretch>
            <a:fillRect/>
          </a:stretch>
        </p:blipFill>
        <p:spPr bwMode="auto">
          <a:xfrm>
            <a:off x="228600" y="1752600"/>
            <a:ext cx="3308388" cy="46169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8" name="Rectangle 7"/>
          <p:cNvSpPr/>
          <p:nvPr/>
        </p:nvSpPr>
        <p:spPr>
          <a:xfrm>
            <a:off x="3352800" y="1506409"/>
            <a:ext cx="5562600" cy="4970591"/>
          </a:xfrm>
          <a:prstGeom prst="rect">
            <a:avLst/>
          </a:prstGeom>
        </p:spPr>
        <p:txBody>
          <a:bodyPr wrap="square">
            <a:spAutoFit/>
          </a:bodyPr>
          <a:lstStyle/>
          <a:p>
            <a:pPr marL="466725" indent="-466725">
              <a:spcBef>
                <a:spcPts val="600"/>
              </a:spcBef>
              <a:buClr>
                <a:srgbClr val="C000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“My father, Ronald Reagan, held the presidency in such honor and reverence that he was never in the Oval Office without a coat and tie.” </a:t>
            </a:r>
            <a:r>
              <a:rPr lang="en-US" sz="2400" b="1" dirty="0" smtClean="0">
                <a:effectLst>
                  <a:outerShdw blurRad="60007" dist="310007" dir="7680000" sy="30000" kx="1300200" algn="ctr" rotWithShape="0">
                    <a:prstClr val="black">
                      <a:alpha val="32000"/>
                    </a:prstClr>
                  </a:outerShdw>
                </a:effectLst>
              </a:rPr>
              <a:t>- Michael Reagan </a:t>
            </a:r>
          </a:p>
          <a:p>
            <a:pPr marL="466725" indent="-466725">
              <a:spcBef>
                <a:spcPts val="600"/>
              </a:spcBef>
              <a:buClr>
                <a:srgbClr val="C00000"/>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rPr>
              <a:t>“He never took off his tie and jacket inside the Oval Office in deference to the Presidency of the United States.  Nor did anyone else walk into the Oval Office without a coat and tie on because we followed our leader in deference to the Presidency. “ - </a:t>
            </a:r>
            <a:r>
              <a:rPr lang="en-US" sz="2400" b="1" dirty="0" smtClean="0">
                <a:effectLst>
                  <a:outerShdw blurRad="60007" dist="310007" dir="7680000" sy="30000" kx="1300200" algn="ctr" rotWithShape="0">
                    <a:prstClr val="black">
                      <a:alpha val="32000"/>
                    </a:prstClr>
                  </a:outerShdw>
                </a:effectLst>
              </a:rPr>
              <a:t>Ken Duberstein</a:t>
            </a:r>
            <a:r>
              <a:rPr lang="en-US" sz="2400" dirty="0" smtClean="0">
                <a:effectLst>
                  <a:outerShdw blurRad="60007" dist="310007" dir="7680000" sy="30000" kx="1300200" algn="ctr" rotWithShape="0">
                    <a:prstClr val="black">
                      <a:alpha val="32000"/>
                    </a:prstClr>
                  </a:outerShdw>
                </a:effectLst>
              </a:rPr>
              <a:t> </a:t>
            </a:r>
            <a:endParaRPr lang="en-US" sz="2400" dirty="0">
              <a:effectLst>
                <a:outerShdw blurRad="60007" dist="310007" dir="7680000" sy="30000" kx="1300200" algn="ctr" rotWithShape="0">
                  <a:prstClr val="black">
                    <a:alpha val="32000"/>
                  </a:prstClr>
                </a:outerShdw>
              </a:effectLst>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351DA818-BA93-415E-861D-0E65BA4D412A}" type="slidenum">
              <a:rPr lang="en-US" smtClean="0"/>
              <a:pPr/>
              <a:t>5</a:t>
            </a:fld>
            <a:endParaRPr lang="en-US"/>
          </a:p>
        </p:txBody>
      </p:sp>
      <p:sp>
        <p:nvSpPr>
          <p:cNvPr id="12" name="Footer Placeholder 11"/>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886200" y="1447800"/>
            <a:ext cx="5029200" cy="5181600"/>
          </a:xfrm>
          <a:prstGeom prst="round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5" name="TextBox 4"/>
          <p:cNvSpPr txBox="1"/>
          <p:nvPr/>
        </p:nvSpPr>
        <p:spPr>
          <a:xfrm>
            <a:off x="4114800" y="1752600"/>
            <a:ext cx="4572000" cy="4555093"/>
          </a:xfrm>
          <a:prstGeom prst="rect">
            <a:avLst/>
          </a:prstGeom>
          <a:noFill/>
        </p:spPr>
        <p:txBody>
          <a:bodyPr wrap="square" rtlCol="0">
            <a:spAutoFit/>
          </a:bodyPr>
          <a:lstStyle/>
          <a:p>
            <a:pPr marL="465138" indent="-465138">
              <a:spcBef>
                <a:spcPts val="1200"/>
              </a:spcBef>
              <a:buClr>
                <a:srgbClr val="C00000"/>
              </a:buClr>
              <a:buFont typeface="Wingdings 2" pitchFamily="18" charset="2"/>
              <a:buChar char="è"/>
            </a:pP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Over the last 2-3 generations of Americans, the degree of respect for God, various God ordained institutions, and others in general has dwindled.  </a:t>
            </a:r>
          </a:p>
          <a:p>
            <a:pPr marL="465138" indent="-465138">
              <a:spcBef>
                <a:spcPts val="1200"/>
              </a:spcBef>
              <a:buClr>
                <a:srgbClr val="C00000"/>
              </a:buClr>
              <a:buFont typeface="Wingdings 2" pitchFamily="18" charset="2"/>
              <a:buChar char="è"/>
            </a:pP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Christians need to understand the importance of respect. </a:t>
            </a:r>
          </a:p>
        </p:txBody>
      </p:sp>
      <p:pic>
        <p:nvPicPr>
          <p:cNvPr id="72706" name="Picture 2" descr="http://msnbcmedia.msn.com/j/msnbc/Components/Photos/050930/050930_brats_vmed.widec.jpg"/>
          <p:cNvPicPr>
            <a:picLocks noChangeAspect="1" noChangeArrowheads="1"/>
          </p:cNvPicPr>
          <p:nvPr/>
        </p:nvPicPr>
        <p:blipFill>
          <a:blip r:embed="rId3"/>
          <a:srcRect/>
          <a:stretch>
            <a:fillRect/>
          </a:stretch>
        </p:blipFill>
        <p:spPr bwMode="auto">
          <a:xfrm>
            <a:off x="381000" y="1600199"/>
            <a:ext cx="3352800" cy="49279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351DA818-BA93-415E-861D-0E65BA4D412A}" type="slidenum">
              <a:rPr lang="en-US" smtClean="0"/>
              <a:pPr/>
              <a:t>6</a:t>
            </a:fld>
            <a:endParaRPr lang="en-US"/>
          </a:p>
        </p:txBody>
      </p:sp>
      <p:sp>
        <p:nvSpPr>
          <p:cNvPr id="9" name="Footer Placeholder 8"/>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wd">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2438400" y="1447800"/>
            <a:ext cx="6477000" cy="518160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5" name="TextBox 4"/>
          <p:cNvSpPr txBox="1"/>
          <p:nvPr/>
        </p:nvSpPr>
        <p:spPr>
          <a:xfrm>
            <a:off x="2819400" y="1752600"/>
            <a:ext cx="5867400" cy="4555093"/>
          </a:xfrm>
          <a:prstGeom prst="rect">
            <a:avLst/>
          </a:prstGeom>
          <a:noFill/>
        </p:spPr>
        <p:txBody>
          <a:bodyPr wrap="square" rtlCol="0">
            <a:spAutoFit/>
          </a:bodyPr>
          <a:lstStyle/>
          <a:p>
            <a:pPr marL="465138" indent="-465138">
              <a:spcBef>
                <a:spcPts val="1200"/>
              </a:spcBef>
              <a:buClr>
                <a:srgbClr val="C00000"/>
              </a:buClr>
              <a:buFont typeface="Wingdings 2" pitchFamily="18" charset="2"/>
              <a:buChar char="è"/>
            </a:pP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Webster’s </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“To feel or show deferential regard for: ESTEEM; deferential regard; the state of being regarded with deference or esteem; willingness to show consideration or appreciation.”</a:t>
            </a:r>
          </a:p>
          <a:p>
            <a:pPr marL="465138" indent="-465138">
              <a:spcBef>
                <a:spcPts val="1200"/>
              </a:spcBef>
              <a:buClr>
                <a:srgbClr val="C00000"/>
              </a:buClr>
              <a:buFont typeface="Wingdings 2" pitchFamily="18" charset="2"/>
              <a:buChar char="è"/>
            </a:pP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In the Bible </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 “Honor; esteem, especially of the highest degree; to prize; to revere; to value.”  See: Romans 13:7 &amp; 1 Peter 2:17.</a:t>
            </a:r>
          </a:p>
        </p:txBody>
      </p:sp>
      <p:pic>
        <p:nvPicPr>
          <p:cNvPr id="81922" name="Picture 2"/>
          <p:cNvPicPr>
            <a:picLocks noChangeAspect="1" noChangeArrowheads="1"/>
          </p:cNvPicPr>
          <p:nvPr/>
        </p:nvPicPr>
        <p:blipFill>
          <a:blip r:embed="rId3"/>
          <a:srcRect/>
          <a:stretch>
            <a:fillRect/>
          </a:stretch>
        </p:blipFill>
        <p:spPr bwMode="auto">
          <a:xfrm>
            <a:off x="76200" y="2057400"/>
            <a:ext cx="2743200" cy="4567847"/>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351DA818-BA93-415E-861D-0E65BA4D412A}"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2438400" y="1447800"/>
            <a:ext cx="6477000" cy="518160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5" name="TextBox 4"/>
          <p:cNvSpPr txBox="1"/>
          <p:nvPr/>
        </p:nvSpPr>
        <p:spPr>
          <a:xfrm>
            <a:off x="2819400" y="1752600"/>
            <a:ext cx="5867400" cy="4985980"/>
          </a:xfrm>
          <a:prstGeom prst="rect">
            <a:avLst/>
          </a:prstGeom>
          <a:noFill/>
        </p:spPr>
        <p:txBody>
          <a:bodyPr wrap="square" rtlCol="0">
            <a:spAutoFit/>
          </a:bodyPr>
          <a:lstStyle/>
          <a:p>
            <a:pPr marL="465138" indent="-465138">
              <a:spcBef>
                <a:spcPts val="1200"/>
              </a:spcBef>
              <a:buClr>
                <a:srgbClr val="C00000"/>
              </a:buClr>
              <a:buFont typeface="Wingdings 2" pitchFamily="18" charset="2"/>
              <a:buChar char="è"/>
            </a:pP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rPr>
              <a:t>“A respectful, submissive disposition of mind arising from affection and esteem, from a sense of superiority in the person reverenced. We reverence the house of God, the worship of God, the attributes, the commands… and we ought to demonstrate our reverence by our overt acts.  </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a:t>
            </a:r>
            <a:r>
              <a:rPr lang="en-US" sz="2800" dirty="0" err="1"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M’Clintock</a:t>
            </a:r>
            <a:r>
              <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 and Strong)</a:t>
            </a:r>
            <a:endParaRPr lang="en-US" sz="28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effectLst>
            </a:endParaRPr>
          </a:p>
        </p:txBody>
      </p:sp>
      <p:pic>
        <p:nvPicPr>
          <p:cNvPr id="81922" name="Picture 2"/>
          <p:cNvPicPr>
            <a:picLocks noChangeAspect="1" noChangeArrowheads="1"/>
          </p:cNvPicPr>
          <p:nvPr/>
        </p:nvPicPr>
        <p:blipFill>
          <a:blip r:embed="rId3"/>
          <a:srcRect/>
          <a:stretch>
            <a:fillRect/>
          </a:stretch>
        </p:blipFill>
        <p:spPr bwMode="auto">
          <a:xfrm>
            <a:off x="76200" y="2057400"/>
            <a:ext cx="2743200" cy="4567847"/>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351DA818-BA93-415E-861D-0E65BA4D412A}" type="slidenum">
              <a:rPr lang="en-US" smtClean="0"/>
              <a:pPr/>
              <a:t>8</a:t>
            </a:fld>
            <a:endParaRPr lang="en-US"/>
          </a:p>
        </p:txBody>
      </p:sp>
      <p:sp>
        <p:nvSpPr>
          <p:cNvPr id="9" name="Footer Placeholder 8"/>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81000" y="2286000"/>
            <a:ext cx="8534400" cy="434340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3"/>
          <p:cNvSpPr/>
          <p:nvPr/>
        </p:nvSpPr>
        <p:spPr>
          <a:xfrm>
            <a:off x="0" y="228600"/>
            <a:ext cx="91440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rPr>
              <a:t>Paying Our Respects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77800" dist="139700" dir="4200000" algn="tl" rotWithShape="0">
                  <a:prstClr val="black">
                    <a:alpha val="51000"/>
                  </a:prstClr>
                </a:outerShdw>
              </a:effectLst>
              <a:latin typeface="Pythagoras" pitchFamily="2" charset="0"/>
            </a:endParaRPr>
          </a:p>
        </p:txBody>
      </p:sp>
      <p:sp>
        <p:nvSpPr>
          <p:cNvPr id="5" name="TextBox 4"/>
          <p:cNvSpPr txBox="1"/>
          <p:nvPr/>
        </p:nvSpPr>
        <p:spPr>
          <a:xfrm>
            <a:off x="381000" y="2438400"/>
            <a:ext cx="4343400" cy="3508653"/>
          </a:xfrm>
          <a:prstGeom prst="rect">
            <a:avLst/>
          </a:prstGeom>
          <a:noFill/>
        </p:spPr>
        <p:txBody>
          <a:bodyPr wrap="square" rtlCol="0">
            <a:spAutoFit/>
          </a:bodyPr>
          <a:lstStyle/>
          <a:p>
            <a:pPr marL="465138"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The King/Government - (Romans 13:7)</a:t>
            </a:r>
          </a:p>
          <a:p>
            <a:pPr marL="465138"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Wives their husbands - (Ephesians 5:33) </a:t>
            </a:r>
          </a:p>
          <a:p>
            <a:pPr marL="465138"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Husbands their wives -     (1 Peter 3:6-7) </a:t>
            </a:r>
          </a:p>
          <a:p>
            <a:pPr marL="465138"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Slaves their masters -        (1 Timothy 6:1)</a:t>
            </a:r>
          </a:p>
        </p:txBody>
      </p:sp>
      <p:sp>
        <p:nvSpPr>
          <p:cNvPr id="8" name="Rectangle 7"/>
          <p:cNvSpPr/>
          <p:nvPr/>
        </p:nvSpPr>
        <p:spPr>
          <a:xfrm>
            <a:off x="0" y="914400"/>
            <a:ext cx="9144000" cy="1323439"/>
          </a:xfrm>
          <a:prstGeom prst="rect">
            <a:avLst/>
          </a:prstGeom>
        </p:spPr>
        <p:txBody>
          <a:bodyPr wrap="square">
            <a:spAutoFit/>
          </a:bodyPr>
          <a:lstStyle/>
          <a:p>
            <a:pPr algn="ctr"/>
            <a:r>
              <a:rPr lang="en-US" sz="8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pitchFamily="2" charset="0"/>
              </a:rPr>
              <a:t>“Honor to Whom Honor”</a:t>
            </a:r>
          </a:p>
        </p:txBody>
      </p:sp>
      <p:sp>
        <p:nvSpPr>
          <p:cNvPr id="9" name="Rectangle 8"/>
          <p:cNvSpPr/>
          <p:nvPr/>
        </p:nvSpPr>
        <p:spPr>
          <a:xfrm>
            <a:off x="5029200" y="2438400"/>
            <a:ext cx="3810000" cy="4031873"/>
          </a:xfrm>
          <a:prstGeom prst="rect">
            <a:avLst/>
          </a:prstGeom>
        </p:spPr>
        <p:txBody>
          <a:bodyPr wrap="square">
            <a:spAutoFit/>
          </a:bodyPr>
          <a:lstStyle/>
          <a:p>
            <a:pPr marL="465138" lvl="0"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Church their elders -   (1 Timothy 5:17) </a:t>
            </a:r>
          </a:p>
          <a:p>
            <a:pPr marL="465138" lvl="0"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Children their parents – (Ephesians 6:2 )</a:t>
            </a:r>
          </a:p>
          <a:p>
            <a:pPr marL="465138" lvl="0"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The aged –     (Leviticus 19:32) </a:t>
            </a:r>
          </a:p>
          <a:p>
            <a:pPr marL="465138" lvl="0" indent="-465138">
              <a:spcBef>
                <a:spcPts val="1200"/>
              </a:spcBef>
              <a:buClr>
                <a:srgbClr val="C00000"/>
              </a:buClr>
              <a:buFont typeface="Wingdings 2" pitchFamily="18" charset="2"/>
              <a:buChar char="è"/>
            </a:pPr>
            <a:r>
              <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All people - (1 Peter  2:17) </a:t>
            </a:r>
          </a:p>
          <a:p>
            <a:pPr marL="465138" lvl="0" indent="-465138">
              <a:spcBef>
                <a:spcPts val="1200"/>
              </a:spcBef>
              <a:buClr>
                <a:srgbClr val="C00000"/>
              </a:buClr>
              <a:buFont typeface="Wingdings 2" pitchFamily="18" charset="2"/>
              <a:buChar char="è"/>
            </a:pPr>
            <a:endParaRPr lang="en-US" sz="24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endParaRPr>
          </a:p>
        </p:txBody>
      </p:sp>
      <p:sp>
        <p:nvSpPr>
          <p:cNvPr id="10" name="Rectangle 9"/>
          <p:cNvSpPr/>
          <p:nvPr/>
        </p:nvSpPr>
        <p:spPr>
          <a:xfrm>
            <a:off x="0" y="6019800"/>
            <a:ext cx="9144000" cy="584775"/>
          </a:xfrm>
          <a:prstGeom prst="rect">
            <a:avLst/>
          </a:prstGeom>
        </p:spPr>
        <p:txBody>
          <a:bodyPr wrap="square">
            <a:spAutoFit/>
          </a:bodyPr>
          <a:lstStyle/>
          <a:p>
            <a:pPr marL="465138" lvl="0" indent="-465138" algn="ctr">
              <a:spcBef>
                <a:spcPts val="1200"/>
              </a:spcBef>
              <a:buClr>
                <a:srgbClr val="C00000"/>
              </a:buClr>
              <a:buFont typeface="Wingdings 2" pitchFamily="18" charset="2"/>
              <a:buChar char="è"/>
            </a:pPr>
            <a:r>
              <a:rPr lang="en-US" sz="3200" dirty="0" smtClean="0">
                <a:ln w="18415" cmpd="sng">
                  <a:noFill/>
                  <a:prstDash val="solid"/>
                </a:ln>
                <a:solidFill>
                  <a:sysClr val="windowText" lastClr="000000"/>
                </a:solidFill>
                <a:effectLst>
                  <a:outerShdw blurRad="60007" dist="310007" dir="7680000" sy="30000" kx="1300200" algn="ctr" rotWithShape="0">
                    <a:prstClr val="black">
                      <a:alpha val="32000"/>
                    </a:prstClr>
                  </a:outerShdw>
                  <a:reflection blurRad="6350" stA="55000" endA="300" endPos="45500" dir="5400000" sy="-100000" algn="bl" rotWithShape="0"/>
                </a:effectLst>
              </a:rPr>
              <a:t>Honor God – (1 Timothy 1:17)</a:t>
            </a:r>
          </a:p>
        </p:txBody>
      </p:sp>
      <p:sp>
        <p:nvSpPr>
          <p:cNvPr id="11" name="Date Placeholder 10"/>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351DA818-BA93-415E-861D-0E65BA4D412A}" type="slidenum">
              <a:rPr lang="en-US" smtClean="0"/>
              <a:pPr/>
              <a:t>9</a:t>
            </a:fld>
            <a:endParaRPr lang="en-US"/>
          </a:p>
        </p:txBody>
      </p:sp>
      <p:sp>
        <p:nvSpPr>
          <p:cNvPr id="13" name="Footer Placeholder 12"/>
          <p:cNvSpPr>
            <a:spLocks noGrp="1"/>
          </p:cNvSpPr>
          <p:nvPr>
            <p:ph type="ftr" sz="quarter" idx="11"/>
          </p:nvPr>
        </p:nvSpPr>
        <p:spPr/>
        <p:txBody>
          <a:bodyPr/>
          <a:lstStyle/>
          <a:p>
            <a:r>
              <a:rPr lang="en-US" smtClean="0"/>
              <a:t>W. 65th St church of Christ / July 27, 2008</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p:cTn id="3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 calcmode="lin" valueType="num">
                                      <p:cBhvr>
                                        <p:cTn id="4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p:cTn id="4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rgbClr val="000000"/>
      </a:dk1>
      <a:lt1>
        <a:srgbClr val="000000"/>
      </a:lt1>
      <a:dk2>
        <a:srgbClr val="FFCC99"/>
      </a:dk2>
      <a:lt2>
        <a:srgbClr val="C9C2D1"/>
      </a:lt2>
      <a:accent1>
        <a:srgbClr val="CEB966"/>
      </a:accent1>
      <a:accent2>
        <a:srgbClr val="EBE3C1"/>
      </a:accent2>
      <a:accent3>
        <a:srgbClr val="746425"/>
      </a:accent3>
      <a:accent4>
        <a:srgbClr val="491434"/>
      </a:accent4>
      <a:accent5>
        <a:srgbClr val="FFC000"/>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Template>
  <TotalTime>4355</TotalTime>
  <Words>1288</Words>
  <Application>Microsoft Office PowerPoint</Application>
  <PresentationFormat>On-screen Show (4:3)</PresentationFormat>
  <Paragraphs>178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Scripture Reading</vt:lpstr>
      <vt:lpstr>Scripture Reading</vt:lpstr>
      <vt:lpstr>Scripture Reading</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Worship</dc:subject>
  <dc:creator>Don McClain</dc:creator>
  <cp:keywords>Worship</cp:keywords>
  <cp:lastModifiedBy> </cp:lastModifiedBy>
  <cp:revision>81</cp:revision>
  <dcterms:created xsi:type="dcterms:W3CDTF">2008-07-23T19:52:28Z</dcterms:created>
  <dcterms:modified xsi:type="dcterms:W3CDTF">2008-07-29T23:05:26Z</dcterms:modified>
</cp:coreProperties>
</file>