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4" r:id="rId3"/>
    <p:sldId id="263" r:id="rId4"/>
    <p:sldId id="265" r:id="rId5"/>
    <p:sldId id="266" r:id="rId6"/>
    <p:sldId id="267" r:id="rId7"/>
    <p:sldId id="268" r:id="rId8"/>
    <p:sldId id="269" r:id="rId9"/>
    <p:sldId id="262" r:id="rId10"/>
    <p:sldId id="270"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994" autoAdjust="0"/>
  </p:normalViewPr>
  <p:slideViewPr>
    <p:cSldViewPr>
      <p:cViewPr varScale="1">
        <p:scale>
          <a:sx n="61" d="100"/>
          <a:sy n="61" d="100"/>
        </p:scale>
        <p:origin x="-1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9A0369-0CC0-43BC-8AB1-4557BE21EA1D}" type="datetimeFigureOut">
              <a:rPr lang="en-US" smtClean="0"/>
              <a:pPr/>
              <a:t>3/12/2009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F6437-F7FC-4240-9957-799130FF72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rossbooks.com/verse.asp?ref=Mt+19:1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rossbooks.com/verse.asp?ref=Mt+19:1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1F6437-F7FC-4240-9957-799130FF72E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1F6437-F7FC-4240-9957-799130FF72E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1F6437-F7FC-4240-9957-799130FF72E4}"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1F6437-F7FC-4240-9957-799130FF72E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hlinkClick r:id="rId3"/>
              </a:rPr>
              <a:t>Verse 17</a:t>
            </a:r>
            <a:r>
              <a:rPr lang="en-US" b="1" dirty="0" smtClean="0"/>
              <a:t>.</a:t>
            </a:r>
            <a:r>
              <a:rPr lang="en-US" dirty="0" smtClean="0"/>
              <a:t> </a:t>
            </a:r>
            <a:r>
              <a:rPr lang="en-US" i="1" dirty="0" smtClean="0"/>
              <a:t>Why </a:t>
            </a:r>
            <a:r>
              <a:rPr lang="en-US" i="1" dirty="0" err="1" smtClean="0"/>
              <a:t>callest</a:t>
            </a:r>
            <a:r>
              <a:rPr lang="en-US" i="1" dirty="0" smtClean="0"/>
              <a:t> thou me good</a:t>
            </a:r>
            <a:r>
              <a:rPr lang="en-US" dirty="0" smtClean="0"/>
              <a:t>? Why do you give to me a title that belongs only to God? </a:t>
            </a:r>
            <a:r>
              <a:rPr lang="en-US" i="1" dirty="0" smtClean="0"/>
              <a:t>You</a:t>
            </a:r>
            <a:r>
              <a:rPr lang="en-US" dirty="0" smtClean="0"/>
              <a:t> suppose me to be only a man. Yet you give me an appellation that belongs only to God. It is improper to use titles in this manner. As you Jews use them, they are unmeaning. And though the title may apply to me, yet you did not </a:t>
            </a:r>
            <a:r>
              <a:rPr lang="en-US" i="1" dirty="0" smtClean="0"/>
              <a:t>intend</a:t>
            </a:r>
            <a:r>
              <a:rPr lang="en-US" dirty="0" smtClean="0"/>
              <a:t> to use it in the sense in which it is proper, as denoting infinite perfection, or Divinity; but you </a:t>
            </a:r>
            <a:r>
              <a:rPr lang="en-US" i="1" dirty="0" smtClean="0"/>
              <a:t>intended</a:t>
            </a:r>
            <a:r>
              <a:rPr lang="en-US" dirty="0" smtClean="0"/>
              <a:t> to use it as a complimentary or a flattering title, applied to me as if I were a mere man-a title which belongs only to God. The </a:t>
            </a:r>
            <a:r>
              <a:rPr lang="en-US" i="1" dirty="0" smtClean="0"/>
              <a:t>intention</a:t>
            </a:r>
            <a:r>
              <a:rPr lang="en-US" dirty="0" smtClean="0"/>
              <a:t>, the </a:t>
            </a:r>
            <a:r>
              <a:rPr lang="en-US" i="1" dirty="0" smtClean="0"/>
              <a:t>habit</a:t>
            </a:r>
            <a:r>
              <a:rPr lang="en-US" dirty="0" smtClean="0"/>
              <a:t> of using mere titles, and applying </a:t>
            </a:r>
            <a:r>
              <a:rPr lang="en-US" i="1" dirty="0" smtClean="0"/>
              <a:t>as compliment</a:t>
            </a:r>
            <a:r>
              <a:rPr lang="en-US" dirty="0" smtClean="0"/>
              <a:t> terms belonging only to God, is wrong, Christ did not </a:t>
            </a:r>
            <a:r>
              <a:rPr lang="en-US" i="1" dirty="0" smtClean="0"/>
              <a:t>intend</a:t>
            </a:r>
            <a:r>
              <a:rPr lang="en-US" dirty="0" smtClean="0"/>
              <a:t> here to disclaim </a:t>
            </a:r>
            <a:r>
              <a:rPr lang="en-US" i="1" dirty="0" smtClean="0"/>
              <a:t>Divinity</a:t>
            </a:r>
            <a:r>
              <a:rPr lang="en-US" dirty="0" smtClean="0"/>
              <a:t>, or to say anything about </a:t>
            </a:r>
            <a:r>
              <a:rPr lang="en-US" i="1" dirty="0" smtClean="0"/>
              <a:t>his own character</a:t>
            </a:r>
            <a:r>
              <a:rPr lang="en-US" dirty="0" smtClean="0"/>
              <a:t>; but simply to reprove the intention and habit of the young man-a most severe reproof of a foolish habit of compliment and flattery, and seeking pompous title. —Barnes' Notes on the New Testament</a:t>
            </a:r>
          </a:p>
          <a:p>
            <a:endParaRPr lang="en-US" dirty="0" smtClean="0"/>
          </a:p>
          <a:p>
            <a:r>
              <a:rPr lang="en-US" b="1" dirty="0" smtClean="0"/>
              <a:t>Why </a:t>
            </a:r>
            <a:r>
              <a:rPr lang="en-US" b="1" dirty="0" err="1" smtClean="0"/>
              <a:t>callest</a:t>
            </a:r>
            <a:r>
              <a:rPr lang="en-US" b="1" dirty="0" smtClean="0"/>
              <a:t> thou me good?—</a:t>
            </a:r>
            <a:r>
              <a:rPr lang="en-US" dirty="0" smtClean="0"/>
              <a:t>Or, Why dost thou question me concerning that good thing? </a:t>
            </a:r>
            <a:r>
              <a:rPr lang="en-US" sz="1200" i="0" kern="1200" dirty="0" err="1" smtClean="0">
                <a:solidFill>
                  <a:schemeClr val="tx1"/>
                </a:solidFill>
                <a:latin typeface="+mn-lt"/>
                <a:ea typeface="+mn-ea"/>
                <a:cs typeface="+mn-cs"/>
              </a:rPr>
              <a:t>τι</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με</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ερωτας</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περι</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του</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αγαθου</a:t>
            </a:r>
            <a:r>
              <a:rPr lang="en-US" dirty="0" smtClean="0"/>
              <a:t>. This important reading is found in BDL, three others, the Coptic, </a:t>
            </a:r>
            <a:r>
              <a:rPr lang="en-US" dirty="0" err="1" smtClean="0"/>
              <a:t>Sahidic</a:t>
            </a:r>
            <a:r>
              <a:rPr lang="en-US" dirty="0" smtClean="0"/>
              <a:t>, Armenian, Ethiopic, latter </a:t>
            </a:r>
            <a:r>
              <a:rPr lang="en-US" dirty="0" err="1" smtClean="0"/>
              <a:t>Syriac</a:t>
            </a:r>
            <a:r>
              <a:rPr lang="en-US" dirty="0" smtClean="0"/>
              <a:t>, Vulgate, Saxon, all the </a:t>
            </a:r>
            <a:r>
              <a:rPr lang="en-US" dirty="0" err="1" smtClean="0"/>
              <a:t>Itala</a:t>
            </a:r>
            <a:r>
              <a:rPr lang="en-US" dirty="0" smtClean="0"/>
              <a:t> but one, Origen, Eusebius, Cyril, Dionysius </a:t>
            </a:r>
            <a:r>
              <a:rPr lang="en-US" dirty="0" err="1" smtClean="0"/>
              <a:t>Areop</a:t>
            </a:r>
            <a:r>
              <a:rPr lang="en-US" dirty="0" smtClean="0"/>
              <a:t>., Antiochus, </a:t>
            </a:r>
            <a:r>
              <a:rPr lang="en-US" dirty="0" err="1" smtClean="0"/>
              <a:t>Novatian</a:t>
            </a:r>
            <a:r>
              <a:rPr lang="en-US" dirty="0" smtClean="0"/>
              <a:t>, Jerome, </a:t>
            </a:r>
            <a:r>
              <a:rPr lang="en-US" dirty="0" err="1" smtClean="0"/>
              <a:t>Augustin</a:t>
            </a:r>
            <a:r>
              <a:rPr lang="en-US" dirty="0" smtClean="0"/>
              <a:t>, and </a:t>
            </a:r>
            <a:r>
              <a:rPr lang="en-US" dirty="0" err="1" smtClean="0"/>
              <a:t>Juvencus</a:t>
            </a:r>
            <a:r>
              <a:rPr lang="en-US" dirty="0" smtClean="0"/>
              <a:t>. Erasmus, Grotius, Mill, and </a:t>
            </a:r>
            <a:r>
              <a:rPr lang="en-US" dirty="0" err="1" smtClean="0"/>
              <a:t>Bengel</a:t>
            </a:r>
            <a:r>
              <a:rPr lang="en-US" dirty="0" smtClean="0"/>
              <a:t> approve of this reading. This authority appears so decisive to </a:t>
            </a:r>
            <a:r>
              <a:rPr lang="en-US" dirty="0" err="1" smtClean="0"/>
              <a:t>Griesbach</a:t>
            </a:r>
            <a:r>
              <a:rPr lang="en-US" dirty="0" smtClean="0"/>
              <a:t> that he has received this reading into the text of his second edition, which in the first he had interlined. And instead of, None is good but the one God, he goes on to read, on nearly the same respectable authorities, </a:t>
            </a:r>
            <a:r>
              <a:rPr lang="en-US" sz="1200" i="0" kern="1200" dirty="0" err="1" smtClean="0">
                <a:solidFill>
                  <a:schemeClr val="tx1"/>
                </a:solidFill>
                <a:latin typeface="+mn-lt"/>
                <a:ea typeface="+mn-ea"/>
                <a:cs typeface="+mn-cs"/>
              </a:rPr>
              <a:t>εις</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εϝιν</a:t>
            </a:r>
            <a:r>
              <a:rPr lang="en-US" sz="1200" i="0" kern="1200" dirty="0" smtClean="0">
                <a:solidFill>
                  <a:schemeClr val="tx1"/>
                </a:solidFill>
                <a:latin typeface="+mn-lt"/>
                <a:ea typeface="+mn-ea"/>
                <a:cs typeface="+mn-cs"/>
              </a:rPr>
              <a:t> ο </a:t>
            </a:r>
            <a:r>
              <a:rPr lang="en-US" sz="1200" i="0" kern="1200" dirty="0" err="1" smtClean="0">
                <a:solidFill>
                  <a:schemeClr val="tx1"/>
                </a:solidFill>
                <a:latin typeface="+mn-lt"/>
                <a:ea typeface="+mn-ea"/>
                <a:cs typeface="+mn-cs"/>
              </a:rPr>
              <a:t>αγαθος</a:t>
            </a:r>
            <a:r>
              <a:rPr lang="en-US" dirty="0" smtClean="0"/>
              <a:t>. There is one who is good. Let it be observed also that, in the 16th verse, instead of </a:t>
            </a:r>
            <a:r>
              <a:rPr lang="en-US" sz="1200" i="0" kern="1200" dirty="0" err="1" smtClean="0">
                <a:solidFill>
                  <a:schemeClr val="tx1"/>
                </a:solidFill>
                <a:latin typeface="+mn-lt"/>
                <a:ea typeface="+mn-ea"/>
                <a:cs typeface="+mn-cs"/>
              </a:rPr>
              <a:t>διδασκαλε</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αγαθε</a:t>
            </a:r>
            <a:r>
              <a:rPr lang="en-US" dirty="0" smtClean="0"/>
              <a:t>, good teacher, </a:t>
            </a:r>
            <a:r>
              <a:rPr lang="en-US" sz="1200" i="0" kern="1200" dirty="0" err="1" smtClean="0">
                <a:solidFill>
                  <a:schemeClr val="tx1"/>
                </a:solidFill>
                <a:latin typeface="+mn-lt"/>
                <a:ea typeface="+mn-ea"/>
                <a:cs typeface="+mn-cs"/>
              </a:rPr>
              <a:t>διδασκαλε</a:t>
            </a:r>
            <a:r>
              <a:rPr lang="en-US" dirty="0" smtClean="0"/>
              <a:t> only is read by BDL, one other, one </a:t>
            </a:r>
            <a:r>
              <a:rPr lang="en-US" dirty="0" err="1" smtClean="0"/>
              <a:t>Evangelistarium</a:t>
            </a:r>
            <a:r>
              <a:rPr lang="en-US" dirty="0" smtClean="0"/>
              <a:t>, the Ethiopic, three of the </a:t>
            </a:r>
            <a:r>
              <a:rPr lang="en-US" dirty="0" err="1" smtClean="0"/>
              <a:t>Itala</a:t>
            </a:r>
            <a:r>
              <a:rPr lang="en-US" dirty="0" smtClean="0"/>
              <a:t>, Origen, and Hilary. The whole passage therefore may be read thus: O teacher! what good thing shall I do that I may have eternal life? And he said unto him, Why dost thou question me concerning that good thing? There is one that is good. (Or he who is good is one). But If thou art willing to enter into that life, keep the commandments. This passage, as it stood in the common editions, has been considered by some writers as an incontrovertible proof against the Divinity or Godhead of Christ. A very learned person, in his note on this place, thus concludes concerning it: "Therefore our Savior cannot be GOD: and the notion of, I know not what, a trinity in unity, THREE Gods in ONE, is here proved beyond all controversy, by the unequivocal declaration of JESUS CHRIST HIMSELF, to be ERRONEOUS and IMPOSSIBLE." Not so. One of the greatest critics in Europe, not at all partial to the Godhead of Christ, has admitted the above readings into his text, on evidence which he judged to be unexceptionable. If they be the true readings, they destroy the whole doctrine built on this text; and indeed the utmost that the enemies of the </a:t>
            </a:r>
            <a:r>
              <a:rPr lang="en-US" dirty="0" err="1" smtClean="0"/>
              <a:t>trinitarian</a:t>
            </a:r>
            <a:r>
              <a:rPr lang="en-US" dirty="0" smtClean="0"/>
              <a:t> doctrine can now expect from their formidable opponents, concerning this text, is to leave it neuter.</a:t>
            </a:r>
          </a:p>
          <a:p>
            <a:r>
              <a:rPr lang="en-US" dirty="0" smtClean="0"/>
              <a:t>—Adam Clarke's Commentary</a:t>
            </a:r>
            <a:endParaRPr lang="en-US" dirty="0"/>
          </a:p>
        </p:txBody>
      </p:sp>
      <p:sp>
        <p:nvSpPr>
          <p:cNvPr id="4" name="Slide Number Placeholder 3"/>
          <p:cNvSpPr>
            <a:spLocks noGrp="1"/>
          </p:cNvSpPr>
          <p:nvPr>
            <p:ph type="sldNum" sz="quarter" idx="10"/>
          </p:nvPr>
        </p:nvSpPr>
        <p:spPr/>
        <p:txBody>
          <a:bodyPr/>
          <a:lstStyle/>
          <a:p>
            <a:fld id="{D51F6437-F7FC-4240-9957-799130FF72E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hlinkClick r:id="rId3"/>
              </a:rPr>
              <a:t>Verse 17</a:t>
            </a:r>
            <a:r>
              <a:rPr lang="en-US" b="1" dirty="0" smtClean="0"/>
              <a:t>.</a:t>
            </a:r>
            <a:r>
              <a:rPr lang="en-US" dirty="0" smtClean="0"/>
              <a:t> </a:t>
            </a:r>
            <a:r>
              <a:rPr lang="en-US" i="1" dirty="0" smtClean="0"/>
              <a:t>Why </a:t>
            </a:r>
            <a:r>
              <a:rPr lang="en-US" i="1" dirty="0" err="1" smtClean="0"/>
              <a:t>callest</a:t>
            </a:r>
            <a:r>
              <a:rPr lang="en-US" i="1" dirty="0" smtClean="0"/>
              <a:t> thou me good</a:t>
            </a:r>
            <a:r>
              <a:rPr lang="en-US" dirty="0" smtClean="0"/>
              <a:t>? Why do you give to me a title that belongs only to God? </a:t>
            </a:r>
            <a:r>
              <a:rPr lang="en-US" i="1" dirty="0" smtClean="0"/>
              <a:t>You</a:t>
            </a:r>
            <a:r>
              <a:rPr lang="en-US" dirty="0" smtClean="0"/>
              <a:t> suppose me to be only a man. Yet you give me an appellation that belongs only to God. It is improper to use titles in this manner. As you Jews use them, they are unmeaning. And though the title may apply to me, yet you did not </a:t>
            </a:r>
            <a:r>
              <a:rPr lang="en-US" i="1" dirty="0" smtClean="0"/>
              <a:t>intend</a:t>
            </a:r>
            <a:r>
              <a:rPr lang="en-US" dirty="0" smtClean="0"/>
              <a:t> to use it in the sense in which it is proper, as denoting infinite perfection, or Divinity; but you </a:t>
            </a:r>
            <a:r>
              <a:rPr lang="en-US" i="1" dirty="0" smtClean="0"/>
              <a:t>intended</a:t>
            </a:r>
            <a:r>
              <a:rPr lang="en-US" dirty="0" smtClean="0"/>
              <a:t> to use it as a complimentary or a flattering title, applied to me as if I were a mere man-a title which belongs only to God. The </a:t>
            </a:r>
            <a:r>
              <a:rPr lang="en-US" i="1" dirty="0" smtClean="0"/>
              <a:t>intention</a:t>
            </a:r>
            <a:r>
              <a:rPr lang="en-US" dirty="0" smtClean="0"/>
              <a:t>, the </a:t>
            </a:r>
            <a:r>
              <a:rPr lang="en-US" i="1" dirty="0" smtClean="0"/>
              <a:t>habit</a:t>
            </a:r>
            <a:r>
              <a:rPr lang="en-US" dirty="0" smtClean="0"/>
              <a:t> of using mere titles, and applying </a:t>
            </a:r>
            <a:r>
              <a:rPr lang="en-US" i="1" dirty="0" smtClean="0"/>
              <a:t>as compliment</a:t>
            </a:r>
            <a:r>
              <a:rPr lang="en-US" dirty="0" smtClean="0"/>
              <a:t> terms belonging only to God, is wrong, Christ did not </a:t>
            </a:r>
            <a:r>
              <a:rPr lang="en-US" i="1" dirty="0" smtClean="0"/>
              <a:t>intend</a:t>
            </a:r>
            <a:r>
              <a:rPr lang="en-US" dirty="0" smtClean="0"/>
              <a:t> here to disclaim </a:t>
            </a:r>
            <a:r>
              <a:rPr lang="en-US" i="1" dirty="0" smtClean="0"/>
              <a:t>Divinity</a:t>
            </a:r>
            <a:r>
              <a:rPr lang="en-US" dirty="0" smtClean="0"/>
              <a:t>, or to say anything about </a:t>
            </a:r>
            <a:r>
              <a:rPr lang="en-US" i="1" dirty="0" smtClean="0"/>
              <a:t>his own character</a:t>
            </a:r>
            <a:r>
              <a:rPr lang="en-US" dirty="0" smtClean="0"/>
              <a:t>; but simply to reprove the intention and habit of the young man-a most severe reproof of a foolish habit of compliment and flattery, and seeking pompous title. —Barnes' Notes on the New Testament</a:t>
            </a:r>
          </a:p>
          <a:p>
            <a:endParaRPr lang="en-US" dirty="0" smtClean="0"/>
          </a:p>
          <a:p>
            <a:r>
              <a:rPr lang="en-US" b="1" dirty="0" smtClean="0"/>
              <a:t>Why </a:t>
            </a:r>
            <a:r>
              <a:rPr lang="en-US" b="1" dirty="0" err="1" smtClean="0"/>
              <a:t>callest</a:t>
            </a:r>
            <a:r>
              <a:rPr lang="en-US" b="1" dirty="0" smtClean="0"/>
              <a:t> thou me good?—</a:t>
            </a:r>
            <a:r>
              <a:rPr lang="en-US" dirty="0" smtClean="0"/>
              <a:t>Or, Why dost thou question me concerning that good thing? </a:t>
            </a:r>
            <a:r>
              <a:rPr lang="en-US" sz="1200" i="0" kern="1200" dirty="0" err="1" smtClean="0">
                <a:solidFill>
                  <a:schemeClr val="tx1"/>
                </a:solidFill>
                <a:latin typeface="+mn-lt"/>
                <a:ea typeface="+mn-ea"/>
                <a:cs typeface="+mn-cs"/>
              </a:rPr>
              <a:t>τι</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με</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ερωτας</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περι</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του</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αγαθου</a:t>
            </a:r>
            <a:r>
              <a:rPr lang="en-US" dirty="0" smtClean="0"/>
              <a:t>. This important reading is found in BDL, three others, the Coptic, </a:t>
            </a:r>
            <a:r>
              <a:rPr lang="en-US" dirty="0" err="1" smtClean="0"/>
              <a:t>Sahidic</a:t>
            </a:r>
            <a:r>
              <a:rPr lang="en-US" dirty="0" smtClean="0"/>
              <a:t>, Armenian, Ethiopic, latter </a:t>
            </a:r>
            <a:r>
              <a:rPr lang="en-US" dirty="0" err="1" smtClean="0"/>
              <a:t>Syriac</a:t>
            </a:r>
            <a:r>
              <a:rPr lang="en-US" dirty="0" smtClean="0"/>
              <a:t>, Vulgate, Saxon, all the </a:t>
            </a:r>
            <a:r>
              <a:rPr lang="en-US" dirty="0" err="1" smtClean="0"/>
              <a:t>Itala</a:t>
            </a:r>
            <a:r>
              <a:rPr lang="en-US" dirty="0" smtClean="0"/>
              <a:t> but one, Origen, Eusebius, Cyril, Dionysius </a:t>
            </a:r>
            <a:r>
              <a:rPr lang="en-US" dirty="0" err="1" smtClean="0"/>
              <a:t>Areop</a:t>
            </a:r>
            <a:r>
              <a:rPr lang="en-US" dirty="0" smtClean="0"/>
              <a:t>., Antiochus, </a:t>
            </a:r>
            <a:r>
              <a:rPr lang="en-US" dirty="0" err="1" smtClean="0"/>
              <a:t>Novatian</a:t>
            </a:r>
            <a:r>
              <a:rPr lang="en-US" dirty="0" smtClean="0"/>
              <a:t>, Jerome, </a:t>
            </a:r>
            <a:r>
              <a:rPr lang="en-US" dirty="0" err="1" smtClean="0"/>
              <a:t>Augustin</a:t>
            </a:r>
            <a:r>
              <a:rPr lang="en-US" dirty="0" smtClean="0"/>
              <a:t>, and </a:t>
            </a:r>
            <a:r>
              <a:rPr lang="en-US" dirty="0" err="1" smtClean="0"/>
              <a:t>Juvencus</a:t>
            </a:r>
            <a:r>
              <a:rPr lang="en-US" dirty="0" smtClean="0"/>
              <a:t>. Erasmus, Grotius, Mill, and </a:t>
            </a:r>
            <a:r>
              <a:rPr lang="en-US" dirty="0" err="1" smtClean="0"/>
              <a:t>Bengel</a:t>
            </a:r>
            <a:r>
              <a:rPr lang="en-US" dirty="0" smtClean="0"/>
              <a:t> approve of this reading. This authority appears so decisive to </a:t>
            </a:r>
            <a:r>
              <a:rPr lang="en-US" dirty="0" err="1" smtClean="0"/>
              <a:t>Griesbach</a:t>
            </a:r>
            <a:r>
              <a:rPr lang="en-US" dirty="0" smtClean="0"/>
              <a:t> that he has received this reading into the text of his second edition, which in the first he had interlined. And instead of, None is good but the one God, he goes on to read, on nearly the same respectable authorities, </a:t>
            </a:r>
            <a:r>
              <a:rPr lang="en-US" sz="1200" i="0" kern="1200" dirty="0" err="1" smtClean="0">
                <a:solidFill>
                  <a:schemeClr val="tx1"/>
                </a:solidFill>
                <a:latin typeface="+mn-lt"/>
                <a:ea typeface="+mn-ea"/>
                <a:cs typeface="+mn-cs"/>
              </a:rPr>
              <a:t>εις</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εϝιν</a:t>
            </a:r>
            <a:r>
              <a:rPr lang="en-US" sz="1200" i="0" kern="1200" dirty="0" smtClean="0">
                <a:solidFill>
                  <a:schemeClr val="tx1"/>
                </a:solidFill>
                <a:latin typeface="+mn-lt"/>
                <a:ea typeface="+mn-ea"/>
                <a:cs typeface="+mn-cs"/>
              </a:rPr>
              <a:t> ο </a:t>
            </a:r>
            <a:r>
              <a:rPr lang="en-US" sz="1200" i="0" kern="1200" dirty="0" err="1" smtClean="0">
                <a:solidFill>
                  <a:schemeClr val="tx1"/>
                </a:solidFill>
                <a:latin typeface="+mn-lt"/>
                <a:ea typeface="+mn-ea"/>
                <a:cs typeface="+mn-cs"/>
              </a:rPr>
              <a:t>αγαθος</a:t>
            </a:r>
            <a:r>
              <a:rPr lang="en-US" dirty="0" smtClean="0"/>
              <a:t>. There is one who is good. Let it be observed also that, in the 16th verse, instead of </a:t>
            </a:r>
            <a:r>
              <a:rPr lang="en-US" sz="1200" i="0" kern="1200" dirty="0" err="1" smtClean="0">
                <a:solidFill>
                  <a:schemeClr val="tx1"/>
                </a:solidFill>
                <a:latin typeface="+mn-lt"/>
                <a:ea typeface="+mn-ea"/>
                <a:cs typeface="+mn-cs"/>
              </a:rPr>
              <a:t>διδασκαλε</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αγαθε</a:t>
            </a:r>
            <a:r>
              <a:rPr lang="en-US" dirty="0" smtClean="0"/>
              <a:t>, good teacher, </a:t>
            </a:r>
            <a:r>
              <a:rPr lang="en-US" sz="1200" i="0" kern="1200" dirty="0" err="1" smtClean="0">
                <a:solidFill>
                  <a:schemeClr val="tx1"/>
                </a:solidFill>
                <a:latin typeface="+mn-lt"/>
                <a:ea typeface="+mn-ea"/>
                <a:cs typeface="+mn-cs"/>
              </a:rPr>
              <a:t>διδασκαλε</a:t>
            </a:r>
            <a:r>
              <a:rPr lang="en-US" dirty="0" smtClean="0"/>
              <a:t> only is read by BDL, one other, one </a:t>
            </a:r>
            <a:r>
              <a:rPr lang="en-US" dirty="0" err="1" smtClean="0"/>
              <a:t>Evangelistarium</a:t>
            </a:r>
            <a:r>
              <a:rPr lang="en-US" dirty="0" smtClean="0"/>
              <a:t>, the Ethiopic, three of the </a:t>
            </a:r>
            <a:r>
              <a:rPr lang="en-US" dirty="0" err="1" smtClean="0"/>
              <a:t>Itala</a:t>
            </a:r>
            <a:r>
              <a:rPr lang="en-US" dirty="0" smtClean="0"/>
              <a:t>, Origen, and Hilary. The whole passage therefore may be read thus: O teacher! what good thing shall I do that I may have eternal life? And he said unto him, Why dost thou question me concerning that good thing? There is one that is good. (Or he who is good is one). But If thou art willing to enter into that life, keep the commandments. This passage, as it stood in the common editions, has been considered by some writers as an incontrovertible proof against the Divinity or Godhead of Christ. A very learned person, in his note on this place, thus concludes concerning it: "Therefore our Savior cannot be GOD: and the notion of, I know not what, a trinity in unity, THREE Gods in ONE, is here proved beyond all controversy, by the unequivocal declaration of JESUS CHRIST HIMSELF, to be ERRONEOUS and IMPOSSIBLE." Not so. One of the greatest critics in Europe, not at all partial to the Godhead of Christ, has admitted the above readings into his text, on evidence which he judged to be unexceptionable. If they be the true readings, they destroy the whole doctrine built on this text; and indeed the utmost that the enemies of the </a:t>
            </a:r>
            <a:r>
              <a:rPr lang="en-US" dirty="0" err="1" smtClean="0"/>
              <a:t>trinitarian</a:t>
            </a:r>
            <a:r>
              <a:rPr lang="en-US" dirty="0" smtClean="0"/>
              <a:t> doctrine can now expect from their formidable opponents, concerning this text, is to leave it neuter.</a:t>
            </a:r>
          </a:p>
          <a:p>
            <a:r>
              <a:rPr lang="en-US" dirty="0" smtClean="0"/>
              <a:t>—Adam Clarke's Commentary</a:t>
            </a:r>
            <a:endParaRPr lang="en-US" dirty="0"/>
          </a:p>
        </p:txBody>
      </p:sp>
      <p:sp>
        <p:nvSpPr>
          <p:cNvPr id="4" name="Slide Number Placeholder 3"/>
          <p:cNvSpPr>
            <a:spLocks noGrp="1"/>
          </p:cNvSpPr>
          <p:nvPr>
            <p:ph type="sldNum" sz="quarter" idx="10"/>
          </p:nvPr>
        </p:nvSpPr>
        <p:spPr/>
        <p:txBody>
          <a:bodyPr/>
          <a:lstStyle/>
          <a:p>
            <a:fld id="{D51F6437-F7FC-4240-9957-799130FF72E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D51F6437-F7FC-4240-9957-799130FF72E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D51F6437-F7FC-4240-9957-799130FF72E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D51F6437-F7FC-4240-9957-799130FF72E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D51F6437-F7FC-4240-9957-799130FF72E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1F6437-F7FC-4240-9957-799130FF72E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Don McClain</a:t>
            </a:r>
            <a:endParaRPr lang="en-US"/>
          </a:p>
        </p:txBody>
      </p:sp>
      <p:sp>
        <p:nvSpPr>
          <p:cNvPr id="17" name="Footer Placeholder 16"/>
          <p:cNvSpPr>
            <a:spLocks noGrp="1"/>
          </p:cNvSpPr>
          <p:nvPr>
            <p:ph type="ftr" sz="quarter" idx="11"/>
          </p:nvPr>
        </p:nvSpPr>
        <p:spPr/>
        <p:txBody>
          <a:bodyPr/>
          <a:lstStyle/>
          <a:p>
            <a:r>
              <a:rPr kumimoji="0" lang="en-US" smtClean="0"/>
              <a:t>W. 65th St church of Christ - March 15, 2009</a:t>
            </a:r>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kumimoji="0" lang="en-US" smtClean="0"/>
              <a:t>W. 65th St church of Christ - March 15, 2009</a:t>
            </a:r>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kumimoji="0" lang="en-US" smtClean="0"/>
              <a:t>W. 65th St church of Christ - March 15, 2009</a:t>
            </a:r>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kumimoji="0" lang="en-US" smtClean="0"/>
              <a:t>W. 65th St church of Christ - March 15, 2009</a:t>
            </a:r>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kumimoji="0" lang="en-US" smtClean="0"/>
              <a:t>W. 65th St church of Christ - March 15, 2009</a:t>
            </a:r>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kumimoji="0" lang="en-US" smtClean="0"/>
              <a:t>W. 65th St church of Christ - March 15, 2009</a:t>
            </a:r>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Footer Placeholder 7"/>
          <p:cNvSpPr>
            <a:spLocks noGrp="1"/>
          </p:cNvSpPr>
          <p:nvPr>
            <p:ph type="ftr" sz="quarter" idx="11"/>
          </p:nvPr>
        </p:nvSpPr>
        <p:spPr/>
        <p:txBody>
          <a:bodyPr/>
          <a:lstStyle/>
          <a:p>
            <a:r>
              <a:rPr kumimoji="0" lang="en-US" smtClean="0"/>
              <a:t>W. 65th St church of Christ - March 15, 2009</a:t>
            </a:r>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Footer Placeholder 3"/>
          <p:cNvSpPr>
            <a:spLocks noGrp="1"/>
          </p:cNvSpPr>
          <p:nvPr>
            <p:ph type="ftr" sz="quarter" idx="11"/>
          </p:nvPr>
        </p:nvSpPr>
        <p:spPr/>
        <p:txBody>
          <a:bodyPr/>
          <a:lstStyle/>
          <a:p>
            <a:r>
              <a:rPr kumimoji="0" lang="en-US" smtClean="0"/>
              <a:t>W. 65th St church of Christ - March 15, 2009</a:t>
            </a:r>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Don McClain</a:t>
            </a:r>
            <a:endParaRPr lang="en-US"/>
          </a:p>
        </p:txBody>
      </p:sp>
      <p:sp>
        <p:nvSpPr>
          <p:cNvPr id="3" name="Footer Placeholder 2"/>
          <p:cNvSpPr>
            <a:spLocks noGrp="1"/>
          </p:cNvSpPr>
          <p:nvPr>
            <p:ph type="ftr" sz="quarter" idx="11"/>
          </p:nvPr>
        </p:nvSpPr>
        <p:spPr/>
        <p:txBody>
          <a:bodyPr/>
          <a:lstStyle/>
          <a:p>
            <a:r>
              <a:rPr kumimoji="0" lang="en-US" smtClean="0"/>
              <a:t>W. 65th St church of Christ - March 15, 2009</a:t>
            </a:r>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kumimoji="0" lang="en-US" smtClean="0"/>
              <a:t>W. 65th St church of Christ - March 15, 2009</a:t>
            </a:r>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kumimoji="0" lang="en-US" smtClean="0"/>
              <a:t>W. 65th St church of Christ - March 15, 2009</a:t>
            </a:r>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337" name="Picture 1"/>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a:effectLst/>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0" y="6553200"/>
            <a:ext cx="2286000" cy="304800"/>
          </a:xfrm>
          <a:prstGeom prst="rect">
            <a:avLst/>
          </a:prstGeom>
        </p:spPr>
        <p:txBody>
          <a:bodyPr vert="horz" anchor="b"/>
          <a:lstStyle>
            <a:lvl1pPr algn="l" eaLnBrk="1" latinLnBrk="0" hangingPunct="1">
              <a:defRPr kumimoji="0" sz="1200" b="0" i="1" cap="none" spc="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defRPr>
            </a:lvl1pPr>
          </a:lstStyle>
          <a:p>
            <a:r>
              <a:rPr lang="en-US" smtClean="0"/>
              <a:t>Don McClain</a:t>
            </a:r>
            <a:endParaRPr lang="en-US"/>
          </a:p>
        </p:txBody>
      </p:sp>
      <p:sp>
        <p:nvSpPr>
          <p:cNvPr id="3" name="Footer Placeholder 2"/>
          <p:cNvSpPr>
            <a:spLocks noGrp="1"/>
          </p:cNvSpPr>
          <p:nvPr>
            <p:ph type="ftr" sz="quarter" idx="3"/>
          </p:nvPr>
        </p:nvSpPr>
        <p:spPr>
          <a:xfrm>
            <a:off x="4800600" y="6553200"/>
            <a:ext cx="4343400" cy="304800"/>
          </a:xfrm>
          <a:prstGeom prst="rect">
            <a:avLst/>
          </a:prstGeom>
        </p:spPr>
        <p:txBody>
          <a:bodyPr vert="horz" anchor="b"/>
          <a:lstStyle>
            <a:lvl1pPr algn="r" eaLnBrk="1" latinLnBrk="0" hangingPunct="1">
              <a:defRPr kumimoji="0" sz="1200" b="0" i="1" cap="none" spc="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defRPr>
            </a:lvl1pPr>
          </a:lstStyle>
          <a:p>
            <a:r>
              <a:rPr lang="en-US" smtClean="0"/>
              <a:t>W. 65th St church of Christ - March 15, 2009</a:t>
            </a:r>
            <a:endParaRPr lang="en-US"/>
          </a:p>
        </p:txBody>
      </p:sp>
      <p:sp>
        <p:nvSpPr>
          <p:cNvPr id="23" name="Slide Number Placeholder 22"/>
          <p:cNvSpPr>
            <a:spLocks noGrp="1"/>
          </p:cNvSpPr>
          <p:nvPr>
            <p:ph type="sldNum" sz="quarter" idx="4"/>
          </p:nvPr>
        </p:nvSpPr>
        <p:spPr>
          <a:xfrm>
            <a:off x="8382000" y="0"/>
            <a:ext cx="762000" cy="365125"/>
          </a:xfrm>
          <a:prstGeom prst="rect">
            <a:avLst/>
          </a:prstGeom>
        </p:spPr>
        <p:txBody>
          <a:bodyPr vert="horz" lIns="0" rIns="0" anchor="b"/>
          <a:lstStyle>
            <a:lvl1pPr algn="r" eaLnBrk="1" latinLnBrk="0" hangingPunct="1">
              <a:defRPr kumimoji="0" sz="1200" b="0" i="1" cap="none" spc="0">
                <a:ln w="18415" cmpd="sng">
                  <a:solidFill>
                    <a:srgbClr val="FFFFFF"/>
                  </a:solidFill>
                  <a:prstDash val="solid"/>
                </a:ln>
                <a:solidFill>
                  <a:srgbClr val="FFFFFF"/>
                </a:solidFill>
                <a:effectLst>
                  <a:outerShdw blurRad="60007" dist="310007" dir="7680000" sy="30000" kx="1300200" algn="ctr" rotWithShape="0">
                    <a:prstClr val="black">
                      <a:alpha val="32000"/>
                    </a:prstClr>
                  </a:outerShdw>
                </a:effectLst>
              </a:defRPr>
            </a:lvl1pPr>
          </a:lstStyle>
          <a:p>
            <a:fld id="{69E29E33-B620-47F9-BB04-8846C2A5AFC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iming>
    <p:tnLst>
      <p:par>
        <p:cTn id="1" dur="indefinite" restart="never" nodeType="tmRoot"/>
      </p:par>
    </p:tnLst>
  </p:timing>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4642039" y="1"/>
            <a:ext cx="4501962" cy="6858000"/>
          </a:xfrm>
          <a:prstGeom prst="rect">
            <a:avLst/>
          </a:prstGeom>
          <a:noFill/>
          <a:ln w="9525">
            <a:noFill/>
            <a:miter lim="800000"/>
            <a:headEnd/>
            <a:tailEnd/>
          </a:ln>
          <a:effectLst/>
        </p:spPr>
      </p:pic>
      <p:sp>
        <p:nvSpPr>
          <p:cNvPr id="8" name="TextBox 7"/>
          <p:cNvSpPr txBox="1"/>
          <p:nvPr/>
        </p:nvSpPr>
        <p:spPr>
          <a:xfrm>
            <a:off x="76200" y="229136"/>
            <a:ext cx="5029200" cy="2862322"/>
          </a:xfrm>
          <a:prstGeom prst="rect">
            <a:avLst/>
          </a:prstGeom>
          <a:noFill/>
        </p:spPr>
        <p:txBody>
          <a:bodyPr wrap="square" rtlCol="0">
            <a:spAutoFit/>
          </a:bodyPr>
          <a:lstStyle/>
          <a:p>
            <a:pPr algn="ctr"/>
            <a:r>
              <a:rPr lang="en-US" sz="6000" b="1" dirty="0" smtClean="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rPr>
              <a:t>“What Shall I Do To Inherit Eternal Life?”</a:t>
            </a:r>
            <a:endParaRPr lang="en-US" sz="6000" b="1" dirty="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endParaRPr>
          </a:p>
        </p:txBody>
      </p:sp>
      <p:sp>
        <p:nvSpPr>
          <p:cNvPr id="9" name="TextBox 8"/>
          <p:cNvSpPr txBox="1"/>
          <p:nvPr/>
        </p:nvSpPr>
        <p:spPr>
          <a:xfrm>
            <a:off x="5181600" y="5105400"/>
            <a:ext cx="3733800" cy="1569660"/>
          </a:xfrm>
          <a:prstGeom prst="rect">
            <a:avLst/>
          </a:prstGeom>
          <a:noFill/>
        </p:spPr>
        <p:txBody>
          <a:bodyPr wrap="square" rtlCol="0">
            <a:spAutoFit/>
          </a:bodyPr>
          <a:lstStyle/>
          <a:p>
            <a:pPr algn="ctr"/>
            <a:r>
              <a:rPr lang="en-US" sz="3200" dirty="0" smtClean="0">
                <a:ln w="18415" cmpd="sng">
                  <a:solidFill>
                    <a:sysClr val="windowText" lastClr="000000"/>
                  </a:solidFill>
                  <a:prstDash val="solid"/>
                </a:ln>
                <a:solidFill>
                  <a:srgbClr val="FFFFFF"/>
                </a:solidFill>
                <a:effectLst>
                  <a:glow rad="101600">
                    <a:schemeClr val="accent5">
                      <a:satMod val="175000"/>
                      <a:alpha val="40000"/>
                    </a:schemeClr>
                  </a:glow>
                  <a:outerShdw blurRad="50800" dist="38100" dir="2700000" algn="tl" rotWithShape="0">
                    <a:prstClr val="black">
                      <a:alpha val="40000"/>
                    </a:prstClr>
                  </a:outerShdw>
                </a:effectLst>
                <a:latin typeface="Berlin Sans FB Demi" pitchFamily="34" charset="0"/>
              </a:rPr>
              <a:t>Matthew 19:16-22</a:t>
            </a:r>
          </a:p>
          <a:p>
            <a:pPr algn="ctr"/>
            <a:r>
              <a:rPr lang="en-US" sz="3200" dirty="0" smtClean="0">
                <a:ln w="18415" cmpd="sng">
                  <a:solidFill>
                    <a:sysClr val="windowText" lastClr="000000"/>
                  </a:solidFill>
                  <a:prstDash val="solid"/>
                </a:ln>
                <a:solidFill>
                  <a:srgbClr val="FFFFFF"/>
                </a:solidFill>
                <a:effectLst>
                  <a:glow rad="101600">
                    <a:schemeClr val="accent5">
                      <a:satMod val="175000"/>
                      <a:alpha val="40000"/>
                    </a:schemeClr>
                  </a:glow>
                  <a:outerShdw blurRad="50800" dist="38100" dir="2700000" algn="tl" rotWithShape="0">
                    <a:prstClr val="black">
                      <a:alpha val="40000"/>
                    </a:prstClr>
                  </a:outerShdw>
                </a:effectLst>
                <a:latin typeface="Berlin Sans FB Demi" pitchFamily="34" charset="0"/>
              </a:rPr>
              <a:t>Mark </a:t>
            </a:r>
            <a:r>
              <a:rPr lang="en-US" sz="3200" dirty="0" smtClean="0">
                <a:ln w="18415" cmpd="sng">
                  <a:solidFill>
                    <a:sysClr val="windowText" lastClr="000000"/>
                  </a:solidFill>
                  <a:prstDash val="solid"/>
                </a:ln>
                <a:solidFill>
                  <a:srgbClr val="FFFFFF"/>
                </a:solidFill>
                <a:effectLst>
                  <a:glow rad="101600">
                    <a:schemeClr val="accent5">
                      <a:satMod val="175000"/>
                      <a:alpha val="40000"/>
                    </a:schemeClr>
                  </a:glow>
                  <a:outerShdw blurRad="50800" dist="38100" dir="2700000" algn="tl" rotWithShape="0">
                    <a:prstClr val="black">
                      <a:alpha val="40000"/>
                    </a:prstClr>
                  </a:outerShdw>
                </a:effectLst>
                <a:latin typeface="Berlin Sans FB Demi" pitchFamily="34" charset="0"/>
              </a:rPr>
              <a:t>10:17-22</a:t>
            </a:r>
            <a:endParaRPr lang="en-US" sz="3200" dirty="0" smtClean="0">
              <a:ln w="18415" cmpd="sng">
                <a:solidFill>
                  <a:sysClr val="windowText" lastClr="000000"/>
                </a:solidFill>
                <a:prstDash val="solid"/>
              </a:ln>
              <a:solidFill>
                <a:srgbClr val="FFFFFF"/>
              </a:solidFill>
              <a:effectLst>
                <a:glow rad="101600">
                  <a:schemeClr val="accent5">
                    <a:satMod val="175000"/>
                    <a:alpha val="40000"/>
                  </a:schemeClr>
                </a:glow>
                <a:outerShdw blurRad="50800" dist="38100" dir="2700000" algn="tl" rotWithShape="0">
                  <a:prstClr val="black">
                    <a:alpha val="40000"/>
                  </a:prstClr>
                </a:outerShdw>
              </a:effectLst>
              <a:latin typeface="Berlin Sans FB Demi" pitchFamily="34" charset="0"/>
            </a:endParaRPr>
          </a:p>
          <a:p>
            <a:pPr algn="ctr"/>
            <a:r>
              <a:rPr lang="en-US" sz="3200" dirty="0" smtClean="0">
                <a:ln w="18415" cmpd="sng">
                  <a:solidFill>
                    <a:sysClr val="windowText" lastClr="000000"/>
                  </a:solidFill>
                  <a:prstDash val="solid"/>
                </a:ln>
                <a:solidFill>
                  <a:srgbClr val="FFFFFF"/>
                </a:solidFill>
                <a:effectLst>
                  <a:glow rad="101600">
                    <a:schemeClr val="accent5">
                      <a:satMod val="175000"/>
                      <a:alpha val="40000"/>
                    </a:schemeClr>
                  </a:glow>
                  <a:outerShdw blurRad="50800" dist="38100" dir="2700000" algn="tl" rotWithShape="0">
                    <a:prstClr val="black">
                      <a:alpha val="40000"/>
                    </a:prstClr>
                  </a:outerShdw>
                </a:effectLst>
                <a:latin typeface="Berlin Sans FB Demi" pitchFamily="34" charset="0"/>
              </a:rPr>
              <a:t>Luke 18:18-23</a:t>
            </a:r>
            <a:endParaRPr lang="en-US" sz="3200" dirty="0">
              <a:ln w="18415" cmpd="sng">
                <a:solidFill>
                  <a:sysClr val="windowText" lastClr="000000"/>
                </a:solidFill>
                <a:prstDash val="solid"/>
              </a:ln>
              <a:solidFill>
                <a:srgbClr val="FFFFFF"/>
              </a:solidFill>
              <a:effectLst>
                <a:glow rad="101600">
                  <a:schemeClr val="accent5">
                    <a:satMod val="175000"/>
                    <a:alpha val="40000"/>
                  </a:schemeClr>
                </a:glow>
                <a:outerShdw blurRad="50800" dist="38100" dir="2700000" algn="tl" rotWithShape="0">
                  <a:prstClr val="black">
                    <a:alpha val="40000"/>
                  </a:prstClr>
                </a:outerShdw>
              </a:effectLst>
              <a:latin typeface="Berlin Sans FB Demi" pitchFamily="34" charset="0"/>
            </a:endParaRPr>
          </a:p>
        </p:txBody>
      </p:sp>
      <p:sp>
        <p:nvSpPr>
          <p:cNvPr id="10" name="TextBox 9"/>
          <p:cNvSpPr txBox="1"/>
          <p:nvPr/>
        </p:nvSpPr>
        <p:spPr>
          <a:xfrm>
            <a:off x="0" y="3515142"/>
            <a:ext cx="4953000" cy="212365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600" b="1" dirty="0" smtClean="0">
                <a:ln w="18415" cmpd="sng">
                  <a:solidFill>
                    <a:srgbClr val="FFFFFF"/>
                  </a:solidFill>
                  <a:prstDash val="solid"/>
                </a:ln>
                <a:solidFill>
                  <a:srgbClr val="FFFFFF"/>
                </a:solidFill>
                <a:effectLst>
                  <a:glow rad="101600">
                    <a:schemeClr val="bg2">
                      <a:lumMod val="75000"/>
                      <a:alpha val="60000"/>
                    </a:schemeClr>
                  </a:glow>
                  <a:outerShdw blurRad="50800" dist="38100" dir="2700000" algn="tl" rotWithShape="0">
                    <a:prstClr val="black">
                      <a:alpha val="40000"/>
                    </a:prstClr>
                  </a:outerShdw>
                </a:effectLst>
                <a:latin typeface="Agnes" pitchFamily="2" charset="0"/>
              </a:rPr>
              <a:t>The Rich Young Ruler</a:t>
            </a:r>
            <a:endParaRPr lang="en-US" sz="6600" b="1" dirty="0">
              <a:ln w="18415" cmpd="sng">
                <a:solidFill>
                  <a:srgbClr val="FFFFFF"/>
                </a:solidFill>
                <a:prstDash val="solid"/>
              </a:ln>
              <a:solidFill>
                <a:srgbClr val="FFFFFF"/>
              </a:solidFill>
              <a:effectLst>
                <a:glow rad="101600">
                  <a:schemeClr val="bg2">
                    <a:lumMod val="75000"/>
                    <a:alpha val="60000"/>
                  </a:schemeClr>
                </a:glow>
                <a:outerShdw blurRad="50800" dist="38100" dir="2700000" algn="tl" rotWithShape="0">
                  <a:prstClr val="black">
                    <a:alpha val="40000"/>
                  </a:prstClr>
                </a:outerShdw>
              </a:effectLst>
              <a:latin typeface="Agnes" pitchFamily="2" charset="0"/>
            </a:endParaRPr>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1</a:t>
            </a:fld>
            <a:endParaRPr kumimoji="0" lang="en-US"/>
          </a:p>
        </p:txBody>
      </p:sp>
      <p:sp>
        <p:nvSpPr>
          <p:cNvPr id="11" name="Footer Placeholder 10"/>
          <p:cNvSpPr>
            <a:spLocks noGrp="1"/>
          </p:cNvSpPr>
          <p:nvPr>
            <p:ph type="ftr" sz="quarter" idx="11"/>
          </p:nvPr>
        </p:nvSpPr>
        <p:spPr/>
        <p:txBody>
          <a:bodyPr/>
          <a:lstStyle/>
          <a:p>
            <a:r>
              <a:rPr kumimoji="0" lang="en-US" smtClean="0"/>
              <a:t>W. 65th St church of Christ - March 15, 2009</a:t>
            </a:r>
            <a:endParaRPr kumimoji="0"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a:srcRect/>
          <a:stretch>
            <a:fillRect/>
          </a:stretch>
        </p:blipFill>
        <p:spPr bwMode="auto">
          <a:xfrm flipH="1">
            <a:off x="4724400" y="1131888"/>
            <a:ext cx="4419598" cy="5700940"/>
          </a:xfrm>
          <a:prstGeom prst="rect">
            <a:avLst/>
          </a:prstGeom>
          <a:noFill/>
          <a:ln w="9525">
            <a:noFill/>
            <a:miter lim="800000"/>
            <a:headEnd/>
            <a:tailEnd/>
          </a:ln>
          <a:effectLst/>
        </p:spPr>
      </p:pic>
      <p:sp>
        <p:nvSpPr>
          <p:cNvPr id="6" name="Round Diagonal Corner Rectangle 5"/>
          <p:cNvSpPr/>
          <p:nvPr/>
        </p:nvSpPr>
        <p:spPr>
          <a:xfrm>
            <a:off x="381000" y="2667000"/>
            <a:ext cx="5105400" cy="3962400"/>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Rectangle 2"/>
          <p:cNvSpPr/>
          <p:nvPr/>
        </p:nvSpPr>
        <p:spPr>
          <a:xfrm>
            <a:off x="381000" y="2819400"/>
            <a:ext cx="5105400" cy="3770263"/>
          </a:xfrm>
          <a:prstGeom prst="rect">
            <a:avLst/>
          </a:prstGeom>
        </p:spPr>
        <p:txBody>
          <a:bodyPr wrap="square">
            <a:spAutoFit/>
          </a:bodyPr>
          <a:lstStyle/>
          <a:p>
            <a:pPr marL="457200" indent="-457200">
              <a:spcAft>
                <a:spcPts val="600"/>
              </a:spcAft>
              <a:buClr>
                <a:schemeClr val="bg2"/>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rPr>
              <a:t>Will you go to the right source?</a:t>
            </a:r>
            <a:endParaRPr lang="en-US" sz="3200" dirty="0" smtClean="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chemeClr val="bg2"/>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rPr>
              <a:t>Will seek the right answer?</a:t>
            </a:r>
          </a:p>
          <a:p>
            <a:pPr marL="457200" indent="-457200">
              <a:spcAft>
                <a:spcPts val="600"/>
              </a:spcAft>
              <a:buClr>
                <a:schemeClr val="bg2"/>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rPr>
              <a:t>Will you comply?</a:t>
            </a:r>
            <a:endParaRPr lang="en-US" sz="3200" dirty="0" smtClean="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chemeClr val="bg2"/>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rPr>
              <a:t>Will you give Jesus your all?</a:t>
            </a:r>
            <a:endParaRPr lang="en-US" sz="3200" dirty="0">
              <a:solidFill>
                <a:srgbClr val="000000"/>
              </a:solidFill>
              <a:effectLst>
                <a:outerShdw blurRad="60007" dist="310007" dir="7680000" sy="30000" kx="1300200" algn="ctr" rotWithShape="0">
                  <a:prstClr val="black">
                    <a:alpha val="32000"/>
                  </a:prstClr>
                </a:outerShdw>
              </a:effectLst>
            </a:endParaRPr>
          </a:p>
        </p:txBody>
      </p:sp>
      <p:sp>
        <p:nvSpPr>
          <p:cNvPr id="8" name="TextBox 7"/>
          <p:cNvSpPr txBox="1"/>
          <p:nvPr/>
        </p:nvSpPr>
        <p:spPr>
          <a:xfrm>
            <a:off x="0" y="914400"/>
            <a:ext cx="9144000" cy="110799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600" b="1" dirty="0" smtClean="0">
                <a:ln w="18415" cmpd="sng">
                  <a:solidFill>
                    <a:srgbClr val="FFFFFF"/>
                  </a:solidFill>
                  <a:prstDash val="solid"/>
                </a:ln>
                <a:solidFill>
                  <a:srgbClr val="FFFFFF"/>
                </a:solidFill>
                <a:effectLst>
                  <a:glow rad="101600">
                    <a:schemeClr val="bg2">
                      <a:lumMod val="75000"/>
                      <a:alpha val="60000"/>
                    </a:schemeClr>
                  </a:glow>
                  <a:outerShdw blurRad="50800" dist="38100" dir="2700000" algn="tl" rotWithShape="0">
                    <a:prstClr val="black">
                      <a:alpha val="40000"/>
                    </a:prstClr>
                  </a:outerShdw>
                </a:effectLst>
                <a:latin typeface="Agnes" pitchFamily="2" charset="0"/>
              </a:rPr>
              <a:t>What About You?</a:t>
            </a:r>
            <a:endParaRPr lang="en-US" sz="6600" b="1" dirty="0">
              <a:ln w="18415" cmpd="sng">
                <a:solidFill>
                  <a:srgbClr val="FFFFFF"/>
                </a:solidFill>
                <a:prstDash val="solid"/>
              </a:ln>
              <a:solidFill>
                <a:srgbClr val="FFFFFF"/>
              </a:solidFill>
              <a:effectLst>
                <a:glow rad="101600">
                  <a:schemeClr val="bg2">
                    <a:lumMod val="75000"/>
                    <a:alpha val="60000"/>
                  </a:schemeClr>
                </a:glow>
                <a:outerShdw blurRad="50800" dist="38100" dir="2700000" algn="tl" rotWithShape="0">
                  <a:prstClr val="black">
                    <a:alpha val="40000"/>
                  </a:prstClr>
                </a:outerShdw>
              </a:effectLst>
              <a:latin typeface="Agnes" pitchFamily="2" charset="0"/>
            </a:endParaRPr>
          </a:p>
        </p:txBody>
      </p:sp>
      <p:sp>
        <p:nvSpPr>
          <p:cNvPr id="9" name="TextBox 8"/>
          <p:cNvSpPr txBox="1"/>
          <p:nvPr/>
        </p:nvSpPr>
        <p:spPr>
          <a:xfrm>
            <a:off x="0" y="0"/>
            <a:ext cx="9144000" cy="646331"/>
          </a:xfrm>
          <a:prstGeom prst="rect">
            <a:avLst/>
          </a:prstGeom>
          <a:noFill/>
        </p:spPr>
        <p:txBody>
          <a:bodyPr wrap="square" rtlCol="0">
            <a:spAutoFit/>
          </a:bodyPr>
          <a:lstStyle/>
          <a:p>
            <a:pPr algn="ctr"/>
            <a:r>
              <a:rPr lang="en-US" sz="3600" b="1" dirty="0" smtClean="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rPr>
              <a:t>“What Shall I Do To Inherit Eternal Life?”</a:t>
            </a:r>
            <a:endParaRPr lang="en-US" sz="3600" b="1" dirty="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endParaRPr>
          </a:p>
        </p:txBody>
      </p:sp>
      <p:sp>
        <p:nvSpPr>
          <p:cNvPr id="7" name="Date Placeholder 6"/>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69E29E33-B620-47F9-BB04-8846C2A5AFCC}" type="slidenum">
              <a:rPr kumimoji="0" lang="en-US" smtClean="0"/>
              <a:pPr/>
              <a:t>10</a:t>
            </a:fld>
            <a:endParaRPr kumimoji="0" lang="en-US"/>
          </a:p>
        </p:txBody>
      </p:sp>
      <p:sp>
        <p:nvSpPr>
          <p:cNvPr id="11" name="Footer Placeholder 10"/>
          <p:cNvSpPr>
            <a:spLocks noGrp="1"/>
          </p:cNvSpPr>
          <p:nvPr>
            <p:ph type="ftr" sz="quarter" idx="11"/>
          </p:nvPr>
        </p:nvSpPr>
        <p:spPr/>
        <p:txBody>
          <a:bodyPr/>
          <a:lstStyle/>
          <a:p>
            <a:r>
              <a:rPr kumimoji="0" lang="en-US" smtClean="0"/>
              <a:t>W. 65th St church of Christ - March 15, 2009</a:t>
            </a:r>
            <a:endParaRPr kumimoji="0"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11</a:t>
            </a:fld>
            <a:endParaRPr kumimoji="0" lang="en-US"/>
          </a:p>
        </p:txBody>
      </p:sp>
      <p:sp>
        <p:nvSpPr>
          <p:cNvPr id="6" name="Footer Placeholder 5"/>
          <p:cNvSpPr>
            <a:spLocks noGrp="1"/>
          </p:cNvSpPr>
          <p:nvPr>
            <p:ph type="ftr" sz="quarter" idx="11"/>
          </p:nvPr>
        </p:nvSpPr>
        <p:spPr/>
        <p:txBody>
          <a:bodyPr/>
          <a:lstStyle/>
          <a:p>
            <a:r>
              <a:rPr kumimoji="0" lang="en-US" smtClean="0"/>
              <a:t>W. 65th St church of Christ - March 15, 2009</a:t>
            </a:r>
            <a:endParaRPr kumimoji="0"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a:srcRect/>
          <a:stretch>
            <a:fillRect/>
          </a:stretch>
        </p:blipFill>
        <p:spPr bwMode="auto">
          <a:xfrm flipH="1">
            <a:off x="4724400" y="1131888"/>
            <a:ext cx="4419598" cy="5700940"/>
          </a:xfrm>
          <a:prstGeom prst="rect">
            <a:avLst/>
          </a:prstGeom>
          <a:noFill/>
          <a:ln w="9525">
            <a:noFill/>
            <a:miter lim="800000"/>
            <a:headEnd/>
            <a:tailEnd/>
          </a:ln>
          <a:effectLst/>
        </p:spPr>
      </p:pic>
      <p:sp>
        <p:nvSpPr>
          <p:cNvPr id="6" name="Round Diagonal Corner Rectangle 5"/>
          <p:cNvSpPr/>
          <p:nvPr/>
        </p:nvSpPr>
        <p:spPr>
          <a:xfrm>
            <a:off x="381000" y="2667000"/>
            <a:ext cx="5105400" cy="3962400"/>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Rectangle 2"/>
          <p:cNvSpPr/>
          <p:nvPr/>
        </p:nvSpPr>
        <p:spPr>
          <a:xfrm>
            <a:off x="381000" y="2895600"/>
            <a:ext cx="5562600" cy="3677930"/>
          </a:xfrm>
          <a:prstGeom prst="rect">
            <a:avLst/>
          </a:prstGeom>
        </p:spPr>
        <p:txBody>
          <a:bodyPr wrap="square">
            <a:spAutoFit/>
          </a:bodyPr>
          <a:lstStyle/>
          <a:p>
            <a:pPr marL="457200" indent="-457200">
              <a:spcAft>
                <a:spcPts val="600"/>
              </a:spcAft>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rPr>
              <a:t>The context in which the incident is found – (</a:t>
            </a:r>
            <a:r>
              <a:rPr lang="en-US" sz="2800" i="1" dirty="0" smtClean="0">
                <a:solidFill>
                  <a:srgbClr val="000000"/>
                </a:solidFill>
                <a:effectLst>
                  <a:outerShdw blurRad="60007" dist="310007" dir="7680000" sy="30000" kx="1300200" algn="ctr" rotWithShape="0">
                    <a:prstClr val="black">
                      <a:alpha val="32000"/>
                    </a:prstClr>
                  </a:outerShdw>
                </a:effectLst>
              </a:rPr>
              <a:t>Mat. 19; Mark 10; Luke 18</a:t>
            </a:r>
            <a:r>
              <a:rPr lang="en-US" sz="2800" dirty="0" smtClean="0">
                <a:solidFill>
                  <a:srgbClr val="000000"/>
                </a:solidFill>
                <a:effectLst>
                  <a:outerShdw blurRad="60007" dist="310007" dir="7680000" sy="30000" kx="1300200" algn="ctr" rotWithShape="0">
                    <a:prstClr val="black">
                      <a:alpha val="32000"/>
                    </a:prstClr>
                  </a:outerShdw>
                </a:effectLst>
              </a:rPr>
              <a:t>)</a:t>
            </a:r>
          </a:p>
          <a:p>
            <a:pPr marL="457200" indent="-457200">
              <a:spcAft>
                <a:spcPts val="600"/>
              </a:spcAft>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rPr>
              <a:t>The inquirer – </a:t>
            </a:r>
          </a:p>
          <a:p>
            <a:pPr marL="914400" lvl="1" indent="-457200">
              <a:spcAft>
                <a:spcPts val="600"/>
              </a:spcAft>
              <a:buClr>
                <a:schemeClr val="accent1">
                  <a:lumMod val="75000"/>
                </a:schemeClr>
              </a:buClr>
              <a:buFont typeface="Wingdings" pitchFamily="2" charset="2"/>
              <a:buChar char="v"/>
            </a:pPr>
            <a:r>
              <a:rPr lang="en-US" sz="2400" dirty="0" smtClean="0">
                <a:solidFill>
                  <a:srgbClr val="000000"/>
                </a:solidFill>
                <a:effectLst>
                  <a:outerShdw blurRad="60007" dist="310007" dir="7680000" sy="30000" kx="1300200" algn="ctr" rotWithShape="0">
                    <a:prstClr val="black">
                      <a:alpha val="32000"/>
                    </a:prstClr>
                  </a:outerShdw>
                </a:effectLst>
              </a:rPr>
              <a:t>A ruler - Luke 18:18</a:t>
            </a:r>
          </a:p>
          <a:p>
            <a:pPr marL="914400" lvl="1" indent="-457200">
              <a:spcAft>
                <a:spcPts val="600"/>
              </a:spcAft>
              <a:buClr>
                <a:schemeClr val="accent1">
                  <a:lumMod val="75000"/>
                </a:schemeClr>
              </a:buClr>
              <a:buFont typeface="Wingdings" pitchFamily="2" charset="2"/>
              <a:buChar char="v"/>
            </a:pPr>
            <a:r>
              <a:rPr lang="en-US" sz="2400" dirty="0" smtClean="0">
                <a:solidFill>
                  <a:srgbClr val="000000"/>
                </a:solidFill>
                <a:effectLst>
                  <a:outerShdw blurRad="60007" dist="310007" dir="7680000" sy="30000" kx="1300200" algn="ctr" rotWithShape="0">
                    <a:prstClr val="black">
                      <a:alpha val="32000"/>
                    </a:prstClr>
                  </a:outerShdw>
                </a:effectLst>
              </a:rPr>
              <a:t>A young man – Mat. 19:22 – </a:t>
            </a:r>
          </a:p>
          <a:p>
            <a:pPr marL="914400" lvl="1" indent="-457200">
              <a:spcAft>
                <a:spcPts val="600"/>
              </a:spcAft>
              <a:buClr>
                <a:schemeClr val="accent1">
                  <a:lumMod val="75000"/>
                </a:schemeClr>
              </a:buClr>
              <a:buFont typeface="Wingdings" pitchFamily="2" charset="2"/>
              <a:buChar char="v"/>
            </a:pPr>
            <a:r>
              <a:rPr lang="en-US" sz="2400" dirty="0" smtClean="0">
                <a:solidFill>
                  <a:srgbClr val="000000"/>
                </a:solidFill>
                <a:effectLst>
                  <a:outerShdw blurRad="60007" dist="310007" dir="7680000" sy="30000" kx="1300200" algn="ctr" rotWithShape="0">
                    <a:prstClr val="black">
                      <a:alpha val="32000"/>
                    </a:prstClr>
                  </a:outerShdw>
                </a:effectLst>
              </a:rPr>
              <a:t>A rich man - Luke 18:23 – </a:t>
            </a:r>
          </a:p>
          <a:p>
            <a:pPr marL="914400" lvl="1" indent="-457200">
              <a:spcAft>
                <a:spcPts val="600"/>
              </a:spcAft>
              <a:buClr>
                <a:schemeClr val="accent1">
                  <a:lumMod val="75000"/>
                </a:schemeClr>
              </a:buClr>
              <a:buFont typeface="Wingdings" pitchFamily="2" charset="2"/>
              <a:buChar char="v"/>
            </a:pPr>
            <a:r>
              <a:rPr lang="en-US" sz="2400" dirty="0" smtClean="0">
                <a:solidFill>
                  <a:srgbClr val="000000"/>
                </a:solidFill>
                <a:effectLst>
                  <a:outerShdw blurRad="60007" dist="310007" dir="7680000" sy="30000" kx="1300200" algn="ctr" rotWithShape="0">
                    <a:prstClr val="black">
                      <a:alpha val="32000"/>
                    </a:prstClr>
                  </a:outerShdw>
                </a:effectLst>
              </a:rPr>
              <a:t>An earnest man – Mark 10:17</a:t>
            </a:r>
          </a:p>
        </p:txBody>
      </p:sp>
      <p:sp>
        <p:nvSpPr>
          <p:cNvPr id="8" name="TextBox 7"/>
          <p:cNvSpPr txBox="1"/>
          <p:nvPr/>
        </p:nvSpPr>
        <p:spPr>
          <a:xfrm>
            <a:off x="0" y="914400"/>
            <a:ext cx="9144000" cy="110799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600" b="1" dirty="0" smtClean="0">
                <a:ln w="18415" cmpd="sng">
                  <a:solidFill>
                    <a:srgbClr val="FFFFFF"/>
                  </a:solidFill>
                  <a:prstDash val="solid"/>
                </a:ln>
                <a:solidFill>
                  <a:srgbClr val="FFFFFF"/>
                </a:solidFill>
                <a:effectLst>
                  <a:glow rad="101600">
                    <a:schemeClr val="bg2">
                      <a:lumMod val="75000"/>
                      <a:alpha val="60000"/>
                    </a:schemeClr>
                  </a:glow>
                  <a:outerShdw blurRad="50800" dist="38100" dir="2700000" algn="tl" rotWithShape="0">
                    <a:prstClr val="black">
                      <a:alpha val="40000"/>
                    </a:prstClr>
                  </a:outerShdw>
                </a:effectLst>
                <a:latin typeface="Agnes" pitchFamily="2" charset="0"/>
              </a:rPr>
              <a:t>The Rich Young Ruler</a:t>
            </a:r>
            <a:endParaRPr lang="en-US" sz="6600" b="1" dirty="0">
              <a:ln w="18415" cmpd="sng">
                <a:solidFill>
                  <a:srgbClr val="FFFFFF"/>
                </a:solidFill>
                <a:prstDash val="solid"/>
              </a:ln>
              <a:solidFill>
                <a:srgbClr val="FFFFFF"/>
              </a:solidFill>
              <a:effectLst>
                <a:glow rad="101600">
                  <a:schemeClr val="bg2">
                    <a:lumMod val="75000"/>
                    <a:alpha val="60000"/>
                  </a:schemeClr>
                </a:glow>
                <a:outerShdw blurRad="50800" dist="38100" dir="2700000" algn="tl" rotWithShape="0">
                  <a:prstClr val="black">
                    <a:alpha val="40000"/>
                  </a:prstClr>
                </a:outerShdw>
              </a:effectLst>
              <a:latin typeface="Agnes" pitchFamily="2" charset="0"/>
            </a:endParaRPr>
          </a:p>
        </p:txBody>
      </p:sp>
      <p:sp>
        <p:nvSpPr>
          <p:cNvPr id="9" name="TextBox 8"/>
          <p:cNvSpPr txBox="1"/>
          <p:nvPr/>
        </p:nvSpPr>
        <p:spPr>
          <a:xfrm>
            <a:off x="0" y="0"/>
            <a:ext cx="9144000" cy="646331"/>
          </a:xfrm>
          <a:prstGeom prst="rect">
            <a:avLst/>
          </a:prstGeom>
          <a:noFill/>
        </p:spPr>
        <p:txBody>
          <a:bodyPr wrap="square" rtlCol="0">
            <a:spAutoFit/>
          </a:bodyPr>
          <a:lstStyle/>
          <a:p>
            <a:pPr algn="ctr"/>
            <a:r>
              <a:rPr lang="en-US" sz="3600" b="1" dirty="0" smtClean="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rPr>
              <a:t>“What Shall I Do To Inherit Eternal Life?”</a:t>
            </a:r>
            <a:endParaRPr lang="en-US" sz="3600" b="1" dirty="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endParaRPr>
          </a:p>
        </p:txBody>
      </p:sp>
      <p:sp>
        <p:nvSpPr>
          <p:cNvPr id="7" name="Date Placeholder 6"/>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69E29E33-B620-47F9-BB04-8846C2A5AFCC}" type="slidenum">
              <a:rPr kumimoji="0" lang="en-US" smtClean="0"/>
              <a:pPr/>
              <a:t>2</a:t>
            </a:fld>
            <a:endParaRPr kumimoji="0" lang="en-US"/>
          </a:p>
        </p:txBody>
      </p:sp>
      <p:sp>
        <p:nvSpPr>
          <p:cNvPr id="11" name="Footer Placeholder 10"/>
          <p:cNvSpPr>
            <a:spLocks noGrp="1"/>
          </p:cNvSpPr>
          <p:nvPr>
            <p:ph type="ftr" sz="quarter" idx="11"/>
          </p:nvPr>
        </p:nvSpPr>
        <p:spPr/>
        <p:txBody>
          <a:bodyPr/>
          <a:lstStyle/>
          <a:p>
            <a:r>
              <a:rPr kumimoji="0" lang="en-US" smtClean="0"/>
              <a:t>W. 65th St church of Christ - March 15, 2009</a:t>
            </a:r>
            <a:endParaRPr kumimoji="0"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a:srcRect/>
          <a:stretch>
            <a:fillRect/>
          </a:stretch>
        </p:blipFill>
        <p:spPr bwMode="auto">
          <a:xfrm flipH="1">
            <a:off x="4724400" y="1131888"/>
            <a:ext cx="4419598" cy="5700940"/>
          </a:xfrm>
          <a:prstGeom prst="rect">
            <a:avLst/>
          </a:prstGeom>
          <a:noFill/>
          <a:ln w="9525">
            <a:noFill/>
            <a:miter lim="800000"/>
            <a:headEnd/>
            <a:tailEnd/>
          </a:ln>
          <a:effectLst/>
        </p:spPr>
      </p:pic>
      <p:sp>
        <p:nvSpPr>
          <p:cNvPr id="6" name="Round Diagonal Corner Rectangle 5"/>
          <p:cNvSpPr/>
          <p:nvPr/>
        </p:nvSpPr>
        <p:spPr>
          <a:xfrm>
            <a:off x="381000" y="2133600"/>
            <a:ext cx="5105400" cy="4495800"/>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0" y="0"/>
            <a:ext cx="9144000" cy="646331"/>
          </a:xfrm>
          <a:prstGeom prst="rect">
            <a:avLst/>
          </a:prstGeom>
          <a:noFill/>
        </p:spPr>
        <p:txBody>
          <a:bodyPr wrap="square" rtlCol="0">
            <a:spAutoFit/>
          </a:bodyPr>
          <a:lstStyle/>
          <a:p>
            <a:pPr algn="ctr"/>
            <a:r>
              <a:rPr lang="en-US" sz="3600" b="1" dirty="0" smtClean="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rPr>
              <a:t>“What Shall I Do To Inherit Eternal Life?”</a:t>
            </a:r>
            <a:endParaRPr lang="en-US" sz="3600" b="1" dirty="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endParaRPr>
          </a:p>
        </p:txBody>
      </p:sp>
      <p:sp>
        <p:nvSpPr>
          <p:cNvPr id="3" name="Rectangle 2"/>
          <p:cNvSpPr/>
          <p:nvPr/>
        </p:nvSpPr>
        <p:spPr>
          <a:xfrm>
            <a:off x="381000" y="2362200"/>
            <a:ext cx="5029200" cy="3908762"/>
          </a:xfrm>
          <a:prstGeom prst="rect">
            <a:avLst/>
          </a:prstGeom>
        </p:spPr>
        <p:txBody>
          <a:bodyPr wrap="square">
            <a:spAutoFit/>
          </a:bodyPr>
          <a:lstStyle/>
          <a:p>
            <a:pPr marL="457200" indent="-457200">
              <a:spcAft>
                <a:spcPts val="600"/>
              </a:spcAft>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“Good teacher . . .”-  </a:t>
            </a:r>
            <a:r>
              <a:rPr lang="en-US" sz="2400" i="1" dirty="0" smtClean="0">
                <a:solidFill>
                  <a:srgbClr val="000000"/>
                </a:solidFill>
                <a:effectLst>
                  <a:outerShdw blurRad="60007" dist="310007" dir="7680000" sy="30000" kx="1300200" algn="ctr" rotWithShape="0">
                    <a:prstClr val="black">
                      <a:alpha val="32000"/>
                    </a:prstClr>
                  </a:outerShdw>
                </a:effectLst>
              </a:rPr>
              <a:t>demonstrates his high opinion of Jesus as a teacher. (cf. John 3:2)</a:t>
            </a:r>
            <a:endParaRPr lang="en-US" sz="2800" i="1" dirty="0" smtClean="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Jesus is the source of life </a:t>
            </a:r>
            <a:r>
              <a:rPr lang="en-US" sz="2800" dirty="0" smtClean="0">
                <a:solidFill>
                  <a:srgbClr val="000000"/>
                </a:solidFill>
                <a:effectLst>
                  <a:outerShdw blurRad="60007" dist="310007" dir="7680000" sy="30000" kx="1300200" algn="ctr" rotWithShape="0">
                    <a:prstClr val="black">
                      <a:alpha val="32000"/>
                    </a:prstClr>
                  </a:outerShdw>
                </a:effectLst>
              </a:rPr>
              <a:t>– </a:t>
            </a:r>
          </a:p>
          <a:p>
            <a:pPr marL="914400" lvl="1" indent="-457200">
              <a:spcAft>
                <a:spcPts val="600"/>
              </a:spcAft>
              <a:buClr>
                <a:schemeClr val="accent1">
                  <a:lumMod val="75000"/>
                </a:schemeClr>
              </a:buClr>
              <a:buFont typeface="Wingdings" pitchFamily="2" charset="2"/>
              <a:buChar char="v"/>
            </a:pPr>
            <a:r>
              <a:rPr lang="en-US" sz="2400" i="1" dirty="0" smtClean="0">
                <a:solidFill>
                  <a:srgbClr val="000000"/>
                </a:solidFill>
                <a:effectLst>
                  <a:outerShdw blurRad="60007" dist="310007" dir="7680000" sy="30000" kx="1300200" algn="ctr" rotWithShape="0">
                    <a:prstClr val="black">
                      <a:alpha val="32000"/>
                    </a:prstClr>
                  </a:outerShdw>
                </a:effectLst>
              </a:rPr>
              <a:t>Living water – (John 4:10, 14 25,26; 7:37-39)</a:t>
            </a:r>
          </a:p>
          <a:p>
            <a:pPr marL="914400" lvl="1" indent="-457200">
              <a:spcAft>
                <a:spcPts val="600"/>
              </a:spcAft>
              <a:buClr>
                <a:schemeClr val="accent1">
                  <a:lumMod val="75000"/>
                </a:schemeClr>
              </a:buClr>
              <a:buFont typeface="Wingdings" pitchFamily="2" charset="2"/>
              <a:buChar char="v"/>
            </a:pPr>
            <a:r>
              <a:rPr lang="en-US" sz="2400" i="1" dirty="0" smtClean="0">
                <a:solidFill>
                  <a:srgbClr val="000000"/>
                </a:solidFill>
                <a:effectLst>
                  <a:outerShdw blurRad="60007" dist="310007" dir="7680000" sy="30000" kx="1300200" algn="ctr" rotWithShape="0">
                    <a:prstClr val="black">
                      <a:alpha val="32000"/>
                    </a:prstClr>
                  </a:outerShdw>
                </a:effectLst>
              </a:rPr>
              <a:t>Bread of life – (John 6:35,51; </a:t>
            </a:r>
          </a:p>
          <a:p>
            <a:pPr marL="457200" lvl="0" indent="-457200">
              <a:spcAft>
                <a:spcPts val="600"/>
              </a:spcAft>
              <a:buClr>
                <a:srgbClr val="932968"/>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Gave the words of life - </a:t>
            </a:r>
            <a:r>
              <a:rPr lang="en-US" sz="2400" i="1" dirty="0" smtClean="0">
                <a:solidFill>
                  <a:srgbClr val="000000"/>
                </a:solidFill>
                <a:effectLst>
                  <a:outerShdw blurRad="60007" dist="310007" dir="7680000" sy="30000" kx="1300200" algn="ctr" rotWithShape="0">
                    <a:prstClr val="black">
                      <a:alpha val="32000"/>
                    </a:prstClr>
                  </a:outerShdw>
                </a:effectLst>
              </a:rPr>
              <a:t>(John 6:63,68; 12:44-50; Heb 1:1,2)</a:t>
            </a:r>
            <a:endParaRPr lang="en-US" sz="2400" i="1" dirty="0">
              <a:solidFill>
                <a:srgbClr val="000000"/>
              </a:solidFill>
              <a:effectLst>
                <a:outerShdw blurRad="60007" dist="310007" dir="7680000" sy="30000" kx="1300200" algn="ctr" rotWithShape="0">
                  <a:prstClr val="black">
                    <a:alpha val="32000"/>
                  </a:prstClr>
                </a:outerShdw>
              </a:effectLst>
            </a:endParaRPr>
          </a:p>
        </p:txBody>
      </p:sp>
      <p:sp>
        <p:nvSpPr>
          <p:cNvPr id="9" name="TextBox 8"/>
          <p:cNvSpPr txBox="1"/>
          <p:nvPr/>
        </p:nvSpPr>
        <p:spPr>
          <a:xfrm>
            <a:off x="0" y="762000"/>
            <a:ext cx="91440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ln w="18415" cmpd="sng">
                  <a:solidFill>
                    <a:srgbClr val="FFFFFF"/>
                  </a:solidFill>
                  <a:prstDash val="solid"/>
                </a:ln>
                <a:solidFill>
                  <a:srgbClr val="FFFFFF"/>
                </a:solidFill>
                <a:effectLst>
                  <a:glow rad="101600">
                    <a:schemeClr val="bg2">
                      <a:lumMod val="75000"/>
                      <a:alpha val="60000"/>
                    </a:schemeClr>
                  </a:glow>
                  <a:outerShdw blurRad="50800" dist="38100" dir="2700000" algn="tl" rotWithShape="0">
                    <a:prstClr val="black">
                      <a:alpha val="40000"/>
                    </a:prstClr>
                  </a:outerShdw>
                </a:effectLst>
                <a:latin typeface="Agnes" pitchFamily="2" charset="0"/>
              </a:rPr>
              <a:t>Went To The Right Person </a:t>
            </a:r>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69E29E33-B620-47F9-BB04-8846C2A5AFCC}" type="slidenum">
              <a:rPr kumimoji="0" lang="en-US" smtClean="0"/>
              <a:pPr/>
              <a:t>3</a:t>
            </a:fld>
            <a:endParaRPr kumimoji="0" lang="en-US"/>
          </a:p>
        </p:txBody>
      </p:sp>
      <p:sp>
        <p:nvSpPr>
          <p:cNvPr id="10" name="Footer Placeholder 9"/>
          <p:cNvSpPr>
            <a:spLocks noGrp="1"/>
          </p:cNvSpPr>
          <p:nvPr>
            <p:ph type="ftr" sz="quarter" idx="11"/>
          </p:nvPr>
        </p:nvSpPr>
        <p:spPr/>
        <p:txBody>
          <a:bodyPr/>
          <a:lstStyle/>
          <a:p>
            <a:r>
              <a:rPr kumimoji="0" lang="en-US" smtClean="0"/>
              <a:t>W. 65th St church of Christ - March 15, 2009</a:t>
            </a:r>
            <a:endParaRPr kumimoji="0"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a:srcRect/>
          <a:stretch>
            <a:fillRect/>
          </a:stretch>
        </p:blipFill>
        <p:spPr bwMode="auto">
          <a:xfrm flipH="1">
            <a:off x="4724400" y="1131888"/>
            <a:ext cx="4419598" cy="5700940"/>
          </a:xfrm>
          <a:prstGeom prst="rect">
            <a:avLst/>
          </a:prstGeom>
          <a:noFill/>
          <a:ln w="9525">
            <a:noFill/>
            <a:miter lim="800000"/>
            <a:headEnd/>
            <a:tailEnd/>
          </a:ln>
          <a:effectLst/>
        </p:spPr>
      </p:pic>
      <p:sp>
        <p:nvSpPr>
          <p:cNvPr id="6" name="Round Diagonal Corner Rectangle 5"/>
          <p:cNvSpPr/>
          <p:nvPr/>
        </p:nvSpPr>
        <p:spPr>
          <a:xfrm>
            <a:off x="381000" y="2133600"/>
            <a:ext cx="5105400" cy="4495800"/>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0" y="0"/>
            <a:ext cx="9144000" cy="646331"/>
          </a:xfrm>
          <a:prstGeom prst="rect">
            <a:avLst/>
          </a:prstGeom>
          <a:noFill/>
        </p:spPr>
        <p:txBody>
          <a:bodyPr wrap="square" rtlCol="0">
            <a:spAutoFit/>
          </a:bodyPr>
          <a:lstStyle/>
          <a:p>
            <a:pPr algn="ctr"/>
            <a:r>
              <a:rPr lang="en-US" sz="3600" b="1" dirty="0" smtClean="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rPr>
              <a:t>“What Shall I Do To Inherit Eternal Life?”</a:t>
            </a:r>
            <a:endParaRPr lang="en-US" sz="3600" b="1" dirty="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endParaRPr>
          </a:p>
        </p:txBody>
      </p:sp>
      <p:sp>
        <p:nvSpPr>
          <p:cNvPr id="3" name="Rectangle 2"/>
          <p:cNvSpPr/>
          <p:nvPr/>
        </p:nvSpPr>
        <p:spPr>
          <a:xfrm>
            <a:off x="381000" y="2209800"/>
            <a:ext cx="5029200" cy="4462760"/>
          </a:xfrm>
          <a:prstGeom prst="rect">
            <a:avLst/>
          </a:prstGeom>
        </p:spPr>
        <p:txBody>
          <a:bodyPr wrap="square">
            <a:spAutoFit/>
          </a:bodyPr>
          <a:lstStyle/>
          <a:p>
            <a:pPr marL="457200" indent="-457200">
              <a:spcAft>
                <a:spcPts val="600"/>
              </a:spcAft>
              <a:buClr>
                <a:schemeClr val="bg2"/>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“Why do you call Me good? No one is good but One, that is, God.”- </a:t>
            </a:r>
            <a:r>
              <a:rPr lang="en-US" sz="2400" i="1" dirty="0" smtClean="0">
                <a:solidFill>
                  <a:srgbClr val="000000"/>
                </a:solidFill>
                <a:effectLst>
                  <a:outerShdw blurRad="60007" dist="310007" dir="7680000" sy="30000" kx="1300200" algn="ctr" rotWithShape="0">
                    <a:prstClr val="black">
                      <a:alpha val="32000"/>
                    </a:prstClr>
                  </a:outerShdw>
                </a:effectLst>
              </a:rPr>
              <a:t>Denoting infinite perfection, Divinity; (Mat 23:6-10)</a:t>
            </a:r>
            <a:r>
              <a:rPr lang="en-US" sz="2800" dirty="0" smtClean="0">
                <a:solidFill>
                  <a:srgbClr val="000000"/>
                </a:solidFill>
                <a:effectLst>
                  <a:outerShdw blurRad="60007" dist="310007" dir="7680000" sy="30000" kx="1300200" algn="ctr" rotWithShape="0">
                    <a:prstClr val="black">
                      <a:alpha val="32000"/>
                    </a:prstClr>
                  </a:outerShdw>
                </a:effectLst>
              </a:rPr>
              <a:t> </a:t>
            </a:r>
          </a:p>
          <a:p>
            <a:pPr marL="914400" lvl="1" indent="-457200">
              <a:spcAft>
                <a:spcPts val="600"/>
              </a:spcAft>
              <a:buClr>
                <a:schemeClr val="accent1">
                  <a:lumMod val="75000"/>
                </a:schemeClr>
              </a:buClr>
              <a:buFont typeface="Wingdings" pitchFamily="2" charset="2"/>
              <a:buChar char="v"/>
            </a:pPr>
            <a:r>
              <a:rPr lang="en-US" sz="2400" dirty="0" smtClean="0">
                <a:solidFill>
                  <a:srgbClr val="000000"/>
                </a:solidFill>
                <a:effectLst>
                  <a:outerShdw blurRad="60007" dist="310007" dir="7680000" sy="30000" kx="1300200" algn="ctr" rotWithShape="0">
                    <a:prstClr val="black">
                      <a:alpha val="32000"/>
                    </a:prstClr>
                  </a:outerShdw>
                </a:effectLst>
              </a:rPr>
              <a:t>Jesus not denying His Deity – but affirming it </a:t>
            </a:r>
            <a:r>
              <a:rPr lang="en-US" sz="2400" i="1" dirty="0" smtClean="0">
                <a:solidFill>
                  <a:srgbClr val="000000"/>
                </a:solidFill>
                <a:effectLst>
                  <a:outerShdw blurRad="60007" dist="310007" dir="7680000" sy="30000" kx="1300200" algn="ctr" rotWithShape="0">
                    <a:prstClr val="black">
                      <a:alpha val="32000"/>
                    </a:prstClr>
                  </a:outerShdw>
                </a:effectLst>
              </a:rPr>
              <a:t>- (John 1:1,2; 8:58; 13:13; 17:5; </a:t>
            </a:r>
            <a:r>
              <a:rPr lang="en-US" sz="2400" i="1" dirty="0" err="1" smtClean="0">
                <a:solidFill>
                  <a:srgbClr val="000000"/>
                </a:solidFill>
                <a:effectLst>
                  <a:outerShdw blurRad="60007" dist="310007" dir="7680000" sy="30000" kx="1300200" algn="ctr" rotWithShape="0">
                    <a:prstClr val="black">
                      <a:alpha val="32000"/>
                    </a:prstClr>
                  </a:outerShdw>
                </a:effectLst>
              </a:rPr>
              <a:t>Phili</a:t>
            </a:r>
            <a:r>
              <a:rPr lang="en-US" sz="2400" i="1" dirty="0" smtClean="0">
                <a:solidFill>
                  <a:srgbClr val="000000"/>
                </a:solidFill>
                <a:effectLst>
                  <a:outerShdw blurRad="60007" dist="310007" dir="7680000" sy="30000" kx="1300200" algn="ctr" rotWithShape="0">
                    <a:prstClr val="black">
                      <a:alpha val="32000"/>
                    </a:prstClr>
                  </a:outerShdw>
                </a:effectLst>
              </a:rPr>
              <a:t> 2:5-10; Col. 1:15-18)</a:t>
            </a:r>
          </a:p>
          <a:p>
            <a:pPr marL="914400" lvl="1" indent="-457200">
              <a:spcAft>
                <a:spcPts val="600"/>
              </a:spcAft>
              <a:buClr>
                <a:schemeClr val="accent1">
                  <a:lumMod val="75000"/>
                </a:schemeClr>
              </a:buClr>
              <a:buFont typeface="Wingdings" pitchFamily="2" charset="2"/>
              <a:buChar char="v"/>
            </a:pPr>
            <a:r>
              <a:rPr lang="en-US" sz="2400" dirty="0" smtClean="0">
                <a:solidFill>
                  <a:srgbClr val="000000"/>
                </a:solidFill>
                <a:effectLst>
                  <a:outerShdw blurRad="60007" dist="310007" dir="7680000" sy="30000" kx="1300200" algn="ctr" rotWithShape="0">
                    <a:prstClr val="black">
                      <a:alpha val="32000"/>
                    </a:prstClr>
                  </a:outerShdw>
                </a:effectLst>
              </a:rPr>
              <a:t>Jesus was good </a:t>
            </a:r>
            <a:r>
              <a:rPr lang="en-US" sz="2400" i="1" dirty="0" smtClean="0">
                <a:solidFill>
                  <a:srgbClr val="000000"/>
                </a:solidFill>
                <a:effectLst>
                  <a:outerShdw blurRad="60007" dist="310007" dir="7680000" sy="30000" kx="1300200" algn="ctr" rotWithShape="0">
                    <a:prstClr val="black">
                      <a:alpha val="32000"/>
                    </a:prstClr>
                  </a:outerShdw>
                </a:effectLst>
              </a:rPr>
              <a:t>– </a:t>
            </a:r>
            <a:r>
              <a:rPr lang="en-US" sz="2400" i="1" dirty="0" err="1" smtClean="0">
                <a:solidFill>
                  <a:srgbClr val="000000"/>
                </a:solidFill>
                <a:effectLst>
                  <a:outerShdw blurRad="60007" dist="310007" dir="7680000" sy="30000" kx="1300200" algn="ctr" rotWithShape="0">
                    <a:prstClr val="black">
                      <a:alpha val="32000"/>
                    </a:prstClr>
                  </a:outerShdw>
                </a:effectLst>
              </a:rPr>
              <a:t>Jn</a:t>
            </a:r>
            <a:r>
              <a:rPr lang="en-US" sz="2400" i="1" dirty="0" smtClean="0">
                <a:solidFill>
                  <a:srgbClr val="000000"/>
                </a:solidFill>
                <a:effectLst>
                  <a:outerShdw blurRad="60007" dist="310007" dir="7680000" sy="30000" kx="1300200" algn="ctr" rotWithShape="0">
                    <a:prstClr val="black">
                      <a:alpha val="32000"/>
                    </a:prstClr>
                  </a:outerShdw>
                </a:effectLst>
              </a:rPr>
              <a:t> 8:46; 14:30; 2 </a:t>
            </a:r>
            <a:r>
              <a:rPr lang="en-US" sz="2400" i="1" dirty="0" err="1" smtClean="0">
                <a:solidFill>
                  <a:srgbClr val="000000"/>
                </a:solidFill>
                <a:effectLst>
                  <a:outerShdw blurRad="60007" dist="310007" dir="7680000" sy="30000" kx="1300200" algn="ctr" rotWithShape="0">
                    <a:prstClr val="black">
                      <a:alpha val="32000"/>
                    </a:prstClr>
                  </a:outerShdw>
                </a:effectLst>
              </a:rPr>
              <a:t>Cor</a:t>
            </a:r>
            <a:r>
              <a:rPr lang="en-US" sz="2400" i="1" dirty="0" smtClean="0">
                <a:solidFill>
                  <a:srgbClr val="000000"/>
                </a:solidFill>
                <a:effectLst>
                  <a:outerShdw blurRad="60007" dist="310007" dir="7680000" sy="30000" kx="1300200" algn="ctr" rotWithShape="0">
                    <a:prstClr val="black">
                      <a:alpha val="32000"/>
                    </a:prstClr>
                  </a:outerShdw>
                </a:effectLst>
              </a:rPr>
              <a:t> 5:21; Heb 4:15; 7:26; 1 Pet 2:21,22</a:t>
            </a:r>
            <a:endParaRPr lang="en-US" sz="2400" i="1" dirty="0">
              <a:solidFill>
                <a:srgbClr val="000000"/>
              </a:solidFill>
              <a:effectLst>
                <a:outerShdw blurRad="60007" dist="310007" dir="7680000" sy="30000" kx="1300200" algn="ctr" rotWithShape="0">
                  <a:prstClr val="black">
                    <a:alpha val="32000"/>
                  </a:prstClr>
                </a:outerShdw>
              </a:effectLst>
            </a:endParaRPr>
          </a:p>
        </p:txBody>
      </p:sp>
      <p:sp>
        <p:nvSpPr>
          <p:cNvPr id="9" name="TextBox 8"/>
          <p:cNvSpPr txBox="1"/>
          <p:nvPr/>
        </p:nvSpPr>
        <p:spPr>
          <a:xfrm>
            <a:off x="0" y="762000"/>
            <a:ext cx="91440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ln w="18415" cmpd="sng">
                  <a:solidFill>
                    <a:srgbClr val="FFFFFF"/>
                  </a:solidFill>
                  <a:prstDash val="solid"/>
                </a:ln>
                <a:solidFill>
                  <a:srgbClr val="FFFFFF"/>
                </a:solidFill>
                <a:effectLst>
                  <a:glow rad="101600">
                    <a:schemeClr val="bg2">
                      <a:lumMod val="75000"/>
                      <a:alpha val="60000"/>
                    </a:schemeClr>
                  </a:glow>
                  <a:outerShdw blurRad="50800" dist="38100" dir="2700000" algn="tl" rotWithShape="0">
                    <a:prstClr val="black">
                      <a:alpha val="40000"/>
                    </a:prstClr>
                  </a:outerShdw>
                </a:effectLst>
                <a:latin typeface="Agnes" pitchFamily="2" charset="0"/>
              </a:rPr>
              <a:t>Went To The Right Person </a:t>
            </a:r>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69E29E33-B620-47F9-BB04-8846C2A5AFCC}" type="slidenum">
              <a:rPr kumimoji="0" lang="en-US" smtClean="0"/>
              <a:pPr/>
              <a:t>4</a:t>
            </a:fld>
            <a:endParaRPr kumimoji="0" lang="en-US"/>
          </a:p>
        </p:txBody>
      </p:sp>
      <p:sp>
        <p:nvSpPr>
          <p:cNvPr id="10" name="Footer Placeholder 9"/>
          <p:cNvSpPr>
            <a:spLocks noGrp="1"/>
          </p:cNvSpPr>
          <p:nvPr>
            <p:ph type="ftr" sz="quarter" idx="11"/>
          </p:nvPr>
        </p:nvSpPr>
        <p:spPr/>
        <p:txBody>
          <a:bodyPr/>
          <a:lstStyle/>
          <a:p>
            <a:r>
              <a:rPr kumimoji="0" lang="en-US" smtClean="0"/>
              <a:t>W. 65th St church of Christ - March 15, 2009</a:t>
            </a:r>
            <a:endParaRPr kumimoji="0"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962400" y="2133600"/>
            <a:ext cx="5105400" cy="4495800"/>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0" y="0"/>
            <a:ext cx="9144000" cy="646331"/>
          </a:xfrm>
          <a:prstGeom prst="rect">
            <a:avLst/>
          </a:prstGeom>
          <a:noFill/>
        </p:spPr>
        <p:txBody>
          <a:bodyPr wrap="square" rtlCol="0">
            <a:spAutoFit/>
          </a:bodyPr>
          <a:lstStyle/>
          <a:p>
            <a:pPr algn="ctr"/>
            <a:r>
              <a:rPr lang="en-US" sz="3600" b="1" dirty="0" smtClean="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rPr>
              <a:t>“What Shall I Do To Inherit Eternal Life?”</a:t>
            </a:r>
            <a:endParaRPr lang="en-US" sz="3600" b="1" dirty="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endParaRPr>
          </a:p>
        </p:txBody>
      </p:sp>
      <p:sp>
        <p:nvSpPr>
          <p:cNvPr id="3" name="Rectangle 2"/>
          <p:cNvSpPr/>
          <p:nvPr/>
        </p:nvSpPr>
        <p:spPr>
          <a:xfrm>
            <a:off x="3962400" y="2209800"/>
            <a:ext cx="5029200" cy="4247317"/>
          </a:xfrm>
          <a:prstGeom prst="rect">
            <a:avLst/>
          </a:prstGeom>
        </p:spPr>
        <p:txBody>
          <a:bodyPr wrap="square">
            <a:spAutoFit/>
          </a:bodyPr>
          <a:lstStyle/>
          <a:p>
            <a:pPr marL="457200" indent="-457200">
              <a:spcAft>
                <a:spcPts val="600"/>
              </a:spcAft>
              <a:buClr>
                <a:schemeClr val="bg2"/>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 Most Important Question One Could Ask – </a:t>
            </a:r>
            <a:r>
              <a:rPr lang="en-US" sz="2600" i="1" dirty="0" smtClean="0">
                <a:solidFill>
                  <a:srgbClr val="000000"/>
                </a:solidFill>
                <a:effectLst>
                  <a:outerShdw blurRad="60007" dist="310007" dir="7680000" sy="30000" kx="1300200" algn="ctr" rotWithShape="0">
                    <a:prstClr val="black">
                      <a:alpha val="32000"/>
                    </a:prstClr>
                  </a:outerShdw>
                </a:effectLst>
              </a:rPr>
              <a:t>(Acts 2:37; 9:6; 16:30) </a:t>
            </a:r>
          </a:p>
          <a:p>
            <a:pPr marL="457200" indent="-457200">
              <a:spcAft>
                <a:spcPts val="600"/>
              </a:spcAft>
              <a:buClr>
                <a:schemeClr val="bg2"/>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Recognized that there was more than this present life – </a:t>
            </a:r>
            <a:r>
              <a:rPr lang="en-US" sz="2600" i="1" dirty="0" smtClean="0">
                <a:solidFill>
                  <a:srgbClr val="000000"/>
                </a:solidFill>
                <a:effectLst>
                  <a:outerShdw blurRad="60007" dist="310007" dir="7680000" sy="30000" kx="1300200" algn="ctr" rotWithShape="0">
                    <a:prstClr val="black">
                      <a:alpha val="32000"/>
                    </a:prstClr>
                  </a:outerShdw>
                </a:effectLst>
              </a:rPr>
              <a:t>(Luke 10:25; Mark 10:30; Mat 25:46; Rom 2:7; 6:22,23; Tit 1:2; 1 John 5:21; 1 Cor. 15:19)</a:t>
            </a:r>
          </a:p>
          <a:p>
            <a:pPr marL="457200" indent="-457200">
              <a:spcAft>
                <a:spcPts val="600"/>
              </a:spcAft>
              <a:buClr>
                <a:schemeClr val="bg2"/>
              </a:buClr>
              <a:buFont typeface="Wingdings 2" pitchFamily="18" charset="2"/>
              <a:buChar char="ö"/>
            </a:pPr>
            <a:r>
              <a:rPr lang="en-US" sz="26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How interested are you in eternal life?</a:t>
            </a:r>
            <a:endParaRPr lang="en-US" sz="2400" i="1" dirty="0">
              <a:solidFill>
                <a:srgbClr val="000000"/>
              </a:solidFill>
              <a:effectLst>
                <a:outerShdw blurRad="60007" dist="310007" dir="7680000" sy="30000" kx="1300200" algn="ctr" rotWithShape="0">
                  <a:prstClr val="black">
                    <a:alpha val="32000"/>
                  </a:prstClr>
                </a:outerShdw>
              </a:effectLst>
            </a:endParaRPr>
          </a:p>
        </p:txBody>
      </p:sp>
      <p:sp>
        <p:nvSpPr>
          <p:cNvPr id="9" name="TextBox 8"/>
          <p:cNvSpPr txBox="1"/>
          <p:nvPr/>
        </p:nvSpPr>
        <p:spPr>
          <a:xfrm>
            <a:off x="0" y="762000"/>
            <a:ext cx="91440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ln w="18415" cmpd="sng">
                  <a:solidFill>
                    <a:srgbClr val="FFFFFF"/>
                  </a:solidFill>
                  <a:prstDash val="solid"/>
                </a:ln>
                <a:solidFill>
                  <a:srgbClr val="FFFFFF"/>
                </a:solidFill>
                <a:effectLst>
                  <a:glow rad="101600">
                    <a:schemeClr val="bg2">
                      <a:lumMod val="75000"/>
                      <a:alpha val="60000"/>
                    </a:schemeClr>
                  </a:glow>
                  <a:outerShdw blurRad="50800" dist="38100" dir="2700000" algn="tl" rotWithShape="0">
                    <a:prstClr val="black">
                      <a:alpha val="40000"/>
                    </a:prstClr>
                  </a:outerShdw>
                </a:effectLst>
                <a:latin typeface="Agnes" pitchFamily="2" charset="0"/>
              </a:rPr>
              <a:t>Asked The Right Question</a:t>
            </a:r>
          </a:p>
        </p:txBody>
      </p:sp>
      <p:pic>
        <p:nvPicPr>
          <p:cNvPr id="1026" name="Picture 2"/>
          <p:cNvPicPr>
            <a:picLocks noChangeAspect="1" noChangeArrowheads="1"/>
          </p:cNvPicPr>
          <p:nvPr/>
        </p:nvPicPr>
        <p:blipFill>
          <a:blip r:embed="rId3"/>
          <a:srcRect/>
          <a:stretch>
            <a:fillRect/>
          </a:stretch>
        </p:blipFill>
        <p:spPr bwMode="auto">
          <a:xfrm>
            <a:off x="228600" y="1981200"/>
            <a:ext cx="3727938"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69E29E33-B620-47F9-BB04-8846C2A5AFCC}" type="slidenum">
              <a:rPr kumimoji="0" lang="en-US" smtClean="0"/>
              <a:pPr/>
              <a:t>5</a:t>
            </a:fld>
            <a:endParaRPr kumimoji="0" lang="en-US"/>
          </a:p>
        </p:txBody>
      </p:sp>
      <p:sp>
        <p:nvSpPr>
          <p:cNvPr id="10" name="Footer Placeholder 9"/>
          <p:cNvSpPr>
            <a:spLocks noGrp="1"/>
          </p:cNvSpPr>
          <p:nvPr>
            <p:ph type="ftr" sz="quarter" idx="11"/>
          </p:nvPr>
        </p:nvSpPr>
        <p:spPr/>
        <p:txBody>
          <a:bodyPr/>
          <a:lstStyle/>
          <a:p>
            <a:r>
              <a:rPr kumimoji="0" lang="en-US" smtClean="0"/>
              <a:t>W. 65th St church of Christ - March 15, 2009</a:t>
            </a:r>
            <a:endParaRPr kumimoji="0"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962400" y="2133600"/>
            <a:ext cx="5105400" cy="4495800"/>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0" y="0"/>
            <a:ext cx="9144000" cy="646331"/>
          </a:xfrm>
          <a:prstGeom prst="rect">
            <a:avLst/>
          </a:prstGeom>
          <a:noFill/>
        </p:spPr>
        <p:txBody>
          <a:bodyPr wrap="square" rtlCol="0">
            <a:spAutoFit/>
          </a:bodyPr>
          <a:lstStyle/>
          <a:p>
            <a:pPr algn="ctr"/>
            <a:r>
              <a:rPr lang="en-US" sz="3600" b="1" dirty="0" smtClean="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rPr>
              <a:t>“What Shall I Do To Inherit Eternal Life?”</a:t>
            </a:r>
            <a:endParaRPr lang="en-US" sz="3600" b="1" dirty="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endParaRPr>
          </a:p>
        </p:txBody>
      </p:sp>
      <p:sp>
        <p:nvSpPr>
          <p:cNvPr id="3" name="Rectangle 2"/>
          <p:cNvSpPr/>
          <p:nvPr/>
        </p:nvSpPr>
        <p:spPr>
          <a:xfrm>
            <a:off x="4114800" y="2209800"/>
            <a:ext cx="4876800" cy="4431983"/>
          </a:xfrm>
          <a:prstGeom prst="rect">
            <a:avLst/>
          </a:prstGeom>
        </p:spPr>
        <p:txBody>
          <a:bodyPr wrap="square">
            <a:spAutoFit/>
          </a:bodyPr>
          <a:lstStyle/>
          <a:p>
            <a:pPr marL="457200" indent="-457200">
              <a:spcAft>
                <a:spcPts val="600"/>
              </a:spcAft>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“You know the commandments . . .” – </a:t>
            </a:r>
            <a:r>
              <a:rPr lang="en-US" sz="2400" dirty="0" smtClean="0">
                <a:solidFill>
                  <a:srgbClr val="000000"/>
                </a:solidFill>
                <a:effectLst>
                  <a:outerShdw blurRad="60007" dist="310007" dir="7680000" sy="30000" kx="1300200" algn="ctr" rotWithShape="0">
                    <a:prstClr val="black">
                      <a:alpha val="32000"/>
                    </a:prstClr>
                  </a:outerShdw>
                </a:effectLst>
              </a:rPr>
              <a:t>(required for one living under the OT) - </a:t>
            </a:r>
            <a:r>
              <a:rPr lang="en-US" sz="2400" i="1" dirty="0" smtClean="0">
                <a:solidFill>
                  <a:srgbClr val="000000"/>
                </a:solidFill>
                <a:effectLst>
                  <a:outerShdw blurRad="60007" dist="310007" dir="7680000" sy="30000" kx="1300200" algn="ctr" rotWithShape="0">
                    <a:prstClr val="black">
                      <a:alpha val="32000"/>
                    </a:prstClr>
                  </a:outerShdw>
                </a:effectLst>
              </a:rPr>
              <a:t>(Gal. 3:10-13) </a:t>
            </a:r>
            <a:endParaRPr lang="en-US" sz="2800" i="1" dirty="0" smtClean="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 Law exposes and convicts men of their sin – </a:t>
            </a:r>
            <a:r>
              <a:rPr lang="en-US" sz="2400" i="1" dirty="0" smtClean="0">
                <a:solidFill>
                  <a:srgbClr val="000000"/>
                </a:solidFill>
                <a:effectLst>
                  <a:outerShdw blurRad="60007" dist="310007" dir="7680000" sy="30000" kx="1300200" algn="ctr" rotWithShape="0">
                    <a:prstClr val="black">
                      <a:alpha val="32000"/>
                    </a:prstClr>
                  </a:outerShdw>
                </a:effectLst>
              </a:rPr>
              <a:t>(Rom 3:20; 7:7-9)</a:t>
            </a:r>
            <a:endParaRPr lang="en-US" sz="2800" i="1" dirty="0" smtClean="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Was </a:t>
            </a: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mistaken </a:t>
            </a: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about his own righteousness - </a:t>
            </a:r>
            <a:r>
              <a:rPr lang="en-US" sz="2400" i="1" dirty="0" smtClean="0">
                <a:solidFill>
                  <a:srgbClr val="000000"/>
                </a:solidFill>
                <a:effectLst>
                  <a:outerShdw blurRad="60007" dist="310007" dir="7680000" sy="30000" kx="1300200" algn="ctr" rotWithShape="0">
                    <a:prstClr val="black">
                      <a:alpha val="32000"/>
                    </a:prstClr>
                  </a:outerShdw>
                </a:effectLst>
              </a:rPr>
              <a:t>(Acts 13:39; Rom 3:9,19,23; Gal. 3:22) </a:t>
            </a:r>
            <a:endParaRPr lang="en-US" sz="2800" i="1" dirty="0">
              <a:solidFill>
                <a:srgbClr val="000000"/>
              </a:solidFill>
              <a:effectLst>
                <a:outerShdw blurRad="60007" dist="310007" dir="7680000" sy="30000" kx="1300200" algn="ctr" rotWithShape="0">
                  <a:prstClr val="black">
                    <a:alpha val="32000"/>
                  </a:prstClr>
                </a:outerShdw>
              </a:effectLst>
            </a:endParaRPr>
          </a:p>
        </p:txBody>
      </p:sp>
      <p:sp>
        <p:nvSpPr>
          <p:cNvPr id="9" name="TextBox 8"/>
          <p:cNvSpPr txBox="1"/>
          <p:nvPr/>
        </p:nvSpPr>
        <p:spPr>
          <a:xfrm>
            <a:off x="0" y="762000"/>
            <a:ext cx="91440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ln w="18415" cmpd="sng">
                  <a:solidFill>
                    <a:srgbClr val="FFFFFF"/>
                  </a:solidFill>
                  <a:prstDash val="solid"/>
                </a:ln>
                <a:solidFill>
                  <a:srgbClr val="FFFFFF"/>
                </a:solidFill>
                <a:effectLst>
                  <a:glow rad="101600">
                    <a:schemeClr val="bg2">
                      <a:lumMod val="75000"/>
                      <a:alpha val="60000"/>
                    </a:schemeClr>
                  </a:glow>
                  <a:outerShdw blurRad="50800" dist="38100" dir="2700000" algn="tl" rotWithShape="0">
                    <a:prstClr val="black">
                      <a:alpha val="40000"/>
                    </a:prstClr>
                  </a:outerShdw>
                </a:effectLst>
                <a:latin typeface="Agnes" pitchFamily="2" charset="0"/>
              </a:rPr>
              <a:t>Received The Right Answer</a:t>
            </a:r>
          </a:p>
        </p:txBody>
      </p:sp>
      <p:pic>
        <p:nvPicPr>
          <p:cNvPr id="1026" name="Picture 2"/>
          <p:cNvPicPr>
            <a:picLocks noChangeAspect="1" noChangeArrowheads="1"/>
          </p:cNvPicPr>
          <p:nvPr/>
        </p:nvPicPr>
        <p:blipFill>
          <a:blip r:embed="rId3"/>
          <a:srcRect/>
          <a:stretch>
            <a:fillRect/>
          </a:stretch>
        </p:blipFill>
        <p:spPr bwMode="auto">
          <a:xfrm>
            <a:off x="228600" y="1981200"/>
            <a:ext cx="3727938"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69E29E33-B620-47F9-BB04-8846C2A5AFCC}" type="slidenum">
              <a:rPr kumimoji="0" lang="en-US" smtClean="0"/>
              <a:pPr/>
              <a:t>6</a:t>
            </a:fld>
            <a:endParaRPr kumimoji="0" lang="en-US"/>
          </a:p>
        </p:txBody>
      </p:sp>
      <p:sp>
        <p:nvSpPr>
          <p:cNvPr id="10" name="Footer Placeholder 9"/>
          <p:cNvSpPr>
            <a:spLocks noGrp="1"/>
          </p:cNvSpPr>
          <p:nvPr>
            <p:ph type="ftr" sz="quarter" idx="11"/>
          </p:nvPr>
        </p:nvSpPr>
        <p:spPr/>
        <p:txBody>
          <a:bodyPr/>
          <a:lstStyle/>
          <a:p>
            <a:r>
              <a:rPr kumimoji="0" lang="en-US" smtClean="0"/>
              <a:t>W. 65th St church of Christ - March 15, 2009</a:t>
            </a:r>
            <a:endParaRPr kumimoji="0"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962400" y="2133600"/>
            <a:ext cx="5105400" cy="4495800"/>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0" y="0"/>
            <a:ext cx="9144000" cy="646331"/>
          </a:xfrm>
          <a:prstGeom prst="rect">
            <a:avLst/>
          </a:prstGeom>
          <a:noFill/>
        </p:spPr>
        <p:txBody>
          <a:bodyPr wrap="square" rtlCol="0">
            <a:spAutoFit/>
          </a:bodyPr>
          <a:lstStyle/>
          <a:p>
            <a:pPr algn="ctr"/>
            <a:r>
              <a:rPr lang="en-US" sz="3600" b="1" dirty="0" smtClean="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rPr>
              <a:t>“What Shall I Do To Inherit Eternal Life?”</a:t>
            </a:r>
            <a:endParaRPr lang="en-US" sz="3600" b="1" dirty="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endParaRPr>
          </a:p>
        </p:txBody>
      </p:sp>
      <p:sp>
        <p:nvSpPr>
          <p:cNvPr id="3" name="Rectangle 2"/>
          <p:cNvSpPr/>
          <p:nvPr/>
        </p:nvSpPr>
        <p:spPr>
          <a:xfrm>
            <a:off x="4114800" y="2399705"/>
            <a:ext cx="4876800" cy="4001095"/>
          </a:xfrm>
          <a:prstGeom prst="rect">
            <a:avLst/>
          </a:prstGeom>
        </p:spPr>
        <p:txBody>
          <a:bodyPr wrap="square">
            <a:spAutoFit/>
          </a:bodyPr>
          <a:lstStyle/>
          <a:p>
            <a:pPr marL="457200" indent="-457200">
              <a:spcAft>
                <a:spcPts val="600"/>
              </a:spcAft>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All it takes is one sin to make one guilty before God –</a:t>
            </a:r>
            <a:r>
              <a:rPr lang="en-US" sz="2400" dirty="0" smtClean="0">
                <a:solidFill>
                  <a:srgbClr val="000000"/>
                </a:solidFill>
                <a:effectLst>
                  <a:outerShdw blurRad="60007" dist="310007" dir="7680000" sy="30000" kx="1300200" algn="ctr" rotWithShape="0">
                    <a:prstClr val="black">
                      <a:alpha val="32000"/>
                    </a:prstClr>
                  </a:outerShdw>
                </a:effectLst>
              </a:rPr>
              <a:t> </a:t>
            </a:r>
            <a:r>
              <a:rPr lang="en-US" sz="2400" i="1" dirty="0" smtClean="0">
                <a:solidFill>
                  <a:srgbClr val="000000"/>
                </a:solidFill>
                <a:effectLst>
                  <a:outerShdw blurRad="60007" dist="310007" dir="7680000" sy="30000" kx="1300200" algn="ctr" rotWithShape="0">
                    <a:prstClr val="black">
                      <a:alpha val="32000"/>
                    </a:prstClr>
                  </a:outerShdw>
                </a:effectLst>
              </a:rPr>
              <a:t>(James 2:10; Gal. 3:10) </a:t>
            </a:r>
            <a:endParaRPr lang="en-US" sz="2800" i="1" dirty="0" smtClean="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Jesus knew his one area of weakness – </a:t>
            </a:r>
            <a:r>
              <a:rPr lang="en-US" sz="2400" i="1" dirty="0" smtClean="0">
                <a:solidFill>
                  <a:srgbClr val="000000"/>
                </a:solidFill>
                <a:effectLst>
                  <a:outerShdw blurRad="60007" dist="310007" dir="7680000" sy="30000" kx="1300200" algn="ctr" rotWithShape="0">
                    <a:prstClr val="black">
                      <a:alpha val="32000"/>
                    </a:prstClr>
                  </a:outerShdw>
                </a:effectLst>
              </a:rPr>
              <a:t>(Luke 12:15-21)</a:t>
            </a:r>
            <a:endParaRPr lang="en-US" sz="2800" i="1" dirty="0" smtClean="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Jesus requires self denial and total commitment - </a:t>
            </a:r>
            <a:r>
              <a:rPr lang="en-US" sz="2400" i="1" dirty="0" smtClean="0">
                <a:solidFill>
                  <a:srgbClr val="000000"/>
                </a:solidFill>
                <a:effectLst>
                  <a:outerShdw blurRad="60007" dist="310007" dir="7680000" sy="30000" kx="1300200" algn="ctr" rotWithShape="0">
                    <a:prstClr val="black">
                      <a:alpha val="32000"/>
                    </a:prstClr>
                  </a:outerShdw>
                </a:effectLst>
              </a:rPr>
              <a:t>(Mark 10:21; Luke 9:23-26; 14:26,27; John 12:25,26) </a:t>
            </a:r>
            <a:endParaRPr lang="en-US" sz="2800" i="1" dirty="0">
              <a:solidFill>
                <a:srgbClr val="000000"/>
              </a:solidFill>
              <a:effectLst>
                <a:outerShdw blurRad="60007" dist="310007" dir="7680000" sy="30000" kx="1300200" algn="ctr" rotWithShape="0">
                  <a:prstClr val="black">
                    <a:alpha val="32000"/>
                  </a:prstClr>
                </a:outerShdw>
              </a:effectLst>
            </a:endParaRPr>
          </a:p>
        </p:txBody>
      </p:sp>
      <p:sp>
        <p:nvSpPr>
          <p:cNvPr id="9" name="TextBox 8"/>
          <p:cNvSpPr txBox="1"/>
          <p:nvPr/>
        </p:nvSpPr>
        <p:spPr>
          <a:xfrm>
            <a:off x="0" y="762000"/>
            <a:ext cx="91440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ln w="18415" cmpd="sng">
                  <a:solidFill>
                    <a:srgbClr val="FFFFFF"/>
                  </a:solidFill>
                  <a:prstDash val="solid"/>
                </a:ln>
                <a:solidFill>
                  <a:srgbClr val="FFFFFF"/>
                </a:solidFill>
                <a:effectLst>
                  <a:glow rad="101600">
                    <a:schemeClr val="bg2">
                      <a:lumMod val="75000"/>
                      <a:alpha val="60000"/>
                    </a:schemeClr>
                  </a:glow>
                  <a:outerShdw blurRad="50800" dist="38100" dir="2700000" algn="tl" rotWithShape="0">
                    <a:prstClr val="black">
                      <a:alpha val="40000"/>
                    </a:prstClr>
                  </a:outerShdw>
                </a:effectLst>
                <a:latin typeface="Agnes" pitchFamily="2" charset="0"/>
              </a:rPr>
              <a:t>Was Lacking One Thing</a:t>
            </a:r>
          </a:p>
        </p:txBody>
      </p:sp>
      <p:pic>
        <p:nvPicPr>
          <p:cNvPr id="1026" name="Picture 2"/>
          <p:cNvPicPr>
            <a:picLocks noChangeAspect="1" noChangeArrowheads="1"/>
          </p:cNvPicPr>
          <p:nvPr/>
        </p:nvPicPr>
        <p:blipFill>
          <a:blip r:embed="rId3"/>
          <a:srcRect/>
          <a:stretch>
            <a:fillRect/>
          </a:stretch>
        </p:blipFill>
        <p:spPr bwMode="auto">
          <a:xfrm>
            <a:off x="228600" y="1981200"/>
            <a:ext cx="3727938"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69E29E33-B620-47F9-BB04-8846C2A5AFCC}" type="slidenum">
              <a:rPr kumimoji="0" lang="en-US" smtClean="0"/>
              <a:pPr/>
              <a:t>7</a:t>
            </a:fld>
            <a:endParaRPr kumimoji="0" lang="en-US"/>
          </a:p>
        </p:txBody>
      </p:sp>
      <p:sp>
        <p:nvSpPr>
          <p:cNvPr id="10" name="Footer Placeholder 9"/>
          <p:cNvSpPr>
            <a:spLocks noGrp="1"/>
          </p:cNvSpPr>
          <p:nvPr>
            <p:ph type="ftr" sz="quarter" idx="11"/>
          </p:nvPr>
        </p:nvSpPr>
        <p:spPr/>
        <p:txBody>
          <a:bodyPr/>
          <a:lstStyle/>
          <a:p>
            <a:r>
              <a:rPr kumimoji="0" lang="en-US" smtClean="0"/>
              <a:t>W. 65th St church of Christ - March 15, 2009</a:t>
            </a:r>
            <a:endParaRPr kumimoji="0"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a:srcRect/>
          <a:stretch>
            <a:fillRect/>
          </a:stretch>
        </p:blipFill>
        <p:spPr bwMode="auto">
          <a:xfrm flipH="1">
            <a:off x="-1" y="1143000"/>
            <a:ext cx="3868366" cy="5715000"/>
          </a:xfrm>
          <a:prstGeom prst="rect">
            <a:avLst/>
          </a:prstGeom>
          <a:noFill/>
          <a:ln w="9525">
            <a:noFill/>
            <a:miter lim="800000"/>
            <a:headEnd/>
            <a:tailEnd/>
          </a:ln>
          <a:effectLst/>
        </p:spPr>
      </p:pic>
      <p:sp>
        <p:nvSpPr>
          <p:cNvPr id="6" name="Round Diagonal Corner Rectangle 5"/>
          <p:cNvSpPr/>
          <p:nvPr/>
        </p:nvSpPr>
        <p:spPr>
          <a:xfrm>
            <a:off x="3962400" y="2133600"/>
            <a:ext cx="5105400" cy="4495800"/>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0" y="0"/>
            <a:ext cx="9144000" cy="646331"/>
          </a:xfrm>
          <a:prstGeom prst="rect">
            <a:avLst/>
          </a:prstGeom>
          <a:noFill/>
        </p:spPr>
        <p:txBody>
          <a:bodyPr wrap="square" rtlCol="0">
            <a:spAutoFit/>
          </a:bodyPr>
          <a:lstStyle/>
          <a:p>
            <a:pPr algn="ctr"/>
            <a:r>
              <a:rPr lang="en-US" sz="3600" b="1" dirty="0" smtClean="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rPr>
              <a:t>“What Shall I Do To Inherit Eternal Life?”</a:t>
            </a:r>
            <a:endParaRPr lang="en-US" sz="3600" b="1" dirty="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endParaRPr>
          </a:p>
        </p:txBody>
      </p:sp>
      <p:sp>
        <p:nvSpPr>
          <p:cNvPr id="3" name="Rectangle 2"/>
          <p:cNvSpPr/>
          <p:nvPr/>
        </p:nvSpPr>
        <p:spPr>
          <a:xfrm>
            <a:off x="4114800" y="2399705"/>
            <a:ext cx="4876800" cy="4124206"/>
          </a:xfrm>
          <a:prstGeom prst="rect">
            <a:avLst/>
          </a:prstGeom>
        </p:spPr>
        <p:txBody>
          <a:bodyPr wrap="square">
            <a:spAutoFit/>
          </a:bodyPr>
          <a:lstStyle/>
          <a:p>
            <a:pPr marL="457200" indent="-457200">
              <a:spcAft>
                <a:spcPts val="600"/>
              </a:spcAft>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Not a shortage of Jesus’ love for him – </a:t>
            </a:r>
            <a:r>
              <a:rPr lang="en-US" sz="2400" i="1" dirty="0" smtClean="0">
                <a:solidFill>
                  <a:srgbClr val="000000"/>
                </a:solidFill>
                <a:effectLst>
                  <a:outerShdw blurRad="60007" dist="310007" dir="7680000" sy="30000" kx="1300200" algn="ctr" rotWithShape="0">
                    <a:prstClr val="black">
                      <a:alpha val="32000"/>
                    </a:prstClr>
                  </a:outerShdw>
                </a:effectLst>
              </a:rPr>
              <a:t>(Mark 10:21)</a:t>
            </a:r>
            <a:endParaRPr lang="en-US" sz="2800" i="1" dirty="0" smtClean="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Love causes one to tell others the truth about what they must do – </a:t>
            </a: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even if it is not what they want to hear - </a:t>
            </a:r>
            <a:r>
              <a:rPr lang="en-US" sz="2400" i="1" dirty="0" smtClean="0">
                <a:solidFill>
                  <a:srgbClr val="000000"/>
                </a:solidFill>
                <a:effectLst>
                  <a:outerShdw blurRad="60007" dist="310007" dir="7680000" sy="30000" kx="1300200" algn="ctr" rotWithShape="0">
                    <a:prstClr val="black">
                      <a:alpha val="32000"/>
                    </a:prstClr>
                  </a:outerShdw>
                </a:effectLst>
              </a:rPr>
              <a:t>(Mark 10:21,22)</a:t>
            </a:r>
            <a:endParaRPr lang="en-US" sz="2800" i="1" dirty="0" smtClean="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chemeClr val="bg2"/>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Unwilling to pay the price –</a:t>
            </a:r>
            <a:r>
              <a:rPr lang="en-US" sz="2400" dirty="0" smtClean="0">
                <a:solidFill>
                  <a:srgbClr val="000000"/>
                </a:solidFill>
                <a:effectLst>
                  <a:outerShdw blurRad="60007" dist="310007" dir="7680000" sy="30000" kx="1300200" algn="ctr" rotWithShape="0">
                    <a:prstClr val="black">
                      <a:alpha val="32000"/>
                    </a:prstClr>
                  </a:outerShdw>
                </a:effectLst>
              </a:rPr>
              <a:t> </a:t>
            </a:r>
            <a:r>
              <a:rPr lang="en-US" sz="2400" i="1" dirty="0" smtClean="0">
                <a:solidFill>
                  <a:srgbClr val="000000"/>
                </a:solidFill>
                <a:effectLst>
                  <a:outerShdw blurRad="60007" dist="310007" dir="7680000" sy="30000" kx="1300200" algn="ctr" rotWithShape="0">
                    <a:prstClr val="black">
                      <a:alpha val="32000"/>
                    </a:prstClr>
                  </a:outerShdw>
                </a:effectLst>
              </a:rPr>
              <a:t>(Luke 14:26-33; Mat 14:44-46) </a:t>
            </a:r>
            <a:endParaRPr lang="en-US" sz="2800" i="1" dirty="0" smtClean="0">
              <a:solidFill>
                <a:srgbClr val="000000"/>
              </a:solidFill>
              <a:effectLst>
                <a:outerShdw blurRad="60007" dist="310007" dir="7680000" sy="30000" kx="1300200" algn="ctr" rotWithShape="0">
                  <a:prstClr val="black">
                    <a:alpha val="32000"/>
                  </a:prstClr>
                </a:outerShdw>
              </a:effectLst>
            </a:endParaRPr>
          </a:p>
        </p:txBody>
      </p:sp>
      <p:sp>
        <p:nvSpPr>
          <p:cNvPr id="9" name="TextBox 8"/>
          <p:cNvSpPr txBox="1"/>
          <p:nvPr/>
        </p:nvSpPr>
        <p:spPr>
          <a:xfrm>
            <a:off x="0" y="762000"/>
            <a:ext cx="91440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ln w="18415" cmpd="sng">
                  <a:solidFill>
                    <a:srgbClr val="FFFFFF"/>
                  </a:solidFill>
                  <a:prstDash val="solid"/>
                </a:ln>
                <a:solidFill>
                  <a:srgbClr val="FFFFFF"/>
                </a:solidFill>
                <a:effectLst>
                  <a:glow rad="101600">
                    <a:schemeClr val="bg2">
                      <a:lumMod val="75000"/>
                      <a:alpha val="60000"/>
                    </a:schemeClr>
                  </a:glow>
                  <a:outerShdw blurRad="50800" dist="38100" dir="2700000" algn="tl" rotWithShape="0">
                    <a:prstClr val="black">
                      <a:alpha val="40000"/>
                    </a:prstClr>
                  </a:outerShdw>
                </a:effectLst>
                <a:latin typeface="Agnes" pitchFamily="2" charset="0"/>
              </a:rPr>
              <a:t>Was Unwilling To Comply</a:t>
            </a:r>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69E29E33-B620-47F9-BB04-8846C2A5AFCC}" type="slidenum">
              <a:rPr kumimoji="0" lang="en-US" smtClean="0"/>
              <a:pPr/>
              <a:t>8</a:t>
            </a:fld>
            <a:endParaRPr kumimoji="0" lang="en-US"/>
          </a:p>
        </p:txBody>
      </p:sp>
      <p:sp>
        <p:nvSpPr>
          <p:cNvPr id="10" name="Footer Placeholder 9"/>
          <p:cNvSpPr>
            <a:spLocks noGrp="1"/>
          </p:cNvSpPr>
          <p:nvPr>
            <p:ph type="ftr" sz="quarter" idx="11"/>
          </p:nvPr>
        </p:nvSpPr>
        <p:spPr/>
        <p:txBody>
          <a:bodyPr/>
          <a:lstStyle/>
          <a:p>
            <a:r>
              <a:rPr kumimoji="0" lang="en-US" smtClean="0"/>
              <a:t>W. 65th St church of Christ - March 15, 2009</a:t>
            </a:r>
            <a:endParaRPr kumimoji="0"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a:srcRect/>
          <a:stretch>
            <a:fillRect/>
          </a:stretch>
        </p:blipFill>
        <p:spPr bwMode="auto">
          <a:xfrm flipH="1">
            <a:off x="4724400" y="1131888"/>
            <a:ext cx="4419598" cy="5700940"/>
          </a:xfrm>
          <a:prstGeom prst="rect">
            <a:avLst/>
          </a:prstGeom>
          <a:noFill/>
          <a:ln w="9525">
            <a:noFill/>
            <a:miter lim="800000"/>
            <a:headEnd/>
            <a:tailEnd/>
          </a:ln>
          <a:effectLst/>
        </p:spPr>
      </p:pic>
      <p:sp>
        <p:nvSpPr>
          <p:cNvPr id="6" name="Round Diagonal Corner Rectangle 5"/>
          <p:cNvSpPr/>
          <p:nvPr/>
        </p:nvSpPr>
        <p:spPr>
          <a:xfrm>
            <a:off x="381000" y="2667000"/>
            <a:ext cx="5105400" cy="3962400"/>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Rectangle 2"/>
          <p:cNvSpPr/>
          <p:nvPr/>
        </p:nvSpPr>
        <p:spPr>
          <a:xfrm>
            <a:off x="381000" y="2819400"/>
            <a:ext cx="5105400" cy="3847207"/>
          </a:xfrm>
          <a:prstGeom prst="rect">
            <a:avLst/>
          </a:prstGeom>
        </p:spPr>
        <p:txBody>
          <a:bodyPr wrap="square">
            <a:spAutoFit/>
          </a:bodyPr>
          <a:lstStyle/>
          <a:p>
            <a:pPr marL="457200" indent="-457200">
              <a:spcAft>
                <a:spcPts val="600"/>
              </a:spcAft>
              <a:buClr>
                <a:schemeClr val="bg2"/>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rPr>
              <a:t>Went to the right </a:t>
            </a:r>
            <a:r>
              <a:rPr lang="en-US" sz="3200" dirty="0" smtClean="0">
                <a:solidFill>
                  <a:srgbClr val="000000"/>
                </a:solidFill>
                <a:effectLst>
                  <a:outerShdw blurRad="60007" dist="310007" dir="7680000" sy="30000" kx="1300200" algn="ctr" rotWithShape="0">
                    <a:prstClr val="black">
                      <a:alpha val="32000"/>
                    </a:prstClr>
                  </a:outerShdw>
                </a:effectLst>
              </a:rPr>
              <a:t>person</a:t>
            </a:r>
            <a:endParaRPr lang="en-US" sz="3200" dirty="0" smtClean="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chemeClr val="bg2"/>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rPr>
              <a:t>Asked the right </a:t>
            </a:r>
            <a:r>
              <a:rPr lang="en-US" sz="3200" dirty="0" smtClean="0">
                <a:solidFill>
                  <a:srgbClr val="000000"/>
                </a:solidFill>
                <a:effectLst>
                  <a:outerShdw blurRad="60007" dist="310007" dir="7680000" sy="30000" kx="1300200" algn="ctr" rotWithShape="0">
                    <a:prstClr val="black">
                      <a:alpha val="32000"/>
                    </a:prstClr>
                  </a:outerShdw>
                </a:effectLst>
              </a:rPr>
              <a:t>question</a:t>
            </a:r>
            <a:endParaRPr lang="en-US" sz="3200" dirty="0" smtClean="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chemeClr val="bg2"/>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rPr>
              <a:t>Received the right </a:t>
            </a:r>
            <a:r>
              <a:rPr lang="en-US" sz="3200" dirty="0" smtClean="0">
                <a:solidFill>
                  <a:srgbClr val="000000"/>
                </a:solidFill>
                <a:effectLst>
                  <a:outerShdw blurRad="60007" dist="310007" dir="7680000" sy="30000" kx="1300200" algn="ctr" rotWithShape="0">
                    <a:prstClr val="black">
                      <a:alpha val="32000"/>
                    </a:prstClr>
                  </a:outerShdw>
                </a:effectLst>
              </a:rPr>
              <a:t>answer</a:t>
            </a:r>
            <a:endParaRPr lang="en-US" sz="3200" dirty="0" smtClean="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chemeClr val="bg2"/>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rPr>
              <a:t>Was </a:t>
            </a:r>
            <a:r>
              <a:rPr lang="en-US" sz="3200" dirty="0" smtClean="0">
                <a:solidFill>
                  <a:srgbClr val="000000"/>
                </a:solidFill>
                <a:effectLst>
                  <a:outerShdw blurRad="60007" dist="310007" dir="7680000" sy="30000" kx="1300200" algn="ctr" rotWithShape="0">
                    <a:prstClr val="black">
                      <a:alpha val="32000"/>
                    </a:prstClr>
                  </a:outerShdw>
                </a:effectLst>
              </a:rPr>
              <a:t>lacking one </a:t>
            </a:r>
            <a:r>
              <a:rPr lang="en-US" sz="3200" dirty="0" smtClean="0">
                <a:solidFill>
                  <a:srgbClr val="000000"/>
                </a:solidFill>
                <a:effectLst>
                  <a:outerShdw blurRad="60007" dist="310007" dir="7680000" sy="30000" kx="1300200" algn="ctr" rotWithShape="0">
                    <a:prstClr val="black">
                      <a:alpha val="32000"/>
                    </a:prstClr>
                  </a:outerShdw>
                </a:effectLst>
              </a:rPr>
              <a:t>thing</a:t>
            </a:r>
            <a:endParaRPr lang="en-US" sz="3200" dirty="0" smtClean="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chemeClr val="bg2"/>
              </a:buClr>
              <a:buFont typeface="Wingdings 2" pitchFamily="18" charset="2"/>
              <a:buChar char="ö"/>
            </a:pPr>
            <a:r>
              <a:rPr lang="en-US" sz="3200" dirty="0" smtClean="0">
                <a:solidFill>
                  <a:srgbClr val="000000"/>
                </a:solidFill>
                <a:effectLst>
                  <a:outerShdw blurRad="60007" dist="310007" dir="7680000" sy="30000" kx="1300200" algn="ctr" rotWithShape="0">
                    <a:prstClr val="black">
                      <a:alpha val="32000"/>
                    </a:prstClr>
                  </a:outerShdw>
                </a:effectLst>
              </a:rPr>
              <a:t>Was unwilling to </a:t>
            </a:r>
            <a:r>
              <a:rPr lang="en-US" sz="3200" dirty="0" smtClean="0">
                <a:solidFill>
                  <a:srgbClr val="000000"/>
                </a:solidFill>
                <a:effectLst>
                  <a:outerShdw blurRad="60007" dist="310007" dir="7680000" sy="30000" kx="1300200" algn="ctr" rotWithShape="0">
                    <a:prstClr val="black">
                      <a:alpha val="32000"/>
                    </a:prstClr>
                  </a:outerShdw>
                </a:effectLst>
              </a:rPr>
              <a:t>comply</a:t>
            </a:r>
            <a:endParaRPr lang="en-US" sz="3200" dirty="0">
              <a:solidFill>
                <a:srgbClr val="000000"/>
              </a:solidFill>
              <a:effectLst>
                <a:outerShdw blurRad="60007" dist="310007" dir="7680000" sy="30000" kx="1300200" algn="ctr" rotWithShape="0">
                  <a:prstClr val="black">
                    <a:alpha val="32000"/>
                  </a:prstClr>
                </a:outerShdw>
              </a:effectLst>
            </a:endParaRPr>
          </a:p>
        </p:txBody>
      </p:sp>
      <p:sp>
        <p:nvSpPr>
          <p:cNvPr id="8" name="TextBox 7"/>
          <p:cNvSpPr txBox="1"/>
          <p:nvPr/>
        </p:nvSpPr>
        <p:spPr>
          <a:xfrm>
            <a:off x="0" y="914400"/>
            <a:ext cx="9144000" cy="110799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600" b="1" dirty="0" smtClean="0">
                <a:ln w="18415" cmpd="sng">
                  <a:solidFill>
                    <a:srgbClr val="FFFFFF"/>
                  </a:solidFill>
                  <a:prstDash val="solid"/>
                </a:ln>
                <a:solidFill>
                  <a:srgbClr val="FFFFFF"/>
                </a:solidFill>
                <a:effectLst>
                  <a:glow rad="101600">
                    <a:schemeClr val="bg2">
                      <a:lumMod val="75000"/>
                      <a:alpha val="60000"/>
                    </a:schemeClr>
                  </a:glow>
                  <a:outerShdw blurRad="50800" dist="38100" dir="2700000" algn="tl" rotWithShape="0">
                    <a:prstClr val="black">
                      <a:alpha val="40000"/>
                    </a:prstClr>
                  </a:outerShdw>
                </a:effectLst>
                <a:latin typeface="Agnes" pitchFamily="2" charset="0"/>
              </a:rPr>
              <a:t>The Rich Young Ruler</a:t>
            </a:r>
            <a:endParaRPr lang="en-US" sz="6600" b="1" dirty="0">
              <a:ln w="18415" cmpd="sng">
                <a:solidFill>
                  <a:srgbClr val="FFFFFF"/>
                </a:solidFill>
                <a:prstDash val="solid"/>
              </a:ln>
              <a:solidFill>
                <a:srgbClr val="FFFFFF"/>
              </a:solidFill>
              <a:effectLst>
                <a:glow rad="101600">
                  <a:schemeClr val="bg2">
                    <a:lumMod val="75000"/>
                    <a:alpha val="60000"/>
                  </a:schemeClr>
                </a:glow>
                <a:outerShdw blurRad="50800" dist="38100" dir="2700000" algn="tl" rotWithShape="0">
                  <a:prstClr val="black">
                    <a:alpha val="40000"/>
                  </a:prstClr>
                </a:outerShdw>
              </a:effectLst>
              <a:latin typeface="Agnes" pitchFamily="2" charset="0"/>
            </a:endParaRPr>
          </a:p>
        </p:txBody>
      </p:sp>
      <p:sp>
        <p:nvSpPr>
          <p:cNvPr id="9" name="TextBox 8"/>
          <p:cNvSpPr txBox="1"/>
          <p:nvPr/>
        </p:nvSpPr>
        <p:spPr>
          <a:xfrm>
            <a:off x="0" y="0"/>
            <a:ext cx="9144000" cy="646331"/>
          </a:xfrm>
          <a:prstGeom prst="rect">
            <a:avLst/>
          </a:prstGeom>
          <a:noFill/>
        </p:spPr>
        <p:txBody>
          <a:bodyPr wrap="square" rtlCol="0">
            <a:spAutoFit/>
          </a:bodyPr>
          <a:lstStyle/>
          <a:p>
            <a:pPr algn="ctr"/>
            <a:r>
              <a:rPr lang="en-US" sz="3600" b="1" dirty="0" smtClean="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rPr>
              <a:t>“What Shall I Do To Inherit Eternal Life?”</a:t>
            </a:r>
            <a:endParaRPr lang="en-US" sz="3600" b="1" dirty="0">
              <a:ln w="12700">
                <a:solidFill>
                  <a:schemeClr val="tx2">
                    <a:satMod val="155000"/>
                  </a:schemeClr>
                </a:solidFill>
                <a:prstDash val="solid"/>
              </a:ln>
              <a:solidFill>
                <a:schemeClr val="bg2"/>
              </a:solidFill>
              <a:effectLst>
                <a:outerShdw blurRad="114300" dist="127000" dir="2700000" algn="tl" rotWithShape="0">
                  <a:prstClr val="black">
                    <a:alpha val="40000"/>
                  </a:prstClr>
                </a:outerShdw>
              </a:effectLst>
              <a:latin typeface="Pythagoras" pitchFamily="2" charset="0"/>
            </a:endParaRPr>
          </a:p>
        </p:txBody>
      </p:sp>
      <p:sp>
        <p:nvSpPr>
          <p:cNvPr id="7" name="Date Placeholder 6"/>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69E29E33-B620-47F9-BB04-8846C2A5AFCC}" type="slidenum">
              <a:rPr kumimoji="0" lang="en-US" smtClean="0"/>
              <a:pPr/>
              <a:t>9</a:t>
            </a:fld>
            <a:endParaRPr kumimoji="0" lang="en-US"/>
          </a:p>
        </p:txBody>
      </p:sp>
      <p:sp>
        <p:nvSpPr>
          <p:cNvPr id="11" name="Footer Placeholder 10"/>
          <p:cNvSpPr>
            <a:spLocks noGrp="1"/>
          </p:cNvSpPr>
          <p:nvPr>
            <p:ph type="ftr" sz="quarter" idx="11"/>
          </p:nvPr>
        </p:nvSpPr>
        <p:spPr/>
        <p:txBody>
          <a:bodyPr/>
          <a:lstStyle/>
          <a:p>
            <a:r>
              <a:rPr kumimoji="0" lang="en-US" smtClean="0"/>
              <a:t>W. 65th St church of Christ - March 15, 2009</a:t>
            </a:r>
            <a:endParaRPr kumimoji="0"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3">
      <a:dk1>
        <a:srgbClr val="F0CCE2"/>
      </a:dk1>
      <a:lt1>
        <a:srgbClr val="E29AC5"/>
      </a:lt1>
      <a:dk2>
        <a:srgbClr val="932968"/>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5436</TotalTime>
  <Words>2123</Words>
  <Application>Microsoft Office PowerPoint</Application>
  <PresentationFormat>On-screen Show (4:3)</PresentationFormat>
  <Paragraphs>110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Don McClain</dc:creator>
  <cp:lastModifiedBy> Don McClain</cp:lastModifiedBy>
  <cp:revision>149</cp:revision>
  <dcterms:created xsi:type="dcterms:W3CDTF">2009-03-11T14:28:12Z</dcterms:created>
  <dcterms:modified xsi:type="dcterms:W3CDTF">2009-03-15T12:45:06Z</dcterms:modified>
</cp:coreProperties>
</file>